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4.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6.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8.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41.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42.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43.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46.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47.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48.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49.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50.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6"/>
  </p:notesMasterIdLst>
  <p:sldIdLst>
    <p:sldId id="292" r:id="rId5"/>
    <p:sldId id="309" r:id="rId6"/>
    <p:sldId id="312" r:id="rId7"/>
    <p:sldId id="366" r:id="rId8"/>
    <p:sldId id="313" r:id="rId9"/>
    <p:sldId id="316" r:id="rId10"/>
    <p:sldId id="376" r:id="rId11"/>
    <p:sldId id="370" r:id="rId12"/>
    <p:sldId id="315" r:id="rId13"/>
    <p:sldId id="317" r:id="rId14"/>
    <p:sldId id="320" r:id="rId15"/>
    <p:sldId id="318" r:id="rId16"/>
    <p:sldId id="367" r:id="rId17"/>
    <p:sldId id="325" r:id="rId18"/>
    <p:sldId id="327" r:id="rId19"/>
    <p:sldId id="328" r:id="rId20"/>
    <p:sldId id="331" r:id="rId21"/>
    <p:sldId id="332" r:id="rId22"/>
    <p:sldId id="333" r:id="rId23"/>
    <p:sldId id="364" r:id="rId24"/>
    <p:sldId id="365" r:id="rId25"/>
    <p:sldId id="374" r:id="rId26"/>
    <p:sldId id="321" r:id="rId27"/>
    <p:sldId id="324" r:id="rId28"/>
    <p:sldId id="368" r:id="rId29"/>
    <p:sldId id="334" r:id="rId30"/>
    <p:sldId id="349" r:id="rId31"/>
    <p:sldId id="335" r:id="rId32"/>
    <p:sldId id="350" r:id="rId33"/>
    <p:sldId id="336" r:id="rId34"/>
    <p:sldId id="351" r:id="rId35"/>
    <p:sldId id="337" r:id="rId36"/>
    <p:sldId id="352" r:id="rId37"/>
    <p:sldId id="338" r:id="rId38"/>
    <p:sldId id="372" r:id="rId39"/>
    <p:sldId id="353" r:id="rId40"/>
    <p:sldId id="339" r:id="rId41"/>
    <p:sldId id="354" r:id="rId42"/>
    <p:sldId id="340" r:id="rId43"/>
    <p:sldId id="355" r:id="rId44"/>
    <p:sldId id="342" r:id="rId45"/>
    <p:sldId id="371" r:id="rId46"/>
    <p:sldId id="356" r:id="rId47"/>
    <p:sldId id="341" r:id="rId48"/>
    <p:sldId id="357" r:id="rId49"/>
    <p:sldId id="343" r:id="rId50"/>
    <p:sldId id="373" r:id="rId51"/>
    <p:sldId id="358" r:id="rId52"/>
    <p:sldId id="344" r:id="rId53"/>
    <p:sldId id="359" r:id="rId54"/>
    <p:sldId id="345" r:id="rId55"/>
    <p:sldId id="346" r:id="rId56"/>
    <p:sldId id="347" r:id="rId57"/>
    <p:sldId id="361" r:id="rId58"/>
    <p:sldId id="362" r:id="rId59"/>
    <p:sldId id="360" r:id="rId60"/>
    <p:sldId id="375" r:id="rId61"/>
    <p:sldId id="369" r:id="rId62"/>
    <p:sldId id="314" r:id="rId63"/>
    <p:sldId id="326" r:id="rId64"/>
    <p:sldId id="37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71754" autoAdjust="0"/>
  </p:normalViewPr>
  <p:slideViewPr>
    <p:cSldViewPr snapToGrid="0">
      <p:cViewPr varScale="1">
        <p:scale>
          <a:sx n="48" d="100"/>
          <a:sy n="48" d="100"/>
        </p:scale>
        <p:origin x="13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Initial</a:t>
            </a:r>
            <a:r>
              <a:rPr lang="en-US" baseline="0" dirty="0"/>
              <a:t> Access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Sheet1!$B$2:$B$10</c:f>
              <c:numCache>
                <c:formatCode>General</c:formatCode>
                <c:ptCount val="9"/>
                <c:pt idx="0">
                  <c:v>2</c:v>
                </c:pt>
                <c:pt idx="1">
                  <c:v>0</c:v>
                </c:pt>
                <c:pt idx="2">
                  <c:v>0</c:v>
                </c:pt>
                <c:pt idx="3">
                  <c:v>0</c:v>
                </c:pt>
                <c:pt idx="4">
                  <c:v>0</c:v>
                </c:pt>
                <c:pt idx="5">
                  <c:v>0</c:v>
                </c:pt>
                <c:pt idx="6">
                  <c:v>0</c:v>
                </c:pt>
                <c:pt idx="7">
                  <c:v>0</c:v>
                </c:pt>
                <c:pt idx="8">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Sheet1!$C$2:$C$10</c:f>
              <c:numCache>
                <c:formatCode>General</c:formatCode>
                <c:ptCount val="9"/>
                <c:pt idx="0">
                  <c:v>2</c:v>
                </c:pt>
                <c:pt idx="1">
                  <c:v>0</c:v>
                </c:pt>
                <c:pt idx="2">
                  <c:v>0</c:v>
                </c:pt>
                <c:pt idx="3">
                  <c:v>0</c:v>
                </c:pt>
                <c:pt idx="4">
                  <c:v>2</c:v>
                </c:pt>
                <c:pt idx="5">
                  <c:v>0</c:v>
                </c:pt>
                <c:pt idx="6">
                  <c:v>0</c:v>
                </c:pt>
                <c:pt idx="7">
                  <c:v>0</c:v>
                </c:pt>
                <c:pt idx="8">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Sheet1!$D$2:$D$10</c:f>
              <c:numCache>
                <c:formatCode>General</c:formatCode>
                <c:ptCount val="9"/>
                <c:pt idx="0">
                  <c:v>1</c:v>
                </c:pt>
                <c:pt idx="1">
                  <c:v>1</c:v>
                </c:pt>
                <c:pt idx="2">
                  <c:v>0</c:v>
                </c:pt>
                <c:pt idx="3">
                  <c:v>0</c:v>
                </c:pt>
                <c:pt idx="4">
                  <c:v>7</c:v>
                </c:pt>
                <c:pt idx="5">
                  <c:v>0</c:v>
                </c:pt>
                <c:pt idx="6">
                  <c:v>0</c:v>
                </c:pt>
                <c:pt idx="7">
                  <c:v>1</c:v>
                </c:pt>
                <c:pt idx="8">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Sheet1!$E$2:$E$10</c:f>
              <c:numCache>
                <c:formatCode>General</c:formatCode>
                <c:ptCount val="9"/>
                <c:pt idx="0">
                  <c:v>1</c:v>
                </c:pt>
                <c:pt idx="1">
                  <c:v>1</c:v>
                </c:pt>
                <c:pt idx="2">
                  <c:v>0</c:v>
                </c:pt>
                <c:pt idx="3">
                  <c:v>0</c:v>
                </c:pt>
                <c:pt idx="4">
                  <c:v>8</c:v>
                </c:pt>
                <c:pt idx="5">
                  <c:v>0</c:v>
                </c:pt>
                <c:pt idx="6">
                  <c:v>0</c:v>
                </c:pt>
                <c:pt idx="7">
                  <c:v>1</c:v>
                </c:pt>
                <c:pt idx="8">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Sheet1!$F$2:$F$10</c:f>
              <c:numCache>
                <c:formatCode>General</c:formatCode>
                <c:ptCount val="9"/>
                <c:pt idx="0">
                  <c:v>0</c:v>
                </c:pt>
                <c:pt idx="1">
                  <c:v>0</c:v>
                </c:pt>
                <c:pt idx="2">
                  <c:v>0</c:v>
                </c:pt>
                <c:pt idx="3">
                  <c:v>0</c:v>
                </c:pt>
                <c:pt idx="4">
                  <c:v>2</c:v>
                </c:pt>
                <c:pt idx="5">
                  <c:v>0</c:v>
                </c:pt>
                <c:pt idx="6">
                  <c:v>0</c:v>
                </c:pt>
                <c:pt idx="7">
                  <c:v>0</c:v>
                </c:pt>
                <c:pt idx="8">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Sheet1!$G$2:$G$10</c:f>
              <c:numCache>
                <c:formatCode>General</c:formatCode>
                <c:ptCount val="9"/>
                <c:pt idx="0">
                  <c:v>0</c:v>
                </c:pt>
                <c:pt idx="1">
                  <c:v>0</c:v>
                </c:pt>
                <c:pt idx="2">
                  <c:v>0</c:v>
                </c:pt>
                <c:pt idx="3">
                  <c:v>0</c:v>
                </c:pt>
                <c:pt idx="4">
                  <c:v>2</c:v>
                </c:pt>
                <c:pt idx="5">
                  <c:v>0</c:v>
                </c:pt>
                <c:pt idx="6">
                  <c:v>0</c:v>
                </c:pt>
                <c:pt idx="7">
                  <c:v>0</c:v>
                </c:pt>
                <c:pt idx="8">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Sheet1!$H$2:$H$10</c:f>
              <c:numCache>
                <c:formatCode>General</c:formatCode>
                <c:ptCount val="9"/>
                <c:pt idx="0">
                  <c:v>0</c:v>
                </c:pt>
                <c:pt idx="1">
                  <c:v>0</c:v>
                </c:pt>
                <c:pt idx="2">
                  <c:v>0</c:v>
                </c:pt>
                <c:pt idx="3">
                  <c:v>0</c:v>
                </c:pt>
                <c:pt idx="4">
                  <c:v>0</c:v>
                </c:pt>
                <c:pt idx="5">
                  <c:v>0</c:v>
                </c:pt>
                <c:pt idx="6">
                  <c:v>0</c:v>
                </c:pt>
                <c:pt idx="7">
                  <c:v>0</c:v>
                </c:pt>
                <c:pt idx="8">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Defense Evasion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Sheet1!$B$2:$B$14</c:f>
              <c:numCache>
                <c:formatCode>General</c:formatCode>
                <c:ptCount val="13"/>
                <c:pt idx="0">
                  <c:v>0</c:v>
                </c:pt>
                <c:pt idx="1">
                  <c:v>0</c:v>
                </c:pt>
                <c:pt idx="2">
                  <c:v>0</c:v>
                </c:pt>
                <c:pt idx="3">
                  <c:v>2</c:v>
                </c:pt>
                <c:pt idx="4">
                  <c:v>2</c:v>
                </c:pt>
                <c:pt idx="5">
                  <c:v>1</c:v>
                </c:pt>
                <c:pt idx="6">
                  <c:v>0</c:v>
                </c:pt>
                <c:pt idx="7">
                  <c:v>6</c:v>
                </c:pt>
                <c:pt idx="8">
                  <c:v>1</c:v>
                </c:pt>
                <c:pt idx="9">
                  <c:v>0</c:v>
                </c:pt>
                <c:pt idx="10">
                  <c:v>0</c:v>
                </c:pt>
                <c:pt idx="11">
                  <c:v>1</c:v>
                </c:pt>
                <c:pt idx="12">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Sheet1!$C$2:$C$14</c:f>
              <c:numCache>
                <c:formatCode>General</c:formatCode>
                <c:ptCount val="13"/>
                <c:pt idx="0">
                  <c:v>0</c:v>
                </c:pt>
                <c:pt idx="1">
                  <c:v>0</c:v>
                </c:pt>
                <c:pt idx="2">
                  <c:v>0</c:v>
                </c:pt>
                <c:pt idx="3">
                  <c:v>2</c:v>
                </c:pt>
                <c:pt idx="4">
                  <c:v>2</c:v>
                </c:pt>
                <c:pt idx="5">
                  <c:v>3</c:v>
                </c:pt>
                <c:pt idx="6">
                  <c:v>1</c:v>
                </c:pt>
                <c:pt idx="7">
                  <c:v>8</c:v>
                </c:pt>
                <c:pt idx="8">
                  <c:v>1</c:v>
                </c:pt>
                <c:pt idx="9">
                  <c:v>0</c:v>
                </c:pt>
                <c:pt idx="10">
                  <c:v>0</c:v>
                </c:pt>
                <c:pt idx="11">
                  <c:v>1</c:v>
                </c:pt>
                <c:pt idx="12">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Sheet1!$D$2:$D$14</c:f>
              <c:numCache>
                <c:formatCode>General</c:formatCode>
                <c:ptCount val="13"/>
                <c:pt idx="0">
                  <c:v>0</c:v>
                </c:pt>
                <c:pt idx="1">
                  <c:v>1</c:v>
                </c:pt>
                <c:pt idx="2">
                  <c:v>0</c:v>
                </c:pt>
                <c:pt idx="3">
                  <c:v>1</c:v>
                </c:pt>
                <c:pt idx="4">
                  <c:v>3</c:v>
                </c:pt>
                <c:pt idx="5">
                  <c:v>3</c:v>
                </c:pt>
                <c:pt idx="6">
                  <c:v>0</c:v>
                </c:pt>
                <c:pt idx="7">
                  <c:v>4</c:v>
                </c:pt>
                <c:pt idx="8">
                  <c:v>2</c:v>
                </c:pt>
                <c:pt idx="9">
                  <c:v>1</c:v>
                </c:pt>
                <c:pt idx="10">
                  <c:v>2</c:v>
                </c:pt>
                <c:pt idx="11">
                  <c:v>1</c:v>
                </c:pt>
                <c:pt idx="12">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Sheet1!$E$2:$E$14</c:f>
              <c:numCache>
                <c:formatCode>General</c:formatCode>
                <c:ptCount val="13"/>
                <c:pt idx="0">
                  <c:v>0</c:v>
                </c:pt>
                <c:pt idx="1">
                  <c:v>1</c:v>
                </c:pt>
                <c:pt idx="2">
                  <c:v>0</c:v>
                </c:pt>
                <c:pt idx="3">
                  <c:v>1</c:v>
                </c:pt>
                <c:pt idx="4">
                  <c:v>2</c:v>
                </c:pt>
                <c:pt idx="5">
                  <c:v>1</c:v>
                </c:pt>
                <c:pt idx="6">
                  <c:v>0</c:v>
                </c:pt>
                <c:pt idx="7">
                  <c:v>5</c:v>
                </c:pt>
                <c:pt idx="8">
                  <c:v>2</c:v>
                </c:pt>
                <c:pt idx="9">
                  <c:v>1</c:v>
                </c:pt>
                <c:pt idx="10">
                  <c:v>2</c:v>
                </c:pt>
                <c:pt idx="11">
                  <c:v>2</c:v>
                </c:pt>
                <c:pt idx="12">
                  <c:v>1</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Sheet1!$F$2:$F$14</c:f>
              <c:numCache>
                <c:formatCode>General</c:formatCode>
                <c:ptCount val="13"/>
                <c:pt idx="0">
                  <c:v>0</c:v>
                </c:pt>
                <c:pt idx="1">
                  <c:v>0</c:v>
                </c:pt>
                <c:pt idx="2">
                  <c:v>0</c:v>
                </c:pt>
                <c:pt idx="3">
                  <c:v>1</c:v>
                </c:pt>
                <c:pt idx="4">
                  <c:v>0</c:v>
                </c:pt>
                <c:pt idx="5">
                  <c:v>0</c:v>
                </c:pt>
                <c:pt idx="6">
                  <c:v>1</c:v>
                </c:pt>
                <c:pt idx="7">
                  <c:v>2</c:v>
                </c:pt>
                <c:pt idx="8">
                  <c:v>0</c:v>
                </c:pt>
                <c:pt idx="9">
                  <c:v>0</c:v>
                </c:pt>
                <c:pt idx="10">
                  <c:v>0</c:v>
                </c:pt>
                <c:pt idx="11">
                  <c:v>1</c:v>
                </c:pt>
                <c:pt idx="12">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Sheet1!$G$2:$G$14</c:f>
              <c:numCache>
                <c:formatCode>General</c:formatCode>
                <c:ptCount val="13"/>
                <c:pt idx="0">
                  <c:v>1</c:v>
                </c:pt>
                <c:pt idx="1">
                  <c:v>3</c:v>
                </c:pt>
                <c:pt idx="2">
                  <c:v>1</c:v>
                </c:pt>
                <c:pt idx="3">
                  <c:v>1</c:v>
                </c:pt>
                <c:pt idx="4">
                  <c:v>1</c:v>
                </c:pt>
                <c:pt idx="5">
                  <c:v>1</c:v>
                </c:pt>
                <c:pt idx="6">
                  <c:v>1</c:v>
                </c:pt>
                <c:pt idx="7">
                  <c:v>4</c:v>
                </c:pt>
                <c:pt idx="8">
                  <c:v>2</c:v>
                </c:pt>
                <c:pt idx="9">
                  <c:v>0</c:v>
                </c:pt>
                <c:pt idx="10">
                  <c:v>1</c:v>
                </c:pt>
                <c:pt idx="11">
                  <c:v>2</c:v>
                </c:pt>
                <c:pt idx="12">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Sheet1!$H$2:$H$14</c:f>
              <c:numCache>
                <c:formatCode>General</c:formatCode>
                <c:ptCount val="13"/>
                <c:pt idx="0">
                  <c:v>0</c:v>
                </c:pt>
                <c:pt idx="1">
                  <c:v>0</c:v>
                </c:pt>
                <c:pt idx="2">
                  <c:v>0</c:v>
                </c:pt>
                <c:pt idx="3">
                  <c:v>1</c:v>
                </c:pt>
                <c:pt idx="4">
                  <c:v>0</c:v>
                </c:pt>
                <c:pt idx="5">
                  <c:v>1</c:v>
                </c:pt>
                <c:pt idx="6">
                  <c:v>1</c:v>
                </c:pt>
                <c:pt idx="7">
                  <c:v>3</c:v>
                </c:pt>
                <c:pt idx="8">
                  <c:v>0</c:v>
                </c:pt>
                <c:pt idx="9">
                  <c:v>0</c:v>
                </c:pt>
                <c:pt idx="10">
                  <c:v>0</c:v>
                </c:pt>
                <c:pt idx="11">
                  <c:v>1</c:v>
                </c:pt>
                <c:pt idx="12">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Credential Access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Sheet1!$B$2:$B$7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Sheet1!$C$2:$C$7</c:f>
              <c:numCache>
                <c:formatCode>General</c:formatCode>
                <c:ptCount val="6"/>
                <c:pt idx="0">
                  <c:v>1</c:v>
                </c:pt>
                <c:pt idx="1">
                  <c:v>3</c:v>
                </c:pt>
                <c:pt idx="2">
                  <c:v>1</c:v>
                </c:pt>
                <c:pt idx="3">
                  <c:v>1</c:v>
                </c:pt>
                <c:pt idx="4">
                  <c:v>0</c:v>
                </c:pt>
                <c:pt idx="5">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Sheet1!$D$2:$D$7</c:f>
              <c:numCache>
                <c:formatCode>General</c:formatCode>
                <c:ptCount val="6"/>
                <c:pt idx="0">
                  <c:v>0</c:v>
                </c:pt>
                <c:pt idx="1">
                  <c:v>2</c:v>
                </c:pt>
                <c:pt idx="2">
                  <c:v>0</c:v>
                </c:pt>
                <c:pt idx="3">
                  <c:v>4</c:v>
                </c:pt>
                <c:pt idx="4">
                  <c:v>2</c:v>
                </c:pt>
                <c:pt idx="5">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Sheet1!$E$2:$E$7</c:f>
              <c:numCache>
                <c:formatCode>General</c:formatCode>
                <c:ptCount val="6"/>
                <c:pt idx="0">
                  <c:v>0</c:v>
                </c:pt>
                <c:pt idx="1">
                  <c:v>2</c:v>
                </c:pt>
                <c:pt idx="2">
                  <c:v>0</c:v>
                </c:pt>
                <c:pt idx="3">
                  <c:v>4</c:v>
                </c:pt>
                <c:pt idx="4">
                  <c:v>2</c:v>
                </c:pt>
                <c:pt idx="5">
                  <c:v>1</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Sheet1!$F$2:$F$7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Sheet1!$G$2:$G$7</c:f>
              <c:numCache>
                <c:formatCode>General</c:formatCode>
                <c:ptCount val="6"/>
                <c:pt idx="0">
                  <c:v>0</c:v>
                </c:pt>
                <c:pt idx="1">
                  <c:v>0</c:v>
                </c:pt>
                <c:pt idx="2">
                  <c:v>1</c:v>
                </c:pt>
                <c:pt idx="3">
                  <c:v>1</c:v>
                </c:pt>
                <c:pt idx="4">
                  <c:v>0</c:v>
                </c:pt>
                <c:pt idx="5">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Sheet1!$H$2:$H$7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Credential Access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Sheet1!$B$2:$B$7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Sheet1!$C$2:$C$7</c:f>
              <c:numCache>
                <c:formatCode>General</c:formatCode>
                <c:ptCount val="6"/>
                <c:pt idx="0">
                  <c:v>1</c:v>
                </c:pt>
                <c:pt idx="1">
                  <c:v>3</c:v>
                </c:pt>
                <c:pt idx="2">
                  <c:v>1</c:v>
                </c:pt>
                <c:pt idx="3">
                  <c:v>1</c:v>
                </c:pt>
                <c:pt idx="4">
                  <c:v>0</c:v>
                </c:pt>
                <c:pt idx="5">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Sheet1!$D$2:$D$7</c:f>
              <c:numCache>
                <c:formatCode>General</c:formatCode>
                <c:ptCount val="6"/>
                <c:pt idx="0">
                  <c:v>0</c:v>
                </c:pt>
                <c:pt idx="1">
                  <c:v>2</c:v>
                </c:pt>
                <c:pt idx="2">
                  <c:v>0</c:v>
                </c:pt>
                <c:pt idx="3">
                  <c:v>4</c:v>
                </c:pt>
                <c:pt idx="4">
                  <c:v>2</c:v>
                </c:pt>
                <c:pt idx="5">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Sheet1!$E$2:$E$7</c:f>
              <c:numCache>
                <c:formatCode>General</c:formatCode>
                <c:ptCount val="6"/>
                <c:pt idx="0">
                  <c:v>0</c:v>
                </c:pt>
                <c:pt idx="1">
                  <c:v>2</c:v>
                </c:pt>
                <c:pt idx="2">
                  <c:v>0</c:v>
                </c:pt>
                <c:pt idx="3">
                  <c:v>4</c:v>
                </c:pt>
                <c:pt idx="4">
                  <c:v>2</c:v>
                </c:pt>
                <c:pt idx="5">
                  <c:v>1</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Sheet1!$F$2:$F$7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Sheet1!$G$2:$G$7</c:f>
              <c:numCache>
                <c:formatCode>General</c:formatCode>
                <c:ptCount val="6"/>
                <c:pt idx="0">
                  <c:v>0</c:v>
                </c:pt>
                <c:pt idx="1">
                  <c:v>0</c:v>
                </c:pt>
                <c:pt idx="2">
                  <c:v>1</c:v>
                </c:pt>
                <c:pt idx="3">
                  <c:v>1</c:v>
                </c:pt>
                <c:pt idx="4">
                  <c:v>0</c:v>
                </c:pt>
                <c:pt idx="5">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Sheet1!$H$2:$H$7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Discovery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Sheet1!$B$2:$B$11</c:f>
              <c:numCache>
                <c:formatCode>General</c:formatCode>
                <c:ptCount val="10"/>
                <c:pt idx="0">
                  <c:v>0</c:v>
                </c:pt>
                <c:pt idx="1">
                  <c:v>1</c:v>
                </c:pt>
                <c:pt idx="2">
                  <c:v>0</c:v>
                </c:pt>
                <c:pt idx="3">
                  <c:v>0</c:v>
                </c:pt>
                <c:pt idx="4">
                  <c:v>0</c:v>
                </c:pt>
                <c:pt idx="5">
                  <c:v>0</c:v>
                </c:pt>
                <c:pt idx="6">
                  <c:v>0</c:v>
                </c:pt>
                <c:pt idx="7">
                  <c:v>0</c:v>
                </c:pt>
                <c:pt idx="8">
                  <c:v>2</c:v>
                </c:pt>
                <c:pt idx="9">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Sheet1!$C$2:$C$11</c:f>
              <c:numCache>
                <c:formatCode>General</c:formatCode>
                <c:ptCount val="10"/>
                <c:pt idx="0">
                  <c:v>0</c:v>
                </c:pt>
                <c:pt idx="1">
                  <c:v>2</c:v>
                </c:pt>
                <c:pt idx="2">
                  <c:v>0</c:v>
                </c:pt>
                <c:pt idx="3">
                  <c:v>1</c:v>
                </c:pt>
                <c:pt idx="4">
                  <c:v>0</c:v>
                </c:pt>
                <c:pt idx="5">
                  <c:v>1</c:v>
                </c:pt>
                <c:pt idx="6">
                  <c:v>0</c:v>
                </c:pt>
                <c:pt idx="7">
                  <c:v>2</c:v>
                </c:pt>
                <c:pt idx="8">
                  <c:v>2</c:v>
                </c:pt>
                <c:pt idx="9">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Sheet1!$D$2:$D$11</c:f>
              <c:numCache>
                <c:formatCode>General</c:formatCode>
                <c:ptCount val="10"/>
                <c:pt idx="0">
                  <c:v>1</c:v>
                </c:pt>
                <c:pt idx="1">
                  <c:v>2</c:v>
                </c:pt>
                <c:pt idx="2">
                  <c:v>1</c:v>
                </c:pt>
                <c:pt idx="3">
                  <c:v>0</c:v>
                </c:pt>
                <c:pt idx="4">
                  <c:v>0</c:v>
                </c:pt>
                <c:pt idx="5">
                  <c:v>0</c:v>
                </c:pt>
                <c:pt idx="6">
                  <c:v>0</c:v>
                </c:pt>
                <c:pt idx="7">
                  <c:v>0</c:v>
                </c:pt>
                <c:pt idx="8">
                  <c:v>2</c:v>
                </c:pt>
                <c:pt idx="9">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Sheet1!$E$2:$E$11</c:f>
              <c:numCache>
                <c:formatCode>General</c:formatCode>
                <c:ptCount val="10"/>
                <c:pt idx="0">
                  <c:v>1</c:v>
                </c:pt>
                <c:pt idx="1">
                  <c:v>1</c:v>
                </c:pt>
                <c:pt idx="2">
                  <c:v>1</c:v>
                </c:pt>
                <c:pt idx="3">
                  <c:v>0</c:v>
                </c:pt>
                <c:pt idx="4">
                  <c:v>0</c:v>
                </c:pt>
                <c:pt idx="5">
                  <c:v>0</c:v>
                </c:pt>
                <c:pt idx="6">
                  <c:v>0</c:v>
                </c:pt>
                <c:pt idx="7">
                  <c:v>0</c:v>
                </c:pt>
                <c:pt idx="8">
                  <c:v>1</c:v>
                </c:pt>
                <c:pt idx="9">
                  <c:v>1</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Sheet1!$F$2:$F$11</c:f>
              <c:numCache>
                <c:formatCode>General</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Sheet1!$G$2:$G$11</c:f>
              <c:numCache>
                <c:formatCode>General</c:formatCode>
                <c:ptCount val="10"/>
                <c:pt idx="0">
                  <c:v>0</c:v>
                </c:pt>
                <c:pt idx="1">
                  <c:v>0</c:v>
                </c:pt>
                <c:pt idx="2">
                  <c:v>0</c:v>
                </c:pt>
                <c:pt idx="3">
                  <c:v>1</c:v>
                </c:pt>
                <c:pt idx="4">
                  <c:v>1</c:v>
                </c:pt>
                <c:pt idx="5">
                  <c:v>0</c:v>
                </c:pt>
                <c:pt idx="6">
                  <c:v>1</c:v>
                </c:pt>
                <c:pt idx="7">
                  <c:v>0</c:v>
                </c:pt>
                <c:pt idx="8">
                  <c:v>0</c:v>
                </c:pt>
                <c:pt idx="9">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Sheet1!$H$2:$H$11</c:f>
              <c:numCache>
                <c:formatCode>General</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Discovery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Sheet1!$B$2:$B$11</c:f>
              <c:numCache>
                <c:formatCode>General</c:formatCode>
                <c:ptCount val="10"/>
                <c:pt idx="0">
                  <c:v>0</c:v>
                </c:pt>
                <c:pt idx="1">
                  <c:v>1</c:v>
                </c:pt>
                <c:pt idx="2">
                  <c:v>0</c:v>
                </c:pt>
                <c:pt idx="3">
                  <c:v>0</c:v>
                </c:pt>
                <c:pt idx="4">
                  <c:v>0</c:v>
                </c:pt>
                <c:pt idx="5">
                  <c:v>0</c:v>
                </c:pt>
                <c:pt idx="6">
                  <c:v>0</c:v>
                </c:pt>
                <c:pt idx="7">
                  <c:v>0</c:v>
                </c:pt>
                <c:pt idx="8">
                  <c:v>2</c:v>
                </c:pt>
                <c:pt idx="9">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Sheet1!$C$2:$C$11</c:f>
              <c:numCache>
                <c:formatCode>General</c:formatCode>
                <c:ptCount val="10"/>
                <c:pt idx="0">
                  <c:v>0</c:v>
                </c:pt>
                <c:pt idx="1">
                  <c:v>2</c:v>
                </c:pt>
                <c:pt idx="2">
                  <c:v>0</c:v>
                </c:pt>
                <c:pt idx="3">
                  <c:v>1</c:v>
                </c:pt>
                <c:pt idx="4">
                  <c:v>0</c:v>
                </c:pt>
                <c:pt idx="5">
                  <c:v>1</c:v>
                </c:pt>
                <c:pt idx="6">
                  <c:v>0</c:v>
                </c:pt>
                <c:pt idx="7">
                  <c:v>2</c:v>
                </c:pt>
                <c:pt idx="8">
                  <c:v>2</c:v>
                </c:pt>
                <c:pt idx="9">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Sheet1!$D$2:$D$11</c:f>
              <c:numCache>
                <c:formatCode>General</c:formatCode>
                <c:ptCount val="10"/>
                <c:pt idx="0">
                  <c:v>1</c:v>
                </c:pt>
                <c:pt idx="1">
                  <c:v>2</c:v>
                </c:pt>
                <c:pt idx="2">
                  <c:v>1</c:v>
                </c:pt>
                <c:pt idx="3">
                  <c:v>0</c:v>
                </c:pt>
                <c:pt idx="4">
                  <c:v>0</c:v>
                </c:pt>
                <c:pt idx="5">
                  <c:v>0</c:v>
                </c:pt>
                <c:pt idx="6">
                  <c:v>0</c:v>
                </c:pt>
                <c:pt idx="7">
                  <c:v>0</c:v>
                </c:pt>
                <c:pt idx="8">
                  <c:v>2</c:v>
                </c:pt>
                <c:pt idx="9">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Sheet1!$E$2:$E$11</c:f>
              <c:numCache>
                <c:formatCode>General</c:formatCode>
                <c:ptCount val="10"/>
                <c:pt idx="0">
                  <c:v>1</c:v>
                </c:pt>
                <c:pt idx="1">
                  <c:v>1</c:v>
                </c:pt>
                <c:pt idx="2">
                  <c:v>1</c:v>
                </c:pt>
                <c:pt idx="3">
                  <c:v>0</c:v>
                </c:pt>
                <c:pt idx="4">
                  <c:v>0</c:v>
                </c:pt>
                <c:pt idx="5">
                  <c:v>0</c:v>
                </c:pt>
                <c:pt idx="6">
                  <c:v>0</c:v>
                </c:pt>
                <c:pt idx="7">
                  <c:v>0</c:v>
                </c:pt>
                <c:pt idx="8">
                  <c:v>1</c:v>
                </c:pt>
                <c:pt idx="9">
                  <c:v>1</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Sheet1!$F$2:$F$11</c:f>
              <c:numCache>
                <c:formatCode>General</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Sheet1!$G$2:$G$11</c:f>
              <c:numCache>
                <c:formatCode>General</c:formatCode>
                <c:ptCount val="10"/>
                <c:pt idx="0">
                  <c:v>0</c:v>
                </c:pt>
                <c:pt idx="1">
                  <c:v>0</c:v>
                </c:pt>
                <c:pt idx="2">
                  <c:v>0</c:v>
                </c:pt>
                <c:pt idx="3">
                  <c:v>1</c:v>
                </c:pt>
                <c:pt idx="4">
                  <c:v>1</c:v>
                </c:pt>
                <c:pt idx="5">
                  <c:v>0</c:v>
                </c:pt>
                <c:pt idx="6">
                  <c:v>1</c:v>
                </c:pt>
                <c:pt idx="7">
                  <c:v>0</c:v>
                </c:pt>
                <c:pt idx="8">
                  <c:v>0</c:v>
                </c:pt>
                <c:pt idx="9">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Sheet1!$H$2:$H$11</c:f>
              <c:numCache>
                <c:formatCode>General</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Lateral Movement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Sheet1!$B$2:$B$10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Sheet1!$C$2:$C$10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Sheet1!$D$2:$D$10</c:f>
              <c:numCache>
                <c:formatCode>General</c:formatCode>
                <c:ptCount val="9"/>
                <c:pt idx="0">
                  <c:v>0</c:v>
                </c:pt>
                <c:pt idx="1">
                  <c:v>0</c:v>
                </c:pt>
                <c:pt idx="2">
                  <c:v>0</c:v>
                </c:pt>
                <c:pt idx="3">
                  <c:v>0</c:v>
                </c:pt>
                <c:pt idx="4">
                  <c:v>0</c:v>
                </c:pt>
                <c:pt idx="5">
                  <c:v>0</c:v>
                </c:pt>
                <c:pt idx="6">
                  <c:v>0</c:v>
                </c:pt>
                <c:pt idx="7">
                  <c:v>0</c:v>
                </c:pt>
                <c:pt idx="8">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Sheet1!$E$2:$E$10</c:f>
              <c:numCache>
                <c:formatCode>General</c:formatCode>
                <c:ptCount val="9"/>
                <c:pt idx="0">
                  <c:v>0</c:v>
                </c:pt>
                <c:pt idx="1">
                  <c:v>0</c:v>
                </c:pt>
                <c:pt idx="2">
                  <c:v>0</c:v>
                </c:pt>
                <c:pt idx="3">
                  <c:v>0</c:v>
                </c:pt>
                <c:pt idx="4">
                  <c:v>0</c:v>
                </c:pt>
                <c:pt idx="5">
                  <c:v>0</c:v>
                </c:pt>
                <c:pt idx="6">
                  <c:v>0</c:v>
                </c:pt>
                <c:pt idx="7">
                  <c:v>0</c:v>
                </c:pt>
                <c:pt idx="8">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Sheet1!$F$2:$F$10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Sheet1!$G$2:$G$10</c:f>
              <c:numCache>
                <c:formatCode>General</c:formatCode>
                <c:ptCount val="9"/>
                <c:pt idx="0">
                  <c:v>0</c:v>
                </c:pt>
                <c:pt idx="1">
                  <c:v>0</c:v>
                </c:pt>
                <c:pt idx="2">
                  <c:v>0</c:v>
                </c:pt>
                <c:pt idx="3">
                  <c:v>0</c:v>
                </c:pt>
                <c:pt idx="4">
                  <c:v>5</c:v>
                </c:pt>
                <c:pt idx="5">
                  <c:v>0</c:v>
                </c:pt>
                <c:pt idx="6">
                  <c:v>0</c:v>
                </c:pt>
                <c:pt idx="7">
                  <c:v>0</c:v>
                </c:pt>
                <c:pt idx="8">
                  <c:v>1</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Sheet1!$H$2:$H$10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Lateral Movement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Sheet1!$B$2:$B$10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Sheet1!$C$2:$C$10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Sheet1!$D$2:$D$10</c:f>
              <c:numCache>
                <c:formatCode>General</c:formatCode>
                <c:ptCount val="9"/>
                <c:pt idx="0">
                  <c:v>0</c:v>
                </c:pt>
                <c:pt idx="1">
                  <c:v>0</c:v>
                </c:pt>
                <c:pt idx="2">
                  <c:v>0</c:v>
                </c:pt>
                <c:pt idx="3">
                  <c:v>0</c:v>
                </c:pt>
                <c:pt idx="4">
                  <c:v>0</c:v>
                </c:pt>
                <c:pt idx="5">
                  <c:v>0</c:v>
                </c:pt>
                <c:pt idx="6">
                  <c:v>0</c:v>
                </c:pt>
                <c:pt idx="7">
                  <c:v>0</c:v>
                </c:pt>
                <c:pt idx="8">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Sheet1!$E$2:$E$10</c:f>
              <c:numCache>
                <c:formatCode>General</c:formatCode>
                <c:ptCount val="9"/>
                <c:pt idx="0">
                  <c:v>0</c:v>
                </c:pt>
                <c:pt idx="1">
                  <c:v>0</c:v>
                </c:pt>
                <c:pt idx="2">
                  <c:v>0</c:v>
                </c:pt>
                <c:pt idx="3">
                  <c:v>0</c:v>
                </c:pt>
                <c:pt idx="4">
                  <c:v>0</c:v>
                </c:pt>
                <c:pt idx="5">
                  <c:v>0</c:v>
                </c:pt>
                <c:pt idx="6">
                  <c:v>0</c:v>
                </c:pt>
                <c:pt idx="7">
                  <c:v>0</c:v>
                </c:pt>
                <c:pt idx="8">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Sheet1!$F$2:$F$10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Sheet1!$G$2:$G$10</c:f>
              <c:numCache>
                <c:formatCode>General</c:formatCode>
                <c:ptCount val="9"/>
                <c:pt idx="0">
                  <c:v>0</c:v>
                </c:pt>
                <c:pt idx="1">
                  <c:v>0</c:v>
                </c:pt>
                <c:pt idx="2">
                  <c:v>0</c:v>
                </c:pt>
                <c:pt idx="3">
                  <c:v>0</c:v>
                </c:pt>
                <c:pt idx="4">
                  <c:v>5</c:v>
                </c:pt>
                <c:pt idx="5">
                  <c:v>0</c:v>
                </c:pt>
                <c:pt idx="6">
                  <c:v>0</c:v>
                </c:pt>
                <c:pt idx="7">
                  <c:v>0</c:v>
                </c:pt>
                <c:pt idx="8">
                  <c:v>1</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Sheet1!$H$2:$H$10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Collection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Sheet1!$B$2:$B$8</c:f>
              <c:numCache>
                <c:formatCode>General</c:formatCode>
                <c:ptCount val="7"/>
                <c:pt idx="0">
                  <c:v>1</c:v>
                </c:pt>
                <c:pt idx="1">
                  <c:v>0</c:v>
                </c:pt>
                <c:pt idx="2">
                  <c:v>0</c:v>
                </c:pt>
                <c:pt idx="3">
                  <c:v>0</c:v>
                </c:pt>
                <c:pt idx="4">
                  <c:v>0</c:v>
                </c:pt>
                <c:pt idx="5">
                  <c:v>0</c:v>
                </c:pt>
                <c:pt idx="6">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Sheet1!$C$2:$C$8</c:f>
              <c:numCache>
                <c:formatCode>General</c:formatCode>
                <c:ptCount val="7"/>
                <c:pt idx="0">
                  <c:v>2</c:v>
                </c:pt>
                <c:pt idx="1">
                  <c:v>1</c:v>
                </c:pt>
                <c:pt idx="2">
                  <c:v>2</c:v>
                </c:pt>
                <c:pt idx="3">
                  <c:v>1</c:v>
                </c:pt>
                <c:pt idx="4">
                  <c:v>1</c:v>
                </c:pt>
                <c:pt idx="5">
                  <c:v>0</c:v>
                </c:pt>
                <c:pt idx="6">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Sheet1!$D$2:$D$8</c:f>
              <c:numCache>
                <c:formatCode>General</c:formatCode>
                <c:ptCount val="7"/>
                <c:pt idx="0">
                  <c:v>2</c:v>
                </c:pt>
                <c:pt idx="1">
                  <c:v>0</c:v>
                </c:pt>
                <c:pt idx="2">
                  <c:v>0</c:v>
                </c:pt>
                <c:pt idx="3">
                  <c:v>0</c:v>
                </c:pt>
                <c:pt idx="4">
                  <c:v>0</c:v>
                </c:pt>
                <c:pt idx="5">
                  <c:v>0</c:v>
                </c:pt>
                <c:pt idx="6">
                  <c:v>0</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Sheet1!$E$2:$E$8</c:f>
              <c:numCache>
                <c:formatCode>General</c:formatCode>
                <c:ptCount val="7"/>
                <c:pt idx="0">
                  <c:v>1</c:v>
                </c:pt>
                <c:pt idx="1">
                  <c:v>0</c:v>
                </c:pt>
                <c:pt idx="2">
                  <c:v>0</c:v>
                </c:pt>
                <c:pt idx="3">
                  <c:v>0</c:v>
                </c:pt>
                <c:pt idx="4">
                  <c:v>0</c:v>
                </c:pt>
                <c:pt idx="5">
                  <c:v>0</c:v>
                </c:pt>
                <c:pt idx="6">
                  <c:v>0</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Sheet1!$F$2:$F$8</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Sheet1!$G$2:$G$8</c:f>
              <c:numCache>
                <c:formatCode>General</c:formatCode>
                <c:ptCount val="7"/>
                <c:pt idx="0">
                  <c:v>0</c:v>
                </c:pt>
                <c:pt idx="1">
                  <c:v>0</c:v>
                </c:pt>
                <c:pt idx="2">
                  <c:v>1</c:v>
                </c:pt>
                <c:pt idx="3">
                  <c:v>0</c:v>
                </c:pt>
                <c:pt idx="4">
                  <c:v>0</c:v>
                </c:pt>
                <c:pt idx="5">
                  <c:v>1</c:v>
                </c:pt>
                <c:pt idx="6">
                  <c:v>1</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Sheet1!$H$2:$H$8</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Collection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Sheet1!$B$2:$B$8</c:f>
              <c:numCache>
                <c:formatCode>General</c:formatCode>
                <c:ptCount val="7"/>
                <c:pt idx="0">
                  <c:v>1</c:v>
                </c:pt>
                <c:pt idx="1">
                  <c:v>0</c:v>
                </c:pt>
                <c:pt idx="2">
                  <c:v>0</c:v>
                </c:pt>
                <c:pt idx="3">
                  <c:v>0</c:v>
                </c:pt>
                <c:pt idx="4">
                  <c:v>0</c:v>
                </c:pt>
                <c:pt idx="5">
                  <c:v>0</c:v>
                </c:pt>
                <c:pt idx="6">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Sheet1!$C$2:$C$8</c:f>
              <c:numCache>
                <c:formatCode>General</c:formatCode>
                <c:ptCount val="7"/>
                <c:pt idx="0">
                  <c:v>2</c:v>
                </c:pt>
                <c:pt idx="1">
                  <c:v>1</c:v>
                </c:pt>
                <c:pt idx="2">
                  <c:v>2</c:v>
                </c:pt>
                <c:pt idx="3">
                  <c:v>1</c:v>
                </c:pt>
                <c:pt idx="4">
                  <c:v>1</c:v>
                </c:pt>
                <c:pt idx="5">
                  <c:v>0</c:v>
                </c:pt>
                <c:pt idx="6">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Sheet1!$D$2:$D$8</c:f>
              <c:numCache>
                <c:formatCode>General</c:formatCode>
                <c:ptCount val="7"/>
                <c:pt idx="0">
                  <c:v>2</c:v>
                </c:pt>
                <c:pt idx="1">
                  <c:v>0</c:v>
                </c:pt>
                <c:pt idx="2">
                  <c:v>0</c:v>
                </c:pt>
                <c:pt idx="3">
                  <c:v>0</c:v>
                </c:pt>
                <c:pt idx="4">
                  <c:v>0</c:v>
                </c:pt>
                <c:pt idx="5">
                  <c:v>0</c:v>
                </c:pt>
                <c:pt idx="6">
                  <c:v>0</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Sheet1!$E$2:$E$8</c:f>
              <c:numCache>
                <c:formatCode>General</c:formatCode>
                <c:ptCount val="7"/>
                <c:pt idx="0">
                  <c:v>1</c:v>
                </c:pt>
                <c:pt idx="1">
                  <c:v>0</c:v>
                </c:pt>
                <c:pt idx="2">
                  <c:v>0</c:v>
                </c:pt>
                <c:pt idx="3">
                  <c:v>0</c:v>
                </c:pt>
                <c:pt idx="4">
                  <c:v>0</c:v>
                </c:pt>
                <c:pt idx="5">
                  <c:v>0</c:v>
                </c:pt>
                <c:pt idx="6">
                  <c:v>0</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Sheet1!$F$2:$F$8</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Sheet1!$G$2:$G$8</c:f>
              <c:numCache>
                <c:formatCode>General</c:formatCode>
                <c:ptCount val="7"/>
                <c:pt idx="0">
                  <c:v>0</c:v>
                </c:pt>
                <c:pt idx="1">
                  <c:v>0</c:v>
                </c:pt>
                <c:pt idx="2">
                  <c:v>1</c:v>
                </c:pt>
                <c:pt idx="3">
                  <c:v>0</c:v>
                </c:pt>
                <c:pt idx="4">
                  <c:v>0</c:v>
                </c:pt>
                <c:pt idx="5">
                  <c:v>1</c:v>
                </c:pt>
                <c:pt idx="6">
                  <c:v>1</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Sheet1!$H$2:$H$8</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Command and Control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Sheet1!$B$2:$B$12</c:f>
              <c:numCache>
                <c:formatCode>General</c:formatCode>
                <c:ptCount val="11"/>
                <c:pt idx="0">
                  <c:v>4</c:v>
                </c:pt>
                <c:pt idx="1">
                  <c:v>1</c:v>
                </c:pt>
                <c:pt idx="2">
                  <c:v>4</c:v>
                </c:pt>
                <c:pt idx="3">
                  <c:v>0</c:v>
                </c:pt>
                <c:pt idx="4">
                  <c:v>2</c:v>
                </c:pt>
                <c:pt idx="5">
                  <c:v>0</c:v>
                </c:pt>
                <c:pt idx="6">
                  <c:v>3</c:v>
                </c:pt>
                <c:pt idx="7">
                  <c:v>0</c:v>
                </c:pt>
                <c:pt idx="8">
                  <c:v>0</c:v>
                </c:pt>
                <c:pt idx="9">
                  <c:v>0</c:v>
                </c:pt>
                <c:pt idx="10">
                  <c:v>4</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Sheet1!$C$2:$C$12</c:f>
              <c:numCache>
                <c:formatCode>General</c:formatCode>
                <c:ptCount val="11"/>
                <c:pt idx="0">
                  <c:v>4</c:v>
                </c:pt>
                <c:pt idx="1">
                  <c:v>1</c:v>
                </c:pt>
                <c:pt idx="2">
                  <c:v>5</c:v>
                </c:pt>
                <c:pt idx="3">
                  <c:v>1</c:v>
                </c:pt>
                <c:pt idx="4">
                  <c:v>2</c:v>
                </c:pt>
                <c:pt idx="5">
                  <c:v>1</c:v>
                </c:pt>
                <c:pt idx="6">
                  <c:v>3</c:v>
                </c:pt>
                <c:pt idx="7">
                  <c:v>1</c:v>
                </c:pt>
                <c:pt idx="8">
                  <c:v>0</c:v>
                </c:pt>
                <c:pt idx="9">
                  <c:v>0</c:v>
                </c:pt>
                <c:pt idx="10">
                  <c:v>4</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Sheet1!$D$2:$D$12</c:f>
              <c:numCache>
                <c:formatCode>General</c:formatCode>
                <c:ptCount val="11"/>
                <c:pt idx="0">
                  <c:v>2</c:v>
                </c:pt>
                <c:pt idx="1">
                  <c:v>2</c:v>
                </c:pt>
                <c:pt idx="2">
                  <c:v>2</c:v>
                </c:pt>
                <c:pt idx="3">
                  <c:v>0</c:v>
                </c:pt>
                <c:pt idx="4">
                  <c:v>5</c:v>
                </c:pt>
                <c:pt idx="5">
                  <c:v>0</c:v>
                </c:pt>
                <c:pt idx="6">
                  <c:v>3</c:v>
                </c:pt>
                <c:pt idx="7">
                  <c:v>1</c:v>
                </c:pt>
                <c:pt idx="8">
                  <c:v>0</c:v>
                </c:pt>
                <c:pt idx="9">
                  <c:v>2</c:v>
                </c:pt>
                <c:pt idx="10">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Sheet1!$E$2:$E$12</c:f>
              <c:numCache>
                <c:formatCode>General</c:formatCode>
                <c:ptCount val="11"/>
                <c:pt idx="0">
                  <c:v>3</c:v>
                </c:pt>
                <c:pt idx="1">
                  <c:v>1</c:v>
                </c:pt>
                <c:pt idx="2">
                  <c:v>3</c:v>
                </c:pt>
                <c:pt idx="3">
                  <c:v>0</c:v>
                </c:pt>
                <c:pt idx="4">
                  <c:v>4</c:v>
                </c:pt>
                <c:pt idx="5">
                  <c:v>0</c:v>
                </c:pt>
                <c:pt idx="6">
                  <c:v>2</c:v>
                </c:pt>
                <c:pt idx="7">
                  <c:v>1</c:v>
                </c:pt>
                <c:pt idx="8">
                  <c:v>0</c:v>
                </c:pt>
                <c:pt idx="9">
                  <c:v>1</c:v>
                </c:pt>
                <c:pt idx="10">
                  <c:v>3</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Sheet1!$F$2:$F$12</c:f>
              <c:numCache>
                <c:formatCode>General</c:formatCode>
                <c:ptCount val="11"/>
                <c:pt idx="0">
                  <c:v>1</c:v>
                </c:pt>
                <c:pt idx="1">
                  <c:v>0</c:v>
                </c:pt>
                <c:pt idx="2">
                  <c:v>2</c:v>
                </c:pt>
                <c:pt idx="3">
                  <c:v>0</c:v>
                </c:pt>
                <c:pt idx="4">
                  <c:v>1</c:v>
                </c:pt>
                <c:pt idx="5">
                  <c:v>0</c:v>
                </c:pt>
                <c:pt idx="6">
                  <c:v>0</c:v>
                </c:pt>
                <c:pt idx="7">
                  <c:v>0</c:v>
                </c:pt>
                <c:pt idx="8">
                  <c:v>0</c:v>
                </c:pt>
                <c:pt idx="9">
                  <c:v>0</c:v>
                </c:pt>
                <c:pt idx="10">
                  <c:v>2</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Sheet1!$G$2:$G$12</c:f>
              <c:numCache>
                <c:formatCode>General</c:formatCode>
                <c:ptCount val="11"/>
                <c:pt idx="0">
                  <c:v>3</c:v>
                </c:pt>
                <c:pt idx="1">
                  <c:v>0</c:v>
                </c:pt>
                <c:pt idx="2">
                  <c:v>2</c:v>
                </c:pt>
                <c:pt idx="3">
                  <c:v>0</c:v>
                </c:pt>
                <c:pt idx="4">
                  <c:v>3</c:v>
                </c:pt>
                <c:pt idx="5">
                  <c:v>0</c:v>
                </c:pt>
                <c:pt idx="6">
                  <c:v>1</c:v>
                </c:pt>
                <c:pt idx="7">
                  <c:v>0</c:v>
                </c:pt>
                <c:pt idx="8">
                  <c:v>1</c:v>
                </c:pt>
                <c:pt idx="9">
                  <c:v>1</c:v>
                </c:pt>
                <c:pt idx="10">
                  <c:v>3</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Sheet1!$H$2:$H$12</c:f>
              <c:numCache>
                <c:formatCode>General</c:formatCode>
                <c:ptCount val="11"/>
                <c:pt idx="0">
                  <c:v>2</c:v>
                </c:pt>
                <c:pt idx="1">
                  <c:v>0</c:v>
                </c:pt>
                <c:pt idx="2">
                  <c:v>3</c:v>
                </c:pt>
                <c:pt idx="3">
                  <c:v>0</c:v>
                </c:pt>
                <c:pt idx="4">
                  <c:v>1</c:v>
                </c:pt>
                <c:pt idx="5">
                  <c:v>0</c:v>
                </c:pt>
                <c:pt idx="6">
                  <c:v>1</c:v>
                </c:pt>
                <c:pt idx="7">
                  <c:v>0</c:v>
                </c:pt>
                <c:pt idx="8">
                  <c:v>0</c:v>
                </c:pt>
                <c:pt idx="9">
                  <c:v>0</c:v>
                </c:pt>
                <c:pt idx="10">
                  <c:v>3</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Initial</a:t>
            </a:r>
            <a:r>
              <a:rPr lang="en-US" baseline="0" dirty="0"/>
              <a:t> Access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Sheet1!$B$2:$B$10</c:f>
              <c:numCache>
                <c:formatCode>General</c:formatCode>
                <c:ptCount val="9"/>
                <c:pt idx="0">
                  <c:v>2</c:v>
                </c:pt>
                <c:pt idx="1">
                  <c:v>0</c:v>
                </c:pt>
                <c:pt idx="2">
                  <c:v>0</c:v>
                </c:pt>
                <c:pt idx="3">
                  <c:v>0</c:v>
                </c:pt>
                <c:pt idx="4">
                  <c:v>0</c:v>
                </c:pt>
                <c:pt idx="5">
                  <c:v>0</c:v>
                </c:pt>
                <c:pt idx="6">
                  <c:v>0</c:v>
                </c:pt>
                <c:pt idx="7">
                  <c:v>0</c:v>
                </c:pt>
                <c:pt idx="8">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Sheet1!$C$2:$C$10</c:f>
              <c:numCache>
                <c:formatCode>General</c:formatCode>
                <c:ptCount val="9"/>
                <c:pt idx="0">
                  <c:v>2</c:v>
                </c:pt>
                <c:pt idx="1">
                  <c:v>0</c:v>
                </c:pt>
                <c:pt idx="2">
                  <c:v>0</c:v>
                </c:pt>
                <c:pt idx="3">
                  <c:v>0</c:v>
                </c:pt>
                <c:pt idx="4">
                  <c:v>2</c:v>
                </c:pt>
                <c:pt idx="5">
                  <c:v>0</c:v>
                </c:pt>
                <c:pt idx="6">
                  <c:v>0</c:v>
                </c:pt>
                <c:pt idx="7">
                  <c:v>0</c:v>
                </c:pt>
                <c:pt idx="8">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Sheet1!$D$2:$D$10</c:f>
              <c:numCache>
                <c:formatCode>General</c:formatCode>
                <c:ptCount val="9"/>
                <c:pt idx="0">
                  <c:v>1</c:v>
                </c:pt>
                <c:pt idx="1">
                  <c:v>1</c:v>
                </c:pt>
                <c:pt idx="2">
                  <c:v>0</c:v>
                </c:pt>
                <c:pt idx="3">
                  <c:v>0</c:v>
                </c:pt>
                <c:pt idx="4">
                  <c:v>7</c:v>
                </c:pt>
                <c:pt idx="5">
                  <c:v>0</c:v>
                </c:pt>
                <c:pt idx="6">
                  <c:v>0</c:v>
                </c:pt>
                <c:pt idx="7">
                  <c:v>1</c:v>
                </c:pt>
                <c:pt idx="8">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Sheet1!$E$2:$E$10</c:f>
              <c:numCache>
                <c:formatCode>General</c:formatCode>
                <c:ptCount val="9"/>
                <c:pt idx="0">
                  <c:v>1</c:v>
                </c:pt>
                <c:pt idx="1">
                  <c:v>1</c:v>
                </c:pt>
                <c:pt idx="2">
                  <c:v>0</c:v>
                </c:pt>
                <c:pt idx="3">
                  <c:v>0</c:v>
                </c:pt>
                <c:pt idx="4">
                  <c:v>8</c:v>
                </c:pt>
                <c:pt idx="5">
                  <c:v>0</c:v>
                </c:pt>
                <c:pt idx="6">
                  <c:v>0</c:v>
                </c:pt>
                <c:pt idx="7">
                  <c:v>1</c:v>
                </c:pt>
                <c:pt idx="8">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Sheet1!$F$2:$F$10</c:f>
              <c:numCache>
                <c:formatCode>General</c:formatCode>
                <c:ptCount val="9"/>
                <c:pt idx="0">
                  <c:v>0</c:v>
                </c:pt>
                <c:pt idx="1">
                  <c:v>0</c:v>
                </c:pt>
                <c:pt idx="2">
                  <c:v>0</c:v>
                </c:pt>
                <c:pt idx="3">
                  <c:v>0</c:v>
                </c:pt>
                <c:pt idx="4">
                  <c:v>2</c:v>
                </c:pt>
                <c:pt idx="5">
                  <c:v>0</c:v>
                </c:pt>
                <c:pt idx="6">
                  <c:v>0</c:v>
                </c:pt>
                <c:pt idx="7">
                  <c:v>0</c:v>
                </c:pt>
                <c:pt idx="8">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Sheet1!$G$2:$G$10</c:f>
              <c:numCache>
                <c:formatCode>General</c:formatCode>
                <c:ptCount val="9"/>
                <c:pt idx="0">
                  <c:v>0</c:v>
                </c:pt>
                <c:pt idx="1">
                  <c:v>0</c:v>
                </c:pt>
                <c:pt idx="2">
                  <c:v>0</c:v>
                </c:pt>
                <c:pt idx="3">
                  <c:v>0</c:v>
                </c:pt>
                <c:pt idx="4">
                  <c:v>2</c:v>
                </c:pt>
                <c:pt idx="5">
                  <c:v>0</c:v>
                </c:pt>
                <c:pt idx="6">
                  <c:v>0</c:v>
                </c:pt>
                <c:pt idx="7">
                  <c:v>0</c:v>
                </c:pt>
                <c:pt idx="8">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Sheet1!$H$2:$H$10</c:f>
              <c:numCache>
                <c:formatCode>General</c:formatCode>
                <c:ptCount val="9"/>
                <c:pt idx="0">
                  <c:v>0</c:v>
                </c:pt>
                <c:pt idx="1">
                  <c:v>0</c:v>
                </c:pt>
                <c:pt idx="2">
                  <c:v>0</c:v>
                </c:pt>
                <c:pt idx="3">
                  <c:v>0</c:v>
                </c:pt>
                <c:pt idx="4">
                  <c:v>0</c:v>
                </c:pt>
                <c:pt idx="5">
                  <c:v>0</c:v>
                </c:pt>
                <c:pt idx="6">
                  <c:v>0</c:v>
                </c:pt>
                <c:pt idx="7">
                  <c:v>0</c:v>
                </c:pt>
                <c:pt idx="8">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Command and Control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Sheet1!$B$2:$B$12</c:f>
              <c:numCache>
                <c:formatCode>General</c:formatCode>
                <c:ptCount val="11"/>
                <c:pt idx="0">
                  <c:v>4</c:v>
                </c:pt>
                <c:pt idx="1">
                  <c:v>1</c:v>
                </c:pt>
                <c:pt idx="2">
                  <c:v>4</c:v>
                </c:pt>
                <c:pt idx="3">
                  <c:v>0</c:v>
                </c:pt>
                <c:pt idx="4">
                  <c:v>2</c:v>
                </c:pt>
                <c:pt idx="5">
                  <c:v>0</c:v>
                </c:pt>
                <c:pt idx="6">
                  <c:v>3</c:v>
                </c:pt>
                <c:pt idx="7">
                  <c:v>0</c:v>
                </c:pt>
                <c:pt idx="8">
                  <c:v>0</c:v>
                </c:pt>
                <c:pt idx="9">
                  <c:v>0</c:v>
                </c:pt>
                <c:pt idx="10">
                  <c:v>4</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Sheet1!$C$2:$C$12</c:f>
              <c:numCache>
                <c:formatCode>General</c:formatCode>
                <c:ptCount val="11"/>
                <c:pt idx="0">
                  <c:v>4</c:v>
                </c:pt>
                <c:pt idx="1">
                  <c:v>1</c:v>
                </c:pt>
                <c:pt idx="2">
                  <c:v>5</c:v>
                </c:pt>
                <c:pt idx="3">
                  <c:v>1</c:v>
                </c:pt>
                <c:pt idx="4">
                  <c:v>2</c:v>
                </c:pt>
                <c:pt idx="5">
                  <c:v>1</c:v>
                </c:pt>
                <c:pt idx="6">
                  <c:v>3</c:v>
                </c:pt>
                <c:pt idx="7">
                  <c:v>1</c:v>
                </c:pt>
                <c:pt idx="8">
                  <c:v>0</c:v>
                </c:pt>
                <c:pt idx="9">
                  <c:v>0</c:v>
                </c:pt>
                <c:pt idx="10">
                  <c:v>4</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Sheet1!$D$2:$D$12</c:f>
              <c:numCache>
                <c:formatCode>General</c:formatCode>
                <c:ptCount val="11"/>
                <c:pt idx="0">
                  <c:v>2</c:v>
                </c:pt>
                <c:pt idx="1">
                  <c:v>2</c:v>
                </c:pt>
                <c:pt idx="2">
                  <c:v>2</c:v>
                </c:pt>
                <c:pt idx="3">
                  <c:v>0</c:v>
                </c:pt>
                <c:pt idx="4">
                  <c:v>5</c:v>
                </c:pt>
                <c:pt idx="5">
                  <c:v>0</c:v>
                </c:pt>
                <c:pt idx="6">
                  <c:v>3</c:v>
                </c:pt>
                <c:pt idx="7">
                  <c:v>1</c:v>
                </c:pt>
                <c:pt idx="8">
                  <c:v>0</c:v>
                </c:pt>
                <c:pt idx="9">
                  <c:v>2</c:v>
                </c:pt>
                <c:pt idx="10">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Sheet1!$E$2:$E$12</c:f>
              <c:numCache>
                <c:formatCode>General</c:formatCode>
                <c:ptCount val="11"/>
                <c:pt idx="0">
                  <c:v>3</c:v>
                </c:pt>
                <c:pt idx="1">
                  <c:v>1</c:v>
                </c:pt>
                <c:pt idx="2">
                  <c:v>3</c:v>
                </c:pt>
                <c:pt idx="3">
                  <c:v>0</c:v>
                </c:pt>
                <c:pt idx="4">
                  <c:v>4</c:v>
                </c:pt>
                <c:pt idx="5">
                  <c:v>0</c:v>
                </c:pt>
                <c:pt idx="6">
                  <c:v>2</c:v>
                </c:pt>
                <c:pt idx="7">
                  <c:v>1</c:v>
                </c:pt>
                <c:pt idx="8">
                  <c:v>0</c:v>
                </c:pt>
                <c:pt idx="9">
                  <c:v>1</c:v>
                </c:pt>
                <c:pt idx="10">
                  <c:v>3</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Sheet1!$F$2:$F$12</c:f>
              <c:numCache>
                <c:formatCode>General</c:formatCode>
                <c:ptCount val="11"/>
                <c:pt idx="0">
                  <c:v>1</c:v>
                </c:pt>
                <c:pt idx="1">
                  <c:v>0</c:v>
                </c:pt>
                <c:pt idx="2">
                  <c:v>2</c:v>
                </c:pt>
                <c:pt idx="3">
                  <c:v>0</c:v>
                </c:pt>
                <c:pt idx="4">
                  <c:v>1</c:v>
                </c:pt>
                <c:pt idx="5">
                  <c:v>0</c:v>
                </c:pt>
                <c:pt idx="6">
                  <c:v>0</c:v>
                </c:pt>
                <c:pt idx="7">
                  <c:v>0</c:v>
                </c:pt>
                <c:pt idx="8">
                  <c:v>0</c:v>
                </c:pt>
                <c:pt idx="9">
                  <c:v>0</c:v>
                </c:pt>
                <c:pt idx="10">
                  <c:v>2</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Sheet1!$G$2:$G$12</c:f>
              <c:numCache>
                <c:formatCode>General</c:formatCode>
                <c:ptCount val="11"/>
                <c:pt idx="0">
                  <c:v>3</c:v>
                </c:pt>
                <c:pt idx="1">
                  <c:v>0</c:v>
                </c:pt>
                <c:pt idx="2">
                  <c:v>2</c:v>
                </c:pt>
                <c:pt idx="3">
                  <c:v>0</c:v>
                </c:pt>
                <c:pt idx="4">
                  <c:v>3</c:v>
                </c:pt>
                <c:pt idx="5">
                  <c:v>0</c:v>
                </c:pt>
                <c:pt idx="6">
                  <c:v>1</c:v>
                </c:pt>
                <c:pt idx="7">
                  <c:v>0</c:v>
                </c:pt>
                <c:pt idx="8">
                  <c:v>1</c:v>
                </c:pt>
                <c:pt idx="9">
                  <c:v>1</c:v>
                </c:pt>
                <c:pt idx="10">
                  <c:v>3</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Sheet1!$H$2:$H$12</c:f>
              <c:numCache>
                <c:formatCode>General</c:formatCode>
                <c:ptCount val="11"/>
                <c:pt idx="0">
                  <c:v>2</c:v>
                </c:pt>
                <c:pt idx="1">
                  <c:v>0</c:v>
                </c:pt>
                <c:pt idx="2">
                  <c:v>3</c:v>
                </c:pt>
                <c:pt idx="3">
                  <c:v>0</c:v>
                </c:pt>
                <c:pt idx="4">
                  <c:v>1</c:v>
                </c:pt>
                <c:pt idx="5">
                  <c:v>0</c:v>
                </c:pt>
                <c:pt idx="6">
                  <c:v>1</c:v>
                </c:pt>
                <c:pt idx="7">
                  <c:v>0</c:v>
                </c:pt>
                <c:pt idx="8">
                  <c:v>0</c:v>
                </c:pt>
                <c:pt idx="9">
                  <c:v>0</c:v>
                </c:pt>
                <c:pt idx="10">
                  <c:v>3</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Exfiltration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Sheet1!$B$2:$B$10</c:f>
              <c:numCache>
                <c:formatCode>General</c:formatCode>
                <c:ptCount val="9"/>
                <c:pt idx="0">
                  <c:v>0</c:v>
                </c:pt>
                <c:pt idx="1">
                  <c:v>0</c:v>
                </c:pt>
                <c:pt idx="2">
                  <c:v>0</c:v>
                </c:pt>
                <c:pt idx="3">
                  <c:v>1</c:v>
                </c:pt>
                <c:pt idx="4">
                  <c:v>0</c:v>
                </c:pt>
                <c:pt idx="5">
                  <c:v>0</c:v>
                </c:pt>
                <c:pt idx="6">
                  <c:v>0</c:v>
                </c:pt>
                <c:pt idx="7">
                  <c:v>0</c:v>
                </c:pt>
                <c:pt idx="8">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Sheet1!$C$2:$C$10</c:f>
              <c:numCache>
                <c:formatCode>General</c:formatCode>
                <c:ptCount val="9"/>
                <c:pt idx="0">
                  <c:v>0</c:v>
                </c:pt>
                <c:pt idx="1">
                  <c:v>0</c:v>
                </c:pt>
                <c:pt idx="2">
                  <c:v>1</c:v>
                </c:pt>
                <c:pt idx="3">
                  <c:v>2</c:v>
                </c:pt>
                <c:pt idx="4">
                  <c:v>0</c:v>
                </c:pt>
                <c:pt idx="5">
                  <c:v>0</c:v>
                </c:pt>
                <c:pt idx="6">
                  <c:v>0</c:v>
                </c:pt>
                <c:pt idx="7">
                  <c:v>0</c:v>
                </c:pt>
                <c:pt idx="8">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Sheet1!$D$2:$D$10</c:f>
              <c:numCache>
                <c:formatCode>General</c:formatCode>
                <c:ptCount val="9"/>
                <c:pt idx="0">
                  <c:v>0</c:v>
                </c:pt>
                <c:pt idx="1">
                  <c:v>0</c:v>
                </c:pt>
                <c:pt idx="2">
                  <c:v>0</c:v>
                </c:pt>
                <c:pt idx="3">
                  <c:v>3</c:v>
                </c:pt>
                <c:pt idx="4">
                  <c:v>0</c:v>
                </c:pt>
                <c:pt idx="5">
                  <c:v>0</c:v>
                </c:pt>
                <c:pt idx="6">
                  <c:v>0</c:v>
                </c:pt>
                <c:pt idx="7">
                  <c:v>0</c:v>
                </c:pt>
                <c:pt idx="8">
                  <c:v>0</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Sheet1!$E$2:$E$10</c:f>
              <c:numCache>
                <c:formatCode>General</c:formatCode>
                <c:ptCount val="9"/>
                <c:pt idx="0">
                  <c:v>0</c:v>
                </c:pt>
                <c:pt idx="1">
                  <c:v>0</c:v>
                </c:pt>
                <c:pt idx="2">
                  <c:v>0</c:v>
                </c:pt>
                <c:pt idx="3">
                  <c:v>2</c:v>
                </c:pt>
                <c:pt idx="4">
                  <c:v>0</c:v>
                </c:pt>
                <c:pt idx="5">
                  <c:v>0</c:v>
                </c:pt>
                <c:pt idx="6">
                  <c:v>0</c:v>
                </c:pt>
                <c:pt idx="7">
                  <c:v>0</c:v>
                </c:pt>
                <c:pt idx="8">
                  <c:v>0</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Sheet1!$F$2:$F$10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Sheet1!$G$2:$G$10</c:f>
              <c:numCache>
                <c:formatCode>General</c:formatCode>
                <c:ptCount val="9"/>
                <c:pt idx="0">
                  <c:v>0</c:v>
                </c:pt>
                <c:pt idx="1">
                  <c:v>0</c:v>
                </c:pt>
                <c:pt idx="2">
                  <c:v>0</c:v>
                </c:pt>
                <c:pt idx="3">
                  <c:v>0</c:v>
                </c:pt>
                <c:pt idx="4">
                  <c:v>0</c:v>
                </c:pt>
                <c:pt idx="5">
                  <c:v>0</c:v>
                </c:pt>
                <c:pt idx="6">
                  <c:v>0</c:v>
                </c:pt>
                <c:pt idx="7">
                  <c:v>1</c:v>
                </c:pt>
                <c:pt idx="8">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Sheet1!$H$2:$H$10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Exfiltration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Sheet1!$B$2:$B$10</c:f>
              <c:numCache>
                <c:formatCode>General</c:formatCode>
                <c:ptCount val="9"/>
                <c:pt idx="0">
                  <c:v>0</c:v>
                </c:pt>
                <c:pt idx="1">
                  <c:v>0</c:v>
                </c:pt>
                <c:pt idx="2">
                  <c:v>0</c:v>
                </c:pt>
                <c:pt idx="3">
                  <c:v>1</c:v>
                </c:pt>
                <c:pt idx="4">
                  <c:v>0</c:v>
                </c:pt>
                <c:pt idx="5">
                  <c:v>0</c:v>
                </c:pt>
                <c:pt idx="6">
                  <c:v>0</c:v>
                </c:pt>
                <c:pt idx="7">
                  <c:v>0</c:v>
                </c:pt>
                <c:pt idx="8">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Sheet1!$C$2:$C$10</c:f>
              <c:numCache>
                <c:formatCode>General</c:formatCode>
                <c:ptCount val="9"/>
                <c:pt idx="0">
                  <c:v>0</c:v>
                </c:pt>
                <c:pt idx="1">
                  <c:v>0</c:v>
                </c:pt>
                <c:pt idx="2">
                  <c:v>1</c:v>
                </c:pt>
                <c:pt idx="3">
                  <c:v>2</c:v>
                </c:pt>
                <c:pt idx="4">
                  <c:v>0</c:v>
                </c:pt>
                <c:pt idx="5">
                  <c:v>0</c:v>
                </c:pt>
                <c:pt idx="6">
                  <c:v>0</c:v>
                </c:pt>
                <c:pt idx="7">
                  <c:v>0</c:v>
                </c:pt>
                <c:pt idx="8">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Sheet1!$D$2:$D$10</c:f>
              <c:numCache>
                <c:formatCode>General</c:formatCode>
                <c:ptCount val="9"/>
                <c:pt idx="0">
                  <c:v>0</c:v>
                </c:pt>
                <c:pt idx="1">
                  <c:v>0</c:v>
                </c:pt>
                <c:pt idx="2">
                  <c:v>0</c:v>
                </c:pt>
                <c:pt idx="3">
                  <c:v>3</c:v>
                </c:pt>
                <c:pt idx="4">
                  <c:v>0</c:v>
                </c:pt>
                <c:pt idx="5">
                  <c:v>0</c:v>
                </c:pt>
                <c:pt idx="6">
                  <c:v>0</c:v>
                </c:pt>
                <c:pt idx="7">
                  <c:v>0</c:v>
                </c:pt>
                <c:pt idx="8">
                  <c:v>0</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Sheet1!$E$2:$E$10</c:f>
              <c:numCache>
                <c:formatCode>General</c:formatCode>
                <c:ptCount val="9"/>
                <c:pt idx="0">
                  <c:v>0</c:v>
                </c:pt>
                <c:pt idx="1">
                  <c:v>0</c:v>
                </c:pt>
                <c:pt idx="2">
                  <c:v>0</c:v>
                </c:pt>
                <c:pt idx="3">
                  <c:v>2</c:v>
                </c:pt>
                <c:pt idx="4">
                  <c:v>0</c:v>
                </c:pt>
                <c:pt idx="5">
                  <c:v>0</c:v>
                </c:pt>
                <c:pt idx="6">
                  <c:v>0</c:v>
                </c:pt>
                <c:pt idx="7">
                  <c:v>0</c:v>
                </c:pt>
                <c:pt idx="8">
                  <c:v>0</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Sheet1!$F$2:$F$10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Sheet1!$G$2:$G$10</c:f>
              <c:numCache>
                <c:formatCode>General</c:formatCode>
                <c:ptCount val="9"/>
                <c:pt idx="0">
                  <c:v>0</c:v>
                </c:pt>
                <c:pt idx="1">
                  <c:v>0</c:v>
                </c:pt>
                <c:pt idx="2">
                  <c:v>0</c:v>
                </c:pt>
                <c:pt idx="3">
                  <c:v>0</c:v>
                </c:pt>
                <c:pt idx="4">
                  <c:v>0</c:v>
                </c:pt>
                <c:pt idx="5">
                  <c:v>0</c:v>
                </c:pt>
                <c:pt idx="6">
                  <c:v>0</c:v>
                </c:pt>
                <c:pt idx="7">
                  <c:v>1</c:v>
                </c:pt>
                <c:pt idx="8">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Sheet1!$H$2:$H$10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Impact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Sheet1!$A$2:$A$14</c:f>
              <c:strCache>
                <c:ptCount val="13"/>
                <c:pt idx="0">
                  <c:v>Account Access Removal</c:v>
                </c:pt>
                <c:pt idx="1">
                  <c:v>Data Destruction</c:v>
                </c:pt>
                <c:pt idx="2">
                  <c:v>Data Encrypted for Impact</c:v>
                </c:pt>
                <c:pt idx="3">
                  <c:v>Data Manipulation </c:v>
                </c:pt>
                <c:pt idx="4">
                  <c:v>Defacement </c:v>
                </c:pt>
                <c:pt idx="5">
                  <c:v>Disk Wipe </c:v>
                </c:pt>
                <c:pt idx="6">
                  <c:v>Endpoint Denial of Service </c:v>
                </c:pt>
                <c:pt idx="7">
                  <c:v>Firmware Corruption</c:v>
                </c:pt>
                <c:pt idx="8">
                  <c:v>Inhibit System Recovery</c:v>
                </c:pt>
                <c:pt idx="9">
                  <c:v>Network Denial of Service </c:v>
                </c:pt>
                <c:pt idx="10">
                  <c:v>Resource Hijacking</c:v>
                </c:pt>
                <c:pt idx="11">
                  <c:v>Service Stop</c:v>
                </c:pt>
                <c:pt idx="12">
                  <c:v>System Shutdown/Reboot</c:v>
                </c:pt>
              </c:strCache>
            </c:strRef>
          </c:cat>
          <c:val>
            <c:numRef>
              <c:f>Sheet1!$B$2:$B$14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Sheet1!$A$2:$A$14</c:f>
              <c:strCache>
                <c:ptCount val="13"/>
                <c:pt idx="0">
                  <c:v>Account Access Removal</c:v>
                </c:pt>
                <c:pt idx="1">
                  <c:v>Data Destruction</c:v>
                </c:pt>
                <c:pt idx="2">
                  <c:v>Data Encrypted for Impact</c:v>
                </c:pt>
                <c:pt idx="3">
                  <c:v>Data Manipulation </c:v>
                </c:pt>
                <c:pt idx="4">
                  <c:v>Defacement </c:v>
                </c:pt>
                <c:pt idx="5">
                  <c:v>Disk Wipe </c:v>
                </c:pt>
                <c:pt idx="6">
                  <c:v>Endpoint Denial of Service </c:v>
                </c:pt>
                <c:pt idx="7">
                  <c:v>Firmware Corruption</c:v>
                </c:pt>
                <c:pt idx="8">
                  <c:v>Inhibit System Recovery</c:v>
                </c:pt>
                <c:pt idx="9">
                  <c:v>Network Denial of Service </c:v>
                </c:pt>
                <c:pt idx="10">
                  <c:v>Resource Hijacking</c:v>
                </c:pt>
                <c:pt idx="11">
                  <c:v>Service Stop</c:v>
                </c:pt>
                <c:pt idx="12">
                  <c:v>System Shutdown/Reboot</c:v>
                </c:pt>
              </c:strCache>
            </c:strRef>
          </c:cat>
          <c:val>
            <c:numRef>
              <c:f>Sheet1!$C$2:$C$14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Sheet1!$A$2:$A$14</c:f>
              <c:strCache>
                <c:ptCount val="13"/>
                <c:pt idx="0">
                  <c:v>Account Access Removal</c:v>
                </c:pt>
                <c:pt idx="1">
                  <c:v>Data Destruction</c:v>
                </c:pt>
                <c:pt idx="2">
                  <c:v>Data Encrypted for Impact</c:v>
                </c:pt>
                <c:pt idx="3">
                  <c:v>Data Manipulation </c:v>
                </c:pt>
                <c:pt idx="4">
                  <c:v>Defacement </c:v>
                </c:pt>
                <c:pt idx="5">
                  <c:v>Disk Wipe </c:v>
                </c:pt>
                <c:pt idx="6">
                  <c:v>Endpoint Denial of Service </c:v>
                </c:pt>
                <c:pt idx="7">
                  <c:v>Firmware Corruption</c:v>
                </c:pt>
                <c:pt idx="8">
                  <c:v>Inhibit System Recovery</c:v>
                </c:pt>
                <c:pt idx="9">
                  <c:v>Network Denial of Service </c:v>
                </c:pt>
                <c:pt idx="10">
                  <c:v>Resource Hijacking</c:v>
                </c:pt>
                <c:pt idx="11">
                  <c:v>Service Stop</c:v>
                </c:pt>
                <c:pt idx="12">
                  <c:v>System Shutdown/Reboot</c:v>
                </c:pt>
              </c:strCache>
            </c:strRef>
          </c:cat>
          <c:val>
            <c:numRef>
              <c:f>Sheet1!$D$2:$D$14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Sheet1!$A$2:$A$14</c:f>
              <c:strCache>
                <c:ptCount val="13"/>
                <c:pt idx="0">
                  <c:v>Account Access Removal</c:v>
                </c:pt>
                <c:pt idx="1">
                  <c:v>Data Destruction</c:v>
                </c:pt>
                <c:pt idx="2">
                  <c:v>Data Encrypted for Impact</c:v>
                </c:pt>
                <c:pt idx="3">
                  <c:v>Data Manipulation </c:v>
                </c:pt>
                <c:pt idx="4">
                  <c:v>Defacement </c:v>
                </c:pt>
                <c:pt idx="5">
                  <c:v>Disk Wipe </c:v>
                </c:pt>
                <c:pt idx="6">
                  <c:v>Endpoint Denial of Service </c:v>
                </c:pt>
                <c:pt idx="7">
                  <c:v>Firmware Corruption</c:v>
                </c:pt>
                <c:pt idx="8">
                  <c:v>Inhibit System Recovery</c:v>
                </c:pt>
                <c:pt idx="9">
                  <c:v>Network Denial of Service </c:v>
                </c:pt>
                <c:pt idx="10">
                  <c:v>Resource Hijacking</c:v>
                </c:pt>
                <c:pt idx="11">
                  <c:v>Service Stop</c:v>
                </c:pt>
                <c:pt idx="12">
                  <c:v>System Shutdown/Reboot</c:v>
                </c:pt>
              </c:strCache>
            </c:strRef>
          </c:cat>
          <c:val>
            <c:numRef>
              <c:f>Sheet1!$E$2:$E$14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Sheet1!$A$2:$A$14</c:f>
              <c:strCache>
                <c:ptCount val="13"/>
                <c:pt idx="0">
                  <c:v>Account Access Removal</c:v>
                </c:pt>
                <c:pt idx="1">
                  <c:v>Data Destruction</c:v>
                </c:pt>
                <c:pt idx="2">
                  <c:v>Data Encrypted for Impact</c:v>
                </c:pt>
                <c:pt idx="3">
                  <c:v>Data Manipulation </c:v>
                </c:pt>
                <c:pt idx="4">
                  <c:v>Defacement </c:v>
                </c:pt>
                <c:pt idx="5">
                  <c:v>Disk Wipe </c:v>
                </c:pt>
                <c:pt idx="6">
                  <c:v>Endpoint Denial of Service </c:v>
                </c:pt>
                <c:pt idx="7">
                  <c:v>Firmware Corruption</c:v>
                </c:pt>
                <c:pt idx="8">
                  <c:v>Inhibit System Recovery</c:v>
                </c:pt>
                <c:pt idx="9">
                  <c:v>Network Denial of Service </c:v>
                </c:pt>
                <c:pt idx="10">
                  <c:v>Resource Hijacking</c:v>
                </c:pt>
                <c:pt idx="11">
                  <c:v>Service Stop</c:v>
                </c:pt>
                <c:pt idx="12">
                  <c:v>System Shutdown/Reboot</c:v>
                </c:pt>
              </c:strCache>
            </c:strRef>
          </c:cat>
          <c:val>
            <c:numRef>
              <c:f>Sheet1!$F$2:$F$14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Sheet1!$A$2:$A$14</c:f>
              <c:strCache>
                <c:ptCount val="13"/>
                <c:pt idx="0">
                  <c:v>Account Access Removal</c:v>
                </c:pt>
                <c:pt idx="1">
                  <c:v>Data Destruction</c:v>
                </c:pt>
                <c:pt idx="2">
                  <c:v>Data Encrypted for Impact</c:v>
                </c:pt>
                <c:pt idx="3">
                  <c:v>Data Manipulation </c:v>
                </c:pt>
                <c:pt idx="4">
                  <c:v>Defacement </c:v>
                </c:pt>
                <c:pt idx="5">
                  <c:v>Disk Wipe </c:v>
                </c:pt>
                <c:pt idx="6">
                  <c:v>Endpoint Denial of Service </c:v>
                </c:pt>
                <c:pt idx="7">
                  <c:v>Firmware Corruption</c:v>
                </c:pt>
                <c:pt idx="8">
                  <c:v>Inhibit System Recovery</c:v>
                </c:pt>
                <c:pt idx="9">
                  <c:v>Network Denial of Service </c:v>
                </c:pt>
                <c:pt idx="10">
                  <c:v>Resource Hijacking</c:v>
                </c:pt>
                <c:pt idx="11">
                  <c:v>Service Stop</c:v>
                </c:pt>
                <c:pt idx="12">
                  <c:v>System Shutdown/Reboot</c:v>
                </c:pt>
              </c:strCache>
            </c:strRef>
          </c:cat>
          <c:val>
            <c:numRef>
              <c:f>Sheet1!$G$2:$G$14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Sheet1!$A$2:$A$14</c:f>
              <c:strCache>
                <c:ptCount val="13"/>
                <c:pt idx="0">
                  <c:v>Account Access Removal</c:v>
                </c:pt>
                <c:pt idx="1">
                  <c:v>Data Destruction</c:v>
                </c:pt>
                <c:pt idx="2">
                  <c:v>Data Encrypted for Impact</c:v>
                </c:pt>
                <c:pt idx="3">
                  <c:v>Data Manipulation </c:v>
                </c:pt>
                <c:pt idx="4">
                  <c:v>Defacement </c:v>
                </c:pt>
                <c:pt idx="5">
                  <c:v>Disk Wipe </c:v>
                </c:pt>
                <c:pt idx="6">
                  <c:v>Endpoint Denial of Service </c:v>
                </c:pt>
                <c:pt idx="7">
                  <c:v>Firmware Corruption</c:v>
                </c:pt>
                <c:pt idx="8">
                  <c:v>Inhibit System Recovery</c:v>
                </c:pt>
                <c:pt idx="9">
                  <c:v>Network Denial of Service </c:v>
                </c:pt>
                <c:pt idx="10">
                  <c:v>Resource Hijacking</c:v>
                </c:pt>
                <c:pt idx="11">
                  <c:v>Service Stop</c:v>
                </c:pt>
                <c:pt idx="12">
                  <c:v>System Shutdown/Reboot</c:v>
                </c:pt>
              </c:strCache>
            </c:strRef>
          </c:cat>
          <c:val>
            <c:numRef>
              <c:f>Sheet1!$H$2:$H$14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Overall Activity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No# of TTPs sighted</c:v>
                </c:pt>
              </c:strCache>
            </c:strRef>
          </c:tx>
          <c:spPr>
            <a:solidFill>
              <a:schemeClr val="accent1"/>
            </a:solidFill>
            <a:ln>
              <a:noFill/>
            </a:ln>
            <a:effectLst/>
            <a:sp3d/>
          </c:spPr>
          <c:invertIfNegative val="0"/>
          <c:cat>
            <c:numRef>
              <c:f>Sheet1!$A$2:$A$8</c:f>
              <c:numCache>
                <c:formatCode>General</c:formatCode>
                <c:ptCount val="7"/>
                <c:pt idx="0">
                  <c:v>2013</c:v>
                </c:pt>
                <c:pt idx="1">
                  <c:v>2014</c:v>
                </c:pt>
                <c:pt idx="2">
                  <c:v>2015</c:v>
                </c:pt>
                <c:pt idx="3">
                  <c:v>2016</c:v>
                </c:pt>
                <c:pt idx="4">
                  <c:v>2017</c:v>
                </c:pt>
                <c:pt idx="5">
                  <c:v>2018</c:v>
                </c:pt>
                <c:pt idx="6">
                  <c:v>2019</c:v>
                </c:pt>
              </c:numCache>
            </c:numRef>
          </c:cat>
          <c:val>
            <c:numRef>
              <c:f>Sheet1!$B$2:$B$8</c:f>
              <c:numCache>
                <c:formatCode>General</c:formatCode>
                <c:ptCount val="7"/>
                <c:pt idx="0">
                  <c:v>61</c:v>
                </c:pt>
                <c:pt idx="1">
                  <c:v>104</c:v>
                </c:pt>
                <c:pt idx="2">
                  <c:v>118</c:v>
                </c:pt>
                <c:pt idx="3">
                  <c:v>110</c:v>
                </c:pt>
                <c:pt idx="4">
                  <c:v>11</c:v>
                </c:pt>
                <c:pt idx="5">
                  <c:v>76</c:v>
                </c:pt>
                <c:pt idx="6">
                  <c:v>24</c:v>
                </c:pt>
              </c:numCache>
            </c:numRef>
          </c:val>
          <c:extLst>
            <c:ext xmlns:c16="http://schemas.microsoft.com/office/drawing/2014/chart" uri="{C3380CC4-5D6E-409C-BE32-E72D297353CC}">
              <c16:uniqueId val="{00000000-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Reporting on APT29 TTPs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Sheet1!$A$2:$A$13</c:f>
              <c:strCache>
                <c:ptCount val="12"/>
                <c:pt idx="0">
                  <c:v>Initial Access</c:v>
                </c:pt>
                <c:pt idx="1">
                  <c:v>Execution</c:v>
                </c:pt>
                <c:pt idx="2">
                  <c:v>Persistence</c:v>
                </c:pt>
                <c:pt idx="3">
                  <c:v>Privilege Escalation</c:v>
                </c:pt>
                <c:pt idx="4">
                  <c:v>Defense Evasion</c:v>
                </c:pt>
                <c:pt idx="5">
                  <c:v>Credential Access</c:v>
                </c:pt>
                <c:pt idx="6">
                  <c:v>Discovery</c:v>
                </c:pt>
                <c:pt idx="7">
                  <c:v>Lateral Movement</c:v>
                </c:pt>
                <c:pt idx="8">
                  <c:v>Collection</c:v>
                </c:pt>
                <c:pt idx="9">
                  <c:v>Command and Control</c:v>
                </c:pt>
                <c:pt idx="10">
                  <c:v>Exfiltration</c:v>
                </c:pt>
                <c:pt idx="11">
                  <c:v>Impact</c:v>
                </c:pt>
              </c:strCache>
            </c:strRef>
          </c:cat>
          <c:val>
            <c:numRef>
              <c:f>Sheet1!$B$2:$B$13</c:f>
              <c:numCache>
                <c:formatCode>General</c:formatCode>
                <c:ptCount val="12"/>
                <c:pt idx="0">
                  <c:v>3</c:v>
                </c:pt>
                <c:pt idx="1">
                  <c:v>6</c:v>
                </c:pt>
                <c:pt idx="2">
                  <c:v>7</c:v>
                </c:pt>
                <c:pt idx="3">
                  <c:v>7</c:v>
                </c:pt>
                <c:pt idx="4">
                  <c:v>13</c:v>
                </c:pt>
                <c:pt idx="5">
                  <c:v>1</c:v>
                </c:pt>
                <c:pt idx="6">
                  <c:v>3</c:v>
                </c:pt>
                <c:pt idx="7">
                  <c:v>0</c:v>
                </c:pt>
                <c:pt idx="8">
                  <c:v>1</c:v>
                </c:pt>
                <c:pt idx="9">
                  <c:v>18</c:v>
                </c:pt>
                <c:pt idx="10">
                  <c:v>2</c:v>
                </c:pt>
                <c:pt idx="11">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Sheet1!$A$2:$A$13</c:f>
              <c:strCache>
                <c:ptCount val="12"/>
                <c:pt idx="0">
                  <c:v>Initial Access</c:v>
                </c:pt>
                <c:pt idx="1">
                  <c:v>Execution</c:v>
                </c:pt>
                <c:pt idx="2">
                  <c:v>Persistence</c:v>
                </c:pt>
                <c:pt idx="3">
                  <c:v>Privilege Escalation</c:v>
                </c:pt>
                <c:pt idx="4">
                  <c:v>Defense Evasion</c:v>
                </c:pt>
                <c:pt idx="5">
                  <c:v>Credential Access</c:v>
                </c:pt>
                <c:pt idx="6">
                  <c:v>Discovery</c:v>
                </c:pt>
                <c:pt idx="7">
                  <c:v>Lateral Movement</c:v>
                </c:pt>
                <c:pt idx="8">
                  <c:v>Collection</c:v>
                </c:pt>
                <c:pt idx="9">
                  <c:v>Command and Control</c:v>
                </c:pt>
                <c:pt idx="10">
                  <c:v>Exfiltration</c:v>
                </c:pt>
                <c:pt idx="11">
                  <c:v>Impact</c:v>
                </c:pt>
              </c:strCache>
            </c:strRef>
          </c:cat>
          <c:val>
            <c:numRef>
              <c:f>Sheet1!$C$2:$C$13</c:f>
              <c:numCache>
                <c:formatCode>General</c:formatCode>
                <c:ptCount val="12"/>
                <c:pt idx="0">
                  <c:v>6</c:v>
                </c:pt>
                <c:pt idx="1">
                  <c:v>10</c:v>
                </c:pt>
                <c:pt idx="2">
                  <c:v>9</c:v>
                </c:pt>
                <c:pt idx="3">
                  <c:v>8</c:v>
                </c:pt>
                <c:pt idx="4">
                  <c:v>18</c:v>
                </c:pt>
                <c:pt idx="5">
                  <c:v>8</c:v>
                </c:pt>
                <c:pt idx="6">
                  <c:v>9</c:v>
                </c:pt>
                <c:pt idx="7">
                  <c:v>0</c:v>
                </c:pt>
                <c:pt idx="8">
                  <c:v>9</c:v>
                </c:pt>
                <c:pt idx="9">
                  <c:v>23</c:v>
                </c:pt>
                <c:pt idx="10">
                  <c:v>4</c:v>
                </c:pt>
                <c:pt idx="11">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Sheet1!$A$2:$A$13</c:f>
              <c:strCache>
                <c:ptCount val="12"/>
                <c:pt idx="0">
                  <c:v>Initial Access</c:v>
                </c:pt>
                <c:pt idx="1">
                  <c:v>Execution</c:v>
                </c:pt>
                <c:pt idx="2">
                  <c:v>Persistence</c:v>
                </c:pt>
                <c:pt idx="3">
                  <c:v>Privilege Escalation</c:v>
                </c:pt>
                <c:pt idx="4">
                  <c:v>Defense Evasion</c:v>
                </c:pt>
                <c:pt idx="5">
                  <c:v>Credential Access</c:v>
                </c:pt>
                <c:pt idx="6">
                  <c:v>Discovery</c:v>
                </c:pt>
                <c:pt idx="7">
                  <c:v>Lateral Movement</c:v>
                </c:pt>
                <c:pt idx="8">
                  <c:v>Collection</c:v>
                </c:pt>
                <c:pt idx="9">
                  <c:v>Command and Control</c:v>
                </c:pt>
                <c:pt idx="10">
                  <c:v>Exfiltration</c:v>
                </c:pt>
                <c:pt idx="11">
                  <c:v>Impact</c:v>
                </c:pt>
              </c:strCache>
            </c:strRef>
          </c:cat>
          <c:val>
            <c:numRef>
              <c:f>Sheet1!$D$2:$D$13</c:f>
              <c:numCache>
                <c:formatCode>General</c:formatCode>
                <c:ptCount val="12"/>
                <c:pt idx="0">
                  <c:v>12</c:v>
                </c:pt>
                <c:pt idx="1">
                  <c:v>14</c:v>
                </c:pt>
                <c:pt idx="2">
                  <c:v>12</c:v>
                </c:pt>
                <c:pt idx="3">
                  <c:v>10</c:v>
                </c:pt>
                <c:pt idx="4">
                  <c:v>21</c:v>
                </c:pt>
                <c:pt idx="5">
                  <c:v>10</c:v>
                </c:pt>
                <c:pt idx="6">
                  <c:v>8</c:v>
                </c:pt>
                <c:pt idx="7">
                  <c:v>2</c:v>
                </c:pt>
                <c:pt idx="8">
                  <c:v>2</c:v>
                </c:pt>
                <c:pt idx="9">
                  <c:v>22</c:v>
                </c:pt>
                <c:pt idx="10">
                  <c:v>5</c:v>
                </c:pt>
                <c:pt idx="11">
                  <c:v>0</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Sheet1!$A$2:$A$13</c:f>
              <c:strCache>
                <c:ptCount val="12"/>
                <c:pt idx="0">
                  <c:v>Initial Access</c:v>
                </c:pt>
                <c:pt idx="1">
                  <c:v>Execution</c:v>
                </c:pt>
                <c:pt idx="2">
                  <c:v>Persistence</c:v>
                </c:pt>
                <c:pt idx="3">
                  <c:v>Privilege Escalation</c:v>
                </c:pt>
                <c:pt idx="4">
                  <c:v>Defense Evasion</c:v>
                </c:pt>
                <c:pt idx="5">
                  <c:v>Credential Access</c:v>
                </c:pt>
                <c:pt idx="6">
                  <c:v>Discovery</c:v>
                </c:pt>
                <c:pt idx="7">
                  <c:v>Lateral Movement</c:v>
                </c:pt>
                <c:pt idx="8">
                  <c:v>Collection</c:v>
                </c:pt>
                <c:pt idx="9">
                  <c:v>Command and Control</c:v>
                </c:pt>
                <c:pt idx="10">
                  <c:v>Exfiltration</c:v>
                </c:pt>
                <c:pt idx="11">
                  <c:v>Impact</c:v>
                </c:pt>
              </c:strCache>
            </c:strRef>
          </c:cat>
          <c:val>
            <c:numRef>
              <c:f>Sheet1!$E$2:$E$13</c:f>
              <c:numCache>
                <c:formatCode>General</c:formatCode>
                <c:ptCount val="12"/>
                <c:pt idx="0">
                  <c:v>13</c:v>
                </c:pt>
                <c:pt idx="1">
                  <c:v>13</c:v>
                </c:pt>
                <c:pt idx="2">
                  <c:v>14</c:v>
                </c:pt>
                <c:pt idx="3">
                  <c:v>12</c:v>
                </c:pt>
                <c:pt idx="4">
                  <c:v>19</c:v>
                </c:pt>
                <c:pt idx="5">
                  <c:v>9</c:v>
                </c:pt>
                <c:pt idx="6">
                  <c:v>5</c:v>
                </c:pt>
                <c:pt idx="7">
                  <c:v>2</c:v>
                </c:pt>
                <c:pt idx="8">
                  <c:v>1</c:v>
                </c:pt>
                <c:pt idx="9">
                  <c:v>18</c:v>
                </c:pt>
                <c:pt idx="10">
                  <c:v>4</c:v>
                </c:pt>
                <c:pt idx="11">
                  <c:v>0</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Sheet1!$A$2:$A$13</c:f>
              <c:strCache>
                <c:ptCount val="12"/>
                <c:pt idx="0">
                  <c:v>Initial Access</c:v>
                </c:pt>
                <c:pt idx="1">
                  <c:v>Execution</c:v>
                </c:pt>
                <c:pt idx="2">
                  <c:v>Persistence</c:v>
                </c:pt>
                <c:pt idx="3">
                  <c:v>Privilege Escalation</c:v>
                </c:pt>
                <c:pt idx="4">
                  <c:v>Defense Evasion</c:v>
                </c:pt>
                <c:pt idx="5">
                  <c:v>Credential Access</c:v>
                </c:pt>
                <c:pt idx="6">
                  <c:v>Discovery</c:v>
                </c:pt>
                <c:pt idx="7">
                  <c:v>Lateral Movement</c:v>
                </c:pt>
                <c:pt idx="8">
                  <c:v>Collection</c:v>
                </c:pt>
                <c:pt idx="9">
                  <c:v>Command and Control</c:v>
                </c:pt>
                <c:pt idx="10">
                  <c:v>Exfiltration</c:v>
                </c:pt>
                <c:pt idx="11">
                  <c:v>Impact</c:v>
                </c:pt>
              </c:strCache>
            </c:strRef>
          </c:cat>
          <c:val>
            <c:numRef>
              <c:f>Sheet1!$F$2:$F$13</c:f>
              <c:numCache>
                <c:formatCode>General</c:formatCode>
                <c:ptCount val="12"/>
                <c:pt idx="0">
                  <c:v>3</c:v>
                </c:pt>
                <c:pt idx="1">
                  <c:v>1</c:v>
                </c:pt>
                <c:pt idx="2">
                  <c:v>3</c:v>
                </c:pt>
                <c:pt idx="3">
                  <c:v>2</c:v>
                </c:pt>
                <c:pt idx="4">
                  <c:v>5</c:v>
                </c:pt>
                <c:pt idx="5">
                  <c:v>0</c:v>
                </c:pt>
                <c:pt idx="6">
                  <c:v>0</c:v>
                </c:pt>
                <c:pt idx="7">
                  <c:v>0</c:v>
                </c:pt>
                <c:pt idx="8">
                  <c:v>0</c:v>
                </c:pt>
                <c:pt idx="9">
                  <c:v>6</c:v>
                </c:pt>
                <c:pt idx="10">
                  <c:v>0</c:v>
                </c:pt>
                <c:pt idx="11">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Sheet1!$A$2:$A$13</c:f>
              <c:strCache>
                <c:ptCount val="12"/>
                <c:pt idx="0">
                  <c:v>Initial Access</c:v>
                </c:pt>
                <c:pt idx="1">
                  <c:v>Execution</c:v>
                </c:pt>
                <c:pt idx="2">
                  <c:v>Persistence</c:v>
                </c:pt>
                <c:pt idx="3">
                  <c:v>Privilege Escalation</c:v>
                </c:pt>
                <c:pt idx="4">
                  <c:v>Defense Evasion</c:v>
                </c:pt>
                <c:pt idx="5">
                  <c:v>Credential Access</c:v>
                </c:pt>
                <c:pt idx="6">
                  <c:v>Discovery</c:v>
                </c:pt>
                <c:pt idx="7">
                  <c:v>Lateral Movement</c:v>
                </c:pt>
                <c:pt idx="8">
                  <c:v>Collection</c:v>
                </c:pt>
                <c:pt idx="9">
                  <c:v>Command and Control</c:v>
                </c:pt>
                <c:pt idx="10">
                  <c:v>Exfiltration</c:v>
                </c:pt>
                <c:pt idx="11">
                  <c:v>Impact</c:v>
                </c:pt>
              </c:strCache>
            </c:strRef>
          </c:cat>
          <c:val>
            <c:numRef>
              <c:f>Sheet1!$G$2:$G$13</c:f>
              <c:numCache>
                <c:formatCode>General</c:formatCode>
                <c:ptCount val="12"/>
                <c:pt idx="0">
                  <c:v>4</c:v>
                </c:pt>
                <c:pt idx="1">
                  <c:v>9</c:v>
                </c:pt>
                <c:pt idx="2">
                  <c:v>6</c:v>
                </c:pt>
                <c:pt idx="3">
                  <c:v>11</c:v>
                </c:pt>
                <c:pt idx="4">
                  <c:v>18</c:v>
                </c:pt>
                <c:pt idx="5">
                  <c:v>2</c:v>
                </c:pt>
                <c:pt idx="6">
                  <c:v>3</c:v>
                </c:pt>
                <c:pt idx="7">
                  <c:v>6</c:v>
                </c:pt>
                <c:pt idx="8">
                  <c:v>3</c:v>
                </c:pt>
                <c:pt idx="9">
                  <c:v>13</c:v>
                </c:pt>
                <c:pt idx="10">
                  <c:v>1</c:v>
                </c:pt>
                <c:pt idx="11">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Sheet1!$A$2:$A$13</c:f>
              <c:strCache>
                <c:ptCount val="12"/>
                <c:pt idx="0">
                  <c:v>Initial Access</c:v>
                </c:pt>
                <c:pt idx="1">
                  <c:v>Execution</c:v>
                </c:pt>
                <c:pt idx="2">
                  <c:v>Persistence</c:v>
                </c:pt>
                <c:pt idx="3">
                  <c:v>Privilege Escalation</c:v>
                </c:pt>
                <c:pt idx="4">
                  <c:v>Defense Evasion</c:v>
                </c:pt>
                <c:pt idx="5">
                  <c:v>Credential Access</c:v>
                </c:pt>
                <c:pt idx="6">
                  <c:v>Discovery</c:v>
                </c:pt>
                <c:pt idx="7">
                  <c:v>Lateral Movement</c:v>
                </c:pt>
                <c:pt idx="8">
                  <c:v>Collection</c:v>
                </c:pt>
                <c:pt idx="9">
                  <c:v>Command and Control</c:v>
                </c:pt>
                <c:pt idx="10">
                  <c:v>Exfiltration</c:v>
                </c:pt>
                <c:pt idx="11">
                  <c:v>Impact</c:v>
                </c:pt>
              </c:strCache>
            </c:strRef>
          </c:cat>
          <c:val>
            <c:numRef>
              <c:f>Sheet1!$H$2:$H$13</c:f>
              <c:numCache>
                <c:formatCode>General</c:formatCode>
                <c:ptCount val="12"/>
                <c:pt idx="0">
                  <c:v>1</c:v>
                </c:pt>
                <c:pt idx="1">
                  <c:v>1</c:v>
                </c:pt>
                <c:pt idx="2">
                  <c:v>3</c:v>
                </c:pt>
                <c:pt idx="3">
                  <c:v>2</c:v>
                </c:pt>
                <c:pt idx="4">
                  <c:v>7</c:v>
                </c:pt>
                <c:pt idx="5">
                  <c:v>0</c:v>
                </c:pt>
                <c:pt idx="6">
                  <c:v>0</c:v>
                </c:pt>
                <c:pt idx="7">
                  <c:v>0</c:v>
                </c:pt>
                <c:pt idx="8">
                  <c:v>0</c:v>
                </c:pt>
                <c:pt idx="9">
                  <c:v>10</c:v>
                </c:pt>
                <c:pt idx="10">
                  <c:v>0</c:v>
                </c:pt>
                <c:pt idx="11">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Execution</a:t>
            </a:r>
            <a:r>
              <a:rPr lang="en-US" baseline="0" dirty="0"/>
              <a:t>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Sheet1!$B$2:$B$11</c:f>
              <c:numCache>
                <c:formatCode>General</c:formatCode>
                <c:ptCount val="10"/>
                <c:pt idx="0">
                  <c:v>4</c:v>
                </c:pt>
                <c:pt idx="1">
                  <c:v>0</c:v>
                </c:pt>
                <c:pt idx="2">
                  <c:v>0</c:v>
                </c:pt>
                <c:pt idx="3">
                  <c:v>0</c:v>
                </c:pt>
                <c:pt idx="4">
                  <c:v>0</c:v>
                </c:pt>
                <c:pt idx="5">
                  <c:v>0</c:v>
                </c:pt>
                <c:pt idx="6">
                  <c:v>0</c:v>
                </c:pt>
                <c:pt idx="7">
                  <c:v>0</c:v>
                </c:pt>
                <c:pt idx="8">
                  <c:v>1</c:v>
                </c:pt>
                <c:pt idx="9">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Sheet1!$C$2:$C$11</c:f>
              <c:numCache>
                <c:formatCode>General</c:formatCode>
                <c:ptCount val="10"/>
                <c:pt idx="0">
                  <c:v>4</c:v>
                </c:pt>
                <c:pt idx="1">
                  <c:v>0</c:v>
                </c:pt>
                <c:pt idx="2">
                  <c:v>0</c:v>
                </c:pt>
                <c:pt idx="3">
                  <c:v>0</c:v>
                </c:pt>
                <c:pt idx="4">
                  <c:v>1</c:v>
                </c:pt>
                <c:pt idx="5">
                  <c:v>0</c:v>
                </c:pt>
                <c:pt idx="6">
                  <c:v>0</c:v>
                </c:pt>
                <c:pt idx="7">
                  <c:v>0</c:v>
                </c:pt>
                <c:pt idx="8">
                  <c:v>3</c:v>
                </c:pt>
                <c:pt idx="9">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Sheet1!$D$2:$D$11</c:f>
              <c:numCache>
                <c:formatCode>General</c:formatCode>
                <c:ptCount val="10"/>
                <c:pt idx="0">
                  <c:v>7</c:v>
                </c:pt>
                <c:pt idx="1">
                  <c:v>0</c:v>
                </c:pt>
                <c:pt idx="2">
                  <c:v>0</c:v>
                </c:pt>
                <c:pt idx="3">
                  <c:v>0</c:v>
                </c:pt>
                <c:pt idx="4">
                  <c:v>0</c:v>
                </c:pt>
                <c:pt idx="5">
                  <c:v>0</c:v>
                </c:pt>
                <c:pt idx="6">
                  <c:v>0</c:v>
                </c:pt>
                <c:pt idx="7">
                  <c:v>0</c:v>
                </c:pt>
                <c:pt idx="8">
                  <c:v>6</c:v>
                </c:pt>
                <c:pt idx="9">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Sheet1!$E$2:$E$11</c:f>
              <c:numCache>
                <c:formatCode>General</c:formatCode>
                <c:ptCount val="10"/>
                <c:pt idx="0">
                  <c:v>6</c:v>
                </c:pt>
                <c:pt idx="1">
                  <c:v>0</c:v>
                </c:pt>
                <c:pt idx="2">
                  <c:v>0</c:v>
                </c:pt>
                <c:pt idx="3">
                  <c:v>0</c:v>
                </c:pt>
                <c:pt idx="4">
                  <c:v>0</c:v>
                </c:pt>
                <c:pt idx="5">
                  <c:v>0</c:v>
                </c:pt>
                <c:pt idx="6">
                  <c:v>0</c:v>
                </c:pt>
                <c:pt idx="7">
                  <c:v>0</c:v>
                </c:pt>
                <c:pt idx="8">
                  <c:v>5</c:v>
                </c:pt>
                <c:pt idx="9">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Sheet1!$F$2:$F$11</c:f>
              <c:numCache>
                <c:formatCode>General</c:formatCode>
                <c:ptCount val="10"/>
                <c:pt idx="0">
                  <c:v>0</c:v>
                </c:pt>
                <c:pt idx="1">
                  <c:v>0</c:v>
                </c:pt>
                <c:pt idx="2">
                  <c:v>0</c:v>
                </c:pt>
                <c:pt idx="3">
                  <c:v>0</c:v>
                </c:pt>
                <c:pt idx="4">
                  <c:v>0</c:v>
                </c:pt>
                <c:pt idx="5">
                  <c:v>0</c:v>
                </c:pt>
                <c:pt idx="6">
                  <c:v>0</c:v>
                </c:pt>
                <c:pt idx="7">
                  <c:v>0</c:v>
                </c:pt>
                <c:pt idx="8">
                  <c:v>0</c:v>
                </c:pt>
                <c:pt idx="9">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Sheet1!$G$2:$G$11</c:f>
              <c:numCache>
                <c:formatCode>General</c:formatCode>
                <c:ptCount val="10"/>
                <c:pt idx="0">
                  <c:v>4</c:v>
                </c:pt>
                <c:pt idx="1">
                  <c:v>0</c:v>
                </c:pt>
                <c:pt idx="2">
                  <c:v>0</c:v>
                </c:pt>
                <c:pt idx="3">
                  <c:v>1</c:v>
                </c:pt>
                <c:pt idx="4">
                  <c:v>0</c:v>
                </c:pt>
                <c:pt idx="5">
                  <c:v>0</c:v>
                </c:pt>
                <c:pt idx="6">
                  <c:v>0</c:v>
                </c:pt>
                <c:pt idx="7">
                  <c:v>1</c:v>
                </c:pt>
                <c:pt idx="8">
                  <c:v>1</c:v>
                </c:pt>
                <c:pt idx="9">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Sheet1!$H$2:$H$11</c:f>
              <c:numCache>
                <c:formatCode>General</c:formatCode>
                <c:ptCount val="10"/>
                <c:pt idx="0">
                  <c:v>0</c:v>
                </c:pt>
                <c:pt idx="1">
                  <c:v>0</c:v>
                </c:pt>
                <c:pt idx="2">
                  <c:v>0</c:v>
                </c:pt>
                <c:pt idx="3">
                  <c:v>0</c:v>
                </c:pt>
                <c:pt idx="4">
                  <c:v>0</c:v>
                </c:pt>
                <c:pt idx="5">
                  <c:v>0</c:v>
                </c:pt>
                <c:pt idx="6">
                  <c:v>0</c:v>
                </c:pt>
                <c:pt idx="7">
                  <c:v>0</c:v>
                </c:pt>
                <c:pt idx="8">
                  <c:v>0</c:v>
                </c:pt>
                <c:pt idx="9">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Execution</a:t>
            </a:r>
            <a:r>
              <a:rPr lang="en-US" baseline="0" dirty="0"/>
              <a:t>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Sheet1!$B$2:$B$11</c:f>
              <c:numCache>
                <c:formatCode>General</c:formatCode>
                <c:ptCount val="10"/>
                <c:pt idx="0">
                  <c:v>4</c:v>
                </c:pt>
                <c:pt idx="1">
                  <c:v>0</c:v>
                </c:pt>
                <c:pt idx="2">
                  <c:v>0</c:v>
                </c:pt>
                <c:pt idx="3">
                  <c:v>0</c:v>
                </c:pt>
                <c:pt idx="4">
                  <c:v>0</c:v>
                </c:pt>
                <c:pt idx="5">
                  <c:v>0</c:v>
                </c:pt>
                <c:pt idx="6">
                  <c:v>0</c:v>
                </c:pt>
                <c:pt idx="7">
                  <c:v>0</c:v>
                </c:pt>
                <c:pt idx="8">
                  <c:v>1</c:v>
                </c:pt>
                <c:pt idx="9">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Sheet1!$C$2:$C$11</c:f>
              <c:numCache>
                <c:formatCode>General</c:formatCode>
                <c:ptCount val="10"/>
                <c:pt idx="0">
                  <c:v>4</c:v>
                </c:pt>
                <c:pt idx="1">
                  <c:v>0</c:v>
                </c:pt>
                <c:pt idx="2">
                  <c:v>0</c:v>
                </c:pt>
                <c:pt idx="3">
                  <c:v>0</c:v>
                </c:pt>
                <c:pt idx="4">
                  <c:v>1</c:v>
                </c:pt>
                <c:pt idx="5">
                  <c:v>0</c:v>
                </c:pt>
                <c:pt idx="6">
                  <c:v>0</c:v>
                </c:pt>
                <c:pt idx="7">
                  <c:v>0</c:v>
                </c:pt>
                <c:pt idx="8">
                  <c:v>3</c:v>
                </c:pt>
                <c:pt idx="9">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Sheet1!$D$2:$D$11</c:f>
              <c:numCache>
                <c:formatCode>General</c:formatCode>
                <c:ptCount val="10"/>
                <c:pt idx="0">
                  <c:v>7</c:v>
                </c:pt>
                <c:pt idx="1">
                  <c:v>0</c:v>
                </c:pt>
                <c:pt idx="2">
                  <c:v>0</c:v>
                </c:pt>
                <c:pt idx="3">
                  <c:v>0</c:v>
                </c:pt>
                <c:pt idx="4">
                  <c:v>0</c:v>
                </c:pt>
                <c:pt idx="5">
                  <c:v>0</c:v>
                </c:pt>
                <c:pt idx="6">
                  <c:v>0</c:v>
                </c:pt>
                <c:pt idx="7">
                  <c:v>0</c:v>
                </c:pt>
                <c:pt idx="8">
                  <c:v>6</c:v>
                </c:pt>
                <c:pt idx="9">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Sheet1!$E$2:$E$11</c:f>
              <c:numCache>
                <c:formatCode>General</c:formatCode>
                <c:ptCount val="10"/>
                <c:pt idx="0">
                  <c:v>6</c:v>
                </c:pt>
                <c:pt idx="1">
                  <c:v>0</c:v>
                </c:pt>
                <c:pt idx="2">
                  <c:v>0</c:v>
                </c:pt>
                <c:pt idx="3">
                  <c:v>0</c:v>
                </c:pt>
                <c:pt idx="4">
                  <c:v>0</c:v>
                </c:pt>
                <c:pt idx="5">
                  <c:v>0</c:v>
                </c:pt>
                <c:pt idx="6">
                  <c:v>0</c:v>
                </c:pt>
                <c:pt idx="7">
                  <c:v>0</c:v>
                </c:pt>
                <c:pt idx="8">
                  <c:v>5</c:v>
                </c:pt>
                <c:pt idx="9">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Sheet1!$F$2:$F$11</c:f>
              <c:numCache>
                <c:formatCode>General</c:formatCode>
                <c:ptCount val="10"/>
                <c:pt idx="0">
                  <c:v>0</c:v>
                </c:pt>
                <c:pt idx="1">
                  <c:v>0</c:v>
                </c:pt>
                <c:pt idx="2">
                  <c:v>0</c:v>
                </c:pt>
                <c:pt idx="3">
                  <c:v>0</c:v>
                </c:pt>
                <c:pt idx="4">
                  <c:v>0</c:v>
                </c:pt>
                <c:pt idx="5">
                  <c:v>0</c:v>
                </c:pt>
                <c:pt idx="6">
                  <c:v>0</c:v>
                </c:pt>
                <c:pt idx="7">
                  <c:v>0</c:v>
                </c:pt>
                <c:pt idx="8">
                  <c:v>0</c:v>
                </c:pt>
                <c:pt idx="9">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Sheet1!$G$2:$G$11</c:f>
              <c:numCache>
                <c:formatCode>General</c:formatCode>
                <c:ptCount val="10"/>
                <c:pt idx="0">
                  <c:v>4</c:v>
                </c:pt>
                <c:pt idx="1">
                  <c:v>0</c:v>
                </c:pt>
                <c:pt idx="2">
                  <c:v>0</c:v>
                </c:pt>
                <c:pt idx="3">
                  <c:v>1</c:v>
                </c:pt>
                <c:pt idx="4">
                  <c:v>0</c:v>
                </c:pt>
                <c:pt idx="5">
                  <c:v>0</c:v>
                </c:pt>
                <c:pt idx="6">
                  <c:v>0</c:v>
                </c:pt>
                <c:pt idx="7">
                  <c:v>1</c:v>
                </c:pt>
                <c:pt idx="8">
                  <c:v>1</c:v>
                </c:pt>
                <c:pt idx="9">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Sheet1!$H$2:$H$11</c:f>
              <c:numCache>
                <c:formatCode>General</c:formatCode>
                <c:ptCount val="10"/>
                <c:pt idx="0">
                  <c:v>0</c:v>
                </c:pt>
                <c:pt idx="1">
                  <c:v>0</c:v>
                </c:pt>
                <c:pt idx="2">
                  <c:v>0</c:v>
                </c:pt>
                <c:pt idx="3">
                  <c:v>0</c:v>
                </c:pt>
                <c:pt idx="4">
                  <c:v>0</c:v>
                </c:pt>
                <c:pt idx="5">
                  <c:v>0</c:v>
                </c:pt>
                <c:pt idx="6">
                  <c:v>0</c:v>
                </c:pt>
                <c:pt idx="7">
                  <c:v>0</c:v>
                </c:pt>
                <c:pt idx="8">
                  <c:v>0</c:v>
                </c:pt>
                <c:pt idx="9">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Persistence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Sheet1!$B$2:$B$12</c:f>
              <c:numCache>
                <c:formatCode>General</c:formatCode>
                <c:ptCount val="11"/>
                <c:pt idx="0">
                  <c:v>0</c:v>
                </c:pt>
                <c:pt idx="1">
                  <c:v>0</c:v>
                </c:pt>
                <c:pt idx="2">
                  <c:v>1</c:v>
                </c:pt>
                <c:pt idx="3">
                  <c:v>2</c:v>
                </c:pt>
                <c:pt idx="4">
                  <c:v>0</c:v>
                </c:pt>
                <c:pt idx="5">
                  <c:v>0</c:v>
                </c:pt>
                <c:pt idx="6">
                  <c:v>2</c:v>
                </c:pt>
                <c:pt idx="7">
                  <c:v>0</c:v>
                </c:pt>
                <c:pt idx="8">
                  <c:v>0</c:v>
                </c:pt>
                <c:pt idx="9">
                  <c:v>0</c:v>
                </c:pt>
                <c:pt idx="10">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Sheet1!$C$2:$C$12</c:f>
              <c:numCache>
                <c:formatCode>General</c:formatCode>
                <c:ptCount val="11"/>
                <c:pt idx="0">
                  <c:v>0</c:v>
                </c:pt>
                <c:pt idx="1">
                  <c:v>0</c:v>
                </c:pt>
                <c:pt idx="2">
                  <c:v>1</c:v>
                </c:pt>
                <c:pt idx="3">
                  <c:v>1</c:v>
                </c:pt>
                <c:pt idx="4">
                  <c:v>0</c:v>
                </c:pt>
                <c:pt idx="5">
                  <c:v>0</c:v>
                </c:pt>
                <c:pt idx="6">
                  <c:v>3</c:v>
                </c:pt>
                <c:pt idx="7">
                  <c:v>0</c:v>
                </c:pt>
                <c:pt idx="8">
                  <c:v>1</c:v>
                </c:pt>
                <c:pt idx="9">
                  <c:v>1</c:v>
                </c:pt>
                <c:pt idx="10">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Sheet1!$D$2:$D$12</c:f>
              <c:numCache>
                <c:formatCode>General</c:formatCode>
                <c:ptCount val="11"/>
                <c:pt idx="0">
                  <c:v>1</c:v>
                </c:pt>
                <c:pt idx="1">
                  <c:v>0</c:v>
                </c:pt>
                <c:pt idx="2">
                  <c:v>2</c:v>
                </c:pt>
                <c:pt idx="3">
                  <c:v>1</c:v>
                </c:pt>
                <c:pt idx="4">
                  <c:v>1</c:v>
                </c:pt>
                <c:pt idx="5">
                  <c:v>0</c:v>
                </c:pt>
                <c:pt idx="6">
                  <c:v>2</c:v>
                </c:pt>
                <c:pt idx="7">
                  <c:v>1</c:v>
                </c:pt>
                <c:pt idx="8">
                  <c:v>0</c:v>
                </c:pt>
                <c:pt idx="9">
                  <c:v>0</c:v>
                </c:pt>
                <c:pt idx="10">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Sheet1!$E$2:$E$12</c:f>
              <c:numCache>
                <c:formatCode>General</c:formatCode>
                <c:ptCount val="11"/>
                <c:pt idx="0">
                  <c:v>1</c:v>
                </c:pt>
                <c:pt idx="1">
                  <c:v>0</c:v>
                </c:pt>
                <c:pt idx="2">
                  <c:v>2</c:v>
                </c:pt>
                <c:pt idx="3">
                  <c:v>1</c:v>
                </c:pt>
                <c:pt idx="4">
                  <c:v>1</c:v>
                </c:pt>
                <c:pt idx="5">
                  <c:v>0</c:v>
                </c:pt>
                <c:pt idx="6">
                  <c:v>3</c:v>
                </c:pt>
                <c:pt idx="7">
                  <c:v>1</c:v>
                </c:pt>
                <c:pt idx="8">
                  <c:v>0</c:v>
                </c:pt>
                <c:pt idx="9">
                  <c:v>0</c:v>
                </c:pt>
                <c:pt idx="10">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Sheet1!$F$2:$F$12</c:f>
              <c:numCache>
                <c:formatCode>General</c:formatCode>
                <c:ptCount val="11"/>
                <c:pt idx="0">
                  <c:v>0</c:v>
                </c:pt>
                <c:pt idx="1">
                  <c:v>0</c:v>
                </c:pt>
                <c:pt idx="2">
                  <c:v>0</c:v>
                </c:pt>
                <c:pt idx="3">
                  <c:v>0</c:v>
                </c:pt>
                <c:pt idx="4">
                  <c:v>0</c:v>
                </c:pt>
                <c:pt idx="5">
                  <c:v>0</c:v>
                </c:pt>
                <c:pt idx="6">
                  <c:v>1</c:v>
                </c:pt>
                <c:pt idx="7">
                  <c:v>0</c:v>
                </c:pt>
                <c:pt idx="8">
                  <c:v>0</c:v>
                </c:pt>
                <c:pt idx="9">
                  <c:v>0</c:v>
                </c:pt>
                <c:pt idx="10">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Sheet1!$G$2:$G$12</c:f>
              <c:numCache>
                <c:formatCode>General</c:formatCode>
                <c:ptCount val="11"/>
                <c:pt idx="0">
                  <c:v>0</c:v>
                </c:pt>
                <c:pt idx="1">
                  <c:v>1</c:v>
                </c:pt>
                <c:pt idx="2">
                  <c:v>0</c:v>
                </c:pt>
                <c:pt idx="3">
                  <c:v>0</c:v>
                </c:pt>
                <c:pt idx="4">
                  <c:v>0</c:v>
                </c:pt>
                <c:pt idx="5">
                  <c:v>1</c:v>
                </c:pt>
                <c:pt idx="6">
                  <c:v>1</c:v>
                </c:pt>
                <c:pt idx="7">
                  <c:v>0</c:v>
                </c:pt>
                <c:pt idx="8">
                  <c:v>0</c:v>
                </c:pt>
                <c:pt idx="9">
                  <c:v>0</c:v>
                </c:pt>
                <c:pt idx="10">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Sheet1!$H$2:$H$12</c:f>
              <c:numCache>
                <c:formatCode>General</c:formatCode>
                <c:ptCount val="11"/>
                <c:pt idx="0">
                  <c:v>0</c:v>
                </c:pt>
                <c:pt idx="1">
                  <c:v>0</c:v>
                </c:pt>
                <c:pt idx="2">
                  <c:v>0</c:v>
                </c:pt>
                <c:pt idx="3">
                  <c:v>0</c:v>
                </c:pt>
                <c:pt idx="4">
                  <c:v>0</c:v>
                </c:pt>
                <c:pt idx="5">
                  <c:v>0</c:v>
                </c:pt>
                <c:pt idx="6">
                  <c:v>1</c:v>
                </c:pt>
                <c:pt idx="7">
                  <c:v>0</c:v>
                </c:pt>
                <c:pt idx="8">
                  <c:v>0</c:v>
                </c:pt>
                <c:pt idx="9">
                  <c:v>0</c:v>
                </c:pt>
                <c:pt idx="10">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Persistence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Sheet1!$B$2:$B$12</c:f>
              <c:numCache>
                <c:formatCode>General</c:formatCode>
                <c:ptCount val="11"/>
                <c:pt idx="0">
                  <c:v>0</c:v>
                </c:pt>
                <c:pt idx="1">
                  <c:v>0</c:v>
                </c:pt>
                <c:pt idx="2">
                  <c:v>1</c:v>
                </c:pt>
                <c:pt idx="3">
                  <c:v>2</c:v>
                </c:pt>
                <c:pt idx="4">
                  <c:v>0</c:v>
                </c:pt>
                <c:pt idx="5">
                  <c:v>0</c:v>
                </c:pt>
                <c:pt idx="6">
                  <c:v>2</c:v>
                </c:pt>
                <c:pt idx="7">
                  <c:v>0</c:v>
                </c:pt>
                <c:pt idx="8">
                  <c:v>0</c:v>
                </c:pt>
                <c:pt idx="9">
                  <c:v>0</c:v>
                </c:pt>
                <c:pt idx="10">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Sheet1!$C$2:$C$12</c:f>
              <c:numCache>
                <c:formatCode>General</c:formatCode>
                <c:ptCount val="11"/>
                <c:pt idx="0">
                  <c:v>0</c:v>
                </c:pt>
                <c:pt idx="1">
                  <c:v>0</c:v>
                </c:pt>
                <c:pt idx="2">
                  <c:v>1</c:v>
                </c:pt>
                <c:pt idx="3">
                  <c:v>1</c:v>
                </c:pt>
                <c:pt idx="4">
                  <c:v>0</c:v>
                </c:pt>
                <c:pt idx="5">
                  <c:v>0</c:v>
                </c:pt>
                <c:pt idx="6">
                  <c:v>3</c:v>
                </c:pt>
                <c:pt idx="7">
                  <c:v>0</c:v>
                </c:pt>
                <c:pt idx="8">
                  <c:v>1</c:v>
                </c:pt>
                <c:pt idx="9">
                  <c:v>1</c:v>
                </c:pt>
                <c:pt idx="10">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Sheet1!$D$2:$D$12</c:f>
              <c:numCache>
                <c:formatCode>General</c:formatCode>
                <c:ptCount val="11"/>
                <c:pt idx="0">
                  <c:v>1</c:v>
                </c:pt>
                <c:pt idx="1">
                  <c:v>0</c:v>
                </c:pt>
                <c:pt idx="2">
                  <c:v>2</c:v>
                </c:pt>
                <c:pt idx="3">
                  <c:v>1</c:v>
                </c:pt>
                <c:pt idx="4">
                  <c:v>1</c:v>
                </c:pt>
                <c:pt idx="5">
                  <c:v>0</c:v>
                </c:pt>
                <c:pt idx="6">
                  <c:v>2</c:v>
                </c:pt>
                <c:pt idx="7">
                  <c:v>1</c:v>
                </c:pt>
                <c:pt idx="8">
                  <c:v>0</c:v>
                </c:pt>
                <c:pt idx="9">
                  <c:v>0</c:v>
                </c:pt>
                <c:pt idx="10">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Sheet1!$E$2:$E$12</c:f>
              <c:numCache>
                <c:formatCode>General</c:formatCode>
                <c:ptCount val="11"/>
                <c:pt idx="0">
                  <c:v>1</c:v>
                </c:pt>
                <c:pt idx="1">
                  <c:v>0</c:v>
                </c:pt>
                <c:pt idx="2">
                  <c:v>2</c:v>
                </c:pt>
                <c:pt idx="3">
                  <c:v>1</c:v>
                </c:pt>
                <c:pt idx="4">
                  <c:v>1</c:v>
                </c:pt>
                <c:pt idx="5">
                  <c:v>0</c:v>
                </c:pt>
                <c:pt idx="6">
                  <c:v>3</c:v>
                </c:pt>
                <c:pt idx="7">
                  <c:v>1</c:v>
                </c:pt>
                <c:pt idx="8">
                  <c:v>0</c:v>
                </c:pt>
                <c:pt idx="9">
                  <c:v>0</c:v>
                </c:pt>
                <c:pt idx="10">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Sheet1!$F$2:$F$12</c:f>
              <c:numCache>
                <c:formatCode>General</c:formatCode>
                <c:ptCount val="11"/>
                <c:pt idx="0">
                  <c:v>0</c:v>
                </c:pt>
                <c:pt idx="1">
                  <c:v>0</c:v>
                </c:pt>
                <c:pt idx="2">
                  <c:v>0</c:v>
                </c:pt>
                <c:pt idx="3">
                  <c:v>0</c:v>
                </c:pt>
                <c:pt idx="4">
                  <c:v>0</c:v>
                </c:pt>
                <c:pt idx="5">
                  <c:v>0</c:v>
                </c:pt>
                <c:pt idx="6">
                  <c:v>1</c:v>
                </c:pt>
                <c:pt idx="7">
                  <c:v>0</c:v>
                </c:pt>
                <c:pt idx="8">
                  <c:v>0</c:v>
                </c:pt>
                <c:pt idx="9">
                  <c:v>0</c:v>
                </c:pt>
                <c:pt idx="10">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Sheet1!$G$2:$G$12</c:f>
              <c:numCache>
                <c:formatCode>General</c:formatCode>
                <c:ptCount val="11"/>
                <c:pt idx="0">
                  <c:v>0</c:v>
                </c:pt>
                <c:pt idx="1">
                  <c:v>1</c:v>
                </c:pt>
                <c:pt idx="2">
                  <c:v>0</c:v>
                </c:pt>
                <c:pt idx="3">
                  <c:v>0</c:v>
                </c:pt>
                <c:pt idx="4">
                  <c:v>0</c:v>
                </c:pt>
                <c:pt idx="5">
                  <c:v>1</c:v>
                </c:pt>
                <c:pt idx="6">
                  <c:v>1</c:v>
                </c:pt>
                <c:pt idx="7">
                  <c:v>0</c:v>
                </c:pt>
                <c:pt idx="8">
                  <c:v>0</c:v>
                </c:pt>
                <c:pt idx="9">
                  <c:v>0</c:v>
                </c:pt>
                <c:pt idx="10">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Sheet1!$H$2:$H$12</c:f>
              <c:numCache>
                <c:formatCode>General</c:formatCode>
                <c:ptCount val="11"/>
                <c:pt idx="0">
                  <c:v>0</c:v>
                </c:pt>
                <c:pt idx="1">
                  <c:v>0</c:v>
                </c:pt>
                <c:pt idx="2">
                  <c:v>0</c:v>
                </c:pt>
                <c:pt idx="3">
                  <c:v>0</c:v>
                </c:pt>
                <c:pt idx="4">
                  <c:v>0</c:v>
                </c:pt>
                <c:pt idx="5">
                  <c:v>0</c:v>
                </c:pt>
                <c:pt idx="6">
                  <c:v>1</c:v>
                </c:pt>
                <c:pt idx="7">
                  <c:v>0</c:v>
                </c:pt>
                <c:pt idx="8">
                  <c:v>0</c:v>
                </c:pt>
                <c:pt idx="9">
                  <c:v>0</c:v>
                </c:pt>
                <c:pt idx="10">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Privilege Escalation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Sheet1!$B$2:$B$13</c:f>
              <c:numCache>
                <c:formatCode>General</c:formatCode>
                <c:ptCount val="12"/>
                <c:pt idx="0">
                  <c:v>0</c:v>
                </c:pt>
                <c:pt idx="1">
                  <c:v>0</c:v>
                </c:pt>
                <c:pt idx="2">
                  <c:v>1</c:v>
                </c:pt>
                <c:pt idx="3">
                  <c:v>2</c:v>
                </c:pt>
                <c:pt idx="4">
                  <c:v>0</c:v>
                </c:pt>
                <c:pt idx="5">
                  <c:v>2</c:v>
                </c:pt>
                <c:pt idx="6">
                  <c:v>0</c:v>
                </c:pt>
                <c:pt idx="7">
                  <c:v>0</c:v>
                </c:pt>
                <c:pt idx="8">
                  <c:v>0</c:v>
                </c:pt>
                <c:pt idx="9">
                  <c:v>1</c:v>
                </c:pt>
                <c:pt idx="10">
                  <c:v>0</c:v>
                </c:pt>
                <c:pt idx="11">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Sheet1!$C$2:$C$13</c:f>
              <c:numCache>
                <c:formatCode>General</c:formatCode>
                <c:ptCount val="12"/>
                <c:pt idx="0">
                  <c:v>0</c:v>
                </c:pt>
                <c:pt idx="1">
                  <c:v>0</c:v>
                </c:pt>
                <c:pt idx="2">
                  <c:v>1</c:v>
                </c:pt>
                <c:pt idx="3">
                  <c:v>1</c:v>
                </c:pt>
                <c:pt idx="4">
                  <c:v>0</c:v>
                </c:pt>
                <c:pt idx="5">
                  <c:v>3</c:v>
                </c:pt>
                <c:pt idx="6">
                  <c:v>0</c:v>
                </c:pt>
                <c:pt idx="7">
                  <c:v>0</c:v>
                </c:pt>
                <c:pt idx="8">
                  <c:v>0</c:v>
                </c:pt>
                <c:pt idx="9">
                  <c:v>1</c:v>
                </c:pt>
                <c:pt idx="10">
                  <c:v>1</c:v>
                </c:pt>
                <c:pt idx="11">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Sheet1!$D$2:$D$13</c:f>
              <c:numCache>
                <c:formatCode>General</c:formatCode>
                <c:ptCount val="12"/>
                <c:pt idx="0">
                  <c:v>0</c:v>
                </c:pt>
                <c:pt idx="1">
                  <c:v>1</c:v>
                </c:pt>
                <c:pt idx="2">
                  <c:v>2</c:v>
                </c:pt>
                <c:pt idx="3">
                  <c:v>1</c:v>
                </c:pt>
                <c:pt idx="4">
                  <c:v>0</c:v>
                </c:pt>
                <c:pt idx="5">
                  <c:v>2</c:v>
                </c:pt>
                <c:pt idx="6">
                  <c:v>0</c:v>
                </c:pt>
                <c:pt idx="7">
                  <c:v>0</c:v>
                </c:pt>
                <c:pt idx="8">
                  <c:v>0</c:v>
                </c:pt>
                <c:pt idx="9">
                  <c:v>2</c:v>
                </c:pt>
                <c:pt idx="10">
                  <c:v>0</c:v>
                </c:pt>
                <c:pt idx="11">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Sheet1!$E$2:$E$13</c:f>
              <c:numCache>
                <c:formatCode>General</c:formatCode>
                <c:ptCount val="12"/>
                <c:pt idx="0">
                  <c:v>0</c:v>
                </c:pt>
                <c:pt idx="1">
                  <c:v>1</c:v>
                </c:pt>
                <c:pt idx="2">
                  <c:v>2</c:v>
                </c:pt>
                <c:pt idx="3">
                  <c:v>1</c:v>
                </c:pt>
                <c:pt idx="4">
                  <c:v>0</c:v>
                </c:pt>
                <c:pt idx="5">
                  <c:v>3</c:v>
                </c:pt>
                <c:pt idx="6">
                  <c:v>0</c:v>
                </c:pt>
                <c:pt idx="7">
                  <c:v>0</c:v>
                </c:pt>
                <c:pt idx="8">
                  <c:v>0</c:v>
                </c:pt>
                <c:pt idx="9">
                  <c:v>2</c:v>
                </c:pt>
                <c:pt idx="10">
                  <c:v>0</c:v>
                </c:pt>
                <c:pt idx="11">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Sheet1!$F$2:$F$13</c:f>
              <c:numCache>
                <c:formatCode>General</c:formatCode>
                <c:ptCount val="12"/>
                <c:pt idx="0">
                  <c:v>0</c:v>
                </c:pt>
                <c:pt idx="1">
                  <c:v>0</c:v>
                </c:pt>
                <c:pt idx="2">
                  <c:v>0</c:v>
                </c:pt>
                <c:pt idx="3">
                  <c:v>0</c:v>
                </c:pt>
                <c:pt idx="4">
                  <c:v>1</c:v>
                </c:pt>
                <c:pt idx="5">
                  <c:v>1</c:v>
                </c:pt>
                <c:pt idx="6">
                  <c:v>0</c:v>
                </c:pt>
                <c:pt idx="7">
                  <c:v>0</c:v>
                </c:pt>
                <c:pt idx="8">
                  <c:v>0</c:v>
                </c:pt>
                <c:pt idx="9">
                  <c:v>0</c:v>
                </c:pt>
                <c:pt idx="10">
                  <c:v>0</c:v>
                </c:pt>
                <c:pt idx="11">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Sheet1!$G$2:$G$13</c:f>
              <c:numCache>
                <c:formatCode>General</c:formatCode>
                <c:ptCount val="12"/>
                <c:pt idx="0">
                  <c:v>1</c:v>
                </c:pt>
                <c:pt idx="1">
                  <c:v>3</c:v>
                </c:pt>
                <c:pt idx="2">
                  <c:v>0</c:v>
                </c:pt>
                <c:pt idx="3">
                  <c:v>0</c:v>
                </c:pt>
                <c:pt idx="4">
                  <c:v>0</c:v>
                </c:pt>
                <c:pt idx="5">
                  <c:v>1</c:v>
                </c:pt>
                <c:pt idx="6">
                  <c:v>1</c:v>
                </c:pt>
                <c:pt idx="7">
                  <c:v>0</c:v>
                </c:pt>
                <c:pt idx="8">
                  <c:v>0</c:v>
                </c:pt>
                <c:pt idx="9">
                  <c:v>2</c:v>
                </c:pt>
                <c:pt idx="10">
                  <c:v>0</c:v>
                </c:pt>
                <c:pt idx="11">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Sheet1!$H$2:$H$13</c:f>
              <c:numCache>
                <c:formatCode>General</c:formatCode>
                <c:ptCount val="12"/>
                <c:pt idx="0">
                  <c:v>0</c:v>
                </c:pt>
                <c:pt idx="1">
                  <c:v>0</c:v>
                </c:pt>
                <c:pt idx="2">
                  <c:v>0</c:v>
                </c:pt>
                <c:pt idx="3">
                  <c:v>0</c:v>
                </c:pt>
                <c:pt idx="4">
                  <c:v>0</c:v>
                </c:pt>
                <c:pt idx="5">
                  <c:v>1</c:v>
                </c:pt>
                <c:pt idx="6">
                  <c:v>0</c:v>
                </c:pt>
                <c:pt idx="7">
                  <c:v>0</c:v>
                </c:pt>
                <c:pt idx="8">
                  <c:v>0</c:v>
                </c:pt>
                <c:pt idx="9">
                  <c:v>0</c:v>
                </c:pt>
                <c:pt idx="10">
                  <c:v>0</c:v>
                </c:pt>
                <c:pt idx="11">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Privilege Escalation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Sheet1!$B$2:$B$13</c:f>
              <c:numCache>
                <c:formatCode>General</c:formatCode>
                <c:ptCount val="12"/>
                <c:pt idx="0">
                  <c:v>0</c:v>
                </c:pt>
                <c:pt idx="1">
                  <c:v>0</c:v>
                </c:pt>
                <c:pt idx="2">
                  <c:v>1</c:v>
                </c:pt>
                <c:pt idx="3">
                  <c:v>2</c:v>
                </c:pt>
                <c:pt idx="4">
                  <c:v>0</c:v>
                </c:pt>
                <c:pt idx="5">
                  <c:v>2</c:v>
                </c:pt>
                <c:pt idx="6">
                  <c:v>0</c:v>
                </c:pt>
                <c:pt idx="7">
                  <c:v>0</c:v>
                </c:pt>
                <c:pt idx="8">
                  <c:v>0</c:v>
                </c:pt>
                <c:pt idx="9">
                  <c:v>1</c:v>
                </c:pt>
                <c:pt idx="10">
                  <c:v>0</c:v>
                </c:pt>
                <c:pt idx="11">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Sheet1!$C$2:$C$13</c:f>
              <c:numCache>
                <c:formatCode>General</c:formatCode>
                <c:ptCount val="12"/>
                <c:pt idx="0">
                  <c:v>0</c:v>
                </c:pt>
                <c:pt idx="1">
                  <c:v>0</c:v>
                </c:pt>
                <c:pt idx="2">
                  <c:v>1</c:v>
                </c:pt>
                <c:pt idx="3">
                  <c:v>1</c:v>
                </c:pt>
                <c:pt idx="4">
                  <c:v>0</c:v>
                </c:pt>
                <c:pt idx="5">
                  <c:v>3</c:v>
                </c:pt>
                <c:pt idx="6">
                  <c:v>0</c:v>
                </c:pt>
                <c:pt idx="7">
                  <c:v>0</c:v>
                </c:pt>
                <c:pt idx="8">
                  <c:v>0</c:v>
                </c:pt>
                <c:pt idx="9">
                  <c:v>1</c:v>
                </c:pt>
                <c:pt idx="10">
                  <c:v>1</c:v>
                </c:pt>
                <c:pt idx="11">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Sheet1!$D$2:$D$13</c:f>
              <c:numCache>
                <c:formatCode>General</c:formatCode>
                <c:ptCount val="12"/>
                <c:pt idx="0">
                  <c:v>0</c:v>
                </c:pt>
                <c:pt idx="1">
                  <c:v>1</c:v>
                </c:pt>
                <c:pt idx="2">
                  <c:v>2</c:v>
                </c:pt>
                <c:pt idx="3">
                  <c:v>1</c:v>
                </c:pt>
                <c:pt idx="4">
                  <c:v>0</c:v>
                </c:pt>
                <c:pt idx="5">
                  <c:v>2</c:v>
                </c:pt>
                <c:pt idx="6">
                  <c:v>0</c:v>
                </c:pt>
                <c:pt idx="7">
                  <c:v>0</c:v>
                </c:pt>
                <c:pt idx="8">
                  <c:v>0</c:v>
                </c:pt>
                <c:pt idx="9">
                  <c:v>2</c:v>
                </c:pt>
                <c:pt idx="10">
                  <c:v>0</c:v>
                </c:pt>
                <c:pt idx="11">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Sheet1!$E$2:$E$13</c:f>
              <c:numCache>
                <c:formatCode>General</c:formatCode>
                <c:ptCount val="12"/>
                <c:pt idx="0">
                  <c:v>0</c:v>
                </c:pt>
                <c:pt idx="1">
                  <c:v>1</c:v>
                </c:pt>
                <c:pt idx="2">
                  <c:v>2</c:v>
                </c:pt>
                <c:pt idx="3">
                  <c:v>1</c:v>
                </c:pt>
                <c:pt idx="4">
                  <c:v>0</c:v>
                </c:pt>
                <c:pt idx="5">
                  <c:v>3</c:v>
                </c:pt>
                <c:pt idx="6">
                  <c:v>0</c:v>
                </c:pt>
                <c:pt idx="7">
                  <c:v>0</c:v>
                </c:pt>
                <c:pt idx="8">
                  <c:v>0</c:v>
                </c:pt>
                <c:pt idx="9">
                  <c:v>2</c:v>
                </c:pt>
                <c:pt idx="10">
                  <c:v>0</c:v>
                </c:pt>
                <c:pt idx="11">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Sheet1!$F$2:$F$13</c:f>
              <c:numCache>
                <c:formatCode>General</c:formatCode>
                <c:ptCount val="12"/>
                <c:pt idx="0">
                  <c:v>0</c:v>
                </c:pt>
                <c:pt idx="1">
                  <c:v>0</c:v>
                </c:pt>
                <c:pt idx="2">
                  <c:v>0</c:v>
                </c:pt>
                <c:pt idx="3">
                  <c:v>0</c:v>
                </c:pt>
                <c:pt idx="4">
                  <c:v>1</c:v>
                </c:pt>
                <c:pt idx="5">
                  <c:v>1</c:v>
                </c:pt>
                <c:pt idx="6">
                  <c:v>0</c:v>
                </c:pt>
                <c:pt idx="7">
                  <c:v>0</c:v>
                </c:pt>
                <c:pt idx="8">
                  <c:v>0</c:v>
                </c:pt>
                <c:pt idx="9">
                  <c:v>0</c:v>
                </c:pt>
                <c:pt idx="10">
                  <c:v>0</c:v>
                </c:pt>
                <c:pt idx="11">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Sheet1!$G$2:$G$13</c:f>
              <c:numCache>
                <c:formatCode>General</c:formatCode>
                <c:ptCount val="12"/>
                <c:pt idx="0">
                  <c:v>1</c:v>
                </c:pt>
                <c:pt idx="1">
                  <c:v>3</c:v>
                </c:pt>
                <c:pt idx="2">
                  <c:v>0</c:v>
                </c:pt>
                <c:pt idx="3">
                  <c:v>0</c:v>
                </c:pt>
                <c:pt idx="4">
                  <c:v>0</c:v>
                </c:pt>
                <c:pt idx="5">
                  <c:v>1</c:v>
                </c:pt>
                <c:pt idx="6">
                  <c:v>1</c:v>
                </c:pt>
                <c:pt idx="7">
                  <c:v>0</c:v>
                </c:pt>
                <c:pt idx="8">
                  <c:v>0</c:v>
                </c:pt>
                <c:pt idx="9">
                  <c:v>2</c:v>
                </c:pt>
                <c:pt idx="10">
                  <c:v>0</c:v>
                </c:pt>
                <c:pt idx="11">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Sheet1!$H$2:$H$13</c:f>
              <c:numCache>
                <c:formatCode>General</c:formatCode>
                <c:ptCount val="12"/>
                <c:pt idx="0">
                  <c:v>0</c:v>
                </c:pt>
                <c:pt idx="1">
                  <c:v>0</c:v>
                </c:pt>
                <c:pt idx="2">
                  <c:v>0</c:v>
                </c:pt>
                <c:pt idx="3">
                  <c:v>0</c:v>
                </c:pt>
                <c:pt idx="4">
                  <c:v>0</c:v>
                </c:pt>
                <c:pt idx="5">
                  <c:v>1</c:v>
                </c:pt>
                <c:pt idx="6">
                  <c:v>0</c:v>
                </c:pt>
                <c:pt idx="7">
                  <c:v>0</c:v>
                </c:pt>
                <c:pt idx="8">
                  <c:v>0</c:v>
                </c:pt>
                <c:pt idx="9">
                  <c:v>0</c:v>
                </c:pt>
                <c:pt idx="10">
                  <c:v>0</c:v>
                </c:pt>
                <c:pt idx="11">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Defense Evasion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Sheet1!$B$2:$B$14</c:f>
              <c:numCache>
                <c:formatCode>General</c:formatCode>
                <c:ptCount val="13"/>
                <c:pt idx="0">
                  <c:v>0</c:v>
                </c:pt>
                <c:pt idx="1">
                  <c:v>0</c:v>
                </c:pt>
                <c:pt idx="2">
                  <c:v>0</c:v>
                </c:pt>
                <c:pt idx="3">
                  <c:v>2</c:v>
                </c:pt>
                <c:pt idx="4">
                  <c:v>2</c:v>
                </c:pt>
                <c:pt idx="5">
                  <c:v>1</c:v>
                </c:pt>
                <c:pt idx="6">
                  <c:v>0</c:v>
                </c:pt>
                <c:pt idx="7">
                  <c:v>6</c:v>
                </c:pt>
                <c:pt idx="8">
                  <c:v>1</c:v>
                </c:pt>
                <c:pt idx="9">
                  <c:v>0</c:v>
                </c:pt>
                <c:pt idx="10">
                  <c:v>0</c:v>
                </c:pt>
                <c:pt idx="11">
                  <c:v>1</c:v>
                </c:pt>
                <c:pt idx="12">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Sheet1!$C$2:$C$14</c:f>
              <c:numCache>
                <c:formatCode>General</c:formatCode>
                <c:ptCount val="13"/>
                <c:pt idx="0">
                  <c:v>0</c:v>
                </c:pt>
                <c:pt idx="1">
                  <c:v>0</c:v>
                </c:pt>
                <c:pt idx="2">
                  <c:v>0</c:v>
                </c:pt>
                <c:pt idx="3">
                  <c:v>2</c:v>
                </c:pt>
                <c:pt idx="4">
                  <c:v>2</c:v>
                </c:pt>
                <c:pt idx="5">
                  <c:v>3</c:v>
                </c:pt>
                <c:pt idx="6">
                  <c:v>1</c:v>
                </c:pt>
                <c:pt idx="7">
                  <c:v>8</c:v>
                </c:pt>
                <c:pt idx="8">
                  <c:v>1</c:v>
                </c:pt>
                <c:pt idx="9">
                  <c:v>0</c:v>
                </c:pt>
                <c:pt idx="10">
                  <c:v>0</c:v>
                </c:pt>
                <c:pt idx="11">
                  <c:v>1</c:v>
                </c:pt>
                <c:pt idx="12">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Sheet1!$D$2:$D$14</c:f>
              <c:numCache>
                <c:formatCode>General</c:formatCode>
                <c:ptCount val="13"/>
                <c:pt idx="0">
                  <c:v>0</c:v>
                </c:pt>
                <c:pt idx="1">
                  <c:v>1</c:v>
                </c:pt>
                <c:pt idx="2">
                  <c:v>0</c:v>
                </c:pt>
                <c:pt idx="3">
                  <c:v>1</c:v>
                </c:pt>
                <c:pt idx="4">
                  <c:v>3</c:v>
                </c:pt>
                <c:pt idx="5">
                  <c:v>3</c:v>
                </c:pt>
                <c:pt idx="6">
                  <c:v>0</c:v>
                </c:pt>
                <c:pt idx="7">
                  <c:v>4</c:v>
                </c:pt>
                <c:pt idx="8">
                  <c:v>2</c:v>
                </c:pt>
                <c:pt idx="9">
                  <c:v>1</c:v>
                </c:pt>
                <c:pt idx="10">
                  <c:v>2</c:v>
                </c:pt>
                <c:pt idx="11">
                  <c:v>1</c:v>
                </c:pt>
                <c:pt idx="12">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Sheet1!$E$2:$E$14</c:f>
              <c:numCache>
                <c:formatCode>General</c:formatCode>
                <c:ptCount val="13"/>
                <c:pt idx="0">
                  <c:v>0</c:v>
                </c:pt>
                <c:pt idx="1">
                  <c:v>1</c:v>
                </c:pt>
                <c:pt idx="2">
                  <c:v>0</c:v>
                </c:pt>
                <c:pt idx="3">
                  <c:v>1</c:v>
                </c:pt>
                <c:pt idx="4">
                  <c:v>2</c:v>
                </c:pt>
                <c:pt idx="5">
                  <c:v>1</c:v>
                </c:pt>
                <c:pt idx="6">
                  <c:v>0</c:v>
                </c:pt>
                <c:pt idx="7">
                  <c:v>5</c:v>
                </c:pt>
                <c:pt idx="8">
                  <c:v>2</c:v>
                </c:pt>
                <c:pt idx="9">
                  <c:v>1</c:v>
                </c:pt>
                <c:pt idx="10">
                  <c:v>2</c:v>
                </c:pt>
                <c:pt idx="11">
                  <c:v>2</c:v>
                </c:pt>
                <c:pt idx="12">
                  <c:v>1</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Sheet1!$F$2:$F$14</c:f>
              <c:numCache>
                <c:formatCode>General</c:formatCode>
                <c:ptCount val="13"/>
                <c:pt idx="0">
                  <c:v>0</c:v>
                </c:pt>
                <c:pt idx="1">
                  <c:v>0</c:v>
                </c:pt>
                <c:pt idx="2">
                  <c:v>0</c:v>
                </c:pt>
                <c:pt idx="3">
                  <c:v>1</c:v>
                </c:pt>
                <c:pt idx="4">
                  <c:v>0</c:v>
                </c:pt>
                <c:pt idx="5">
                  <c:v>0</c:v>
                </c:pt>
                <c:pt idx="6">
                  <c:v>1</c:v>
                </c:pt>
                <c:pt idx="7">
                  <c:v>2</c:v>
                </c:pt>
                <c:pt idx="8">
                  <c:v>0</c:v>
                </c:pt>
                <c:pt idx="9">
                  <c:v>0</c:v>
                </c:pt>
                <c:pt idx="10">
                  <c:v>0</c:v>
                </c:pt>
                <c:pt idx="11">
                  <c:v>1</c:v>
                </c:pt>
                <c:pt idx="12">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Sheet1!$G$2:$G$14</c:f>
              <c:numCache>
                <c:formatCode>General</c:formatCode>
                <c:ptCount val="13"/>
                <c:pt idx="0">
                  <c:v>1</c:v>
                </c:pt>
                <c:pt idx="1">
                  <c:v>3</c:v>
                </c:pt>
                <c:pt idx="2">
                  <c:v>1</c:v>
                </c:pt>
                <c:pt idx="3">
                  <c:v>1</c:v>
                </c:pt>
                <c:pt idx="4">
                  <c:v>1</c:v>
                </c:pt>
                <c:pt idx="5">
                  <c:v>1</c:v>
                </c:pt>
                <c:pt idx="6">
                  <c:v>1</c:v>
                </c:pt>
                <c:pt idx="7">
                  <c:v>4</c:v>
                </c:pt>
                <c:pt idx="8">
                  <c:v>2</c:v>
                </c:pt>
                <c:pt idx="9">
                  <c:v>0</c:v>
                </c:pt>
                <c:pt idx="10">
                  <c:v>1</c:v>
                </c:pt>
                <c:pt idx="11">
                  <c:v>2</c:v>
                </c:pt>
                <c:pt idx="12">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Sheet1!$H$2:$H$14</c:f>
              <c:numCache>
                <c:formatCode>General</c:formatCode>
                <c:ptCount val="13"/>
                <c:pt idx="0">
                  <c:v>0</c:v>
                </c:pt>
                <c:pt idx="1">
                  <c:v>0</c:v>
                </c:pt>
                <c:pt idx="2">
                  <c:v>0</c:v>
                </c:pt>
                <c:pt idx="3">
                  <c:v>1</c:v>
                </c:pt>
                <c:pt idx="4">
                  <c:v>0</c:v>
                </c:pt>
                <c:pt idx="5">
                  <c:v>1</c:v>
                </c:pt>
                <c:pt idx="6">
                  <c:v>1</c:v>
                </c:pt>
                <c:pt idx="7">
                  <c:v>3</c:v>
                </c:pt>
                <c:pt idx="8">
                  <c:v>0</c:v>
                </c:pt>
                <c:pt idx="9">
                  <c:v>0</c:v>
                </c:pt>
                <c:pt idx="10">
                  <c:v>0</c:v>
                </c:pt>
                <c:pt idx="11">
                  <c:v>1</c:v>
                </c:pt>
                <c:pt idx="12">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r>
            <a:rPr lang="en-US" dirty="0"/>
            <a:t>The problems with threat intelligence and a different way forward</a:t>
          </a:r>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dgm:spPr/>
      <dgm:t>
        <a:bodyPr/>
        <a:lstStyle/>
        <a:p>
          <a:r>
            <a:rPr lang="en-US" dirty="0"/>
            <a:t>Gather and </a:t>
          </a:r>
          <a:r>
            <a:rPr lang="en-US" dirty="0" err="1"/>
            <a:t>analyse</a:t>
          </a:r>
          <a:r>
            <a:rPr lang="en-US" dirty="0"/>
            <a:t> open source threat intelligence on APT29</a:t>
          </a: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dgm:spPr/>
      <dgm:t>
        <a:bodyPr/>
        <a:lstStyle/>
        <a:p>
          <a:r>
            <a:rPr lang="en-US" dirty="0"/>
            <a:t>Turn threat intelligence into a </a:t>
          </a:r>
          <a:r>
            <a:rPr lang="en-US" dirty="0" err="1"/>
            <a:t>prioritised</a:t>
          </a:r>
          <a:r>
            <a:rPr lang="en-US" dirty="0"/>
            <a:t> control list</a:t>
          </a: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3"/>
      <dgm:spPr/>
    </dgm:pt>
    <dgm:pt modelId="{15536E38-36FE-4A51-B620-2715BFAD5475}" type="pres">
      <dgm:prSet presAssocID="{23210C7F-6847-491E-BE1F-A79529AF2B8B}" presName="sibTransNodeRect" presStyleLbl="alignNode1" presStyleIdx="0" presStyleCnt="3">
        <dgm:presLayoutVars>
          <dgm:chMax val="0"/>
          <dgm:bulletEnabled val="1"/>
        </dgm:presLayoutVars>
      </dgm:prSet>
      <dgm:spPr/>
    </dgm:pt>
    <dgm:pt modelId="{B158057C-23C1-45AE-9273-5935A8F6104B}" type="pres">
      <dgm:prSet presAssocID="{AAF9DEE3-8444-4CA1-8BC2-D834D3ED6C74}" presName="nodeRect" presStyleLbl="alignNode1" presStyleIdx="0" presStyleCnt="3">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3"/>
      <dgm:spPr/>
    </dgm:pt>
    <dgm:pt modelId="{379B8CE4-8135-4F2C-A5A0-E55EBE328E9A}" type="pres">
      <dgm:prSet presAssocID="{FBAA44FF-54DE-45C8-9FAC-512C40277233}" presName="sibTransNodeRect" presStyleLbl="alignNode1" presStyleIdx="1" presStyleCnt="3">
        <dgm:presLayoutVars>
          <dgm:chMax val="0"/>
          <dgm:bulletEnabled val="1"/>
        </dgm:presLayoutVars>
      </dgm:prSet>
      <dgm:spPr/>
    </dgm:pt>
    <dgm:pt modelId="{9F2B2B99-E41C-48B6-9241-186B3896CDB2}" type="pres">
      <dgm:prSet presAssocID="{B2B879BD-3840-400C-92BD-B2C2383358D7}" presName="nodeRect" presStyleLbl="alignNode1" presStyleIdx="1" presStyleCnt="3">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3"/>
      <dgm:spPr/>
    </dgm:pt>
    <dgm:pt modelId="{68AC9669-DC11-473A-AA2E-579A44E78C37}" type="pres">
      <dgm:prSet presAssocID="{196DA4DC-9DD2-4A39-8A3A-D367BFE5A8BA}" presName="sibTransNodeRect" presStyleLbl="alignNode1" presStyleIdx="2" presStyleCnt="3">
        <dgm:presLayoutVars>
          <dgm:chMax val="0"/>
          <dgm:bulletEnabled val="1"/>
        </dgm:presLayoutVars>
      </dgm:prSet>
      <dgm:spPr/>
    </dgm:pt>
    <dgm:pt modelId="{D085015A-41AF-4EFA-A104-4FD73B2362F0}" type="pres">
      <dgm:prSet presAssocID="{CA9D674E-4FF1-45DC-82E4-0B2DB6A5363F}" presName="nodeRect" presStyleLbl="alignNode1" presStyleIdx="2" presStyleCnt="3">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785"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The problems with threat intelligence and a different way forward</a:t>
          </a:r>
        </a:p>
      </dsp:txBody>
      <dsp:txXfrm>
        <a:off x="785" y="1490244"/>
        <a:ext cx="3182540" cy="2235367"/>
      </dsp:txXfrm>
    </dsp:sp>
    <dsp:sp modelId="{15536E38-36FE-4A51-B620-2715BFAD5475}">
      <dsp:nvSpPr>
        <dsp:cNvPr id="0" name=""/>
        <dsp:cNvSpPr/>
      </dsp:nvSpPr>
      <dsp:spPr>
        <a:xfrm>
          <a:off x="785"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85" y="0"/>
        <a:ext cx="3182540" cy="1490244"/>
      </dsp:txXfrm>
    </dsp:sp>
    <dsp:sp modelId="{89A9B4CF-6439-46B1-B6A9-1D6CD5034774}">
      <dsp:nvSpPr>
        <dsp:cNvPr id="0" name=""/>
        <dsp:cNvSpPr/>
      </dsp:nvSpPr>
      <dsp:spPr>
        <a:xfrm>
          <a:off x="3437929"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Gather and </a:t>
          </a:r>
          <a:r>
            <a:rPr lang="en-US" sz="2600" kern="1200" dirty="0" err="1"/>
            <a:t>analyse</a:t>
          </a:r>
          <a:r>
            <a:rPr lang="en-US" sz="2600" kern="1200" dirty="0"/>
            <a:t> open source threat intelligence on APT29</a:t>
          </a:r>
        </a:p>
      </dsp:txBody>
      <dsp:txXfrm>
        <a:off x="3437929" y="1490244"/>
        <a:ext cx="3182540" cy="2235367"/>
      </dsp:txXfrm>
    </dsp:sp>
    <dsp:sp modelId="{379B8CE4-8135-4F2C-A5A0-E55EBE328E9A}">
      <dsp:nvSpPr>
        <dsp:cNvPr id="0" name=""/>
        <dsp:cNvSpPr/>
      </dsp:nvSpPr>
      <dsp:spPr>
        <a:xfrm>
          <a:off x="3437929"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3437929" y="0"/>
        <a:ext cx="3182540" cy="1490244"/>
      </dsp:txXfrm>
    </dsp:sp>
    <dsp:sp modelId="{0802B4A8-7224-4B0A-95B7-D17AEB2B2AFF}">
      <dsp:nvSpPr>
        <dsp:cNvPr id="0" name=""/>
        <dsp:cNvSpPr/>
      </dsp:nvSpPr>
      <dsp:spPr>
        <a:xfrm>
          <a:off x="6875073"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Turn threat intelligence into a </a:t>
          </a:r>
          <a:r>
            <a:rPr lang="en-US" sz="2600" kern="1200" dirty="0" err="1"/>
            <a:t>prioritised</a:t>
          </a:r>
          <a:r>
            <a:rPr lang="en-US" sz="2600" kern="1200" dirty="0"/>
            <a:t> control list</a:t>
          </a:r>
        </a:p>
      </dsp:txBody>
      <dsp:txXfrm>
        <a:off x="6875073" y="1490244"/>
        <a:ext cx="3182540" cy="2235367"/>
      </dsp:txXfrm>
    </dsp:sp>
    <dsp:sp modelId="{68AC9669-DC11-473A-AA2E-579A44E78C37}">
      <dsp:nvSpPr>
        <dsp:cNvPr id="0" name=""/>
        <dsp:cNvSpPr/>
      </dsp:nvSpPr>
      <dsp:spPr>
        <a:xfrm>
          <a:off x="6875073"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endParaRPr lang="en-US" sz="6600" kern="1200" dirty="0"/>
        </a:p>
      </dsp:txBody>
      <dsp:txXfrm>
        <a:off x="6875073" y="0"/>
        <a:ext cx="3182540" cy="149024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495F9-5BB6-4DA8-AEB0-84D36508A409}" type="datetimeFigureOut">
              <a:rPr lang="en-NZ" smtClean="0"/>
              <a:t>27/10/2020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6E424-6D4B-4057-993B-5906B4518EFD}" type="slidenum">
              <a:rPr lang="en-NZ" smtClean="0"/>
              <a:t>‹#›</a:t>
            </a:fld>
            <a:endParaRPr lang="en-NZ"/>
          </a:p>
        </p:txBody>
      </p:sp>
    </p:spTree>
    <p:extLst>
      <p:ext uri="{BB962C8B-B14F-4D97-AF65-F5344CB8AC3E}">
        <p14:creationId xmlns:p14="http://schemas.microsoft.com/office/powerpoint/2010/main" val="1109736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a:t>
            </a:fld>
            <a:endParaRPr lang="en-NZ"/>
          </a:p>
        </p:txBody>
      </p:sp>
    </p:spTree>
    <p:extLst>
      <p:ext uri="{BB962C8B-B14F-4D97-AF65-F5344CB8AC3E}">
        <p14:creationId xmlns:p14="http://schemas.microsoft.com/office/powerpoint/2010/main" val="3513131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Vendors money</a:t>
            </a:r>
          </a:p>
          <a:p>
            <a:endParaRPr lang="en-US" dirty="0"/>
          </a:p>
          <a:p>
            <a:r>
              <a:rPr lang="en-US" dirty="0"/>
              <a:t>Detriment APTs benefit industry</a:t>
            </a:r>
          </a:p>
          <a:p>
            <a:endParaRPr lang="en-NZ" dirty="0"/>
          </a:p>
          <a:p>
            <a:r>
              <a:rPr lang="en-NZ" dirty="0"/>
              <a:t>We can’t stop them useful</a:t>
            </a:r>
          </a:p>
          <a:p>
            <a:endParaRPr lang="en-NZ" dirty="0"/>
          </a:p>
          <a:p>
            <a:r>
              <a:rPr lang="en-NZ" dirty="0"/>
              <a:t>Closed source</a:t>
            </a:r>
          </a:p>
        </p:txBody>
      </p:sp>
      <p:sp>
        <p:nvSpPr>
          <p:cNvPr id="4" name="Slide Number Placeholder 3"/>
          <p:cNvSpPr>
            <a:spLocks noGrp="1"/>
          </p:cNvSpPr>
          <p:nvPr>
            <p:ph type="sldNum" sz="quarter" idx="5"/>
          </p:nvPr>
        </p:nvSpPr>
        <p:spPr/>
        <p:txBody>
          <a:bodyPr/>
          <a:lstStyle/>
          <a:p>
            <a:fld id="{9816E424-6D4B-4057-993B-5906B4518EFD}" type="slidenum">
              <a:rPr lang="en-NZ" smtClean="0"/>
              <a:t>12</a:t>
            </a:fld>
            <a:endParaRPr lang="en-NZ"/>
          </a:p>
        </p:txBody>
      </p:sp>
    </p:spTree>
    <p:extLst>
      <p:ext uri="{BB962C8B-B14F-4D97-AF65-F5344CB8AC3E}">
        <p14:creationId xmlns:p14="http://schemas.microsoft.com/office/powerpoint/2010/main" val="2776195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2008 First known compile date </a:t>
            </a:r>
            <a:r>
              <a:rPr lang="en-US" dirty="0" err="1"/>
              <a:t>SeaDuke</a:t>
            </a:r>
            <a:r>
              <a:rPr lang="en-US" dirty="0"/>
              <a:t> and </a:t>
            </a:r>
            <a:r>
              <a:rPr lang="en-US" dirty="0" err="1"/>
              <a:t>PinchDuke</a:t>
            </a:r>
            <a:endParaRPr lang="en-US" dirty="0"/>
          </a:p>
          <a:p>
            <a:endParaRPr lang="en-US" dirty="0"/>
          </a:p>
          <a:p>
            <a:r>
              <a:rPr lang="en-US" dirty="0"/>
              <a:t>Other malware and targeting government</a:t>
            </a:r>
          </a:p>
          <a:p>
            <a:endParaRPr lang="en-US" dirty="0"/>
          </a:p>
          <a:p>
            <a:r>
              <a:rPr lang="en-US" dirty="0"/>
              <a:t>Malware refined</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14</a:t>
            </a:fld>
            <a:endParaRPr lang="en-NZ"/>
          </a:p>
        </p:txBody>
      </p:sp>
    </p:spTree>
    <p:extLst>
      <p:ext uri="{BB962C8B-B14F-4D97-AF65-F5344CB8AC3E}">
        <p14:creationId xmlns:p14="http://schemas.microsoft.com/office/powerpoint/2010/main" val="131268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2013, still targeting governments, still building new malware</a:t>
            </a:r>
          </a:p>
          <a:p>
            <a:endParaRPr lang="en-US" dirty="0"/>
          </a:p>
          <a:p>
            <a:r>
              <a:rPr lang="en-US" dirty="0"/>
              <a:t>2013 September new campaign targeting hormones their own country</a:t>
            </a:r>
          </a:p>
          <a:p>
            <a:endParaRPr lang="en-US" dirty="0"/>
          </a:p>
          <a:p>
            <a:r>
              <a:rPr lang="en-US" dirty="0"/>
              <a:t>2014 intel agency compromises building</a:t>
            </a:r>
          </a:p>
          <a:p>
            <a:endParaRPr lang="en-US" dirty="0"/>
          </a:p>
          <a:p>
            <a:r>
              <a:rPr lang="en-US" dirty="0"/>
              <a:t>Had come to attention of intel agencies but not public</a:t>
            </a:r>
          </a:p>
          <a:p>
            <a:endParaRPr lang="en-US" dirty="0"/>
          </a:p>
          <a:p>
            <a:r>
              <a:rPr lang="en-US" dirty="0"/>
              <a:t>Pivot back to pure espionage – just under a year</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15</a:t>
            </a:fld>
            <a:endParaRPr lang="en-NZ"/>
          </a:p>
        </p:txBody>
      </p:sp>
    </p:spTree>
    <p:extLst>
      <p:ext uri="{BB962C8B-B14F-4D97-AF65-F5344CB8AC3E}">
        <p14:creationId xmlns:p14="http://schemas.microsoft.com/office/powerpoint/2010/main" val="345291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2014 July two reports on </a:t>
            </a:r>
            <a:r>
              <a:rPr lang="en-US" dirty="0" err="1"/>
              <a:t>CosmicDuke</a:t>
            </a:r>
            <a:endParaRPr lang="en-US" dirty="0"/>
          </a:p>
          <a:p>
            <a:endParaRPr lang="en-US" dirty="0"/>
          </a:p>
          <a:p>
            <a:r>
              <a:rPr lang="en-US" dirty="0"/>
              <a:t>First time in public</a:t>
            </a:r>
          </a:p>
          <a:p>
            <a:endParaRPr lang="en-US" dirty="0"/>
          </a:p>
          <a:p>
            <a:r>
              <a:rPr lang="en-US" dirty="0"/>
              <a:t>Hidden for at least 6 years</a:t>
            </a:r>
          </a:p>
          <a:p>
            <a:endParaRPr lang="en-US" dirty="0"/>
          </a:p>
          <a:p>
            <a:r>
              <a:rPr lang="en-US" dirty="0" err="1"/>
              <a:t>CosmicDuke</a:t>
            </a:r>
            <a:r>
              <a:rPr lang="en-US" dirty="0"/>
              <a:t> refined but still used</a:t>
            </a:r>
          </a:p>
          <a:p>
            <a:endParaRPr lang="en-US" dirty="0"/>
          </a:p>
          <a:p>
            <a:r>
              <a:rPr lang="en-US" dirty="0" err="1"/>
              <a:t>OnionDuke</a:t>
            </a:r>
            <a:r>
              <a:rPr lang="en-US" dirty="0"/>
              <a:t> exposed and not seen again</a:t>
            </a:r>
          </a:p>
          <a:p>
            <a:endParaRPr lang="en-US" dirty="0"/>
          </a:p>
          <a:p>
            <a:r>
              <a:rPr lang="en-US" dirty="0"/>
              <a:t>2015 January </a:t>
            </a:r>
            <a:r>
              <a:rPr lang="en-US" dirty="0" err="1"/>
              <a:t>spearphishing</a:t>
            </a:r>
            <a:r>
              <a:rPr lang="en-US" dirty="0"/>
              <a:t> with </a:t>
            </a:r>
            <a:r>
              <a:rPr lang="en-US" dirty="0" err="1"/>
              <a:t>CozyDuke</a:t>
            </a:r>
            <a:endParaRPr lang="en-US" dirty="0"/>
          </a:p>
          <a:p>
            <a:endParaRPr lang="en-US" dirty="0"/>
          </a:p>
          <a:p>
            <a:r>
              <a:rPr lang="en-US" dirty="0"/>
              <a:t>2015 July </a:t>
            </a:r>
            <a:r>
              <a:rPr lang="en-US" dirty="0" err="1"/>
              <a:t>spearphishing</a:t>
            </a:r>
            <a:r>
              <a:rPr lang="en-US" dirty="0"/>
              <a:t> with </a:t>
            </a:r>
            <a:r>
              <a:rPr lang="en-US" dirty="0" err="1"/>
              <a:t>CloudDuke</a:t>
            </a:r>
            <a:r>
              <a:rPr lang="en-US" dirty="0"/>
              <a:t>. Two articles published, same months another wave with </a:t>
            </a:r>
            <a:r>
              <a:rPr lang="en-US" dirty="0" err="1"/>
              <a:t>CloudDuke</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16</a:t>
            </a:fld>
            <a:endParaRPr lang="en-NZ"/>
          </a:p>
        </p:txBody>
      </p:sp>
    </p:spTree>
    <p:extLst>
      <p:ext uri="{BB962C8B-B14F-4D97-AF65-F5344CB8AC3E}">
        <p14:creationId xmlns:p14="http://schemas.microsoft.com/office/powerpoint/2010/main" val="2156445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2015 July enter the DNC</a:t>
            </a:r>
          </a:p>
          <a:p>
            <a:endParaRPr lang="en-US" dirty="0"/>
          </a:p>
          <a:p>
            <a:r>
              <a:rPr lang="en-US" dirty="0"/>
              <a:t>There for ten months</a:t>
            </a:r>
          </a:p>
          <a:p>
            <a:endParaRPr lang="en-US" dirty="0"/>
          </a:p>
          <a:p>
            <a:r>
              <a:rPr lang="en-US" dirty="0"/>
              <a:t>2016 April APT28</a:t>
            </a:r>
          </a:p>
          <a:p>
            <a:endParaRPr lang="en-US" dirty="0"/>
          </a:p>
          <a:p>
            <a:r>
              <a:rPr lang="en-US" dirty="0"/>
              <a:t>Next month </a:t>
            </a:r>
            <a:r>
              <a:rPr lang="en-US" dirty="0" err="1"/>
              <a:t>Crowdstrike</a:t>
            </a:r>
            <a:endParaRPr lang="en-US" dirty="0"/>
          </a:p>
          <a:p>
            <a:endParaRPr lang="en-US" dirty="0"/>
          </a:p>
          <a:p>
            <a:r>
              <a:rPr lang="en-US" dirty="0"/>
              <a:t>Next month public announcement</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17</a:t>
            </a:fld>
            <a:endParaRPr lang="en-NZ"/>
          </a:p>
        </p:txBody>
      </p:sp>
    </p:spTree>
    <p:extLst>
      <p:ext uri="{BB962C8B-B14F-4D97-AF65-F5344CB8AC3E}">
        <p14:creationId xmlns:p14="http://schemas.microsoft.com/office/powerpoint/2010/main" val="556979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2016 August show must go on </a:t>
            </a:r>
            <a:r>
              <a:rPr lang="en-US" dirty="0" err="1"/>
              <a:t>spearphishing</a:t>
            </a:r>
            <a:r>
              <a:rPr lang="en-US" dirty="0"/>
              <a:t> </a:t>
            </a:r>
            <a:r>
              <a:rPr lang="en-US" dirty="0" err="1"/>
              <a:t>PowerDuke</a:t>
            </a:r>
            <a:endParaRPr lang="en-US" dirty="0"/>
          </a:p>
          <a:p>
            <a:endParaRPr lang="en-US" dirty="0"/>
          </a:p>
          <a:p>
            <a:r>
              <a:rPr lang="en-US" dirty="0"/>
              <a:t>Rest of 2016 into 2017 making new malware</a:t>
            </a:r>
          </a:p>
          <a:p>
            <a:endParaRPr lang="en-US" dirty="0"/>
          </a:p>
          <a:p>
            <a:r>
              <a:rPr lang="en-US" dirty="0"/>
              <a:t>2018 October an article covers </a:t>
            </a:r>
            <a:r>
              <a:rPr lang="en-US" dirty="0" err="1"/>
              <a:t>RegDuke</a:t>
            </a:r>
            <a:r>
              <a:rPr lang="en-US" dirty="0"/>
              <a:t>, </a:t>
            </a:r>
            <a:r>
              <a:rPr lang="en-US" dirty="0" err="1"/>
              <a:t>PolyglotDuke</a:t>
            </a:r>
            <a:r>
              <a:rPr lang="en-US" dirty="0"/>
              <a:t> and </a:t>
            </a:r>
            <a:r>
              <a:rPr lang="en-US" dirty="0" err="1"/>
              <a:t>FatDuke</a:t>
            </a:r>
            <a:r>
              <a:rPr lang="en-US" dirty="0"/>
              <a:t>, already stopped deploying</a:t>
            </a:r>
          </a:p>
          <a:p>
            <a:endParaRPr lang="en-US" dirty="0"/>
          </a:p>
          <a:p>
            <a:r>
              <a:rPr lang="en-US" dirty="0"/>
              <a:t>2019 still going </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18</a:t>
            </a:fld>
            <a:endParaRPr lang="en-NZ"/>
          </a:p>
        </p:txBody>
      </p:sp>
    </p:spTree>
    <p:extLst>
      <p:ext uri="{BB962C8B-B14F-4D97-AF65-F5344CB8AC3E}">
        <p14:creationId xmlns:p14="http://schemas.microsoft.com/office/powerpoint/2010/main" val="3395783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parallel not replacing out of need as burned</a:t>
            </a:r>
          </a:p>
          <a:p>
            <a:endParaRPr lang="en-US" dirty="0"/>
          </a:p>
          <a:p>
            <a:r>
              <a:rPr lang="en-US" dirty="0"/>
              <a:t>Retired of own accord, not burned</a:t>
            </a:r>
          </a:p>
          <a:p>
            <a:endParaRPr lang="en-US" dirty="0"/>
          </a:p>
          <a:p>
            <a:r>
              <a:rPr lang="en-US" dirty="0"/>
              <a:t>Sometimes revealing makes retire, sometimes not</a:t>
            </a:r>
          </a:p>
          <a:p>
            <a:endParaRPr lang="en-US" dirty="0"/>
          </a:p>
          <a:p>
            <a:r>
              <a:rPr lang="en-US" dirty="0"/>
              <a:t>One in use for years and covered multiple</a:t>
            </a:r>
          </a:p>
          <a:p>
            <a:endParaRPr lang="en-US" dirty="0"/>
          </a:p>
          <a:p>
            <a:r>
              <a:rPr lang="en-US" dirty="0"/>
              <a:t>Multiple reports long spanning campaigns </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19</a:t>
            </a:fld>
            <a:endParaRPr lang="en-NZ"/>
          </a:p>
        </p:txBody>
      </p:sp>
    </p:spTree>
    <p:extLst>
      <p:ext uri="{BB962C8B-B14F-4D97-AF65-F5344CB8AC3E}">
        <p14:creationId xmlns:p14="http://schemas.microsoft.com/office/powerpoint/2010/main" val="1659477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Burning APTs protect yourself</a:t>
            </a:r>
          </a:p>
          <a:p>
            <a:endParaRPr lang="en-US" dirty="0"/>
          </a:p>
          <a:p>
            <a:r>
              <a:rPr lang="en-US" dirty="0" err="1"/>
              <a:t>IoCs</a:t>
            </a:r>
            <a:r>
              <a:rPr lang="en-US" dirty="0"/>
              <a:t> – TTPs</a:t>
            </a:r>
          </a:p>
          <a:p>
            <a:endParaRPr lang="en-US" dirty="0"/>
          </a:p>
          <a:p>
            <a:r>
              <a:rPr lang="en-US" dirty="0"/>
              <a:t>Map to mitigations and detections</a:t>
            </a:r>
          </a:p>
          <a:p>
            <a:endParaRPr lang="en-US" dirty="0"/>
          </a:p>
          <a:p>
            <a:r>
              <a:rPr lang="en-US" dirty="0"/>
              <a:t>Not new</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20</a:t>
            </a:fld>
            <a:endParaRPr lang="en-NZ"/>
          </a:p>
        </p:txBody>
      </p:sp>
    </p:spTree>
    <p:extLst>
      <p:ext uri="{BB962C8B-B14F-4D97-AF65-F5344CB8AC3E}">
        <p14:creationId xmlns:p14="http://schemas.microsoft.com/office/powerpoint/2010/main" val="1452718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 panopticon project</a:t>
            </a:r>
          </a:p>
          <a:p>
            <a:endParaRPr lang="en-US" dirty="0"/>
          </a:p>
          <a:p>
            <a:r>
              <a:rPr lang="en-US" dirty="0"/>
              <a:t>Map </a:t>
            </a:r>
            <a:r>
              <a:rPr lang="en-US" dirty="0" err="1"/>
              <a:t>Mitre</a:t>
            </a:r>
            <a:endParaRPr lang="en-US" dirty="0"/>
          </a:p>
          <a:p>
            <a:endParaRPr lang="en-US" dirty="0"/>
          </a:p>
          <a:p>
            <a:r>
              <a:rPr lang="en-US" dirty="0"/>
              <a:t>Unclear research</a:t>
            </a:r>
          </a:p>
          <a:p>
            <a:endParaRPr lang="en-US" dirty="0"/>
          </a:p>
          <a:p>
            <a:r>
              <a:rPr lang="en-US" dirty="0"/>
              <a:t>Tools</a:t>
            </a:r>
          </a:p>
          <a:p>
            <a:endParaRPr lang="en-US" dirty="0"/>
          </a:p>
          <a:p>
            <a:r>
              <a:rPr lang="en-US" dirty="0"/>
              <a:t>Pre-attack, enterprise</a:t>
            </a:r>
          </a:p>
          <a:p>
            <a:endParaRPr lang="en-US" dirty="0"/>
          </a:p>
          <a:p>
            <a:r>
              <a:rPr lang="en-US" dirty="0"/>
              <a:t>Excel by year</a:t>
            </a:r>
          </a:p>
          <a:p>
            <a:endParaRPr lang="en-US" dirty="0"/>
          </a:p>
          <a:p>
            <a:r>
              <a:rPr lang="en-US" dirty="0" err="1"/>
              <a:t>Visualise</a:t>
            </a:r>
            <a:endParaRPr lang="en-US" dirty="0"/>
          </a:p>
          <a:p>
            <a:endParaRPr lang="en-US" dirty="0"/>
          </a:p>
          <a:p>
            <a:r>
              <a:rPr lang="en-US" dirty="0"/>
              <a:t>1/3rd</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21</a:t>
            </a:fld>
            <a:endParaRPr lang="en-NZ"/>
          </a:p>
        </p:txBody>
      </p:sp>
    </p:spTree>
    <p:extLst>
      <p:ext uri="{BB962C8B-B14F-4D97-AF65-F5344CB8AC3E}">
        <p14:creationId xmlns:p14="http://schemas.microsoft.com/office/powerpoint/2010/main" val="714453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22</a:t>
            </a:fld>
            <a:endParaRPr lang="en-NZ"/>
          </a:p>
        </p:txBody>
      </p:sp>
    </p:spTree>
    <p:extLst>
      <p:ext uri="{BB962C8B-B14F-4D97-AF65-F5344CB8AC3E}">
        <p14:creationId xmlns:p14="http://schemas.microsoft.com/office/powerpoint/2010/main" val="1088089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Sophisticated adversaries</a:t>
            </a:r>
          </a:p>
          <a:p>
            <a:endParaRPr lang="en-US" dirty="0"/>
          </a:p>
          <a:p>
            <a:r>
              <a:rPr lang="en-US" dirty="0"/>
              <a:t>Windows</a:t>
            </a:r>
          </a:p>
          <a:p>
            <a:endParaRPr lang="en-US" dirty="0"/>
          </a:p>
          <a:p>
            <a:r>
              <a:rPr lang="en-US" dirty="0"/>
              <a:t>Any info about adversaries could use to improve security posture</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a:t>
            </a:fld>
            <a:endParaRPr lang="en-NZ"/>
          </a:p>
        </p:txBody>
      </p:sp>
    </p:spTree>
    <p:extLst>
      <p:ext uri="{BB962C8B-B14F-4D97-AF65-F5344CB8AC3E}">
        <p14:creationId xmlns:p14="http://schemas.microsoft.com/office/powerpoint/2010/main" val="908654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Attribution</a:t>
            </a:r>
          </a:p>
          <a:p>
            <a:endParaRPr lang="en-US" dirty="0"/>
          </a:p>
          <a:p>
            <a:r>
              <a:rPr lang="en-US" dirty="0"/>
              <a:t>Only mapper</a:t>
            </a:r>
          </a:p>
          <a:p>
            <a:endParaRPr lang="en-US" dirty="0"/>
          </a:p>
          <a:p>
            <a:r>
              <a:rPr lang="en-US" dirty="0"/>
              <a:t>TRAM</a:t>
            </a:r>
          </a:p>
          <a:p>
            <a:endParaRPr lang="en-US" dirty="0"/>
          </a:p>
          <a:p>
            <a:r>
              <a:rPr lang="en-US" dirty="0"/>
              <a:t>Malware uses encryption</a:t>
            </a:r>
          </a:p>
          <a:p>
            <a:endParaRPr lang="en-US" dirty="0"/>
          </a:p>
          <a:p>
            <a:r>
              <a:rPr lang="en-US" dirty="0"/>
              <a:t>Time </a:t>
            </a:r>
          </a:p>
          <a:p>
            <a:endParaRPr lang="en-US" dirty="0"/>
          </a:p>
          <a:p>
            <a:r>
              <a:rPr lang="en-US" dirty="0"/>
              <a:t>Compile</a:t>
            </a:r>
          </a:p>
          <a:p>
            <a:endParaRPr lang="en-US" dirty="0"/>
          </a:p>
          <a:p>
            <a:r>
              <a:rPr lang="en-US" dirty="0"/>
              <a:t>Malware names shorthand functionality</a:t>
            </a:r>
          </a:p>
          <a:p>
            <a:endParaRPr lang="en-US" dirty="0"/>
          </a:p>
          <a:p>
            <a:r>
              <a:rPr lang="en-US" dirty="0"/>
              <a:t>Primary translations</a:t>
            </a:r>
          </a:p>
          <a:p>
            <a:endParaRPr lang="en-US" dirty="0"/>
          </a:p>
          <a:p>
            <a:r>
              <a:rPr lang="en-US" dirty="0"/>
              <a:t>Less reporting appears less active</a:t>
            </a:r>
          </a:p>
        </p:txBody>
      </p:sp>
      <p:sp>
        <p:nvSpPr>
          <p:cNvPr id="4" name="Slide Number Placeholder 3"/>
          <p:cNvSpPr>
            <a:spLocks noGrp="1"/>
          </p:cNvSpPr>
          <p:nvPr>
            <p:ph type="sldNum" sz="quarter" idx="5"/>
          </p:nvPr>
        </p:nvSpPr>
        <p:spPr/>
        <p:txBody>
          <a:bodyPr/>
          <a:lstStyle/>
          <a:p>
            <a:fld id="{9816E424-6D4B-4057-993B-5906B4518EFD}" type="slidenum">
              <a:rPr lang="en-NZ" smtClean="0"/>
              <a:t>23</a:t>
            </a:fld>
            <a:endParaRPr lang="en-NZ"/>
          </a:p>
        </p:txBody>
      </p:sp>
    </p:spTree>
    <p:extLst>
      <p:ext uri="{BB962C8B-B14F-4D97-AF65-F5344CB8AC3E}">
        <p14:creationId xmlns:p14="http://schemas.microsoft.com/office/powerpoint/2010/main" val="3010907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Connections</a:t>
            </a:r>
          </a:p>
          <a:p>
            <a:endParaRPr lang="en-US" dirty="0"/>
          </a:p>
          <a:p>
            <a:r>
              <a:rPr lang="en-US" dirty="0"/>
              <a:t>Dataset greater than sum of parts</a:t>
            </a:r>
          </a:p>
          <a:p>
            <a:endParaRPr lang="en-US" dirty="0"/>
          </a:p>
          <a:p>
            <a:r>
              <a:rPr lang="en-US" dirty="0"/>
              <a:t>Valid accounts used for access</a:t>
            </a:r>
          </a:p>
          <a:p>
            <a:endParaRPr lang="en-US" dirty="0"/>
          </a:p>
          <a:p>
            <a:r>
              <a:rPr lang="en-US" dirty="0"/>
              <a:t>Multiple points of corroboration </a:t>
            </a:r>
          </a:p>
          <a:p>
            <a:endParaRPr lang="en-US" dirty="0"/>
          </a:p>
          <a:p>
            <a:r>
              <a:rPr lang="en-US" dirty="0"/>
              <a:t>Biases in industry</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24</a:t>
            </a:fld>
            <a:endParaRPr lang="en-NZ"/>
          </a:p>
        </p:txBody>
      </p:sp>
    </p:spTree>
    <p:extLst>
      <p:ext uri="{BB962C8B-B14F-4D97-AF65-F5344CB8AC3E}">
        <p14:creationId xmlns:p14="http://schemas.microsoft.com/office/powerpoint/2010/main" val="2678346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25</a:t>
            </a:fld>
            <a:endParaRPr lang="en-NZ"/>
          </a:p>
        </p:txBody>
      </p:sp>
    </p:spTree>
    <p:extLst>
      <p:ext uri="{BB962C8B-B14F-4D97-AF65-F5344CB8AC3E}">
        <p14:creationId xmlns:p14="http://schemas.microsoft.com/office/powerpoint/2010/main" val="2191173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Phishing this is what we are talking about</a:t>
            </a:r>
          </a:p>
          <a:p>
            <a:endParaRPr lang="en-US" dirty="0"/>
          </a:p>
          <a:p>
            <a:r>
              <a:rPr lang="en-US" dirty="0"/>
              <a:t>Valid accounts later</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26</a:t>
            </a:fld>
            <a:endParaRPr lang="en-NZ"/>
          </a:p>
        </p:txBody>
      </p:sp>
    </p:spTree>
    <p:extLst>
      <p:ext uri="{BB962C8B-B14F-4D97-AF65-F5344CB8AC3E}">
        <p14:creationId xmlns:p14="http://schemas.microsoft.com/office/powerpoint/2010/main" val="3584708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 Network Intrusion Prevention </a:t>
            </a:r>
          </a:p>
          <a:p>
            <a:endParaRPr lang="en-US" dirty="0"/>
          </a:p>
          <a:p>
            <a:r>
              <a:rPr lang="en-US" dirty="0"/>
              <a:t>Email scanning</a:t>
            </a:r>
          </a:p>
          <a:p>
            <a:endParaRPr lang="en-US" dirty="0"/>
          </a:p>
          <a:p>
            <a:r>
              <a:rPr lang="en-US" dirty="0"/>
              <a:t>User training </a:t>
            </a:r>
          </a:p>
        </p:txBody>
      </p:sp>
      <p:sp>
        <p:nvSpPr>
          <p:cNvPr id="4" name="Slide Number Placeholder 3"/>
          <p:cNvSpPr>
            <a:spLocks noGrp="1"/>
          </p:cNvSpPr>
          <p:nvPr>
            <p:ph type="sldNum" sz="quarter" idx="5"/>
          </p:nvPr>
        </p:nvSpPr>
        <p:spPr/>
        <p:txBody>
          <a:bodyPr/>
          <a:lstStyle/>
          <a:p>
            <a:fld id="{9816E424-6D4B-4057-993B-5906B4518EFD}" type="slidenum">
              <a:rPr lang="en-NZ" smtClean="0"/>
              <a:t>27</a:t>
            </a:fld>
            <a:endParaRPr lang="en-NZ"/>
          </a:p>
        </p:txBody>
      </p:sp>
    </p:spTree>
    <p:extLst>
      <p:ext uri="{BB962C8B-B14F-4D97-AF65-F5344CB8AC3E}">
        <p14:creationId xmlns:p14="http://schemas.microsoft.com/office/powerpoint/2010/main" val="540990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 and Scripting Interpreter </a:t>
            </a:r>
          </a:p>
          <a:p>
            <a:endParaRPr lang="en-US" dirty="0"/>
          </a:p>
          <a:p>
            <a:r>
              <a:rPr lang="en-US" dirty="0"/>
              <a:t>Humans doing a lot of the work</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28</a:t>
            </a:fld>
            <a:endParaRPr lang="en-NZ"/>
          </a:p>
        </p:txBody>
      </p:sp>
    </p:spTree>
    <p:extLst>
      <p:ext uri="{BB962C8B-B14F-4D97-AF65-F5344CB8AC3E}">
        <p14:creationId xmlns:p14="http://schemas.microsoft.com/office/powerpoint/2010/main" val="2071281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t>
            </a:r>
          </a:p>
          <a:p>
            <a:endParaRPr lang="en-US" dirty="0"/>
          </a:p>
          <a:p>
            <a:r>
              <a:rPr lang="en-US" dirty="0"/>
              <a:t>Hardening</a:t>
            </a:r>
          </a:p>
          <a:p>
            <a:endParaRPr lang="en-US" dirty="0"/>
          </a:p>
          <a:p>
            <a:r>
              <a:rPr lang="en-US" dirty="0"/>
              <a:t>Execution Prevention</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29</a:t>
            </a:fld>
            <a:endParaRPr lang="en-NZ"/>
          </a:p>
        </p:txBody>
      </p:sp>
    </p:spTree>
    <p:extLst>
      <p:ext uri="{BB962C8B-B14F-4D97-AF65-F5344CB8AC3E}">
        <p14:creationId xmlns:p14="http://schemas.microsoft.com/office/powerpoint/2010/main" val="193656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triggered execution</a:t>
            </a:r>
          </a:p>
          <a:p>
            <a:endParaRPr lang="en-US" dirty="0"/>
          </a:p>
          <a:p>
            <a:r>
              <a:rPr lang="en-US" dirty="0"/>
              <a:t>Low numbers</a:t>
            </a:r>
          </a:p>
          <a:p>
            <a:endParaRPr lang="en-US" dirty="0"/>
          </a:p>
          <a:p>
            <a:r>
              <a:rPr lang="en-US" dirty="0"/>
              <a:t>8s and 7s tops now 3</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30</a:t>
            </a:fld>
            <a:endParaRPr lang="en-NZ"/>
          </a:p>
        </p:txBody>
      </p:sp>
    </p:spTree>
    <p:extLst>
      <p:ext uri="{BB962C8B-B14F-4D97-AF65-F5344CB8AC3E}">
        <p14:creationId xmlns:p14="http://schemas.microsoft.com/office/powerpoint/2010/main" val="3286827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Detection</a:t>
            </a:r>
          </a:p>
          <a:p>
            <a:endParaRPr lang="en-US" dirty="0"/>
          </a:p>
          <a:p>
            <a:r>
              <a:rPr lang="en-US" dirty="0"/>
              <a:t>Monitor </a:t>
            </a:r>
            <a:r>
              <a:rPr lang="en-US"/>
              <a:t>for modification </a:t>
            </a:r>
            <a:r>
              <a:rPr lang="en-US" dirty="0"/>
              <a:t>to mechanisms used to trigger</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31</a:t>
            </a:fld>
            <a:endParaRPr lang="en-NZ"/>
          </a:p>
        </p:txBody>
      </p:sp>
    </p:spTree>
    <p:extLst>
      <p:ext uri="{BB962C8B-B14F-4D97-AF65-F5344CB8AC3E}">
        <p14:creationId xmlns:p14="http://schemas.microsoft.com/office/powerpoint/2010/main" val="1708898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triggered Execution</a:t>
            </a:r>
          </a:p>
          <a:p>
            <a:endParaRPr lang="en-US" dirty="0"/>
          </a:p>
          <a:p>
            <a:r>
              <a:rPr lang="en-US" dirty="0"/>
              <a:t>Low numbers</a:t>
            </a:r>
          </a:p>
          <a:p>
            <a:endParaRPr lang="en-US" dirty="0"/>
          </a:p>
          <a:p>
            <a:r>
              <a:rPr lang="en-US" dirty="0"/>
              <a:t>Spike access token manipulation probably not a spike</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32</a:t>
            </a:fld>
            <a:endParaRPr lang="en-NZ"/>
          </a:p>
        </p:txBody>
      </p:sp>
    </p:spTree>
    <p:extLst>
      <p:ext uri="{BB962C8B-B14F-4D97-AF65-F5344CB8AC3E}">
        <p14:creationId xmlns:p14="http://schemas.microsoft.com/office/powerpoint/2010/main" val="210025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boxes</a:t>
            </a:r>
          </a:p>
          <a:p>
            <a:endParaRPr lang="en-US" dirty="0"/>
          </a:p>
          <a:p>
            <a:r>
              <a:rPr lang="en-US" dirty="0"/>
              <a:t>This is a well practiced machine</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a:t>
            </a:fld>
            <a:endParaRPr lang="en-NZ"/>
          </a:p>
        </p:txBody>
      </p:sp>
    </p:spTree>
    <p:extLst>
      <p:ext uri="{BB962C8B-B14F-4D97-AF65-F5344CB8AC3E}">
        <p14:creationId xmlns:p14="http://schemas.microsoft.com/office/powerpoint/2010/main" val="2514398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33</a:t>
            </a:fld>
            <a:endParaRPr lang="en-NZ"/>
          </a:p>
        </p:txBody>
      </p:sp>
    </p:spTree>
    <p:extLst>
      <p:ext uri="{BB962C8B-B14F-4D97-AF65-F5344CB8AC3E}">
        <p14:creationId xmlns:p14="http://schemas.microsoft.com/office/powerpoint/2010/main" val="3364077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Execution Guardrails</a:t>
            </a:r>
          </a:p>
          <a:p>
            <a:endParaRPr lang="en-US" dirty="0"/>
          </a:p>
          <a:p>
            <a:r>
              <a:rPr lang="en-US" dirty="0"/>
              <a:t>Obfuscated files or information</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34</a:t>
            </a:fld>
            <a:endParaRPr lang="en-NZ"/>
          </a:p>
        </p:txBody>
      </p:sp>
    </p:spTree>
    <p:extLst>
      <p:ext uri="{BB962C8B-B14F-4D97-AF65-F5344CB8AC3E}">
        <p14:creationId xmlns:p14="http://schemas.microsoft.com/office/powerpoint/2010/main" val="33221325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break this down further</a:t>
            </a:r>
          </a:p>
          <a:p>
            <a:endParaRPr lang="en-NZ" dirty="0"/>
          </a:p>
          <a:p>
            <a:r>
              <a:rPr lang="en-NZ" dirty="0"/>
              <a:t>Binary padding</a:t>
            </a:r>
          </a:p>
          <a:p>
            <a:endParaRPr lang="en-NZ" dirty="0"/>
          </a:p>
          <a:p>
            <a:r>
              <a:rPr lang="en-NZ" dirty="0"/>
              <a:t>Software packing</a:t>
            </a:r>
          </a:p>
          <a:p>
            <a:endParaRPr lang="en-NZ" dirty="0"/>
          </a:p>
          <a:p>
            <a:r>
              <a:rPr lang="en-NZ" dirty="0"/>
              <a:t>Indicator removal</a:t>
            </a:r>
            <a:endParaRPr lang="en-US" dirty="0"/>
          </a:p>
        </p:txBody>
      </p:sp>
      <p:sp>
        <p:nvSpPr>
          <p:cNvPr id="4" name="Slide Number Placeholder 3"/>
          <p:cNvSpPr>
            <a:spLocks noGrp="1"/>
          </p:cNvSpPr>
          <p:nvPr>
            <p:ph type="sldNum" sz="quarter" idx="5"/>
          </p:nvPr>
        </p:nvSpPr>
        <p:spPr/>
        <p:txBody>
          <a:bodyPr/>
          <a:lstStyle/>
          <a:p>
            <a:fld id="{9816E424-6D4B-4057-993B-5906B4518EFD}" type="slidenum">
              <a:rPr lang="en-NZ" smtClean="0"/>
              <a:t>35</a:t>
            </a:fld>
            <a:endParaRPr lang="en-NZ"/>
          </a:p>
        </p:txBody>
      </p:sp>
    </p:spTree>
    <p:extLst>
      <p:ext uri="{BB962C8B-B14F-4D97-AF65-F5344CB8AC3E}">
        <p14:creationId xmlns:p14="http://schemas.microsoft.com/office/powerpoint/2010/main" val="2584396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t>
            </a:r>
          </a:p>
          <a:p>
            <a:endParaRPr lang="en-US" dirty="0"/>
          </a:p>
          <a:p>
            <a:r>
              <a:rPr lang="en-US" dirty="0"/>
              <a:t>Network Intrusion Prevention </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36</a:t>
            </a:fld>
            <a:endParaRPr lang="en-NZ"/>
          </a:p>
        </p:txBody>
      </p:sp>
    </p:spTree>
    <p:extLst>
      <p:ext uri="{BB962C8B-B14F-4D97-AF65-F5344CB8AC3E}">
        <p14:creationId xmlns:p14="http://schemas.microsoft.com/office/powerpoint/2010/main" val="3556029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numbers</a:t>
            </a:r>
          </a:p>
          <a:p>
            <a:endParaRPr lang="en-US" dirty="0"/>
          </a:p>
          <a:p>
            <a:r>
              <a:rPr lang="en-US" dirty="0"/>
              <a:t>Some years nothing reported</a:t>
            </a:r>
          </a:p>
          <a:p>
            <a:endParaRPr lang="en-US" dirty="0"/>
          </a:p>
          <a:p>
            <a:r>
              <a:rPr lang="en-US" dirty="0"/>
              <a:t>Ongoing trend</a:t>
            </a:r>
          </a:p>
          <a:p>
            <a:endParaRPr lang="en-US" dirty="0"/>
          </a:p>
          <a:p>
            <a:r>
              <a:rPr lang="en-US" dirty="0"/>
              <a:t>Small number of ways consistent get credentials</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37</a:t>
            </a:fld>
            <a:endParaRPr lang="en-NZ"/>
          </a:p>
        </p:txBody>
      </p:sp>
    </p:spTree>
    <p:extLst>
      <p:ext uri="{BB962C8B-B14F-4D97-AF65-F5344CB8AC3E}">
        <p14:creationId xmlns:p14="http://schemas.microsoft.com/office/powerpoint/2010/main" val="1262044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 configurations lock down domain controller replication</a:t>
            </a:r>
          </a:p>
          <a:p>
            <a:endParaRPr lang="en-US" dirty="0"/>
          </a:p>
          <a:p>
            <a:r>
              <a:rPr lang="en-US" dirty="0"/>
              <a:t>Protected users AD security group</a:t>
            </a:r>
          </a:p>
          <a:p>
            <a:endParaRPr lang="en-US" dirty="0"/>
          </a:p>
          <a:p>
            <a:r>
              <a:rPr lang="en-US" dirty="0"/>
              <a:t>DC backups encrypted</a:t>
            </a:r>
          </a:p>
          <a:p>
            <a:endParaRPr lang="en-US" dirty="0"/>
          </a:p>
          <a:p>
            <a:r>
              <a:rPr lang="en-US" dirty="0"/>
              <a:t>Password policies</a:t>
            </a:r>
          </a:p>
          <a:p>
            <a:endParaRPr lang="en-US" dirty="0"/>
          </a:p>
          <a:p>
            <a:r>
              <a:rPr lang="en-US" dirty="0"/>
              <a:t>Privileged account management</a:t>
            </a:r>
          </a:p>
          <a:p>
            <a:endParaRPr lang="en-US" dirty="0"/>
          </a:p>
          <a:p>
            <a:r>
              <a:rPr lang="en-US" dirty="0"/>
              <a:t>Monitor interaction lsass.exe</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38</a:t>
            </a:fld>
            <a:endParaRPr lang="en-NZ"/>
          </a:p>
        </p:txBody>
      </p:sp>
    </p:spTree>
    <p:extLst>
      <p:ext uri="{BB962C8B-B14F-4D97-AF65-F5344CB8AC3E}">
        <p14:creationId xmlns:p14="http://schemas.microsoft.com/office/powerpoint/2010/main" val="3528718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numbers</a:t>
            </a:r>
          </a:p>
          <a:p>
            <a:endParaRPr lang="en-US" dirty="0"/>
          </a:p>
          <a:p>
            <a:r>
              <a:rPr lang="en-US" dirty="0"/>
              <a:t>Some years nothing</a:t>
            </a:r>
          </a:p>
          <a:p>
            <a:endParaRPr lang="en-US" dirty="0"/>
          </a:p>
          <a:p>
            <a:r>
              <a:rPr lang="en-US" dirty="0"/>
              <a:t>Ongoing trend</a:t>
            </a:r>
          </a:p>
          <a:p>
            <a:endParaRPr lang="en-US" dirty="0"/>
          </a:p>
          <a:p>
            <a:r>
              <a:rPr lang="en-US" dirty="0"/>
              <a:t>Small number of ways </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39</a:t>
            </a:fld>
            <a:endParaRPr lang="en-NZ"/>
          </a:p>
        </p:txBody>
      </p:sp>
    </p:spTree>
    <p:extLst>
      <p:ext uri="{BB962C8B-B14F-4D97-AF65-F5344CB8AC3E}">
        <p14:creationId xmlns:p14="http://schemas.microsoft.com/office/powerpoint/2010/main" val="1357066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information discovery</a:t>
            </a:r>
          </a:p>
          <a:p>
            <a:endParaRPr lang="en-US" dirty="0"/>
          </a:p>
          <a:p>
            <a:r>
              <a:rPr lang="en-US" dirty="0"/>
              <a:t>Detection</a:t>
            </a:r>
          </a:p>
          <a:p>
            <a:endParaRPr lang="en-US" dirty="0"/>
          </a:p>
          <a:p>
            <a:r>
              <a:rPr lang="en-US" dirty="0"/>
              <a:t>Monitor processes and command line actions gather info</a:t>
            </a:r>
          </a:p>
          <a:p>
            <a:endParaRPr lang="en-US" dirty="0"/>
          </a:p>
          <a:p>
            <a:r>
              <a:rPr lang="en-US" dirty="0"/>
              <a:t>Interaction with windows API gather info</a:t>
            </a:r>
          </a:p>
          <a:p>
            <a:endParaRPr lang="en-US" dirty="0"/>
          </a:p>
          <a:p>
            <a:r>
              <a:rPr lang="en-US" dirty="0"/>
              <a:t>Interaction Windows System Management Instrumentation + PowerShell</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40</a:t>
            </a:fld>
            <a:endParaRPr lang="en-NZ"/>
          </a:p>
        </p:txBody>
      </p:sp>
    </p:spTree>
    <p:extLst>
      <p:ext uri="{BB962C8B-B14F-4D97-AF65-F5344CB8AC3E}">
        <p14:creationId xmlns:p14="http://schemas.microsoft.com/office/powerpoint/2010/main" val="22997536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low numbers</a:t>
            </a:r>
          </a:p>
          <a:p>
            <a:endParaRPr lang="en-US" dirty="0"/>
          </a:p>
          <a:p>
            <a:r>
              <a:rPr lang="en-US" dirty="0"/>
              <a:t>Some years nothing</a:t>
            </a:r>
          </a:p>
          <a:p>
            <a:endParaRPr lang="en-US" dirty="0"/>
          </a:p>
          <a:p>
            <a:r>
              <a:rPr lang="en-US" dirty="0"/>
              <a:t>ongoing</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41</a:t>
            </a:fld>
            <a:endParaRPr lang="en-NZ"/>
          </a:p>
        </p:txBody>
      </p:sp>
    </p:spTree>
    <p:extLst>
      <p:ext uri="{BB962C8B-B14F-4D97-AF65-F5344CB8AC3E}">
        <p14:creationId xmlns:p14="http://schemas.microsoft.com/office/powerpoint/2010/main" val="10625291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Lateral movement still happening</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42</a:t>
            </a:fld>
            <a:endParaRPr lang="en-NZ"/>
          </a:p>
        </p:txBody>
      </p:sp>
    </p:spTree>
    <p:extLst>
      <p:ext uri="{BB962C8B-B14F-4D97-AF65-F5344CB8AC3E}">
        <p14:creationId xmlns:p14="http://schemas.microsoft.com/office/powerpoint/2010/main" val="408730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Halt through detection</a:t>
            </a:r>
          </a:p>
          <a:p>
            <a:endParaRPr lang="en-US" dirty="0"/>
          </a:p>
          <a:p>
            <a:r>
              <a:rPr lang="en-US" dirty="0"/>
              <a:t>Time and money re-developing</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6</a:t>
            </a:fld>
            <a:endParaRPr lang="en-NZ"/>
          </a:p>
        </p:txBody>
      </p:sp>
    </p:spTree>
    <p:extLst>
      <p:ext uri="{BB962C8B-B14F-4D97-AF65-F5344CB8AC3E}">
        <p14:creationId xmlns:p14="http://schemas.microsoft.com/office/powerpoint/2010/main" val="37945750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MFA remote services</a:t>
            </a:r>
          </a:p>
          <a:p>
            <a:endParaRPr lang="en-US" dirty="0"/>
          </a:p>
          <a:p>
            <a:r>
              <a:rPr lang="en-US" dirty="0"/>
              <a:t>Restrict access to remote services</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43</a:t>
            </a:fld>
            <a:endParaRPr lang="en-NZ"/>
          </a:p>
        </p:txBody>
      </p:sp>
    </p:spTree>
    <p:extLst>
      <p:ext uri="{BB962C8B-B14F-4D97-AF65-F5344CB8AC3E}">
        <p14:creationId xmlns:p14="http://schemas.microsoft.com/office/powerpoint/2010/main" val="39870268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numbers</a:t>
            </a:r>
          </a:p>
          <a:p>
            <a:endParaRPr lang="en-US" dirty="0"/>
          </a:p>
          <a:p>
            <a:r>
              <a:rPr lang="en-US" dirty="0"/>
              <a:t>Small way collection</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44</a:t>
            </a:fld>
            <a:endParaRPr lang="en-NZ"/>
          </a:p>
        </p:txBody>
      </p:sp>
    </p:spTree>
    <p:extLst>
      <p:ext uri="{BB962C8B-B14F-4D97-AF65-F5344CB8AC3E}">
        <p14:creationId xmlns:p14="http://schemas.microsoft.com/office/powerpoint/2010/main" val="36287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Archive Collection Data Mitigation</a:t>
            </a:r>
          </a:p>
          <a:p>
            <a:endParaRPr lang="en-US" dirty="0"/>
          </a:p>
          <a:p>
            <a:r>
              <a:rPr lang="en-US" dirty="0"/>
              <a:t>Detection</a:t>
            </a:r>
          </a:p>
          <a:p>
            <a:endParaRPr lang="en-US" dirty="0"/>
          </a:p>
          <a:p>
            <a:r>
              <a:rPr lang="en-US" dirty="0"/>
              <a:t>Detect writing extensions associated with compressed/encrypted file types</a:t>
            </a:r>
          </a:p>
          <a:p>
            <a:endParaRPr lang="en-US" dirty="0"/>
          </a:p>
          <a:p>
            <a:r>
              <a:rPr lang="en-US" dirty="0"/>
              <a:t>Correlate with exfil - SIEM</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45</a:t>
            </a:fld>
            <a:endParaRPr lang="en-NZ"/>
          </a:p>
        </p:txBody>
      </p:sp>
    </p:spTree>
    <p:extLst>
      <p:ext uri="{BB962C8B-B14F-4D97-AF65-F5344CB8AC3E}">
        <p14:creationId xmlns:p14="http://schemas.microsoft.com/office/powerpoint/2010/main" val="14578223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obfuscation </a:t>
            </a:r>
          </a:p>
          <a:p>
            <a:endParaRPr lang="en-US" dirty="0"/>
          </a:p>
          <a:p>
            <a:r>
              <a:rPr lang="en-US" dirty="0"/>
              <a:t>Steganography consistent</a:t>
            </a:r>
          </a:p>
          <a:p>
            <a:endParaRPr lang="en-US" dirty="0"/>
          </a:p>
          <a:p>
            <a:r>
              <a:rPr lang="en-US" dirty="0"/>
              <a:t>Twitter and </a:t>
            </a:r>
            <a:r>
              <a:rPr lang="en-US" dirty="0" err="1"/>
              <a:t>dropbox</a:t>
            </a:r>
            <a:r>
              <a:rPr lang="en-US" dirty="0"/>
              <a:t> </a:t>
            </a:r>
            <a:r>
              <a:rPr lang="en-US" dirty="0" err="1"/>
              <a:t>c&amp;c</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46</a:t>
            </a:fld>
            <a:endParaRPr lang="en-NZ"/>
          </a:p>
        </p:txBody>
      </p:sp>
    </p:spTree>
    <p:extLst>
      <p:ext uri="{BB962C8B-B14F-4D97-AF65-F5344CB8AC3E}">
        <p14:creationId xmlns:p14="http://schemas.microsoft.com/office/powerpoint/2010/main" val="5711353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47</a:t>
            </a:fld>
            <a:endParaRPr lang="en-NZ"/>
          </a:p>
        </p:txBody>
      </p:sp>
    </p:spTree>
    <p:extLst>
      <p:ext uri="{BB962C8B-B14F-4D97-AF65-F5344CB8AC3E}">
        <p14:creationId xmlns:p14="http://schemas.microsoft.com/office/powerpoint/2010/main" val="34115669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Intrusion Prevention</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48</a:t>
            </a:fld>
            <a:endParaRPr lang="en-NZ"/>
          </a:p>
        </p:txBody>
      </p:sp>
    </p:spTree>
    <p:extLst>
      <p:ext uri="{BB962C8B-B14F-4D97-AF65-F5344CB8AC3E}">
        <p14:creationId xmlns:p14="http://schemas.microsoft.com/office/powerpoint/2010/main" val="17721610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numbers</a:t>
            </a:r>
          </a:p>
          <a:p>
            <a:endParaRPr lang="en-US" dirty="0"/>
          </a:p>
          <a:p>
            <a:r>
              <a:rPr lang="en-US" dirty="0"/>
              <a:t>Some years nothing</a:t>
            </a:r>
          </a:p>
          <a:p>
            <a:endParaRPr lang="en-US" dirty="0"/>
          </a:p>
          <a:p>
            <a:r>
              <a:rPr lang="en-US" dirty="0"/>
              <a:t>Exfil over c2 consistent</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49</a:t>
            </a:fld>
            <a:endParaRPr lang="en-NZ"/>
          </a:p>
        </p:txBody>
      </p:sp>
    </p:spTree>
    <p:extLst>
      <p:ext uri="{BB962C8B-B14F-4D97-AF65-F5344CB8AC3E}">
        <p14:creationId xmlns:p14="http://schemas.microsoft.com/office/powerpoint/2010/main" val="28488537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Intrusion Prevention</a:t>
            </a:r>
          </a:p>
          <a:p>
            <a:endParaRPr lang="en-US" dirty="0"/>
          </a:p>
          <a:p>
            <a:r>
              <a:rPr lang="en-US" dirty="0"/>
              <a:t>Correlate with Archive Collected Data</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50</a:t>
            </a:fld>
            <a:endParaRPr lang="en-NZ"/>
          </a:p>
        </p:txBody>
      </p:sp>
    </p:spTree>
    <p:extLst>
      <p:ext uri="{BB962C8B-B14F-4D97-AF65-F5344CB8AC3E}">
        <p14:creationId xmlns:p14="http://schemas.microsoft.com/office/powerpoint/2010/main" val="21316065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51</a:t>
            </a:fld>
            <a:endParaRPr lang="en-NZ"/>
          </a:p>
        </p:txBody>
      </p:sp>
    </p:spTree>
    <p:extLst>
      <p:ext uri="{BB962C8B-B14F-4D97-AF65-F5344CB8AC3E}">
        <p14:creationId xmlns:p14="http://schemas.microsoft.com/office/powerpoint/2010/main" val="41710663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2016 limelight</a:t>
            </a:r>
          </a:p>
          <a:p>
            <a:endParaRPr lang="en-US" dirty="0"/>
          </a:p>
          <a:p>
            <a:r>
              <a:rPr lang="en-US" dirty="0"/>
              <a:t>Pull pack</a:t>
            </a:r>
          </a:p>
          <a:p>
            <a:endParaRPr lang="en-US" dirty="0"/>
          </a:p>
          <a:p>
            <a:r>
              <a:rPr lang="en-US" dirty="0"/>
              <a:t>2018 still strong</a:t>
            </a:r>
          </a:p>
          <a:p>
            <a:endParaRPr lang="en-US" dirty="0"/>
          </a:p>
          <a:p>
            <a:r>
              <a:rPr lang="en-US" dirty="0"/>
              <a:t>2020 has reports</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52</a:t>
            </a:fld>
            <a:endParaRPr lang="en-NZ"/>
          </a:p>
        </p:txBody>
      </p:sp>
    </p:spTree>
    <p:extLst>
      <p:ext uri="{BB962C8B-B14F-4D97-AF65-F5344CB8AC3E}">
        <p14:creationId xmlns:p14="http://schemas.microsoft.com/office/powerpoint/2010/main" val="4106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7</a:t>
            </a:fld>
            <a:endParaRPr lang="en-NZ"/>
          </a:p>
        </p:txBody>
      </p:sp>
    </p:spTree>
    <p:extLst>
      <p:ext uri="{BB962C8B-B14F-4D97-AF65-F5344CB8AC3E}">
        <p14:creationId xmlns:p14="http://schemas.microsoft.com/office/powerpoint/2010/main" val="386237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Defense Evasion and C&amp;C</a:t>
            </a:r>
          </a:p>
          <a:p>
            <a:endParaRPr lang="en-US" dirty="0"/>
          </a:p>
          <a:p>
            <a:r>
              <a:rPr lang="en-US" dirty="0"/>
              <a:t>First stages, little after</a:t>
            </a:r>
          </a:p>
          <a:p>
            <a:endParaRPr lang="en-US" dirty="0"/>
          </a:p>
          <a:p>
            <a:r>
              <a:rPr lang="en-US" dirty="0"/>
              <a:t>Challenge </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53</a:t>
            </a:fld>
            <a:endParaRPr lang="en-NZ"/>
          </a:p>
        </p:txBody>
      </p:sp>
    </p:spTree>
    <p:extLst>
      <p:ext uri="{BB962C8B-B14F-4D97-AF65-F5344CB8AC3E}">
        <p14:creationId xmlns:p14="http://schemas.microsoft.com/office/powerpoint/2010/main" val="38216321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54</a:t>
            </a:fld>
            <a:endParaRPr lang="en-NZ"/>
          </a:p>
        </p:txBody>
      </p:sp>
    </p:spTree>
    <p:extLst>
      <p:ext uri="{BB962C8B-B14F-4D97-AF65-F5344CB8AC3E}">
        <p14:creationId xmlns:p14="http://schemas.microsoft.com/office/powerpoint/2010/main" val="19430620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Hardening</a:t>
            </a:r>
          </a:p>
          <a:p>
            <a:endParaRPr lang="en-US" dirty="0"/>
          </a:p>
          <a:p>
            <a:r>
              <a:rPr lang="en-US" dirty="0"/>
              <a:t>Password</a:t>
            </a:r>
          </a:p>
          <a:p>
            <a:endParaRPr lang="en-US" dirty="0"/>
          </a:p>
          <a:p>
            <a:r>
              <a:rPr lang="en-US" dirty="0"/>
              <a:t>Privileged account management – DCs</a:t>
            </a:r>
          </a:p>
          <a:p>
            <a:endParaRPr lang="en-US" dirty="0"/>
          </a:p>
          <a:p>
            <a:r>
              <a:rPr lang="en-US" dirty="0"/>
              <a:t>User account management – remote services</a:t>
            </a:r>
          </a:p>
          <a:p>
            <a:endParaRPr lang="en-US" dirty="0"/>
          </a:p>
          <a:p>
            <a:r>
              <a:rPr lang="en-US" dirty="0"/>
              <a:t>Log management</a:t>
            </a:r>
          </a:p>
        </p:txBody>
      </p:sp>
      <p:sp>
        <p:nvSpPr>
          <p:cNvPr id="4" name="Slide Number Placeholder 3"/>
          <p:cNvSpPr>
            <a:spLocks noGrp="1"/>
          </p:cNvSpPr>
          <p:nvPr>
            <p:ph type="sldNum" sz="quarter" idx="5"/>
          </p:nvPr>
        </p:nvSpPr>
        <p:spPr/>
        <p:txBody>
          <a:bodyPr/>
          <a:lstStyle/>
          <a:p>
            <a:fld id="{9816E424-6D4B-4057-993B-5906B4518EFD}" type="slidenum">
              <a:rPr lang="en-NZ" smtClean="0"/>
              <a:t>55</a:t>
            </a:fld>
            <a:endParaRPr lang="en-NZ"/>
          </a:p>
        </p:txBody>
      </p:sp>
    </p:spTree>
    <p:extLst>
      <p:ext uri="{BB962C8B-B14F-4D97-AF65-F5344CB8AC3E}">
        <p14:creationId xmlns:p14="http://schemas.microsoft.com/office/powerpoint/2010/main" val="25344075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t>
            </a:r>
          </a:p>
          <a:p>
            <a:endParaRPr lang="en-US" dirty="0"/>
          </a:p>
          <a:p>
            <a:r>
              <a:rPr lang="en-US" dirty="0"/>
              <a:t>NIP</a:t>
            </a:r>
          </a:p>
          <a:p>
            <a:endParaRPr lang="en-US" dirty="0"/>
          </a:p>
          <a:p>
            <a:r>
              <a:rPr lang="en-US" dirty="0"/>
              <a:t>Execution prevention</a:t>
            </a:r>
          </a:p>
          <a:p>
            <a:endParaRPr lang="en-US" dirty="0"/>
          </a:p>
          <a:p>
            <a:r>
              <a:rPr lang="en-US" dirty="0"/>
              <a:t>2fa – remote services</a:t>
            </a:r>
          </a:p>
          <a:p>
            <a:endParaRPr lang="en-US" dirty="0"/>
          </a:p>
          <a:p>
            <a:r>
              <a:rPr lang="en-US" dirty="0"/>
              <a:t>SIEM rules</a:t>
            </a:r>
          </a:p>
          <a:p>
            <a:endParaRPr lang="en-NZ" dirty="0"/>
          </a:p>
          <a:p>
            <a:r>
              <a:rPr lang="en-NZ" dirty="0"/>
              <a:t>Changes to mechanisms that trigger event based exe</a:t>
            </a:r>
          </a:p>
          <a:p>
            <a:endParaRPr lang="en-NZ" dirty="0"/>
          </a:p>
          <a:p>
            <a:r>
              <a:rPr lang="en-NZ" dirty="0"/>
              <a:t>Interacting with </a:t>
            </a:r>
            <a:r>
              <a:rPr lang="en-NZ" dirty="0" err="1"/>
              <a:t>lsass</a:t>
            </a:r>
            <a:r>
              <a:rPr lang="en-NZ" dirty="0"/>
              <a:t> exe</a:t>
            </a:r>
          </a:p>
          <a:p>
            <a:endParaRPr lang="en-NZ" dirty="0"/>
          </a:p>
          <a:p>
            <a:r>
              <a:rPr lang="en-NZ" dirty="0"/>
              <a:t>Processes and command line </a:t>
            </a:r>
            <a:r>
              <a:rPr lang="en-NZ" dirty="0" err="1"/>
              <a:t>args</a:t>
            </a:r>
            <a:r>
              <a:rPr lang="en-NZ" dirty="0"/>
              <a:t> gathering info</a:t>
            </a:r>
          </a:p>
          <a:p>
            <a:endParaRPr lang="en-NZ" dirty="0"/>
          </a:p>
          <a:p>
            <a:r>
              <a:rPr lang="en-NZ" dirty="0"/>
              <a:t>Windows system management tools – Windows Management Instrumentation and PowerShell</a:t>
            </a:r>
          </a:p>
          <a:p>
            <a:endParaRPr lang="en-NZ" dirty="0"/>
          </a:p>
          <a:p>
            <a:r>
              <a:rPr lang="en-NZ" dirty="0"/>
              <a:t>Files compressed/encrypted file types</a:t>
            </a:r>
          </a:p>
          <a:p>
            <a:endParaRPr lang="en-NZ" dirty="0"/>
          </a:p>
          <a:p>
            <a:r>
              <a:rPr lang="en-NZ" dirty="0"/>
              <a:t>Sus traffic out</a:t>
            </a:r>
          </a:p>
          <a:p>
            <a:endParaRPr lang="en-NZ" dirty="0"/>
          </a:p>
          <a:p>
            <a:endParaRPr lang="en-US" dirty="0"/>
          </a:p>
        </p:txBody>
      </p:sp>
      <p:sp>
        <p:nvSpPr>
          <p:cNvPr id="4" name="Slide Number Placeholder 3"/>
          <p:cNvSpPr>
            <a:spLocks noGrp="1"/>
          </p:cNvSpPr>
          <p:nvPr>
            <p:ph type="sldNum" sz="quarter" idx="5"/>
          </p:nvPr>
        </p:nvSpPr>
        <p:spPr/>
        <p:txBody>
          <a:bodyPr/>
          <a:lstStyle/>
          <a:p>
            <a:fld id="{9816E424-6D4B-4057-993B-5906B4518EFD}" type="slidenum">
              <a:rPr lang="en-NZ" smtClean="0"/>
              <a:t>56</a:t>
            </a:fld>
            <a:endParaRPr lang="en-NZ"/>
          </a:p>
        </p:txBody>
      </p:sp>
    </p:spTree>
    <p:extLst>
      <p:ext uri="{BB962C8B-B14F-4D97-AF65-F5344CB8AC3E}">
        <p14:creationId xmlns:p14="http://schemas.microsoft.com/office/powerpoint/2010/main" val="35077497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57</a:t>
            </a:fld>
            <a:endParaRPr lang="en-NZ"/>
          </a:p>
        </p:txBody>
      </p:sp>
    </p:spTree>
    <p:extLst>
      <p:ext uri="{BB962C8B-B14F-4D97-AF65-F5344CB8AC3E}">
        <p14:creationId xmlns:p14="http://schemas.microsoft.com/office/powerpoint/2010/main" val="5822799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 to </a:t>
            </a:r>
            <a:r>
              <a:rPr lang="en-US" dirty="0" err="1"/>
              <a:t>distrupt</a:t>
            </a:r>
            <a:r>
              <a:rPr lang="en-US" dirty="0"/>
              <a:t> with T I</a:t>
            </a:r>
          </a:p>
          <a:p>
            <a:endParaRPr lang="en-US" dirty="0"/>
          </a:p>
          <a:p>
            <a:r>
              <a:rPr lang="en-US" dirty="0"/>
              <a:t>Hard target</a:t>
            </a:r>
          </a:p>
          <a:p>
            <a:endParaRPr lang="en-US" dirty="0"/>
          </a:p>
          <a:p>
            <a:r>
              <a:rPr lang="en-US" dirty="0"/>
              <a:t>Atomic </a:t>
            </a:r>
            <a:r>
              <a:rPr lang="en-US" dirty="0" err="1"/>
              <a:t>iocs</a:t>
            </a:r>
            <a:r>
              <a:rPr lang="en-US" dirty="0"/>
              <a:t> – TTPs</a:t>
            </a:r>
          </a:p>
          <a:p>
            <a:endParaRPr lang="en-US" dirty="0"/>
          </a:p>
          <a:p>
            <a:r>
              <a:rPr lang="en-US" dirty="0"/>
              <a:t>Open source threat intelligence map </a:t>
            </a:r>
            <a:r>
              <a:rPr lang="en-US" dirty="0" err="1"/>
              <a:t>mitre</a:t>
            </a:r>
            <a:endParaRPr lang="en-US" dirty="0"/>
          </a:p>
          <a:p>
            <a:endParaRPr lang="en-US" dirty="0"/>
          </a:p>
          <a:p>
            <a:r>
              <a:rPr lang="en-US" dirty="0"/>
              <a:t>Relevant TTPs</a:t>
            </a:r>
          </a:p>
          <a:p>
            <a:endParaRPr lang="en-US" dirty="0"/>
          </a:p>
          <a:p>
            <a:r>
              <a:rPr lang="en-NZ" dirty="0"/>
              <a:t>Prioritised control list</a:t>
            </a:r>
          </a:p>
        </p:txBody>
      </p:sp>
      <p:sp>
        <p:nvSpPr>
          <p:cNvPr id="4" name="Slide Number Placeholder 3"/>
          <p:cNvSpPr>
            <a:spLocks noGrp="1"/>
          </p:cNvSpPr>
          <p:nvPr>
            <p:ph type="sldNum" sz="quarter" idx="5"/>
          </p:nvPr>
        </p:nvSpPr>
        <p:spPr/>
        <p:txBody>
          <a:bodyPr/>
          <a:lstStyle/>
          <a:p>
            <a:fld id="{9816E424-6D4B-4057-993B-5906B4518EFD}" type="slidenum">
              <a:rPr lang="en-NZ" smtClean="0"/>
              <a:t>58</a:t>
            </a:fld>
            <a:endParaRPr lang="en-NZ"/>
          </a:p>
        </p:txBody>
      </p:sp>
    </p:spTree>
    <p:extLst>
      <p:ext uri="{BB962C8B-B14F-4D97-AF65-F5344CB8AC3E}">
        <p14:creationId xmlns:p14="http://schemas.microsoft.com/office/powerpoint/2010/main" val="33224020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so you can validate everything we discussed</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59</a:t>
            </a:fld>
            <a:endParaRPr lang="en-NZ"/>
          </a:p>
        </p:txBody>
      </p:sp>
    </p:spTree>
    <p:extLst>
      <p:ext uri="{BB962C8B-B14F-4D97-AF65-F5344CB8AC3E}">
        <p14:creationId xmlns:p14="http://schemas.microsoft.com/office/powerpoint/2010/main" val="76728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Mature consume tactical</a:t>
            </a:r>
          </a:p>
          <a:p>
            <a:endParaRPr lang="en-US" dirty="0"/>
          </a:p>
          <a:p>
            <a:r>
              <a:rPr lang="en-US" dirty="0"/>
              <a:t>Marketing</a:t>
            </a:r>
          </a:p>
          <a:p>
            <a:endParaRPr lang="en-US" dirty="0"/>
          </a:p>
          <a:p>
            <a:r>
              <a:rPr lang="en-US" dirty="0"/>
              <a:t>Sharing </a:t>
            </a:r>
            <a:r>
              <a:rPr lang="en-US" dirty="0" err="1"/>
              <a:t>iocs</a:t>
            </a:r>
            <a:r>
              <a:rPr lang="en-US" dirty="0"/>
              <a:t> halting APTS simplistic</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8</a:t>
            </a:fld>
            <a:endParaRPr lang="en-NZ"/>
          </a:p>
        </p:txBody>
      </p:sp>
    </p:spTree>
    <p:extLst>
      <p:ext uri="{BB962C8B-B14F-4D97-AF65-F5344CB8AC3E}">
        <p14:creationId xmlns:p14="http://schemas.microsoft.com/office/powerpoint/2010/main" val="1328651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Named but Hardly Shamed, The Impact of Information Disclosure on APT Operations</a:t>
            </a:r>
          </a:p>
          <a:p>
            <a:endParaRPr lang="en-US" dirty="0"/>
          </a:p>
          <a:p>
            <a:r>
              <a:rPr lang="en-US" dirty="0"/>
              <a:t>US</a:t>
            </a:r>
          </a:p>
          <a:p>
            <a:endParaRPr lang="en-US" dirty="0"/>
          </a:p>
          <a:p>
            <a:r>
              <a:rPr lang="en-US" dirty="0"/>
              <a:t>Impact of leaks and info disclosure on adv ops</a:t>
            </a:r>
          </a:p>
          <a:p>
            <a:endParaRPr lang="en-US" dirty="0"/>
          </a:p>
          <a:p>
            <a:r>
              <a:rPr lang="en-US" dirty="0"/>
              <a:t>Persistent engagement</a:t>
            </a:r>
          </a:p>
          <a:p>
            <a:endParaRPr lang="en-US" dirty="0"/>
          </a:p>
          <a:p>
            <a:r>
              <a:rPr lang="en-US" dirty="0"/>
              <a:t>When does disruption succeed</a:t>
            </a:r>
          </a:p>
          <a:p>
            <a:endParaRPr lang="en-US" dirty="0"/>
          </a:p>
          <a:p>
            <a:r>
              <a:rPr lang="en-US" dirty="0"/>
              <a:t>Breaks down ops of other countries over ten years did disclosure degrade</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9</a:t>
            </a:fld>
            <a:endParaRPr lang="en-NZ"/>
          </a:p>
        </p:txBody>
      </p:sp>
    </p:spTree>
    <p:extLst>
      <p:ext uri="{BB962C8B-B14F-4D97-AF65-F5344CB8AC3E}">
        <p14:creationId xmlns:p14="http://schemas.microsoft.com/office/powerpoint/2010/main" val="2194624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Disclosures failed to stop APT ops did impose short term friction</a:t>
            </a:r>
          </a:p>
          <a:p>
            <a:endParaRPr lang="en-US" dirty="0"/>
          </a:p>
          <a:p>
            <a:r>
              <a:rPr lang="en-US" dirty="0"/>
              <a:t>Disruptive effects vary, scope, disclosing actor.</a:t>
            </a:r>
          </a:p>
          <a:p>
            <a:endParaRPr lang="en-US" dirty="0"/>
          </a:p>
          <a:p>
            <a:r>
              <a:rPr lang="en-US" dirty="0"/>
              <a:t>May lead to more resilience, retool, change TTPs</a:t>
            </a:r>
          </a:p>
          <a:p>
            <a:endParaRPr lang="en-US" dirty="0"/>
          </a:p>
          <a:p>
            <a:r>
              <a:rPr lang="en-US" dirty="0"/>
              <a:t>Exception APT1 and APT10</a:t>
            </a:r>
          </a:p>
          <a:p>
            <a:endParaRPr lang="en-US" dirty="0"/>
          </a:p>
          <a:p>
            <a:r>
              <a:rPr lang="en-US" dirty="0"/>
              <a:t>Costs imposed by disclosures not high enough to change decision calculus</a:t>
            </a:r>
          </a:p>
          <a:p>
            <a:endParaRPr lang="en-US" dirty="0"/>
          </a:p>
          <a:p>
            <a:r>
              <a:rPr lang="en-US" dirty="0"/>
              <a:t>Targeted and combined with other elements of power</a:t>
            </a:r>
          </a:p>
        </p:txBody>
      </p:sp>
      <p:sp>
        <p:nvSpPr>
          <p:cNvPr id="4" name="Slide Number Placeholder 3"/>
          <p:cNvSpPr>
            <a:spLocks noGrp="1"/>
          </p:cNvSpPr>
          <p:nvPr>
            <p:ph type="sldNum" sz="quarter" idx="5"/>
          </p:nvPr>
        </p:nvSpPr>
        <p:spPr/>
        <p:txBody>
          <a:bodyPr/>
          <a:lstStyle/>
          <a:p>
            <a:fld id="{9816E424-6D4B-4057-993B-5906B4518EFD}" type="slidenum">
              <a:rPr lang="en-NZ" smtClean="0"/>
              <a:t>10</a:t>
            </a:fld>
            <a:endParaRPr lang="en-NZ"/>
          </a:p>
        </p:txBody>
      </p:sp>
    </p:spTree>
    <p:extLst>
      <p:ext uri="{BB962C8B-B14F-4D97-AF65-F5344CB8AC3E}">
        <p14:creationId xmlns:p14="http://schemas.microsoft.com/office/powerpoint/2010/main" val="2776856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11</a:t>
            </a:fld>
            <a:endParaRPr lang="en-NZ"/>
          </a:p>
        </p:txBody>
      </p:sp>
    </p:spTree>
    <p:extLst>
      <p:ext uri="{BB962C8B-B14F-4D97-AF65-F5344CB8AC3E}">
        <p14:creationId xmlns:p14="http://schemas.microsoft.com/office/powerpoint/2010/main" val="3545645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bkfwMADar0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Panopticon-Projec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s://www.wired.com/story/cozy-bear-dukes-russian-hackers-new-tricks/" TargetMode="External"/><Relationship Id="rId3" Type="http://schemas.openxmlformats.org/officeDocument/2006/relationships/hyperlink" Target="https://www.youtube.com/watch?v=wP2J9aYM6Oo" TargetMode="External"/><Relationship Id="rId7" Type="http://schemas.openxmlformats.org/officeDocument/2006/relationships/hyperlink" Target="https://archive.f-secure.com/weblog/archives/00002764.html" TargetMode="External"/><Relationship Id="rId12" Type="http://schemas.openxmlformats.org/officeDocument/2006/relationships/hyperlink" Target="https://securelist.com/the-cozyduke-apt/69731/https:/edition.cnn.com/2015/03/10/politics/state-department-hack-worst-ever/"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hyperlink" Target="https://www.welivesecurity.com/2019/10/17/operation-ghost-dukes-never-left/" TargetMode="External"/><Relationship Id="rId11" Type="http://schemas.openxmlformats.org/officeDocument/2006/relationships/hyperlink" Target="https://www.bbc.com/news/technology-29817644" TargetMode="External"/><Relationship Id="rId5" Type="http://schemas.openxmlformats.org/officeDocument/2006/relationships/hyperlink" Target="https://blog-assets.f-secure.com/wp-content/uploads/2020/03/18122307/F-Secure_Dukes_Whitepaper.pdf" TargetMode="External"/><Relationship Id="rId10" Type="http://schemas.openxmlformats.org/officeDocument/2006/relationships/hyperlink" Target="https://securelist.com/the-cozyduke-apt/69731/" TargetMode="External"/><Relationship Id="rId4" Type="http://schemas.openxmlformats.org/officeDocument/2006/relationships/hyperlink" Target="https://www.carbonblack.com/blog/the-dukes-of-moscow/" TargetMode="External"/><Relationship Id="rId9" Type="http://schemas.openxmlformats.org/officeDocument/2006/relationships/hyperlink" Target="https://securelist.com/miniduke-is-back-nemesis-gemina-and-the-botgen-studio/64107/"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us-cert.cisa.gov/sites/default/files/publications/AR-17-20045_Enhanced_Analysis_of_GRIZZLY_STEPPE_Activity.pdf" TargetMode="External"/><Relationship Id="rId3" Type="http://schemas.openxmlformats.org/officeDocument/2006/relationships/hyperlink" Target="https://www.crowdstrike.com/blog/bears-midst-intrusion-democratic-national-committee/" TargetMode="External"/><Relationship Id="rId7" Type="http://schemas.openxmlformats.org/officeDocument/2006/relationships/hyperlink" Target="https://blog.crysys.hu/2013/02/miniduke/" TargetMode="External"/><Relationship Id="rId2" Type="http://schemas.openxmlformats.org/officeDocument/2006/relationships/hyperlink" Target="https://www.securityweek.com/cozyduke-apt-responsible-white-house-state-department-attacks-kaspersky" TargetMode="External"/><Relationship Id="rId1" Type="http://schemas.openxmlformats.org/officeDocument/2006/relationships/slideLayout" Target="../slideLayouts/slideLayout2.xml"/><Relationship Id="rId6" Type="http://schemas.openxmlformats.org/officeDocument/2006/relationships/hyperlink" Target="https://unit42.paloaltonetworks.com/unit-42-technical-analysis-seaduke/" TargetMode="External"/><Relationship Id="rId11" Type="http://schemas.openxmlformats.org/officeDocument/2006/relationships/hyperlink" Target="https://www.youtube.com/watch?v=bkfwMADar0M" TargetMode="External"/><Relationship Id="rId5" Type="http://schemas.openxmlformats.org/officeDocument/2006/relationships/hyperlink" Target="https://www.fireeye.com/blog/threat-research/2018/11/not-so-cozy-an-uncomfortable-examination-of-a-suspected-apt29-phishing-campaign.html" TargetMode="External"/><Relationship Id="rId10" Type="http://schemas.openxmlformats.org/officeDocument/2006/relationships/hyperlink" Target="https://unit42.paloaltonetworks.com/tracking-minidionis-cozycars-new-ride-is-related-to-seaduke/" TargetMode="External"/><Relationship Id="rId4" Type="http://schemas.openxmlformats.org/officeDocument/2006/relationships/hyperlink" Target="https://www.volexity.com/blog/2016/11/09/powerduke-post-election-spear-phishing-campaigns-targeting-think-tanks-and-ngos/" TargetMode="External"/><Relationship Id="rId9" Type="http://schemas.openxmlformats.org/officeDocument/2006/relationships/hyperlink" Target="https://us-cert.cisa.gov/sites/default/files/publications/JAR_16-20296A_GRIZZLY%20STEPPE-2016-1229.pdf" TargetMode="External"/></Relationships>
</file>

<file path=ppt/slides/_rels/slide61.xml.rels><?xml version="1.0" encoding="UTF-8" standalone="yes"?>
<Relationships xmlns="http://schemas.openxmlformats.org/package/2006/relationships"><Relationship Id="rId2" Type="http://schemas.openxmlformats.org/officeDocument/2006/relationships/hyperlink" Target="https://github.com/Panopticon-Project/panopticon-CozyBear/tree/master/MitreAtt%26ckTTP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rPr>
              <a:t>Shifting threat intelligence</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Through the lens of APT29</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Findings</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p:txBody>
          <a:bodyPr>
            <a:normAutofit/>
          </a:bodyPr>
          <a:lstStyle/>
          <a:p>
            <a:r>
              <a:rPr lang="en-US" dirty="0"/>
              <a:t>Public disclosures generally failed to stop APT operations or cause long term disruption, but that they do often impose at least short term friction.</a:t>
            </a:r>
          </a:p>
          <a:p>
            <a:r>
              <a:rPr lang="en-US" dirty="0"/>
              <a:t>Disruptive effect varies significantly based on a number of factors, including the scope of the disclosure and the disclosing actor. However, disclosures may in fact also lead to APTs becoming more resilient and creative because they need to retool, rebuild their infrastructure, or change their TTPs. The exception to this is APT1 and APT10, both who ceased operations following highly public disclosures and U.S. Department of Justice indictments.</a:t>
            </a:r>
          </a:p>
          <a:p>
            <a:r>
              <a:rPr lang="en-US" dirty="0"/>
              <a:t>Disclosures are somewhat useful in achieving the U.S. objectives of persistent engagement by imposing costs and increasing the resiliency of networks. However, the level of costs imposed by disclosure events is simply not high enough to significantly change the decision calculus of most adversaries conducting cyber activity. Disclosures must be carefully targeted and used in combination with other elements of power.</a:t>
            </a:r>
          </a:p>
          <a:p>
            <a:r>
              <a:rPr lang="en-US" dirty="0"/>
              <a:t>Private cybersecurity vendors hoping to use information disclosure offensively should consider the geostrategic context in which they operate, and they should target disclosures more effectively to counter individual groups. </a:t>
            </a:r>
          </a:p>
        </p:txBody>
      </p:sp>
    </p:spTree>
    <p:extLst>
      <p:ext uri="{BB962C8B-B14F-4D97-AF65-F5344CB8AC3E}">
        <p14:creationId xmlns:p14="http://schemas.microsoft.com/office/powerpoint/2010/main" val="273170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And then there is APT29…</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p:txBody>
          <a:bodyPr>
            <a:normAutofit/>
          </a:bodyPr>
          <a:lstStyle/>
          <a:p>
            <a:r>
              <a:rPr lang="en-US" dirty="0"/>
              <a:t>AKA Cozy Bear, </a:t>
            </a:r>
            <a:r>
              <a:rPr lang="en-US" dirty="0" err="1"/>
              <a:t>TheDukes</a:t>
            </a:r>
            <a:endParaRPr lang="en-US" dirty="0"/>
          </a:p>
          <a:p>
            <a:r>
              <a:rPr lang="en-US" dirty="0"/>
              <a:t>Researchers have been taken aback by the insidiousness and quality of its TTPs and platforms, and its ability to develop advanced, bespoke toolsets in rapid succession. This trend characteristic has been evident since </a:t>
            </a:r>
            <a:r>
              <a:rPr lang="en-US" dirty="0" err="1"/>
              <a:t>OnionDuke</a:t>
            </a:r>
            <a:r>
              <a:rPr lang="en-US" dirty="0"/>
              <a:t>, which quickly superseded </a:t>
            </a:r>
            <a:r>
              <a:rPr lang="en-US" dirty="0" err="1"/>
              <a:t>CozyDuke</a:t>
            </a:r>
            <a:r>
              <a:rPr lang="en-US" dirty="0"/>
              <a:t> and </a:t>
            </a:r>
            <a:r>
              <a:rPr lang="en-US" dirty="0" err="1"/>
              <a:t>MiniDuke</a:t>
            </a:r>
            <a:r>
              <a:rPr lang="en-US" dirty="0"/>
              <a:t> after Kaspersky reported on them in July 2014. Two potential conclusions arise. APT29 could consist of an ingenious team of hackers whose software development capacity renders disruption nearly impossible, what one may expect from a military cyber unit or from a sophisticated criminal </a:t>
            </a:r>
            <a:r>
              <a:rPr lang="en-US" dirty="0" err="1"/>
              <a:t>organisation</a:t>
            </a:r>
            <a:r>
              <a:rPr lang="en-US" dirty="0"/>
              <a:t>. At the same time, the group may prepossess an arsenal of toolsets, increasing in sophistication, that await deployment. Both possibilities, or a combination of the two, concede that highly capable adversaries are less vulnerable to disruption from disclosure events.</a:t>
            </a:r>
          </a:p>
          <a:p>
            <a:r>
              <a:rPr lang="en-US" dirty="0"/>
              <a:t>Language a little overblown but what they are saying is this group is operationally sophisticated.</a:t>
            </a:r>
          </a:p>
        </p:txBody>
      </p:sp>
    </p:spTree>
    <p:extLst>
      <p:ext uri="{BB962C8B-B14F-4D97-AF65-F5344CB8AC3E}">
        <p14:creationId xmlns:p14="http://schemas.microsoft.com/office/powerpoint/2010/main" val="58282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Additional thoughts</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742950" y="2103120"/>
            <a:ext cx="5369210" cy="4240530"/>
          </a:xfrm>
        </p:spPr>
        <p:txBody>
          <a:bodyPr>
            <a:normAutofit/>
          </a:bodyPr>
          <a:lstStyle/>
          <a:p>
            <a:r>
              <a:rPr lang="en-US" dirty="0"/>
              <a:t>Many vendors are just in it for the money so would not be interested in coordination</a:t>
            </a:r>
          </a:p>
          <a:p>
            <a:r>
              <a:rPr lang="en-US" dirty="0"/>
              <a:t>The report only looks at the detriment on APTs, not the benefit to industry.</a:t>
            </a:r>
          </a:p>
          <a:p>
            <a:r>
              <a:rPr lang="en-US" dirty="0"/>
              <a:t>Adversaries will always try and collect or perform active measures. Is ‘we can’t stop them’ a useful conclusion?</a:t>
            </a:r>
          </a:p>
          <a:p>
            <a:r>
              <a:rPr lang="en-US" dirty="0"/>
              <a:t>Not all the information available to the Capstone report is in the public domain so the findings cannot be reproduced</a:t>
            </a:r>
          </a:p>
          <a:p>
            <a:r>
              <a:rPr lang="en-US" dirty="0"/>
              <a:t>Let’s perform some research</a:t>
            </a:r>
          </a:p>
        </p:txBody>
      </p:sp>
      <p:pic>
        <p:nvPicPr>
          <p:cNvPr id="5" name="Picture 4">
            <a:extLst>
              <a:ext uri="{FF2B5EF4-FFF2-40B4-BE49-F238E27FC236}">
                <a16:creationId xmlns:a16="http://schemas.microsoft.com/office/drawing/2014/main" id="{8C9312E6-D2D6-40FE-B9E7-F54AA6105A34}"/>
              </a:ext>
            </a:extLst>
          </p:cNvPr>
          <p:cNvPicPr>
            <a:picLocks noChangeAspect="1"/>
          </p:cNvPicPr>
          <p:nvPr/>
        </p:nvPicPr>
        <p:blipFill>
          <a:blip r:embed="rId3"/>
          <a:stretch>
            <a:fillRect/>
          </a:stretch>
        </p:blipFill>
        <p:spPr>
          <a:xfrm>
            <a:off x="6289389" y="1580388"/>
            <a:ext cx="5369211" cy="3849623"/>
          </a:xfrm>
          <a:prstGeom prst="rect">
            <a:avLst/>
          </a:prstGeom>
        </p:spPr>
      </p:pic>
    </p:spTree>
    <p:extLst>
      <p:ext uri="{BB962C8B-B14F-4D97-AF65-F5344CB8AC3E}">
        <p14:creationId xmlns:p14="http://schemas.microsoft.com/office/powerpoint/2010/main" val="3734450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5A73-5138-4226-AB9B-8AB6632140BB}"/>
              </a:ext>
            </a:extLst>
          </p:cNvPr>
          <p:cNvSpPr>
            <a:spLocks noGrp="1"/>
          </p:cNvSpPr>
          <p:nvPr>
            <p:ph type="title"/>
          </p:nvPr>
        </p:nvSpPr>
        <p:spPr>
          <a:xfrm>
            <a:off x="7000875" y="2547594"/>
            <a:ext cx="5019675" cy="1371600"/>
          </a:xfrm>
        </p:spPr>
        <p:txBody>
          <a:bodyPr>
            <a:normAutofit fontScale="90000"/>
          </a:bodyPr>
          <a:lstStyle/>
          <a:p>
            <a:pPr lvl="0"/>
            <a:r>
              <a:rPr lang="en-US" b="1" dirty="0"/>
              <a:t>02 Gather and </a:t>
            </a:r>
            <a:r>
              <a:rPr lang="en-US" b="1" dirty="0" err="1"/>
              <a:t>analyse</a:t>
            </a:r>
            <a:r>
              <a:rPr lang="en-US" b="1" dirty="0"/>
              <a:t> open source threat intelligence on APT29</a:t>
            </a:r>
          </a:p>
        </p:txBody>
      </p:sp>
      <p:pic>
        <p:nvPicPr>
          <p:cNvPr id="5" name="Picture 4">
            <a:extLst>
              <a:ext uri="{FF2B5EF4-FFF2-40B4-BE49-F238E27FC236}">
                <a16:creationId xmlns:a16="http://schemas.microsoft.com/office/drawing/2014/main" id="{1375FC50-B1EA-49B0-90F8-C69CC8BD4726}"/>
              </a:ext>
            </a:extLst>
          </p:cNvPr>
          <p:cNvPicPr>
            <a:picLocks noChangeAspect="1"/>
          </p:cNvPicPr>
          <p:nvPr/>
        </p:nvPicPr>
        <p:blipFill>
          <a:blip r:embed="rId2"/>
          <a:stretch>
            <a:fillRect/>
          </a:stretch>
        </p:blipFill>
        <p:spPr>
          <a:xfrm>
            <a:off x="600074" y="1027794"/>
            <a:ext cx="6048376" cy="4802411"/>
          </a:xfrm>
          <a:prstGeom prst="rect">
            <a:avLst/>
          </a:prstGeom>
        </p:spPr>
      </p:pic>
    </p:spTree>
    <p:extLst>
      <p:ext uri="{BB962C8B-B14F-4D97-AF65-F5344CB8AC3E}">
        <p14:creationId xmlns:p14="http://schemas.microsoft.com/office/powerpoint/2010/main" val="377557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a:xfrm>
            <a:off x="971549" y="362331"/>
            <a:ext cx="10058400" cy="1371600"/>
          </a:xfrm>
        </p:spPr>
        <p:txBody>
          <a:bodyPr>
            <a:normAutofit/>
          </a:bodyPr>
          <a:lstStyle/>
          <a:p>
            <a:r>
              <a:rPr lang="en-US" sz="3200" dirty="0"/>
              <a:t>Timeline of APT29</a:t>
            </a:r>
            <a:endParaRPr lang="en-NZ" sz="3200"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796" y="1524381"/>
            <a:ext cx="10058399" cy="3840480"/>
          </a:xfrm>
        </p:spPr>
        <p:txBody>
          <a:bodyPr>
            <a:normAutofit/>
          </a:bodyPr>
          <a:lstStyle/>
          <a:p>
            <a:r>
              <a:rPr lang="en-US" dirty="0"/>
              <a:t>2008 November – First known compile date of </a:t>
            </a:r>
            <a:r>
              <a:rPr lang="en-US" dirty="0" err="1"/>
              <a:t>SeaDuke</a:t>
            </a:r>
            <a:r>
              <a:rPr lang="en-US" dirty="0"/>
              <a:t> and </a:t>
            </a:r>
            <a:r>
              <a:rPr lang="en-US" dirty="0" err="1"/>
              <a:t>PinchDuke</a:t>
            </a:r>
            <a:endParaRPr lang="en-US" dirty="0"/>
          </a:p>
          <a:p>
            <a:r>
              <a:rPr lang="en-US" dirty="0"/>
              <a:t>2009 January – First known compile date of </a:t>
            </a:r>
            <a:r>
              <a:rPr lang="en-US" dirty="0" err="1"/>
              <a:t>GeminiDuke</a:t>
            </a:r>
            <a:r>
              <a:rPr lang="en-US" dirty="0"/>
              <a:t> – creating malware despite a lack of publicity</a:t>
            </a:r>
          </a:p>
          <a:p>
            <a:r>
              <a:rPr lang="en-US" dirty="0"/>
              <a:t>2009 April – targets government entities and foreign policy  thinktanks</a:t>
            </a:r>
          </a:p>
          <a:p>
            <a:r>
              <a:rPr lang="en-US" dirty="0"/>
              <a:t>2009 April – targets political </a:t>
            </a:r>
            <a:r>
              <a:rPr lang="en-US" dirty="0" err="1"/>
              <a:t>organisations</a:t>
            </a:r>
            <a:endParaRPr lang="en-US" dirty="0"/>
          </a:p>
          <a:p>
            <a:r>
              <a:rPr lang="en-US" dirty="0"/>
              <a:t>2010 – First known compile date of </a:t>
            </a:r>
            <a:r>
              <a:rPr lang="en-US" dirty="0" err="1"/>
              <a:t>MiniDuke</a:t>
            </a:r>
            <a:r>
              <a:rPr lang="en-US" dirty="0"/>
              <a:t> – still creating malware despite a lack of publicity</a:t>
            </a:r>
          </a:p>
          <a:p>
            <a:r>
              <a:rPr lang="en-US" dirty="0"/>
              <a:t>2010 – First known compile of </a:t>
            </a:r>
            <a:r>
              <a:rPr lang="en-US" dirty="0" err="1"/>
              <a:t>CosmicDuke</a:t>
            </a:r>
            <a:endParaRPr lang="en-US" dirty="0"/>
          </a:p>
          <a:p>
            <a:r>
              <a:rPr lang="en-US" dirty="0"/>
              <a:t>2010 Northern Hemisphere Spring – targets a number of government entities, last known compile date of </a:t>
            </a:r>
            <a:r>
              <a:rPr lang="en-US" dirty="0" err="1"/>
              <a:t>PinchDuke</a:t>
            </a:r>
            <a:r>
              <a:rPr lang="en-US" dirty="0"/>
              <a:t> – dropped malware despite a lack of publicity</a:t>
            </a:r>
          </a:p>
          <a:p>
            <a:r>
              <a:rPr lang="en-US" dirty="0"/>
              <a:t>2011 – </a:t>
            </a:r>
            <a:r>
              <a:rPr lang="en-US" dirty="0" err="1"/>
              <a:t>CozyDuke</a:t>
            </a:r>
            <a:r>
              <a:rPr lang="en-US" dirty="0"/>
              <a:t> developed, stylistically different from previous malware – improving malware despite a lack of publicity</a:t>
            </a:r>
          </a:p>
        </p:txBody>
      </p:sp>
      <p:pic>
        <p:nvPicPr>
          <p:cNvPr id="9" name="Picture 8">
            <a:extLst>
              <a:ext uri="{FF2B5EF4-FFF2-40B4-BE49-F238E27FC236}">
                <a16:creationId xmlns:a16="http://schemas.microsoft.com/office/drawing/2014/main" id="{7504CCFF-8942-4FB9-B345-84F0D17318A2}"/>
              </a:ext>
            </a:extLst>
          </p:cNvPr>
          <p:cNvPicPr>
            <a:picLocks noChangeAspect="1"/>
          </p:cNvPicPr>
          <p:nvPr/>
        </p:nvPicPr>
        <p:blipFill>
          <a:blip r:embed="rId3"/>
          <a:stretch>
            <a:fillRect/>
          </a:stretch>
        </p:blipFill>
        <p:spPr>
          <a:xfrm>
            <a:off x="728660" y="5197702"/>
            <a:ext cx="10734673" cy="1115087"/>
          </a:xfrm>
          <a:prstGeom prst="rect">
            <a:avLst/>
          </a:prstGeom>
        </p:spPr>
      </p:pic>
    </p:spTree>
    <p:extLst>
      <p:ext uri="{BB962C8B-B14F-4D97-AF65-F5344CB8AC3E}">
        <p14:creationId xmlns:p14="http://schemas.microsoft.com/office/powerpoint/2010/main" val="2890538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800" y="2105025"/>
            <a:ext cx="10058400" cy="4447794"/>
          </a:xfrm>
        </p:spPr>
        <p:txBody>
          <a:bodyPr>
            <a:normAutofit/>
          </a:bodyPr>
          <a:lstStyle/>
          <a:p>
            <a:r>
              <a:rPr lang="en-US" dirty="0"/>
              <a:t>2012 – Nothing…</a:t>
            </a:r>
          </a:p>
          <a:p>
            <a:r>
              <a:rPr lang="en-US" dirty="0"/>
              <a:t>2013 – Targets a number of government entities</a:t>
            </a:r>
          </a:p>
          <a:p>
            <a:r>
              <a:rPr lang="en-US" dirty="0"/>
              <a:t>2013 February – Earliest compile date of </a:t>
            </a:r>
            <a:r>
              <a:rPr lang="en-US" dirty="0" err="1"/>
              <a:t>OnionDuke</a:t>
            </a:r>
            <a:r>
              <a:rPr lang="en-US" dirty="0"/>
              <a:t>. Three articles are published covering different aspects of </a:t>
            </a:r>
            <a:r>
              <a:rPr lang="en-US" dirty="0" err="1"/>
              <a:t>MiniDuke</a:t>
            </a:r>
            <a:r>
              <a:rPr lang="en-US" dirty="0"/>
              <a:t> – first time APT29 is discovered</a:t>
            </a:r>
          </a:p>
          <a:p>
            <a:r>
              <a:rPr lang="en-US" dirty="0"/>
              <a:t>2013 Northern Hemisphere Summer – </a:t>
            </a:r>
            <a:r>
              <a:rPr lang="en-US" dirty="0" err="1"/>
              <a:t>OnionDuke</a:t>
            </a:r>
            <a:r>
              <a:rPr lang="en-US" dirty="0"/>
              <a:t> being spread by Torrent files</a:t>
            </a:r>
          </a:p>
          <a:p>
            <a:r>
              <a:rPr lang="en-US" dirty="0"/>
              <a:t>2013 September – Earliest compile date of </a:t>
            </a:r>
            <a:r>
              <a:rPr lang="en-US" dirty="0" err="1"/>
              <a:t>PolygotDuke</a:t>
            </a:r>
            <a:r>
              <a:rPr lang="en-US" dirty="0"/>
              <a:t>, separately campaign starts targeting individuals selling growth hormones within the country APT29 is believed to operate from – a pivot from espionage to law enforcement</a:t>
            </a:r>
          </a:p>
          <a:p>
            <a:r>
              <a:rPr lang="en-US" dirty="0"/>
              <a:t>2013 October – A malicious TOR exit node starts serving up </a:t>
            </a:r>
            <a:r>
              <a:rPr lang="en-US" dirty="0" err="1"/>
              <a:t>OnionDuke</a:t>
            </a:r>
            <a:endParaRPr lang="en-US" dirty="0"/>
          </a:p>
          <a:p>
            <a:r>
              <a:rPr lang="en-US" dirty="0"/>
              <a:t>2014 – An intelligence agency compromises computers and security cameras in a building APT29 worked out of</a:t>
            </a:r>
          </a:p>
          <a:p>
            <a:r>
              <a:rPr lang="en-US" dirty="0"/>
              <a:t>2014 Northern Hemisphere Spring – </a:t>
            </a:r>
            <a:r>
              <a:rPr lang="en-US" dirty="0" err="1"/>
              <a:t>OnionDuke</a:t>
            </a:r>
            <a:r>
              <a:rPr lang="en-US" dirty="0"/>
              <a:t> compromises a government entity, not through the TOR exit node, APT29 pivots away from law enforcement and back to pure espionage</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081EBD6-82FB-4983-9655-CCE2B182C8F5}"/>
              </a:ext>
            </a:extLst>
          </p:cNvPr>
          <p:cNvPicPr>
            <a:picLocks noChangeAspect="1"/>
          </p:cNvPicPr>
          <p:nvPr/>
        </p:nvPicPr>
        <p:blipFill>
          <a:blip r:embed="rId3"/>
          <a:stretch>
            <a:fillRect/>
          </a:stretch>
        </p:blipFill>
        <p:spPr>
          <a:xfrm>
            <a:off x="552450" y="481190"/>
            <a:ext cx="11087100" cy="1151696"/>
          </a:xfrm>
          <a:prstGeom prst="rect">
            <a:avLst/>
          </a:prstGeom>
        </p:spPr>
      </p:pic>
    </p:spTree>
    <p:extLst>
      <p:ext uri="{BB962C8B-B14F-4D97-AF65-F5344CB8AC3E}">
        <p14:creationId xmlns:p14="http://schemas.microsoft.com/office/powerpoint/2010/main" val="1757653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00125" y="693419"/>
            <a:ext cx="10058400" cy="4211955"/>
          </a:xfrm>
        </p:spPr>
        <p:txBody>
          <a:bodyPr>
            <a:normAutofit/>
          </a:bodyPr>
          <a:lstStyle/>
          <a:p>
            <a:r>
              <a:rPr lang="en-US" dirty="0"/>
              <a:t>2014 July –Two reports covering </a:t>
            </a:r>
            <a:r>
              <a:rPr lang="en-US" dirty="0" err="1"/>
              <a:t>CosmicDuke</a:t>
            </a:r>
            <a:r>
              <a:rPr lang="en-US" dirty="0"/>
              <a:t> are published and claims it’s used to target government entities, energy and telco operators, military </a:t>
            </a:r>
            <a:r>
              <a:rPr lang="en-US" dirty="0" err="1"/>
              <a:t>organisations</a:t>
            </a:r>
            <a:r>
              <a:rPr lang="en-US" dirty="0"/>
              <a:t> and military contractors – scope has widened. By the end of the month Cosmic Duke is stripped back but still being deployed</a:t>
            </a:r>
          </a:p>
          <a:p>
            <a:r>
              <a:rPr lang="en-US" dirty="0"/>
              <a:t>2014 October – First and last compile of </a:t>
            </a:r>
            <a:r>
              <a:rPr lang="en-US" dirty="0" err="1"/>
              <a:t>LiteDuke</a:t>
            </a:r>
            <a:r>
              <a:rPr lang="en-US" dirty="0"/>
              <a:t>. The White House unclassified network is hacked. An article on </a:t>
            </a:r>
            <a:r>
              <a:rPr lang="en-US" dirty="0" err="1"/>
              <a:t>OnionDuke</a:t>
            </a:r>
            <a:r>
              <a:rPr lang="en-US" dirty="0"/>
              <a:t> is published</a:t>
            </a:r>
          </a:p>
          <a:p>
            <a:r>
              <a:rPr lang="en-US" dirty="0"/>
              <a:t>2014 November – Another paper on </a:t>
            </a:r>
            <a:r>
              <a:rPr lang="en-US" dirty="0" err="1"/>
              <a:t>OnionDuke</a:t>
            </a:r>
            <a:r>
              <a:rPr lang="en-US" dirty="0"/>
              <a:t> published. </a:t>
            </a:r>
            <a:r>
              <a:rPr lang="en-US" dirty="0" err="1"/>
              <a:t>OnionDuke</a:t>
            </a:r>
            <a:r>
              <a:rPr lang="en-US" dirty="0"/>
              <a:t> isn’t seen again – potentially due to being exposed. The US State Department shuts down email system trying to evict APT29</a:t>
            </a:r>
          </a:p>
          <a:p>
            <a:r>
              <a:rPr lang="en-US" dirty="0"/>
              <a:t>2015 January – high volume </a:t>
            </a:r>
            <a:r>
              <a:rPr lang="en-US" dirty="0" err="1"/>
              <a:t>spearphishing</a:t>
            </a:r>
            <a:r>
              <a:rPr lang="en-US" dirty="0"/>
              <a:t> campaign, initial infection with </a:t>
            </a:r>
            <a:r>
              <a:rPr lang="en-US" dirty="0" err="1"/>
              <a:t>CozyDuke</a:t>
            </a:r>
            <a:r>
              <a:rPr lang="en-US" dirty="0"/>
              <a:t>, interesting targets get </a:t>
            </a:r>
            <a:r>
              <a:rPr lang="en-US" dirty="0" err="1"/>
              <a:t>SeaDuke</a:t>
            </a:r>
            <a:r>
              <a:rPr lang="en-US" dirty="0"/>
              <a:t> and </a:t>
            </a:r>
            <a:r>
              <a:rPr lang="en-US" dirty="0" err="1"/>
              <a:t>HammerDuke</a:t>
            </a:r>
            <a:endParaRPr lang="en-US" dirty="0"/>
          </a:p>
          <a:p>
            <a:r>
              <a:rPr lang="en-US" dirty="0"/>
              <a:t>2015 March – two articles released covering an attack on a government entity</a:t>
            </a:r>
          </a:p>
          <a:p>
            <a:r>
              <a:rPr lang="en-US" dirty="0"/>
              <a:t>2015 July – targets think tanks and NGOs through </a:t>
            </a:r>
            <a:r>
              <a:rPr lang="en-US" dirty="0" err="1"/>
              <a:t>spearphishing</a:t>
            </a:r>
            <a:r>
              <a:rPr lang="en-US" dirty="0"/>
              <a:t> with new </a:t>
            </a:r>
            <a:r>
              <a:rPr lang="en-US" dirty="0" err="1"/>
              <a:t>CloudDuke</a:t>
            </a:r>
            <a:r>
              <a:rPr lang="en-US" dirty="0"/>
              <a:t>. Two articles are published on </a:t>
            </a:r>
            <a:r>
              <a:rPr lang="en-US" dirty="0" err="1"/>
              <a:t>CloudDuke</a:t>
            </a:r>
            <a:r>
              <a:rPr lang="en-US" dirty="0"/>
              <a:t>. Same month APT29 send another wave of emails still with </a:t>
            </a:r>
            <a:r>
              <a:rPr lang="en-US" dirty="0" err="1"/>
              <a:t>CloudDuke</a:t>
            </a:r>
            <a:r>
              <a:rPr lang="en-US" dirty="0"/>
              <a:t> – they did not care it was exposed</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79CBDFD9-2617-41B9-A7D4-D5A598124398}"/>
              </a:ext>
            </a:extLst>
          </p:cNvPr>
          <p:cNvPicPr>
            <a:picLocks noChangeAspect="1"/>
          </p:cNvPicPr>
          <p:nvPr/>
        </p:nvPicPr>
        <p:blipFill>
          <a:blip r:embed="rId3"/>
          <a:stretch>
            <a:fillRect/>
          </a:stretch>
        </p:blipFill>
        <p:spPr>
          <a:xfrm>
            <a:off x="514350" y="5124070"/>
            <a:ext cx="11163300" cy="1159612"/>
          </a:xfrm>
          <a:prstGeom prst="rect">
            <a:avLst/>
          </a:prstGeom>
        </p:spPr>
      </p:pic>
    </p:spTree>
    <p:extLst>
      <p:ext uri="{BB962C8B-B14F-4D97-AF65-F5344CB8AC3E}">
        <p14:creationId xmlns:p14="http://schemas.microsoft.com/office/powerpoint/2010/main" val="2365978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6962775" y="2103120"/>
            <a:ext cx="4162425" cy="3849624"/>
          </a:xfrm>
        </p:spPr>
        <p:txBody>
          <a:bodyPr>
            <a:normAutofit/>
          </a:bodyPr>
          <a:lstStyle/>
          <a:p>
            <a:r>
              <a:rPr lang="en-US" dirty="0"/>
              <a:t>2015 July – enters the network of the Democratic National Committee using </a:t>
            </a:r>
            <a:r>
              <a:rPr lang="en-US" dirty="0" err="1"/>
              <a:t>SeaDuke</a:t>
            </a:r>
            <a:endParaRPr lang="en-US" dirty="0"/>
          </a:p>
          <a:p>
            <a:r>
              <a:rPr lang="en-US" dirty="0"/>
              <a:t>2016 April – APT28 also enter the DNC network and proceed to be very noisy</a:t>
            </a:r>
          </a:p>
          <a:p>
            <a:r>
              <a:rPr lang="en-US" dirty="0"/>
              <a:t>2016 May – </a:t>
            </a:r>
            <a:r>
              <a:rPr lang="en-US" dirty="0" err="1"/>
              <a:t>Crowstrike</a:t>
            </a:r>
            <a:r>
              <a:rPr lang="en-US" dirty="0"/>
              <a:t> are on-site performing incident response for the DNC and </a:t>
            </a:r>
            <a:r>
              <a:rPr lang="en-US" dirty="0" err="1"/>
              <a:t>SeaDuke</a:t>
            </a:r>
            <a:r>
              <a:rPr lang="en-US" dirty="0"/>
              <a:t> is never seen again</a:t>
            </a:r>
          </a:p>
          <a:p>
            <a:r>
              <a:rPr lang="en-US" dirty="0"/>
              <a:t>2016 June – DNC breach announced </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10C8E9E-99F7-4EA3-A36B-C4CA590C2C66}"/>
              </a:ext>
            </a:extLst>
          </p:cNvPr>
          <p:cNvPicPr>
            <a:picLocks noChangeAspect="1"/>
          </p:cNvPicPr>
          <p:nvPr/>
        </p:nvPicPr>
        <p:blipFill>
          <a:blip r:embed="rId3"/>
          <a:stretch>
            <a:fillRect/>
          </a:stretch>
        </p:blipFill>
        <p:spPr>
          <a:xfrm>
            <a:off x="457199" y="442757"/>
            <a:ext cx="5710237" cy="5972485"/>
          </a:xfrm>
          <a:prstGeom prst="rect">
            <a:avLst/>
          </a:prstGeom>
        </p:spPr>
      </p:pic>
    </p:spTree>
    <p:extLst>
      <p:ext uri="{BB962C8B-B14F-4D97-AF65-F5344CB8AC3E}">
        <p14:creationId xmlns:p14="http://schemas.microsoft.com/office/powerpoint/2010/main" val="393537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800" y="2303145"/>
            <a:ext cx="10058400" cy="3849624"/>
          </a:xfrm>
        </p:spPr>
        <p:txBody>
          <a:bodyPr>
            <a:normAutofit/>
          </a:bodyPr>
          <a:lstStyle/>
          <a:p>
            <a:r>
              <a:rPr lang="en-US" dirty="0"/>
              <a:t>2016 August – The show must go on. </a:t>
            </a:r>
            <a:r>
              <a:rPr lang="en-US" dirty="0" err="1"/>
              <a:t>Spearphishing</a:t>
            </a:r>
            <a:r>
              <a:rPr lang="en-US" dirty="0"/>
              <a:t> wave against think tanks and NGOs using </a:t>
            </a:r>
            <a:r>
              <a:rPr lang="en-US" dirty="0" err="1"/>
              <a:t>PowerDuke</a:t>
            </a:r>
            <a:endParaRPr lang="en-US" dirty="0"/>
          </a:p>
          <a:p>
            <a:r>
              <a:rPr lang="en-US" dirty="0"/>
              <a:t>2016 September – First compile date of </a:t>
            </a:r>
            <a:r>
              <a:rPr lang="en-US" dirty="0" err="1"/>
              <a:t>Fatduke</a:t>
            </a:r>
            <a:endParaRPr lang="en-US" dirty="0"/>
          </a:p>
          <a:p>
            <a:r>
              <a:rPr lang="en-US" dirty="0"/>
              <a:t>2016 November – More </a:t>
            </a:r>
            <a:r>
              <a:rPr lang="en-US" dirty="0" err="1"/>
              <a:t>spearphishing</a:t>
            </a:r>
            <a:r>
              <a:rPr lang="en-US" dirty="0"/>
              <a:t> with </a:t>
            </a:r>
            <a:r>
              <a:rPr lang="en-US" dirty="0" err="1"/>
              <a:t>PowerDuke</a:t>
            </a:r>
            <a:endParaRPr lang="en-US" dirty="0"/>
          </a:p>
          <a:p>
            <a:r>
              <a:rPr lang="en-US" dirty="0"/>
              <a:t>2017 – Multiple attacks on government entities but otherwise pretty quiet</a:t>
            </a:r>
          </a:p>
          <a:p>
            <a:r>
              <a:rPr lang="en-US" dirty="0"/>
              <a:t>2017 August – First compile date of </a:t>
            </a:r>
            <a:r>
              <a:rPr lang="en-US" dirty="0" err="1"/>
              <a:t>RegDuke</a:t>
            </a:r>
            <a:endParaRPr lang="en-US" dirty="0"/>
          </a:p>
          <a:p>
            <a:r>
              <a:rPr lang="en-US" dirty="0"/>
              <a:t>2018 August – Last sighting of </a:t>
            </a:r>
            <a:r>
              <a:rPr lang="en-US" dirty="0" err="1"/>
              <a:t>RegDuke</a:t>
            </a:r>
            <a:r>
              <a:rPr lang="en-US" dirty="0"/>
              <a:t> </a:t>
            </a:r>
          </a:p>
          <a:p>
            <a:r>
              <a:rPr lang="en-US" dirty="0"/>
              <a:t>2018 October – Article published covering </a:t>
            </a:r>
            <a:r>
              <a:rPr lang="en-US" dirty="0" err="1"/>
              <a:t>RegDuke</a:t>
            </a:r>
            <a:r>
              <a:rPr lang="en-US" dirty="0"/>
              <a:t>, </a:t>
            </a:r>
            <a:r>
              <a:rPr lang="en-US" dirty="0" err="1"/>
              <a:t>PolygotDuke</a:t>
            </a:r>
            <a:r>
              <a:rPr lang="en-US" dirty="0"/>
              <a:t> and </a:t>
            </a:r>
            <a:r>
              <a:rPr lang="en-US" dirty="0" err="1"/>
              <a:t>FatDuke</a:t>
            </a:r>
            <a:r>
              <a:rPr lang="en-US" dirty="0"/>
              <a:t>, they aren’t seen again, but at least </a:t>
            </a:r>
            <a:r>
              <a:rPr lang="en-US" dirty="0" err="1"/>
              <a:t>RegDuke</a:t>
            </a:r>
            <a:r>
              <a:rPr lang="en-US" dirty="0"/>
              <a:t> had not been seen for two months already</a:t>
            </a:r>
          </a:p>
          <a:p>
            <a:r>
              <a:rPr lang="en-US" dirty="0"/>
              <a:t>2019 October – article  published covering a years long campaign, running from before 2015, targeting government entities</a:t>
            </a:r>
          </a:p>
          <a:p>
            <a:endParaRPr lang="en-US" dirty="0"/>
          </a:p>
          <a:p>
            <a:endParaRPr lang="en-US" dirty="0"/>
          </a:p>
        </p:txBody>
      </p:sp>
      <p:pic>
        <p:nvPicPr>
          <p:cNvPr id="7" name="Picture 6">
            <a:extLst>
              <a:ext uri="{FF2B5EF4-FFF2-40B4-BE49-F238E27FC236}">
                <a16:creationId xmlns:a16="http://schemas.microsoft.com/office/drawing/2014/main" id="{4ADE317D-B270-4444-8226-F8C6F1387534}"/>
              </a:ext>
            </a:extLst>
          </p:cNvPr>
          <p:cNvPicPr>
            <a:picLocks noChangeAspect="1"/>
          </p:cNvPicPr>
          <p:nvPr/>
        </p:nvPicPr>
        <p:blipFill>
          <a:blip r:embed="rId3"/>
          <a:stretch>
            <a:fillRect/>
          </a:stretch>
        </p:blipFill>
        <p:spPr>
          <a:xfrm>
            <a:off x="552450" y="481190"/>
            <a:ext cx="11087100" cy="1151696"/>
          </a:xfrm>
          <a:prstGeom prst="rect">
            <a:avLst/>
          </a:prstGeom>
        </p:spPr>
      </p:pic>
    </p:spTree>
    <p:extLst>
      <p:ext uri="{BB962C8B-B14F-4D97-AF65-F5344CB8AC3E}">
        <p14:creationId xmlns:p14="http://schemas.microsoft.com/office/powerpoint/2010/main" val="88161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a:xfrm>
            <a:off x="1066800" y="461619"/>
            <a:ext cx="10058400" cy="1371600"/>
          </a:xfrm>
        </p:spPr>
        <p:txBody>
          <a:bodyPr/>
          <a:lstStyle/>
          <a:p>
            <a:r>
              <a:rPr lang="en-US" dirty="0"/>
              <a:t>So that wrench </a:t>
            </a:r>
            <a:r>
              <a:rPr lang="en-US" dirty="0" err="1"/>
              <a:t>kinda</a:t>
            </a:r>
            <a:r>
              <a:rPr lang="en-US" dirty="0"/>
              <a:t> doesn’t work…</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828675" y="1833219"/>
            <a:ext cx="7010400" cy="4167150"/>
          </a:xfrm>
        </p:spPr>
        <p:txBody>
          <a:bodyPr>
            <a:normAutofit/>
          </a:bodyPr>
          <a:lstStyle/>
          <a:p>
            <a:r>
              <a:rPr lang="en-US" dirty="0"/>
              <a:t>Different malware is developed in parallel, not created out a need to replace burned malware</a:t>
            </a:r>
          </a:p>
          <a:p>
            <a:r>
              <a:rPr lang="en-US" dirty="0"/>
              <a:t>Malware can be retired of APT29’s own accord, not in response to being burned</a:t>
            </a:r>
          </a:p>
          <a:p>
            <a:r>
              <a:rPr lang="en-US" dirty="0"/>
              <a:t>Sometimes revealing a tool makes APT29 retire it, sometimes they don’t care</a:t>
            </a:r>
          </a:p>
          <a:p>
            <a:r>
              <a:rPr lang="en-US" dirty="0"/>
              <a:t>Some of their malware, like </a:t>
            </a:r>
            <a:r>
              <a:rPr lang="en-US" dirty="0" err="1"/>
              <a:t>MiniDuke</a:t>
            </a:r>
            <a:r>
              <a:rPr lang="en-US" dirty="0"/>
              <a:t> and </a:t>
            </a:r>
            <a:r>
              <a:rPr lang="en-US" dirty="0" err="1"/>
              <a:t>CosmicDuke</a:t>
            </a:r>
            <a:r>
              <a:rPr lang="en-US" dirty="0"/>
              <a:t>, was in use for years, and covered multiple times. APT29 just refined and carried on</a:t>
            </a:r>
          </a:p>
          <a:p>
            <a:r>
              <a:rPr lang="en-US" dirty="0"/>
              <a:t>Despite severe attention after 2016 they carried on</a:t>
            </a:r>
          </a:p>
          <a:p>
            <a:r>
              <a:rPr lang="en-US" dirty="0"/>
              <a:t>Multiple reports published covered long spanning campaigns that no one previously covered until that point, a result of APT29’s stealth. We only have part of the whole picture.</a:t>
            </a:r>
          </a:p>
        </p:txBody>
      </p:sp>
      <p:pic>
        <p:nvPicPr>
          <p:cNvPr id="11" name="Picture 10">
            <a:extLst>
              <a:ext uri="{FF2B5EF4-FFF2-40B4-BE49-F238E27FC236}">
                <a16:creationId xmlns:a16="http://schemas.microsoft.com/office/drawing/2014/main" id="{56BB4159-0C1F-442E-B398-E13AFB8F3968}"/>
              </a:ext>
            </a:extLst>
          </p:cNvPr>
          <p:cNvPicPr>
            <a:picLocks noChangeAspect="1"/>
          </p:cNvPicPr>
          <p:nvPr/>
        </p:nvPicPr>
        <p:blipFill>
          <a:blip r:embed="rId3"/>
          <a:stretch>
            <a:fillRect/>
          </a:stretch>
        </p:blipFill>
        <p:spPr>
          <a:xfrm>
            <a:off x="8134350" y="1913382"/>
            <a:ext cx="3333750" cy="4188128"/>
          </a:xfrm>
          <a:prstGeom prst="rect">
            <a:avLst/>
          </a:prstGeom>
        </p:spPr>
      </p:pic>
    </p:spTree>
    <p:extLst>
      <p:ext uri="{BB962C8B-B14F-4D97-AF65-F5344CB8AC3E}">
        <p14:creationId xmlns:p14="http://schemas.microsoft.com/office/powerpoint/2010/main" val="156236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dirty="0"/>
              <a:t>Topics covered </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33937603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33773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If releasing papers and </a:t>
            </a:r>
            <a:r>
              <a:rPr lang="en-US" dirty="0" err="1"/>
              <a:t>IoCs</a:t>
            </a:r>
            <a:r>
              <a:rPr lang="en-US" dirty="0"/>
              <a:t> doesn’t stop our adversary, what do we do?</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6734175" y="2846070"/>
            <a:ext cx="4886325" cy="3849624"/>
          </a:xfrm>
        </p:spPr>
        <p:txBody>
          <a:bodyPr>
            <a:normAutofit/>
          </a:bodyPr>
          <a:lstStyle/>
          <a:p>
            <a:r>
              <a:rPr lang="en-US" dirty="0"/>
              <a:t>Rather than thinking about burning an APT, think about protecting yourself</a:t>
            </a:r>
          </a:p>
          <a:p>
            <a:r>
              <a:rPr lang="en-US" dirty="0"/>
              <a:t>Rather than detecting </a:t>
            </a:r>
            <a:r>
              <a:rPr lang="en-US" dirty="0" err="1"/>
              <a:t>IoCs</a:t>
            </a:r>
            <a:r>
              <a:rPr lang="en-US" dirty="0"/>
              <a:t>, think about mitigating TTPs</a:t>
            </a:r>
          </a:p>
          <a:p>
            <a:r>
              <a:rPr lang="en-US" dirty="0"/>
              <a:t>TTPs map to mitigations and detections</a:t>
            </a:r>
          </a:p>
          <a:p>
            <a:r>
              <a:rPr lang="en-US" dirty="0"/>
              <a:t>This is not a new idea but not widely adopted </a:t>
            </a:r>
            <a:r>
              <a:rPr lang="en-US" dirty="0">
                <a:hlinkClick r:id="rId3"/>
              </a:rPr>
              <a:t>https://www.youtube.com/watch?v=bkfwMADar0M</a:t>
            </a:r>
            <a:r>
              <a:rPr lang="en-US" dirty="0"/>
              <a:t> </a:t>
            </a:r>
          </a:p>
        </p:txBody>
      </p:sp>
      <p:pic>
        <p:nvPicPr>
          <p:cNvPr id="5" name="Picture 4">
            <a:extLst>
              <a:ext uri="{FF2B5EF4-FFF2-40B4-BE49-F238E27FC236}">
                <a16:creationId xmlns:a16="http://schemas.microsoft.com/office/drawing/2014/main" id="{107D2541-2B55-4404-BF8E-96DAF1745A71}"/>
              </a:ext>
            </a:extLst>
          </p:cNvPr>
          <p:cNvPicPr>
            <a:picLocks noChangeAspect="1"/>
          </p:cNvPicPr>
          <p:nvPr/>
        </p:nvPicPr>
        <p:blipFill>
          <a:blip r:embed="rId4"/>
          <a:stretch>
            <a:fillRect/>
          </a:stretch>
        </p:blipFill>
        <p:spPr>
          <a:xfrm>
            <a:off x="571500" y="2462212"/>
            <a:ext cx="5715000" cy="3838575"/>
          </a:xfrm>
          <a:prstGeom prst="rect">
            <a:avLst/>
          </a:prstGeom>
        </p:spPr>
      </p:pic>
    </p:spTree>
    <p:extLst>
      <p:ext uri="{BB962C8B-B14F-4D97-AF65-F5344CB8AC3E}">
        <p14:creationId xmlns:p14="http://schemas.microsoft.com/office/powerpoint/2010/main" val="994031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Generating actionable strategic threat intelligence</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800" y="2122170"/>
            <a:ext cx="5419725" cy="3849624"/>
          </a:xfrm>
        </p:spPr>
        <p:txBody>
          <a:bodyPr>
            <a:normAutofit fontScale="92500"/>
          </a:bodyPr>
          <a:lstStyle/>
          <a:p>
            <a:r>
              <a:rPr lang="en-US" dirty="0"/>
              <a:t>Work through info stored in Panopticon Project </a:t>
            </a:r>
            <a:r>
              <a:rPr lang="en-US" dirty="0">
                <a:hlinkClick r:id="rId3"/>
              </a:rPr>
              <a:t>https://github.com/Panopticon-Project</a:t>
            </a:r>
            <a:endParaRPr lang="en-US" dirty="0"/>
          </a:p>
          <a:p>
            <a:r>
              <a:rPr lang="en-US" dirty="0"/>
              <a:t>Map reports to </a:t>
            </a:r>
            <a:r>
              <a:rPr lang="en-US" dirty="0" err="1"/>
              <a:t>Mitre</a:t>
            </a:r>
            <a:r>
              <a:rPr lang="en-US" dirty="0"/>
              <a:t> </a:t>
            </a:r>
            <a:r>
              <a:rPr lang="en-US" dirty="0" err="1"/>
              <a:t>Att&amp;ck</a:t>
            </a:r>
            <a:endParaRPr lang="en-US" dirty="0"/>
          </a:p>
          <a:p>
            <a:r>
              <a:rPr lang="en-US" dirty="0"/>
              <a:t>Where things are unclear, such as how exploits work, perform research</a:t>
            </a:r>
          </a:p>
          <a:p>
            <a:r>
              <a:rPr lang="en-US" dirty="0"/>
              <a:t>Where tools are mentioned map all the capabilities of the tools</a:t>
            </a:r>
          </a:p>
          <a:p>
            <a:r>
              <a:rPr lang="en-US" dirty="0"/>
              <a:t>Work out what to include and exclude, Pre </a:t>
            </a:r>
            <a:r>
              <a:rPr lang="en-US" dirty="0" err="1"/>
              <a:t>Att&amp;ck</a:t>
            </a:r>
            <a:r>
              <a:rPr lang="en-US" dirty="0"/>
              <a:t> and Enterprise</a:t>
            </a:r>
          </a:p>
          <a:p>
            <a:r>
              <a:rPr lang="en-US" dirty="0"/>
              <a:t>Create an excel sheet broken down by year</a:t>
            </a:r>
          </a:p>
          <a:p>
            <a:r>
              <a:rPr lang="en-US" dirty="0"/>
              <a:t>Add TTPs to Excel taking into account timeframe</a:t>
            </a:r>
          </a:p>
          <a:p>
            <a:r>
              <a:rPr lang="en-US" dirty="0" err="1"/>
              <a:t>Visualise</a:t>
            </a:r>
            <a:r>
              <a:rPr lang="en-US" dirty="0"/>
              <a:t> that</a:t>
            </a:r>
          </a:p>
          <a:p>
            <a:r>
              <a:rPr lang="en-US" dirty="0"/>
              <a:t>I got through roughly a third of what I have</a:t>
            </a:r>
          </a:p>
          <a:p>
            <a:pPr marL="0" indent="0">
              <a:buNone/>
            </a:pPr>
            <a:endParaRPr lang="en-US" dirty="0"/>
          </a:p>
        </p:txBody>
      </p:sp>
      <p:pic>
        <p:nvPicPr>
          <p:cNvPr id="5" name="Picture 4">
            <a:extLst>
              <a:ext uri="{FF2B5EF4-FFF2-40B4-BE49-F238E27FC236}">
                <a16:creationId xmlns:a16="http://schemas.microsoft.com/office/drawing/2014/main" id="{44D389DA-AF84-4A92-91A4-5F5FB2C52AB3}"/>
              </a:ext>
            </a:extLst>
          </p:cNvPr>
          <p:cNvPicPr>
            <a:picLocks noChangeAspect="1"/>
          </p:cNvPicPr>
          <p:nvPr/>
        </p:nvPicPr>
        <p:blipFill>
          <a:blip r:embed="rId4"/>
          <a:stretch>
            <a:fillRect/>
          </a:stretch>
        </p:blipFill>
        <p:spPr>
          <a:xfrm>
            <a:off x="7262905" y="2248243"/>
            <a:ext cx="4281394" cy="3967163"/>
          </a:xfrm>
          <a:prstGeom prst="rect">
            <a:avLst/>
          </a:prstGeom>
        </p:spPr>
      </p:pic>
    </p:spTree>
    <p:extLst>
      <p:ext uri="{BB962C8B-B14F-4D97-AF65-F5344CB8AC3E}">
        <p14:creationId xmlns:p14="http://schemas.microsoft.com/office/powerpoint/2010/main" val="3464519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Mapping to </a:t>
            </a:r>
            <a:r>
              <a:rPr lang="en-US" dirty="0" err="1"/>
              <a:t>Mitre</a:t>
            </a:r>
            <a:r>
              <a:rPr lang="en-US" dirty="0"/>
              <a:t> </a:t>
            </a:r>
            <a:r>
              <a:rPr lang="en-US" dirty="0" err="1"/>
              <a:t>Att&amp;ack</a:t>
            </a:r>
            <a:r>
              <a:rPr lang="en-US" dirty="0"/>
              <a:t> isn’t black magic</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800" y="2122170"/>
            <a:ext cx="10058400" cy="1051858"/>
          </a:xfrm>
        </p:spPr>
        <p:txBody>
          <a:bodyPr>
            <a:normAutofit/>
          </a:bodyPr>
          <a:lstStyle/>
          <a:p>
            <a:r>
              <a:rPr lang="en-US" dirty="0"/>
              <a:t>Just highlight anything that sounds like a TTP and then pick which TTP fits best</a:t>
            </a:r>
          </a:p>
          <a:p>
            <a:r>
              <a:rPr lang="en-US" dirty="0"/>
              <a:t>Search the framework, Ctrl-F, or Search Engine if you get stuck</a:t>
            </a:r>
          </a:p>
        </p:txBody>
      </p:sp>
      <p:pic>
        <p:nvPicPr>
          <p:cNvPr id="6" name="Picture 5">
            <a:extLst>
              <a:ext uri="{FF2B5EF4-FFF2-40B4-BE49-F238E27FC236}">
                <a16:creationId xmlns:a16="http://schemas.microsoft.com/office/drawing/2014/main" id="{3679E427-BE24-466F-B545-CC85012053DA}"/>
              </a:ext>
            </a:extLst>
          </p:cNvPr>
          <p:cNvPicPr>
            <a:picLocks noChangeAspect="1"/>
          </p:cNvPicPr>
          <p:nvPr/>
        </p:nvPicPr>
        <p:blipFill>
          <a:blip r:embed="rId3"/>
          <a:stretch>
            <a:fillRect/>
          </a:stretch>
        </p:blipFill>
        <p:spPr>
          <a:xfrm>
            <a:off x="483289" y="3429000"/>
            <a:ext cx="4564210" cy="2368689"/>
          </a:xfrm>
          <a:prstGeom prst="rect">
            <a:avLst/>
          </a:prstGeom>
        </p:spPr>
      </p:pic>
      <p:pic>
        <p:nvPicPr>
          <p:cNvPr id="8" name="Picture 7">
            <a:extLst>
              <a:ext uri="{FF2B5EF4-FFF2-40B4-BE49-F238E27FC236}">
                <a16:creationId xmlns:a16="http://schemas.microsoft.com/office/drawing/2014/main" id="{43130A24-6194-451C-B364-D8C882421EA8}"/>
              </a:ext>
            </a:extLst>
          </p:cNvPr>
          <p:cNvPicPr>
            <a:picLocks noChangeAspect="1"/>
          </p:cNvPicPr>
          <p:nvPr/>
        </p:nvPicPr>
        <p:blipFill>
          <a:blip r:embed="rId4"/>
          <a:stretch>
            <a:fillRect/>
          </a:stretch>
        </p:blipFill>
        <p:spPr>
          <a:xfrm>
            <a:off x="5194852" y="3165680"/>
            <a:ext cx="6513859" cy="3003479"/>
          </a:xfrm>
          <a:prstGeom prst="rect">
            <a:avLst/>
          </a:prstGeom>
        </p:spPr>
      </p:pic>
    </p:spTree>
    <p:extLst>
      <p:ext uri="{BB962C8B-B14F-4D97-AF65-F5344CB8AC3E}">
        <p14:creationId xmlns:p14="http://schemas.microsoft.com/office/powerpoint/2010/main" val="1778051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a:xfrm>
            <a:off x="1066800" y="356844"/>
            <a:ext cx="10058400" cy="1371600"/>
          </a:xfrm>
        </p:spPr>
        <p:txBody>
          <a:bodyPr/>
          <a:lstStyle/>
          <a:p>
            <a:r>
              <a:rPr lang="en-US" dirty="0"/>
              <a:t>Shortcomings of my research</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5495925" y="1581150"/>
            <a:ext cx="6126095" cy="4634256"/>
          </a:xfrm>
        </p:spPr>
        <p:txBody>
          <a:bodyPr>
            <a:normAutofit fontScale="85000" lnSpcReduction="10000"/>
          </a:bodyPr>
          <a:lstStyle/>
          <a:p>
            <a:r>
              <a:rPr lang="en-US" dirty="0"/>
              <a:t>I am relying on others for attribution. For example some say APT29 doesn’t exist anymore, some say it’s still going.</a:t>
            </a:r>
          </a:p>
          <a:p>
            <a:r>
              <a:rPr lang="en-US" dirty="0"/>
              <a:t>I am the only one that coded the reports using </a:t>
            </a:r>
            <a:r>
              <a:rPr lang="en-US" dirty="0" err="1"/>
              <a:t>Mitre</a:t>
            </a:r>
            <a:r>
              <a:rPr lang="en-US" dirty="0"/>
              <a:t> </a:t>
            </a:r>
            <a:r>
              <a:rPr lang="en-US" dirty="0" err="1"/>
              <a:t>Att&amp;ck</a:t>
            </a:r>
            <a:r>
              <a:rPr lang="en-US" dirty="0"/>
              <a:t>, my biases will be present</a:t>
            </a:r>
          </a:p>
          <a:p>
            <a:r>
              <a:rPr lang="en-US" dirty="0"/>
              <a:t>I tried to use TRAM, doesn’t work out of the box, debugging it was longer than manually coding the reports</a:t>
            </a:r>
          </a:p>
          <a:p>
            <a:r>
              <a:rPr lang="en-US" dirty="0"/>
              <a:t>Reports are not consistent and sometimes vague. “The malware uses encryption” can mean many things</a:t>
            </a:r>
          </a:p>
          <a:p>
            <a:r>
              <a:rPr lang="en-US" dirty="0"/>
              <a:t>A report can say broadly across many years TTPs were observed. Doesn’t give a clear indication if a TTP was present every single time</a:t>
            </a:r>
          </a:p>
          <a:p>
            <a:r>
              <a:rPr lang="en-US" dirty="0"/>
              <a:t>Reports can have no time reference</a:t>
            </a:r>
          </a:p>
          <a:p>
            <a:r>
              <a:rPr lang="en-US" dirty="0"/>
              <a:t>Compile times are used as time references but those aren’t completely reliable</a:t>
            </a:r>
          </a:p>
          <a:p>
            <a:r>
              <a:rPr lang="en-US" dirty="0"/>
              <a:t>The use of malware names can be shorthand for a set of functionality, doesn’t take into account that malware is developed over time</a:t>
            </a:r>
          </a:p>
          <a:p>
            <a:r>
              <a:rPr lang="en-US" dirty="0"/>
              <a:t>Some of the sources aren’t primary as I’m relying on English language reporting of things reported overseas, plus working to talk timeframes</a:t>
            </a:r>
          </a:p>
          <a:p>
            <a:r>
              <a:rPr lang="en-US" dirty="0"/>
              <a:t>If there is less reporting on APTs it could look like a lack of activity</a:t>
            </a:r>
          </a:p>
        </p:txBody>
      </p:sp>
      <p:pic>
        <p:nvPicPr>
          <p:cNvPr id="5" name="Picture 4">
            <a:extLst>
              <a:ext uri="{FF2B5EF4-FFF2-40B4-BE49-F238E27FC236}">
                <a16:creationId xmlns:a16="http://schemas.microsoft.com/office/drawing/2014/main" id="{148ED79B-ACC5-4597-88C4-E69609F593C9}"/>
              </a:ext>
            </a:extLst>
          </p:cNvPr>
          <p:cNvPicPr>
            <a:picLocks noChangeAspect="1"/>
          </p:cNvPicPr>
          <p:nvPr/>
        </p:nvPicPr>
        <p:blipFill>
          <a:blip r:embed="rId3"/>
          <a:stretch>
            <a:fillRect/>
          </a:stretch>
        </p:blipFill>
        <p:spPr>
          <a:xfrm>
            <a:off x="569980" y="2443506"/>
            <a:ext cx="4754496" cy="3771900"/>
          </a:xfrm>
          <a:prstGeom prst="rect">
            <a:avLst/>
          </a:prstGeom>
        </p:spPr>
      </p:pic>
    </p:spTree>
    <p:extLst>
      <p:ext uri="{BB962C8B-B14F-4D97-AF65-F5344CB8AC3E}">
        <p14:creationId xmlns:p14="http://schemas.microsoft.com/office/powerpoint/2010/main" val="4063595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a:xfrm>
            <a:off x="1066800" y="280644"/>
            <a:ext cx="10058400" cy="1371600"/>
          </a:xfrm>
        </p:spPr>
        <p:txBody>
          <a:bodyPr/>
          <a:lstStyle/>
          <a:p>
            <a:r>
              <a:rPr lang="en-US" dirty="0"/>
              <a:t>Strengths of my research</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581024" y="1652244"/>
            <a:ext cx="5667375" cy="4586631"/>
          </a:xfrm>
        </p:spPr>
        <p:txBody>
          <a:bodyPr>
            <a:normAutofit/>
          </a:bodyPr>
          <a:lstStyle/>
          <a:p>
            <a:r>
              <a:rPr lang="en-US" dirty="0"/>
              <a:t>You start to see the connections over time</a:t>
            </a:r>
          </a:p>
          <a:p>
            <a:r>
              <a:rPr lang="en-US" dirty="0"/>
              <a:t>The dataset is greater than the sum of its parts. One piece might talk about malware seen recently and  you mark those TTPs as just recent. But then another piece references that malware from years ago so you can say that the APT displayed those TTPS over the intervening years, which each report in isolation couldn’t have given you</a:t>
            </a:r>
          </a:p>
          <a:p>
            <a:r>
              <a:rPr lang="en-US" dirty="0"/>
              <a:t>A report might not talk about something like Valid Accounts being used for access, but might mention that they are set up once the attacker is in the environment. By mapping TTP Valid Accounts in all the places it is present in </a:t>
            </a:r>
            <a:r>
              <a:rPr lang="en-US" dirty="0" err="1"/>
              <a:t>Mitre</a:t>
            </a:r>
            <a:r>
              <a:rPr lang="en-US" dirty="0"/>
              <a:t> </a:t>
            </a:r>
            <a:r>
              <a:rPr lang="en-US" dirty="0" err="1"/>
              <a:t>Att&amp;ck</a:t>
            </a:r>
            <a:r>
              <a:rPr lang="en-US" dirty="0"/>
              <a:t> we see what the APT is capable of</a:t>
            </a:r>
          </a:p>
          <a:p>
            <a:r>
              <a:rPr lang="en-US" dirty="0"/>
              <a:t>Multiple points of corroboration for TTPs, mitigates biases somewhat</a:t>
            </a:r>
          </a:p>
          <a:p>
            <a:r>
              <a:rPr lang="en-US" dirty="0"/>
              <a:t>You see the broad strokes of biases in our industry</a:t>
            </a:r>
          </a:p>
          <a:p>
            <a:pPr marL="0" indent="0">
              <a:buNone/>
            </a:pPr>
            <a:endParaRPr lang="en-US" dirty="0"/>
          </a:p>
        </p:txBody>
      </p:sp>
      <p:pic>
        <p:nvPicPr>
          <p:cNvPr id="5" name="Picture 4">
            <a:extLst>
              <a:ext uri="{FF2B5EF4-FFF2-40B4-BE49-F238E27FC236}">
                <a16:creationId xmlns:a16="http://schemas.microsoft.com/office/drawing/2014/main" id="{1B092A7F-D284-4D46-B25D-68C9DD2EB4EA}"/>
              </a:ext>
            </a:extLst>
          </p:cNvPr>
          <p:cNvPicPr>
            <a:picLocks noChangeAspect="1"/>
          </p:cNvPicPr>
          <p:nvPr/>
        </p:nvPicPr>
        <p:blipFill>
          <a:blip r:embed="rId3"/>
          <a:stretch>
            <a:fillRect/>
          </a:stretch>
        </p:blipFill>
        <p:spPr>
          <a:xfrm>
            <a:off x="6514455" y="1917700"/>
            <a:ext cx="5191770" cy="4473575"/>
          </a:xfrm>
          <a:prstGeom prst="rect">
            <a:avLst/>
          </a:prstGeom>
        </p:spPr>
      </p:pic>
    </p:spTree>
    <p:extLst>
      <p:ext uri="{BB962C8B-B14F-4D97-AF65-F5344CB8AC3E}">
        <p14:creationId xmlns:p14="http://schemas.microsoft.com/office/powerpoint/2010/main" val="124757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5A73-5138-4226-AB9B-8AB6632140BB}"/>
              </a:ext>
            </a:extLst>
          </p:cNvPr>
          <p:cNvSpPr>
            <a:spLocks noGrp="1"/>
          </p:cNvSpPr>
          <p:nvPr>
            <p:ph type="title"/>
          </p:nvPr>
        </p:nvSpPr>
        <p:spPr>
          <a:xfrm>
            <a:off x="5495924" y="2743200"/>
            <a:ext cx="5838825" cy="1371600"/>
          </a:xfrm>
        </p:spPr>
        <p:txBody>
          <a:bodyPr>
            <a:normAutofit fontScale="90000"/>
          </a:bodyPr>
          <a:lstStyle/>
          <a:p>
            <a:pPr lvl="0"/>
            <a:r>
              <a:rPr lang="en-US" b="1" dirty="0"/>
              <a:t>03 Turn threat intelligence into a </a:t>
            </a:r>
            <a:r>
              <a:rPr lang="en-US" b="1" dirty="0" err="1"/>
              <a:t>prioritised</a:t>
            </a:r>
            <a:r>
              <a:rPr lang="en-US" b="1" dirty="0"/>
              <a:t> control list  </a:t>
            </a:r>
          </a:p>
        </p:txBody>
      </p:sp>
      <p:pic>
        <p:nvPicPr>
          <p:cNvPr id="5" name="Picture 4">
            <a:extLst>
              <a:ext uri="{FF2B5EF4-FFF2-40B4-BE49-F238E27FC236}">
                <a16:creationId xmlns:a16="http://schemas.microsoft.com/office/drawing/2014/main" id="{133D2B94-3EFE-49E9-BDE6-627CE01001D1}"/>
              </a:ext>
            </a:extLst>
          </p:cNvPr>
          <p:cNvPicPr>
            <a:picLocks noChangeAspect="1"/>
          </p:cNvPicPr>
          <p:nvPr/>
        </p:nvPicPr>
        <p:blipFill>
          <a:blip r:embed="rId3"/>
          <a:stretch>
            <a:fillRect/>
          </a:stretch>
        </p:blipFill>
        <p:spPr>
          <a:xfrm>
            <a:off x="685798" y="552450"/>
            <a:ext cx="4256235" cy="5662956"/>
          </a:xfrm>
          <a:prstGeom prst="rect">
            <a:avLst/>
          </a:prstGeom>
        </p:spPr>
      </p:pic>
    </p:spTree>
    <p:extLst>
      <p:ext uri="{BB962C8B-B14F-4D97-AF65-F5344CB8AC3E}">
        <p14:creationId xmlns:p14="http://schemas.microsoft.com/office/powerpoint/2010/main" val="4118775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Initial Access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3569679451"/>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Mostly phishing, sharp decline in detected attacks post 2016</a:t>
            </a:r>
          </a:p>
          <a:p>
            <a:pPr marL="285750" indent="-285750">
              <a:buFont typeface="Arial" panose="020B0604020202020204" pitchFamily="34" charset="0"/>
              <a:buChar char="•"/>
            </a:pPr>
            <a:r>
              <a:rPr lang="en-US" dirty="0"/>
              <a:t>Drive-by Compromise is things like </a:t>
            </a:r>
            <a:r>
              <a:rPr lang="en-US" dirty="0" err="1"/>
              <a:t>OnionDuke</a:t>
            </a:r>
            <a:endParaRPr lang="en-US" dirty="0"/>
          </a:p>
          <a:p>
            <a:pPr marL="285750" indent="-285750">
              <a:buFont typeface="Arial" panose="020B0604020202020204" pitchFamily="34" charset="0"/>
              <a:buChar char="•"/>
            </a:pPr>
            <a:r>
              <a:rPr lang="en-US" dirty="0"/>
              <a:t>Valid accounts can be set up post “first” exploit and allow access later</a:t>
            </a:r>
            <a:endParaRPr lang="en-NZ" dirty="0"/>
          </a:p>
        </p:txBody>
      </p:sp>
    </p:spTree>
    <p:extLst>
      <p:ext uri="{BB962C8B-B14F-4D97-AF65-F5344CB8AC3E}">
        <p14:creationId xmlns:p14="http://schemas.microsoft.com/office/powerpoint/2010/main" val="1807284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Phishing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Antivirus and Network Intrusion Prevention – Email scanning</a:t>
            </a:r>
          </a:p>
          <a:p>
            <a:pPr marL="285750" indent="-285750">
              <a:buFont typeface="Arial" panose="020B0604020202020204" pitchFamily="34" charset="0"/>
              <a:buChar char="•"/>
            </a:pPr>
            <a:r>
              <a:rPr lang="en-US" dirty="0"/>
              <a:t>User Training</a:t>
            </a:r>
            <a:endParaRPr lang="en-NZ" dirty="0"/>
          </a:p>
        </p:txBody>
      </p:sp>
    </p:spTree>
    <p:extLst>
      <p:ext uri="{BB962C8B-B14F-4D97-AF65-F5344CB8AC3E}">
        <p14:creationId xmlns:p14="http://schemas.microsoft.com/office/powerpoint/2010/main" val="983963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Execution</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2492955783"/>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Command and Scripting Interpreter and WMI  through malware</a:t>
            </a:r>
          </a:p>
          <a:p>
            <a:pPr marL="285750" indent="-285750">
              <a:buFont typeface="Arial" panose="020B0604020202020204" pitchFamily="34" charset="0"/>
              <a:buChar char="•"/>
            </a:pPr>
            <a:r>
              <a:rPr lang="en-US" dirty="0"/>
              <a:t>Humans doing a lot of work with user execution</a:t>
            </a:r>
          </a:p>
          <a:p>
            <a:pPr marL="285750" indent="-285750">
              <a:buFont typeface="Arial" panose="020B0604020202020204" pitchFamily="34" charset="0"/>
              <a:buChar char="•"/>
            </a:pPr>
            <a:r>
              <a:rPr lang="en-US" dirty="0"/>
              <a:t>Again, dip post 2016 but then came back briefly</a:t>
            </a:r>
          </a:p>
          <a:p>
            <a:pPr marL="285750" indent="-285750">
              <a:buFont typeface="Arial" panose="020B0604020202020204" pitchFamily="34" charset="0"/>
              <a:buChar char="•"/>
            </a:pPr>
            <a:r>
              <a:rPr lang="en-US" dirty="0"/>
              <a:t>WMI always present</a:t>
            </a:r>
          </a:p>
          <a:p>
            <a:pPr marL="285750" indent="-285750">
              <a:buFont typeface="Arial" panose="020B0604020202020204" pitchFamily="34" charset="0"/>
              <a:buChar char="•"/>
            </a:pPr>
            <a:endParaRPr lang="en-NZ" dirty="0"/>
          </a:p>
        </p:txBody>
      </p:sp>
    </p:spTree>
    <p:extLst>
      <p:ext uri="{BB962C8B-B14F-4D97-AF65-F5344CB8AC3E}">
        <p14:creationId xmlns:p14="http://schemas.microsoft.com/office/powerpoint/2010/main" val="229269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normAutofit fontScale="90000"/>
          </a:bodyPr>
          <a:lstStyle/>
          <a:p>
            <a:r>
              <a:rPr lang="en-US" dirty="0"/>
              <a:t>Command and Scripting Interpreter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Antivirus</a:t>
            </a:r>
          </a:p>
          <a:p>
            <a:pPr marL="285750" indent="-285750">
              <a:buFont typeface="Arial" panose="020B0604020202020204" pitchFamily="34" charset="0"/>
              <a:buChar char="•"/>
            </a:pPr>
            <a:r>
              <a:rPr lang="en-US" dirty="0"/>
              <a:t>Disable or Remove Feature or Program - Hardening</a:t>
            </a:r>
          </a:p>
          <a:p>
            <a:pPr marL="285750" indent="-285750">
              <a:buFont typeface="Arial" panose="020B0604020202020204" pitchFamily="34" charset="0"/>
              <a:buChar char="•"/>
            </a:pPr>
            <a:r>
              <a:rPr lang="en-US" dirty="0"/>
              <a:t>Execution Prevention</a:t>
            </a:r>
          </a:p>
        </p:txBody>
      </p:sp>
    </p:spTree>
    <p:extLst>
      <p:ext uri="{BB962C8B-B14F-4D97-AF65-F5344CB8AC3E}">
        <p14:creationId xmlns:p14="http://schemas.microsoft.com/office/powerpoint/2010/main" val="196392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A4E9-35DF-457D-A874-5A8F80A9D028}"/>
              </a:ext>
            </a:extLst>
          </p:cNvPr>
          <p:cNvSpPr>
            <a:spLocks noGrp="1"/>
          </p:cNvSpPr>
          <p:nvPr>
            <p:ph type="title"/>
          </p:nvPr>
        </p:nvSpPr>
        <p:spPr>
          <a:xfrm>
            <a:off x="1066800" y="642594"/>
            <a:ext cx="5029200" cy="1371600"/>
          </a:xfrm>
        </p:spPr>
        <p:txBody>
          <a:bodyPr/>
          <a:lstStyle/>
          <a:p>
            <a:r>
              <a:rPr lang="en-US" dirty="0"/>
              <a:t>The bias of this presentation</a:t>
            </a:r>
            <a:endParaRPr lang="en-NZ" dirty="0"/>
          </a:p>
        </p:txBody>
      </p:sp>
      <p:sp>
        <p:nvSpPr>
          <p:cNvPr id="3" name="Content Placeholder 2">
            <a:extLst>
              <a:ext uri="{FF2B5EF4-FFF2-40B4-BE49-F238E27FC236}">
                <a16:creationId xmlns:a16="http://schemas.microsoft.com/office/drawing/2014/main" id="{8803F044-1383-43FD-A847-D99F03CFA3F5}"/>
              </a:ext>
            </a:extLst>
          </p:cNvPr>
          <p:cNvSpPr>
            <a:spLocks noGrp="1"/>
          </p:cNvSpPr>
          <p:nvPr>
            <p:ph idx="1"/>
          </p:nvPr>
        </p:nvSpPr>
        <p:spPr>
          <a:xfrm>
            <a:off x="866775" y="2684145"/>
            <a:ext cx="5029200" cy="3849624"/>
          </a:xfrm>
        </p:spPr>
        <p:txBody>
          <a:bodyPr/>
          <a:lstStyle/>
          <a:p>
            <a:r>
              <a:rPr lang="en-US" dirty="0"/>
              <a:t>I am only talking about sophisticated adversaries</a:t>
            </a:r>
          </a:p>
          <a:p>
            <a:r>
              <a:rPr lang="en-US" dirty="0"/>
              <a:t>I am mostly looking at Windows based environments</a:t>
            </a:r>
          </a:p>
          <a:p>
            <a:r>
              <a:rPr lang="en-US" dirty="0"/>
              <a:t>This talk uses the term ‘threat intelligence’ to mean any information about adversaries that could be used to improve the security posture of an </a:t>
            </a:r>
            <a:r>
              <a:rPr lang="en-US" dirty="0" err="1"/>
              <a:t>organisation</a:t>
            </a:r>
            <a:endParaRPr lang="en-US" dirty="0"/>
          </a:p>
        </p:txBody>
      </p:sp>
      <p:pic>
        <p:nvPicPr>
          <p:cNvPr id="7" name="Picture 6">
            <a:extLst>
              <a:ext uri="{FF2B5EF4-FFF2-40B4-BE49-F238E27FC236}">
                <a16:creationId xmlns:a16="http://schemas.microsoft.com/office/drawing/2014/main" id="{BB501E0E-8CED-4E68-96A1-F65FF23415E2}"/>
              </a:ext>
            </a:extLst>
          </p:cNvPr>
          <p:cNvPicPr>
            <a:picLocks noChangeAspect="1"/>
          </p:cNvPicPr>
          <p:nvPr/>
        </p:nvPicPr>
        <p:blipFill>
          <a:blip r:embed="rId3"/>
          <a:stretch>
            <a:fillRect/>
          </a:stretch>
        </p:blipFill>
        <p:spPr>
          <a:xfrm>
            <a:off x="6496050" y="747712"/>
            <a:ext cx="4762500" cy="5362575"/>
          </a:xfrm>
          <a:prstGeom prst="rect">
            <a:avLst/>
          </a:prstGeom>
        </p:spPr>
      </p:pic>
    </p:spTree>
    <p:extLst>
      <p:ext uri="{BB962C8B-B14F-4D97-AF65-F5344CB8AC3E}">
        <p14:creationId xmlns:p14="http://schemas.microsoft.com/office/powerpoint/2010/main" val="1356163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Persistence</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1103957894"/>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Cut the TTPs with no hits</a:t>
            </a:r>
          </a:p>
          <a:p>
            <a:pPr marL="285750" indent="-285750">
              <a:buFont typeface="Arial" panose="020B0604020202020204" pitchFamily="34" charset="0"/>
              <a:buChar char="•"/>
            </a:pPr>
            <a:r>
              <a:rPr lang="en-US" dirty="0"/>
              <a:t>Mixed bag but consistently Event Triggered Execution and Valid Accounts used</a:t>
            </a:r>
          </a:p>
          <a:p>
            <a:pPr marL="285750" indent="-285750">
              <a:buFont typeface="Arial" panose="020B0604020202020204" pitchFamily="34" charset="0"/>
              <a:buChar char="•"/>
            </a:pPr>
            <a:r>
              <a:rPr lang="en-US" dirty="0"/>
              <a:t>Numbers are all less than 3 instances</a:t>
            </a:r>
          </a:p>
        </p:txBody>
      </p:sp>
    </p:spTree>
    <p:extLst>
      <p:ext uri="{BB962C8B-B14F-4D97-AF65-F5344CB8AC3E}">
        <p14:creationId xmlns:p14="http://schemas.microsoft.com/office/powerpoint/2010/main" val="1058221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normAutofit fontScale="90000"/>
          </a:bodyPr>
          <a:lstStyle/>
          <a:p>
            <a:r>
              <a:rPr lang="en-US" dirty="0"/>
              <a:t>Event Triggered Execution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Not many so let’s go with Detection</a:t>
            </a:r>
          </a:p>
          <a:p>
            <a:pPr marL="285750" indent="-285750">
              <a:buFont typeface="Arial" panose="020B0604020202020204" pitchFamily="34" charset="0"/>
              <a:buChar char="•"/>
            </a:pPr>
            <a:r>
              <a:rPr lang="en-US" dirty="0"/>
              <a:t>Monitor for additions or modifications of mechanisms that could be used to trigger event-based execution</a:t>
            </a:r>
          </a:p>
        </p:txBody>
      </p:sp>
    </p:spTree>
    <p:extLst>
      <p:ext uri="{BB962C8B-B14F-4D97-AF65-F5344CB8AC3E}">
        <p14:creationId xmlns:p14="http://schemas.microsoft.com/office/powerpoint/2010/main" val="875729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Privilege Escalation</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4165080010"/>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Event Triggered Execution and Valid Accounts used</a:t>
            </a:r>
          </a:p>
          <a:p>
            <a:pPr marL="285750" indent="-285750">
              <a:buFont typeface="Arial" panose="020B0604020202020204" pitchFamily="34" charset="0"/>
              <a:buChar char="•"/>
            </a:pPr>
            <a:r>
              <a:rPr lang="en-US" dirty="0"/>
              <a:t>Process Injection fairly consistent</a:t>
            </a:r>
          </a:p>
          <a:p>
            <a:pPr marL="285750" indent="-285750">
              <a:buFont typeface="Arial" panose="020B0604020202020204" pitchFamily="34" charset="0"/>
              <a:buChar char="•"/>
            </a:pPr>
            <a:r>
              <a:rPr lang="en-US" dirty="0"/>
              <a:t>Spike in Access Token Manipulation</a:t>
            </a:r>
          </a:p>
          <a:p>
            <a:pPr marL="285750" indent="-285750">
              <a:buFont typeface="Arial" panose="020B0604020202020204" pitchFamily="34" charset="0"/>
              <a:buChar char="•"/>
            </a:pPr>
            <a:r>
              <a:rPr lang="en-US" dirty="0"/>
              <a:t>Numbers are all less than 3 instances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60538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normAutofit fontScale="90000"/>
          </a:bodyPr>
          <a:lstStyle/>
          <a:p>
            <a:r>
              <a:rPr lang="en-US" dirty="0"/>
              <a:t>Event Triggered Execution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Not many so let’s go with Detection</a:t>
            </a:r>
          </a:p>
          <a:p>
            <a:pPr marL="285750" indent="-285750">
              <a:buFont typeface="Arial" panose="020B0604020202020204" pitchFamily="34" charset="0"/>
              <a:buChar char="•"/>
            </a:pPr>
            <a:r>
              <a:rPr lang="en-US" dirty="0"/>
              <a:t>Monitor for additions or modifications of mechanisms that could be used to trigger event-based execution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3287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Defense Evasion</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2593417707"/>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Cut the TTPs with no hits</a:t>
            </a:r>
          </a:p>
          <a:p>
            <a:pPr marL="285750" indent="-285750">
              <a:buFont typeface="Arial" panose="020B0604020202020204" pitchFamily="34" charset="0"/>
              <a:buChar char="•"/>
            </a:pPr>
            <a:r>
              <a:rPr lang="en-US" dirty="0"/>
              <a:t>No Execution Guardrails…</a:t>
            </a:r>
          </a:p>
          <a:p>
            <a:pPr marL="285750" indent="-285750">
              <a:buFont typeface="Arial" panose="020B0604020202020204" pitchFamily="34" charset="0"/>
              <a:buChar char="•"/>
            </a:pPr>
            <a:r>
              <a:rPr lang="en-US" dirty="0"/>
              <a:t>Many seen every year or all bar one year</a:t>
            </a:r>
          </a:p>
          <a:p>
            <a:pPr marL="285750" indent="-285750">
              <a:buFont typeface="Arial" panose="020B0604020202020204" pitchFamily="34" charset="0"/>
              <a:buChar char="•"/>
            </a:pPr>
            <a:r>
              <a:rPr lang="en-US" dirty="0"/>
              <a:t>Obfuscated Files or Information dropped off but in line with overall detection</a:t>
            </a:r>
          </a:p>
        </p:txBody>
      </p:sp>
    </p:spTree>
    <p:extLst>
      <p:ext uri="{BB962C8B-B14F-4D97-AF65-F5344CB8AC3E}">
        <p14:creationId xmlns:p14="http://schemas.microsoft.com/office/powerpoint/2010/main" val="1057132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a:xfrm>
            <a:off x="8448675" y="3629024"/>
            <a:ext cx="3161963" cy="1645920"/>
          </a:xfrm>
        </p:spPr>
        <p:txBody>
          <a:bodyPr>
            <a:normAutofit fontScale="90000"/>
          </a:bodyPr>
          <a:lstStyle/>
          <a:p>
            <a:r>
              <a:rPr lang="en-US" dirty="0"/>
              <a:t>APT29 often uses sub techniques like binary padding, software packing and indicator removal from tools </a:t>
            </a:r>
            <a:endParaRPr lang="en-NZ" dirty="0"/>
          </a:p>
        </p:txBody>
      </p:sp>
      <p:pic>
        <p:nvPicPr>
          <p:cNvPr id="8" name="Picture 7">
            <a:extLst>
              <a:ext uri="{FF2B5EF4-FFF2-40B4-BE49-F238E27FC236}">
                <a16:creationId xmlns:a16="http://schemas.microsoft.com/office/drawing/2014/main" id="{1F6DD30E-0CAA-4F0F-8095-BFE655B6E821}"/>
              </a:ext>
            </a:extLst>
          </p:cNvPr>
          <p:cNvPicPr>
            <a:picLocks noChangeAspect="1"/>
          </p:cNvPicPr>
          <p:nvPr/>
        </p:nvPicPr>
        <p:blipFill>
          <a:blip r:embed="rId3"/>
          <a:stretch>
            <a:fillRect/>
          </a:stretch>
        </p:blipFill>
        <p:spPr>
          <a:xfrm>
            <a:off x="361950" y="1462087"/>
            <a:ext cx="7482819" cy="3933825"/>
          </a:xfrm>
          <a:prstGeom prst="rect">
            <a:avLst/>
          </a:prstGeom>
        </p:spPr>
      </p:pic>
    </p:spTree>
    <p:extLst>
      <p:ext uri="{BB962C8B-B14F-4D97-AF65-F5344CB8AC3E}">
        <p14:creationId xmlns:p14="http://schemas.microsoft.com/office/powerpoint/2010/main" val="3769474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normAutofit fontScale="90000"/>
          </a:bodyPr>
          <a:lstStyle/>
          <a:p>
            <a:r>
              <a:rPr lang="en-US" dirty="0"/>
              <a:t>Obfuscated Files or Information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Antivirus</a:t>
            </a:r>
          </a:p>
          <a:p>
            <a:pPr marL="285750" indent="-285750">
              <a:buFont typeface="Arial" panose="020B0604020202020204" pitchFamily="34" charset="0"/>
              <a:buChar char="•"/>
            </a:pPr>
            <a:r>
              <a:rPr lang="en-US" dirty="0"/>
              <a:t>Also for Detection - Network Intrusion Prevention</a:t>
            </a:r>
          </a:p>
        </p:txBody>
      </p:sp>
    </p:spTree>
    <p:extLst>
      <p:ext uri="{BB962C8B-B14F-4D97-AF65-F5344CB8AC3E}">
        <p14:creationId xmlns:p14="http://schemas.microsoft.com/office/powerpoint/2010/main" val="2188271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Credential Access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3520362572"/>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Cut the TTPs with no hits</a:t>
            </a:r>
          </a:p>
          <a:p>
            <a:pPr marL="285750" indent="-285750">
              <a:buFont typeface="Arial" panose="020B0604020202020204" pitchFamily="34" charset="0"/>
              <a:buChar char="•"/>
            </a:pPr>
            <a:r>
              <a:rPr lang="en-US" dirty="0"/>
              <a:t>Low numbers</a:t>
            </a:r>
          </a:p>
          <a:p>
            <a:pPr marL="285750" indent="-285750">
              <a:buFont typeface="Arial" panose="020B0604020202020204" pitchFamily="34" charset="0"/>
              <a:buChar char="•"/>
            </a:pPr>
            <a:r>
              <a:rPr lang="en-US" dirty="0"/>
              <a:t>Some years nothing was reported</a:t>
            </a:r>
          </a:p>
          <a:p>
            <a:pPr marL="285750" indent="-285750">
              <a:buFont typeface="Arial" panose="020B0604020202020204" pitchFamily="34" charset="0"/>
              <a:buChar char="•"/>
            </a:pPr>
            <a:r>
              <a:rPr lang="en-US" dirty="0"/>
              <a:t>Ongoing trend</a:t>
            </a:r>
          </a:p>
          <a:p>
            <a:pPr marL="285750" indent="-285750">
              <a:buFont typeface="Arial" panose="020B0604020202020204" pitchFamily="34" charset="0"/>
              <a:buChar char="•"/>
            </a:pPr>
            <a:r>
              <a:rPr lang="en-US" dirty="0"/>
              <a:t>Extrapolating this there are a small number of ways to gather credentials used consistently</a:t>
            </a:r>
          </a:p>
        </p:txBody>
      </p:sp>
    </p:spTree>
    <p:extLst>
      <p:ext uri="{BB962C8B-B14F-4D97-AF65-F5344CB8AC3E}">
        <p14:creationId xmlns:p14="http://schemas.microsoft.com/office/powerpoint/2010/main" val="2744407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OS Credential Dumping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US" dirty="0"/>
              <a:t>Active Directory Configurations – lock down domain controller replication, use Protected Users AD security group</a:t>
            </a:r>
          </a:p>
          <a:p>
            <a:pPr marL="285750" indent="-285750">
              <a:buFont typeface="Arial" panose="020B0604020202020204" pitchFamily="34" charset="0"/>
              <a:buChar char="•"/>
            </a:pPr>
            <a:r>
              <a:rPr lang="en-US" dirty="0"/>
              <a:t>DC backups encrypted</a:t>
            </a:r>
          </a:p>
          <a:p>
            <a:pPr marL="285750" indent="-285750">
              <a:buFont typeface="Arial" panose="020B0604020202020204" pitchFamily="34" charset="0"/>
              <a:buChar char="•"/>
            </a:pPr>
            <a:r>
              <a:rPr lang="en-US" dirty="0"/>
              <a:t>Strong Password Policies</a:t>
            </a:r>
          </a:p>
          <a:p>
            <a:pPr marL="285750" indent="-285750">
              <a:buFont typeface="Arial" panose="020B0604020202020204" pitchFamily="34" charset="0"/>
              <a:buChar char="•"/>
            </a:pPr>
            <a:r>
              <a:rPr lang="en-US" dirty="0"/>
              <a:t>Privileged Account Management</a:t>
            </a:r>
          </a:p>
          <a:p>
            <a:pPr marL="285750" indent="-285750">
              <a:buFont typeface="Arial" panose="020B0604020202020204" pitchFamily="34" charset="0"/>
              <a:buChar char="•"/>
            </a:pPr>
            <a:r>
              <a:rPr lang="en-US" dirty="0"/>
              <a:t>Monitor processes interacting with lsass.exe- LSA Subsystem Service (LSASS)</a:t>
            </a:r>
          </a:p>
        </p:txBody>
      </p:sp>
    </p:spTree>
    <p:extLst>
      <p:ext uri="{BB962C8B-B14F-4D97-AF65-F5344CB8AC3E}">
        <p14:creationId xmlns:p14="http://schemas.microsoft.com/office/powerpoint/2010/main" val="2775827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Discovery</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1770394172"/>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US" dirty="0"/>
              <a:t>Cut the TTPs with no hits</a:t>
            </a:r>
          </a:p>
          <a:p>
            <a:pPr marL="285750" indent="-285750">
              <a:buFont typeface="Arial" panose="020B0604020202020204" pitchFamily="34" charset="0"/>
              <a:buChar char="•"/>
            </a:pPr>
            <a:r>
              <a:rPr lang="en-US" dirty="0"/>
              <a:t>Low numbers</a:t>
            </a:r>
          </a:p>
          <a:p>
            <a:pPr marL="285750" indent="-285750">
              <a:buFont typeface="Arial" panose="020B0604020202020204" pitchFamily="34" charset="0"/>
              <a:buChar char="•"/>
            </a:pPr>
            <a:r>
              <a:rPr lang="en-US" dirty="0"/>
              <a:t>Some years nothing was reported</a:t>
            </a:r>
          </a:p>
          <a:p>
            <a:pPr marL="285750" indent="-285750">
              <a:buFont typeface="Arial" panose="020B0604020202020204" pitchFamily="34" charset="0"/>
              <a:buChar char="•"/>
            </a:pPr>
            <a:r>
              <a:rPr lang="en-US" dirty="0"/>
              <a:t>Ongoing trend</a:t>
            </a:r>
          </a:p>
          <a:p>
            <a:pPr marL="285750" indent="-285750">
              <a:buFont typeface="Arial" panose="020B0604020202020204" pitchFamily="34" charset="0"/>
              <a:buChar char="•"/>
            </a:pPr>
            <a:r>
              <a:rPr lang="en-US" dirty="0"/>
              <a:t>Extrapolating this there are a small number of ways to discover information about the environment used consistently</a:t>
            </a:r>
          </a:p>
        </p:txBody>
      </p:sp>
    </p:spTree>
    <p:extLst>
      <p:ext uri="{BB962C8B-B14F-4D97-AF65-F5344CB8AC3E}">
        <p14:creationId xmlns:p14="http://schemas.microsoft.com/office/powerpoint/2010/main" val="353131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5A73-5138-4226-AB9B-8AB6632140BB}"/>
              </a:ext>
            </a:extLst>
          </p:cNvPr>
          <p:cNvSpPr>
            <a:spLocks noGrp="1"/>
          </p:cNvSpPr>
          <p:nvPr>
            <p:ph type="title"/>
          </p:nvPr>
        </p:nvSpPr>
        <p:spPr>
          <a:xfrm>
            <a:off x="5295900" y="2743200"/>
            <a:ext cx="6096000" cy="1371600"/>
          </a:xfrm>
        </p:spPr>
        <p:txBody>
          <a:bodyPr>
            <a:normAutofit fontScale="90000"/>
          </a:bodyPr>
          <a:lstStyle/>
          <a:p>
            <a:r>
              <a:rPr lang="en-US" b="1" dirty="0"/>
              <a:t>01 The problems with threat intelligence and a different way forward</a:t>
            </a:r>
            <a:endParaRPr lang="en-NZ" b="1" dirty="0"/>
          </a:p>
        </p:txBody>
      </p:sp>
      <p:pic>
        <p:nvPicPr>
          <p:cNvPr id="4" name="Picture 3">
            <a:extLst>
              <a:ext uri="{FF2B5EF4-FFF2-40B4-BE49-F238E27FC236}">
                <a16:creationId xmlns:a16="http://schemas.microsoft.com/office/drawing/2014/main" id="{E0DE235D-B096-4408-AAEA-A14B906D455D}"/>
              </a:ext>
            </a:extLst>
          </p:cNvPr>
          <p:cNvPicPr>
            <a:picLocks noChangeAspect="1"/>
          </p:cNvPicPr>
          <p:nvPr/>
        </p:nvPicPr>
        <p:blipFill>
          <a:blip r:embed="rId2"/>
          <a:stretch>
            <a:fillRect/>
          </a:stretch>
        </p:blipFill>
        <p:spPr>
          <a:xfrm>
            <a:off x="595312" y="1319212"/>
            <a:ext cx="4510982" cy="4219575"/>
          </a:xfrm>
          <a:prstGeom prst="rect">
            <a:avLst/>
          </a:prstGeom>
        </p:spPr>
      </p:pic>
    </p:spTree>
    <p:extLst>
      <p:ext uri="{BB962C8B-B14F-4D97-AF65-F5344CB8AC3E}">
        <p14:creationId xmlns:p14="http://schemas.microsoft.com/office/powerpoint/2010/main" val="825795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normAutofit fontScale="90000"/>
          </a:bodyPr>
          <a:lstStyle/>
          <a:p>
            <a:r>
              <a:rPr lang="en-US" dirty="0"/>
              <a:t>System Information Discovery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fontScale="85000" lnSpcReduction="20000"/>
          </a:bodyPr>
          <a:lstStyle/>
          <a:p>
            <a:pPr marL="285750" indent="-285750">
              <a:buFont typeface="Arial" panose="020B0604020202020204" pitchFamily="34" charset="0"/>
              <a:buChar char="•"/>
            </a:pPr>
            <a:r>
              <a:rPr lang="en-US" dirty="0"/>
              <a:t>Not many so lets look at Detection</a:t>
            </a:r>
          </a:p>
          <a:p>
            <a:pPr marL="285750" indent="-285750">
              <a:buFont typeface="Arial" panose="020B0604020202020204" pitchFamily="34" charset="0"/>
              <a:buChar char="•"/>
            </a:pPr>
            <a:r>
              <a:rPr lang="en-US" dirty="0"/>
              <a:t>Monitor processes and command-line arguments for actions that gather system and network information</a:t>
            </a:r>
          </a:p>
          <a:p>
            <a:pPr marL="285750" indent="-285750">
              <a:buFont typeface="Arial" panose="020B0604020202020204" pitchFamily="34" charset="0"/>
              <a:buChar char="•"/>
            </a:pPr>
            <a:r>
              <a:rPr lang="en-US" dirty="0"/>
              <a:t>Monitor for interaction with the Windows API to gather information</a:t>
            </a:r>
          </a:p>
          <a:p>
            <a:pPr marL="285750" indent="-285750">
              <a:buFont typeface="Arial" panose="020B0604020202020204" pitchFamily="34" charset="0"/>
              <a:buChar char="•"/>
            </a:pPr>
            <a:r>
              <a:rPr lang="en-US" dirty="0"/>
              <a:t>Monitor for interaction with Windows system management tools - Windows Management Instrumentation and PowerShell</a:t>
            </a:r>
          </a:p>
        </p:txBody>
      </p:sp>
    </p:spTree>
    <p:extLst>
      <p:ext uri="{BB962C8B-B14F-4D97-AF65-F5344CB8AC3E}">
        <p14:creationId xmlns:p14="http://schemas.microsoft.com/office/powerpoint/2010/main" val="129879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Lateral Movement</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Low numbers</a:t>
            </a:r>
          </a:p>
          <a:p>
            <a:pPr marL="285750" indent="-285750">
              <a:buFont typeface="Arial" panose="020B0604020202020204" pitchFamily="34" charset="0"/>
              <a:buChar char="•"/>
            </a:pPr>
            <a:r>
              <a:rPr lang="en-US" dirty="0"/>
              <a:t>Some years nothing was reported</a:t>
            </a:r>
          </a:p>
          <a:p>
            <a:pPr marL="285750" indent="-285750">
              <a:buFont typeface="Arial" panose="020B0604020202020204" pitchFamily="34" charset="0"/>
              <a:buChar char="•"/>
            </a:pPr>
            <a:r>
              <a:rPr lang="en-US" dirty="0"/>
              <a:t>Ongoing trend</a:t>
            </a:r>
          </a:p>
          <a:p>
            <a:pPr marL="285750" indent="-285750">
              <a:buFont typeface="Arial" panose="020B0604020202020204" pitchFamily="34" charset="0"/>
              <a:buChar char="•"/>
            </a:pPr>
            <a:r>
              <a:rPr lang="en-US" dirty="0"/>
              <a:t>Use Alternate Authentication Material often Pass the Hash/Pass the Ticket from </a:t>
            </a:r>
            <a:r>
              <a:rPr lang="en-US" dirty="0" err="1"/>
              <a:t>Mimikatz</a:t>
            </a:r>
            <a:endParaRPr lang="en-US" dirty="0"/>
          </a:p>
        </p:txBody>
      </p:sp>
    </p:spTree>
    <p:extLst>
      <p:ext uri="{BB962C8B-B14F-4D97-AF65-F5344CB8AC3E}">
        <p14:creationId xmlns:p14="http://schemas.microsoft.com/office/powerpoint/2010/main" val="3393550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a:xfrm>
            <a:off x="8467725" y="3429000"/>
            <a:ext cx="3161963" cy="1645920"/>
          </a:xfrm>
        </p:spPr>
        <p:txBody>
          <a:bodyPr>
            <a:normAutofit fontScale="90000"/>
          </a:bodyPr>
          <a:lstStyle/>
          <a:p>
            <a:r>
              <a:rPr lang="en-US" dirty="0"/>
              <a:t>Lateral movement is still going on.</a:t>
            </a:r>
            <a:br>
              <a:rPr lang="en-US" dirty="0"/>
            </a:br>
            <a:br>
              <a:rPr lang="en-US" dirty="0"/>
            </a:br>
            <a:r>
              <a:rPr lang="en-US" dirty="0"/>
              <a:t>Clearly something is happening we can’t see.</a:t>
            </a:r>
            <a:endParaRPr lang="en-NZ" dirty="0"/>
          </a:p>
        </p:txBody>
      </p:sp>
      <p:pic>
        <p:nvPicPr>
          <p:cNvPr id="8" name="Picture 7">
            <a:extLst>
              <a:ext uri="{FF2B5EF4-FFF2-40B4-BE49-F238E27FC236}">
                <a16:creationId xmlns:a16="http://schemas.microsoft.com/office/drawing/2014/main" id="{B784FCA2-18EB-475D-A307-E970A14E037F}"/>
              </a:ext>
            </a:extLst>
          </p:cNvPr>
          <p:cNvPicPr>
            <a:picLocks noChangeAspect="1"/>
          </p:cNvPicPr>
          <p:nvPr/>
        </p:nvPicPr>
        <p:blipFill>
          <a:blip r:embed="rId3"/>
          <a:stretch>
            <a:fillRect/>
          </a:stretch>
        </p:blipFill>
        <p:spPr>
          <a:xfrm>
            <a:off x="282575" y="692150"/>
            <a:ext cx="7607300" cy="5473700"/>
          </a:xfrm>
          <a:prstGeom prst="rect">
            <a:avLst/>
          </a:prstGeom>
        </p:spPr>
      </p:pic>
    </p:spTree>
    <p:extLst>
      <p:ext uri="{BB962C8B-B14F-4D97-AF65-F5344CB8AC3E}">
        <p14:creationId xmlns:p14="http://schemas.microsoft.com/office/powerpoint/2010/main" val="3468931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Remote Services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Multi-factor Authentication for Remote Services</a:t>
            </a:r>
          </a:p>
          <a:p>
            <a:pPr marL="285750" indent="-285750">
              <a:buFont typeface="Arial" panose="020B0604020202020204" pitchFamily="34" charset="0"/>
              <a:buChar char="•"/>
            </a:pPr>
            <a:r>
              <a:rPr lang="en-US" dirty="0"/>
              <a:t>User Account Management – restrict access to Remote Services</a:t>
            </a:r>
          </a:p>
        </p:txBody>
      </p:sp>
    </p:spTree>
    <p:extLst>
      <p:ext uri="{BB962C8B-B14F-4D97-AF65-F5344CB8AC3E}">
        <p14:creationId xmlns:p14="http://schemas.microsoft.com/office/powerpoint/2010/main" val="1005831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Collection</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597658508"/>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Cut the TTPs with no hits</a:t>
            </a:r>
          </a:p>
          <a:p>
            <a:pPr marL="285750" indent="-285750">
              <a:buFont typeface="Arial" panose="020B0604020202020204" pitchFamily="34" charset="0"/>
              <a:buChar char="•"/>
            </a:pPr>
            <a:r>
              <a:rPr lang="en-US" dirty="0"/>
              <a:t>Low numbers</a:t>
            </a:r>
          </a:p>
          <a:p>
            <a:pPr marL="285750" indent="-285750">
              <a:buFont typeface="Arial" panose="020B0604020202020204" pitchFamily="34" charset="0"/>
              <a:buChar char="•"/>
            </a:pPr>
            <a:r>
              <a:rPr lang="en-US" dirty="0"/>
              <a:t>Some years nothing was reported</a:t>
            </a:r>
          </a:p>
          <a:p>
            <a:pPr marL="285750" indent="-285750">
              <a:buFont typeface="Arial" panose="020B0604020202020204" pitchFamily="34" charset="0"/>
              <a:buChar char="•"/>
            </a:pPr>
            <a:r>
              <a:rPr lang="en-US" dirty="0"/>
              <a:t>Ongoing trend</a:t>
            </a:r>
          </a:p>
          <a:p>
            <a:pPr marL="285750" indent="-285750">
              <a:buFont typeface="Arial" panose="020B0604020202020204" pitchFamily="34" charset="0"/>
              <a:buChar char="•"/>
            </a:pPr>
            <a:r>
              <a:rPr lang="en-US" dirty="0"/>
              <a:t>Extrapolating this there are a small number of ways to collect information used consistently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84451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Archive Collected Data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Not many so let’s go with Detection</a:t>
            </a:r>
          </a:p>
          <a:p>
            <a:pPr marL="285750" indent="-285750">
              <a:buFont typeface="Arial" panose="020B0604020202020204" pitchFamily="34" charset="0"/>
              <a:buChar char="•"/>
            </a:pPr>
            <a:r>
              <a:rPr lang="en-US" dirty="0"/>
              <a:t>Detect the writing of files with extensions and/or headers associated with compressed or encrypted file types</a:t>
            </a:r>
          </a:p>
          <a:p>
            <a:pPr marL="285750" indent="-285750">
              <a:buFont typeface="Arial" panose="020B0604020202020204" pitchFamily="34" charset="0"/>
              <a:buChar char="•"/>
            </a:pPr>
            <a:r>
              <a:rPr lang="en-US" dirty="0"/>
              <a:t>Correlate with exfiltration – SIEM solution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20335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Command and Control</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3734971259"/>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fontScale="92500"/>
          </a:bodyPr>
          <a:lstStyle/>
          <a:p>
            <a:pPr marL="285750" indent="-285750">
              <a:buFont typeface="Arial" panose="020B0604020202020204" pitchFamily="34" charset="0"/>
              <a:buChar char="•"/>
            </a:pPr>
            <a:r>
              <a:rPr lang="en-US" dirty="0"/>
              <a:t>Cut the TTPs with no hits</a:t>
            </a:r>
          </a:p>
          <a:p>
            <a:pPr marL="285750" indent="-285750">
              <a:buFont typeface="Arial" panose="020B0604020202020204" pitchFamily="34" charset="0"/>
              <a:buChar char="•"/>
            </a:pPr>
            <a:r>
              <a:rPr lang="en-US" dirty="0"/>
              <a:t>HTTP consistent Application Layer Protocol</a:t>
            </a:r>
          </a:p>
          <a:p>
            <a:pPr marL="285750" indent="-285750">
              <a:buFont typeface="Arial" panose="020B0604020202020204" pitchFamily="34" charset="0"/>
              <a:buChar char="•"/>
            </a:pPr>
            <a:r>
              <a:rPr lang="en-US" dirty="0"/>
              <a:t>Steganography consistent Data Obfuscation</a:t>
            </a:r>
          </a:p>
          <a:p>
            <a:pPr marL="285750" indent="-285750">
              <a:buFont typeface="Arial" panose="020B0604020202020204" pitchFamily="34" charset="0"/>
              <a:buChar char="•"/>
            </a:pPr>
            <a:r>
              <a:rPr lang="en-US" dirty="0"/>
              <a:t>A lot of communication encrypted</a:t>
            </a:r>
          </a:p>
          <a:p>
            <a:pPr marL="285750" indent="-285750">
              <a:buFont typeface="Arial" panose="020B0604020202020204" pitchFamily="34" charset="0"/>
              <a:buChar char="•"/>
            </a:pPr>
            <a:r>
              <a:rPr lang="en-US" dirty="0"/>
              <a:t>Twitter and Dropbox consistently used as C&amp;C</a:t>
            </a:r>
          </a:p>
        </p:txBody>
      </p:sp>
    </p:spTree>
    <p:extLst>
      <p:ext uri="{BB962C8B-B14F-4D97-AF65-F5344CB8AC3E}">
        <p14:creationId xmlns:p14="http://schemas.microsoft.com/office/powerpoint/2010/main" val="2361046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a:xfrm>
            <a:off x="8458200" y="3429000"/>
            <a:ext cx="3161963" cy="1645920"/>
          </a:xfrm>
        </p:spPr>
        <p:txBody>
          <a:bodyPr>
            <a:normAutofit fontScale="90000"/>
          </a:bodyPr>
          <a:lstStyle/>
          <a:p>
            <a:r>
              <a:rPr lang="en-US" dirty="0"/>
              <a:t>APT29 would often use steganography for their C&amp;C. </a:t>
            </a:r>
            <a:br>
              <a:rPr lang="en-US" dirty="0"/>
            </a:br>
            <a:br>
              <a:rPr lang="en-US" dirty="0"/>
            </a:br>
            <a:r>
              <a:rPr lang="en-US" dirty="0"/>
              <a:t>They do not want to be found!</a:t>
            </a:r>
            <a:endParaRPr lang="en-NZ" dirty="0"/>
          </a:p>
        </p:txBody>
      </p:sp>
      <p:pic>
        <p:nvPicPr>
          <p:cNvPr id="10" name="Picture 9">
            <a:extLst>
              <a:ext uri="{FF2B5EF4-FFF2-40B4-BE49-F238E27FC236}">
                <a16:creationId xmlns:a16="http://schemas.microsoft.com/office/drawing/2014/main" id="{95E31485-0892-4914-85A9-56AA2DC63B50}"/>
              </a:ext>
            </a:extLst>
          </p:cNvPr>
          <p:cNvPicPr>
            <a:picLocks noChangeAspect="1"/>
          </p:cNvPicPr>
          <p:nvPr/>
        </p:nvPicPr>
        <p:blipFill>
          <a:blip r:embed="rId3"/>
          <a:stretch>
            <a:fillRect/>
          </a:stretch>
        </p:blipFill>
        <p:spPr>
          <a:xfrm>
            <a:off x="571837" y="422274"/>
            <a:ext cx="7029552" cy="6226175"/>
          </a:xfrm>
          <a:prstGeom prst="rect">
            <a:avLst/>
          </a:prstGeom>
        </p:spPr>
      </p:pic>
    </p:spTree>
    <p:extLst>
      <p:ext uri="{BB962C8B-B14F-4D97-AF65-F5344CB8AC3E}">
        <p14:creationId xmlns:p14="http://schemas.microsoft.com/office/powerpoint/2010/main" val="7013835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Data Obfuscation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Network Intrusion Prevention</a:t>
            </a:r>
          </a:p>
        </p:txBody>
      </p:sp>
    </p:spTree>
    <p:extLst>
      <p:ext uri="{BB962C8B-B14F-4D97-AF65-F5344CB8AC3E}">
        <p14:creationId xmlns:p14="http://schemas.microsoft.com/office/powerpoint/2010/main" val="16005020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Exfiltration</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3344659504"/>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Low numbers</a:t>
            </a:r>
          </a:p>
          <a:p>
            <a:pPr marL="285750" indent="-285750">
              <a:buFont typeface="Arial" panose="020B0604020202020204" pitchFamily="34" charset="0"/>
              <a:buChar char="•"/>
            </a:pPr>
            <a:r>
              <a:rPr lang="en-US" dirty="0"/>
              <a:t>Some years nothing was reported</a:t>
            </a:r>
          </a:p>
          <a:p>
            <a:pPr marL="285750" indent="-285750">
              <a:buFont typeface="Arial" panose="020B0604020202020204" pitchFamily="34" charset="0"/>
              <a:buChar char="•"/>
            </a:pPr>
            <a:r>
              <a:rPr lang="en-US" dirty="0"/>
              <a:t>Ongoing trend</a:t>
            </a:r>
          </a:p>
          <a:p>
            <a:pPr marL="285750" indent="-285750">
              <a:buFont typeface="Arial" panose="020B0604020202020204" pitchFamily="34" charset="0"/>
              <a:buChar char="•"/>
            </a:pPr>
            <a:r>
              <a:rPr lang="en-US" dirty="0"/>
              <a:t>Exfiltration Over C2 Channel is consistent</a:t>
            </a:r>
          </a:p>
        </p:txBody>
      </p:sp>
    </p:spTree>
    <p:extLst>
      <p:ext uri="{BB962C8B-B14F-4D97-AF65-F5344CB8AC3E}">
        <p14:creationId xmlns:p14="http://schemas.microsoft.com/office/powerpoint/2010/main" val="3767448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241129"/>
            <a:ext cx="10058400" cy="1371600"/>
          </a:xfrm>
        </p:spPr>
        <p:txBody>
          <a:bodyPr>
            <a:normAutofit/>
          </a:bodyPr>
          <a:lstStyle/>
          <a:p>
            <a:pPr algn="ctr"/>
            <a:r>
              <a:rPr lang="en-US" dirty="0"/>
              <a:t>APTs - What we are actually defending against</a:t>
            </a:r>
          </a:p>
        </p:txBody>
      </p:sp>
      <p:sp>
        <p:nvSpPr>
          <p:cNvPr id="6" name="Rectangle 5">
            <a:extLst>
              <a:ext uri="{FF2B5EF4-FFF2-40B4-BE49-F238E27FC236}">
                <a16:creationId xmlns:a16="http://schemas.microsoft.com/office/drawing/2014/main" id="{B5F51F5D-DFE6-42AF-8DDE-5FE16A10FFD8}"/>
              </a:ext>
            </a:extLst>
          </p:cNvPr>
          <p:cNvSpPr/>
          <p:nvPr/>
        </p:nvSpPr>
        <p:spPr>
          <a:xfrm>
            <a:off x="449970" y="4762831"/>
            <a:ext cx="1676321" cy="1627722"/>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DA9A2B11-CE99-44EA-B415-BF87D4A23BAC}"/>
              </a:ext>
            </a:extLst>
          </p:cNvPr>
          <p:cNvSpPr txBox="1"/>
          <p:nvPr/>
        </p:nvSpPr>
        <p:spPr>
          <a:xfrm>
            <a:off x="343404" y="5343237"/>
            <a:ext cx="3182540" cy="5801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dirty="0"/>
              <a:t>Hackers</a:t>
            </a:r>
            <a:r>
              <a:rPr lang="en-US" sz="2600" kern="1200" dirty="0"/>
              <a:t> </a:t>
            </a:r>
          </a:p>
        </p:txBody>
      </p:sp>
      <p:sp>
        <p:nvSpPr>
          <p:cNvPr id="12" name="Rectangle 11">
            <a:extLst>
              <a:ext uri="{FF2B5EF4-FFF2-40B4-BE49-F238E27FC236}">
                <a16:creationId xmlns:a16="http://schemas.microsoft.com/office/drawing/2014/main" id="{DFF56415-0BA2-4884-87A6-AF32C3F6949D}"/>
              </a:ext>
            </a:extLst>
          </p:cNvPr>
          <p:cNvSpPr/>
          <p:nvPr/>
        </p:nvSpPr>
        <p:spPr>
          <a:xfrm>
            <a:off x="3924300" y="4766712"/>
            <a:ext cx="1676322" cy="1623841"/>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CC9C6A61-E7FD-4249-9DB1-88801059A671}"/>
              </a:ext>
            </a:extLst>
          </p:cNvPr>
          <p:cNvSpPr/>
          <p:nvPr/>
        </p:nvSpPr>
        <p:spPr>
          <a:xfrm>
            <a:off x="7414722" y="4762830"/>
            <a:ext cx="2259284" cy="1629753"/>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18" name="TextBox 17">
            <a:extLst>
              <a:ext uri="{FF2B5EF4-FFF2-40B4-BE49-F238E27FC236}">
                <a16:creationId xmlns:a16="http://schemas.microsoft.com/office/drawing/2014/main" id="{E9078040-E9F4-4830-8BE2-E58B3D446258}"/>
              </a:ext>
            </a:extLst>
          </p:cNvPr>
          <p:cNvSpPr txBox="1"/>
          <p:nvPr/>
        </p:nvSpPr>
        <p:spPr>
          <a:xfrm>
            <a:off x="3947644" y="5324400"/>
            <a:ext cx="1724992" cy="950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dirty="0"/>
              <a:t>Tools</a:t>
            </a:r>
            <a:r>
              <a:rPr lang="en-US" sz="2600" kern="1200" dirty="0"/>
              <a:t> </a:t>
            </a:r>
          </a:p>
        </p:txBody>
      </p:sp>
      <p:sp>
        <p:nvSpPr>
          <p:cNvPr id="20" name="TextBox 19">
            <a:extLst>
              <a:ext uri="{FF2B5EF4-FFF2-40B4-BE49-F238E27FC236}">
                <a16:creationId xmlns:a16="http://schemas.microsoft.com/office/drawing/2014/main" id="{BB7A2D8A-720C-4134-A995-EC38916D77F5}"/>
              </a:ext>
            </a:extLst>
          </p:cNvPr>
          <p:cNvSpPr txBox="1"/>
          <p:nvPr/>
        </p:nvSpPr>
        <p:spPr>
          <a:xfrm>
            <a:off x="7255425" y="5286333"/>
            <a:ext cx="2481584" cy="677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Translators </a:t>
            </a:r>
          </a:p>
        </p:txBody>
      </p:sp>
      <p:sp>
        <p:nvSpPr>
          <p:cNvPr id="22" name="Rectangle 21">
            <a:extLst>
              <a:ext uri="{FF2B5EF4-FFF2-40B4-BE49-F238E27FC236}">
                <a16:creationId xmlns:a16="http://schemas.microsoft.com/office/drawing/2014/main" id="{29F9C272-1B73-4CAD-A525-30F1C6B05C8F}"/>
              </a:ext>
            </a:extLst>
          </p:cNvPr>
          <p:cNvSpPr/>
          <p:nvPr/>
        </p:nvSpPr>
        <p:spPr>
          <a:xfrm>
            <a:off x="2179089" y="4762831"/>
            <a:ext cx="1676322" cy="1627722"/>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25" name="TextBox 24">
            <a:extLst>
              <a:ext uri="{FF2B5EF4-FFF2-40B4-BE49-F238E27FC236}">
                <a16:creationId xmlns:a16="http://schemas.microsoft.com/office/drawing/2014/main" id="{A3186ACD-7ACC-4C22-A155-AC0A805C36F7}"/>
              </a:ext>
            </a:extLst>
          </p:cNvPr>
          <p:cNvSpPr txBox="1"/>
          <p:nvPr/>
        </p:nvSpPr>
        <p:spPr>
          <a:xfrm>
            <a:off x="2277778" y="5209268"/>
            <a:ext cx="2479565" cy="5801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C&amp;C </a:t>
            </a:r>
          </a:p>
          <a:p>
            <a:pPr marL="0" lvl="0" indent="0" algn="l" defTabSz="1155700">
              <a:lnSpc>
                <a:spcPct val="90000"/>
              </a:lnSpc>
              <a:spcBef>
                <a:spcPct val="0"/>
              </a:spcBef>
              <a:spcAft>
                <a:spcPct val="35000"/>
              </a:spcAft>
              <a:buNone/>
            </a:pPr>
            <a:r>
              <a:rPr lang="en-US" sz="2600" kern="1200" dirty="0"/>
              <a:t>Infra</a:t>
            </a:r>
          </a:p>
        </p:txBody>
      </p:sp>
      <p:sp>
        <p:nvSpPr>
          <p:cNvPr id="29" name="Rectangle 28">
            <a:extLst>
              <a:ext uri="{FF2B5EF4-FFF2-40B4-BE49-F238E27FC236}">
                <a16:creationId xmlns:a16="http://schemas.microsoft.com/office/drawing/2014/main" id="{BB410D4E-237D-4FD3-B810-95A9D881E984}"/>
              </a:ext>
            </a:extLst>
          </p:cNvPr>
          <p:cNvSpPr/>
          <p:nvPr/>
        </p:nvSpPr>
        <p:spPr>
          <a:xfrm>
            <a:off x="5669511" y="4762831"/>
            <a:ext cx="1676322" cy="1623841"/>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27" name="TextBox 26">
            <a:extLst>
              <a:ext uri="{FF2B5EF4-FFF2-40B4-BE49-F238E27FC236}">
                <a16:creationId xmlns:a16="http://schemas.microsoft.com/office/drawing/2014/main" id="{E60FF77D-2B39-4E5D-AC7B-19A25B9A942C}"/>
              </a:ext>
            </a:extLst>
          </p:cNvPr>
          <p:cNvSpPr txBox="1"/>
          <p:nvPr/>
        </p:nvSpPr>
        <p:spPr>
          <a:xfrm>
            <a:off x="5538618" y="5315163"/>
            <a:ext cx="2367638" cy="7815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Analysis </a:t>
            </a:r>
          </a:p>
        </p:txBody>
      </p:sp>
      <p:grpSp>
        <p:nvGrpSpPr>
          <p:cNvPr id="31" name="Group 30">
            <a:extLst>
              <a:ext uri="{FF2B5EF4-FFF2-40B4-BE49-F238E27FC236}">
                <a16:creationId xmlns:a16="http://schemas.microsoft.com/office/drawing/2014/main" id="{BBA21DAC-0FE9-4468-8F2D-F80E7D2DFEB3}"/>
              </a:ext>
            </a:extLst>
          </p:cNvPr>
          <p:cNvGrpSpPr/>
          <p:nvPr/>
        </p:nvGrpSpPr>
        <p:grpSpPr>
          <a:xfrm>
            <a:off x="449970" y="3766408"/>
            <a:ext cx="11149810" cy="951842"/>
            <a:chOff x="785" y="0"/>
            <a:chExt cx="3182540" cy="3833338"/>
          </a:xfrm>
        </p:grpSpPr>
        <p:sp>
          <p:nvSpPr>
            <p:cNvPr id="32" name="Rectangle 31">
              <a:extLst>
                <a:ext uri="{FF2B5EF4-FFF2-40B4-BE49-F238E27FC236}">
                  <a16:creationId xmlns:a16="http://schemas.microsoft.com/office/drawing/2014/main" id="{46EB7022-FA3D-4E14-B32B-A49AB4F54E25}"/>
                </a:ext>
              </a:extLst>
            </p:cNvPr>
            <p:cNvSpPr/>
            <p:nvPr/>
          </p:nvSpPr>
          <p:spPr>
            <a:xfrm>
              <a:off x="785" y="0"/>
              <a:ext cx="3182540" cy="3725612"/>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33" name="TextBox 32">
              <a:extLst>
                <a:ext uri="{FF2B5EF4-FFF2-40B4-BE49-F238E27FC236}">
                  <a16:creationId xmlns:a16="http://schemas.microsoft.com/office/drawing/2014/main" id="{3F171866-CFCB-4D1E-AC9B-0E304E746FD5}"/>
                </a:ext>
              </a:extLst>
            </p:cNvPr>
            <p:cNvSpPr txBox="1"/>
            <p:nvPr/>
          </p:nvSpPr>
          <p:spPr>
            <a:xfrm>
              <a:off x="785" y="1862806"/>
              <a:ext cx="3182540" cy="19705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dirty="0"/>
                <a:t>Management, coordination, targeting</a:t>
              </a:r>
              <a:r>
                <a:rPr lang="en-US" sz="2600" kern="1200" dirty="0"/>
                <a:t> </a:t>
              </a:r>
            </a:p>
          </p:txBody>
        </p:sp>
      </p:grpSp>
      <p:grpSp>
        <p:nvGrpSpPr>
          <p:cNvPr id="34" name="Group 33">
            <a:extLst>
              <a:ext uri="{FF2B5EF4-FFF2-40B4-BE49-F238E27FC236}">
                <a16:creationId xmlns:a16="http://schemas.microsoft.com/office/drawing/2014/main" id="{CF3AD5B1-EF7C-407A-BAB1-EC65414C30E2}"/>
              </a:ext>
            </a:extLst>
          </p:cNvPr>
          <p:cNvGrpSpPr/>
          <p:nvPr/>
        </p:nvGrpSpPr>
        <p:grpSpPr>
          <a:xfrm>
            <a:off x="468942" y="2561939"/>
            <a:ext cx="11130838" cy="1144011"/>
            <a:chOff x="785" y="0"/>
            <a:chExt cx="3182540" cy="3833338"/>
          </a:xfrm>
        </p:grpSpPr>
        <p:sp>
          <p:nvSpPr>
            <p:cNvPr id="35" name="Rectangle 34">
              <a:extLst>
                <a:ext uri="{FF2B5EF4-FFF2-40B4-BE49-F238E27FC236}">
                  <a16:creationId xmlns:a16="http://schemas.microsoft.com/office/drawing/2014/main" id="{F78E6E22-121E-4D63-A46F-8B47B713EEC4}"/>
                </a:ext>
              </a:extLst>
            </p:cNvPr>
            <p:cNvSpPr/>
            <p:nvPr/>
          </p:nvSpPr>
          <p:spPr>
            <a:xfrm>
              <a:off x="785" y="0"/>
              <a:ext cx="3182540" cy="3725612"/>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36" name="TextBox 35">
              <a:extLst>
                <a:ext uri="{FF2B5EF4-FFF2-40B4-BE49-F238E27FC236}">
                  <a16:creationId xmlns:a16="http://schemas.microsoft.com/office/drawing/2014/main" id="{1780BD06-FBBD-4A45-9E72-5BCB9E1895CB}"/>
                </a:ext>
              </a:extLst>
            </p:cNvPr>
            <p:cNvSpPr txBox="1"/>
            <p:nvPr/>
          </p:nvSpPr>
          <p:spPr>
            <a:xfrm>
              <a:off x="785" y="1862806"/>
              <a:ext cx="3182540" cy="19705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Intelligence </a:t>
              </a:r>
              <a:r>
                <a:rPr lang="en-US" sz="2600" kern="1200" dirty="0" err="1"/>
                <a:t>organisation</a:t>
              </a:r>
              <a:r>
                <a:rPr lang="en-US" sz="2600" kern="1200" dirty="0"/>
                <a:t> </a:t>
              </a:r>
            </a:p>
          </p:txBody>
        </p:sp>
      </p:grpSp>
      <p:grpSp>
        <p:nvGrpSpPr>
          <p:cNvPr id="37" name="Group 36">
            <a:extLst>
              <a:ext uri="{FF2B5EF4-FFF2-40B4-BE49-F238E27FC236}">
                <a16:creationId xmlns:a16="http://schemas.microsoft.com/office/drawing/2014/main" id="{39CE9932-1F57-4521-92CC-09133940DD64}"/>
              </a:ext>
            </a:extLst>
          </p:cNvPr>
          <p:cNvGrpSpPr/>
          <p:nvPr/>
        </p:nvGrpSpPr>
        <p:grpSpPr>
          <a:xfrm>
            <a:off x="468941" y="1528920"/>
            <a:ext cx="11130839" cy="975453"/>
            <a:chOff x="785" y="0"/>
            <a:chExt cx="3182540" cy="3833338"/>
          </a:xfrm>
        </p:grpSpPr>
        <p:sp>
          <p:nvSpPr>
            <p:cNvPr id="38" name="Rectangle 37">
              <a:extLst>
                <a:ext uri="{FF2B5EF4-FFF2-40B4-BE49-F238E27FC236}">
                  <a16:creationId xmlns:a16="http://schemas.microsoft.com/office/drawing/2014/main" id="{30C6B9BE-D6E4-4D5A-8220-C0CB720F77FF}"/>
                </a:ext>
              </a:extLst>
            </p:cNvPr>
            <p:cNvSpPr/>
            <p:nvPr/>
          </p:nvSpPr>
          <p:spPr>
            <a:xfrm>
              <a:off x="785" y="0"/>
              <a:ext cx="3182540" cy="3725612"/>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39" name="TextBox 38">
              <a:extLst>
                <a:ext uri="{FF2B5EF4-FFF2-40B4-BE49-F238E27FC236}">
                  <a16:creationId xmlns:a16="http://schemas.microsoft.com/office/drawing/2014/main" id="{734F262F-E7E6-484D-8BC0-58B64DF543BA}"/>
                </a:ext>
              </a:extLst>
            </p:cNvPr>
            <p:cNvSpPr txBox="1"/>
            <p:nvPr/>
          </p:nvSpPr>
          <p:spPr>
            <a:xfrm>
              <a:off x="785" y="1862806"/>
              <a:ext cx="3182540" cy="19705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Policy makers </a:t>
              </a:r>
            </a:p>
          </p:txBody>
        </p:sp>
      </p:grpSp>
      <p:sp>
        <p:nvSpPr>
          <p:cNvPr id="41" name="Rectangle 40">
            <a:extLst>
              <a:ext uri="{FF2B5EF4-FFF2-40B4-BE49-F238E27FC236}">
                <a16:creationId xmlns:a16="http://schemas.microsoft.com/office/drawing/2014/main" id="{80C5A946-B1DD-4B9C-9A77-34E3E5CAE740}"/>
              </a:ext>
            </a:extLst>
          </p:cNvPr>
          <p:cNvSpPr/>
          <p:nvPr/>
        </p:nvSpPr>
        <p:spPr>
          <a:xfrm>
            <a:off x="9743321" y="4762830"/>
            <a:ext cx="1856459" cy="1629754"/>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44" name="TextBox 43">
            <a:extLst>
              <a:ext uri="{FF2B5EF4-FFF2-40B4-BE49-F238E27FC236}">
                <a16:creationId xmlns:a16="http://schemas.microsoft.com/office/drawing/2014/main" id="{40B560B2-7728-4FC2-BC09-80C9C5451382}"/>
              </a:ext>
            </a:extLst>
          </p:cNvPr>
          <p:cNvSpPr txBox="1"/>
          <p:nvPr/>
        </p:nvSpPr>
        <p:spPr>
          <a:xfrm>
            <a:off x="9588058" y="5286333"/>
            <a:ext cx="2279588" cy="1371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Sysadmin</a:t>
            </a:r>
          </a:p>
        </p:txBody>
      </p:sp>
    </p:spTree>
    <p:extLst>
      <p:ext uri="{BB962C8B-B14F-4D97-AF65-F5344CB8AC3E}">
        <p14:creationId xmlns:p14="http://schemas.microsoft.com/office/powerpoint/2010/main" val="2419035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Exfiltration over C2 Channel</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Network Intrusion Prevention</a:t>
            </a:r>
          </a:p>
          <a:p>
            <a:pPr marL="285750" indent="-285750">
              <a:buFont typeface="Arial" panose="020B0604020202020204" pitchFamily="34" charset="0"/>
              <a:buChar char="•"/>
            </a:pPr>
            <a:r>
              <a:rPr lang="en-US" dirty="0"/>
              <a:t>Correlate with Archive Collected Data detections – SIEM solution</a:t>
            </a:r>
          </a:p>
        </p:txBody>
      </p:sp>
    </p:spTree>
    <p:extLst>
      <p:ext uri="{BB962C8B-B14F-4D97-AF65-F5344CB8AC3E}">
        <p14:creationId xmlns:p14="http://schemas.microsoft.com/office/powerpoint/2010/main" val="10858920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Impact</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818444971"/>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Nothing!</a:t>
            </a:r>
          </a:p>
        </p:txBody>
      </p:sp>
    </p:spTree>
    <p:extLst>
      <p:ext uri="{BB962C8B-B14F-4D97-AF65-F5344CB8AC3E}">
        <p14:creationId xmlns:p14="http://schemas.microsoft.com/office/powerpoint/2010/main" val="1588072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Activity</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2448994767"/>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2016 put APT29 in the limelight, possibly a focus on stealth for 2017</a:t>
            </a:r>
          </a:p>
          <a:p>
            <a:pPr marL="285750" indent="-285750">
              <a:buFont typeface="Arial" panose="020B0604020202020204" pitchFamily="34" charset="0"/>
              <a:buChar char="•"/>
            </a:pPr>
            <a:r>
              <a:rPr lang="en-US" dirty="0"/>
              <a:t>Did not lose capability, 2018 shows they are going strong</a:t>
            </a:r>
          </a:p>
          <a:p>
            <a:pPr marL="285750" indent="-285750">
              <a:buFont typeface="Arial" panose="020B0604020202020204" pitchFamily="34" charset="0"/>
              <a:buChar char="•"/>
            </a:pPr>
            <a:r>
              <a:rPr lang="en-US" dirty="0"/>
              <a:t>Not on here but there are reports detailing 2020 activity</a:t>
            </a:r>
          </a:p>
        </p:txBody>
      </p:sp>
    </p:spTree>
    <p:extLst>
      <p:ext uri="{BB962C8B-B14F-4D97-AF65-F5344CB8AC3E}">
        <p14:creationId xmlns:p14="http://schemas.microsoft.com/office/powerpoint/2010/main" val="2233547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Reporting</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2331899529"/>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We are preoccupied with Defense Evasion and Command and Control</a:t>
            </a:r>
          </a:p>
          <a:p>
            <a:pPr marL="285750" indent="-285750">
              <a:buFont typeface="Arial" panose="020B0604020202020204" pitchFamily="34" charset="0"/>
              <a:buChar char="•"/>
            </a:pPr>
            <a:r>
              <a:rPr lang="en-US" dirty="0"/>
              <a:t>We seem to care about the first stages of an attack and little after</a:t>
            </a:r>
          </a:p>
          <a:p>
            <a:pPr marL="285750" indent="-285750">
              <a:buFont typeface="Arial" panose="020B0604020202020204" pitchFamily="34" charset="0"/>
              <a:buChar char="•"/>
            </a:pPr>
            <a:r>
              <a:rPr lang="en-US" dirty="0"/>
              <a:t>A challenge to vendors, focus on Discovery, Lateral Movement, Collection and Exfiltration</a:t>
            </a:r>
          </a:p>
        </p:txBody>
      </p:sp>
    </p:spTree>
    <p:extLst>
      <p:ext uri="{BB962C8B-B14F-4D97-AF65-F5344CB8AC3E}">
        <p14:creationId xmlns:p14="http://schemas.microsoft.com/office/powerpoint/2010/main" val="11261151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An enterprise security risk management plan based on APT29 threat intelligence</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p:txBody>
          <a:bodyPr>
            <a:normAutofit/>
          </a:bodyPr>
          <a:lstStyle/>
          <a:p>
            <a:pPr marL="0" indent="0">
              <a:buNone/>
            </a:pPr>
            <a:r>
              <a:rPr lang="en-US" sz="1800" dirty="0"/>
              <a:t>Training</a:t>
            </a:r>
          </a:p>
          <a:p>
            <a:r>
              <a:rPr lang="en-US" sz="1800" dirty="0"/>
              <a:t>Phishing training</a:t>
            </a:r>
          </a:p>
        </p:txBody>
      </p:sp>
      <p:pic>
        <p:nvPicPr>
          <p:cNvPr id="7" name="Picture 6">
            <a:extLst>
              <a:ext uri="{FF2B5EF4-FFF2-40B4-BE49-F238E27FC236}">
                <a16:creationId xmlns:a16="http://schemas.microsoft.com/office/drawing/2014/main" id="{DC7B4FF2-A037-4EF9-8EFD-6BF595332433}"/>
              </a:ext>
            </a:extLst>
          </p:cNvPr>
          <p:cNvPicPr>
            <a:picLocks noChangeAspect="1"/>
          </p:cNvPicPr>
          <p:nvPr/>
        </p:nvPicPr>
        <p:blipFill>
          <a:blip r:embed="rId3"/>
          <a:stretch>
            <a:fillRect/>
          </a:stretch>
        </p:blipFill>
        <p:spPr>
          <a:xfrm>
            <a:off x="5795497" y="2409825"/>
            <a:ext cx="5901203" cy="3924300"/>
          </a:xfrm>
          <a:prstGeom prst="rect">
            <a:avLst/>
          </a:prstGeom>
        </p:spPr>
      </p:pic>
    </p:spTree>
    <p:extLst>
      <p:ext uri="{BB962C8B-B14F-4D97-AF65-F5344CB8AC3E}">
        <p14:creationId xmlns:p14="http://schemas.microsoft.com/office/powerpoint/2010/main" val="420041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An enterprise security risk management plan based on APT29 threat intelligence </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5168348" y="2103120"/>
            <a:ext cx="5956852" cy="3849624"/>
          </a:xfrm>
        </p:spPr>
        <p:txBody>
          <a:bodyPr>
            <a:normAutofit/>
          </a:bodyPr>
          <a:lstStyle/>
          <a:p>
            <a:pPr marL="0" indent="0">
              <a:buNone/>
            </a:pPr>
            <a:r>
              <a:rPr lang="en-US" sz="1800" dirty="0"/>
              <a:t>Policy</a:t>
            </a:r>
          </a:p>
          <a:p>
            <a:r>
              <a:rPr lang="en-US" sz="1800" dirty="0"/>
              <a:t>Hardening policy</a:t>
            </a:r>
          </a:p>
          <a:p>
            <a:r>
              <a:rPr lang="en-US" sz="1800" dirty="0"/>
              <a:t>Password policy</a:t>
            </a:r>
          </a:p>
          <a:p>
            <a:r>
              <a:rPr lang="en-US" sz="1800" dirty="0"/>
              <a:t>Privileged account management policy, DCs a priority</a:t>
            </a:r>
          </a:p>
          <a:p>
            <a:r>
              <a:rPr lang="en-US" sz="1800" dirty="0"/>
              <a:t>User Account Management policy, Remote Services a priority</a:t>
            </a:r>
          </a:p>
          <a:p>
            <a:r>
              <a:rPr lang="en-US" sz="1800" dirty="0"/>
              <a:t>Log management</a:t>
            </a:r>
          </a:p>
        </p:txBody>
      </p:sp>
      <p:pic>
        <p:nvPicPr>
          <p:cNvPr id="5" name="Picture 4">
            <a:extLst>
              <a:ext uri="{FF2B5EF4-FFF2-40B4-BE49-F238E27FC236}">
                <a16:creationId xmlns:a16="http://schemas.microsoft.com/office/drawing/2014/main" id="{B3C5CB15-5F05-4EEC-B27F-B67F0576C59D}"/>
              </a:ext>
            </a:extLst>
          </p:cNvPr>
          <p:cNvPicPr>
            <a:picLocks noChangeAspect="1"/>
          </p:cNvPicPr>
          <p:nvPr/>
        </p:nvPicPr>
        <p:blipFill>
          <a:blip r:embed="rId3"/>
          <a:stretch>
            <a:fillRect/>
          </a:stretch>
        </p:blipFill>
        <p:spPr>
          <a:xfrm>
            <a:off x="609600" y="2122969"/>
            <a:ext cx="4092437" cy="4092437"/>
          </a:xfrm>
          <a:prstGeom prst="rect">
            <a:avLst/>
          </a:prstGeom>
        </p:spPr>
      </p:pic>
    </p:spTree>
    <p:extLst>
      <p:ext uri="{BB962C8B-B14F-4D97-AF65-F5344CB8AC3E}">
        <p14:creationId xmlns:p14="http://schemas.microsoft.com/office/powerpoint/2010/main" val="19382664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normAutofit/>
          </a:bodyPr>
          <a:lstStyle/>
          <a:p>
            <a:r>
              <a:rPr lang="en-US" dirty="0"/>
              <a:t>An enterprise security risk management plan based on APT29 threat intelligence</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p:txBody>
          <a:bodyPr>
            <a:normAutofit lnSpcReduction="10000"/>
          </a:bodyPr>
          <a:lstStyle/>
          <a:p>
            <a:pPr marL="0" indent="0">
              <a:buNone/>
            </a:pPr>
            <a:r>
              <a:rPr lang="en-US" dirty="0"/>
              <a:t>Technology</a:t>
            </a:r>
          </a:p>
          <a:p>
            <a:r>
              <a:rPr lang="en-US" dirty="0"/>
              <a:t>Antivirus</a:t>
            </a:r>
          </a:p>
          <a:p>
            <a:r>
              <a:rPr lang="en-US" dirty="0"/>
              <a:t>Network Intrusion Prevention</a:t>
            </a:r>
          </a:p>
          <a:p>
            <a:r>
              <a:rPr lang="en-US" dirty="0"/>
              <a:t>Execution Prevention</a:t>
            </a:r>
          </a:p>
          <a:p>
            <a:r>
              <a:rPr lang="en-US" dirty="0"/>
              <a:t>2FA – Remote Services a priority</a:t>
            </a:r>
          </a:p>
          <a:p>
            <a:r>
              <a:rPr lang="en-US" dirty="0"/>
              <a:t>SIEM solution with rules for </a:t>
            </a:r>
          </a:p>
          <a:p>
            <a:pPr lvl="1"/>
            <a:r>
              <a:rPr lang="en-US" dirty="0"/>
              <a:t>Additions or modifications of mechanisms used to trigger event-based execution</a:t>
            </a:r>
          </a:p>
          <a:p>
            <a:pPr lvl="1"/>
            <a:r>
              <a:rPr lang="en-US" dirty="0"/>
              <a:t>Processes interacting with lsass.exe</a:t>
            </a:r>
          </a:p>
          <a:p>
            <a:pPr lvl="1"/>
            <a:r>
              <a:rPr lang="en-US" dirty="0"/>
              <a:t>Processes and command-line arguments for actions that gather system and network information</a:t>
            </a:r>
          </a:p>
          <a:p>
            <a:pPr lvl="1"/>
            <a:r>
              <a:rPr lang="en-US" dirty="0"/>
              <a:t>Interaction with the Windows API to gather information</a:t>
            </a:r>
          </a:p>
          <a:p>
            <a:pPr lvl="1"/>
            <a:r>
              <a:rPr lang="en-US" dirty="0"/>
              <a:t>Interaction with Windows system management tools - Windows Management Instrumentation and PowerShell</a:t>
            </a:r>
          </a:p>
          <a:p>
            <a:pPr lvl="1"/>
            <a:r>
              <a:rPr lang="en-US" dirty="0"/>
              <a:t>Writing of files with extensions and/or headers associated with compressed or encrypted file types, correlated with suspicious traffic out of the environment</a:t>
            </a:r>
          </a:p>
        </p:txBody>
      </p:sp>
    </p:spTree>
    <p:extLst>
      <p:ext uri="{BB962C8B-B14F-4D97-AF65-F5344CB8AC3E}">
        <p14:creationId xmlns:p14="http://schemas.microsoft.com/office/powerpoint/2010/main" val="42150080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a:xfrm>
            <a:off x="1066800" y="457581"/>
            <a:ext cx="10058400" cy="1371600"/>
          </a:xfrm>
        </p:spPr>
        <p:txBody>
          <a:bodyPr/>
          <a:lstStyle/>
          <a:p>
            <a:r>
              <a:rPr lang="en-US" dirty="0"/>
              <a:t>Pick the threats that are applicable to you</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800" y="2855595"/>
            <a:ext cx="3597965" cy="3849624"/>
          </a:xfrm>
        </p:spPr>
        <p:txBody>
          <a:bodyPr>
            <a:normAutofit/>
          </a:bodyPr>
          <a:lstStyle/>
          <a:p>
            <a:r>
              <a:rPr lang="en-US" sz="1800" dirty="0"/>
              <a:t>Research what groups target your vertical and go from there</a:t>
            </a:r>
          </a:p>
          <a:p>
            <a:r>
              <a:rPr lang="en-US" sz="1800" dirty="0"/>
              <a:t>You don’t know what you will find until you look</a:t>
            </a:r>
          </a:p>
          <a:p>
            <a:endParaRPr lang="en-NZ" sz="1800" dirty="0"/>
          </a:p>
        </p:txBody>
      </p:sp>
      <p:pic>
        <p:nvPicPr>
          <p:cNvPr id="5" name="Picture 4">
            <a:extLst>
              <a:ext uri="{FF2B5EF4-FFF2-40B4-BE49-F238E27FC236}">
                <a16:creationId xmlns:a16="http://schemas.microsoft.com/office/drawing/2014/main" id="{92F6D367-F9BD-4F20-BD4E-320E1831D613}"/>
              </a:ext>
            </a:extLst>
          </p:cNvPr>
          <p:cNvPicPr>
            <a:picLocks noChangeAspect="1"/>
          </p:cNvPicPr>
          <p:nvPr/>
        </p:nvPicPr>
        <p:blipFill>
          <a:blip r:embed="rId3"/>
          <a:stretch>
            <a:fillRect/>
          </a:stretch>
        </p:blipFill>
        <p:spPr>
          <a:xfrm>
            <a:off x="5148506" y="1921101"/>
            <a:ext cx="3191295" cy="4265114"/>
          </a:xfrm>
          <a:prstGeom prst="rect">
            <a:avLst/>
          </a:prstGeom>
        </p:spPr>
      </p:pic>
      <p:pic>
        <p:nvPicPr>
          <p:cNvPr id="7" name="Picture 6">
            <a:extLst>
              <a:ext uri="{FF2B5EF4-FFF2-40B4-BE49-F238E27FC236}">
                <a16:creationId xmlns:a16="http://schemas.microsoft.com/office/drawing/2014/main" id="{9525041A-B7E6-48BC-97BB-EDB039F96398}"/>
              </a:ext>
            </a:extLst>
          </p:cNvPr>
          <p:cNvPicPr>
            <a:picLocks noChangeAspect="1"/>
          </p:cNvPicPr>
          <p:nvPr/>
        </p:nvPicPr>
        <p:blipFill>
          <a:blip r:embed="rId4"/>
          <a:stretch>
            <a:fillRect/>
          </a:stretch>
        </p:blipFill>
        <p:spPr>
          <a:xfrm>
            <a:off x="8339801" y="1921101"/>
            <a:ext cx="3348616" cy="4272808"/>
          </a:xfrm>
          <a:prstGeom prst="rect">
            <a:avLst/>
          </a:prstGeom>
        </p:spPr>
      </p:pic>
    </p:spTree>
    <p:extLst>
      <p:ext uri="{BB962C8B-B14F-4D97-AF65-F5344CB8AC3E}">
        <p14:creationId xmlns:p14="http://schemas.microsoft.com/office/powerpoint/2010/main" val="39432756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normAutofit/>
          </a:bodyPr>
          <a:lstStyle/>
          <a:p>
            <a:r>
              <a:rPr lang="en-US" dirty="0"/>
              <a:t>In Summary</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800" y="2103120"/>
            <a:ext cx="6038850" cy="3849624"/>
          </a:xfrm>
        </p:spPr>
        <p:txBody>
          <a:bodyPr>
            <a:normAutofit/>
          </a:bodyPr>
          <a:lstStyle/>
          <a:p>
            <a:r>
              <a:rPr lang="en-US" dirty="0"/>
              <a:t>Hard to disrupt adversaries with threat intelligence</a:t>
            </a:r>
          </a:p>
          <a:p>
            <a:r>
              <a:rPr lang="en-US" dirty="0"/>
              <a:t>Easier to make yourself a hard target</a:t>
            </a:r>
          </a:p>
          <a:p>
            <a:r>
              <a:rPr lang="en-US" dirty="0"/>
              <a:t>Rather than tactical threat intelligence, atomic </a:t>
            </a:r>
            <a:r>
              <a:rPr lang="en-US" dirty="0" err="1"/>
              <a:t>IoCs</a:t>
            </a:r>
            <a:r>
              <a:rPr lang="en-US" dirty="0"/>
              <a:t>, think about Strategic Threat Intelligence, TTPs</a:t>
            </a:r>
          </a:p>
          <a:p>
            <a:r>
              <a:rPr lang="en-US" dirty="0"/>
              <a:t>There’s a mountain of open source threat intelligence you can map to Mire </a:t>
            </a:r>
            <a:r>
              <a:rPr lang="en-US" dirty="0" err="1"/>
              <a:t>Att&amp;ck</a:t>
            </a:r>
            <a:endParaRPr lang="en-US" dirty="0"/>
          </a:p>
          <a:p>
            <a:r>
              <a:rPr lang="en-US" dirty="0"/>
              <a:t>Identify the most relevant TTPs to you</a:t>
            </a:r>
          </a:p>
          <a:p>
            <a:r>
              <a:rPr lang="en-US" dirty="0"/>
              <a:t>Turn strategic threat intelligence into </a:t>
            </a:r>
            <a:r>
              <a:rPr lang="en-US" dirty="0" err="1"/>
              <a:t>prioritised</a:t>
            </a:r>
            <a:r>
              <a:rPr lang="en-US" dirty="0"/>
              <a:t> control list</a:t>
            </a:r>
          </a:p>
        </p:txBody>
      </p:sp>
      <p:pic>
        <p:nvPicPr>
          <p:cNvPr id="5" name="Picture 4">
            <a:extLst>
              <a:ext uri="{FF2B5EF4-FFF2-40B4-BE49-F238E27FC236}">
                <a16:creationId xmlns:a16="http://schemas.microsoft.com/office/drawing/2014/main" id="{9922D1D2-E5F6-47A6-B265-B5397FDD5763}"/>
              </a:ext>
            </a:extLst>
          </p:cNvPr>
          <p:cNvPicPr>
            <a:picLocks noChangeAspect="1"/>
          </p:cNvPicPr>
          <p:nvPr/>
        </p:nvPicPr>
        <p:blipFill>
          <a:blip r:embed="rId3"/>
          <a:stretch>
            <a:fillRect/>
          </a:stretch>
        </p:blipFill>
        <p:spPr>
          <a:xfrm>
            <a:off x="7451420" y="561975"/>
            <a:ext cx="4163077" cy="5734050"/>
          </a:xfrm>
          <a:prstGeom prst="rect">
            <a:avLst/>
          </a:prstGeom>
        </p:spPr>
      </p:pic>
    </p:spTree>
    <p:extLst>
      <p:ext uri="{BB962C8B-B14F-4D97-AF65-F5344CB8AC3E}">
        <p14:creationId xmlns:p14="http://schemas.microsoft.com/office/powerpoint/2010/main" val="2538178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EA4F-6E01-4E3A-B581-7376825D9A6D}"/>
              </a:ext>
            </a:extLst>
          </p:cNvPr>
          <p:cNvSpPr>
            <a:spLocks noGrp="1"/>
          </p:cNvSpPr>
          <p:nvPr>
            <p:ph type="title"/>
          </p:nvPr>
        </p:nvSpPr>
        <p:spPr/>
        <p:txBody>
          <a:bodyPr/>
          <a:lstStyle/>
          <a:p>
            <a:r>
              <a:rPr lang="en-US" dirty="0"/>
              <a:t>References</a:t>
            </a:r>
            <a:endParaRPr lang="en-NZ" dirty="0"/>
          </a:p>
        </p:txBody>
      </p:sp>
      <p:sp>
        <p:nvSpPr>
          <p:cNvPr id="3" name="Content Placeholder 2">
            <a:extLst>
              <a:ext uri="{FF2B5EF4-FFF2-40B4-BE49-F238E27FC236}">
                <a16:creationId xmlns:a16="http://schemas.microsoft.com/office/drawing/2014/main" id="{DCD62C4A-B153-4B02-8E9A-CA7D574D4B45}"/>
              </a:ext>
            </a:extLst>
          </p:cNvPr>
          <p:cNvSpPr>
            <a:spLocks noGrp="1"/>
          </p:cNvSpPr>
          <p:nvPr>
            <p:ph idx="1"/>
          </p:nvPr>
        </p:nvSpPr>
        <p:spPr/>
        <p:txBody>
          <a:bodyPr>
            <a:normAutofit lnSpcReduction="10000"/>
          </a:bodyPr>
          <a:lstStyle/>
          <a:p>
            <a:r>
              <a:rPr lang="en-US" dirty="0"/>
              <a:t>How very APT </a:t>
            </a:r>
            <a:r>
              <a:rPr lang="en-US" dirty="0">
                <a:hlinkClick r:id="rId3"/>
              </a:rPr>
              <a:t>https://www.youtube.com/watch?v=wP2J9aYM6Oo</a:t>
            </a:r>
            <a:endParaRPr lang="en-US" dirty="0"/>
          </a:p>
          <a:p>
            <a:r>
              <a:rPr lang="en-US" dirty="0"/>
              <a:t> </a:t>
            </a:r>
            <a:r>
              <a:rPr lang="en-US" dirty="0">
                <a:hlinkClick r:id="rId4"/>
              </a:rPr>
              <a:t>https://www.carbonblack.com/blog/the-dukes-of-moscow/</a:t>
            </a:r>
            <a:r>
              <a:rPr lang="en-US" dirty="0"/>
              <a:t> </a:t>
            </a:r>
          </a:p>
          <a:p>
            <a:r>
              <a:rPr lang="en-NZ" dirty="0">
                <a:hlinkClick r:id="rId5"/>
              </a:rPr>
              <a:t>https://blog-assets.f-secure.com/wp-content/uploads/2020/03/18122307/F-Secure_Dukes_Whitepaper.pdf</a:t>
            </a:r>
            <a:r>
              <a:rPr lang="en-NZ" dirty="0"/>
              <a:t> </a:t>
            </a:r>
          </a:p>
          <a:p>
            <a:r>
              <a:rPr lang="en-NZ" dirty="0">
                <a:hlinkClick r:id="rId6"/>
              </a:rPr>
              <a:t>https://www.welivesecurity.com/2019/10/17/operation-ghost-dukes-never-left/</a:t>
            </a:r>
            <a:r>
              <a:rPr lang="en-NZ" dirty="0"/>
              <a:t> </a:t>
            </a:r>
          </a:p>
          <a:p>
            <a:r>
              <a:rPr lang="en-NZ" dirty="0">
                <a:hlinkClick r:id="rId7"/>
              </a:rPr>
              <a:t>https://archive.f-secure.com/weblog/archives/00002764.html</a:t>
            </a:r>
            <a:r>
              <a:rPr lang="en-NZ" dirty="0"/>
              <a:t> </a:t>
            </a:r>
          </a:p>
          <a:p>
            <a:r>
              <a:rPr lang="en-NZ" dirty="0">
                <a:hlinkClick r:id="rId8"/>
              </a:rPr>
              <a:t>https://www.wired.com/story/cozy-bear-dukes-russian-hackers-new-tricks/</a:t>
            </a:r>
            <a:r>
              <a:rPr lang="en-NZ" dirty="0"/>
              <a:t> </a:t>
            </a:r>
          </a:p>
          <a:p>
            <a:r>
              <a:rPr lang="en-NZ" dirty="0">
                <a:hlinkClick r:id="rId9"/>
              </a:rPr>
              <a:t>https://securelist.com/miniduke-is-back-nemesis-gemina-and-the-botgen-studio/64107/</a:t>
            </a:r>
            <a:r>
              <a:rPr lang="en-NZ" dirty="0"/>
              <a:t> </a:t>
            </a:r>
          </a:p>
          <a:p>
            <a:r>
              <a:rPr lang="en-NZ" dirty="0">
                <a:hlinkClick r:id="rId10"/>
              </a:rPr>
              <a:t>https://securelist.com/the-cozyduke-apt/69731/</a:t>
            </a:r>
            <a:r>
              <a:rPr lang="en-NZ" dirty="0"/>
              <a:t> </a:t>
            </a:r>
          </a:p>
          <a:p>
            <a:r>
              <a:rPr lang="en-NZ" dirty="0">
                <a:hlinkClick r:id="rId11"/>
              </a:rPr>
              <a:t>https://www.bbc.com/news/technology-29817644</a:t>
            </a:r>
            <a:endParaRPr lang="en-NZ" dirty="0"/>
          </a:p>
          <a:p>
            <a:r>
              <a:rPr lang="en-NZ" dirty="0">
                <a:hlinkClick r:id="rId12"/>
              </a:rPr>
              <a:t>https://securelist.com/the-cozyduke-apt/69731/https://edition.cnn.com/2015/03/10/politics/state-department-hack-worst-ever/</a:t>
            </a:r>
            <a:r>
              <a:rPr lang="en-NZ" dirty="0"/>
              <a:t> </a:t>
            </a:r>
          </a:p>
          <a:p>
            <a:endParaRPr lang="en-NZ" dirty="0"/>
          </a:p>
        </p:txBody>
      </p:sp>
    </p:spTree>
    <p:extLst>
      <p:ext uri="{BB962C8B-B14F-4D97-AF65-F5344CB8AC3E}">
        <p14:creationId xmlns:p14="http://schemas.microsoft.com/office/powerpoint/2010/main" val="127807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8E50-273D-4BD6-B2F8-B59ABE54541B}"/>
              </a:ext>
            </a:extLst>
          </p:cNvPr>
          <p:cNvSpPr>
            <a:spLocks noGrp="1"/>
          </p:cNvSpPr>
          <p:nvPr>
            <p:ph type="title"/>
          </p:nvPr>
        </p:nvSpPr>
        <p:spPr>
          <a:xfrm>
            <a:off x="1066800" y="642594"/>
            <a:ext cx="5810250" cy="1371600"/>
          </a:xfrm>
        </p:spPr>
        <p:txBody>
          <a:bodyPr>
            <a:normAutofit fontScale="90000"/>
          </a:bodyPr>
          <a:lstStyle/>
          <a:p>
            <a:r>
              <a:rPr lang="en-US" dirty="0"/>
              <a:t>We can put a wrench in all that with threat intelligence… right?</a:t>
            </a:r>
            <a:endParaRPr lang="en-NZ" dirty="0"/>
          </a:p>
        </p:txBody>
      </p:sp>
      <p:sp>
        <p:nvSpPr>
          <p:cNvPr id="3" name="Content Placeholder 2">
            <a:extLst>
              <a:ext uri="{FF2B5EF4-FFF2-40B4-BE49-F238E27FC236}">
                <a16:creationId xmlns:a16="http://schemas.microsoft.com/office/drawing/2014/main" id="{329DF686-9DD8-41A6-8DF6-EA902FD5E046}"/>
              </a:ext>
            </a:extLst>
          </p:cNvPr>
          <p:cNvSpPr>
            <a:spLocks noGrp="1"/>
          </p:cNvSpPr>
          <p:nvPr>
            <p:ph idx="1"/>
          </p:nvPr>
        </p:nvSpPr>
        <p:spPr>
          <a:xfrm>
            <a:off x="1066800" y="2579370"/>
            <a:ext cx="5029200" cy="3849624"/>
          </a:xfrm>
        </p:spPr>
        <p:txBody>
          <a:bodyPr>
            <a:normAutofit/>
          </a:bodyPr>
          <a:lstStyle/>
          <a:p>
            <a:r>
              <a:rPr lang="en-US" sz="1800" dirty="0"/>
              <a:t>The idea is we can slow adversaries by halting their operations through detecting things like malware, suspicious connections, and malicious files.</a:t>
            </a:r>
          </a:p>
          <a:p>
            <a:r>
              <a:rPr lang="en-US" sz="1800" dirty="0"/>
              <a:t>The APT has to spend time and money in developing new malware to get their operations going again.</a:t>
            </a:r>
          </a:p>
        </p:txBody>
      </p:sp>
      <p:pic>
        <p:nvPicPr>
          <p:cNvPr id="5" name="Picture 4">
            <a:extLst>
              <a:ext uri="{FF2B5EF4-FFF2-40B4-BE49-F238E27FC236}">
                <a16:creationId xmlns:a16="http://schemas.microsoft.com/office/drawing/2014/main" id="{0DAB76EE-9941-483B-8731-2F2BC80A7CC4}"/>
              </a:ext>
            </a:extLst>
          </p:cNvPr>
          <p:cNvPicPr>
            <a:picLocks noChangeAspect="1"/>
          </p:cNvPicPr>
          <p:nvPr/>
        </p:nvPicPr>
        <p:blipFill>
          <a:blip r:embed="rId3"/>
          <a:stretch>
            <a:fillRect/>
          </a:stretch>
        </p:blipFill>
        <p:spPr>
          <a:xfrm>
            <a:off x="7067550" y="642594"/>
            <a:ext cx="4543150" cy="5678938"/>
          </a:xfrm>
          <a:prstGeom prst="rect">
            <a:avLst/>
          </a:prstGeom>
        </p:spPr>
      </p:pic>
    </p:spTree>
    <p:extLst>
      <p:ext uri="{BB962C8B-B14F-4D97-AF65-F5344CB8AC3E}">
        <p14:creationId xmlns:p14="http://schemas.microsoft.com/office/powerpoint/2010/main" val="6154119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References</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p:txBody>
          <a:bodyPr>
            <a:normAutofit fontScale="92500" lnSpcReduction="20000"/>
          </a:bodyPr>
          <a:lstStyle/>
          <a:p>
            <a:r>
              <a:rPr lang="en-US" dirty="0">
                <a:hlinkClick r:id="rId2"/>
              </a:rPr>
              <a:t>https://www.securityweek.com/cozyduke-apt-responsible-white-house-state-department-attacks-kaspersky</a:t>
            </a:r>
            <a:endParaRPr lang="en-US" dirty="0"/>
          </a:p>
          <a:p>
            <a:r>
              <a:rPr lang="en-US" dirty="0">
                <a:hlinkClick r:id="rId3"/>
              </a:rPr>
              <a:t>https://www.crowdstrike.com/blog/bears-midst-intrusion-democratic-national-committee/</a:t>
            </a:r>
            <a:r>
              <a:rPr lang="en-US" dirty="0"/>
              <a:t> </a:t>
            </a:r>
          </a:p>
          <a:p>
            <a:r>
              <a:rPr lang="en-US" dirty="0">
                <a:hlinkClick r:id="rId4"/>
              </a:rPr>
              <a:t>https://www.volexity.com/blog/2016/11/09/powerduke-post-election-spear-phishing-campaigns-targeting-think-tanks-and-ngos/</a:t>
            </a:r>
            <a:r>
              <a:rPr lang="en-US" dirty="0"/>
              <a:t> </a:t>
            </a:r>
          </a:p>
          <a:p>
            <a:r>
              <a:rPr lang="en-US" dirty="0">
                <a:hlinkClick r:id="rId5"/>
              </a:rPr>
              <a:t>https://www.fireeye.com/blog/threat-research/2018/11/not-so-cozy-an-uncomfortable-examination-of-a-suspected-apt29-phishing-campaign.html</a:t>
            </a:r>
            <a:r>
              <a:rPr lang="en-US" dirty="0"/>
              <a:t> </a:t>
            </a:r>
          </a:p>
          <a:p>
            <a:r>
              <a:rPr lang="en-US" dirty="0">
                <a:hlinkClick r:id="rId6"/>
              </a:rPr>
              <a:t>https://unit42.paloaltonetworks.com/unit-42-technical-analysis-seaduke/</a:t>
            </a:r>
            <a:r>
              <a:rPr lang="en-US" dirty="0"/>
              <a:t> </a:t>
            </a:r>
          </a:p>
          <a:p>
            <a:r>
              <a:rPr lang="en-US" dirty="0">
                <a:hlinkClick r:id="rId7"/>
              </a:rPr>
              <a:t>https://blog.crysys.hu/2013/02/miniduke/</a:t>
            </a:r>
            <a:endParaRPr lang="en-US" dirty="0"/>
          </a:p>
          <a:p>
            <a:r>
              <a:rPr lang="en-US" dirty="0">
                <a:hlinkClick r:id="rId8"/>
              </a:rPr>
              <a:t>https://us-cert.cisa.gov/sites/default/files/publications/AR-17-20045_Enhanced_Analysis_of_GRIZZLY_STEPPE_Activity.pdf</a:t>
            </a:r>
            <a:r>
              <a:rPr lang="en-US" dirty="0"/>
              <a:t> </a:t>
            </a:r>
          </a:p>
          <a:p>
            <a:r>
              <a:rPr lang="en-US" dirty="0">
                <a:hlinkClick r:id="rId9"/>
              </a:rPr>
              <a:t>https://us-cert.cisa.gov/sites/default/files/publications/JAR_16-20296A_GRIZZLY%20STEPPE-2016-1229.pdf</a:t>
            </a:r>
            <a:r>
              <a:rPr lang="en-US" dirty="0"/>
              <a:t> </a:t>
            </a:r>
          </a:p>
          <a:p>
            <a:r>
              <a:rPr lang="en-US" dirty="0">
                <a:hlinkClick r:id="rId10"/>
              </a:rPr>
              <a:t>https://unit42.paloaltonetworks.com/tracking-minidionis-cozycars-new-ride-is-related-to-seaduke/</a:t>
            </a:r>
            <a:r>
              <a:rPr lang="en-US" dirty="0"/>
              <a:t> </a:t>
            </a:r>
          </a:p>
          <a:p>
            <a:r>
              <a:rPr lang="en-US" dirty="0"/>
              <a:t>Putting MITRE ATT&amp;CK™ into Action with What You Have, Where You Are </a:t>
            </a:r>
            <a:r>
              <a:rPr lang="en-US" dirty="0">
                <a:hlinkClick r:id="rId11"/>
              </a:rPr>
              <a:t>https://www.youtube.com/watch?v=bkfwMADar0M</a:t>
            </a:r>
            <a:r>
              <a:rPr lang="en-US" dirty="0"/>
              <a:t> </a:t>
            </a:r>
          </a:p>
        </p:txBody>
      </p:sp>
    </p:spTree>
    <p:extLst>
      <p:ext uri="{BB962C8B-B14F-4D97-AF65-F5344CB8AC3E}">
        <p14:creationId xmlns:p14="http://schemas.microsoft.com/office/powerpoint/2010/main" val="41347816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If you want these slides, and the mapped reports</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p:txBody>
          <a:bodyPr>
            <a:normAutofit/>
          </a:bodyPr>
          <a:lstStyle/>
          <a:p>
            <a:r>
              <a:rPr lang="en-US" sz="1800" dirty="0">
                <a:solidFill>
                  <a:srgbClr val="FF0000"/>
                </a:solidFill>
                <a:hlinkClick r:id="rId2">
                  <a:extLst>
                    <a:ext uri="{A12FA001-AC4F-418D-AE19-62706E023703}">
                      <ahyp:hlinkClr xmlns:ahyp="http://schemas.microsoft.com/office/drawing/2018/hyperlinkcolor" val="tx"/>
                    </a:ext>
                  </a:extLst>
                </a:hlinkClick>
              </a:rPr>
              <a:t>https://github.com/Panopticon-Project/panopticon-CozyBear/tree/master/MitreAtt%26ckTTPs</a:t>
            </a:r>
            <a:r>
              <a:rPr lang="en-US" sz="1800" dirty="0">
                <a:solidFill>
                  <a:srgbClr val="FF0000"/>
                </a:solidFill>
              </a:rPr>
              <a:t> </a:t>
            </a:r>
          </a:p>
        </p:txBody>
      </p:sp>
    </p:spTree>
    <p:extLst>
      <p:ext uri="{BB962C8B-B14F-4D97-AF65-F5344CB8AC3E}">
        <p14:creationId xmlns:p14="http://schemas.microsoft.com/office/powerpoint/2010/main" val="88147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8E50-273D-4BD6-B2F8-B59ABE54541B}"/>
              </a:ext>
            </a:extLst>
          </p:cNvPr>
          <p:cNvSpPr>
            <a:spLocks noGrp="1"/>
          </p:cNvSpPr>
          <p:nvPr>
            <p:ph type="title"/>
          </p:nvPr>
        </p:nvSpPr>
        <p:spPr>
          <a:xfrm>
            <a:off x="6095998" y="1344960"/>
            <a:ext cx="5029201" cy="1371600"/>
          </a:xfrm>
        </p:spPr>
        <p:txBody>
          <a:bodyPr>
            <a:normAutofit/>
          </a:bodyPr>
          <a:lstStyle/>
          <a:p>
            <a:r>
              <a:rPr lang="en-US" dirty="0"/>
              <a:t>Tactical and strategic threat intelligence</a:t>
            </a:r>
            <a:endParaRPr lang="en-NZ" dirty="0"/>
          </a:p>
        </p:txBody>
      </p:sp>
      <p:sp>
        <p:nvSpPr>
          <p:cNvPr id="3" name="Content Placeholder 2">
            <a:extLst>
              <a:ext uri="{FF2B5EF4-FFF2-40B4-BE49-F238E27FC236}">
                <a16:creationId xmlns:a16="http://schemas.microsoft.com/office/drawing/2014/main" id="{329DF686-9DD8-41A6-8DF6-EA902FD5E046}"/>
              </a:ext>
            </a:extLst>
          </p:cNvPr>
          <p:cNvSpPr>
            <a:spLocks noGrp="1"/>
          </p:cNvSpPr>
          <p:nvPr>
            <p:ph idx="1"/>
          </p:nvPr>
        </p:nvSpPr>
        <p:spPr>
          <a:xfrm>
            <a:off x="6095999" y="3102003"/>
            <a:ext cx="5029200" cy="3849624"/>
          </a:xfrm>
        </p:spPr>
        <p:txBody>
          <a:bodyPr>
            <a:normAutofit/>
          </a:bodyPr>
          <a:lstStyle/>
          <a:p>
            <a:r>
              <a:rPr lang="en-US" sz="1800" dirty="0"/>
              <a:t>Tactical threat intelligence – Indicators of compromise, </a:t>
            </a:r>
            <a:r>
              <a:rPr lang="en-US" sz="1800" dirty="0" err="1"/>
              <a:t>IoCs</a:t>
            </a:r>
            <a:endParaRPr lang="en-US" sz="1800" dirty="0"/>
          </a:p>
          <a:p>
            <a:r>
              <a:rPr lang="en-US" sz="1800" dirty="0"/>
              <a:t>Strategic threat intelligence – Tactics, Techniques and Procedures, TTPs</a:t>
            </a:r>
          </a:p>
          <a:p>
            <a:endParaRPr lang="en-US" dirty="0"/>
          </a:p>
        </p:txBody>
      </p:sp>
      <p:pic>
        <p:nvPicPr>
          <p:cNvPr id="5" name="Picture 4">
            <a:extLst>
              <a:ext uri="{FF2B5EF4-FFF2-40B4-BE49-F238E27FC236}">
                <a16:creationId xmlns:a16="http://schemas.microsoft.com/office/drawing/2014/main" id="{65DEBA12-8E31-4512-A461-C2343696F6B4}"/>
              </a:ext>
            </a:extLst>
          </p:cNvPr>
          <p:cNvPicPr>
            <a:picLocks noChangeAspect="1"/>
          </p:cNvPicPr>
          <p:nvPr/>
        </p:nvPicPr>
        <p:blipFill>
          <a:blip r:embed="rId3"/>
          <a:stretch>
            <a:fillRect/>
          </a:stretch>
        </p:blipFill>
        <p:spPr>
          <a:xfrm>
            <a:off x="666417" y="998814"/>
            <a:ext cx="5043985" cy="4860371"/>
          </a:xfrm>
          <a:prstGeom prst="rect">
            <a:avLst/>
          </a:prstGeom>
        </p:spPr>
      </p:pic>
    </p:spTree>
    <p:extLst>
      <p:ext uri="{BB962C8B-B14F-4D97-AF65-F5344CB8AC3E}">
        <p14:creationId xmlns:p14="http://schemas.microsoft.com/office/powerpoint/2010/main" val="238464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8E50-273D-4BD6-B2F8-B59ABE54541B}"/>
              </a:ext>
            </a:extLst>
          </p:cNvPr>
          <p:cNvSpPr>
            <a:spLocks noGrp="1"/>
          </p:cNvSpPr>
          <p:nvPr>
            <p:ph type="title"/>
          </p:nvPr>
        </p:nvSpPr>
        <p:spPr>
          <a:xfrm>
            <a:off x="6095998" y="642594"/>
            <a:ext cx="5029201" cy="1371600"/>
          </a:xfrm>
        </p:spPr>
        <p:txBody>
          <a:bodyPr/>
          <a:lstStyle/>
          <a:p>
            <a:r>
              <a:rPr lang="en-US" dirty="0"/>
              <a:t>The reality</a:t>
            </a:r>
            <a:endParaRPr lang="en-NZ" dirty="0"/>
          </a:p>
        </p:txBody>
      </p:sp>
      <p:sp>
        <p:nvSpPr>
          <p:cNvPr id="3" name="Content Placeholder 2">
            <a:extLst>
              <a:ext uri="{FF2B5EF4-FFF2-40B4-BE49-F238E27FC236}">
                <a16:creationId xmlns:a16="http://schemas.microsoft.com/office/drawing/2014/main" id="{329DF686-9DD8-41A6-8DF6-EA902FD5E046}"/>
              </a:ext>
            </a:extLst>
          </p:cNvPr>
          <p:cNvSpPr>
            <a:spLocks noGrp="1"/>
          </p:cNvSpPr>
          <p:nvPr>
            <p:ph idx="1"/>
          </p:nvPr>
        </p:nvSpPr>
        <p:spPr>
          <a:xfrm>
            <a:off x="6096000" y="2293620"/>
            <a:ext cx="5029200" cy="3849624"/>
          </a:xfrm>
        </p:spPr>
        <p:txBody>
          <a:bodyPr>
            <a:normAutofit/>
          </a:bodyPr>
          <a:lstStyle/>
          <a:p>
            <a:r>
              <a:rPr lang="en-US" sz="1800" dirty="0"/>
              <a:t>Few </a:t>
            </a:r>
            <a:r>
              <a:rPr lang="en-US" sz="1800" dirty="0" err="1"/>
              <a:t>organisations</a:t>
            </a:r>
            <a:r>
              <a:rPr lang="en-US" sz="1800" dirty="0"/>
              <a:t> are mature enough to consume tactical threat intelligence effectively. Do you have a monitoring program? Are you ingesting everything? When was the last time you audited that? </a:t>
            </a:r>
          </a:p>
          <a:p>
            <a:r>
              <a:rPr lang="en-US" sz="1800" dirty="0"/>
              <a:t>What we think of as threat intelligence is mostly just marketing</a:t>
            </a:r>
          </a:p>
          <a:p>
            <a:r>
              <a:rPr lang="en-US" sz="1800" dirty="0"/>
              <a:t>The idea that sharing </a:t>
            </a:r>
            <a:r>
              <a:rPr lang="en-US" sz="1800" dirty="0" err="1"/>
              <a:t>IoCs</a:t>
            </a:r>
            <a:r>
              <a:rPr lang="en-US" sz="1800" dirty="0"/>
              <a:t> will result halting APT operations and force them to retool is simplistic</a:t>
            </a:r>
          </a:p>
          <a:p>
            <a:endParaRPr lang="en-US" dirty="0"/>
          </a:p>
        </p:txBody>
      </p:sp>
      <p:pic>
        <p:nvPicPr>
          <p:cNvPr id="6" name="Picture 5">
            <a:extLst>
              <a:ext uri="{FF2B5EF4-FFF2-40B4-BE49-F238E27FC236}">
                <a16:creationId xmlns:a16="http://schemas.microsoft.com/office/drawing/2014/main" id="{8FCCF4F4-2422-48E6-A917-DE794FC5113D}"/>
              </a:ext>
            </a:extLst>
          </p:cNvPr>
          <p:cNvPicPr>
            <a:picLocks noChangeAspect="1"/>
          </p:cNvPicPr>
          <p:nvPr/>
        </p:nvPicPr>
        <p:blipFill>
          <a:blip r:embed="rId3"/>
          <a:stretch>
            <a:fillRect/>
          </a:stretch>
        </p:blipFill>
        <p:spPr>
          <a:xfrm>
            <a:off x="1225799" y="552640"/>
            <a:ext cx="3827295" cy="5752719"/>
          </a:xfrm>
          <a:prstGeom prst="rect">
            <a:avLst/>
          </a:prstGeom>
        </p:spPr>
      </p:pic>
    </p:spTree>
    <p:extLst>
      <p:ext uri="{BB962C8B-B14F-4D97-AF65-F5344CB8AC3E}">
        <p14:creationId xmlns:p14="http://schemas.microsoft.com/office/powerpoint/2010/main" val="341711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SIPA Capstone Project Spring 2020</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800" y="2550795"/>
            <a:ext cx="10058400" cy="3849624"/>
          </a:xfrm>
        </p:spPr>
        <p:txBody>
          <a:bodyPr/>
          <a:lstStyle/>
          <a:p>
            <a:r>
              <a:rPr lang="en-US" dirty="0"/>
              <a:t>Named but Hardly Shamed, The Impact of Information Disclosure on APT Operations</a:t>
            </a:r>
          </a:p>
          <a:p>
            <a:r>
              <a:rPr lang="en-US" dirty="0"/>
              <a:t>U.S. focused</a:t>
            </a:r>
          </a:p>
          <a:p>
            <a:r>
              <a:rPr lang="en-US" dirty="0"/>
              <a:t>What is the impact of leaks and information disclosures on adversary operations?</a:t>
            </a:r>
          </a:p>
          <a:p>
            <a:r>
              <a:rPr lang="en-US" dirty="0"/>
              <a:t>How can the answer to the first question inform the U.S. strategy of persistent engagement and forward </a:t>
            </a:r>
            <a:r>
              <a:rPr lang="en-US" dirty="0" err="1"/>
              <a:t>defence</a:t>
            </a:r>
            <a:r>
              <a:rPr lang="en-US" dirty="0"/>
              <a:t>?</a:t>
            </a:r>
          </a:p>
          <a:p>
            <a:r>
              <a:rPr lang="en-US" dirty="0"/>
              <a:t>Under what conditions is a disruption likely to succeed?</a:t>
            </a:r>
          </a:p>
          <a:p>
            <a:r>
              <a:rPr lang="en-US" dirty="0"/>
              <a:t>Paper breaks down the cyber operations of a number of countries over the last ten years and sees if information being released into the public domain actually degraded their capabilities.</a:t>
            </a:r>
            <a:endParaRPr lang="en-NZ" dirty="0"/>
          </a:p>
        </p:txBody>
      </p:sp>
    </p:spTree>
    <p:extLst>
      <p:ext uri="{BB962C8B-B14F-4D97-AF65-F5344CB8AC3E}">
        <p14:creationId xmlns:p14="http://schemas.microsoft.com/office/powerpoint/2010/main" val="952968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{1F0DF716-891F-4304-9BFA-CF67F04CD936}tf78829772_win32</Template>
  <TotalTime>5473</TotalTime>
  <Words>4306</Words>
  <Application>Microsoft Office PowerPoint</Application>
  <PresentationFormat>Widescreen</PresentationFormat>
  <Paragraphs>698</Paragraphs>
  <Slides>61</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Garamond</vt:lpstr>
      <vt:lpstr>Sagona Book</vt:lpstr>
      <vt:lpstr>Sagona ExtraLight</vt:lpstr>
      <vt:lpstr>SavonVTI</vt:lpstr>
      <vt:lpstr>Shifting threat intelligence</vt:lpstr>
      <vt:lpstr>Topics covered </vt:lpstr>
      <vt:lpstr>The bias of this presentation</vt:lpstr>
      <vt:lpstr>01 The problems with threat intelligence and a different way forward</vt:lpstr>
      <vt:lpstr>APTs - What we are actually defending against</vt:lpstr>
      <vt:lpstr>We can put a wrench in all that with threat intelligence… right?</vt:lpstr>
      <vt:lpstr>Tactical and strategic threat intelligence</vt:lpstr>
      <vt:lpstr>The reality</vt:lpstr>
      <vt:lpstr>SIPA Capstone Project Spring 2020</vt:lpstr>
      <vt:lpstr>Findings</vt:lpstr>
      <vt:lpstr>And then there is APT29…</vt:lpstr>
      <vt:lpstr>Additional thoughts</vt:lpstr>
      <vt:lpstr>02 Gather and analyse open source threat intelligence on APT29</vt:lpstr>
      <vt:lpstr>Timeline of APT29</vt:lpstr>
      <vt:lpstr>PowerPoint Presentation</vt:lpstr>
      <vt:lpstr>PowerPoint Presentation</vt:lpstr>
      <vt:lpstr>PowerPoint Presentation</vt:lpstr>
      <vt:lpstr>PowerPoint Presentation</vt:lpstr>
      <vt:lpstr>So that wrench kinda doesn’t work…</vt:lpstr>
      <vt:lpstr>If releasing papers and IoCs doesn’t stop our adversary, what do we do?</vt:lpstr>
      <vt:lpstr>Generating actionable strategic threat intelligence</vt:lpstr>
      <vt:lpstr>Mapping to Mitre Att&amp;ack isn’t black magic</vt:lpstr>
      <vt:lpstr>Shortcomings of my research</vt:lpstr>
      <vt:lpstr>Strengths of my research</vt:lpstr>
      <vt:lpstr>03 Turn threat intelligence into a prioritised control list  </vt:lpstr>
      <vt:lpstr>Initial Access</vt:lpstr>
      <vt:lpstr>Phishing Mitigations</vt:lpstr>
      <vt:lpstr>Execution</vt:lpstr>
      <vt:lpstr>Command and Scripting Interpreter Mitigations</vt:lpstr>
      <vt:lpstr>Persistence</vt:lpstr>
      <vt:lpstr>Event Triggered Execution Mitigations</vt:lpstr>
      <vt:lpstr>Privilege Escalation</vt:lpstr>
      <vt:lpstr>Event Triggered Execution Mitigations</vt:lpstr>
      <vt:lpstr>Defense Evasion</vt:lpstr>
      <vt:lpstr>APT29 often uses sub techniques like binary padding, software packing and indicator removal from tools </vt:lpstr>
      <vt:lpstr>Obfuscated Files or Information Mitigations</vt:lpstr>
      <vt:lpstr>Credential Access</vt:lpstr>
      <vt:lpstr>OS Credential Dumping Mitigations</vt:lpstr>
      <vt:lpstr>Discovery</vt:lpstr>
      <vt:lpstr>System Information Discovery Mitigations</vt:lpstr>
      <vt:lpstr>Lateral Movement</vt:lpstr>
      <vt:lpstr>Lateral movement is still going on.  Clearly something is happening we can’t see.</vt:lpstr>
      <vt:lpstr>Remote Services Mitigations</vt:lpstr>
      <vt:lpstr>Collection</vt:lpstr>
      <vt:lpstr>Archive Collected Data Mitigations</vt:lpstr>
      <vt:lpstr>Command and Control</vt:lpstr>
      <vt:lpstr>APT29 would often use steganography for their C&amp;C.   They do not want to be found!</vt:lpstr>
      <vt:lpstr>Data Obfuscation Mitigations</vt:lpstr>
      <vt:lpstr>Exfiltration</vt:lpstr>
      <vt:lpstr>Exfiltration over C2 Channel</vt:lpstr>
      <vt:lpstr>Impact</vt:lpstr>
      <vt:lpstr>Activity</vt:lpstr>
      <vt:lpstr>Reporting</vt:lpstr>
      <vt:lpstr>An enterprise security risk management plan based on APT29 threat intelligence</vt:lpstr>
      <vt:lpstr>An enterprise security risk management plan based on APT29 threat intelligence </vt:lpstr>
      <vt:lpstr>An enterprise security risk management plan based on APT29 threat intelligence</vt:lpstr>
      <vt:lpstr>Pick the threats that are applicable to you</vt:lpstr>
      <vt:lpstr>In Summary</vt:lpstr>
      <vt:lpstr>References</vt:lpstr>
      <vt:lpstr>References</vt:lpstr>
      <vt:lpstr>If you want these slides, and the mapped 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threat intelligence</dc:title>
  <dc:creator>Kade</dc:creator>
  <cp:lastModifiedBy>Kade</cp:lastModifiedBy>
  <cp:revision>166</cp:revision>
  <dcterms:created xsi:type="dcterms:W3CDTF">2020-09-11T20:44:43Z</dcterms:created>
  <dcterms:modified xsi:type="dcterms:W3CDTF">2020-10-27T07:07:11Z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