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4" r:id="rId5"/>
    <p:sldId id="265" r:id="rId6"/>
    <p:sldId id="266" r:id="rId7"/>
    <p:sldId id="267" r:id="rId8"/>
    <p:sldId id="268" r:id="rId9"/>
    <p:sldId id="269" r:id="rId10"/>
    <p:sldId id="263"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D58A51-13F4-4672-B751-5E47669A5BE0}">
          <p14:sldIdLst>
            <p14:sldId id="256"/>
          </p14:sldIdLst>
        </p14:section>
        <p14:section name="Untitled Section" id="{2057EB6C-54C3-47F7-BAB6-FA89B870BEA7}">
          <p14:sldIdLst>
            <p14:sldId id="257"/>
            <p14:sldId id="258"/>
            <p14:sldId id="264"/>
            <p14:sldId id="265"/>
            <p14:sldId id="266"/>
            <p14:sldId id="267"/>
            <p14:sldId id="268"/>
            <p14:sldId id="269"/>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1" d="100"/>
          <a:sy n="161" d="100"/>
        </p:scale>
        <p:origin x="308"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97D0-049C-1396-BDE1-BA2B474D1E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F33E3FCD-CE26-D059-A063-428F274F0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B27BF73D-B9D3-316E-5044-9C2A7917F1E8}"/>
              </a:ext>
            </a:extLst>
          </p:cNvPr>
          <p:cNvSpPr>
            <a:spLocks noGrp="1"/>
          </p:cNvSpPr>
          <p:nvPr>
            <p:ph type="dt" sz="half" idx="10"/>
          </p:nvPr>
        </p:nvSpPr>
        <p:spPr/>
        <p:txBody>
          <a:bodyPr/>
          <a:lstStyle/>
          <a:p>
            <a:fld id="{E4114166-DAAE-46A0-A1B6-914565C451A1}" type="datetimeFigureOut">
              <a:rPr lang="el-GR" smtClean="0"/>
              <a:t>5/11/2023</a:t>
            </a:fld>
            <a:endParaRPr lang="el-GR"/>
          </a:p>
        </p:txBody>
      </p:sp>
      <p:sp>
        <p:nvSpPr>
          <p:cNvPr id="5" name="Footer Placeholder 4">
            <a:extLst>
              <a:ext uri="{FF2B5EF4-FFF2-40B4-BE49-F238E27FC236}">
                <a16:creationId xmlns:a16="http://schemas.microsoft.com/office/drawing/2014/main" id="{F46C4939-EF0A-B274-6265-93A6037F90FF}"/>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8F1CC5C2-123D-7EC4-B96A-BE8EB1396069}"/>
              </a:ext>
            </a:extLst>
          </p:cNvPr>
          <p:cNvSpPr>
            <a:spLocks noGrp="1"/>
          </p:cNvSpPr>
          <p:nvPr>
            <p:ph type="sldNum" sz="quarter" idx="12"/>
          </p:nvPr>
        </p:nvSpPr>
        <p:spPr/>
        <p:txBody>
          <a:bodyPr/>
          <a:lstStyle/>
          <a:p>
            <a:fld id="{9AC35DE8-66FA-4F42-B311-91F8E5442626}" type="slidenum">
              <a:rPr lang="el-GR" smtClean="0"/>
              <a:t>‹#›</a:t>
            </a:fld>
            <a:endParaRPr lang="el-GR"/>
          </a:p>
        </p:txBody>
      </p:sp>
    </p:spTree>
    <p:extLst>
      <p:ext uri="{BB962C8B-B14F-4D97-AF65-F5344CB8AC3E}">
        <p14:creationId xmlns:p14="http://schemas.microsoft.com/office/powerpoint/2010/main" val="235825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AF04-8A19-D327-D68F-13203CE83D84}"/>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DA99898B-D13D-E73F-8150-90344B45E4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55B31FFC-9D89-A1BB-D3A4-8B89F0851967}"/>
              </a:ext>
            </a:extLst>
          </p:cNvPr>
          <p:cNvSpPr>
            <a:spLocks noGrp="1"/>
          </p:cNvSpPr>
          <p:nvPr>
            <p:ph type="dt" sz="half" idx="10"/>
          </p:nvPr>
        </p:nvSpPr>
        <p:spPr/>
        <p:txBody>
          <a:bodyPr/>
          <a:lstStyle/>
          <a:p>
            <a:fld id="{E4114166-DAAE-46A0-A1B6-914565C451A1}" type="datetimeFigureOut">
              <a:rPr lang="el-GR" smtClean="0"/>
              <a:t>5/11/2023</a:t>
            </a:fld>
            <a:endParaRPr lang="el-GR"/>
          </a:p>
        </p:txBody>
      </p:sp>
      <p:sp>
        <p:nvSpPr>
          <p:cNvPr id="5" name="Footer Placeholder 4">
            <a:extLst>
              <a:ext uri="{FF2B5EF4-FFF2-40B4-BE49-F238E27FC236}">
                <a16:creationId xmlns:a16="http://schemas.microsoft.com/office/drawing/2014/main" id="{7F5182AF-4DBB-750F-BAE3-58D12B926917}"/>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0A3B6906-6C88-D23B-24EA-AB2098F28452}"/>
              </a:ext>
            </a:extLst>
          </p:cNvPr>
          <p:cNvSpPr>
            <a:spLocks noGrp="1"/>
          </p:cNvSpPr>
          <p:nvPr>
            <p:ph type="sldNum" sz="quarter" idx="12"/>
          </p:nvPr>
        </p:nvSpPr>
        <p:spPr/>
        <p:txBody>
          <a:bodyPr/>
          <a:lstStyle/>
          <a:p>
            <a:fld id="{9AC35DE8-66FA-4F42-B311-91F8E5442626}" type="slidenum">
              <a:rPr lang="el-GR" smtClean="0"/>
              <a:t>‹#›</a:t>
            </a:fld>
            <a:endParaRPr lang="el-GR"/>
          </a:p>
        </p:txBody>
      </p:sp>
    </p:spTree>
    <p:extLst>
      <p:ext uri="{BB962C8B-B14F-4D97-AF65-F5344CB8AC3E}">
        <p14:creationId xmlns:p14="http://schemas.microsoft.com/office/powerpoint/2010/main" val="57821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8E707-D604-C97F-0105-A8B9F310E3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079B2200-DEA3-DCAC-B1A3-CCF3CBCB2E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7293F466-BBF7-9C5A-ABAF-29AFD5A6DC3E}"/>
              </a:ext>
            </a:extLst>
          </p:cNvPr>
          <p:cNvSpPr>
            <a:spLocks noGrp="1"/>
          </p:cNvSpPr>
          <p:nvPr>
            <p:ph type="dt" sz="half" idx="10"/>
          </p:nvPr>
        </p:nvSpPr>
        <p:spPr/>
        <p:txBody>
          <a:bodyPr/>
          <a:lstStyle/>
          <a:p>
            <a:fld id="{E4114166-DAAE-46A0-A1B6-914565C451A1}" type="datetimeFigureOut">
              <a:rPr lang="el-GR" smtClean="0"/>
              <a:t>5/11/2023</a:t>
            </a:fld>
            <a:endParaRPr lang="el-GR"/>
          </a:p>
        </p:txBody>
      </p:sp>
      <p:sp>
        <p:nvSpPr>
          <p:cNvPr id="5" name="Footer Placeholder 4">
            <a:extLst>
              <a:ext uri="{FF2B5EF4-FFF2-40B4-BE49-F238E27FC236}">
                <a16:creationId xmlns:a16="http://schemas.microsoft.com/office/drawing/2014/main" id="{0450C5E2-4656-77BE-88B0-B940578228EF}"/>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2118A4B-7D1F-E530-E3EF-459463C49733}"/>
              </a:ext>
            </a:extLst>
          </p:cNvPr>
          <p:cNvSpPr>
            <a:spLocks noGrp="1"/>
          </p:cNvSpPr>
          <p:nvPr>
            <p:ph type="sldNum" sz="quarter" idx="12"/>
          </p:nvPr>
        </p:nvSpPr>
        <p:spPr/>
        <p:txBody>
          <a:bodyPr/>
          <a:lstStyle/>
          <a:p>
            <a:fld id="{9AC35DE8-66FA-4F42-B311-91F8E5442626}" type="slidenum">
              <a:rPr lang="el-GR" smtClean="0"/>
              <a:t>‹#›</a:t>
            </a:fld>
            <a:endParaRPr lang="el-GR"/>
          </a:p>
        </p:txBody>
      </p:sp>
    </p:spTree>
    <p:extLst>
      <p:ext uri="{BB962C8B-B14F-4D97-AF65-F5344CB8AC3E}">
        <p14:creationId xmlns:p14="http://schemas.microsoft.com/office/powerpoint/2010/main" val="384933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4F91-36A3-3208-7A21-E74C0DFC2985}"/>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D2213C02-8C07-AAB4-E5F2-B94832D659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26A76CFF-3A58-2820-889B-93A72B111BD2}"/>
              </a:ext>
            </a:extLst>
          </p:cNvPr>
          <p:cNvSpPr>
            <a:spLocks noGrp="1"/>
          </p:cNvSpPr>
          <p:nvPr>
            <p:ph type="dt" sz="half" idx="10"/>
          </p:nvPr>
        </p:nvSpPr>
        <p:spPr/>
        <p:txBody>
          <a:bodyPr/>
          <a:lstStyle/>
          <a:p>
            <a:fld id="{E4114166-DAAE-46A0-A1B6-914565C451A1}" type="datetimeFigureOut">
              <a:rPr lang="el-GR" smtClean="0"/>
              <a:t>5/11/2023</a:t>
            </a:fld>
            <a:endParaRPr lang="el-GR"/>
          </a:p>
        </p:txBody>
      </p:sp>
      <p:sp>
        <p:nvSpPr>
          <p:cNvPr id="5" name="Footer Placeholder 4">
            <a:extLst>
              <a:ext uri="{FF2B5EF4-FFF2-40B4-BE49-F238E27FC236}">
                <a16:creationId xmlns:a16="http://schemas.microsoft.com/office/drawing/2014/main" id="{8ACA7FF2-A2DE-8A96-FE39-B561285A952E}"/>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2CCC9677-782C-613E-D08E-137B4550B8AD}"/>
              </a:ext>
            </a:extLst>
          </p:cNvPr>
          <p:cNvSpPr>
            <a:spLocks noGrp="1"/>
          </p:cNvSpPr>
          <p:nvPr>
            <p:ph type="sldNum" sz="quarter" idx="12"/>
          </p:nvPr>
        </p:nvSpPr>
        <p:spPr/>
        <p:txBody>
          <a:bodyPr/>
          <a:lstStyle/>
          <a:p>
            <a:fld id="{9AC35DE8-66FA-4F42-B311-91F8E5442626}" type="slidenum">
              <a:rPr lang="el-GR" smtClean="0"/>
              <a:t>‹#›</a:t>
            </a:fld>
            <a:endParaRPr lang="el-GR"/>
          </a:p>
        </p:txBody>
      </p:sp>
    </p:spTree>
    <p:extLst>
      <p:ext uri="{BB962C8B-B14F-4D97-AF65-F5344CB8AC3E}">
        <p14:creationId xmlns:p14="http://schemas.microsoft.com/office/powerpoint/2010/main" val="241157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3A65-3541-CEC4-65B9-46125A5DC0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10AA5978-A398-1E02-7912-2DB5134F6A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E414CA-A39E-1EEB-E5E6-45D6DF3F61D7}"/>
              </a:ext>
            </a:extLst>
          </p:cNvPr>
          <p:cNvSpPr>
            <a:spLocks noGrp="1"/>
          </p:cNvSpPr>
          <p:nvPr>
            <p:ph type="dt" sz="half" idx="10"/>
          </p:nvPr>
        </p:nvSpPr>
        <p:spPr/>
        <p:txBody>
          <a:bodyPr/>
          <a:lstStyle/>
          <a:p>
            <a:fld id="{E4114166-DAAE-46A0-A1B6-914565C451A1}" type="datetimeFigureOut">
              <a:rPr lang="el-GR" smtClean="0"/>
              <a:t>5/11/2023</a:t>
            </a:fld>
            <a:endParaRPr lang="el-GR"/>
          </a:p>
        </p:txBody>
      </p:sp>
      <p:sp>
        <p:nvSpPr>
          <p:cNvPr id="5" name="Footer Placeholder 4">
            <a:extLst>
              <a:ext uri="{FF2B5EF4-FFF2-40B4-BE49-F238E27FC236}">
                <a16:creationId xmlns:a16="http://schemas.microsoft.com/office/drawing/2014/main" id="{EBD52F08-E8F7-3911-0CC2-2E50D708D61A}"/>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F07898F5-091E-2D5D-DD0C-28DDF217752A}"/>
              </a:ext>
            </a:extLst>
          </p:cNvPr>
          <p:cNvSpPr>
            <a:spLocks noGrp="1"/>
          </p:cNvSpPr>
          <p:nvPr>
            <p:ph type="sldNum" sz="quarter" idx="12"/>
          </p:nvPr>
        </p:nvSpPr>
        <p:spPr/>
        <p:txBody>
          <a:bodyPr/>
          <a:lstStyle/>
          <a:p>
            <a:fld id="{9AC35DE8-66FA-4F42-B311-91F8E5442626}" type="slidenum">
              <a:rPr lang="el-GR" smtClean="0"/>
              <a:t>‹#›</a:t>
            </a:fld>
            <a:endParaRPr lang="el-GR"/>
          </a:p>
        </p:txBody>
      </p:sp>
    </p:spTree>
    <p:extLst>
      <p:ext uri="{BB962C8B-B14F-4D97-AF65-F5344CB8AC3E}">
        <p14:creationId xmlns:p14="http://schemas.microsoft.com/office/powerpoint/2010/main" val="3193264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A2AC-8BD1-87C8-56FC-3887000CBD72}"/>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305B5A76-0740-4B69-4FD5-8023794AA0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BBF75804-935B-681E-E12E-D675EDCB8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0AFF7D3F-BA21-2451-50A9-1AD39476EC26}"/>
              </a:ext>
            </a:extLst>
          </p:cNvPr>
          <p:cNvSpPr>
            <a:spLocks noGrp="1"/>
          </p:cNvSpPr>
          <p:nvPr>
            <p:ph type="dt" sz="half" idx="10"/>
          </p:nvPr>
        </p:nvSpPr>
        <p:spPr/>
        <p:txBody>
          <a:bodyPr/>
          <a:lstStyle/>
          <a:p>
            <a:fld id="{E4114166-DAAE-46A0-A1B6-914565C451A1}" type="datetimeFigureOut">
              <a:rPr lang="el-GR" smtClean="0"/>
              <a:t>5/11/2023</a:t>
            </a:fld>
            <a:endParaRPr lang="el-GR"/>
          </a:p>
        </p:txBody>
      </p:sp>
      <p:sp>
        <p:nvSpPr>
          <p:cNvPr id="6" name="Footer Placeholder 5">
            <a:extLst>
              <a:ext uri="{FF2B5EF4-FFF2-40B4-BE49-F238E27FC236}">
                <a16:creationId xmlns:a16="http://schemas.microsoft.com/office/drawing/2014/main" id="{0DDF0738-7D03-D977-F705-972F669FD84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A9E00B4B-0BE5-3F6C-7248-AAE858EF5577}"/>
              </a:ext>
            </a:extLst>
          </p:cNvPr>
          <p:cNvSpPr>
            <a:spLocks noGrp="1"/>
          </p:cNvSpPr>
          <p:nvPr>
            <p:ph type="sldNum" sz="quarter" idx="12"/>
          </p:nvPr>
        </p:nvSpPr>
        <p:spPr/>
        <p:txBody>
          <a:bodyPr/>
          <a:lstStyle/>
          <a:p>
            <a:fld id="{9AC35DE8-66FA-4F42-B311-91F8E5442626}" type="slidenum">
              <a:rPr lang="el-GR" smtClean="0"/>
              <a:t>‹#›</a:t>
            </a:fld>
            <a:endParaRPr lang="el-GR"/>
          </a:p>
        </p:txBody>
      </p:sp>
    </p:spTree>
    <p:extLst>
      <p:ext uri="{BB962C8B-B14F-4D97-AF65-F5344CB8AC3E}">
        <p14:creationId xmlns:p14="http://schemas.microsoft.com/office/powerpoint/2010/main" val="226268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962-69E7-4BC1-AF74-BB28E3C46CA9}"/>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FDA07F7D-DCA4-4EE0-B335-28D1393A0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7D6701-646D-D4ED-49FD-99733D19E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1AE39411-B050-BC47-B273-58EB71DCC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5AA51-6677-2A72-6E4C-D50C6C14A2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BB5530C9-C721-C541-197C-E51A7B02E58C}"/>
              </a:ext>
            </a:extLst>
          </p:cNvPr>
          <p:cNvSpPr>
            <a:spLocks noGrp="1"/>
          </p:cNvSpPr>
          <p:nvPr>
            <p:ph type="dt" sz="half" idx="10"/>
          </p:nvPr>
        </p:nvSpPr>
        <p:spPr/>
        <p:txBody>
          <a:bodyPr/>
          <a:lstStyle/>
          <a:p>
            <a:fld id="{E4114166-DAAE-46A0-A1B6-914565C451A1}" type="datetimeFigureOut">
              <a:rPr lang="el-GR" smtClean="0"/>
              <a:t>5/11/2023</a:t>
            </a:fld>
            <a:endParaRPr lang="el-GR"/>
          </a:p>
        </p:txBody>
      </p:sp>
      <p:sp>
        <p:nvSpPr>
          <p:cNvPr id="8" name="Footer Placeholder 7">
            <a:extLst>
              <a:ext uri="{FF2B5EF4-FFF2-40B4-BE49-F238E27FC236}">
                <a16:creationId xmlns:a16="http://schemas.microsoft.com/office/drawing/2014/main" id="{7EC8F53B-5BFB-5F1E-73EE-B37871F17749}"/>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DDC9E8F7-BAD9-519D-E4C4-AE63FFE99DB2}"/>
              </a:ext>
            </a:extLst>
          </p:cNvPr>
          <p:cNvSpPr>
            <a:spLocks noGrp="1"/>
          </p:cNvSpPr>
          <p:nvPr>
            <p:ph type="sldNum" sz="quarter" idx="12"/>
          </p:nvPr>
        </p:nvSpPr>
        <p:spPr/>
        <p:txBody>
          <a:bodyPr/>
          <a:lstStyle/>
          <a:p>
            <a:fld id="{9AC35DE8-66FA-4F42-B311-91F8E5442626}" type="slidenum">
              <a:rPr lang="el-GR" smtClean="0"/>
              <a:t>‹#›</a:t>
            </a:fld>
            <a:endParaRPr lang="el-GR"/>
          </a:p>
        </p:txBody>
      </p:sp>
    </p:spTree>
    <p:extLst>
      <p:ext uri="{BB962C8B-B14F-4D97-AF65-F5344CB8AC3E}">
        <p14:creationId xmlns:p14="http://schemas.microsoft.com/office/powerpoint/2010/main" val="3333182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B0AF-1A07-D582-AC9E-35F571ABD922}"/>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780FD451-CB0E-5C35-43F7-BCBF37E82B86}"/>
              </a:ext>
            </a:extLst>
          </p:cNvPr>
          <p:cNvSpPr>
            <a:spLocks noGrp="1"/>
          </p:cNvSpPr>
          <p:nvPr>
            <p:ph type="dt" sz="half" idx="10"/>
          </p:nvPr>
        </p:nvSpPr>
        <p:spPr/>
        <p:txBody>
          <a:bodyPr/>
          <a:lstStyle/>
          <a:p>
            <a:fld id="{E4114166-DAAE-46A0-A1B6-914565C451A1}" type="datetimeFigureOut">
              <a:rPr lang="el-GR" smtClean="0"/>
              <a:t>5/11/2023</a:t>
            </a:fld>
            <a:endParaRPr lang="el-GR"/>
          </a:p>
        </p:txBody>
      </p:sp>
      <p:sp>
        <p:nvSpPr>
          <p:cNvPr id="4" name="Footer Placeholder 3">
            <a:extLst>
              <a:ext uri="{FF2B5EF4-FFF2-40B4-BE49-F238E27FC236}">
                <a16:creationId xmlns:a16="http://schemas.microsoft.com/office/drawing/2014/main" id="{72FE086A-3D40-E47C-76A0-DB7F6AF7C507}"/>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AC75213E-194E-F3A1-0847-EDD5B0A1B416}"/>
              </a:ext>
            </a:extLst>
          </p:cNvPr>
          <p:cNvSpPr>
            <a:spLocks noGrp="1"/>
          </p:cNvSpPr>
          <p:nvPr>
            <p:ph type="sldNum" sz="quarter" idx="12"/>
          </p:nvPr>
        </p:nvSpPr>
        <p:spPr/>
        <p:txBody>
          <a:bodyPr/>
          <a:lstStyle/>
          <a:p>
            <a:fld id="{9AC35DE8-66FA-4F42-B311-91F8E5442626}" type="slidenum">
              <a:rPr lang="el-GR" smtClean="0"/>
              <a:t>‹#›</a:t>
            </a:fld>
            <a:endParaRPr lang="el-GR"/>
          </a:p>
        </p:txBody>
      </p:sp>
    </p:spTree>
    <p:extLst>
      <p:ext uri="{BB962C8B-B14F-4D97-AF65-F5344CB8AC3E}">
        <p14:creationId xmlns:p14="http://schemas.microsoft.com/office/powerpoint/2010/main" val="343239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0D0EF-8D41-D78C-7265-FEED36674071}"/>
              </a:ext>
            </a:extLst>
          </p:cNvPr>
          <p:cNvSpPr>
            <a:spLocks noGrp="1"/>
          </p:cNvSpPr>
          <p:nvPr>
            <p:ph type="dt" sz="half" idx="10"/>
          </p:nvPr>
        </p:nvSpPr>
        <p:spPr/>
        <p:txBody>
          <a:bodyPr/>
          <a:lstStyle/>
          <a:p>
            <a:fld id="{E4114166-DAAE-46A0-A1B6-914565C451A1}" type="datetimeFigureOut">
              <a:rPr lang="el-GR" smtClean="0"/>
              <a:t>5/11/2023</a:t>
            </a:fld>
            <a:endParaRPr lang="el-GR"/>
          </a:p>
        </p:txBody>
      </p:sp>
      <p:sp>
        <p:nvSpPr>
          <p:cNvPr id="3" name="Footer Placeholder 2">
            <a:extLst>
              <a:ext uri="{FF2B5EF4-FFF2-40B4-BE49-F238E27FC236}">
                <a16:creationId xmlns:a16="http://schemas.microsoft.com/office/drawing/2014/main" id="{57637BD1-3D87-BC1C-AA8F-D2496AC1810A}"/>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490F6281-25A9-59EA-2537-B0C94AEE2411}"/>
              </a:ext>
            </a:extLst>
          </p:cNvPr>
          <p:cNvSpPr>
            <a:spLocks noGrp="1"/>
          </p:cNvSpPr>
          <p:nvPr>
            <p:ph type="sldNum" sz="quarter" idx="12"/>
          </p:nvPr>
        </p:nvSpPr>
        <p:spPr/>
        <p:txBody>
          <a:bodyPr/>
          <a:lstStyle/>
          <a:p>
            <a:fld id="{9AC35DE8-66FA-4F42-B311-91F8E5442626}" type="slidenum">
              <a:rPr lang="el-GR" smtClean="0"/>
              <a:t>‹#›</a:t>
            </a:fld>
            <a:endParaRPr lang="el-GR"/>
          </a:p>
        </p:txBody>
      </p:sp>
    </p:spTree>
    <p:extLst>
      <p:ext uri="{BB962C8B-B14F-4D97-AF65-F5344CB8AC3E}">
        <p14:creationId xmlns:p14="http://schemas.microsoft.com/office/powerpoint/2010/main" val="370412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068A-0B59-2CC3-CA26-8C35C6B42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F02BB79A-D3B0-7A79-900A-033E69B946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B9578F83-1D0C-706B-3D07-842FA279C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FC153-5C26-B383-8C85-8A4CA4156BB6}"/>
              </a:ext>
            </a:extLst>
          </p:cNvPr>
          <p:cNvSpPr>
            <a:spLocks noGrp="1"/>
          </p:cNvSpPr>
          <p:nvPr>
            <p:ph type="dt" sz="half" idx="10"/>
          </p:nvPr>
        </p:nvSpPr>
        <p:spPr/>
        <p:txBody>
          <a:bodyPr/>
          <a:lstStyle/>
          <a:p>
            <a:fld id="{E4114166-DAAE-46A0-A1B6-914565C451A1}" type="datetimeFigureOut">
              <a:rPr lang="el-GR" smtClean="0"/>
              <a:t>5/11/2023</a:t>
            </a:fld>
            <a:endParaRPr lang="el-GR"/>
          </a:p>
        </p:txBody>
      </p:sp>
      <p:sp>
        <p:nvSpPr>
          <p:cNvPr id="6" name="Footer Placeholder 5">
            <a:extLst>
              <a:ext uri="{FF2B5EF4-FFF2-40B4-BE49-F238E27FC236}">
                <a16:creationId xmlns:a16="http://schemas.microsoft.com/office/drawing/2014/main" id="{4B4B0071-821C-1712-A5C2-3DE82BF787FB}"/>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72E46AC9-A276-F5EE-B0DA-F74EA65235E5}"/>
              </a:ext>
            </a:extLst>
          </p:cNvPr>
          <p:cNvSpPr>
            <a:spLocks noGrp="1"/>
          </p:cNvSpPr>
          <p:nvPr>
            <p:ph type="sldNum" sz="quarter" idx="12"/>
          </p:nvPr>
        </p:nvSpPr>
        <p:spPr/>
        <p:txBody>
          <a:bodyPr/>
          <a:lstStyle/>
          <a:p>
            <a:fld id="{9AC35DE8-66FA-4F42-B311-91F8E5442626}" type="slidenum">
              <a:rPr lang="el-GR" smtClean="0"/>
              <a:t>‹#›</a:t>
            </a:fld>
            <a:endParaRPr lang="el-GR"/>
          </a:p>
        </p:txBody>
      </p:sp>
    </p:spTree>
    <p:extLst>
      <p:ext uri="{BB962C8B-B14F-4D97-AF65-F5344CB8AC3E}">
        <p14:creationId xmlns:p14="http://schemas.microsoft.com/office/powerpoint/2010/main" val="48993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9321-2889-AEC1-59D6-3989157C7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B9A95B5E-E9BB-47C9-8930-16DF2D45FF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B049A455-6C48-F182-CCA7-8027135D9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C1E42-E0C4-E1CD-75C5-8B4387D63EEB}"/>
              </a:ext>
            </a:extLst>
          </p:cNvPr>
          <p:cNvSpPr>
            <a:spLocks noGrp="1"/>
          </p:cNvSpPr>
          <p:nvPr>
            <p:ph type="dt" sz="half" idx="10"/>
          </p:nvPr>
        </p:nvSpPr>
        <p:spPr/>
        <p:txBody>
          <a:bodyPr/>
          <a:lstStyle/>
          <a:p>
            <a:fld id="{E4114166-DAAE-46A0-A1B6-914565C451A1}" type="datetimeFigureOut">
              <a:rPr lang="el-GR" smtClean="0"/>
              <a:t>5/11/2023</a:t>
            </a:fld>
            <a:endParaRPr lang="el-GR"/>
          </a:p>
        </p:txBody>
      </p:sp>
      <p:sp>
        <p:nvSpPr>
          <p:cNvPr id="6" name="Footer Placeholder 5">
            <a:extLst>
              <a:ext uri="{FF2B5EF4-FFF2-40B4-BE49-F238E27FC236}">
                <a16:creationId xmlns:a16="http://schemas.microsoft.com/office/drawing/2014/main" id="{F70AB09C-EA28-C779-EA6D-57FB0200CE9E}"/>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C6C820B6-BE29-8583-5DAF-FA9F324917C2}"/>
              </a:ext>
            </a:extLst>
          </p:cNvPr>
          <p:cNvSpPr>
            <a:spLocks noGrp="1"/>
          </p:cNvSpPr>
          <p:nvPr>
            <p:ph type="sldNum" sz="quarter" idx="12"/>
          </p:nvPr>
        </p:nvSpPr>
        <p:spPr/>
        <p:txBody>
          <a:bodyPr/>
          <a:lstStyle/>
          <a:p>
            <a:fld id="{9AC35DE8-66FA-4F42-B311-91F8E5442626}" type="slidenum">
              <a:rPr lang="el-GR" smtClean="0"/>
              <a:t>‹#›</a:t>
            </a:fld>
            <a:endParaRPr lang="el-GR"/>
          </a:p>
        </p:txBody>
      </p:sp>
    </p:spTree>
    <p:extLst>
      <p:ext uri="{BB962C8B-B14F-4D97-AF65-F5344CB8AC3E}">
        <p14:creationId xmlns:p14="http://schemas.microsoft.com/office/powerpoint/2010/main" val="298988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C84B02-E5AB-F98B-CA7E-05BC788DC8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D211ACAA-F4EB-B877-B9AF-EED98DB485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913DC64F-D48C-C077-A882-835CCE32FA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14166-DAAE-46A0-A1B6-914565C451A1}" type="datetimeFigureOut">
              <a:rPr lang="el-GR" smtClean="0"/>
              <a:t>5/11/2023</a:t>
            </a:fld>
            <a:endParaRPr lang="el-GR"/>
          </a:p>
        </p:txBody>
      </p:sp>
      <p:sp>
        <p:nvSpPr>
          <p:cNvPr id="5" name="Footer Placeholder 4">
            <a:extLst>
              <a:ext uri="{FF2B5EF4-FFF2-40B4-BE49-F238E27FC236}">
                <a16:creationId xmlns:a16="http://schemas.microsoft.com/office/drawing/2014/main" id="{51DD82D5-F518-A607-7A72-C48155FFCA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2DA90970-4695-2275-E9C4-B870C6906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C35DE8-66FA-4F42-B311-91F8E5442626}" type="slidenum">
              <a:rPr lang="el-GR" smtClean="0"/>
              <a:t>‹#›</a:t>
            </a:fld>
            <a:endParaRPr lang="el-GR"/>
          </a:p>
        </p:txBody>
      </p:sp>
    </p:spTree>
    <p:extLst>
      <p:ext uri="{BB962C8B-B14F-4D97-AF65-F5344CB8AC3E}">
        <p14:creationId xmlns:p14="http://schemas.microsoft.com/office/powerpoint/2010/main" val="25257854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efood | LinkedIn">
            <a:extLst>
              <a:ext uri="{FF2B5EF4-FFF2-40B4-BE49-F238E27FC236}">
                <a16:creationId xmlns:a16="http://schemas.microsoft.com/office/drawing/2014/main" id="{B264953D-4D6B-48D0-AFF7-555FD2F141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0649"/>
          <a:stretch/>
        </p:blipFill>
        <p:spPr bwMode="auto">
          <a:xfrm>
            <a:off x="20" y="-1"/>
            <a:ext cx="12191980" cy="50628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B11D2F-090D-4FFE-8C74-3501A1EFF0AE}"/>
              </a:ext>
            </a:extLst>
          </p:cNvPr>
          <p:cNvSpPr>
            <a:spLocks noGrp="1"/>
          </p:cNvSpPr>
          <p:nvPr>
            <p:ph type="ctrTitle"/>
          </p:nvPr>
        </p:nvSpPr>
        <p:spPr/>
        <p:txBody>
          <a:bodyPr>
            <a:normAutofit/>
          </a:bodyPr>
          <a:lstStyle/>
          <a:p>
            <a:pPr algn="l"/>
            <a:br>
              <a:rPr lang="en-US" sz="1900" b="1" dirty="0">
                <a:solidFill>
                  <a:srgbClr val="FFFFFF"/>
                </a:solidFill>
              </a:rPr>
            </a:br>
            <a:endParaRPr lang="el-GR" sz="1900" b="1" dirty="0">
              <a:solidFill>
                <a:srgbClr val="FFFFFF"/>
              </a:solidFill>
            </a:endParaRPr>
          </a:p>
        </p:txBody>
      </p:sp>
      <p:sp>
        <p:nvSpPr>
          <p:cNvPr id="4" name="Subtitle 3">
            <a:extLst>
              <a:ext uri="{FF2B5EF4-FFF2-40B4-BE49-F238E27FC236}">
                <a16:creationId xmlns:a16="http://schemas.microsoft.com/office/drawing/2014/main" id="{BED18DE3-2760-D10F-35B3-BF4ACA542525}"/>
              </a:ext>
            </a:extLst>
          </p:cNvPr>
          <p:cNvSpPr>
            <a:spLocks noGrp="1"/>
          </p:cNvSpPr>
          <p:nvPr>
            <p:ph type="subTitle" idx="1"/>
          </p:nvPr>
        </p:nvSpPr>
        <p:spPr>
          <a:xfrm>
            <a:off x="0" y="5062847"/>
            <a:ext cx="12192000" cy="1795153"/>
          </a:xfrm>
          <a:solidFill>
            <a:schemeClr val="bg1">
              <a:lumMod val="85000"/>
            </a:schemeClr>
          </a:solidFill>
        </p:spPr>
        <p:txBody>
          <a:bodyPr/>
          <a:lstStyle/>
          <a:p>
            <a:pPr algn="l"/>
            <a:r>
              <a:rPr lang="en-GB" dirty="0"/>
              <a:t>Presentation for the Business Intelligence Analyst role</a:t>
            </a:r>
          </a:p>
          <a:p>
            <a:endParaRPr lang="en-GB" dirty="0"/>
          </a:p>
          <a:p>
            <a:pPr algn="r"/>
            <a:r>
              <a:rPr lang="en-GB" dirty="0"/>
              <a:t>Panagiotis Evripiotis</a:t>
            </a:r>
            <a:endParaRPr lang="el-GR" dirty="0"/>
          </a:p>
        </p:txBody>
      </p:sp>
    </p:spTree>
    <p:extLst>
      <p:ext uri="{BB962C8B-B14F-4D97-AF65-F5344CB8AC3E}">
        <p14:creationId xmlns:p14="http://schemas.microsoft.com/office/powerpoint/2010/main" val="1581879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61A8C5-84D5-4A4A-95A2-73A055079A54}"/>
              </a:ext>
            </a:extLst>
          </p:cNvPr>
          <p:cNvSpPr txBox="1"/>
          <p:nvPr/>
        </p:nvSpPr>
        <p:spPr>
          <a:xfrm>
            <a:off x="182115" y="348807"/>
            <a:ext cx="2985291" cy="523220"/>
          </a:xfrm>
          <a:prstGeom prst="rect">
            <a:avLst/>
          </a:prstGeom>
          <a:noFill/>
        </p:spPr>
        <p:txBody>
          <a:bodyPr wrap="square" rtlCol="0">
            <a:spAutoFit/>
          </a:bodyPr>
          <a:lstStyle/>
          <a:p>
            <a:pPr algn="ctr"/>
            <a:r>
              <a:rPr lang="en-US" sz="2800" dirty="0"/>
              <a:t>Discussion</a:t>
            </a:r>
            <a:endParaRPr lang="el-GR" sz="2800" dirty="0"/>
          </a:p>
        </p:txBody>
      </p:sp>
      <p:pic>
        <p:nvPicPr>
          <p:cNvPr id="2050" name="Picture 2" descr="efood | Online Delivery">
            <a:extLst>
              <a:ext uri="{FF2B5EF4-FFF2-40B4-BE49-F238E27FC236}">
                <a16:creationId xmlns:a16="http://schemas.microsoft.com/office/drawing/2014/main" id="{4F7C21AE-5212-4919-8BCA-8C5465010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2914" y="97200"/>
            <a:ext cx="2235197" cy="1026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EBE5F4-18B6-47FC-AFA5-83F97790E73C}"/>
              </a:ext>
            </a:extLst>
          </p:cNvPr>
          <p:cNvSpPr/>
          <p:nvPr/>
        </p:nvSpPr>
        <p:spPr>
          <a:xfrm>
            <a:off x="123335" y="133364"/>
            <a:ext cx="11925300" cy="95410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Rectangle 12">
            <a:extLst>
              <a:ext uri="{FF2B5EF4-FFF2-40B4-BE49-F238E27FC236}">
                <a16:creationId xmlns:a16="http://schemas.microsoft.com/office/drawing/2014/main" id="{55B54709-6BFC-4E83-A626-C5D2450F4624}"/>
              </a:ext>
            </a:extLst>
          </p:cNvPr>
          <p:cNvSpPr/>
          <p:nvPr/>
        </p:nvSpPr>
        <p:spPr>
          <a:xfrm>
            <a:off x="123335" y="1159798"/>
            <a:ext cx="11925300" cy="556483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TextBox 1">
            <a:extLst>
              <a:ext uri="{FF2B5EF4-FFF2-40B4-BE49-F238E27FC236}">
                <a16:creationId xmlns:a16="http://schemas.microsoft.com/office/drawing/2014/main" id="{C6F47468-A56C-4B2F-9B2A-AF9ADCB29263}"/>
              </a:ext>
            </a:extLst>
          </p:cNvPr>
          <p:cNvSpPr txBox="1"/>
          <p:nvPr/>
        </p:nvSpPr>
        <p:spPr>
          <a:xfrm>
            <a:off x="271120" y="1159798"/>
            <a:ext cx="11493532" cy="584775"/>
          </a:xfrm>
          <a:prstGeom prst="rect">
            <a:avLst/>
          </a:prstGeom>
          <a:noFill/>
        </p:spPr>
        <p:txBody>
          <a:bodyPr wrap="square" rtlCol="0">
            <a:spAutoFit/>
          </a:bodyPr>
          <a:lstStyle/>
          <a:p>
            <a:r>
              <a:rPr lang="en-US" sz="1600" b="1" dirty="0">
                <a:latin typeface="+mj-lt"/>
                <a:ea typeface="+mj-ea"/>
                <a:cs typeface="+mj-cs"/>
              </a:rPr>
              <a:t>Question: </a:t>
            </a:r>
          </a:p>
          <a:p>
            <a:r>
              <a:rPr lang="en-GB" sz="1600" dirty="0">
                <a:latin typeface="+mj-lt"/>
                <a:ea typeface="+mj-ea"/>
                <a:cs typeface="+mj-cs"/>
              </a:rPr>
              <a:t>Which users would you recommend to target in an upcoming coupon campaign dedicated to Breakfast cuisine?</a:t>
            </a:r>
            <a:endParaRPr lang="en-US" sz="1600" dirty="0">
              <a:latin typeface="+mj-lt"/>
              <a:ea typeface="+mj-ea"/>
              <a:cs typeface="+mj-cs"/>
            </a:endParaRPr>
          </a:p>
        </p:txBody>
      </p:sp>
      <p:pic>
        <p:nvPicPr>
          <p:cNvPr id="15" name="Picture 4" descr="Flat icon design target with arrow goal achieve Vector Image">
            <a:extLst>
              <a:ext uri="{FF2B5EF4-FFF2-40B4-BE49-F238E27FC236}">
                <a16:creationId xmlns:a16="http://schemas.microsoft.com/office/drawing/2014/main" id="{F2D3CA57-6CDC-43FD-800F-6BA26D2F35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70"/>
          <a:stretch/>
        </p:blipFill>
        <p:spPr bwMode="auto">
          <a:xfrm>
            <a:off x="271120" y="394594"/>
            <a:ext cx="483024" cy="4774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7EBB2C-8AD1-5B32-AC79-76913AA4CBE1}"/>
              </a:ext>
            </a:extLst>
          </p:cNvPr>
          <p:cNvSpPr txBox="1"/>
          <p:nvPr/>
        </p:nvSpPr>
        <p:spPr>
          <a:xfrm>
            <a:off x="234390" y="2258619"/>
            <a:ext cx="11493532" cy="3539430"/>
          </a:xfrm>
          <a:prstGeom prst="rect">
            <a:avLst/>
          </a:prstGeom>
          <a:noFill/>
        </p:spPr>
        <p:txBody>
          <a:bodyPr wrap="square" rtlCol="0">
            <a:spAutoFit/>
          </a:bodyPr>
          <a:lstStyle/>
          <a:p>
            <a:r>
              <a:rPr lang="en-US" sz="1600" b="1" dirty="0">
                <a:latin typeface="+mj-lt"/>
                <a:ea typeface="+mj-ea"/>
                <a:cs typeface="+mj-cs"/>
              </a:rPr>
              <a:t>Recommendation: </a:t>
            </a:r>
          </a:p>
          <a:p>
            <a:r>
              <a:rPr lang="en-GB" sz="1600" dirty="0">
                <a:latin typeface="+mj-lt"/>
                <a:ea typeface="+mj-ea"/>
                <a:cs typeface="+mj-cs"/>
              </a:rPr>
              <a:t>My recommendation would be to target the ‘one timers’ with a coupon campaign that could even reward them for doing consecutive orders. The reasons are the following:</a:t>
            </a:r>
          </a:p>
          <a:p>
            <a:endParaRPr lang="en-GB" sz="1600" dirty="0">
              <a:latin typeface="+mj-lt"/>
              <a:ea typeface="+mj-ea"/>
              <a:cs typeface="+mj-cs"/>
            </a:endParaRPr>
          </a:p>
          <a:p>
            <a:pPr marL="285750" indent="-285750">
              <a:buFont typeface="Arial" panose="020B0604020202020204" pitchFamily="34" charset="0"/>
              <a:buChar char="•"/>
            </a:pPr>
            <a:r>
              <a:rPr lang="en-GB" sz="1600" dirty="0">
                <a:latin typeface="+mj-lt"/>
                <a:ea typeface="+mj-ea"/>
                <a:cs typeface="+mj-cs"/>
              </a:rPr>
              <a:t>It would motivate one timers to order more times shifting the towards the infrequent and ultimately to common users.</a:t>
            </a:r>
          </a:p>
          <a:p>
            <a:pPr marL="285750" indent="-285750">
              <a:buFont typeface="Arial" panose="020B0604020202020204" pitchFamily="34" charset="0"/>
              <a:buChar char="•"/>
            </a:pPr>
            <a:r>
              <a:rPr lang="en-GB" sz="1600" dirty="0">
                <a:latin typeface="+mj-lt"/>
                <a:ea typeface="+mj-ea"/>
                <a:cs typeface="+mj-cs"/>
              </a:rPr>
              <a:t>It would raise the breakfast cuisine contribution percentage over the other cuisines with a potential of increasing the overall breakfast percent across classes since one timers are a lot of users.</a:t>
            </a:r>
          </a:p>
          <a:p>
            <a:pPr marL="285750" indent="-285750">
              <a:buFont typeface="Arial" panose="020B0604020202020204" pitchFamily="34" charset="0"/>
              <a:buChar char="•"/>
            </a:pPr>
            <a:r>
              <a:rPr lang="en-GB" sz="1600" dirty="0">
                <a:latin typeface="+mj-lt"/>
                <a:ea typeface="+mj-ea"/>
                <a:cs typeface="+mj-cs"/>
              </a:rPr>
              <a:t>From the last to slides we can notice that one timers like to use coupons in general but don’t order a lot of breakfast in order to see a similar behaviour with coupons. The campaign could possibly incentivise them to order more breakfast through the coupons.</a:t>
            </a:r>
          </a:p>
          <a:p>
            <a:pPr marL="285750" indent="-285750">
              <a:buFont typeface="Arial" panose="020B0604020202020204" pitchFamily="34" charset="0"/>
              <a:buChar char="•"/>
            </a:pPr>
            <a:r>
              <a:rPr lang="en-GB" sz="1600" dirty="0">
                <a:latin typeface="+mj-lt"/>
                <a:ea typeface="+mj-ea"/>
                <a:cs typeface="+mj-cs"/>
              </a:rPr>
              <a:t>It is also evident from the previous slides that one timers make expensive orders which are only surpassed by high spenders. If the campaign is successful that could raise the overall revenue significantly and that could also be an indicator that if we engage with the successfully they could shift towards the more profitable classes like the high spenders or even the all stars.</a:t>
            </a:r>
          </a:p>
          <a:p>
            <a:pPr marL="285750" indent="-285750">
              <a:buFont typeface="Arial" panose="020B0604020202020204" pitchFamily="34" charset="0"/>
              <a:buChar char="•"/>
            </a:pPr>
            <a:endParaRPr lang="en-GB" sz="1600" dirty="0">
              <a:latin typeface="+mj-lt"/>
              <a:ea typeface="+mj-ea"/>
              <a:cs typeface="+mj-cs"/>
            </a:endParaRPr>
          </a:p>
          <a:p>
            <a:pPr marL="285750" indent="-285750">
              <a:buFont typeface="Arial" panose="020B0604020202020204" pitchFamily="34" charset="0"/>
              <a:buChar char="•"/>
            </a:pPr>
            <a:endParaRPr lang="en-US" sz="1600" dirty="0">
              <a:latin typeface="+mj-lt"/>
              <a:ea typeface="+mj-ea"/>
              <a:cs typeface="+mj-cs"/>
            </a:endParaRPr>
          </a:p>
        </p:txBody>
      </p:sp>
    </p:spTree>
    <p:extLst>
      <p:ext uri="{BB962C8B-B14F-4D97-AF65-F5344CB8AC3E}">
        <p14:creationId xmlns:p14="http://schemas.microsoft.com/office/powerpoint/2010/main" val="297282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543AEF-936D-B535-96EA-636CBC992CB5}"/>
              </a:ext>
            </a:extLst>
          </p:cNvPr>
          <p:cNvSpPr>
            <a:spLocks noGrp="1"/>
          </p:cNvSpPr>
          <p:nvPr>
            <p:ph type="title"/>
          </p:nvPr>
        </p:nvSpPr>
        <p:spPr>
          <a:xfrm>
            <a:off x="367145" y="1864426"/>
            <a:ext cx="10515600" cy="292925"/>
          </a:xfrm>
        </p:spPr>
        <p:txBody>
          <a:bodyPr>
            <a:noAutofit/>
          </a:bodyPr>
          <a:lstStyle/>
          <a:p>
            <a:r>
              <a:rPr lang="en-GB" sz="2000" dirty="0"/>
              <a:t>1) Exploratory Analysis:</a:t>
            </a:r>
            <a:br>
              <a:rPr lang="en-GB" sz="2400" dirty="0"/>
            </a:br>
            <a:br>
              <a:rPr lang="en-GB" sz="2400" dirty="0"/>
            </a:br>
            <a:br>
              <a:rPr lang="en-GB" sz="2400" dirty="0"/>
            </a:br>
            <a:r>
              <a:rPr lang="en-GB" sz="2400" dirty="0"/>
              <a:t>	</a:t>
            </a:r>
            <a:endParaRPr lang="el-GR" sz="2400" dirty="0"/>
          </a:p>
        </p:txBody>
      </p:sp>
      <p:pic>
        <p:nvPicPr>
          <p:cNvPr id="2050" name="Picture 2" descr="efood | Online Delivery">
            <a:extLst>
              <a:ext uri="{FF2B5EF4-FFF2-40B4-BE49-F238E27FC236}">
                <a16:creationId xmlns:a16="http://schemas.microsoft.com/office/drawing/2014/main" id="{4F7C21AE-5212-4919-8BCA-8C5465010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35" y="133362"/>
            <a:ext cx="2235197" cy="1026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EBE5F4-18B6-47FC-AFA5-83F97790E73C}"/>
              </a:ext>
            </a:extLst>
          </p:cNvPr>
          <p:cNvSpPr/>
          <p:nvPr/>
        </p:nvSpPr>
        <p:spPr>
          <a:xfrm>
            <a:off x="123335" y="121654"/>
            <a:ext cx="11925300" cy="651508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itle 5">
            <a:extLst>
              <a:ext uri="{FF2B5EF4-FFF2-40B4-BE49-F238E27FC236}">
                <a16:creationId xmlns:a16="http://schemas.microsoft.com/office/drawing/2014/main" id="{47E40888-FA04-0FDB-0CB8-EB78AA1F0840}"/>
              </a:ext>
            </a:extLst>
          </p:cNvPr>
          <p:cNvSpPr txBox="1">
            <a:spLocks/>
          </p:cNvSpPr>
          <p:nvPr/>
        </p:nvSpPr>
        <p:spPr>
          <a:xfrm>
            <a:off x="2115292" y="357410"/>
            <a:ext cx="7019306" cy="5783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b="1" u="sng" dirty="0"/>
              <a:t>Table of Contents</a:t>
            </a:r>
            <a:endParaRPr lang="el-GR" sz="2400" b="1" u="sng" dirty="0"/>
          </a:p>
        </p:txBody>
      </p:sp>
      <p:sp>
        <p:nvSpPr>
          <p:cNvPr id="11" name="Title 5">
            <a:extLst>
              <a:ext uri="{FF2B5EF4-FFF2-40B4-BE49-F238E27FC236}">
                <a16:creationId xmlns:a16="http://schemas.microsoft.com/office/drawing/2014/main" id="{989931FB-2E15-CED7-1C09-CBE0EACF8BBE}"/>
              </a:ext>
            </a:extLst>
          </p:cNvPr>
          <p:cNvSpPr txBox="1">
            <a:spLocks/>
          </p:cNvSpPr>
          <p:nvPr/>
        </p:nvSpPr>
        <p:spPr>
          <a:xfrm>
            <a:off x="838200" y="2472046"/>
            <a:ext cx="10515600" cy="18514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50000"/>
              </a:lnSpc>
              <a:buFont typeface="Arial" panose="020B0604020202020204" pitchFamily="34" charset="0"/>
              <a:buChar char="•"/>
            </a:pPr>
            <a:r>
              <a:rPr lang="en-GB" sz="1800" dirty="0"/>
              <a:t>Evolution of Orders</a:t>
            </a:r>
          </a:p>
          <a:p>
            <a:pPr marL="457200" indent="-457200">
              <a:lnSpc>
                <a:spcPct val="150000"/>
              </a:lnSpc>
              <a:buFont typeface="Arial" panose="020B0604020202020204" pitchFamily="34" charset="0"/>
              <a:buChar char="•"/>
            </a:pPr>
            <a:r>
              <a:rPr lang="en-GB" sz="1800" dirty="0"/>
              <a:t>Orders per Class and Cuisine</a:t>
            </a:r>
          </a:p>
          <a:p>
            <a:pPr marL="457200" indent="-457200">
              <a:lnSpc>
                <a:spcPct val="150000"/>
              </a:lnSpc>
              <a:buFont typeface="Arial" panose="020B0604020202020204" pitchFamily="34" charset="0"/>
              <a:buChar char="•"/>
            </a:pPr>
            <a:r>
              <a:rPr lang="en-GB" sz="1800" dirty="0"/>
              <a:t>Top Cities</a:t>
            </a:r>
          </a:p>
          <a:p>
            <a:pPr marL="457200" indent="-457200">
              <a:lnSpc>
                <a:spcPct val="150000"/>
              </a:lnSpc>
              <a:buFont typeface="Arial" panose="020B0604020202020204" pitchFamily="34" charset="0"/>
              <a:buChar char="•"/>
            </a:pPr>
            <a:r>
              <a:rPr lang="en-GB" sz="1800" dirty="0"/>
              <a:t>Returning Users</a:t>
            </a:r>
          </a:p>
          <a:p>
            <a:pPr marL="457200" indent="-457200">
              <a:lnSpc>
                <a:spcPct val="150000"/>
              </a:lnSpc>
              <a:buFont typeface="Arial" panose="020B0604020202020204" pitchFamily="34" charset="0"/>
              <a:buChar char="•"/>
            </a:pPr>
            <a:r>
              <a:rPr lang="en-GB" sz="1800" dirty="0"/>
              <a:t>Evolution of Metrics</a:t>
            </a:r>
          </a:p>
          <a:p>
            <a:pPr marL="457200" indent="-457200">
              <a:lnSpc>
                <a:spcPct val="150000"/>
              </a:lnSpc>
              <a:buFont typeface="Arial" panose="020B0604020202020204" pitchFamily="34" charset="0"/>
              <a:buChar char="•"/>
            </a:pPr>
            <a:r>
              <a:rPr lang="en-GB" sz="1800" dirty="0"/>
              <a:t>Metrics per Class</a:t>
            </a:r>
          </a:p>
          <a:p>
            <a:pPr marL="457200" indent="-457200">
              <a:lnSpc>
                <a:spcPct val="150000"/>
              </a:lnSpc>
              <a:buFont typeface="Arial" panose="020B0604020202020204" pitchFamily="34" charset="0"/>
              <a:buChar char="•"/>
            </a:pPr>
            <a:r>
              <a:rPr lang="en-GB" sz="1800" dirty="0"/>
              <a:t>Metrics per Class for the Breakfast Cuisine</a:t>
            </a:r>
            <a:br>
              <a:rPr lang="en-GB" sz="2800" dirty="0"/>
            </a:br>
            <a:endParaRPr lang="el-GR" sz="2400" dirty="0"/>
          </a:p>
        </p:txBody>
      </p:sp>
      <p:sp>
        <p:nvSpPr>
          <p:cNvPr id="12" name="Title 5">
            <a:extLst>
              <a:ext uri="{FF2B5EF4-FFF2-40B4-BE49-F238E27FC236}">
                <a16:creationId xmlns:a16="http://schemas.microsoft.com/office/drawing/2014/main" id="{8A00F703-96AB-BEA7-9B8A-D6E4039F5CF3}"/>
              </a:ext>
            </a:extLst>
          </p:cNvPr>
          <p:cNvSpPr txBox="1">
            <a:spLocks/>
          </p:cNvSpPr>
          <p:nvPr/>
        </p:nvSpPr>
        <p:spPr>
          <a:xfrm>
            <a:off x="367145" y="5545145"/>
            <a:ext cx="10515600" cy="2929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dirty="0"/>
              <a:t>2) Main analysis Goal:</a:t>
            </a:r>
            <a:br>
              <a:rPr lang="en-GB" sz="2400" dirty="0"/>
            </a:br>
            <a:br>
              <a:rPr lang="en-GB" sz="2400" dirty="0"/>
            </a:br>
            <a:br>
              <a:rPr lang="en-GB" sz="2400" dirty="0"/>
            </a:br>
            <a:r>
              <a:rPr lang="en-GB" sz="2400" dirty="0"/>
              <a:t>	</a:t>
            </a:r>
            <a:endParaRPr lang="el-GR" sz="2400" dirty="0"/>
          </a:p>
        </p:txBody>
      </p:sp>
    </p:spTree>
    <p:extLst>
      <p:ext uri="{BB962C8B-B14F-4D97-AF65-F5344CB8AC3E}">
        <p14:creationId xmlns:p14="http://schemas.microsoft.com/office/powerpoint/2010/main" val="194294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8ABB1B17-ACA8-26C0-5019-F2FEB877D12F}"/>
              </a:ext>
            </a:extLst>
          </p:cNvPr>
          <p:cNvSpPr>
            <a:spLocks noGrp="1"/>
          </p:cNvSpPr>
          <p:nvPr>
            <p:ph type="ctrTitle"/>
          </p:nvPr>
        </p:nvSpPr>
        <p:spPr>
          <a:xfrm>
            <a:off x="340425" y="1846612"/>
            <a:ext cx="4995554" cy="940131"/>
          </a:xfrm>
        </p:spPr>
        <p:txBody>
          <a:bodyPr>
            <a:normAutofit/>
          </a:bodyPr>
          <a:lstStyle/>
          <a:p>
            <a:pPr marL="342900" indent="-342900" algn="l">
              <a:buFont typeface="Arial" panose="020B0604020202020204" pitchFamily="34" charset="0"/>
              <a:buChar char="•"/>
            </a:pPr>
            <a:r>
              <a:rPr lang="en-GB" sz="2000" dirty="0"/>
              <a:t>September is a better month than August in regards to orders.</a:t>
            </a:r>
            <a:br>
              <a:rPr lang="en-GB" sz="2000" dirty="0"/>
            </a:br>
            <a:endParaRPr lang="el-GR" sz="2000" dirty="0"/>
          </a:p>
        </p:txBody>
      </p:sp>
      <p:sp>
        <p:nvSpPr>
          <p:cNvPr id="4" name="TextBox 3">
            <a:extLst>
              <a:ext uri="{FF2B5EF4-FFF2-40B4-BE49-F238E27FC236}">
                <a16:creationId xmlns:a16="http://schemas.microsoft.com/office/drawing/2014/main" id="{2E61A8C5-84D5-4A4A-95A2-73A055079A54}"/>
              </a:ext>
            </a:extLst>
          </p:cNvPr>
          <p:cNvSpPr txBox="1"/>
          <p:nvPr/>
        </p:nvSpPr>
        <p:spPr>
          <a:xfrm>
            <a:off x="217741" y="241141"/>
            <a:ext cx="5070737" cy="671851"/>
          </a:xfrm>
          <a:prstGeom prst="rect">
            <a:avLst/>
          </a:prstGeom>
          <a:noFill/>
        </p:spPr>
        <p:txBody>
          <a:bodyPr wrap="square" rtlCol="0">
            <a:spAutoFit/>
          </a:bodyPr>
          <a:lstStyle/>
          <a:p>
            <a:pPr>
              <a:lnSpc>
                <a:spcPct val="150000"/>
              </a:lnSpc>
            </a:pPr>
            <a:r>
              <a:rPr lang="en-GB" sz="2800" dirty="0"/>
              <a:t>Evolution of Orders</a:t>
            </a:r>
          </a:p>
        </p:txBody>
      </p:sp>
      <p:pic>
        <p:nvPicPr>
          <p:cNvPr id="2050" name="Picture 2" descr="efood | Online Delivery">
            <a:extLst>
              <a:ext uri="{FF2B5EF4-FFF2-40B4-BE49-F238E27FC236}">
                <a16:creationId xmlns:a16="http://schemas.microsoft.com/office/drawing/2014/main" id="{4F7C21AE-5212-4919-8BCA-8C5465010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2914" y="97200"/>
            <a:ext cx="2235197" cy="1026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EBE5F4-18B6-47FC-AFA5-83F97790E73C}"/>
              </a:ext>
            </a:extLst>
          </p:cNvPr>
          <p:cNvSpPr/>
          <p:nvPr/>
        </p:nvSpPr>
        <p:spPr>
          <a:xfrm>
            <a:off x="123335" y="133364"/>
            <a:ext cx="11925300" cy="95410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Rectangle 12">
            <a:extLst>
              <a:ext uri="{FF2B5EF4-FFF2-40B4-BE49-F238E27FC236}">
                <a16:creationId xmlns:a16="http://schemas.microsoft.com/office/drawing/2014/main" id="{55B54709-6BFC-4E83-A626-C5D2450F4624}"/>
              </a:ext>
            </a:extLst>
          </p:cNvPr>
          <p:cNvSpPr/>
          <p:nvPr/>
        </p:nvSpPr>
        <p:spPr>
          <a:xfrm>
            <a:off x="123335" y="1159798"/>
            <a:ext cx="11925300" cy="556483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7" name="Picture 16">
            <a:extLst>
              <a:ext uri="{FF2B5EF4-FFF2-40B4-BE49-F238E27FC236}">
                <a16:creationId xmlns:a16="http://schemas.microsoft.com/office/drawing/2014/main" id="{5D4A6D87-B9EE-3D14-E3F2-88DDA987E91D}"/>
              </a:ext>
            </a:extLst>
          </p:cNvPr>
          <p:cNvPicPr>
            <a:picLocks noChangeAspect="1"/>
          </p:cNvPicPr>
          <p:nvPr/>
        </p:nvPicPr>
        <p:blipFill>
          <a:blip r:embed="rId3"/>
          <a:stretch>
            <a:fillRect/>
          </a:stretch>
        </p:blipFill>
        <p:spPr>
          <a:xfrm>
            <a:off x="5764281" y="1807005"/>
            <a:ext cx="5746078" cy="4011882"/>
          </a:xfrm>
          <a:prstGeom prst="rect">
            <a:avLst/>
          </a:prstGeom>
        </p:spPr>
      </p:pic>
      <p:sp>
        <p:nvSpPr>
          <p:cNvPr id="25" name="Title 18">
            <a:extLst>
              <a:ext uri="{FF2B5EF4-FFF2-40B4-BE49-F238E27FC236}">
                <a16:creationId xmlns:a16="http://schemas.microsoft.com/office/drawing/2014/main" id="{FBAF22E8-4455-55D9-DCF7-CF540F3B6CF6}"/>
              </a:ext>
            </a:extLst>
          </p:cNvPr>
          <p:cNvSpPr txBox="1">
            <a:spLocks/>
          </p:cNvSpPr>
          <p:nvPr/>
        </p:nvSpPr>
        <p:spPr>
          <a:xfrm>
            <a:off x="340425" y="2681844"/>
            <a:ext cx="4995554" cy="14943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GB" sz="2000" dirty="0"/>
              <a:t>It is evident that orders are affected by seasonality. For example the 15</a:t>
            </a:r>
            <a:r>
              <a:rPr lang="en-GB" sz="2000" baseline="30000" dirty="0"/>
              <a:t>th</a:t>
            </a:r>
            <a:r>
              <a:rPr lang="en-GB" sz="2000" dirty="0"/>
              <a:t> of August which is national holiday and the days before and after show a big drop in orders.</a:t>
            </a:r>
            <a:endParaRPr lang="el-GR" sz="2000" dirty="0"/>
          </a:p>
        </p:txBody>
      </p:sp>
      <p:sp>
        <p:nvSpPr>
          <p:cNvPr id="26" name="Title 18">
            <a:extLst>
              <a:ext uri="{FF2B5EF4-FFF2-40B4-BE49-F238E27FC236}">
                <a16:creationId xmlns:a16="http://schemas.microsoft.com/office/drawing/2014/main" id="{660C5DC1-F8E8-E474-2D77-C48118866D55}"/>
              </a:ext>
            </a:extLst>
          </p:cNvPr>
          <p:cNvSpPr txBox="1">
            <a:spLocks/>
          </p:cNvSpPr>
          <p:nvPr/>
        </p:nvSpPr>
        <p:spPr>
          <a:xfrm>
            <a:off x="340425" y="4324576"/>
            <a:ext cx="4995554" cy="149431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GB" sz="2000" dirty="0"/>
              <a:t>September shows peaks and valleys with a slightly downward trend to overall orders. It is not clear from the data why but it is worthy of understanding the reason.</a:t>
            </a:r>
            <a:endParaRPr lang="el-GR" sz="2000" dirty="0"/>
          </a:p>
        </p:txBody>
      </p:sp>
    </p:spTree>
    <p:extLst>
      <p:ext uri="{BB962C8B-B14F-4D97-AF65-F5344CB8AC3E}">
        <p14:creationId xmlns:p14="http://schemas.microsoft.com/office/powerpoint/2010/main" val="252453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61A8C5-84D5-4A4A-95A2-73A055079A54}"/>
              </a:ext>
            </a:extLst>
          </p:cNvPr>
          <p:cNvSpPr txBox="1"/>
          <p:nvPr/>
        </p:nvSpPr>
        <p:spPr>
          <a:xfrm>
            <a:off x="217741" y="241141"/>
            <a:ext cx="5070737" cy="671851"/>
          </a:xfrm>
          <a:prstGeom prst="rect">
            <a:avLst/>
          </a:prstGeom>
          <a:noFill/>
        </p:spPr>
        <p:txBody>
          <a:bodyPr wrap="square" rtlCol="0">
            <a:spAutoFit/>
          </a:bodyPr>
          <a:lstStyle/>
          <a:p>
            <a:pPr>
              <a:lnSpc>
                <a:spcPct val="150000"/>
              </a:lnSpc>
            </a:pPr>
            <a:r>
              <a:rPr lang="en-GB" sz="2800" dirty="0"/>
              <a:t>Orders per Class and Cuisine</a:t>
            </a:r>
          </a:p>
        </p:txBody>
      </p:sp>
      <p:pic>
        <p:nvPicPr>
          <p:cNvPr id="2050" name="Picture 2" descr="efood | Online Delivery">
            <a:extLst>
              <a:ext uri="{FF2B5EF4-FFF2-40B4-BE49-F238E27FC236}">
                <a16:creationId xmlns:a16="http://schemas.microsoft.com/office/drawing/2014/main" id="{4F7C21AE-5212-4919-8BCA-8C5465010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2914" y="97200"/>
            <a:ext cx="2235197" cy="1026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EBE5F4-18B6-47FC-AFA5-83F97790E73C}"/>
              </a:ext>
            </a:extLst>
          </p:cNvPr>
          <p:cNvSpPr/>
          <p:nvPr/>
        </p:nvSpPr>
        <p:spPr>
          <a:xfrm>
            <a:off x="123335" y="133364"/>
            <a:ext cx="11925300" cy="95410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Rectangle 12">
            <a:extLst>
              <a:ext uri="{FF2B5EF4-FFF2-40B4-BE49-F238E27FC236}">
                <a16:creationId xmlns:a16="http://schemas.microsoft.com/office/drawing/2014/main" id="{55B54709-6BFC-4E83-A626-C5D2450F4624}"/>
              </a:ext>
            </a:extLst>
          </p:cNvPr>
          <p:cNvSpPr/>
          <p:nvPr/>
        </p:nvSpPr>
        <p:spPr>
          <a:xfrm>
            <a:off x="123335" y="1159798"/>
            <a:ext cx="11925300" cy="556483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7" name="Picture 6">
            <a:extLst>
              <a:ext uri="{FF2B5EF4-FFF2-40B4-BE49-F238E27FC236}">
                <a16:creationId xmlns:a16="http://schemas.microsoft.com/office/drawing/2014/main" id="{B96EBF7E-4B93-8D9A-43BE-E2E8FDC6DF75}"/>
              </a:ext>
            </a:extLst>
          </p:cNvPr>
          <p:cNvPicPr>
            <a:picLocks noChangeAspect="1"/>
          </p:cNvPicPr>
          <p:nvPr/>
        </p:nvPicPr>
        <p:blipFill>
          <a:blip r:embed="rId3"/>
          <a:stretch>
            <a:fillRect/>
          </a:stretch>
        </p:blipFill>
        <p:spPr>
          <a:xfrm>
            <a:off x="271758" y="1581396"/>
            <a:ext cx="3197956" cy="3941408"/>
          </a:xfrm>
          <a:prstGeom prst="rect">
            <a:avLst/>
          </a:prstGeom>
        </p:spPr>
      </p:pic>
      <p:pic>
        <p:nvPicPr>
          <p:cNvPr id="9" name="Picture 8">
            <a:extLst>
              <a:ext uri="{FF2B5EF4-FFF2-40B4-BE49-F238E27FC236}">
                <a16:creationId xmlns:a16="http://schemas.microsoft.com/office/drawing/2014/main" id="{763B2D17-438B-5BA6-D8C1-FF0910B65621}"/>
              </a:ext>
            </a:extLst>
          </p:cNvPr>
          <p:cNvPicPr>
            <a:picLocks noChangeAspect="1"/>
          </p:cNvPicPr>
          <p:nvPr/>
        </p:nvPicPr>
        <p:blipFill>
          <a:blip r:embed="rId4"/>
          <a:stretch>
            <a:fillRect/>
          </a:stretch>
        </p:blipFill>
        <p:spPr>
          <a:xfrm>
            <a:off x="334886" y="5961584"/>
            <a:ext cx="658056" cy="631378"/>
          </a:xfrm>
          <a:prstGeom prst="rect">
            <a:avLst/>
          </a:prstGeom>
        </p:spPr>
      </p:pic>
      <p:sp>
        <p:nvSpPr>
          <p:cNvPr id="10" name="Title 18">
            <a:extLst>
              <a:ext uri="{FF2B5EF4-FFF2-40B4-BE49-F238E27FC236}">
                <a16:creationId xmlns:a16="http://schemas.microsoft.com/office/drawing/2014/main" id="{C66743AE-D08E-252A-9EAE-B85A6E4B1CE9}"/>
              </a:ext>
            </a:extLst>
          </p:cNvPr>
          <p:cNvSpPr>
            <a:spLocks noGrp="1"/>
          </p:cNvSpPr>
          <p:nvPr>
            <p:ph type="ctrTitle"/>
          </p:nvPr>
        </p:nvSpPr>
        <p:spPr>
          <a:xfrm>
            <a:off x="3685308" y="1898670"/>
            <a:ext cx="2759034" cy="1409205"/>
          </a:xfrm>
        </p:spPr>
        <p:txBody>
          <a:bodyPr>
            <a:noAutofit/>
          </a:bodyPr>
          <a:lstStyle/>
          <a:p>
            <a:pPr marL="342900" indent="-342900" algn="l">
              <a:buFont typeface="Arial" panose="020B0604020202020204" pitchFamily="34" charset="0"/>
              <a:buChar char="•"/>
            </a:pPr>
            <a:r>
              <a:rPr lang="en-GB" sz="1200" dirty="0"/>
              <a:t>Breakfast has the highest contribution compared to other cuisines over total orders for ‘All Star’ and ‘Loyal Classes</a:t>
            </a:r>
            <a:r>
              <a:rPr lang="en-GB" sz="1400" dirty="0"/>
              <a:t>’</a:t>
            </a:r>
            <a:br>
              <a:rPr lang="en-GB" sz="1400" dirty="0"/>
            </a:br>
            <a:endParaRPr lang="el-GR" sz="1400" dirty="0"/>
          </a:p>
        </p:txBody>
      </p:sp>
      <p:sp>
        <p:nvSpPr>
          <p:cNvPr id="11" name="Title 18">
            <a:extLst>
              <a:ext uri="{FF2B5EF4-FFF2-40B4-BE49-F238E27FC236}">
                <a16:creationId xmlns:a16="http://schemas.microsoft.com/office/drawing/2014/main" id="{3425F1A5-083D-FAB7-3439-FAFA33E296A0}"/>
              </a:ext>
            </a:extLst>
          </p:cNvPr>
          <p:cNvSpPr txBox="1">
            <a:spLocks/>
          </p:cNvSpPr>
          <p:nvPr/>
        </p:nvSpPr>
        <p:spPr>
          <a:xfrm>
            <a:off x="3696605" y="3026757"/>
            <a:ext cx="2240744" cy="155831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GB" sz="1200" dirty="0"/>
              <a:t>All other classes have more equally distributed orders over all cuisines with the biggest contributor shifting from ‘Breakfast’ to ‘Meat’</a:t>
            </a:r>
            <a:br>
              <a:rPr lang="en-GB" sz="1800" dirty="0"/>
            </a:br>
            <a:endParaRPr lang="el-GR" sz="1800" dirty="0"/>
          </a:p>
        </p:txBody>
      </p:sp>
      <p:sp>
        <p:nvSpPr>
          <p:cNvPr id="12" name="Title 18">
            <a:extLst>
              <a:ext uri="{FF2B5EF4-FFF2-40B4-BE49-F238E27FC236}">
                <a16:creationId xmlns:a16="http://schemas.microsoft.com/office/drawing/2014/main" id="{6CA1D25B-1121-274C-0067-DF5402F55E65}"/>
              </a:ext>
            </a:extLst>
          </p:cNvPr>
          <p:cNvSpPr txBox="1">
            <a:spLocks/>
          </p:cNvSpPr>
          <p:nvPr/>
        </p:nvSpPr>
        <p:spPr>
          <a:xfrm>
            <a:off x="3685308" y="4435962"/>
            <a:ext cx="2477863" cy="119449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GB" sz="1200" dirty="0"/>
              <a:t>‘High Spenders’ and ‘One Timers’ have a higher preference in ‘Italian’ and ‘Street Food’</a:t>
            </a:r>
            <a:br>
              <a:rPr lang="en-GB" sz="1200" dirty="0"/>
            </a:br>
            <a:endParaRPr lang="el-GR" sz="1200" dirty="0"/>
          </a:p>
        </p:txBody>
      </p:sp>
      <p:pic>
        <p:nvPicPr>
          <p:cNvPr id="14" name="Picture 13">
            <a:extLst>
              <a:ext uri="{FF2B5EF4-FFF2-40B4-BE49-F238E27FC236}">
                <a16:creationId xmlns:a16="http://schemas.microsoft.com/office/drawing/2014/main" id="{8BBAA733-58CF-DBA7-B9D1-0B767F513F5F}"/>
              </a:ext>
            </a:extLst>
          </p:cNvPr>
          <p:cNvPicPr>
            <a:picLocks noChangeAspect="1"/>
          </p:cNvPicPr>
          <p:nvPr/>
        </p:nvPicPr>
        <p:blipFill>
          <a:blip r:embed="rId5"/>
          <a:stretch>
            <a:fillRect/>
          </a:stretch>
        </p:blipFill>
        <p:spPr>
          <a:xfrm>
            <a:off x="6538043" y="1669861"/>
            <a:ext cx="5306054" cy="3764478"/>
          </a:xfrm>
          <a:prstGeom prst="rect">
            <a:avLst/>
          </a:prstGeom>
        </p:spPr>
      </p:pic>
    </p:spTree>
    <p:extLst>
      <p:ext uri="{BB962C8B-B14F-4D97-AF65-F5344CB8AC3E}">
        <p14:creationId xmlns:p14="http://schemas.microsoft.com/office/powerpoint/2010/main" val="22285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8B0D72-EE38-4052-A4D6-D02535CA8B35}"/>
              </a:ext>
            </a:extLst>
          </p:cNvPr>
          <p:cNvSpPr>
            <a:spLocks noGrp="1"/>
          </p:cNvSpPr>
          <p:nvPr>
            <p:ph type="subTitle" idx="1"/>
          </p:nvPr>
        </p:nvSpPr>
        <p:spPr>
          <a:xfrm>
            <a:off x="841247" y="5891639"/>
            <a:ext cx="6982835" cy="464964"/>
          </a:xfrm>
        </p:spPr>
        <p:txBody>
          <a:bodyPr>
            <a:normAutofit/>
          </a:bodyPr>
          <a:lstStyle/>
          <a:p>
            <a:pPr algn="l"/>
            <a:r>
              <a:rPr lang="en-US" sz="2000" dirty="0">
                <a:solidFill>
                  <a:srgbClr val="FFFFFF"/>
                </a:solidFill>
              </a:rPr>
              <a:t>2</a:t>
            </a:r>
            <a:r>
              <a:rPr lang="en-US" sz="2000" baseline="30000" dirty="0">
                <a:solidFill>
                  <a:srgbClr val="FFFFFF"/>
                </a:solidFill>
              </a:rPr>
              <a:t>nd</a:t>
            </a:r>
            <a:r>
              <a:rPr lang="en-US" sz="2000" dirty="0">
                <a:solidFill>
                  <a:srgbClr val="FFFFFF"/>
                </a:solidFill>
              </a:rPr>
              <a:t> Assignment on Business Intelligence</a:t>
            </a:r>
            <a:endParaRPr lang="el-GR" sz="2000" dirty="0">
              <a:solidFill>
                <a:srgbClr val="FFFFFF"/>
              </a:solidFill>
            </a:endParaRPr>
          </a:p>
        </p:txBody>
      </p:sp>
      <p:sp>
        <p:nvSpPr>
          <p:cNvPr id="4" name="TextBox 3">
            <a:extLst>
              <a:ext uri="{FF2B5EF4-FFF2-40B4-BE49-F238E27FC236}">
                <a16:creationId xmlns:a16="http://schemas.microsoft.com/office/drawing/2014/main" id="{2E61A8C5-84D5-4A4A-95A2-73A055079A54}"/>
              </a:ext>
            </a:extLst>
          </p:cNvPr>
          <p:cNvSpPr txBox="1"/>
          <p:nvPr/>
        </p:nvSpPr>
        <p:spPr>
          <a:xfrm>
            <a:off x="217741" y="241141"/>
            <a:ext cx="5070737" cy="671851"/>
          </a:xfrm>
          <a:prstGeom prst="rect">
            <a:avLst/>
          </a:prstGeom>
          <a:noFill/>
        </p:spPr>
        <p:txBody>
          <a:bodyPr wrap="square" rtlCol="0">
            <a:spAutoFit/>
          </a:bodyPr>
          <a:lstStyle/>
          <a:p>
            <a:pPr>
              <a:lnSpc>
                <a:spcPct val="150000"/>
              </a:lnSpc>
            </a:pPr>
            <a:r>
              <a:rPr lang="en-GB" sz="2800" dirty="0"/>
              <a:t>Top Cities</a:t>
            </a:r>
          </a:p>
        </p:txBody>
      </p:sp>
      <p:pic>
        <p:nvPicPr>
          <p:cNvPr id="2050" name="Picture 2" descr="efood | Online Delivery">
            <a:extLst>
              <a:ext uri="{FF2B5EF4-FFF2-40B4-BE49-F238E27FC236}">
                <a16:creationId xmlns:a16="http://schemas.microsoft.com/office/drawing/2014/main" id="{4F7C21AE-5212-4919-8BCA-8C5465010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2914" y="97200"/>
            <a:ext cx="2235197" cy="1026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EBE5F4-18B6-47FC-AFA5-83F97790E73C}"/>
              </a:ext>
            </a:extLst>
          </p:cNvPr>
          <p:cNvSpPr/>
          <p:nvPr/>
        </p:nvSpPr>
        <p:spPr>
          <a:xfrm>
            <a:off x="123335" y="133364"/>
            <a:ext cx="11925300" cy="95410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Rectangle 12">
            <a:extLst>
              <a:ext uri="{FF2B5EF4-FFF2-40B4-BE49-F238E27FC236}">
                <a16:creationId xmlns:a16="http://schemas.microsoft.com/office/drawing/2014/main" id="{55B54709-6BFC-4E83-A626-C5D2450F4624}"/>
              </a:ext>
            </a:extLst>
          </p:cNvPr>
          <p:cNvSpPr/>
          <p:nvPr/>
        </p:nvSpPr>
        <p:spPr>
          <a:xfrm>
            <a:off x="123335" y="1159798"/>
            <a:ext cx="11925300" cy="556483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7" name="Picture 6">
            <a:extLst>
              <a:ext uri="{FF2B5EF4-FFF2-40B4-BE49-F238E27FC236}">
                <a16:creationId xmlns:a16="http://schemas.microsoft.com/office/drawing/2014/main" id="{8BE09905-B69F-F89C-4834-5E471D9CEE95}"/>
              </a:ext>
            </a:extLst>
          </p:cNvPr>
          <p:cNvPicPr>
            <a:picLocks noChangeAspect="1"/>
          </p:cNvPicPr>
          <p:nvPr/>
        </p:nvPicPr>
        <p:blipFill>
          <a:blip r:embed="rId3"/>
          <a:stretch>
            <a:fillRect/>
          </a:stretch>
        </p:blipFill>
        <p:spPr>
          <a:xfrm>
            <a:off x="4552208" y="2476194"/>
            <a:ext cx="7204364" cy="2099050"/>
          </a:xfrm>
          <a:prstGeom prst="rect">
            <a:avLst/>
          </a:prstGeom>
        </p:spPr>
      </p:pic>
      <p:sp>
        <p:nvSpPr>
          <p:cNvPr id="8" name="Subtitle 2">
            <a:extLst>
              <a:ext uri="{FF2B5EF4-FFF2-40B4-BE49-F238E27FC236}">
                <a16:creationId xmlns:a16="http://schemas.microsoft.com/office/drawing/2014/main" id="{FEFAE49F-A39D-2FC8-9EA3-482279EB89B7}"/>
              </a:ext>
            </a:extLst>
          </p:cNvPr>
          <p:cNvSpPr txBox="1">
            <a:spLocks/>
          </p:cNvSpPr>
          <p:nvPr/>
        </p:nvSpPr>
        <p:spPr>
          <a:xfrm>
            <a:off x="506707" y="2040760"/>
            <a:ext cx="2976721" cy="116774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sz="1800" dirty="0">
                <a:latin typeface="+mj-lt"/>
                <a:ea typeface="+mj-ea"/>
                <a:cs typeface="+mj-cs"/>
              </a:rPr>
              <a:t>The top performing cities as all metrics besides the average amount per order are Rhodes, Ioannina, </a:t>
            </a:r>
            <a:r>
              <a:rPr lang="en-GB" sz="1800" dirty="0" err="1">
                <a:latin typeface="+mj-lt"/>
                <a:ea typeface="+mj-ea"/>
                <a:cs typeface="+mj-cs"/>
              </a:rPr>
              <a:t>Ksanthi</a:t>
            </a:r>
            <a:r>
              <a:rPr lang="en-GB" sz="1800" dirty="0">
                <a:latin typeface="+mj-lt"/>
                <a:ea typeface="+mj-ea"/>
                <a:cs typeface="+mj-cs"/>
              </a:rPr>
              <a:t> and </a:t>
            </a:r>
            <a:r>
              <a:rPr lang="en-GB" sz="1800" dirty="0" err="1">
                <a:latin typeface="+mj-lt"/>
                <a:ea typeface="+mj-ea"/>
                <a:cs typeface="+mj-cs"/>
              </a:rPr>
              <a:t>Agrinio</a:t>
            </a:r>
            <a:endParaRPr lang="el-GR" sz="1800" dirty="0">
              <a:latin typeface="+mj-lt"/>
              <a:ea typeface="+mj-ea"/>
              <a:cs typeface="+mj-cs"/>
            </a:endParaRPr>
          </a:p>
        </p:txBody>
      </p:sp>
      <p:sp>
        <p:nvSpPr>
          <p:cNvPr id="9" name="Subtitle 2">
            <a:extLst>
              <a:ext uri="{FF2B5EF4-FFF2-40B4-BE49-F238E27FC236}">
                <a16:creationId xmlns:a16="http://schemas.microsoft.com/office/drawing/2014/main" id="{49FA98A8-7346-76F9-CB44-8BB24B29053D}"/>
              </a:ext>
            </a:extLst>
          </p:cNvPr>
          <p:cNvSpPr txBox="1">
            <a:spLocks/>
          </p:cNvSpPr>
          <p:nvPr/>
        </p:nvSpPr>
        <p:spPr>
          <a:xfrm>
            <a:off x="506707" y="3739736"/>
            <a:ext cx="3408193" cy="1471747"/>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sz="1700" dirty="0">
                <a:latin typeface="+mj-lt"/>
                <a:ea typeface="+mj-ea"/>
                <a:cs typeface="+mj-cs"/>
              </a:rPr>
              <a:t>Average amount per order shows fluctuations between cities with some correlation to the rest of the metrics. That could also be affected by number of restaurants and cost of living</a:t>
            </a:r>
            <a:endParaRPr lang="el-GR" sz="1700" dirty="0">
              <a:latin typeface="+mj-lt"/>
              <a:ea typeface="+mj-ea"/>
              <a:cs typeface="+mj-cs"/>
            </a:endParaRPr>
          </a:p>
        </p:txBody>
      </p:sp>
    </p:spTree>
    <p:extLst>
      <p:ext uri="{BB962C8B-B14F-4D97-AF65-F5344CB8AC3E}">
        <p14:creationId xmlns:p14="http://schemas.microsoft.com/office/powerpoint/2010/main" val="49542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8B0D72-EE38-4052-A4D6-D02535CA8B35}"/>
              </a:ext>
            </a:extLst>
          </p:cNvPr>
          <p:cNvSpPr>
            <a:spLocks noGrp="1"/>
          </p:cNvSpPr>
          <p:nvPr>
            <p:ph type="subTitle" idx="1"/>
          </p:nvPr>
        </p:nvSpPr>
        <p:spPr>
          <a:xfrm>
            <a:off x="217741" y="1557830"/>
            <a:ext cx="2976721" cy="1167740"/>
          </a:xfrm>
        </p:spPr>
        <p:txBody>
          <a:bodyPr>
            <a:normAutofit/>
          </a:bodyPr>
          <a:lstStyle/>
          <a:p>
            <a:pPr marL="342900" indent="-342900" algn="l">
              <a:buFont typeface="Arial" panose="020B0604020202020204" pitchFamily="34" charset="0"/>
              <a:buChar char="•"/>
            </a:pPr>
            <a:r>
              <a:rPr lang="en-GB" sz="1800" dirty="0">
                <a:latin typeface="+mj-lt"/>
                <a:ea typeface="+mj-ea"/>
                <a:cs typeface="+mj-cs"/>
              </a:rPr>
              <a:t>As returning customers we define those who have made more than one order in the given period</a:t>
            </a:r>
            <a:endParaRPr lang="el-GR" sz="1800" dirty="0">
              <a:latin typeface="+mj-lt"/>
              <a:ea typeface="+mj-ea"/>
              <a:cs typeface="+mj-cs"/>
            </a:endParaRPr>
          </a:p>
        </p:txBody>
      </p:sp>
      <p:sp>
        <p:nvSpPr>
          <p:cNvPr id="4" name="TextBox 3">
            <a:extLst>
              <a:ext uri="{FF2B5EF4-FFF2-40B4-BE49-F238E27FC236}">
                <a16:creationId xmlns:a16="http://schemas.microsoft.com/office/drawing/2014/main" id="{2E61A8C5-84D5-4A4A-95A2-73A055079A54}"/>
              </a:ext>
            </a:extLst>
          </p:cNvPr>
          <p:cNvSpPr txBox="1"/>
          <p:nvPr/>
        </p:nvSpPr>
        <p:spPr>
          <a:xfrm>
            <a:off x="217741" y="241141"/>
            <a:ext cx="5070737" cy="671851"/>
          </a:xfrm>
          <a:prstGeom prst="rect">
            <a:avLst/>
          </a:prstGeom>
          <a:noFill/>
        </p:spPr>
        <p:txBody>
          <a:bodyPr wrap="square" rtlCol="0">
            <a:spAutoFit/>
          </a:bodyPr>
          <a:lstStyle/>
          <a:p>
            <a:pPr>
              <a:lnSpc>
                <a:spcPct val="150000"/>
              </a:lnSpc>
            </a:pPr>
            <a:r>
              <a:rPr lang="en-GB" sz="2800" dirty="0"/>
              <a:t>Returning Users</a:t>
            </a:r>
          </a:p>
        </p:txBody>
      </p:sp>
      <p:pic>
        <p:nvPicPr>
          <p:cNvPr id="2050" name="Picture 2" descr="efood | Online Delivery">
            <a:extLst>
              <a:ext uri="{FF2B5EF4-FFF2-40B4-BE49-F238E27FC236}">
                <a16:creationId xmlns:a16="http://schemas.microsoft.com/office/drawing/2014/main" id="{4F7C21AE-5212-4919-8BCA-8C5465010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2914" y="97200"/>
            <a:ext cx="2235197" cy="1026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EBE5F4-18B6-47FC-AFA5-83F97790E73C}"/>
              </a:ext>
            </a:extLst>
          </p:cNvPr>
          <p:cNvSpPr/>
          <p:nvPr/>
        </p:nvSpPr>
        <p:spPr>
          <a:xfrm>
            <a:off x="123335" y="133364"/>
            <a:ext cx="11925300" cy="95410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Rectangle 12">
            <a:extLst>
              <a:ext uri="{FF2B5EF4-FFF2-40B4-BE49-F238E27FC236}">
                <a16:creationId xmlns:a16="http://schemas.microsoft.com/office/drawing/2014/main" id="{55B54709-6BFC-4E83-A626-C5D2450F4624}"/>
              </a:ext>
            </a:extLst>
          </p:cNvPr>
          <p:cNvSpPr/>
          <p:nvPr/>
        </p:nvSpPr>
        <p:spPr>
          <a:xfrm>
            <a:off x="123335" y="1159798"/>
            <a:ext cx="11925300" cy="556483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6" name="Picture 5">
            <a:extLst>
              <a:ext uri="{FF2B5EF4-FFF2-40B4-BE49-F238E27FC236}">
                <a16:creationId xmlns:a16="http://schemas.microsoft.com/office/drawing/2014/main" id="{E7BDA780-872B-D963-1B04-F1DE4D268386}"/>
              </a:ext>
            </a:extLst>
          </p:cNvPr>
          <p:cNvPicPr>
            <a:picLocks noChangeAspect="1"/>
          </p:cNvPicPr>
          <p:nvPr/>
        </p:nvPicPr>
        <p:blipFill>
          <a:blip r:embed="rId3"/>
          <a:stretch>
            <a:fillRect/>
          </a:stretch>
        </p:blipFill>
        <p:spPr>
          <a:xfrm>
            <a:off x="3918447" y="1645087"/>
            <a:ext cx="7466440" cy="4174226"/>
          </a:xfrm>
          <a:prstGeom prst="rect">
            <a:avLst/>
          </a:prstGeom>
        </p:spPr>
      </p:pic>
      <p:sp>
        <p:nvSpPr>
          <p:cNvPr id="10" name="Subtitle 2">
            <a:extLst>
              <a:ext uri="{FF2B5EF4-FFF2-40B4-BE49-F238E27FC236}">
                <a16:creationId xmlns:a16="http://schemas.microsoft.com/office/drawing/2014/main" id="{09B0B3D5-98F9-7FD5-8647-8C9ECC99680D}"/>
              </a:ext>
            </a:extLst>
          </p:cNvPr>
          <p:cNvSpPr txBox="1">
            <a:spLocks/>
          </p:cNvSpPr>
          <p:nvPr/>
        </p:nvSpPr>
        <p:spPr>
          <a:xfrm>
            <a:off x="246309" y="2725570"/>
            <a:ext cx="2976721" cy="11677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sz="1800" dirty="0">
                <a:latin typeface="+mj-lt"/>
                <a:ea typeface="+mj-ea"/>
                <a:cs typeface="+mj-cs"/>
              </a:rPr>
              <a:t>The distribution does not show any major fluctuations per group between different cuisines</a:t>
            </a:r>
            <a:endParaRPr lang="el-GR" sz="1800" dirty="0">
              <a:latin typeface="+mj-lt"/>
              <a:ea typeface="+mj-ea"/>
              <a:cs typeface="+mj-cs"/>
            </a:endParaRPr>
          </a:p>
        </p:txBody>
      </p:sp>
      <p:sp>
        <p:nvSpPr>
          <p:cNvPr id="11" name="Subtitle 2">
            <a:extLst>
              <a:ext uri="{FF2B5EF4-FFF2-40B4-BE49-F238E27FC236}">
                <a16:creationId xmlns:a16="http://schemas.microsoft.com/office/drawing/2014/main" id="{EC153199-6149-079D-2A81-33101F9269A1}"/>
              </a:ext>
            </a:extLst>
          </p:cNvPr>
          <p:cNvSpPr txBox="1">
            <a:spLocks/>
          </p:cNvSpPr>
          <p:nvPr/>
        </p:nvSpPr>
        <p:spPr>
          <a:xfrm>
            <a:off x="246309" y="3893310"/>
            <a:ext cx="2976721" cy="11677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sz="1800" dirty="0">
                <a:latin typeface="+mj-lt"/>
                <a:ea typeface="+mj-ea"/>
                <a:cs typeface="+mj-cs"/>
              </a:rPr>
              <a:t>As expected ‘one timers’ and ‘infrequent’ have the lowest percentages across all data</a:t>
            </a:r>
            <a:endParaRPr lang="el-GR" sz="1800" dirty="0">
              <a:latin typeface="+mj-lt"/>
              <a:ea typeface="+mj-ea"/>
              <a:cs typeface="+mj-cs"/>
            </a:endParaRPr>
          </a:p>
        </p:txBody>
      </p:sp>
      <p:sp>
        <p:nvSpPr>
          <p:cNvPr id="12" name="Subtitle 2">
            <a:extLst>
              <a:ext uri="{FF2B5EF4-FFF2-40B4-BE49-F238E27FC236}">
                <a16:creationId xmlns:a16="http://schemas.microsoft.com/office/drawing/2014/main" id="{91413A69-FE8D-1B8B-350B-1904F52F5F00}"/>
              </a:ext>
            </a:extLst>
          </p:cNvPr>
          <p:cNvSpPr txBox="1">
            <a:spLocks/>
          </p:cNvSpPr>
          <p:nvPr/>
        </p:nvSpPr>
        <p:spPr>
          <a:xfrm>
            <a:off x="277978" y="5097213"/>
            <a:ext cx="2976721" cy="116774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r>
              <a:rPr lang="en-GB" sz="1800" dirty="0">
                <a:latin typeface="+mj-lt"/>
                <a:ea typeface="+mj-ea"/>
                <a:cs typeface="+mj-cs"/>
              </a:rPr>
              <a:t>What’s worthy of investigating is the definition of a ‘one timer’ since even that category has returning users</a:t>
            </a:r>
            <a:endParaRPr lang="el-GR" sz="1800" dirty="0">
              <a:latin typeface="+mj-lt"/>
              <a:ea typeface="+mj-ea"/>
              <a:cs typeface="+mj-cs"/>
            </a:endParaRPr>
          </a:p>
        </p:txBody>
      </p:sp>
    </p:spTree>
    <p:extLst>
      <p:ext uri="{BB962C8B-B14F-4D97-AF65-F5344CB8AC3E}">
        <p14:creationId xmlns:p14="http://schemas.microsoft.com/office/powerpoint/2010/main" val="346779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0EB6344-4186-347C-99A3-E29D8B4B571A}"/>
              </a:ext>
            </a:extLst>
          </p:cNvPr>
          <p:cNvSpPr>
            <a:spLocks noGrp="1"/>
          </p:cNvSpPr>
          <p:nvPr>
            <p:ph type="title"/>
          </p:nvPr>
        </p:nvSpPr>
        <p:spPr>
          <a:xfrm>
            <a:off x="744187" y="3906662"/>
            <a:ext cx="2336827" cy="2220686"/>
          </a:xfrm>
        </p:spPr>
        <p:txBody>
          <a:bodyPr>
            <a:normAutofit/>
          </a:bodyPr>
          <a:lstStyle/>
          <a:p>
            <a:pPr marL="342900" indent="-342900">
              <a:buFont typeface="Arial" panose="020B0604020202020204" pitchFamily="34" charset="0"/>
              <a:buChar char="•"/>
            </a:pPr>
            <a:r>
              <a:rPr lang="en-GB" sz="1600" dirty="0"/>
              <a:t>Most metrics show a slight upward trend after the first half of August until the middle of September. Besides that very slight increase they are steady from day to day</a:t>
            </a:r>
            <a:endParaRPr lang="el-GR" sz="1600" dirty="0"/>
          </a:p>
        </p:txBody>
      </p:sp>
      <p:sp>
        <p:nvSpPr>
          <p:cNvPr id="3" name="Subtitle 2">
            <a:extLst>
              <a:ext uri="{FF2B5EF4-FFF2-40B4-BE49-F238E27FC236}">
                <a16:creationId xmlns:a16="http://schemas.microsoft.com/office/drawing/2014/main" id="{508B0D72-EE38-4052-A4D6-D02535CA8B35}"/>
              </a:ext>
            </a:extLst>
          </p:cNvPr>
          <p:cNvSpPr>
            <a:spLocks noGrp="1"/>
          </p:cNvSpPr>
          <p:nvPr>
            <p:ph type="subTitle" idx="4294967295"/>
          </p:nvPr>
        </p:nvSpPr>
        <p:spPr>
          <a:xfrm>
            <a:off x="0" y="5891213"/>
            <a:ext cx="6983413" cy="465137"/>
          </a:xfrm>
        </p:spPr>
        <p:txBody>
          <a:bodyPr>
            <a:normAutofit/>
          </a:bodyPr>
          <a:lstStyle/>
          <a:p>
            <a:pPr algn="l"/>
            <a:r>
              <a:rPr lang="en-US" sz="2000" dirty="0">
                <a:solidFill>
                  <a:srgbClr val="FFFFFF"/>
                </a:solidFill>
              </a:rPr>
              <a:t>2</a:t>
            </a:r>
            <a:r>
              <a:rPr lang="en-US" sz="2000" baseline="30000" dirty="0">
                <a:solidFill>
                  <a:srgbClr val="FFFFFF"/>
                </a:solidFill>
              </a:rPr>
              <a:t>nd</a:t>
            </a:r>
            <a:r>
              <a:rPr lang="en-US" sz="2000" dirty="0">
                <a:solidFill>
                  <a:srgbClr val="FFFFFF"/>
                </a:solidFill>
              </a:rPr>
              <a:t> Assignment on Business Intelligence</a:t>
            </a:r>
            <a:endParaRPr lang="el-GR" sz="2000" dirty="0">
              <a:solidFill>
                <a:srgbClr val="FFFFFF"/>
              </a:solidFill>
            </a:endParaRPr>
          </a:p>
        </p:txBody>
      </p:sp>
      <p:sp>
        <p:nvSpPr>
          <p:cNvPr id="4" name="TextBox 3">
            <a:extLst>
              <a:ext uri="{FF2B5EF4-FFF2-40B4-BE49-F238E27FC236}">
                <a16:creationId xmlns:a16="http://schemas.microsoft.com/office/drawing/2014/main" id="{2E61A8C5-84D5-4A4A-95A2-73A055079A54}"/>
              </a:ext>
            </a:extLst>
          </p:cNvPr>
          <p:cNvSpPr txBox="1"/>
          <p:nvPr/>
        </p:nvSpPr>
        <p:spPr>
          <a:xfrm>
            <a:off x="217741" y="241141"/>
            <a:ext cx="5070737" cy="671851"/>
          </a:xfrm>
          <a:prstGeom prst="rect">
            <a:avLst/>
          </a:prstGeom>
          <a:noFill/>
        </p:spPr>
        <p:txBody>
          <a:bodyPr wrap="square" rtlCol="0">
            <a:spAutoFit/>
          </a:bodyPr>
          <a:lstStyle/>
          <a:p>
            <a:pPr>
              <a:lnSpc>
                <a:spcPct val="150000"/>
              </a:lnSpc>
            </a:pPr>
            <a:r>
              <a:rPr lang="en-GB" sz="2800" dirty="0"/>
              <a:t>Evolution of Metrics</a:t>
            </a:r>
          </a:p>
        </p:txBody>
      </p:sp>
      <p:pic>
        <p:nvPicPr>
          <p:cNvPr id="2050" name="Picture 2" descr="efood | Online Delivery">
            <a:extLst>
              <a:ext uri="{FF2B5EF4-FFF2-40B4-BE49-F238E27FC236}">
                <a16:creationId xmlns:a16="http://schemas.microsoft.com/office/drawing/2014/main" id="{4F7C21AE-5212-4919-8BCA-8C5465010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2914" y="97200"/>
            <a:ext cx="2235197" cy="1026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EBE5F4-18B6-47FC-AFA5-83F97790E73C}"/>
              </a:ext>
            </a:extLst>
          </p:cNvPr>
          <p:cNvSpPr/>
          <p:nvPr/>
        </p:nvSpPr>
        <p:spPr>
          <a:xfrm>
            <a:off x="123335" y="133364"/>
            <a:ext cx="11925300" cy="95410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Rectangle 12">
            <a:extLst>
              <a:ext uri="{FF2B5EF4-FFF2-40B4-BE49-F238E27FC236}">
                <a16:creationId xmlns:a16="http://schemas.microsoft.com/office/drawing/2014/main" id="{55B54709-6BFC-4E83-A626-C5D2450F4624}"/>
              </a:ext>
            </a:extLst>
          </p:cNvPr>
          <p:cNvSpPr/>
          <p:nvPr/>
        </p:nvSpPr>
        <p:spPr>
          <a:xfrm>
            <a:off x="123335" y="1159798"/>
            <a:ext cx="11925300" cy="556483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6" name="Picture 5">
            <a:extLst>
              <a:ext uri="{FF2B5EF4-FFF2-40B4-BE49-F238E27FC236}">
                <a16:creationId xmlns:a16="http://schemas.microsoft.com/office/drawing/2014/main" id="{0BA499C6-C3AD-F3D4-FCAD-0D9C10646D40}"/>
              </a:ext>
            </a:extLst>
          </p:cNvPr>
          <p:cNvPicPr>
            <a:picLocks noChangeAspect="1"/>
          </p:cNvPicPr>
          <p:nvPr/>
        </p:nvPicPr>
        <p:blipFill>
          <a:blip r:embed="rId3"/>
          <a:stretch>
            <a:fillRect/>
          </a:stretch>
        </p:blipFill>
        <p:spPr>
          <a:xfrm>
            <a:off x="6983413" y="1358948"/>
            <a:ext cx="4819936" cy="4828872"/>
          </a:xfrm>
          <a:prstGeom prst="rect">
            <a:avLst/>
          </a:prstGeom>
        </p:spPr>
      </p:pic>
      <p:pic>
        <p:nvPicPr>
          <p:cNvPr id="8" name="Picture 7">
            <a:extLst>
              <a:ext uri="{FF2B5EF4-FFF2-40B4-BE49-F238E27FC236}">
                <a16:creationId xmlns:a16="http://schemas.microsoft.com/office/drawing/2014/main" id="{C470DD91-5112-B5E2-B690-F24A4EE14998}"/>
              </a:ext>
            </a:extLst>
          </p:cNvPr>
          <p:cNvPicPr>
            <a:picLocks noChangeAspect="1"/>
          </p:cNvPicPr>
          <p:nvPr/>
        </p:nvPicPr>
        <p:blipFill>
          <a:blip r:embed="rId4"/>
          <a:stretch>
            <a:fillRect/>
          </a:stretch>
        </p:blipFill>
        <p:spPr>
          <a:xfrm>
            <a:off x="744187" y="1497484"/>
            <a:ext cx="5913190" cy="2336852"/>
          </a:xfrm>
          <a:prstGeom prst="rect">
            <a:avLst/>
          </a:prstGeom>
        </p:spPr>
      </p:pic>
      <p:sp>
        <p:nvSpPr>
          <p:cNvPr id="10" name="Title 8">
            <a:extLst>
              <a:ext uri="{FF2B5EF4-FFF2-40B4-BE49-F238E27FC236}">
                <a16:creationId xmlns:a16="http://schemas.microsoft.com/office/drawing/2014/main" id="{9A285E6C-76D1-4887-36A9-2D3579369715}"/>
              </a:ext>
            </a:extLst>
          </p:cNvPr>
          <p:cNvSpPr txBox="1">
            <a:spLocks/>
          </p:cNvSpPr>
          <p:nvPr/>
        </p:nvSpPr>
        <p:spPr>
          <a:xfrm>
            <a:off x="4287665" y="3726337"/>
            <a:ext cx="2521527" cy="1912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GB" sz="1600" dirty="0"/>
              <a:t>We notice the same thing specifically for ‘Breakfast’ in the upper left corner where the above mentioned increase is even smaller.</a:t>
            </a:r>
            <a:endParaRPr lang="el-GR" sz="1600" dirty="0"/>
          </a:p>
        </p:txBody>
      </p:sp>
    </p:spTree>
    <p:extLst>
      <p:ext uri="{BB962C8B-B14F-4D97-AF65-F5344CB8AC3E}">
        <p14:creationId xmlns:p14="http://schemas.microsoft.com/office/powerpoint/2010/main" val="354197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8B0D72-EE38-4052-A4D6-D02535CA8B35}"/>
              </a:ext>
            </a:extLst>
          </p:cNvPr>
          <p:cNvSpPr>
            <a:spLocks noGrp="1"/>
          </p:cNvSpPr>
          <p:nvPr>
            <p:ph type="subTitle" idx="1"/>
          </p:nvPr>
        </p:nvSpPr>
        <p:spPr>
          <a:xfrm>
            <a:off x="841247" y="5891639"/>
            <a:ext cx="6982835" cy="464964"/>
          </a:xfrm>
        </p:spPr>
        <p:txBody>
          <a:bodyPr>
            <a:normAutofit/>
          </a:bodyPr>
          <a:lstStyle/>
          <a:p>
            <a:pPr algn="l"/>
            <a:r>
              <a:rPr lang="en-US" sz="2000" dirty="0">
                <a:solidFill>
                  <a:srgbClr val="FFFFFF"/>
                </a:solidFill>
              </a:rPr>
              <a:t>2</a:t>
            </a:r>
            <a:r>
              <a:rPr lang="en-US" sz="2000" baseline="30000" dirty="0">
                <a:solidFill>
                  <a:srgbClr val="FFFFFF"/>
                </a:solidFill>
              </a:rPr>
              <a:t>nd</a:t>
            </a:r>
            <a:r>
              <a:rPr lang="en-US" sz="2000" dirty="0">
                <a:solidFill>
                  <a:srgbClr val="FFFFFF"/>
                </a:solidFill>
              </a:rPr>
              <a:t> Assignment on Business Intelligence</a:t>
            </a:r>
            <a:endParaRPr lang="el-GR" sz="2000" dirty="0">
              <a:solidFill>
                <a:srgbClr val="FFFFFF"/>
              </a:solidFill>
            </a:endParaRPr>
          </a:p>
        </p:txBody>
      </p:sp>
      <p:sp>
        <p:nvSpPr>
          <p:cNvPr id="4" name="TextBox 3">
            <a:extLst>
              <a:ext uri="{FF2B5EF4-FFF2-40B4-BE49-F238E27FC236}">
                <a16:creationId xmlns:a16="http://schemas.microsoft.com/office/drawing/2014/main" id="{2E61A8C5-84D5-4A4A-95A2-73A055079A54}"/>
              </a:ext>
            </a:extLst>
          </p:cNvPr>
          <p:cNvSpPr txBox="1"/>
          <p:nvPr/>
        </p:nvSpPr>
        <p:spPr>
          <a:xfrm>
            <a:off x="217741" y="241141"/>
            <a:ext cx="5070737" cy="671851"/>
          </a:xfrm>
          <a:prstGeom prst="rect">
            <a:avLst/>
          </a:prstGeom>
          <a:noFill/>
        </p:spPr>
        <p:txBody>
          <a:bodyPr wrap="square" rtlCol="0">
            <a:spAutoFit/>
          </a:bodyPr>
          <a:lstStyle/>
          <a:p>
            <a:pPr>
              <a:lnSpc>
                <a:spcPct val="150000"/>
              </a:lnSpc>
            </a:pPr>
            <a:r>
              <a:rPr lang="en-GB" sz="2800" dirty="0"/>
              <a:t>Metrics per Class</a:t>
            </a:r>
          </a:p>
        </p:txBody>
      </p:sp>
      <p:pic>
        <p:nvPicPr>
          <p:cNvPr id="2050" name="Picture 2" descr="efood | Online Delivery">
            <a:extLst>
              <a:ext uri="{FF2B5EF4-FFF2-40B4-BE49-F238E27FC236}">
                <a16:creationId xmlns:a16="http://schemas.microsoft.com/office/drawing/2014/main" id="{4F7C21AE-5212-4919-8BCA-8C5465010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2914" y="97200"/>
            <a:ext cx="2235197" cy="1026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EBE5F4-18B6-47FC-AFA5-83F97790E73C}"/>
              </a:ext>
            </a:extLst>
          </p:cNvPr>
          <p:cNvSpPr/>
          <p:nvPr/>
        </p:nvSpPr>
        <p:spPr>
          <a:xfrm>
            <a:off x="123335" y="133364"/>
            <a:ext cx="11925300" cy="95410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Rectangle 12">
            <a:extLst>
              <a:ext uri="{FF2B5EF4-FFF2-40B4-BE49-F238E27FC236}">
                <a16:creationId xmlns:a16="http://schemas.microsoft.com/office/drawing/2014/main" id="{55B54709-6BFC-4E83-A626-C5D2450F4624}"/>
              </a:ext>
            </a:extLst>
          </p:cNvPr>
          <p:cNvSpPr/>
          <p:nvPr/>
        </p:nvSpPr>
        <p:spPr>
          <a:xfrm>
            <a:off x="123335" y="1159798"/>
            <a:ext cx="11925300" cy="556483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Title 8">
            <a:extLst>
              <a:ext uri="{FF2B5EF4-FFF2-40B4-BE49-F238E27FC236}">
                <a16:creationId xmlns:a16="http://schemas.microsoft.com/office/drawing/2014/main" id="{65431F9B-A223-7369-15DE-E33492961451}"/>
              </a:ext>
            </a:extLst>
          </p:cNvPr>
          <p:cNvSpPr txBox="1">
            <a:spLocks/>
          </p:cNvSpPr>
          <p:nvPr/>
        </p:nvSpPr>
        <p:spPr>
          <a:xfrm>
            <a:off x="399802" y="3140270"/>
            <a:ext cx="3523013" cy="238841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buFont typeface="Arial" panose="020B0604020202020204" pitchFamily="34" charset="0"/>
              <a:buChar char="•"/>
            </a:pPr>
            <a:r>
              <a:rPr lang="en-GB" sz="1600" dirty="0"/>
              <a:t>Based on users its seems that there are two main categories. One with All star, High Spenders and Loyal and one with the rest of the three. Besides users these main categories are based in similar behaviours in the average amount per user.</a:t>
            </a:r>
            <a:endParaRPr lang="el-GR" sz="1600" dirty="0"/>
          </a:p>
        </p:txBody>
      </p:sp>
      <p:sp>
        <p:nvSpPr>
          <p:cNvPr id="8" name="Title 8">
            <a:extLst>
              <a:ext uri="{FF2B5EF4-FFF2-40B4-BE49-F238E27FC236}">
                <a16:creationId xmlns:a16="http://schemas.microsoft.com/office/drawing/2014/main" id="{9D52784C-22F1-B955-8805-513A345C6700}"/>
              </a:ext>
            </a:extLst>
          </p:cNvPr>
          <p:cNvSpPr txBox="1">
            <a:spLocks/>
          </p:cNvSpPr>
          <p:nvPr/>
        </p:nvSpPr>
        <p:spPr>
          <a:xfrm>
            <a:off x="4162302" y="3140270"/>
            <a:ext cx="3701142" cy="23884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buFont typeface="Arial" panose="020B0604020202020204" pitchFamily="34" charset="0"/>
              <a:buChar char="•"/>
            </a:pPr>
            <a:r>
              <a:rPr lang="en-GB" sz="1600" dirty="0"/>
              <a:t>One timers although they represent a very small percent of the total orders and revenue have a tendency to make expensive orders  which are surpassed only by high spenders. Similar behaviour is seen by the infrequent and the common users.</a:t>
            </a:r>
            <a:endParaRPr lang="el-GR" sz="1600" dirty="0"/>
          </a:p>
        </p:txBody>
      </p:sp>
      <p:pic>
        <p:nvPicPr>
          <p:cNvPr id="11" name="Picture 10">
            <a:extLst>
              <a:ext uri="{FF2B5EF4-FFF2-40B4-BE49-F238E27FC236}">
                <a16:creationId xmlns:a16="http://schemas.microsoft.com/office/drawing/2014/main" id="{A9207C8C-B86B-F255-BC34-C90EF5E4CCF7}"/>
              </a:ext>
            </a:extLst>
          </p:cNvPr>
          <p:cNvPicPr>
            <a:picLocks noChangeAspect="1"/>
          </p:cNvPicPr>
          <p:nvPr/>
        </p:nvPicPr>
        <p:blipFill>
          <a:blip r:embed="rId3"/>
          <a:stretch>
            <a:fillRect/>
          </a:stretch>
        </p:blipFill>
        <p:spPr>
          <a:xfrm>
            <a:off x="364177" y="1443337"/>
            <a:ext cx="11297392" cy="1597986"/>
          </a:xfrm>
          <a:prstGeom prst="rect">
            <a:avLst/>
          </a:prstGeom>
        </p:spPr>
      </p:pic>
      <p:sp>
        <p:nvSpPr>
          <p:cNvPr id="12" name="Title 8">
            <a:extLst>
              <a:ext uri="{FF2B5EF4-FFF2-40B4-BE49-F238E27FC236}">
                <a16:creationId xmlns:a16="http://schemas.microsoft.com/office/drawing/2014/main" id="{2A28B70B-E241-A59A-3121-6892CBCF5800}"/>
              </a:ext>
            </a:extLst>
          </p:cNvPr>
          <p:cNvSpPr txBox="1">
            <a:spLocks/>
          </p:cNvSpPr>
          <p:nvPr/>
        </p:nvSpPr>
        <p:spPr>
          <a:xfrm>
            <a:off x="8030752" y="3140270"/>
            <a:ext cx="3701142" cy="23884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r>
              <a:rPr lang="en-GB" sz="1600" dirty="0"/>
              <a:t>All stars, common users and loyal are the top three classes in regards to the use of coupons and ordering with offers.</a:t>
            </a:r>
          </a:p>
          <a:p>
            <a:pPr marL="342900" indent="-342900" algn="l">
              <a:buFont typeface="Arial" panose="020B0604020202020204" pitchFamily="34" charset="0"/>
              <a:buChar char="•"/>
            </a:pPr>
            <a:r>
              <a:rPr lang="en-GB" sz="1600" dirty="0"/>
              <a:t>One timers seem to user coupons often, even more than the common users but don’t order with offers.</a:t>
            </a:r>
          </a:p>
        </p:txBody>
      </p:sp>
    </p:spTree>
    <p:extLst>
      <p:ext uri="{BB962C8B-B14F-4D97-AF65-F5344CB8AC3E}">
        <p14:creationId xmlns:p14="http://schemas.microsoft.com/office/powerpoint/2010/main" val="152359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8B0D72-EE38-4052-A4D6-D02535CA8B35}"/>
              </a:ext>
            </a:extLst>
          </p:cNvPr>
          <p:cNvSpPr>
            <a:spLocks noGrp="1"/>
          </p:cNvSpPr>
          <p:nvPr>
            <p:ph type="subTitle" idx="1"/>
          </p:nvPr>
        </p:nvSpPr>
        <p:spPr>
          <a:xfrm>
            <a:off x="841247" y="5891639"/>
            <a:ext cx="6982835" cy="464964"/>
          </a:xfrm>
        </p:spPr>
        <p:txBody>
          <a:bodyPr>
            <a:normAutofit/>
          </a:bodyPr>
          <a:lstStyle/>
          <a:p>
            <a:pPr algn="l"/>
            <a:r>
              <a:rPr lang="en-US" sz="2000" dirty="0">
                <a:solidFill>
                  <a:srgbClr val="FFFFFF"/>
                </a:solidFill>
              </a:rPr>
              <a:t>2</a:t>
            </a:r>
            <a:r>
              <a:rPr lang="en-US" sz="2000" baseline="30000" dirty="0">
                <a:solidFill>
                  <a:srgbClr val="FFFFFF"/>
                </a:solidFill>
              </a:rPr>
              <a:t>nd</a:t>
            </a:r>
            <a:r>
              <a:rPr lang="en-US" sz="2000" dirty="0">
                <a:solidFill>
                  <a:srgbClr val="FFFFFF"/>
                </a:solidFill>
              </a:rPr>
              <a:t> Assignment on Business Intelligence</a:t>
            </a:r>
            <a:endParaRPr lang="el-GR" sz="2000" dirty="0">
              <a:solidFill>
                <a:srgbClr val="FFFFFF"/>
              </a:solidFill>
            </a:endParaRPr>
          </a:p>
        </p:txBody>
      </p:sp>
      <p:sp>
        <p:nvSpPr>
          <p:cNvPr id="4" name="TextBox 3">
            <a:extLst>
              <a:ext uri="{FF2B5EF4-FFF2-40B4-BE49-F238E27FC236}">
                <a16:creationId xmlns:a16="http://schemas.microsoft.com/office/drawing/2014/main" id="{2E61A8C5-84D5-4A4A-95A2-73A055079A54}"/>
              </a:ext>
            </a:extLst>
          </p:cNvPr>
          <p:cNvSpPr txBox="1"/>
          <p:nvPr/>
        </p:nvSpPr>
        <p:spPr>
          <a:xfrm>
            <a:off x="217741" y="241141"/>
            <a:ext cx="6982835" cy="671851"/>
          </a:xfrm>
          <a:prstGeom prst="rect">
            <a:avLst/>
          </a:prstGeom>
          <a:noFill/>
        </p:spPr>
        <p:txBody>
          <a:bodyPr wrap="square" rtlCol="0">
            <a:spAutoFit/>
          </a:bodyPr>
          <a:lstStyle/>
          <a:p>
            <a:pPr>
              <a:lnSpc>
                <a:spcPct val="150000"/>
              </a:lnSpc>
            </a:pPr>
            <a:r>
              <a:rPr lang="en-GB" sz="2800" dirty="0"/>
              <a:t>Metrics per Class for the Breakfast Cuisine</a:t>
            </a:r>
          </a:p>
        </p:txBody>
      </p:sp>
      <p:pic>
        <p:nvPicPr>
          <p:cNvPr id="2050" name="Picture 2" descr="efood | Online Delivery">
            <a:extLst>
              <a:ext uri="{FF2B5EF4-FFF2-40B4-BE49-F238E27FC236}">
                <a16:creationId xmlns:a16="http://schemas.microsoft.com/office/drawing/2014/main" id="{4F7C21AE-5212-4919-8BCA-8C5465010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2914" y="97200"/>
            <a:ext cx="2235197" cy="10264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2EBE5F4-18B6-47FC-AFA5-83F97790E73C}"/>
              </a:ext>
            </a:extLst>
          </p:cNvPr>
          <p:cNvSpPr/>
          <p:nvPr/>
        </p:nvSpPr>
        <p:spPr>
          <a:xfrm>
            <a:off x="123335" y="133364"/>
            <a:ext cx="11925300" cy="95410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Rectangle 12">
            <a:extLst>
              <a:ext uri="{FF2B5EF4-FFF2-40B4-BE49-F238E27FC236}">
                <a16:creationId xmlns:a16="http://schemas.microsoft.com/office/drawing/2014/main" id="{55B54709-6BFC-4E83-A626-C5D2450F4624}"/>
              </a:ext>
            </a:extLst>
          </p:cNvPr>
          <p:cNvSpPr/>
          <p:nvPr/>
        </p:nvSpPr>
        <p:spPr>
          <a:xfrm>
            <a:off x="123335" y="1159798"/>
            <a:ext cx="11925300" cy="556483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6" name="Picture 5">
            <a:extLst>
              <a:ext uri="{FF2B5EF4-FFF2-40B4-BE49-F238E27FC236}">
                <a16:creationId xmlns:a16="http://schemas.microsoft.com/office/drawing/2014/main" id="{1D3F8339-C0AA-1EA7-D20A-B2C527D47080}"/>
              </a:ext>
            </a:extLst>
          </p:cNvPr>
          <p:cNvPicPr>
            <a:picLocks noChangeAspect="1"/>
          </p:cNvPicPr>
          <p:nvPr/>
        </p:nvPicPr>
        <p:blipFill>
          <a:blip r:embed="rId3"/>
          <a:stretch>
            <a:fillRect/>
          </a:stretch>
        </p:blipFill>
        <p:spPr>
          <a:xfrm>
            <a:off x="417772" y="4516081"/>
            <a:ext cx="11356456" cy="1375558"/>
          </a:xfrm>
          <a:prstGeom prst="rect">
            <a:avLst/>
          </a:prstGeom>
        </p:spPr>
      </p:pic>
      <p:sp>
        <p:nvSpPr>
          <p:cNvPr id="7" name="Title 8">
            <a:extLst>
              <a:ext uri="{FF2B5EF4-FFF2-40B4-BE49-F238E27FC236}">
                <a16:creationId xmlns:a16="http://schemas.microsoft.com/office/drawing/2014/main" id="{2CB060EE-1332-C8BF-0673-F5E49E74D602}"/>
              </a:ext>
            </a:extLst>
          </p:cNvPr>
          <p:cNvSpPr txBox="1">
            <a:spLocks/>
          </p:cNvSpPr>
          <p:nvPr/>
        </p:nvSpPr>
        <p:spPr>
          <a:xfrm>
            <a:off x="609600" y="1388054"/>
            <a:ext cx="3040083" cy="25703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buFont typeface="Arial" panose="020B0604020202020204" pitchFamily="34" charset="0"/>
              <a:buChar char="•"/>
            </a:pPr>
            <a:r>
              <a:rPr lang="en-GB" sz="1600" dirty="0"/>
              <a:t>For Breakfast we notice a similar behaviour like the previous slide about all cuisines with the difference that comes from the higher penetration of breakfast compared to other cuisines in Loyal and All stars.</a:t>
            </a:r>
            <a:endParaRPr lang="el-GR" sz="1600" dirty="0"/>
          </a:p>
        </p:txBody>
      </p:sp>
      <p:sp>
        <p:nvSpPr>
          <p:cNvPr id="8" name="Title 8">
            <a:extLst>
              <a:ext uri="{FF2B5EF4-FFF2-40B4-BE49-F238E27FC236}">
                <a16:creationId xmlns:a16="http://schemas.microsoft.com/office/drawing/2014/main" id="{18B6D9D2-FE88-1B1D-4016-F604745B7EE6}"/>
              </a:ext>
            </a:extLst>
          </p:cNvPr>
          <p:cNvSpPr txBox="1">
            <a:spLocks/>
          </p:cNvSpPr>
          <p:nvPr/>
        </p:nvSpPr>
        <p:spPr>
          <a:xfrm>
            <a:off x="4160493" y="1195249"/>
            <a:ext cx="3040083" cy="25703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buFont typeface="Arial" panose="020B0604020202020204" pitchFamily="34" charset="0"/>
              <a:buChar char="•"/>
            </a:pPr>
            <a:r>
              <a:rPr lang="en-GB" sz="1600" dirty="0"/>
              <a:t>It is also evident that classes besides all stars and loyal do not usually buy breakfast with coupons or orders which is justified by the breakfast contribution compared to the other cuisines.</a:t>
            </a:r>
            <a:endParaRPr lang="el-GR" sz="1600" dirty="0"/>
          </a:p>
        </p:txBody>
      </p:sp>
      <p:sp>
        <p:nvSpPr>
          <p:cNvPr id="9" name="Title 8">
            <a:extLst>
              <a:ext uri="{FF2B5EF4-FFF2-40B4-BE49-F238E27FC236}">
                <a16:creationId xmlns:a16="http://schemas.microsoft.com/office/drawing/2014/main" id="{65ADAFFC-11D2-628C-CE21-A8516258B2FA}"/>
              </a:ext>
            </a:extLst>
          </p:cNvPr>
          <p:cNvSpPr txBox="1">
            <a:spLocks/>
          </p:cNvSpPr>
          <p:nvPr/>
        </p:nvSpPr>
        <p:spPr>
          <a:xfrm>
            <a:off x="8031676" y="966361"/>
            <a:ext cx="3040083" cy="25703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buFont typeface="Arial" panose="020B0604020202020204" pitchFamily="34" charset="0"/>
              <a:buChar char="•"/>
            </a:pPr>
            <a:r>
              <a:rPr lang="en-GB" sz="1600" dirty="0"/>
              <a:t>One timers seem to be open to the use of coupons and not offers if we take into account the fact that they have a very low percent of breakfast contribution.</a:t>
            </a:r>
            <a:endParaRPr lang="el-GR" sz="1600" dirty="0"/>
          </a:p>
        </p:txBody>
      </p:sp>
    </p:spTree>
    <p:extLst>
      <p:ext uri="{BB962C8B-B14F-4D97-AF65-F5344CB8AC3E}">
        <p14:creationId xmlns:p14="http://schemas.microsoft.com/office/powerpoint/2010/main" val="2352743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3634</TotalTime>
  <Words>877</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vt:lpstr>
      <vt:lpstr>1) Exploratory Analysis:    </vt:lpstr>
      <vt:lpstr>September is a better month than August in regards to orders. </vt:lpstr>
      <vt:lpstr>Breakfast has the highest contribution compared to other cuisines over total orders for ‘All Star’ and ‘Loyal Classes’ </vt:lpstr>
      <vt:lpstr>PowerPoint Presentation</vt:lpstr>
      <vt:lpstr>PowerPoint Presentation</vt:lpstr>
      <vt:lpstr>Most metrics show a slight upward trend after the first half of August until the middle of September. Besides that very slight increase they are steady from day to day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&amp; Insights</dc:title>
  <dc:creator>Biazi, Aikaterini</dc:creator>
  <cp:lastModifiedBy>panos evripiotis</cp:lastModifiedBy>
  <cp:revision>58</cp:revision>
  <dcterms:created xsi:type="dcterms:W3CDTF">2021-04-04T09:57:08Z</dcterms:created>
  <dcterms:modified xsi:type="dcterms:W3CDTF">2023-11-07T20:13:14Z</dcterms:modified>
</cp:coreProperties>
</file>