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Roboto"/>
      <p:regular r:id="rId12"/>
      <p:bold r:id="rId13"/>
      <p:italic r:id="rId14"/>
      <p:boldItalic r:id="rId15"/>
    </p:embeddedFont>
    <p:embeddedFont>
      <p:font typeface="Garamond"/>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7.xml"/><Relationship Id="rId22" Type="http://schemas.openxmlformats.org/officeDocument/2006/relationships/font" Target="fonts/Merriweather-italic.fntdata"/><Relationship Id="rId10" Type="http://schemas.openxmlformats.org/officeDocument/2006/relationships/slide" Target="slides/slide6.xml"/><Relationship Id="rId21" Type="http://schemas.openxmlformats.org/officeDocument/2006/relationships/font" Target="fonts/Merriweather-bold.fntdata"/><Relationship Id="rId13" Type="http://schemas.openxmlformats.org/officeDocument/2006/relationships/font" Target="fonts/Roboto-bold.fntdata"/><Relationship Id="rId12" Type="http://schemas.openxmlformats.org/officeDocument/2006/relationships/font" Target="fonts/Roboto-regular.fntdata"/><Relationship Id="rId23"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Garamond-bold.fntdata"/><Relationship Id="rId16" Type="http://schemas.openxmlformats.org/officeDocument/2006/relationships/font" Target="fonts/Garamond-regular.fntdata"/><Relationship Id="rId5" Type="http://schemas.openxmlformats.org/officeDocument/2006/relationships/slide" Target="slides/slide1.xml"/><Relationship Id="rId19" Type="http://schemas.openxmlformats.org/officeDocument/2006/relationships/font" Target="fonts/Garamond-boldItalic.fntdata"/><Relationship Id="rId6" Type="http://schemas.openxmlformats.org/officeDocument/2006/relationships/slide" Target="slides/slide2.xml"/><Relationship Id="rId18" Type="http://schemas.openxmlformats.org/officeDocument/2006/relationships/font" Target="fonts/Garamon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l-G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l-G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l-GR"/>
              <a:t>Καλημέρα σας είμαστε η ομάδα Sparking και σήμερα θα σας παρουσιάσουμε την επιχειρηματική ιδέα που σκεφτήκαμε. Η ιδέα μας αποτελεί την ανάπτυξη μιας εφαρμογής για κινητές συσκευές που θα χαρτογραφεί όλους τους σταθμούς φόρτισης ηλεκτρικών οχημάτων στην Ελλάδα. Σκοπός της εφαρμογής είναι να γίνει πιο εύκολη η διαδικασία εύρεσης σημείων φόρτισης για τους οδηγούς.</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54" name="Google Shape;15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l-G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el-GR"/>
              <a:t>Η ιδέα για την εφαρμογή προέκυψε από την ανάγκη των οδηγών να γνωρίζουν την ακριβή τοποθεσία σημείων φόρτισης για το ηλεκτρικό όχημά τους.</a:t>
            </a:r>
            <a:endParaRPr/>
          </a:p>
          <a:p>
            <a:pPr indent="-228600" lvl="0" marL="457200" marR="0" rtl="0" algn="l">
              <a:lnSpc>
                <a:spcPct val="100000"/>
              </a:lnSpc>
              <a:spcBef>
                <a:spcPts val="0"/>
              </a:spcBef>
              <a:spcAft>
                <a:spcPts val="0"/>
              </a:spcAft>
              <a:buSzPts val="1400"/>
              <a:buNone/>
            </a:pPr>
            <a:r>
              <a:rPr lang="el-GR"/>
              <a:t>Επίσης, λόγω της χαμηλής</a:t>
            </a:r>
            <a:r>
              <a:rPr lang="el-GR"/>
              <a:t> </a:t>
            </a:r>
            <a:r>
              <a:rPr lang="el-GR"/>
              <a:t>αυτονομίας των νέων ηλεκτρικών αυτοκινήτων και του σχετικά μικρού αριθμού φορτιστών στη χώρα μας, πολλοί οδηγοί ανησυχούν πως δεν θα φτάσουν έγκαιρα στον τελικό προορισμό τους. Με τη βοήθεια της εφαρμογής μας οι οδηγοί θα μπορούν να προγραμματίσουν τη διαδρομή τους με βάση του κοντινότερους διαθέσιμους σταθμούς φόρτισης.</a:t>
            </a:r>
            <a:endParaRPr/>
          </a:p>
          <a:p>
            <a:pPr indent="-228600" lvl="0" marL="457200" marR="0" rtl="0" algn="l">
              <a:lnSpc>
                <a:spcPct val="100000"/>
              </a:lnSpc>
              <a:spcBef>
                <a:spcPts val="0"/>
              </a:spcBef>
              <a:spcAft>
                <a:spcPts val="0"/>
              </a:spcAft>
              <a:buSzPts val="1400"/>
              <a:buNone/>
            </a:pPr>
            <a:r>
              <a:rPr lang="el-GR"/>
              <a:t>Ταυτόχρονα, τα ηλεκτρικά αυτοκίνητα καθ’όλη τη διάρκεια της ζωής τους ρυπαίνουν κατά πολύ λιγότερο από τα συμβατικά αυτοκίνητα οπότε η δημιουργία υποδομής υποστήριξής τους θα ενθαρρύνει περισσότερους να μεταβούν σε αγορά τους</a:t>
            </a:r>
            <a:endParaRPr/>
          </a:p>
        </p:txBody>
      </p:sp>
      <p:sp>
        <p:nvSpPr>
          <p:cNvPr id="162" name="Google Shape;16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l-G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67a3f4252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67a3f4252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l-GR"/>
              <a:t>βοηθάει οδηγούς ταξί που καλύπτουν πολλά χιλιόμετρα - με λιγότερα έξοδα σε φόρτιση</a:t>
            </a:r>
            <a:endParaRPr/>
          </a:p>
        </p:txBody>
      </p:sp>
      <p:sp>
        <p:nvSpPr>
          <p:cNvPr id="169" name="Google Shape;169;g2267a3f4252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l-G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67a3f4252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67a3f4252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l-GR">
                <a:latin typeface="Arial"/>
                <a:ea typeface="Arial"/>
                <a:cs typeface="Arial"/>
                <a:sym typeface="Arial"/>
              </a:rPr>
              <a:t>Αρχικά σκοπεύουμε να σχεδιάσουμε την εφαρμογή έτσι ώστε να είναι απόλυτα λειτουργική στο χώρο της Ελλάδας. Θα εστιάσουμε στην ηπειρωτική Ελλάδα και σε δεύτερο στάδιο στα νησιά μας. Σε αυτό το σημείο παρουσιάζουμε το προφίλ ενός πιθανού χρήστη της εφαρμογής μας.</a:t>
            </a:r>
            <a:endParaRPr>
              <a:latin typeface="Arial"/>
              <a:ea typeface="Arial"/>
              <a:cs typeface="Arial"/>
              <a:sym typeface="Arial"/>
            </a:endParaRPr>
          </a:p>
          <a:p>
            <a:pPr indent="0" lvl="0" marL="0" rtl="0" algn="l">
              <a:spcBef>
                <a:spcPts val="0"/>
              </a:spcBef>
              <a:spcAft>
                <a:spcPts val="0"/>
              </a:spcAft>
              <a:buNone/>
            </a:pPr>
            <a:r>
              <a:t/>
            </a:r>
            <a:endParaRPr/>
          </a:p>
        </p:txBody>
      </p:sp>
      <p:sp>
        <p:nvSpPr>
          <p:cNvPr id="177" name="Google Shape;177;g2267a3f4252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l-G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67a3f4252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267a3f4252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2267a3f4252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l-G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68494a6bc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268494a6bc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2268494a6bc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l-G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Διαφάνεια τίτλου" showMasterSp="0" type="title">
  <p:cSld name="TITLE">
    <p:spTree>
      <p:nvGrpSpPr>
        <p:cNvPr id="26" name="Shape 26"/>
        <p:cNvGrpSpPr/>
        <p:nvPr/>
      </p:nvGrpSpPr>
      <p:grpSpPr>
        <a:xfrm>
          <a:off x="0" y="0"/>
          <a:ext cx="0" cy="0"/>
          <a:chOff x="0" y="0"/>
          <a:chExt cx="0" cy="0"/>
        </a:xfrm>
      </p:grpSpPr>
      <p:grpSp>
        <p:nvGrpSpPr>
          <p:cNvPr id="27" name="Google Shape;27;p2"/>
          <p:cNvGrpSpPr/>
          <p:nvPr/>
        </p:nvGrpSpPr>
        <p:grpSpPr>
          <a:xfrm>
            <a:off x="0" y="-8467"/>
            <a:ext cx="12192000" cy="6866467"/>
            <a:chOff x="0" y="-8467"/>
            <a:chExt cx="12192000" cy="6866467"/>
          </a:xfrm>
        </p:grpSpPr>
        <p:sp>
          <p:nvSpPr>
            <p:cNvPr id="28" name="Google Shape;28;p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411"/>
              </a:schemeClr>
            </a:solidFill>
            <a:ln>
              <a:noFill/>
            </a:ln>
          </p:spPr>
        </p:sp>
        <p:cxnSp>
          <p:nvCxnSpPr>
            <p:cNvPr id="29" name="Google Shape;29;p2"/>
            <p:cNvCxnSpPr/>
            <p:nvPr/>
          </p:nvCxnSpPr>
          <p:spPr>
            <a:xfrm>
              <a:off x="9371012" y="0"/>
              <a:ext cx="1219200" cy="6858000"/>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30" name="Google Shape;30;p2"/>
            <p:cNvCxnSpPr/>
            <p:nvPr/>
          </p:nvCxnSpPr>
          <p:spPr>
            <a:xfrm flipH="1">
              <a:off x="7425267" y="3681413"/>
              <a:ext cx="4763558" cy="3176587"/>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31" name="Google Shape;31;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32" name="Google Shape;32;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2"/>
            <p:cNvSpPr/>
            <p:nvPr/>
          </p:nvSpPr>
          <p:spPr>
            <a:xfrm>
              <a:off x="8932333" y="3048000"/>
              <a:ext cx="3259667" cy="3810000"/>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35" name="Google Shape;35;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36" name="Google Shape;36;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7" name="Google Shape;37;p2"/>
            <p:cNvSpPr/>
            <p:nvPr/>
          </p:nvSpPr>
          <p:spPr>
            <a:xfrm>
              <a:off x="10371666" y="3589867"/>
              <a:ext cx="1817159" cy="3268133"/>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40" name="Google Shape;40;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Τίτλος και λεζάντα">
  <p:cSld name="Τίτλος και λεζάντα">
    <p:spTree>
      <p:nvGrpSpPr>
        <p:cNvPr id="94" name="Shape 94"/>
        <p:cNvGrpSpPr/>
        <p:nvPr/>
      </p:nvGrpSpPr>
      <p:grpSpPr>
        <a:xfrm>
          <a:off x="0" y="0"/>
          <a:ext cx="0" cy="0"/>
          <a:chOff x="0" y="0"/>
          <a:chExt cx="0" cy="0"/>
        </a:xfrm>
      </p:grpSpPr>
      <p:sp>
        <p:nvSpPr>
          <p:cNvPr id="95" name="Google Shape;95;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7" name="Google Shape;97;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Εισαγωγικά με λεζάντα">
  <p:cSld name="Εισαγωγικά με λεζάντα">
    <p:spTree>
      <p:nvGrpSpPr>
        <p:cNvPr id="100" name="Shape 100"/>
        <p:cNvGrpSpPr/>
        <p:nvPr/>
      </p:nvGrpSpPr>
      <p:grpSpPr>
        <a:xfrm>
          <a:off x="0" y="0"/>
          <a:ext cx="0" cy="0"/>
          <a:chOff x="0" y="0"/>
          <a:chExt cx="0" cy="0"/>
        </a:xfrm>
      </p:grpSpPr>
      <p:sp>
        <p:nvSpPr>
          <p:cNvPr id="101" name="Google Shape;101;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3" name="Google Shape;103;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4" name="Google Shape;104;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
        <p:nvSpPr>
          <p:cNvPr id="107" name="Google Shape;107;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l-GR"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8" name="Google Shape;108;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l-GR"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Κάρτα ονόματος">
  <p:cSld name="Κάρτα ονόματος">
    <p:spTree>
      <p:nvGrpSpPr>
        <p:cNvPr id="109" name="Shape 109"/>
        <p:cNvGrpSpPr/>
        <p:nvPr/>
      </p:nvGrpSpPr>
      <p:grpSpPr>
        <a:xfrm>
          <a:off x="0" y="0"/>
          <a:ext cx="0" cy="0"/>
          <a:chOff x="0" y="0"/>
          <a:chExt cx="0" cy="0"/>
        </a:xfrm>
      </p:grpSpPr>
      <p:sp>
        <p:nvSpPr>
          <p:cNvPr id="110" name="Google Shape;110;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2" name="Google Shape;112;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Κάρτα ονόματος με φράση">
  <p:cSld name="Κάρτα ονόματος με φράση">
    <p:spTree>
      <p:nvGrpSpPr>
        <p:cNvPr id="115" name="Shape 115"/>
        <p:cNvGrpSpPr/>
        <p:nvPr/>
      </p:nvGrpSpPr>
      <p:grpSpPr>
        <a:xfrm>
          <a:off x="0" y="0"/>
          <a:ext cx="0" cy="0"/>
          <a:chOff x="0" y="0"/>
          <a:chExt cx="0" cy="0"/>
        </a:xfrm>
      </p:grpSpPr>
      <p:sp>
        <p:nvSpPr>
          <p:cNvPr id="116" name="Google Shape;116;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8" name="Google Shape;118;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9" name="Google Shape;119;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
        <p:nvSpPr>
          <p:cNvPr id="122" name="Google Shape;122;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l-GR"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3" name="Google Shape;123;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l-GR"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ή False">
  <p:cSld name="True ή False">
    <p:spTree>
      <p:nvGrpSpPr>
        <p:cNvPr id="124" name="Shape 124"/>
        <p:cNvGrpSpPr/>
        <p:nvPr/>
      </p:nvGrpSpPr>
      <p:grpSpPr>
        <a:xfrm>
          <a:off x="0" y="0"/>
          <a:ext cx="0" cy="0"/>
          <a:chOff x="0" y="0"/>
          <a:chExt cx="0" cy="0"/>
        </a:xfrm>
      </p:grpSpPr>
      <p:sp>
        <p:nvSpPr>
          <p:cNvPr id="125" name="Google Shape;125;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7" name="Google Shape;127;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8" name="Google Shape;128;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Τίτλος και Κατακόρυφο κείμενο" type="vertTx">
  <p:cSld name="VERTICAL_TEXT">
    <p:spTree>
      <p:nvGrpSpPr>
        <p:cNvPr id="131" name="Shape 131"/>
        <p:cNvGrpSpPr/>
        <p:nvPr/>
      </p:nvGrpSpPr>
      <p:grpSpPr>
        <a:xfrm>
          <a:off x="0" y="0"/>
          <a:ext cx="0" cy="0"/>
          <a:chOff x="0" y="0"/>
          <a:chExt cx="0" cy="0"/>
        </a:xfrm>
      </p:grpSpPr>
      <p:sp>
        <p:nvSpPr>
          <p:cNvPr id="132" name="Google Shape;132;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16"/>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4" name="Google Shape;134;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Κατακόρυφος τίτλος και Κείμενο" type="vertTitleAndTx">
  <p:cSld name="VERTICAL_TITLE_AND_VERTICAL_TEXT">
    <p:spTree>
      <p:nvGrpSpPr>
        <p:cNvPr id="137" name="Shape 137"/>
        <p:cNvGrpSpPr/>
        <p:nvPr/>
      </p:nvGrpSpPr>
      <p:grpSpPr>
        <a:xfrm>
          <a:off x="0" y="0"/>
          <a:ext cx="0" cy="0"/>
          <a:chOff x="0" y="0"/>
          <a:chExt cx="0" cy="0"/>
        </a:xfrm>
      </p:grpSpPr>
      <p:sp>
        <p:nvSpPr>
          <p:cNvPr id="138" name="Google Shape;138;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40" name="Google Shape;140;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Σύγκριση" type="twoTxTwoObj">
  <p:cSld name="TWO_OBJECTS_WITH_TEXT">
    <p:spTree>
      <p:nvGrpSpPr>
        <p:cNvPr id="43" name="Shape 43"/>
        <p:cNvGrpSpPr/>
        <p:nvPr/>
      </p:nvGrpSpPr>
      <p:grpSpPr>
        <a:xfrm>
          <a:off x="0" y="0"/>
          <a:ext cx="0" cy="0"/>
          <a:chOff x="0" y="0"/>
          <a:chExt cx="0" cy="0"/>
        </a:xfrm>
      </p:grpSpPr>
      <p:sp>
        <p:nvSpPr>
          <p:cNvPr id="44" name="Google Shape;44;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46" name="Google Shape;46;p3"/>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7" name="Google Shape;47;p3"/>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48" name="Google Shape;48;p3"/>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9" name="Google Shape;49;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Τίτλος και περιεχόμενο" type="obj">
  <p:cSld name="OBJECT">
    <p:spTree>
      <p:nvGrpSpPr>
        <p:cNvPr id="52" name="Shape 52"/>
        <p:cNvGrpSpPr/>
        <p:nvPr/>
      </p:nvGrpSpPr>
      <p:grpSpPr>
        <a:xfrm>
          <a:off x="0" y="0"/>
          <a:ext cx="0" cy="0"/>
          <a:chOff x="0" y="0"/>
          <a:chExt cx="0" cy="0"/>
        </a:xfrm>
      </p:grpSpPr>
      <p:sp>
        <p:nvSpPr>
          <p:cNvPr id="53" name="Google Shape;53;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5" name="Google Shape;55;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Κεφαλίδα ενότητας" type="secHead">
  <p:cSld name="SECTION_HEADER">
    <p:spTree>
      <p:nvGrpSpPr>
        <p:cNvPr id="58" name="Shape 58"/>
        <p:cNvGrpSpPr/>
        <p:nvPr/>
      </p:nvGrpSpPr>
      <p:grpSpPr>
        <a:xfrm>
          <a:off x="0" y="0"/>
          <a:ext cx="0" cy="0"/>
          <a:chOff x="0" y="0"/>
          <a:chExt cx="0" cy="0"/>
        </a:xfrm>
      </p:grpSpPr>
      <p:sp>
        <p:nvSpPr>
          <p:cNvPr id="59" name="Google Shape;59;p5"/>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61" name="Google Shape;61;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Δύο περιεχόμενα" type="twoObj">
  <p:cSld name="TWO_OBJECTS">
    <p:spTree>
      <p:nvGrpSpPr>
        <p:cNvPr id="64" name="Shape 64"/>
        <p:cNvGrpSpPr/>
        <p:nvPr/>
      </p:nvGrpSpPr>
      <p:grpSpPr>
        <a:xfrm>
          <a:off x="0" y="0"/>
          <a:ext cx="0" cy="0"/>
          <a:chOff x="0" y="0"/>
          <a:chExt cx="0" cy="0"/>
        </a:xfrm>
      </p:grpSpPr>
      <p:sp>
        <p:nvSpPr>
          <p:cNvPr id="65" name="Google Shape;65;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6"/>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7" name="Google Shape;67;p6"/>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8" name="Google Shape;68;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Μόνο τίτλος" type="titleOnly">
  <p:cSld name="TITLE_ONLY">
    <p:spTree>
      <p:nvGrpSpPr>
        <p:cNvPr id="71" name="Shape 71"/>
        <p:cNvGrpSpPr/>
        <p:nvPr/>
      </p:nvGrpSpPr>
      <p:grpSpPr>
        <a:xfrm>
          <a:off x="0" y="0"/>
          <a:ext cx="0" cy="0"/>
          <a:chOff x="0" y="0"/>
          <a:chExt cx="0" cy="0"/>
        </a:xfrm>
      </p:grpSpPr>
      <p:sp>
        <p:nvSpPr>
          <p:cNvPr id="72" name="Google Shape;72;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Κενό" type="blank">
  <p:cSld name="BLANK">
    <p:spTree>
      <p:nvGrpSpPr>
        <p:cNvPr id="76" name="Shape 76"/>
        <p:cNvGrpSpPr/>
        <p:nvPr/>
      </p:nvGrpSpPr>
      <p:grpSpPr>
        <a:xfrm>
          <a:off x="0" y="0"/>
          <a:ext cx="0" cy="0"/>
          <a:chOff x="0" y="0"/>
          <a:chExt cx="0" cy="0"/>
        </a:xfrm>
      </p:grpSpPr>
      <p:sp>
        <p:nvSpPr>
          <p:cNvPr id="77" name="Google Shape;77;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Περιεχόμενο με λεζάντα" type="objTx">
  <p:cSld name="OBJECT_WITH_CAPTION_TEXT">
    <p:spTree>
      <p:nvGrpSpPr>
        <p:cNvPr id="80" name="Shape 80"/>
        <p:cNvGrpSpPr/>
        <p:nvPr/>
      </p:nvGrpSpPr>
      <p:grpSpPr>
        <a:xfrm>
          <a:off x="0" y="0"/>
          <a:ext cx="0" cy="0"/>
          <a:chOff x="0" y="0"/>
          <a:chExt cx="0" cy="0"/>
        </a:xfrm>
      </p:grpSpPr>
      <p:sp>
        <p:nvSpPr>
          <p:cNvPr id="81" name="Google Shape;81;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83" name="Google Shape;83;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84" name="Google Shape;84;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Εικόνα με λεζάντα" type="picTx">
  <p:cSld name="PICTURE_WITH_CAPTION_TEXT">
    <p:spTree>
      <p:nvGrpSpPr>
        <p:cNvPr id="87" name="Shape 87"/>
        <p:cNvGrpSpPr/>
        <p:nvPr/>
      </p:nvGrpSpPr>
      <p:grpSpPr>
        <a:xfrm>
          <a:off x="0" y="0"/>
          <a:ext cx="0" cy="0"/>
          <a:chOff x="0" y="0"/>
          <a:chExt cx="0" cy="0"/>
        </a:xfrm>
      </p:grpSpPr>
      <p:sp>
        <p:nvSpPr>
          <p:cNvPr id="88" name="Google Shape;88;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0"/>
          <p:cNvSpPr/>
          <p:nvPr>
            <p:ph idx="2" type="pic"/>
          </p:nvPr>
        </p:nvSpPr>
        <p:spPr>
          <a:xfrm>
            <a:off x="677334" y="609600"/>
            <a:ext cx="8596668" cy="3845718"/>
          </a:xfrm>
          <a:prstGeom prst="rect">
            <a:avLst/>
          </a:prstGeom>
          <a:noFill/>
          <a:ln>
            <a:noFill/>
          </a:ln>
        </p:spPr>
      </p:sp>
      <p:sp>
        <p:nvSpPr>
          <p:cNvPr id="90" name="Google Shape;90;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1" name="Google Shape;91;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
        <p:nvSpPr>
          <p:cNvPr id="93" name="Google Shape;93;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12" name="Google Shape;12;p1"/>
            <p:cNvCxnSpPr/>
            <p:nvPr/>
          </p:nvCxnSpPr>
          <p:spPr>
            <a:xfrm flipH="1">
              <a:off x="7425267" y="3681413"/>
              <a:ext cx="4763558" cy="3176587"/>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13" name="Google Shape;13;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14" name="Google Shape;14;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17" name="Google Shape;17;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18" name="Google Shape;18;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1"/>
            <p:cNvSpPr/>
            <p:nvPr/>
          </p:nvSpPr>
          <p:spPr>
            <a:xfrm>
              <a:off x="10371666" y="3589867"/>
              <a:ext cx="1817159" cy="3268133"/>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
            <p:cNvSpPr/>
            <p:nvPr/>
          </p:nvSpPr>
          <p:spPr>
            <a:xfrm>
              <a:off x="0" y="4013200"/>
              <a:ext cx="448733" cy="2844800"/>
            </a:xfrm>
            <a:prstGeom prst="triangle">
              <a:avLst>
                <a:gd fmla="val 0" name="adj"/>
              </a:avLst>
            </a:prstGeom>
            <a:solidFill>
              <a:schemeClr val="accent1">
                <a:alpha val="6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2" name="Google Shape;22;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l-G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18"/>
          <p:cNvPicPr preferRelativeResize="0"/>
          <p:nvPr/>
        </p:nvPicPr>
        <p:blipFill rotWithShape="1">
          <a:blip r:embed="rId3">
            <a:alphaModFix/>
          </a:blip>
          <a:srcRect b="0" l="0" r="0" t="0"/>
          <a:stretch/>
        </p:blipFill>
        <p:spPr>
          <a:xfrm>
            <a:off x="3830625" y="547975"/>
            <a:ext cx="4408574" cy="2502600"/>
          </a:xfrm>
          <a:prstGeom prst="rect">
            <a:avLst/>
          </a:prstGeom>
          <a:noFill/>
          <a:ln>
            <a:noFill/>
          </a:ln>
        </p:spPr>
      </p:pic>
      <p:pic>
        <p:nvPicPr>
          <p:cNvPr id="149" name="Google Shape;149;p18"/>
          <p:cNvPicPr preferRelativeResize="0"/>
          <p:nvPr/>
        </p:nvPicPr>
        <p:blipFill>
          <a:blip r:embed="rId4">
            <a:alphaModFix/>
          </a:blip>
          <a:stretch>
            <a:fillRect/>
          </a:stretch>
        </p:blipFill>
        <p:spPr>
          <a:xfrm>
            <a:off x="5831250" y="3701777"/>
            <a:ext cx="5135376" cy="2739900"/>
          </a:xfrm>
          <a:prstGeom prst="rect">
            <a:avLst/>
          </a:prstGeom>
          <a:noFill/>
          <a:ln>
            <a:noFill/>
          </a:ln>
          <a:effectLst>
            <a:outerShdw blurRad="57150" rotWithShape="0" algn="bl" dir="5400000" dist="19050">
              <a:srgbClr val="000000">
                <a:alpha val="50000"/>
              </a:srgbClr>
            </a:outerShdw>
          </a:effectLst>
        </p:spPr>
      </p:pic>
      <p:sp>
        <p:nvSpPr>
          <p:cNvPr id="150" name="Google Shape;150;p18"/>
          <p:cNvSpPr txBox="1"/>
          <p:nvPr/>
        </p:nvSpPr>
        <p:spPr>
          <a:xfrm>
            <a:off x="539525" y="3948250"/>
            <a:ext cx="4853400" cy="273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l-GR" sz="2800" u="none" cap="none" strike="noStrike">
                <a:solidFill>
                  <a:schemeClr val="dk1"/>
                </a:solidFill>
                <a:latin typeface="Garamond"/>
                <a:ea typeface="Garamond"/>
                <a:cs typeface="Garamond"/>
                <a:sym typeface="Garamond"/>
              </a:rPr>
              <a:t>Ομάδα </a:t>
            </a:r>
            <a:r>
              <a:rPr b="1" lang="el-GR" sz="2800">
                <a:solidFill>
                  <a:schemeClr val="dk1"/>
                </a:solidFill>
                <a:latin typeface="Garamond"/>
                <a:ea typeface="Garamond"/>
                <a:cs typeface="Garamond"/>
                <a:sym typeface="Garamond"/>
              </a:rPr>
              <a:t>SparKing</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lang="el-GR" sz="2400">
                <a:solidFill>
                  <a:schemeClr val="dk1"/>
                </a:solidFill>
                <a:latin typeface="Garamond"/>
                <a:ea typeface="Garamond"/>
                <a:cs typeface="Garamond"/>
                <a:sym typeface="Garamond"/>
              </a:rPr>
              <a:t>Γιάννης Καλαϊτζής,  iis21157</a:t>
            </a:r>
            <a:endParaRPr sz="2400">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400"/>
              <a:buFont typeface="Arial"/>
              <a:buNone/>
            </a:pPr>
            <a:r>
              <a:rPr lang="el-GR" sz="2400">
                <a:solidFill>
                  <a:schemeClr val="dk1"/>
                </a:solidFill>
                <a:latin typeface="Garamond"/>
                <a:ea typeface="Garamond"/>
                <a:cs typeface="Garamond"/>
                <a:sym typeface="Garamond"/>
              </a:rPr>
              <a:t>Αναστασία Λιούρου, iis21020</a:t>
            </a:r>
            <a:endParaRPr sz="2400">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400"/>
              <a:buFont typeface="Arial"/>
              <a:buNone/>
            </a:pPr>
            <a:r>
              <a:rPr lang="el-GR" sz="2400">
                <a:solidFill>
                  <a:schemeClr val="dk1"/>
                </a:solidFill>
                <a:latin typeface="Garamond"/>
                <a:ea typeface="Garamond"/>
                <a:cs typeface="Garamond"/>
                <a:sym typeface="Garamond"/>
              </a:rPr>
              <a:t>Γρηγόρης Στασινός,  iis21100</a:t>
            </a:r>
            <a:endParaRPr sz="2400">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400"/>
              <a:buFont typeface="Arial"/>
              <a:buNone/>
            </a:pPr>
            <a:r>
              <a:rPr lang="el-GR" sz="2400">
                <a:solidFill>
                  <a:schemeClr val="dk1"/>
                </a:solidFill>
                <a:latin typeface="Garamond"/>
                <a:ea typeface="Garamond"/>
                <a:cs typeface="Garamond"/>
                <a:sym typeface="Garamond"/>
              </a:rPr>
              <a:t>Αντώνης Τσούκκας, iis21139</a:t>
            </a:r>
            <a:endParaRPr sz="2400">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400"/>
              <a:buFont typeface="Arial"/>
              <a:buNone/>
            </a:pPr>
            <a:r>
              <a:rPr lang="el-GR" sz="2400">
                <a:solidFill>
                  <a:schemeClr val="dk1"/>
                </a:solidFill>
                <a:latin typeface="Garamond"/>
                <a:ea typeface="Garamond"/>
                <a:cs typeface="Garamond"/>
                <a:sym typeface="Garamond"/>
              </a:rPr>
              <a:t>Παναγιώτης Φυτιλής , iis21052</a:t>
            </a:r>
            <a:endParaRPr sz="2400">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400"/>
              <a:buFont typeface="Arial"/>
              <a:buNone/>
            </a:pPr>
            <a:r>
              <a:t/>
            </a:r>
            <a:endParaRPr sz="2400">
              <a:solidFill>
                <a:srgbClr val="31394D"/>
              </a:solidFill>
              <a:latin typeface="Garamond"/>
              <a:ea typeface="Garamond"/>
              <a:cs typeface="Garamond"/>
              <a:sym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9"/>
          <p:cNvSpPr txBox="1"/>
          <p:nvPr>
            <p:ph type="title"/>
          </p:nvPr>
        </p:nvSpPr>
        <p:spPr>
          <a:xfrm>
            <a:off x="3892200" y="111225"/>
            <a:ext cx="4407600" cy="780900"/>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rgbClr val="EC8F14"/>
              </a:buClr>
              <a:buSzPct val="106666"/>
              <a:buFont typeface="Garamond"/>
              <a:buNone/>
            </a:pPr>
            <a:r>
              <a:rPr b="1" lang="el-GR" sz="3750">
                <a:solidFill>
                  <a:srgbClr val="31394D"/>
                </a:solidFill>
                <a:latin typeface="Arial"/>
                <a:ea typeface="Arial"/>
                <a:cs typeface="Arial"/>
                <a:sym typeface="Arial"/>
              </a:rPr>
              <a:t>Επιχειρηματική Ιδέα</a:t>
            </a:r>
            <a:endParaRPr b="1" sz="3750">
              <a:solidFill>
                <a:srgbClr val="31394D"/>
              </a:solidFill>
              <a:latin typeface="Arial"/>
              <a:ea typeface="Arial"/>
              <a:cs typeface="Arial"/>
              <a:sym typeface="Arial"/>
            </a:endParaRPr>
          </a:p>
          <a:p>
            <a:pPr indent="0" lvl="0" marL="0" rtl="0" algn="ctr">
              <a:lnSpc>
                <a:spcPct val="100000"/>
              </a:lnSpc>
              <a:spcBef>
                <a:spcPts val="0"/>
              </a:spcBef>
              <a:spcAft>
                <a:spcPts val="0"/>
              </a:spcAft>
              <a:buClr>
                <a:srgbClr val="EC8F14"/>
              </a:buClr>
              <a:buSzPct val="100000"/>
              <a:buFont typeface="Garamond"/>
              <a:buNone/>
            </a:pPr>
            <a:r>
              <a:t/>
            </a:r>
            <a:endParaRPr b="1" sz="4000">
              <a:solidFill>
                <a:srgbClr val="EC8F14"/>
              </a:solidFill>
              <a:latin typeface="Garamond"/>
              <a:ea typeface="Garamond"/>
              <a:cs typeface="Garamond"/>
              <a:sym typeface="Garamond"/>
            </a:endParaRPr>
          </a:p>
        </p:txBody>
      </p:sp>
      <p:sp>
        <p:nvSpPr>
          <p:cNvPr id="157" name="Google Shape;157;p19"/>
          <p:cNvSpPr txBox="1"/>
          <p:nvPr>
            <p:ph idx="1" type="body"/>
          </p:nvPr>
        </p:nvSpPr>
        <p:spPr>
          <a:xfrm>
            <a:off x="403600" y="1948550"/>
            <a:ext cx="5674500" cy="4828200"/>
          </a:xfrm>
          <a:prstGeom prst="rect">
            <a:avLst/>
          </a:prstGeom>
          <a:noFill/>
          <a:ln>
            <a:noFill/>
          </a:ln>
        </p:spPr>
        <p:txBody>
          <a:bodyPr anchorCtr="0" anchor="b" bIns="45700" lIns="91425" spcFirstLastPara="1" rIns="91425" wrap="square" tIns="45700">
            <a:noAutofit/>
          </a:bodyPr>
          <a:lstStyle/>
          <a:p>
            <a:pPr indent="-368300" lvl="0" marL="457200" rtl="0" algn="l">
              <a:lnSpc>
                <a:spcPct val="115000"/>
              </a:lnSpc>
              <a:spcBef>
                <a:spcPts val="0"/>
              </a:spcBef>
              <a:spcAft>
                <a:spcPts val="0"/>
              </a:spcAft>
              <a:buClr>
                <a:schemeClr val="dk1"/>
              </a:buClr>
              <a:buSzPts val="2200"/>
              <a:buFont typeface="Arial"/>
              <a:buChar char="❖"/>
            </a:pPr>
            <a:r>
              <a:rPr lang="el-GR" sz="1700">
                <a:solidFill>
                  <a:schemeClr val="dk1"/>
                </a:solidFill>
                <a:latin typeface="Arial"/>
                <a:ea typeface="Arial"/>
                <a:cs typeface="Arial"/>
                <a:sym typeface="Arial"/>
              </a:rPr>
              <a:t>      </a:t>
            </a:r>
            <a:r>
              <a:rPr lang="el-GR" sz="2200">
                <a:solidFill>
                  <a:schemeClr val="dk1"/>
                </a:solidFill>
                <a:latin typeface="Arial"/>
                <a:ea typeface="Arial"/>
                <a:cs typeface="Arial"/>
                <a:sym typeface="Arial"/>
              </a:rPr>
              <a:t> Δημιουργία μιας εφαρμογής για κινητές συσκευές, για την χαρτογράφηση όλων των υπαρχόντων             σταθμών φόρτισης για ηλεκτρικά οχήματα στην Ελλάδα.</a:t>
            </a:r>
            <a:endParaRPr sz="2200">
              <a:solidFill>
                <a:schemeClr val="dk1"/>
              </a:solidFill>
              <a:latin typeface="Arial"/>
              <a:ea typeface="Arial"/>
              <a:cs typeface="Arial"/>
              <a:sym typeface="Arial"/>
            </a:endParaRPr>
          </a:p>
          <a:p>
            <a:pPr indent="-368300" lvl="0" marL="457200" rtl="0" algn="l">
              <a:lnSpc>
                <a:spcPct val="115000"/>
              </a:lnSpc>
              <a:spcBef>
                <a:spcPts val="0"/>
              </a:spcBef>
              <a:spcAft>
                <a:spcPts val="0"/>
              </a:spcAft>
              <a:buClr>
                <a:schemeClr val="dk1"/>
              </a:buClr>
              <a:buSzPts val="2200"/>
              <a:buFont typeface="Arial"/>
              <a:buChar char="❖"/>
            </a:pPr>
            <a:r>
              <a:rPr lang="el-GR" sz="2200">
                <a:solidFill>
                  <a:schemeClr val="dk1"/>
                </a:solidFill>
                <a:latin typeface="Arial"/>
                <a:ea typeface="Arial"/>
                <a:cs typeface="Arial"/>
                <a:sym typeface="Arial"/>
              </a:rPr>
              <a:t>      </a:t>
            </a:r>
            <a:r>
              <a:rPr lang="el-GR" sz="2200">
                <a:solidFill>
                  <a:schemeClr val="dk1"/>
                </a:solidFill>
                <a:latin typeface="Arial"/>
                <a:ea typeface="Arial"/>
                <a:cs typeface="Arial"/>
                <a:sym typeface="Arial"/>
              </a:rPr>
              <a:t>Σκοπός είναι η διευκόλυνση του χρήστη όσον αφορά την εύρεση και επιλογή σημείου φόρτισης βάσει   ορισμένων κριτηρίων.</a:t>
            </a:r>
            <a:endParaRPr sz="2900">
              <a:latin typeface="Garamond"/>
              <a:ea typeface="Garamond"/>
              <a:cs typeface="Garamond"/>
              <a:sym typeface="Garamond"/>
            </a:endParaRPr>
          </a:p>
          <a:p>
            <a:pPr indent="0" lvl="0" marL="457200" rtl="0" algn="l">
              <a:lnSpc>
                <a:spcPct val="100000"/>
              </a:lnSpc>
              <a:spcBef>
                <a:spcPts val="1000"/>
              </a:spcBef>
              <a:spcAft>
                <a:spcPts val="0"/>
              </a:spcAft>
              <a:buNone/>
            </a:pPr>
            <a:r>
              <a:t/>
            </a:r>
            <a:endParaRPr/>
          </a:p>
          <a:p>
            <a:pPr indent="0" lvl="0" marL="457200" rtl="0" algn="l">
              <a:lnSpc>
                <a:spcPct val="100000"/>
              </a:lnSpc>
              <a:spcBef>
                <a:spcPts val="1000"/>
              </a:spcBef>
              <a:spcAft>
                <a:spcPts val="0"/>
              </a:spcAft>
              <a:buNone/>
            </a:pPr>
            <a:r>
              <a:t/>
            </a:r>
            <a:endParaRPr/>
          </a:p>
          <a:p>
            <a:pPr indent="-220980" lvl="0" marL="342900" rtl="0" algn="l">
              <a:lnSpc>
                <a:spcPct val="100000"/>
              </a:lnSpc>
              <a:spcBef>
                <a:spcPts val="1000"/>
              </a:spcBef>
              <a:spcAft>
                <a:spcPts val="0"/>
              </a:spcAft>
              <a:buSzPts val="1920"/>
              <a:buFont typeface="Arial"/>
              <a:buNone/>
            </a:pPr>
            <a:r>
              <a:t/>
            </a:r>
            <a:endParaRPr>
              <a:latin typeface="Garamond"/>
              <a:ea typeface="Garamond"/>
              <a:cs typeface="Garamond"/>
              <a:sym typeface="Garamond"/>
            </a:endParaRPr>
          </a:p>
        </p:txBody>
      </p:sp>
      <p:pic>
        <p:nvPicPr>
          <p:cNvPr id="158" name="Google Shape;158;p19"/>
          <p:cNvPicPr preferRelativeResize="0"/>
          <p:nvPr/>
        </p:nvPicPr>
        <p:blipFill>
          <a:blip r:embed="rId3">
            <a:alphaModFix/>
          </a:blip>
          <a:stretch>
            <a:fillRect/>
          </a:stretch>
        </p:blipFill>
        <p:spPr>
          <a:xfrm>
            <a:off x="7433925" y="964503"/>
            <a:ext cx="2691890" cy="5588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0"/>
          <p:cNvSpPr txBox="1"/>
          <p:nvPr>
            <p:ph type="title"/>
          </p:nvPr>
        </p:nvSpPr>
        <p:spPr>
          <a:xfrm>
            <a:off x="1913850" y="273625"/>
            <a:ext cx="8364300" cy="78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990"/>
              <a:buFont typeface="Arial"/>
              <a:buNone/>
            </a:pPr>
            <a:r>
              <a:rPr b="1" lang="el-GR" sz="3459">
                <a:solidFill>
                  <a:schemeClr val="dk1"/>
                </a:solidFill>
                <a:latin typeface="Arial"/>
                <a:ea typeface="Arial"/>
                <a:cs typeface="Arial"/>
                <a:sym typeface="Arial"/>
              </a:rPr>
              <a:t>Προβλήματα που λύνει η εφαρμογή</a:t>
            </a:r>
            <a:endParaRPr b="1" sz="3459">
              <a:solidFill>
                <a:schemeClr val="dk1"/>
              </a:solidFill>
              <a:latin typeface="Arial"/>
              <a:ea typeface="Arial"/>
              <a:cs typeface="Arial"/>
              <a:sym typeface="Arial"/>
            </a:endParaRPr>
          </a:p>
          <a:p>
            <a:pPr indent="0" lvl="0" marL="0" rtl="0" algn="ctr">
              <a:lnSpc>
                <a:spcPct val="100000"/>
              </a:lnSpc>
              <a:spcBef>
                <a:spcPts val="0"/>
              </a:spcBef>
              <a:spcAft>
                <a:spcPts val="0"/>
              </a:spcAft>
              <a:buClr>
                <a:srgbClr val="EC8F14"/>
              </a:buClr>
              <a:buSzPts val="3600"/>
              <a:buFont typeface="Garamond"/>
              <a:buNone/>
            </a:pPr>
            <a:r>
              <a:t/>
            </a:r>
            <a:endParaRPr b="1" sz="3600">
              <a:solidFill>
                <a:srgbClr val="EC8F14"/>
              </a:solidFill>
              <a:latin typeface="Garamond"/>
              <a:ea typeface="Garamond"/>
              <a:cs typeface="Garamond"/>
              <a:sym typeface="Garamond"/>
            </a:endParaRPr>
          </a:p>
        </p:txBody>
      </p:sp>
      <p:sp>
        <p:nvSpPr>
          <p:cNvPr id="165" name="Google Shape;165;p20"/>
          <p:cNvSpPr txBox="1"/>
          <p:nvPr/>
        </p:nvSpPr>
        <p:spPr>
          <a:xfrm>
            <a:off x="1651188" y="1999050"/>
            <a:ext cx="7626000" cy="36387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SzPts val="2200"/>
              <a:buChar char="❖"/>
            </a:pPr>
            <a:r>
              <a:rPr lang="el-GR" sz="2200"/>
              <a:t>Δυσκολία στην εύρεση σταθμών φόρτισης ηλεκτρικών οχημάτων από τους οδηγούς.</a:t>
            </a:r>
            <a:endParaRPr sz="2200"/>
          </a:p>
          <a:p>
            <a:pPr indent="0" lvl="0" marL="45720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Char char="❖"/>
            </a:pPr>
            <a:r>
              <a:rPr lang="el-GR" sz="2200"/>
              <a:t>Άγχος των οδηγών εξαιτίας της χαμηλής αυτονομίας των συγκεκριμένων οχημάτων.</a:t>
            </a:r>
            <a:endParaRPr sz="2200"/>
          </a:p>
          <a:p>
            <a:pPr indent="0" lvl="0" marL="45720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Char char="❖"/>
            </a:pPr>
            <a:r>
              <a:rPr lang="el-GR" sz="2200"/>
              <a:t>Παγκόσμια φαινόμενα όπως η κλιματική αλλαγή, καθιστούν απαραίτητη τη μετάβαση σε πιο φιλικούς προς το περιβάλλον τρόπους μεταφορών</a:t>
            </a:r>
            <a:r>
              <a:rPr lang="el-GR" sz="1700"/>
              <a:t>.</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nvSpPr>
        <p:spPr>
          <a:xfrm>
            <a:off x="1139100" y="1186225"/>
            <a:ext cx="9913800" cy="84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l-GR" sz="2000"/>
              <a:t>Η ομάδα μας προτείνει την ανάπτυξη μιας εφαρμογής για android και iOS συσκευές με τις τοποθεσίες των πλησιέστερων διαθέσιμων για το χρήστη, σταθμών φόρτισης.</a:t>
            </a:r>
            <a:r>
              <a:rPr lang="el-GR" sz="1800"/>
              <a:t> </a:t>
            </a:r>
            <a:endParaRPr sz="2100"/>
          </a:p>
        </p:txBody>
      </p:sp>
      <p:sp>
        <p:nvSpPr>
          <p:cNvPr id="172" name="Google Shape;172;p21"/>
          <p:cNvSpPr txBox="1"/>
          <p:nvPr/>
        </p:nvSpPr>
        <p:spPr>
          <a:xfrm>
            <a:off x="1797599" y="260314"/>
            <a:ext cx="8596800" cy="7809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115000"/>
              </a:lnSpc>
              <a:spcBef>
                <a:spcPts val="0"/>
              </a:spcBef>
              <a:spcAft>
                <a:spcPts val="0"/>
              </a:spcAft>
              <a:buNone/>
            </a:pPr>
            <a:r>
              <a:rPr b="1" lang="el-GR" sz="3400"/>
              <a:t>Λύση που προτείνουμε</a:t>
            </a:r>
            <a:endParaRPr b="1" sz="6200">
              <a:solidFill>
                <a:srgbClr val="EC8F14"/>
              </a:solidFill>
              <a:latin typeface="Garamond"/>
              <a:ea typeface="Garamond"/>
              <a:cs typeface="Garamond"/>
              <a:sym typeface="Garamond"/>
            </a:endParaRPr>
          </a:p>
        </p:txBody>
      </p:sp>
      <p:sp>
        <p:nvSpPr>
          <p:cNvPr id="173" name="Google Shape;173;p21"/>
          <p:cNvSpPr txBox="1"/>
          <p:nvPr/>
        </p:nvSpPr>
        <p:spPr>
          <a:xfrm>
            <a:off x="2990550" y="2032825"/>
            <a:ext cx="6210900" cy="438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l-GR" sz="2000"/>
              <a:t>Συγκεκριμένες δυνατότητες εφαρμογής:</a:t>
            </a:r>
            <a:endParaRPr sz="2000"/>
          </a:p>
          <a:p>
            <a:pPr indent="0" lvl="0" marL="0" rtl="0" algn="l">
              <a:lnSpc>
                <a:spcPct val="115000"/>
              </a:lnSpc>
              <a:spcBef>
                <a:spcPts val="0"/>
              </a:spcBef>
              <a:spcAft>
                <a:spcPts val="0"/>
              </a:spcAft>
              <a:buNone/>
            </a:pPr>
            <a:r>
              <a:t/>
            </a:r>
            <a:endParaRPr sz="2000"/>
          </a:p>
          <a:p>
            <a:pPr indent="-355600" lvl="0" marL="457200" rtl="0" algn="l">
              <a:lnSpc>
                <a:spcPct val="115000"/>
              </a:lnSpc>
              <a:spcBef>
                <a:spcPts val="0"/>
              </a:spcBef>
              <a:spcAft>
                <a:spcPts val="0"/>
              </a:spcAft>
              <a:buSzPts val="2000"/>
              <a:buChar char="❖"/>
            </a:pPr>
            <a:r>
              <a:rPr lang="el-GR" sz="2000"/>
              <a:t>Πληροφορίες φορτιστή (ταχύτητα φόρτισης, τύπος υποδοχής)</a:t>
            </a:r>
            <a:endParaRPr sz="2000"/>
          </a:p>
          <a:p>
            <a:pPr indent="-355600" lvl="0" marL="457200" rtl="0" algn="l">
              <a:lnSpc>
                <a:spcPct val="115000"/>
              </a:lnSpc>
              <a:spcBef>
                <a:spcPts val="0"/>
              </a:spcBef>
              <a:spcAft>
                <a:spcPts val="0"/>
              </a:spcAft>
              <a:buSzPts val="2000"/>
              <a:buChar char="❖"/>
            </a:pPr>
            <a:r>
              <a:rPr lang="el-GR" sz="2000"/>
              <a:t>Δυνατότητα χρήσης chatbot για ερωτήσεις-βοήθεια </a:t>
            </a:r>
            <a:endParaRPr sz="2000"/>
          </a:p>
          <a:p>
            <a:pPr indent="-355600" lvl="0" marL="457200" rtl="0" algn="l">
              <a:lnSpc>
                <a:spcPct val="115000"/>
              </a:lnSpc>
              <a:spcBef>
                <a:spcPts val="0"/>
              </a:spcBef>
              <a:spcAft>
                <a:spcPts val="0"/>
              </a:spcAft>
              <a:buSzPts val="2000"/>
              <a:buChar char="❖"/>
            </a:pPr>
            <a:r>
              <a:rPr lang="el-GR" sz="2000"/>
              <a:t>Δυνατότητα συλλογής πόντων με κάθε φόρτιση και εξαργύρωσή τους για εκπτωτικά κουπόνια </a:t>
            </a:r>
            <a:endParaRPr sz="2000"/>
          </a:p>
          <a:p>
            <a:pPr indent="-355600" lvl="0" marL="457200" rtl="0" algn="l">
              <a:lnSpc>
                <a:spcPct val="115000"/>
              </a:lnSpc>
              <a:spcBef>
                <a:spcPts val="0"/>
              </a:spcBef>
              <a:spcAft>
                <a:spcPts val="0"/>
              </a:spcAft>
              <a:buSzPts val="2000"/>
              <a:buChar char="❖"/>
            </a:pPr>
            <a:r>
              <a:rPr lang="el-GR" sz="2000"/>
              <a:t>Πληρωμή μέσω της εφαρμογής σε φορτιστές κάθε εταιρείας-παρόχου (ΔΕΗ, nrg, blink, κτλ)</a:t>
            </a:r>
            <a:endParaRPr sz="2000"/>
          </a:p>
          <a:p>
            <a:pPr indent="0" lvl="0" marL="457200" rtl="0" algn="l">
              <a:lnSpc>
                <a:spcPct val="115000"/>
              </a:lnSpc>
              <a:spcBef>
                <a:spcPts val="0"/>
              </a:spcBef>
              <a:spcAft>
                <a:spcPts val="0"/>
              </a:spcAft>
              <a:buNone/>
            </a:pPr>
            <a:r>
              <a:t/>
            </a:r>
            <a:endParaRPr sz="2000"/>
          </a:p>
          <a:p>
            <a:pPr indent="0" lvl="0" marL="0" rtl="0" algn="l">
              <a:spcBef>
                <a:spcPts val="0"/>
              </a:spcBef>
              <a:spcAft>
                <a:spcPts val="0"/>
              </a:spcAft>
              <a:buNone/>
            </a:pPr>
            <a:r>
              <a:t/>
            </a:r>
            <a:endParaRPr sz="20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nvSpPr>
        <p:spPr>
          <a:xfrm>
            <a:off x="4729550" y="1098725"/>
            <a:ext cx="7263900" cy="4617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l-GR" sz="1600" u="sng">
                <a:latin typeface="Roboto"/>
                <a:ea typeface="Roboto"/>
                <a:cs typeface="Roboto"/>
                <a:sym typeface="Roboto"/>
              </a:rPr>
              <a:t>Προφίλ Πιθανού Χρήστη</a:t>
            </a:r>
            <a:endParaRPr b="1" sz="1600" u="sng">
              <a:latin typeface="Roboto"/>
              <a:ea typeface="Roboto"/>
              <a:cs typeface="Roboto"/>
              <a:sym typeface="Roboto"/>
            </a:endParaRPr>
          </a:p>
          <a:p>
            <a:pPr indent="0" lvl="0" marL="0" rtl="0" algn="l">
              <a:spcBef>
                <a:spcPts val="0"/>
              </a:spcBef>
              <a:spcAft>
                <a:spcPts val="0"/>
              </a:spcAft>
              <a:buNone/>
            </a:pPr>
            <a:r>
              <a:t/>
            </a:r>
            <a:endParaRPr sz="1600" u="sng">
              <a:latin typeface="Roboto"/>
              <a:ea typeface="Roboto"/>
              <a:cs typeface="Roboto"/>
              <a:sym typeface="Roboto"/>
            </a:endParaRPr>
          </a:p>
          <a:p>
            <a:pPr indent="0" lvl="0" marL="0" rtl="0" algn="l">
              <a:spcBef>
                <a:spcPts val="0"/>
              </a:spcBef>
              <a:spcAft>
                <a:spcPts val="0"/>
              </a:spcAft>
              <a:buNone/>
            </a:pPr>
            <a:r>
              <a:rPr b="1" lang="el-GR" sz="1600" u="sng">
                <a:latin typeface="Roboto"/>
                <a:ea typeface="Roboto"/>
                <a:cs typeface="Roboto"/>
                <a:sym typeface="Roboto"/>
              </a:rPr>
              <a:t>Όνομα:</a:t>
            </a:r>
            <a:r>
              <a:rPr b="1" lang="el-GR" sz="1600">
                <a:latin typeface="Roboto"/>
                <a:ea typeface="Roboto"/>
                <a:cs typeface="Roboto"/>
                <a:sym typeface="Roboto"/>
              </a:rPr>
              <a:t> Μαρία </a:t>
            </a:r>
            <a:endParaRPr b="1" sz="1600">
              <a:latin typeface="Roboto"/>
              <a:ea typeface="Roboto"/>
              <a:cs typeface="Roboto"/>
              <a:sym typeface="Roboto"/>
            </a:endParaRPr>
          </a:p>
          <a:p>
            <a:pPr indent="0" lvl="0" marL="0" rtl="0" algn="l">
              <a:spcBef>
                <a:spcPts val="0"/>
              </a:spcBef>
              <a:spcAft>
                <a:spcPts val="0"/>
              </a:spcAft>
              <a:buNone/>
            </a:pPr>
            <a:r>
              <a:rPr b="1" lang="el-GR" sz="1600" u="sng">
                <a:latin typeface="Roboto"/>
                <a:ea typeface="Roboto"/>
                <a:cs typeface="Roboto"/>
                <a:sym typeface="Roboto"/>
              </a:rPr>
              <a:t>Ηλικία</a:t>
            </a:r>
            <a:r>
              <a:rPr b="1" lang="el-GR" sz="1600">
                <a:latin typeface="Roboto"/>
                <a:ea typeface="Roboto"/>
                <a:cs typeface="Roboto"/>
                <a:sym typeface="Roboto"/>
              </a:rPr>
              <a:t>: 35</a:t>
            </a:r>
            <a:endParaRPr b="1" sz="1600">
              <a:latin typeface="Roboto"/>
              <a:ea typeface="Roboto"/>
              <a:cs typeface="Roboto"/>
              <a:sym typeface="Roboto"/>
            </a:endParaRPr>
          </a:p>
          <a:p>
            <a:pPr indent="0" lvl="0" marL="0" rtl="0" algn="l">
              <a:spcBef>
                <a:spcPts val="0"/>
              </a:spcBef>
              <a:spcAft>
                <a:spcPts val="0"/>
              </a:spcAft>
              <a:buNone/>
            </a:pPr>
            <a:r>
              <a:rPr b="1" lang="el-GR" sz="1600" u="sng">
                <a:latin typeface="Roboto"/>
                <a:ea typeface="Roboto"/>
                <a:cs typeface="Roboto"/>
                <a:sym typeface="Roboto"/>
              </a:rPr>
              <a:t>Επάγγελμα</a:t>
            </a:r>
            <a:r>
              <a:rPr b="1" lang="el-GR" sz="1600">
                <a:latin typeface="Roboto"/>
                <a:ea typeface="Roboto"/>
                <a:cs typeface="Roboto"/>
                <a:sym typeface="Roboto"/>
              </a:rPr>
              <a:t>: Επιχειρηματίας</a:t>
            </a:r>
            <a:endParaRPr b="1" sz="1600">
              <a:latin typeface="Roboto"/>
              <a:ea typeface="Roboto"/>
              <a:cs typeface="Roboto"/>
              <a:sym typeface="Roboto"/>
            </a:endParaRPr>
          </a:p>
          <a:p>
            <a:pPr indent="0" lvl="0" marL="0" rtl="0" algn="l">
              <a:spcBef>
                <a:spcPts val="0"/>
              </a:spcBef>
              <a:spcAft>
                <a:spcPts val="0"/>
              </a:spcAft>
              <a:buNone/>
            </a:pPr>
            <a:r>
              <a:rPr b="1" lang="el-GR" sz="1600" u="sng">
                <a:latin typeface="Roboto"/>
                <a:ea typeface="Roboto"/>
                <a:cs typeface="Roboto"/>
                <a:sym typeface="Roboto"/>
              </a:rPr>
              <a:t>Περιγραφή</a:t>
            </a:r>
            <a:r>
              <a:rPr b="1" lang="el-GR" sz="1600">
                <a:latin typeface="Roboto"/>
                <a:ea typeface="Roboto"/>
                <a:cs typeface="Roboto"/>
                <a:sym typeface="Roboto"/>
              </a:rPr>
              <a:t>: Η Μαρία είναι μια απασχολημένη επαγγελματίας που διαθέτει ηλεκτρικό αυτοκίνητο. Ταξιδεύει συχνά για επαγγελματικούς λόγους και χρειάζεται να βρίσκει γρήγορα και εύκολα σταθμούς φόρτισης κατά μήκος των διαδρομών της.</a:t>
            </a:r>
            <a:endParaRPr b="1" sz="1600">
              <a:latin typeface="Roboto"/>
              <a:ea typeface="Roboto"/>
              <a:cs typeface="Roboto"/>
              <a:sym typeface="Roboto"/>
            </a:endParaRPr>
          </a:p>
          <a:p>
            <a:pPr indent="0" lvl="0" marL="0" rtl="0" algn="l">
              <a:spcBef>
                <a:spcPts val="0"/>
              </a:spcBef>
              <a:spcAft>
                <a:spcPts val="0"/>
              </a:spcAft>
              <a:buNone/>
            </a:pPr>
            <a:r>
              <a:t/>
            </a:r>
            <a:endParaRPr b="1" sz="1600">
              <a:latin typeface="Roboto"/>
              <a:ea typeface="Roboto"/>
              <a:cs typeface="Roboto"/>
              <a:sym typeface="Roboto"/>
            </a:endParaRPr>
          </a:p>
          <a:p>
            <a:pPr indent="0" lvl="0" marL="0" rtl="0" algn="l">
              <a:spcBef>
                <a:spcPts val="0"/>
              </a:spcBef>
              <a:spcAft>
                <a:spcPts val="0"/>
              </a:spcAft>
              <a:buNone/>
            </a:pPr>
            <a:r>
              <a:rPr b="1" lang="el-GR" sz="1600" u="sng">
                <a:latin typeface="Roboto"/>
                <a:ea typeface="Roboto"/>
                <a:cs typeface="Roboto"/>
                <a:sym typeface="Roboto"/>
              </a:rPr>
              <a:t>Στόχοι και ανάγκες της:</a:t>
            </a:r>
            <a:endParaRPr b="1" sz="1600" u="sng">
              <a:latin typeface="Roboto"/>
              <a:ea typeface="Roboto"/>
              <a:cs typeface="Roboto"/>
              <a:sym typeface="Roboto"/>
            </a:endParaRPr>
          </a:p>
          <a:p>
            <a:pPr indent="-330200" lvl="0" marL="457200" rtl="0" algn="l">
              <a:spcBef>
                <a:spcPts val="0"/>
              </a:spcBef>
              <a:spcAft>
                <a:spcPts val="0"/>
              </a:spcAft>
              <a:buSzPts val="1600"/>
              <a:buFont typeface="Roboto"/>
              <a:buChar char="●"/>
            </a:pPr>
            <a:r>
              <a:rPr b="1" lang="el-GR" sz="1600">
                <a:latin typeface="Roboto"/>
                <a:ea typeface="Roboto"/>
                <a:cs typeface="Roboto"/>
                <a:sym typeface="Roboto"/>
              </a:rPr>
              <a:t>Να μπορεί να εντοπίζει εύκολα και γρήγορα τους πλησιέστερους σταθμούς φόρτισης, ανάλογα με την τοποθεσία της και την απόστασή της από τον σταθμό.</a:t>
            </a:r>
            <a:endParaRPr b="1" sz="1600">
              <a:latin typeface="Roboto"/>
              <a:ea typeface="Roboto"/>
              <a:cs typeface="Roboto"/>
              <a:sym typeface="Roboto"/>
            </a:endParaRPr>
          </a:p>
          <a:p>
            <a:pPr indent="-330200" lvl="0" marL="457200" rtl="0" algn="l">
              <a:spcBef>
                <a:spcPts val="0"/>
              </a:spcBef>
              <a:spcAft>
                <a:spcPts val="0"/>
              </a:spcAft>
              <a:buSzPts val="1600"/>
              <a:buFont typeface="Roboto"/>
              <a:buChar char="●"/>
            </a:pPr>
            <a:r>
              <a:rPr b="1" lang="el-GR" sz="1600">
                <a:latin typeface="Roboto"/>
                <a:ea typeface="Roboto"/>
                <a:cs typeface="Roboto"/>
                <a:sym typeface="Roboto"/>
              </a:rPr>
              <a:t>Να μπορεί να επιλέγει τους σταθμούς φόρτισης με βάση τον τύπο υποδοχής, την ταχύτητα φόρτισης και το κόστος φόρτισης.</a:t>
            </a:r>
            <a:endParaRPr b="1" sz="1600">
              <a:latin typeface="Roboto"/>
              <a:ea typeface="Roboto"/>
              <a:cs typeface="Roboto"/>
              <a:sym typeface="Roboto"/>
            </a:endParaRPr>
          </a:p>
          <a:p>
            <a:pPr indent="-330200" lvl="0" marL="457200" rtl="0" algn="l">
              <a:spcBef>
                <a:spcPts val="0"/>
              </a:spcBef>
              <a:spcAft>
                <a:spcPts val="0"/>
              </a:spcAft>
              <a:buSzPts val="1600"/>
              <a:buFont typeface="Roboto"/>
              <a:buChar char="●"/>
            </a:pPr>
            <a:r>
              <a:rPr b="1" lang="el-GR" sz="1600">
                <a:latin typeface="Roboto"/>
                <a:ea typeface="Roboto"/>
                <a:cs typeface="Roboto"/>
                <a:sym typeface="Roboto"/>
              </a:rPr>
              <a:t>Να μπορεί να πληρώνει το κόστος φόρτισης με ασφάλεια και ευκολία μέσω της εφαρμογής </a:t>
            </a:r>
            <a:endParaRPr b="1">
              <a:latin typeface="Roboto"/>
              <a:ea typeface="Roboto"/>
              <a:cs typeface="Roboto"/>
              <a:sym typeface="Roboto"/>
            </a:endParaRPr>
          </a:p>
        </p:txBody>
      </p:sp>
      <p:sp>
        <p:nvSpPr>
          <p:cNvPr id="180" name="Google Shape;180;p22"/>
          <p:cNvSpPr txBox="1"/>
          <p:nvPr/>
        </p:nvSpPr>
        <p:spPr>
          <a:xfrm>
            <a:off x="248550" y="1859825"/>
            <a:ext cx="4272600" cy="38343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SzPts val="2000"/>
              <a:buChar char="❖"/>
            </a:pPr>
            <a:r>
              <a:rPr lang="el-GR" sz="2000"/>
              <a:t>Σκοπός η εφαρμογή να είναι απόλυτα λειτουργική στην ηπειρωτική Ελλάδα.</a:t>
            </a:r>
            <a:endParaRPr sz="2000"/>
          </a:p>
          <a:p>
            <a:pPr indent="-355600" lvl="0" marL="457200" rtl="0" algn="l">
              <a:lnSpc>
                <a:spcPct val="115000"/>
              </a:lnSpc>
              <a:spcBef>
                <a:spcPts val="0"/>
              </a:spcBef>
              <a:spcAft>
                <a:spcPts val="0"/>
              </a:spcAft>
              <a:buSzPts val="2000"/>
              <a:buChar char="❖"/>
            </a:pPr>
            <a:r>
              <a:rPr lang="el-GR" sz="2000"/>
              <a:t>Δυνατότητα επέκτασης στα νησιά του Αιγαίου και Ιονίου Πελάγους.</a:t>
            </a:r>
            <a:endParaRPr sz="2000"/>
          </a:p>
          <a:p>
            <a:pPr indent="-355600" lvl="0" marL="457200" rtl="0" algn="l">
              <a:lnSpc>
                <a:spcPct val="115000"/>
              </a:lnSpc>
              <a:spcBef>
                <a:spcPts val="0"/>
              </a:spcBef>
              <a:spcAft>
                <a:spcPts val="0"/>
              </a:spcAft>
              <a:buSzPts val="2000"/>
              <a:buChar char="❖"/>
            </a:pPr>
            <a:r>
              <a:rPr lang="el-GR" sz="2000"/>
              <a:t>Ευκαιρία αποτελεί η υιοθέτηση της εφαρμογής σε ολόκληρη την Ευρώπη.</a:t>
            </a:r>
            <a:endParaRPr sz="2000"/>
          </a:p>
          <a:p>
            <a:pPr indent="0" lvl="0" marL="914400" rtl="0" algn="l">
              <a:lnSpc>
                <a:spcPct val="115000"/>
              </a:lnSpc>
              <a:spcBef>
                <a:spcPts val="0"/>
              </a:spcBef>
              <a:spcAft>
                <a:spcPts val="0"/>
              </a:spcAft>
              <a:buNone/>
            </a:pPr>
            <a:r>
              <a:t/>
            </a:r>
            <a:endParaRPr/>
          </a:p>
          <a:p>
            <a:pPr indent="0" lvl="0" marL="0" rtl="0" algn="l">
              <a:spcBef>
                <a:spcPts val="0"/>
              </a:spcBef>
              <a:spcAft>
                <a:spcPts val="0"/>
              </a:spcAft>
              <a:buNone/>
            </a:pPr>
            <a:r>
              <a:t/>
            </a:r>
            <a:endParaRPr>
              <a:latin typeface="Roboto"/>
              <a:ea typeface="Roboto"/>
              <a:cs typeface="Roboto"/>
              <a:sym typeface="Roboto"/>
            </a:endParaRPr>
          </a:p>
        </p:txBody>
      </p:sp>
      <p:sp>
        <p:nvSpPr>
          <p:cNvPr id="181" name="Google Shape;181;p22"/>
          <p:cNvSpPr txBox="1"/>
          <p:nvPr/>
        </p:nvSpPr>
        <p:spPr>
          <a:xfrm>
            <a:off x="2732250" y="109550"/>
            <a:ext cx="6727500" cy="8316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115000"/>
              </a:lnSpc>
              <a:spcBef>
                <a:spcPts val="0"/>
              </a:spcBef>
              <a:spcAft>
                <a:spcPts val="0"/>
              </a:spcAft>
              <a:buNone/>
            </a:pPr>
            <a:r>
              <a:rPr b="1" lang="el-GR" sz="3400">
                <a:solidFill>
                  <a:schemeClr val="dk1"/>
                </a:solidFill>
              </a:rPr>
              <a:t>Αγορά Στόχος και Ευκαιρίες</a:t>
            </a:r>
            <a:endParaRPr b="1" sz="5900">
              <a:solidFill>
                <a:schemeClr val="dk1"/>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nvSpPr>
        <p:spPr>
          <a:xfrm>
            <a:off x="808475" y="368475"/>
            <a:ext cx="108771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l-GR" sz="3400">
                <a:latin typeface="Roboto"/>
                <a:ea typeface="Roboto"/>
                <a:cs typeface="Roboto"/>
                <a:sym typeface="Roboto"/>
              </a:rPr>
              <a:t>Ανταγωνισμός</a:t>
            </a:r>
            <a:endParaRPr b="1" sz="3400">
              <a:latin typeface="Roboto"/>
              <a:ea typeface="Roboto"/>
              <a:cs typeface="Roboto"/>
              <a:sym typeface="Roboto"/>
            </a:endParaRPr>
          </a:p>
        </p:txBody>
      </p:sp>
      <p:sp>
        <p:nvSpPr>
          <p:cNvPr id="188" name="Google Shape;188;p23"/>
          <p:cNvSpPr txBox="1"/>
          <p:nvPr/>
        </p:nvSpPr>
        <p:spPr>
          <a:xfrm>
            <a:off x="1253125" y="1548525"/>
            <a:ext cx="10056000" cy="44175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SzPts val="2200"/>
              <a:buChar char="❖"/>
            </a:pPr>
            <a:r>
              <a:rPr lang="el-GR" sz="2200"/>
              <a:t>PlugShare (παγκόσμια κάλυψη αλλά χωρίς εκπτώσεις, απλή χαρτογράφηση)</a:t>
            </a:r>
            <a:endParaRPr sz="2200"/>
          </a:p>
          <a:p>
            <a:pPr indent="0" lvl="0" marL="45720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Char char="❖"/>
            </a:pPr>
            <a:r>
              <a:rPr lang="el-GR" sz="2200"/>
              <a:t>ChargeMap (παγκόσμια κάλυψη αλλά χωρίς εκπτώσεις, έχει κάρτα pass έναντι πληρωμής 20$ που δουλεύει με συγκεκριμένους μόνο φορτιστές)</a:t>
            </a:r>
            <a:endParaRPr sz="2200"/>
          </a:p>
          <a:p>
            <a:pPr indent="0" lvl="0" marL="45720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Char char="❖"/>
            </a:pPr>
            <a:r>
              <a:rPr lang="el-GR" sz="2200"/>
              <a:t>EV Loader (εστιάζει σε </a:t>
            </a:r>
            <a:r>
              <a:rPr lang="el-GR" sz="2200">
                <a:solidFill>
                  <a:schemeClr val="dk1"/>
                </a:solidFill>
              </a:rPr>
              <a:t>ιδιωτικούς </a:t>
            </a:r>
            <a:r>
              <a:rPr lang="el-GR" sz="2200"/>
              <a:t>φορτιστές επιχειρήσεων, κυρίως ξενοδοχεία)</a:t>
            </a:r>
            <a:endParaRPr sz="2200"/>
          </a:p>
          <a:p>
            <a:pPr indent="0" lvl="0" marL="45720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Char char="❖"/>
            </a:pPr>
            <a:r>
              <a:rPr lang="el-GR" sz="2200"/>
              <a:t>Δίκτυα ελληνικών παρόχων τα οποία όμως δέχονται μόνο χρήστες των δικών τους επίσημων εφαρμογών όπως DEH BLUE, NRG-incharge</a:t>
            </a:r>
            <a:endParaRPr sz="22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idx="2" type="body"/>
          </p:nvPr>
        </p:nvSpPr>
        <p:spPr>
          <a:xfrm>
            <a:off x="2257975" y="728000"/>
            <a:ext cx="6982500" cy="805500"/>
          </a:xfrm>
          <a:prstGeom prst="rect">
            <a:avLst/>
          </a:prstGeom>
        </p:spPr>
        <p:txBody>
          <a:bodyPr anchorCtr="0" anchor="t" bIns="45700" lIns="91425" spcFirstLastPara="1" rIns="91425" wrap="square" tIns="45700">
            <a:normAutofit fontScale="77500"/>
          </a:bodyPr>
          <a:lstStyle/>
          <a:p>
            <a:pPr indent="0" lvl="0" marL="0" rtl="0" algn="ctr">
              <a:spcBef>
                <a:spcPts val="1000"/>
              </a:spcBef>
              <a:spcAft>
                <a:spcPts val="0"/>
              </a:spcAft>
              <a:buNone/>
            </a:pPr>
            <a:r>
              <a:rPr lang="el-GR" sz="4000"/>
              <a:t>Ε</a:t>
            </a:r>
            <a:r>
              <a:rPr lang="el-GR" sz="4000"/>
              <a:t>υχαριστούμε για την προσοχή σας!!!</a:t>
            </a:r>
            <a:endParaRPr sz="4000"/>
          </a:p>
        </p:txBody>
      </p:sp>
      <p:pic>
        <p:nvPicPr>
          <p:cNvPr id="195" name="Google Shape;195;p24"/>
          <p:cNvPicPr preferRelativeResize="0"/>
          <p:nvPr/>
        </p:nvPicPr>
        <p:blipFill rotWithShape="1">
          <a:blip r:embed="rId3">
            <a:alphaModFix/>
          </a:blip>
          <a:srcRect b="6524" l="0" r="0" t="0"/>
          <a:stretch/>
        </p:blipFill>
        <p:spPr>
          <a:xfrm>
            <a:off x="1830025" y="2263825"/>
            <a:ext cx="7410450" cy="249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Θέμα του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Όψη">
  <a:themeElements>
    <a:clrScheme name="Όψη">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