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Garamond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7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6.xml"/><Relationship Id="rId21" Type="http://schemas.openxmlformats.org/officeDocument/2006/relationships/font" Target="fonts/Merriweather-bold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Garamond-bold.fntdata"/><Relationship Id="rId16" Type="http://schemas.openxmlformats.org/officeDocument/2006/relationships/font" Target="fonts/Garamond-regular.fntdata"/><Relationship Id="rId5" Type="http://schemas.openxmlformats.org/officeDocument/2006/relationships/slide" Target="slides/slide1.xml"/><Relationship Id="rId19" Type="http://schemas.openxmlformats.org/officeDocument/2006/relationships/font" Target="fonts/Garamond-boldItalic.fntdata"/><Relationship Id="rId6" Type="http://schemas.openxmlformats.org/officeDocument/2006/relationships/slide" Target="slides/slide2.xml"/><Relationship Id="rId18" Type="http://schemas.openxmlformats.org/officeDocument/2006/relationships/font" Target="fonts/Garamon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l-G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c53590c6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c53590c6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300">
              <a:solidFill>
                <a:srgbClr val="222222"/>
              </a:solidFill>
              <a:highlight>
                <a:srgbClr val="EFEFE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3c53590c6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67a3f425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67a3f425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267a3f4252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67a3f4252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67a3f4252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267a3f4252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68494a6bc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68494a6bc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268494a6bc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Διαφάνεια τίτλου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9" name="Google Shape;29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λεζάντα">
  <p:cSld name="Τίτλος και λεζάντα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Εισαγωγικά με λεζάντα">
  <p:cSld name="Εισαγωγικά με λεζάντα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l-G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l-G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άρτα ονόματος">
  <p:cSld name="Κάρτα ονόματος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άρτα ονόματος με φράση">
  <p:cSld name="Κάρτα ονόματος με φράση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l-G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l-G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ή False">
  <p:cSld name="True ή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ατακόρυφο κείμενο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ατακόρυφος τίτλος και Κείμενο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Σύγκριση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" name="Google Shape;46;p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8" name="Google Shape;48;p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περιεχόμενο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φαλίδα ενότητας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Δύο περιεχόμενα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Μόνο τίτλος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νό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Περιεχόμενο με λεζάντα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Εικόνα με λεζάντα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-G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0625" y="547975"/>
            <a:ext cx="4408574" cy="250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1250" y="3701777"/>
            <a:ext cx="5135376" cy="273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0" name="Google Shape;150;p18"/>
          <p:cNvSpPr txBox="1"/>
          <p:nvPr/>
        </p:nvSpPr>
        <p:spPr>
          <a:xfrm>
            <a:off x="539525" y="3948250"/>
            <a:ext cx="48534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l-GR" sz="2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Ομάδα </a:t>
            </a:r>
            <a:r>
              <a:rPr b="1" lang="el-GR" sz="2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SparKing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l-GR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Γιάννης Καλαϊτζής,  iis21157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l-GR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Αναστασία Λιούρου, iis21020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l-GR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Γρηγόρης Στασινός,  iis21100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l-GR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Αντώνης Τσούκκας, iis21139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l-GR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Παναγιώτης Φυτιλής , iis21052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31394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3892200" y="111225"/>
            <a:ext cx="44076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C8F14"/>
              </a:buClr>
              <a:buSzPct val="106666"/>
              <a:buFont typeface="Garamond"/>
              <a:buNone/>
            </a:pPr>
            <a:r>
              <a:rPr b="1" lang="el-GR" sz="3750">
                <a:solidFill>
                  <a:srgbClr val="31394D"/>
                </a:solidFill>
                <a:latin typeface="Arial"/>
                <a:ea typeface="Arial"/>
                <a:cs typeface="Arial"/>
                <a:sym typeface="Arial"/>
              </a:rPr>
              <a:t>Επιχειρηματική Ιδέα</a:t>
            </a:r>
            <a:endParaRPr b="1" sz="3750">
              <a:solidFill>
                <a:srgbClr val="31394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8F14"/>
              </a:buClr>
              <a:buSzPct val="100000"/>
              <a:buFont typeface="Garamond"/>
              <a:buNone/>
            </a:pPr>
            <a:r>
              <a:t/>
            </a:r>
            <a:endParaRPr b="1" sz="4000">
              <a:solidFill>
                <a:srgbClr val="EC8F14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7" name="Google Shape;157;p19"/>
          <p:cNvSpPr txBox="1"/>
          <p:nvPr>
            <p:ph idx="1" type="body"/>
          </p:nvPr>
        </p:nvSpPr>
        <p:spPr>
          <a:xfrm>
            <a:off x="403600" y="1948550"/>
            <a:ext cx="5674500" cy="482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❖"/>
            </a:pPr>
            <a:r>
              <a:rPr lang="el-GR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l-G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Δημιουργία μιας εφαρμογής για κινητές συσκευές, για την χαρτογράφηση όλων των υπαρχόντων             σταθμών φόρτισης για ηλεκτρικά οχήματα στην Ελλάδα.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❖"/>
            </a:pPr>
            <a:r>
              <a:rPr lang="el-G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l-GR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Σκοπός είναι η διευκόλυνση του χρήστη όσον αφορά την εύρεση και επιλογή σημείου φόρτισης βάσει   ορισμένων κριτηρίων.</a:t>
            </a:r>
            <a:endParaRPr sz="29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Arial"/>
              <a:buNone/>
            </a:pPr>
            <a:r>
              <a:t/>
            </a:r>
            <a:endParaRPr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925" y="964503"/>
            <a:ext cx="2691890" cy="558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/>
        </p:nvSpPr>
        <p:spPr>
          <a:xfrm>
            <a:off x="4965300" y="2782363"/>
            <a:ext cx="226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1700" u="sng">
                <a:solidFill>
                  <a:schemeClr val="dk1"/>
                </a:solidFill>
              </a:rPr>
              <a:t>Marketing Manager:</a:t>
            </a:r>
            <a:endParaRPr b="1" sz="1700" u="sng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l-GR" sz="1700">
                <a:solidFill>
                  <a:schemeClr val="dk1"/>
                </a:solidFill>
              </a:rPr>
              <a:t>Αναστασία Λιούρου</a:t>
            </a:r>
            <a:endParaRPr b="1" sz="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3872250" y="153050"/>
            <a:ext cx="4447500" cy="8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l-GR" sz="3450">
                <a:solidFill>
                  <a:srgbClr val="222222"/>
                </a:solidFill>
                <a:highlight>
                  <a:srgbClr val="FFFFFF"/>
                </a:highlight>
              </a:rPr>
              <a:t>Ομάδα και Διοίκηση</a:t>
            </a:r>
            <a:endParaRPr b="1" sz="3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3050" y="1191050"/>
            <a:ext cx="2110300" cy="137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0"/>
          <p:cNvSpPr txBox="1"/>
          <p:nvPr/>
        </p:nvSpPr>
        <p:spPr>
          <a:xfrm>
            <a:off x="1172338" y="2700725"/>
            <a:ext cx="2411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l-GR" sz="1700" u="sng">
                <a:solidFill>
                  <a:schemeClr val="dk1"/>
                </a:solidFill>
              </a:rPr>
              <a:t>Project Manager: </a:t>
            </a:r>
            <a:r>
              <a:rPr b="1" lang="el-GR" sz="1700">
                <a:solidFill>
                  <a:schemeClr val="dk1"/>
                </a:solidFill>
              </a:rPr>
              <a:t>Παναγιώτης Φυτιλής</a:t>
            </a:r>
            <a:endParaRPr b="1" sz="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850" y="1191050"/>
            <a:ext cx="2110300" cy="13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11900" y="930650"/>
            <a:ext cx="2110300" cy="16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3450" y="3892708"/>
            <a:ext cx="1901700" cy="136321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2988450" y="5559350"/>
            <a:ext cx="24117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1700" u="sng">
                <a:solidFill>
                  <a:srgbClr val="222222"/>
                </a:solidFill>
              </a:rPr>
              <a:t>UI/UX Designer:</a:t>
            </a:r>
            <a:endParaRPr b="1" sz="1700" u="sng">
              <a:solidFill>
                <a:srgbClr val="22222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l-GR" sz="1700">
                <a:solidFill>
                  <a:srgbClr val="222222"/>
                </a:solidFill>
              </a:rPr>
              <a:t>Γρηγόρης Στασινός</a:t>
            </a:r>
            <a:endParaRPr b="1" sz="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450350" y="2706925"/>
            <a:ext cx="38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5437" y="3702200"/>
            <a:ext cx="1639875" cy="16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6665375" y="5559350"/>
            <a:ext cx="27600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-GR" sz="1700" u="sng">
                <a:solidFill>
                  <a:srgbClr val="222222"/>
                </a:solidFill>
              </a:rPr>
              <a:t>Database Administrator:</a:t>
            </a:r>
            <a:endParaRPr b="1" sz="1700" u="sng">
              <a:solidFill>
                <a:srgbClr val="22222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l-GR" sz="1700">
                <a:solidFill>
                  <a:srgbClr val="222222"/>
                </a:solidFill>
              </a:rPr>
              <a:t>Γιάννης Καλαϊτζής</a:t>
            </a:r>
            <a:endParaRPr b="1" sz="9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8319750" y="2776925"/>
            <a:ext cx="276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l-GR" sz="1700" u="sng">
                <a:solidFill>
                  <a:schemeClr val="dk1"/>
                </a:solidFill>
              </a:rPr>
              <a:t>Software Developer:</a:t>
            </a:r>
            <a:r>
              <a:rPr b="1" lang="el-GR" sz="1700">
                <a:solidFill>
                  <a:schemeClr val="dk1"/>
                </a:solidFill>
              </a:rPr>
              <a:t> Αντώνης Τσούκκας</a:t>
            </a:r>
            <a:endParaRPr b="1" sz="9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2831250" y="288125"/>
            <a:ext cx="52659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l-GR" sz="34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Στρατηγική Μαρκετινγκ</a:t>
            </a:r>
            <a:endParaRPr b="1" sz="34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3459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8F14"/>
              </a:buClr>
              <a:buSzPts val="3600"/>
              <a:buFont typeface="Garamond"/>
              <a:buNone/>
            </a:pPr>
            <a:r>
              <a:t/>
            </a:r>
            <a:endParaRPr b="1" sz="3600">
              <a:solidFill>
                <a:srgbClr val="EC8F14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2" name="Google Shape;182;p21"/>
          <p:cNvSpPr txBox="1"/>
          <p:nvPr/>
        </p:nvSpPr>
        <p:spPr>
          <a:xfrm>
            <a:off x="1651188" y="1317600"/>
            <a:ext cx="76260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l-GR" sz="2000" u="sng">
                <a:solidFill>
                  <a:srgbClr val="222222"/>
                </a:solidFill>
              </a:rPr>
              <a:t>Μάρκετινγκ Από Στόμα σε Στόμα</a:t>
            </a:r>
            <a:r>
              <a:rPr lang="el-GR" sz="2000">
                <a:solidFill>
                  <a:srgbClr val="222222"/>
                </a:solidFill>
              </a:rPr>
              <a:t>:</a:t>
            </a:r>
            <a:r>
              <a:rPr lang="el-GR" sz="2000">
                <a:solidFill>
                  <a:srgbClr val="222222"/>
                </a:solidFill>
              </a:rPr>
              <a:t> Ενθάρρυνση των χρηστών να μοιραστούν τις θετικές τους εμπειρίες με το app μέσω κοινωνικών δικτύων και online κριτικών επιβραβεύοντάς τους με πόντους για εκπτώσεις εντός της εφαρμογής.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l-GR" sz="2000" u="sng">
                <a:solidFill>
                  <a:srgbClr val="222222"/>
                </a:solidFill>
              </a:rPr>
              <a:t>Διαφημίσεις σε μέσα κοινωνικής δικτύωσης:</a:t>
            </a:r>
            <a:r>
              <a:rPr lang="el-GR" sz="2000">
                <a:solidFill>
                  <a:srgbClr val="222222"/>
                </a:solidFill>
              </a:rPr>
              <a:t> </a:t>
            </a:r>
            <a:endParaRPr sz="2000">
              <a:solidFill>
                <a:srgbClr val="22222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-"/>
            </a:pPr>
            <a:r>
              <a:rPr lang="el-GR" sz="2000">
                <a:solidFill>
                  <a:srgbClr val="222222"/>
                </a:solidFill>
              </a:rPr>
              <a:t> Προωθητικά βίντεο στα δημοφιλέστερα social media (Youtube, Tik Tok, Instagram).</a:t>
            </a:r>
            <a:endParaRPr sz="2000">
              <a:solidFill>
                <a:srgbClr val="22222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000"/>
              <a:buChar char="-"/>
            </a:pPr>
            <a:r>
              <a:rPr lang="el-GR" sz="2000">
                <a:solidFill>
                  <a:srgbClr val="222222"/>
                </a:solidFill>
              </a:rPr>
              <a:t> Διαφημιστικά banner για την εφαρμογή σε άλλες ιστοσελίδες.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1139100" y="1186225"/>
            <a:ext cx="9913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200"/>
              <a:buChar char="★"/>
            </a:pPr>
            <a:r>
              <a:rPr lang="el-GR" sz="2200">
                <a:solidFill>
                  <a:srgbClr val="222222"/>
                </a:solidFill>
                <a:highlight>
                  <a:srgbClr val="FFFFFF"/>
                </a:highlight>
              </a:rPr>
              <a:t>Crowdsourcing </a:t>
            </a:r>
            <a:endParaRPr sz="2200"/>
          </a:p>
        </p:txBody>
      </p:sp>
      <p:sp>
        <p:nvSpPr>
          <p:cNvPr id="189" name="Google Shape;189;p22"/>
          <p:cNvSpPr txBox="1"/>
          <p:nvPr/>
        </p:nvSpPr>
        <p:spPr>
          <a:xfrm>
            <a:off x="3520800" y="231325"/>
            <a:ext cx="51504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l-GR" sz="3450">
                <a:solidFill>
                  <a:srgbClr val="222222"/>
                </a:solidFill>
                <a:highlight>
                  <a:srgbClr val="FFFFFF"/>
                </a:highlight>
              </a:rPr>
              <a:t>Συλλογή πληροφοριών</a:t>
            </a:r>
            <a:endParaRPr b="1" sz="3450">
              <a:solidFill>
                <a:srgbClr val="EC8F14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1293300" y="2032825"/>
            <a:ext cx="90765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000" u="sng"/>
              <a:t>Συγκεκριμένες δυνατότητες εφαρμογής:</a:t>
            </a:r>
            <a:endParaRPr sz="20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l-GR" sz="2000">
                <a:solidFill>
                  <a:srgbClr val="222222"/>
                </a:solidFill>
              </a:rPr>
              <a:t>Οι οδηγοί ηλεκτρικών αυτοκινήτων μπορούν να αναφέρουν νέους σταθμούς φόρτισης που έχουν ανακαλύψει κατά τη διάρκεια των ταξιδιών τους, με αντάλλαγμα κουπόνια εκπτώσεων και άλλες δυνατότητες εντός της εφαρμογής.</a:t>
            </a:r>
            <a:endParaRPr sz="20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22222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l-GR" sz="2000">
                <a:solidFill>
                  <a:srgbClr val="222222"/>
                </a:solidFill>
              </a:rPr>
              <a:t>Επιπλέον, μπορούμε να συνεργαστούμε και με εταιρείες φόρτισης για να συλλέξουμε πληροφορίες σχετικά με τους σταθμούς φόρτισης που προσφέρουν. Έτσι θα ενημερώνουμε τον χάρτη της εφαρμογής μας</a:t>
            </a:r>
            <a:r>
              <a:rPr lang="el-GR" sz="2000">
                <a:solidFill>
                  <a:srgbClr val="222222"/>
                </a:solidFill>
                <a:highlight>
                  <a:srgbClr val="FFFFFF"/>
                </a:highlight>
              </a:rPr>
              <a:t> ανάλογα.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/>
        </p:nvSpPr>
        <p:spPr>
          <a:xfrm>
            <a:off x="808475" y="368475"/>
            <a:ext cx="10877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l-GR" sz="3450">
                <a:solidFill>
                  <a:srgbClr val="222222"/>
                </a:solidFill>
                <a:highlight>
                  <a:srgbClr val="FFFFFF"/>
                </a:highlight>
              </a:rPr>
              <a:t>Επιχειρηματικό μοντέλο</a:t>
            </a:r>
            <a:endParaRPr b="1" sz="345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3"/>
          <p:cNvSpPr txBox="1"/>
          <p:nvPr/>
        </p:nvSpPr>
        <p:spPr>
          <a:xfrm>
            <a:off x="1253125" y="1548525"/>
            <a:ext cx="10056000" cy="5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l-GR" sz="2200">
                <a:solidFill>
                  <a:srgbClr val="222222"/>
                </a:solidFill>
                <a:highlight>
                  <a:srgbClr val="FFFFFF"/>
                </a:highlight>
              </a:rPr>
              <a:t>ADVERTISING: </a:t>
            </a:r>
            <a:r>
              <a:rPr lang="el-GR" sz="2200">
                <a:solidFill>
                  <a:srgbClr val="222222"/>
                </a:solidFill>
              </a:rPr>
              <a:t>Η εφαρμογή θα περιέχει </a:t>
            </a:r>
            <a:r>
              <a:rPr lang="el-GR" sz="2200">
                <a:solidFill>
                  <a:srgbClr val="222222"/>
                </a:solidFill>
              </a:rPr>
              <a:t>διαφημίσεις</a:t>
            </a:r>
            <a:r>
              <a:rPr lang="el-GR" sz="2200">
                <a:solidFill>
                  <a:srgbClr val="222222"/>
                </a:solidFill>
              </a:rPr>
              <a:t> στην κανονική έκδοση από διάφορες εταιρίες.</a:t>
            </a:r>
            <a:endParaRPr sz="22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l-GR" sz="2200">
                <a:solidFill>
                  <a:srgbClr val="222222"/>
                </a:solidFill>
                <a:highlight>
                  <a:srgbClr val="FFFFFF"/>
                </a:highlight>
              </a:rPr>
              <a:t>DATA MONETISATION: </a:t>
            </a:r>
            <a:r>
              <a:rPr lang="el-GR" sz="2200">
                <a:solidFill>
                  <a:srgbClr val="222222"/>
                </a:solidFill>
              </a:rPr>
              <a:t>Τα μη-προσωπικά δεδομένα που θα συλλέγει η εφαρμογή μας μπορούμε να τα μοιραζόμαστε με τρίτες εταιρείες, σύμφωνα με το GDPR, έναντι πληρωμής.</a:t>
            </a:r>
            <a:endParaRPr sz="2200">
              <a:solidFill>
                <a:srgbClr val="22222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l-GR" sz="2200">
                <a:solidFill>
                  <a:srgbClr val="222222"/>
                </a:solidFill>
              </a:rPr>
              <a:t>FREEMIUM: Η δωρεάν έκδοση της εφαρμογής θα περιέχει κάποιες βασικές λειτουργίες για τους χρήστες και αν επιθυμούν </a:t>
            </a:r>
            <a:r>
              <a:rPr lang="el-GR" sz="2200">
                <a:solidFill>
                  <a:srgbClr val="222222"/>
                </a:solidFill>
              </a:rPr>
              <a:t>αναβάθμιση</a:t>
            </a:r>
            <a:r>
              <a:rPr lang="el-GR" sz="2200">
                <a:solidFill>
                  <a:srgbClr val="222222"/>
                </a:solidFill>
              </a:rPr>
              <a:t> για τη δυνατότητα χρήσης chatbot καθώς και τον αποκλεισμό </a:t>
            </a:r>
            <a:r>
              <a:rPr lang="el-GR" sz="2200">
                <a:solidFill>
                  <a:srgbClr val="222222"/>
                </a:solidFill>
              </a:rPr>
              <a:t>διαφημίσεων, θα αποκτούν την premium έκδοση μέσω συνδρομής</a:t>
            </a:r>
            <a:r>
              <a:rPr lang="el-GR" sz="2200">
                <a:solidFill>
                  <a:srgbClr val="222222"/>
                </a:solidFill>
              </a:rPr>
              <a:t>. </a:t>
            </a:r>
            <a:endParaRPr sz="22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idx="2" type="body"/>
          </p:nvPr>
        </p:nvSpPr>
        <p:spPr>
          <a:xfrm>
            <a:off x="2257975" y="728000"/>
            <a:ext cx="6982500" cy="80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l-GR" sz="4000"/>
              <a:t>Ε</a:t>
            </a:r>
            <a:r>
              <a:rPr lang="el-GR" sz="4000"/>
              <a:t>υχαριστούμε για την προσοχή σας!!!</a:t>
            </a:r>
            <a:endParaRPr sz="4000"/>
          </a:p>
        </p:txBody>
      </p:sp>
      <p:pic>
        <p:nvPicPr>
          <p:cNvPr id="204" name="Google Shape;2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975" y="1685616"/>
            <a:ext cx="6982500" cy="3657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Θέμα του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Όψη">
  <a:themeElements>
    <a:clrScheme name="Όψη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