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Garamond"/>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Garamond-bold.fntdata"/><Relationship Id="rId23" Type="http://schemas.openxmlformats.org/officeDocument/2006/relationships/font" Target="fonts/Garamo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boldItalic.fntdata"/><Relationship Id="rId25" Type="http://schemas.openxmlformats.org/officeDocument/2006/relationships/font" Target="fonts/Garamond-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l-G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wmoney.gr/roh/palmos-oikonomias/oikonomia/kinoume-ilektrika-pano-apo-10-000-etisis-gia-epidotisi/" TargetMode="External"/><Relationship Id="rId3" Type="http://schemas.openxmlformats.org/officeDocument/2006/relationships/hyperlink" Target="https://www.newsauto.gr/news/posa-ilektrika-aftokinita-kikloforoun-stin-ellad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b5fb2e4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b5fb2e49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l-GR"/>
              <a:t>Πηγές: NEWMONEY. (2023, January 23). Κινούμαι Ηλεκτρικά: Πάνω από 10.000 αιτήσεις για επιδότηση. Ειδήσεις Για Την Οικονομία | Newmoney. </a:t>
            </a:r>
            <a:r>
              <a:rPr lang="el-GR" u="sng">
                <a:solidFill>
                  <a:schemeClr val="hlink"/>
                </a:solidFill>
                <a:hlinkClick r:id="rId2"/>
              </a:rPr>
              <a:t>https://www.newmoney.gr/roh/palmos-oikonomias/oikonomia/kinoume-ilektrika-pano-apo-10-000-etisis-gia-epidotisi/</a:t>
            </a:r>
            <a:r>
              <a:rPr lang="el-G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l-GR"/>
              <a:t>newsautoteam. (2022, September 14). Πόσα ηλεκτρικά αυτοκίνητα κυκλοφορούν στην Ελλάδα; - NewsAuto.gr. NewsAuto.gr. </a:t>
            </a:r>
            <a:r>
              <a:rPr lang="el-GR" u="sng">
                <a:solidFill>
                  <a:schemeClr val="hlink"/>
                </a:solidFill>
                <a:hlinkClick r:id="rId3"/>
              </a:rPr>
              <a:t>https://www.newsauto.gr/news/posa-ilektrika-aftokinita-kikloforoun-stin-ellada/</a:t>
            </a:r>
            <a:r>
              <a:rPr lang="el-GR"/>
              <a:t> </a:t>
            </a:r>
            <a:endParaRPr/>
          </a:p>
        </p:txBody>
      </p:sp>
      <p:sp>
        <p:nvSpPr>
          <p:cNvPr id="250" name="Google Shape;250;g24b5fb2e49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67a3f425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67a3f425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267a3f4252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b5fb2e49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b5fb2e49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4b5fb2e495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bc8511dfd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bc8511dfd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4bc8511dfd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68494a6b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68494a6bc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268494a6bc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60ded818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60ded818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l-GR"/>
              <a:t>Καλημέρα σας είμαστε η ομάδα Sparking και σήμερα θα σας παρουσιάσουμε την επιχειρηματική ιδέα που σκεφτήκαμε. Η ιδέα μας αποτελεί την ανάπτυξη μιας εφαρμογής για κινητές συσκευές που θα χαρτογραφεί όλους τους σταθμούς φόρτισης ηλεκτρικών οχημάτων στην Ελλάδα. Σκοπός της εφαρμογής είναι να γίνει πιο εύκολη η διαδικασία εύρεσης σημείων φόρτισης για τους οδηγούς.</a:t>
            </a:r>
            <a:endParaRPr/>
          </a:p>
          <a:p>
            <a:pPr indent="-317500" lvl="0" marL="457200" rtl="0" algn="l">
              <a:spcBef>
                <a:spcPts val="0"/>
              </a:spcBef>
              <a:spcAft>
                <a:spcPts val="0"/>
              </a:spcAft>
              <a:buSzPts val="1400"/>
              <a:buChar char="+"/>
            </a:pPr>
            <a:r>
              <a:rPr lang="el-GR"/>
              <a:t>Trip planning</a:t>
            </a:r>
            <a:endParaRPr/>
          </a:p>
          <a:p>
            <a:pPr indent="0" lvl="0" marL="0" rtl="0" algn="l">
              <a:spcBef>
                <a:spcPts val="0"/>
              </a:spcBef>
              <a:spcAft>
                <a:spcPts val="0"/>
              </a:spcAft>
              <a:buNone/>
            </a:pPr>
            <a:r>
              <a:rPr lang="el-GR"/>
              <a:t>βοηθάει οδηγούς ταξί που καλύπτουν πολλά χιλιόμετρα - με λιγότερα έξοδα σε φόρτιση</a:t>
            </a:r>
            <a:endParaRPr/>
          </a:p>
        </p:txBody>
      </p:sp>
      <p:sp>
        <p:nvSpPr>
          <p:cNvPr id="154" name="Google Shape;154;g24b60ded818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b60ded81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4b60ded818_1_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l-GR"/>
              <a:t>Η ιδέα για την εφαρμογή προέκυψε από την ανάγκη των οδηγών να γνωρίζουν την ακριβή τοποθεσία σημείων φόρτισης για το ηλεκτρικό όχημά τους.</a:t>
            </a:r>
            <a:endParaRPr/>
          </a:p>
          <a:p>
            <a:pPr indent="-228600" lvl="0" marL="457200" marR="0" rtl="0" algn="l">
              <a:lnSpc>
                <a:spcPct val="100000"/>
              </a:lnSpc>
              <a:spcBef>
                <a:spcPts val="0"/>
              </a:spcBef>
              <a:spcAft>
                <a:spcPts val="0"/>
              </a:spcAft>
              <a:buSzPts val="1400"/>
              <a:buNone/>
            </a:pPr>
            <a:r>
              <a:rPr lang="el-GR"/>
              <a:t>Επίσης, λόγω της χαμηλής</a:t>
            </a:r>
            <a:r>
              <a:rPr lang="el-GR"/>
              <a:t> </a:t>
            </a:r>
            <a:r>
              <a:rPr lang="el-GR"/>
              <a:t>αυτονομίας των νέων ηλεκτρικών αυτοκινήτων και του σχετικά μικρού αριθμού φορτιστών στη χώρα μας, πολλοί οδηγοί ανησυχούν πως δεν θα φτάσουν έγκαιρα στον τελικό προορισμό τους. Με τη βοήθεια της εφαρμογής μας οι οδηγοί θα μπορούν να προγραμματίσουν τη διαδρομή τους με βάση του κοντινότερους διαθέσιμους σταθμούς φόρτισης.</a:t>
            </a:r>
            <a:endParaRPr/>
          </a:p>
          <a:p>
            <a:pPr indent="-228600" lvl="0" marL="457200" marR="0" rtl="0" algn="l">
              <a:lnSpc>
                <a:spcPct val="100000"/>
              </a:lnSpc>
              <a:spcBef>
                <a:spcPts val="0"/>
              </a:spcBef>
              <a:spcAft>
                <a:spcPts val="0"/>
              </a:spcAft>
              <a:buSzPts val="1400"/>
              <a:buNone/>
            </a:pPr>
            <a:r>
              <a:rPr lang="el-GR"/>
              <a:t>Ταυτόχρονα, τα ηλεκτρικά αυτοκίνητα καθ’όλη τη διάρκεια της ζωής τους ρυπαίνουν κατά πολύ λιγότερο από τα συμβατικά αυτοκίνητα οπότε η δημιουργία υποδομής υποστήριξής τους θα ενθαρρύνει περισσότερους να μεταβούν σε αγορά τους</a:t>
            </a:r>
            <a:endParaRPr/>
          </a:p>
        </p:txBody>
      </p:sp>
      <p:sp>
        <p:nvSpPr>
          <p:cNvPr id="167" name="Google Shape;167;g24b60ded818_1_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b60ded818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b60ded818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l-GR">
                <a:latin typeface="Arial"/>
                <a:ea typeface="Arial"/>
                <a:cs typeface="Arial"/>
                <a:sym typeface="Arial"/>
              </a:rPr>
              <a:t>Αρχικά σκοπεύουμε να σχεδιάσουμε την εφαρμογή έτσι ώστε να είναι απόλυτα λειτουργική στο χώρο της Ελλάδας. Θα εστιάσουμε στην ηπειρωτική Ελλάδα και σε δεύτερο στάδιο στα νησιά μας. Σε αυτό το σημείο παρουσιάζουμε το προφίλ ενός πιθανού χρήστη της εφαρμογής μας.</a:t>
            </a:r>
            <a:endParaRPr>
              <a:latin typeface="Arial"/>
              <a:ea typeface="Arial"/>
              <a:cs typeface="Arial"/>
              <a:sym typeface="Arial"/>
            </a:endParaRPr>
          </a:p>
          <a:p>
            <a:pPr indent="0" lvl="0" marL="0" rtl="0" algn="l">
              <a:spcBef>
                <a:spcPts val="0"/>
              </a:spcBef>
              <a:spcAft>
                <a:spcPts val="0"/>
              </a:spcAft>
              <a:buNone/>
            </a:pPr>
            <a:r>
              <a:t/>
            </a:r>
            <a:endParaRPr/>
          </a:p>
        </p:txBody>
      </p:sp>
      <p:sp>
        <p:nvSpPr>
          <p:cNvPr id="177" name="Google Shape;177;g24b60ded818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b60ded818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b60ded818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l-GR"/>
              <a:t>Plugshare = χωρίς εκπτώσεις</a:t>
            </a:r>
            <a:endParaRPr/>
          </a:p>
        </p:txBody>
      </p:sp>
      <p:sp>
        <p:nvSpPr>
          <p:cNvPr id="186" name="Google Shape;186;g24b60ded818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c53590c6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c53590c6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l-GR" sz="2200">
                <a:solidFill>
                  <a:srgbClr val="222222"/>
                </a:solidFill>
                <a:highlight>
                  <a:srgbClr val="EFEFEF"/>
                </a:highlight>
                <a:latin typeface="Arial"/>
                <a:ea typeface="Arial"/>
                <a:cs typeface="Arial"/>
                <a:sym typeface="Arial"/>
              </a:rPr>
              <a:t>Γιατί εμείς ?</a:t>
            </a:r>
            <a:endParaRPr sz="2200">
              <a:solidFill>
                <a:srgbClr val="222222"/>
              </a:solidFill>
              <a:highlight>
                <a:srgbClr val="EFEFEF"/>
              </a:highlight>
              <a:latin typeface="Arial"/>
              <a:ea typeface="Arial"/>
              <a:cs typeface="Arial"/>
              <a:sym typeface="Arial"/>
            </a:endParaRPr>
          </a:p>
          <a:p>
            <a:pPr indent="0" lvl="0" marL="0" rtl="0" algn="l">
              <a:spcBef>
                <a:spcPts val="0"/>
              </a:spcBef>
              <a:spcAft>
                <a:spcPts val="0"/>
              </a:spcAft>
              <a:buNone/>
            </a:pPr>
            <a:r>
              <a:t/>
            </a:r>
            <a:endParaRPr/>
          </a:p>
        </p:txBody>
      </p:sp>
      <p:sp>
        <p:nvSpPr>
          <p:cNvPr id="199" name="Google Shape;199;g23c53590c6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6" name="Google Shape;2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67a3f425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67a3f425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267a3f425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b60ded818_7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b60ded818_7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4b60ded818_7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λεζάντα">
  <p:cSld name="Τίτλος και λεζάντα">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σαγωγικά με λεζάντα">
  <p:cSld name="Εισαγωγικά με λεζάντα">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p:cSld name="Κάρτα ονόματος">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με φράση">
  <p:cSld name="Κάρτα ονόματος με φράση">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ή False">
  <p:cSld name="True ή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6" name="Google Shape;46;p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7" name="Google Shape;47;p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8" name="Google Shape;48;p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52" name="Shape 52"/>
        <p:cNvGrpSpPr/>
        <p:nvPr/>
      </p:nvGrpSpPr>
      <p:grpSpPr>
        <a:xfrm>
          <a:off x="0" y="0"/>
          <a:ext cx="0" cy="0"/>
          <a:chOff x="0" y="0"/>
          <a:chExt cx="0" cy="0"/>
        </a:xfrm>
      </p:grpSpPr>
      <p:sp>
        <p:nvSpPr>
          <p:cNvPr id="53" name="Google Shape;5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58" name="Shape 58"/>
        <p:cNvGrpSpPr/>
        <p:nvPr/>
      </p:nvGrpSpPr>
      <p:grpSpPr>
        <a:xfrm>
          <a:off x="0" y="0"/>
          <a:ext cx="0" cy="0"/>
          <a:chOff x="0" y="0"/>
          <a:chExt cx="0" cy="0"/>
        </a:xfrm>
      </p:grpSpPr>
      <p:sp>
        <p:nvSpPr>
          <p:cNvPr id="59" name="Google Shape;59;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1" name="Google Shape;61;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64" name="Shape 64"/>
        <p:cNvGrpSpPr/>
        <p:nvPr/>
      </p:nvGrpSpPr>
      <p:grpSpPr>
        <a:xfrm>
          <a:off x="0" y="0"/>
          <a:ext cx="0" cy="0"/>
          <a:chOff x="0" y="0"/>
          <a:chExt cx="0" cy="0"/>
        </a:xfrm>
      </p:grpSpPr>
      <p:sp>
        <p:nvSpPr>
          <p:cNvPr id="65" name="Google Shape;65;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ό"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2.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31.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3">
            <a:alphaModFix/>
          </a:blip>
          <a:srcRect b="0" l="0" r="0" t="0"/>
          <a:stretch/>
        </p:blipFill>
        <p:spPr>
          <a:xfrm>
            <a:off x="3830625" y="547975"/>
            <a:ext cx="4408574" cy="2502600"/>
          </a:xfrm>
          <a:prstGeom prst="rect">
            <a:avLst/>
          </a:prstGeom>
          <a:noFill/>
          <a:ln>
            <a:noFill/>
          </a:ln>
        </p:spPr>
      </p:pic>
      <p:pic>
        <p:nvPicPr>
          <p:cNvPr id="149" name="Google Shape;149;p18"/>
          <p:cNvPicPr preferRelativeResize="0"/>
          <p:nvPr/>
        </p:nvPicPr>
        <p:blipFill>
          <a:blip r:embed="rId4">
            <a:alphaModFix/>
          </a:blip>
          <a:stretch>
            <a:fillRect/>
          </a:stretch>
        </p:blipFill>
        <p:spPr>
          <a:xfrm>
            <a:off x="5831250" y="3701777"/>
            <a:ext cx="5135376" cy="2739900"/>
          </a:xfrm>
          <a:prstGeom prst="rect">
            <a:avLst/>
          </a:prstGeom>
          <a:noFill/>
          <a:ln>
            <a:noFill/>
          </a:ln>
          <a:effectLst>
            <a:outerShdw blurRad="57150" rotWithShape="0" algn="bl" dir="5400000" dist="19050">
              <a:srgbClr val="000000">
                <a:alpha val="50000"/>
              </a:srgbClr>
            </a:outerShdw>
          </a:effectLst>
        </p:spPr>
      </p:pic>
      <p:sp>
        <p:nvSpPr>
          <p:cNvPr id="150" name="Google Shape;150;p18"/>
          <p:cNvSpPr txBox="1"/>
          <p:nvPr/>
        </p:nvSpPr>
        <p:spPr>
          <a:xfrm>
            <a:off x="539525" y="3948250"/>
            <a:ext cx="48534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l-GR" sz="2800" u="none" cap="none" strike="noStrike">
                <a:solidFill>
                  <a:schemeClr val="dk1"/>
                </a:solidFill>
                <a:latin typeface="Garamond"/>
                <a:ea typeface="Garamond"/>
                <a:cs typeface="Garamond"/>
                <a:sym typeface="Garamond"/>
              </a:rPr>
              <a:t>Ομάδα </a:t>
            </a:r>
            <a:r>
              <a:rPr b="1" lang="el-GR" sz="2800">
                <a:solidFill>
                  <a:schemeClr val="dk1"/>
                </a:solidFill>
                <a:latin typeface="Garamond"/>
                <a:ea typeface="Garamond"/>
                <a:cs typeface="Garamond"/>
                <a:sym typeface="Garamond"/>
              </a:rPr>
              <a:t>SparKing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Γιάννης Καλαϊτζής,  iis21157</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Αναστασία Λιούρου, iis21020</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Γρηγόρης Στασινός,  iis21100</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Αντώνης Τσούκκας, iis21139</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Παναγιώτης Φυτιλής , iis21052</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31394D"/>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797600" y="439200"/>
            <a:ext cx="8596800" cy="715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l-GR">
                <a:solidFill>
                  <a:schemeClr val="dk1"/>
                </a:solidFill>
                <a:latin typeface="Arial"/>
                <a:ea typeface="Arial"/>
                <a:cs typeface="Arial"/>
                <a:sym typeface="Arial"/>
              </a:rPr>
              <a:t>ΧΡΗΜΑΤΟΟΙΚΟΝΟΜΙΚΑ</a:t>
            </a:r>
            <a:endParaRPr b="1">
              <a:solidFill>
                <a:schemeClr val="dk1"/>
              </a:solidFill>
              <a:latin typeface="Arial"/>
              <a:ea typeface="Arial"/>
              <a:cs typeface="Arial"/>
              <a:sym typeface="Arial"/>
            </a:endParaRPr>
          </a:p>
        </p:txBody>
      </p:sp>
      <p:sp>
        <p:nvSpPr>
          <p:cNvPr id="253" name="Google Shape;253;p27"/>
          <p:cNvSpPr txBox="1"/>
          <p:nvPr/>
        </p:nvSpPr>
        <p:spPr>
          <a:xfrm>
            <a:off x="1028550" y="1434300"/>
            <a:ext cx="10134900" cy="5756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l-GR" sz="1700"/>
              <a:t>Premium edition:</a:t>
            </a:r>
            <a:r>
              <a:rPr lang="el-GR" sz="1700"/>
              <a:t> 4.99$ συνδρομή για 3 μήνες (chatbot, ad-free)</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b="1" lang="el-GR" sz="1700"/>
              <a:t>Data sharing:</a:t>
            </a:r>
            <a:r>
              <a:rPr lang="el-GR" sz="1700"/>
              <a:t> Τιμή μετά από διαπραγμάτευση με εταιρείες (ίσως σαν αντάλλαγμα για πληροφορίες σχετικά με τους φορτιστές τους)</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b="1" lang="el-GR" sz="1700">
                <a:solidFill>
                  <a:schemeClr val="dk1"/>
                </a:solidFill>
              </a:rPr>
              <a:t>Affiliate marketing: </a:t>
            </a:r>
            <a:endParaRPr b="1"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17.801 ηλεκτρικά αυτοκίνητα στην Ελλάδα (2022)</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Συνολικές αιτήσεις προγράμματος «Κινούμαι Ηλεκτρικά» που υποβλήθηκαν το 2021 ήταν 29.500 </a:t>
            </a:r>
            <a:endParaRPr sz="1700">
              <a:solidFill>
                <a:schemeClr val="dk1"/>
              </a:solidFill>
            </a:endParaRPr>
          </a:p>
          <a:p>
            <a:pPr indent="0" lvl="0" marL="9144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Συνολικά οι αιτούντες για ηλ. αυτοκίνητα είναι 4.650. Αν θεωρήσουμε το 50% ως χρήστες έχουμε 2.325 δυνητικούς users. </a:t>
            </a:r>
            <a:endParaRPr sz="1700">
              <a:solidFill>
                <a:schemeClr val="dk1"/>
              </a:solidFill>
            </a:endParaRPr>
          </a:p>
          <a:p>
            <a:pPr indent="0" lvl="0" marL="9144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l-GR" sz="1700">
                <a:solidFill>
                  <a:schemeClr val="dk1"/>
                </a:solidFill>
              </a:rPr>
              <a:t>CPM από 3 $, αν έχουμε 5 impressions/user τότε: </a:t>
            </a:r>
            <a:endParaRPr sz="1700">
              <a:solidFill>
                <a:schemeClr val="dk1"/>
              </a:solidFill>
            </a:endParaRPr>
          </a:p>
          <a:p>
            <a:pPr indent="0" lvl="0" marL="914400" rtl="0" algn="l">
              <a:spcBef>
                <a:spcPts val="0"/>
              </a:spcBef>
              <a:spcAft>
                <a:spcPts val="0"/>
              </a:spcAft>
              <a:buNone/>
            </a:pPr>
            <a:r>
              <a:rPr lang="el-GR" sz="1700">
                <a:solidFill>
                  <a:schemeClr val="dk1"/>
                </a:solidFill>
              </a:rPr>
              <a:t>Revenue = (Total impressions / 1000) * CPM rate δηλαδή συνολικά 104.625 $</a:t>
            </a:r>
            <a:endParaRPr sz="1700">
              <a:solidFill>
                <a:schemeClr val="dk1"/>
              </a:solidFill>
            </a:endParaRPr>
          </a:p>
          <a:p>
            <a:pPr indent="0" lvl="0" marL="0" rtl="0" algn="l">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914400" rtl="0" algn="l">
              <a:spcBef>
                <a:spcPts val="0"/>
              </a:spcBef>
              <a:spcAft>
                <a:spcPts val="0"/>
              </a:spcAft>
              <a:buNone/>
            </a:pPr>
            <a:r>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nvSpPr>
        <p:spPr>
          <a:xfrm>
            <a:off x="808475" y="368475"/>
            <a:ext cx="10877100" cy="73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l-GR" sz="3600">
                <a:solidFill>
                  <a:srgbClr val="222222"/>
                </a:solidFill>
                <a:highlight>
                  <a:srgbClr val="FFFFFF"/>
                </a:highlight>
              </a:rPr>
              <a:t>Επιχειρηματικό μοντέλο</a:t>
            </a:r>
            <a:endParaRPr b="1" sz="3600">
              <a:latin typeface="Roboto"/>
              <a:ea typeface="Roboto"/>
              <a:cs typeface="Roboto"/>
              <a:sym typeface="Roboto"/>
            </a:endParaRPr>
          </a:p>
        </p:txBody>
      </p:sp>
      <p:sp>
        <p:nvSpPr>
          <p:cNvPr id="260" name="Google Shape;260;p28"/>
          <p:cNvSpPr txBox="1"/>
          <p:nvPr/>
        </p:nvSpPr>
        <p:spPr>
          <a:xfrm>
            <a:off x="1253125" y="1548525"/>
            <a:ext cx="10056000" cy="169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2200">
              <a:solidFill>
                <a:srgbClr val="222222"/>
              </a:solidFill>
            </a:endParaRPr>
          </a:p>
          <a:p>
            <a:pPr indent="0" lvl="0" marL="0" rtl="0" algn="l">
              <a:lnSpc>
                <a:spcPct val="115000"/>
              </a:lnSpc>
              <a:spcBef>
                <a:spcPts val="0"/>
              </a:spcBef>
              <a:spcAft>
                <a:spcPts val="0"/>
              </a:spcAft>
              <a:buNone/>
            </a:pPr>
            <a:r>
              <a:t/>
            </a:r>
            <a:endParaRPr sz="2200">
              <a:solidFill>
                <a:srgbClr val="222222"/>
              </a:solidFill>
              <a:highlight>
                <a:srgbClr val="FFFFFF"/>
              </a:highlight>
            </a:endParaRPr>
          </a:p>
          <a:p>
            <a:pPr indent="0" lvl="0" marL="0" rtl="0" algn="l">
              <a:lnSpc>
                <a:spcPct val="115000"/>
              </a:lnSpc>
              <a:spcBef>
                <a:spcPts val="0"/>
              </a:spcBef>
              <a:spcAft>
                <a:spcPts val="0"/>
              </a:spcAft>
              <a:buNone/>
            </a:pPr>
            <a:r>
              <a:t/>
            </a:r>
            <a:endParaRPr sz="2200">
              <a:solidFill>
                <a:srgbClr val="222222"/>
              </a:solidFill>
              <a:highlight>
                <a:srgbClr val="FFFFFF"/>
              </a:highlight>
            </a:endParaRPr>
          </a:p>
          <a:p>
            <a:pPr indent="0" lvl="0" marL="457200" rtl="0" algn="l">
              <a:lnSpc>
                <a:spcPct val="115000"/>
              </a:lnSpc>
              <a:spcBef>
                <a:spcPts val="0"/>
              </a:spcBef>
              <a:spcAft>
                <a:spcPts val="0"/>
              </a:spcAft>
              <a:buNone/>
            </a:pPr>
            <a:r>
              <a:t/>
            </a:r>
            <a:endParaRPr sz="2200">
              <a:latin typeface="Roboto"/>
              <a:ea typeface="Roboto"/>
              <a:cs typeface="Roboto"/>
              <a:sym typeface="Roboto"/>
            </a:endParaRPr>
          </a:p>
        </p:txBody>
      </p:sp>
      <p:pic>
        <p:nvPicPr>
          <p:cNvPr id="261" name="Google Shape;261;p28"/>
          <p:cNvPicPr preferRelativeResize="0"/>
          <p:nvPr/>
        </p:nvPicPr>
        <p:blipFill>
          <a:blip r:embed="rId3">
            <a:alphaModFix/>
          </a:blip>
          <a:stretch>
            <a:fillRect/>
          </a:stretch>
        </p:blipFill>
        <p:spPr>
          <a:xfrm>
            <a:off x="1364788" y="1084275"/>
            <a:ext cx="9462424" cy="532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idx="2" type="body"/>
          </p:nvPr>
        </p:nvSpPr>
        <p:spPr>
          <a:xfrm>
            <a:off x="261675" y="1529625"/>
            <a:ext cx="9805500" cy="557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l-GR" sz="2000">
                <a:latin typeface="Arial"/>
                <a:ea typeface="Arial"/>
                <a:cs typeface="Arial"/>
                <a:sym typeface="Arial"/>
              </a:rPr>
              <a:t>Επέκταση στο εξωτερικό:</a:t>
            </a:r>
            <a:r>
              <a:rPr lang="el-GR" sz="2000">
                <a:latin typeface="Arial"/>
                <a:ea typeface="Arial"/>
                <a:cs typeface="Arial"/>
                <a:sym typeface="Arial"/>
              </a:rPr>
              <a:t> Όταν πλέον η εφαρμογή θα καλύπτει επαρκώς όλο τον Ελλαδικό χώρο, συνέχεια θα έχει η γειτονική κύπρος και οι χώρες της Ευρώπης.</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a:p>
            <a:pPr indent="0" lvl="0" marL="0" rtl="0" algn="l">
              <a:spcBef>
                <a:spcPts val="1000"/>
              </a:spcBef>
              <a:spcAft>
                <a:spcPts val="0"/>
              </a:spcAft>
              <a:buNone/>
            </a:pPr>
            <a:r>
              <a:rPr b="1" lang="el-GR" sz="2000">
                <a:latin typeface="Arial"/>
                <a:ea typeface="Arial"/>
                <a:cs typeface="Arial"/>
                <a:sym typeface="Arial"/>
              </a:rPr>
              <a:t>Παραγωγή δικών μας φορτιστών: </a:t>
            </a:r>
            <a:r>
              <a:rPr lang="el-GR" sz="2000">
                <a:latin typeface="Arial"/>
                <a:ea typeface="Arial"/>
                <a:cs typeface="Arial"/>
                <a:sym typeface="Arial"/>
              </a:rPr>
              <a:t>Αισιόδοξο και μακρινό σχέδιο αποτελεί η σχεδίαση και παραγωγή φορτιστών μάρκας Sparking.Αγοραστικό κοινό θα αποτελεί όποιος χρησιμοποιεί την εφαρμογή μας κάνοντας το </a:t>
            </a:r>
            <a:r>
              <a:rPr lang="el-GR" sz="2000">
                <a:latin typeface="Arial"/>
                <a:ea typeface="Arial"/>
                <a:cs typeface="Arial"/>
                <a:sym typeface="Arial"/>
              </a:rPr>
              <a:t>προϊόν</a:t>
            </a:r>
            <a:r>
              <a:rPr lang="el-GR" sz="2000">
                <a:latin typeface="Arial"/>
                <a:ea typeface="Arial"/>
                <a:cs typeface="Arial"/>
                <a:sym typeface="Arial"/>
              </a:rPr>
              <a:t> εύκολα προσβάσιμο από τον πελάτη.</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a:p>
            <a:pPr indent="0" lvl="0" marL="0" rtl="0" algn="l">
              <a:spcBef>
                <a:spcPts val="1000"/>
              </a:spcBef>
              <a:spcAft>
                <a:spcPts val="0"/>
              </a:spcAft>
              <a:buNone/>
            </a:pPr>
            <a:r>
              <a:rPr b="1" lang="el-GR" sz="2000">
                <a:latin typeface="Arial"/>
                <a:ea typeface="Arial"/>
                <a:cs typeface="Arial"/>
                <a:sym typeface="Arial"/>
              </a:rPr>
              <a:t>Γιγάντωση στον κλάδο: </a:t>
            </a:r>
            <a:r>
              <a:rPr lang="el-GR" sz="2000">
                <a:latin typeface="Arial"/>
                <a:ea typeface="Arial"/>
                <a:cs typeface="Arial"/>
                <a:sym typeface="Arial"/>
              </a:rPr>
              <a:t>Το τελικό βήμα για την εταιρεία θα είναι η οριστική </a:t>
            </a:r>
            <a:r>
              <a:rPr lang="el-GR" sz="2000">
                <a:latin typeface="Arial"/>
                <a:ea typeface="Arial"/>
                <a:cs typeface="Arial"/>
                <a:sym typeface="Arial"/>
              </a:rPr>
              <a:t>εδραίωσή</a:t>
            </a:r>
            <a:r>
              <a:rPr lang="el-GR" sz="2000">
                <a:latin typeface="Arial"/>
                <a:ea typeface="Arial"/>
                <a:cs typeface="Arial"/>
                <a:sym typeface="Arial"/>
              </a:rPr>
              <a:t> της στο κλάδο είτε με την αγορά είτε με την συγχώνευση με παρόμοιες εφαρμογές. Αρχικά θα στραφούμε σε αυτές που καλύπτουν την Ελλάδα (π.χ NRG incharge) και έπειτα σε άλλες του εξωτερικού.</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
        <p:nvSpPr>
          <p:cNvPr id="268" name="Google Shape;268;p29"/>
          <p:cNvSpPr txBox="1"/>
          <p:nvPr>
            <p:ph type="title"/>
          </p:nvPr>
        </p:nvSpPr>
        <p:spPr>
          <a:xfrm>
            <a:off x="1797600" y="435625"/>
            <a:ext cx="8596800" cy="715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l-GR">
                <a:solidFill>
                  <a:schemeClr val="dk1"/>
                </a:solidFill>
                <a:latin typeface="Arial"/>
                <a:ea typeface="Arial"/>
                <a:cs typeface="Arial"/>
                <a:sym typeface="Arial"/>
              </a:rPr>
              <a:t>ΜΕΛΛΟΝΤΙΚΕΣ ΠΡΟΟΠΤΙΚΕΣ</a:t>
            </a:r>
            <a:endParaRPr b="1">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0"/>
          <p:cNvPicPr preferRelativeResize="0"/>
          <p:nvPr/>
        </p:nvPicPr>
        <p:blipFill>
          <a:blip r:embed="rId3">
            <a:alphaModFix/>
          </a:blip>
          <a:stretch>
            <a:fillRect/>
          </a:stretch>
        </p:blipFill>
        <p:spPr>
          <a:xfrm>
            <a:off x="0" y="0"/>
            <a:ext cx="9429026" cy="5742176"/>
          </a:xfrm>
          <a:prstGeom prst="rect">
            <a:avLst/>
          </a:prstGeom>
          <a:noFill/>
          <a:ln>
            <a:noFill/>
          </a:ln>
        </p:spPr>
      </p:pic>
      <p:sp>
        <p:nvSpPr>
          <p:cNvPr id="275" name="Google Shape;275;p30"/>
          <p:cNvSpPr txBox="1"/>
          <p:nvPr/>
        </p:nvSpPr>
        <p:spPr>
          <a:xfrm>
            <a:off x="2400025" y="370550"/>
            <a:ext cx="8602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GR" sz="3400">
                <a:highlight>
                  <a:schemeClr val="lt1"/>
                </a:highlight>
                <a:latin typeface="Trebuchet MS"/>
                <a:ea typeface="Trebuchet MS"/>
                <a:cs typeface="Trebuchet MS"/>
                <a:sym typeface="Trebuchet MS"/>
              </a:rPr>
              <a:t>Χάρτης πορείας έργου SparKing</a:t>
            </a:r>
            <a:endParaRPr sz="3400">
              <a:highlight>
                <a:schemeClr val="lt1"/>
              </a:highlight>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idx="2" type="body"/>
          </p:nvPr>
        </p:nvSpPr>
        <p:spPr>
          <a:xfrm>
            <a:off x="2257975" y="728000"/>
            <a:ext cx="6982500" cy="805500"/>
          </a:xfrm>
          <a:prstGeom prst="rect">
            <a:avLst/>
          </a:prstGeom>
        </p:spPr>
        <p:txBody>
          <a:bodyPr anchorCtr="0" anchor="t" bIns="45700" lIns="91425" spcFirstLastPara="1" rIns="91425" wrap="square" tIns="45700">
            <a:normAutofit fontScale="77500"/>
          </a:bodyPr>
          <a:lstStyle/>
          <a:p>
            <a:pPr indent="0" lvl="0" marL="0" rtl="0" algn="ctr">
              <a:spcBef>
                <a:spcPts val="1000"/>
              </a:spcBef>
              <a:spcAft>
                <a:spcPts val="0"/>
              </a:spcAft>
              <a:buNone/>
            </a:pPr>
            <a:r>
              <a:rPr lang="el-GR" sz="4000"/>
              <a:t>Ε</a:t>
            </a:r>
            <a:r>
              <a:rPr lang="el-GR" sz="4000"/>
              <a:t>υχαριστούμε για την προσοχή σας!!!</a:t>
            </a:r>
            <a:endParaRPr sz="4000"/>
          </a:p>
        </p:txBody>
      </p:sp>
      <p:pic>
        <p:nvPicPr>
          <p:cNvPr id="282" name="Google Shape;282;p31"/>
          <p:cNvPicPr preferRelativeResize="0"/>
          <p:nvPr/>
        </p:nvPicPr>
        <p:blipFill>
          <a:blip r:embed="rId3">
            <a:alphaModFix/>
          </a:blip>
          <a:stretch>
            <a:fillRect/>
          </a:stretch>
        </p:blipFill>
        <p:spPr>
          <a:xfrm>
            <a:off x="3549237" y="1851175"/>
            <a:ext cx="5093530" cy="391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nvSpPr>
        <p:spPr>
          <a:xfrm>
            <a:off x="1139100" y="1098725"/>
            <a:ext cx="99138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GR" sz="2000"/>
              <a:t>Η ομάδα μας προτείνει την ανάπτυξη μιας εφαρμογής για android και iOS συσκευές ως μια ολοκληρωμένη λύση για τους οδηγούς ηλεκτρικών οχημάτων που θέλουν να έχουν άμεση πρόσβαση στους πλησιέστερους διαθέσιμους σταθμούς φόρτισης.</a:t>
            </a:r>
            <a:r>
              <a:rPr lang="el-GR" sz="1800"/>
              <a:t> </a:t>
            </a:r>
            <a:endParaRPr sz="2100"/>
          </a:p>
        </p:txBody>
      </p:sp>
      <p:sp>
        <p:nvSpPr>
          <p:cNvPr id="157" name="Google Shape;157;p19"/>
          <p:cNvSpPr txBox="1"/>
          <p:nvPr/>
        </p:nvSpPr>
        <p:spPr>
          <a:xfrm>
            <a:off x="1797599" y="245939"/>
            <a:ext cx="8596800" cy="7809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EC8F14"/>
              </a:buClr>
              <a:buSzPts val="770"/>
              <a:buFont typeface="Garamond"/>
              <a:buNone/>
            </a:pPr>
            <a:r>
              <a:rPr b="1" lang="el-GR" sz="3350">
                <a:solidFill>
                  <a:srgbClr val="31394D"/>
                </a:solidFill>
              </a:rPr>
              <a:t>Επιχειρηματική Ιδέα</a:t>
            </a:r>
            <a:endParaRPr b="1" sz="3350">
              <a:solidFill>
                <a:srgbClr val="31394D"/>
              </a:solidFill>
            </a:endParaRPr>
          </a:p>
          <a:p>
            <a:pPr indent="0" lvl="0" marL="0" rtl="0" algn="ctr">
              <a:lnSpc>
                <a:spcPct val="95000"/>
              </a:lnSpc>
              <a:spcBef>
                <a:spcPts val="0"/>
              </a:spcBef>
              <a:spcAft>
                <a:spcPts val="0"/>
              </a:spcAft>
              <a:buSzPts val="770"/>
              <a:buNone/>
            </a:pPr>
            <a:r>
              <a:t/>
            </a:r>
            <a:endParaRPr b="1" sz="2380"/>
          </a:p>
        </p:txBody>
      </p:sp>
      <p:sp>
        <p:nvSpPr>
          <p:cNvPr id="158" name="Google Shape;158;p19"/>
          <p:cNvSpPr txBox="1"/>
          <p:nvPr/>
        </p:nvSpPr>
        <p:spPr>
          <a:xfrm>
            <a:off x="1409175" y="2833100"/>
            <a:ext cx="6210900" cy="38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GR" sz="2000"/>
              <a:t>Συγκεκριμένες δυνατότητες εφαρμογής:</a:t>
            </a:r>
            <a:endParaRPr sz="2000"/>
          </a:p>
          <a:p>
            <a:pPr indent="0" lvl="0" marL="0" rtl="0" algn="l">
              <a:lnSpc>
                <a:spcPct val="115000"/>
              </a:lnSpc>
              <a:spcBef>
                <a:spcPts val="0"/>
              </a:spcBef>
              <a:spcAft>
                <a:spcPts val="0"/>
              </a:spcAft>
              <a:buNone/>
            </a:pPr>
            <a:r>
              <a:t/>
            </a:r>
            <a:endParaRPr sz="1200"/>
          </a:p>
          <a:p>
            <a:pPr indent="-355600" lvl="0" marL="457200" rtl="0" algn="l">
              <a:lnSpc>
                <a:spcPct val="115000"/>
              </a:lnSpc>
              <a:spcBef>
                <a:spcPts val="0"/>
              </a:spcBef>
              <a:spcAft>
                <a:spcPts val="0"/>
              </a:spcAft>
              <a:buSzPts val="2000"/>
              <a:buChar char="❖"/>
            </a:pPr>
            <a:r>
              <a:rPr lang="el-GR" sz="2000"/>
              <a:t>Πληροφορίες φορτιστή (ταχύτητα φόρτισης, τύπος υποδοχής)</a:t>
            </a:r>
            <a:endParaRPr sz="2000"/>
          </a:p>
          <a:p>
            <a:pPr indent="-355600" lvl="0" marL="457200" rtl="0" algn="l">
              <a:lnSpc>
                <a:spcPct val="115000"/>
              </a:lnSpc>
              <a:spcBef>
                <a:spcPts val="0"/>
              </a:spcBef>
              <a:spcAft>
                <a:spcPts val="0"/>
              </a:spcAft>
              <a:buSzPts val="2000"/>
              <a:buChar char="❖"/>
            </a:pPr>
            <a:r>
              <a:rPr lang="el-GR" sz="2000"/>
              <a:t>Δυνατότητα χρήσης chatbot για ερωτήσεις-βοήθεια </a:t>
            </a:r>
            <a:endParaRPr sz="2000"/>
          </a:p>
          <a:p>
            <a:pPr indent="-355600" lvl="0" marL="457200" rtl="0" algn="l">
              <a:lnSpc>
                <a:spcPct val="115000"/>
              </a:lnSpc>
              <a:spcBef>
                <a:spcPts val="0"/>
              </a:spcBef>
              <a:spcAft>
                <a:spcPts val="0"/>
              </a:spcAft>
              <a:buSzPts val="2000"/>
              <a:buChar char="❖"/>
            </a:pPr>
            <a:r>
              <a:rPr lang="el-GR" sz="2000"/>
              <a:t>Δυνατότητα συλλογής πόντων με κάθε φόρτιση και εξαργύρωσή τους για εκπτωτικά κουπόνια </a:t>
            </a:r>
            <a:endParaRPr sz="2000"/>
          </a:p>
          <a:p>
            <a:pPr indent="-355600" lvl="0" marL="457200" rtl="0" algn="l">
              <a:lnSpc>
                <a:spcPct val="115000"/>
              </a:lnSpc>
              <a:spcBef>
                <a:spcPts val="0"/>
              </a:spcBef>
              <a:spcAft>
                <a:spcPts val="0"/>
              </a:spcAft>
              <a:buSzPts val="2000"/>
              <a:buChar char="❖"/>
            </a:pPr>
            <a:r>
              <a:rPr lang="el-GR" sz="2000"/>
              <a:t>Πληρωμή μέσω της εφαρμογής σε φορτιστές κάθε εταιρείας-παρόχου (ΔΕΗ, nrg, blink, κτλ)</a:t>
            </a:r>
            <a:endParaRPr sz="2000"/>
          </a:p>
          <a:p>
            <a:pPr indent="0" lvl="0" marL="0" rtl="0" algn="l">
              <a:spcBef>
                <a:spcPts val="0"/>
              </a:spcBef>
              <a:spcAft>
                <a:spcPts val="0"/>
              </a:spcAft>
              <a:buNone/>
            </a:pPr>
            <a:r>
              <a:t/>
            </a:r>
            <a:endParaRPr sz="2000">
              <a:latin typeface="Roboto"/>
              <a:ea typeface="Roboto"/>
              <a:cs typeface="Roboto"/>
              <a:sym typeface="Roboto"/>
            </a:endParaRPr>
          </a:p>
        </p:txBody>
      </p:sp>
      <p:pic>
        <p:nvPicPr>
          <p:cNvPr id="159" name="Google Shape;159;p19"/>
          <p:cNvPicPr preferRelativeResize="0"/>
          <p:nvPr/>
        </p:nvPicPr>
        <p:blipFill>
          <a:blip r:embed="rId3">
            <a:alphaModFix/>
          </a:blip>
          <a:stretch>
            <a:fillRect/>
          </a:stretch>
        </p:blipFill>
        <p:spPr>
          <a:xfrm>
            <a:off x="810900" y="1496000"/>
            <a:ext cx="986700" cy="1200600"/>
          </a:xfrm>
          <a:prstGeom prst="rect">
            <a:avLst/>
          </a:prstGeom>
          <a:noFill/>
          <a:ln>
            <a:noFill/>
          </a:ln>
        </p:spPr>
      </p:pic>
      <p:pic>
        <p:nvPicPr>
          <p:cNvPr id="160" name="Google Shape;160;p19"/>
          <p:cNvPicPr preferRelativeResize="0"/>
          <p:nvPr/>
        </p:nvPicPr>
        <p:blipFill>
          <a:blip r:embed="rId3">
            <a:alphaModFix/>
          </a:blip>
          <a:stretch>
            <a:fillRect/>
          </a:stretch>
        </p:blipFill>
        <p:spPr>
          <a:xfrm flipH="1">
            <a:off x="10066200" y="1395350"/>
            <a:ext cx="986700" cy="1200600"/>
          </a:xfrm>
          <a:prstGeom prst="rect">
            <a:avLst/>
          </a:prstGeom>
          <a:noFill/>
          <a:ln>
            <a:noFill/>
          </a:ln>
        </p:spPr>
      </p:pic>
      <p:pic>
        <p:nvPicPr>
          <p:cNvPr id="161" name="Google Shape;161;p19"/>
          <p:cNvPicPr preferRelativeResize="0"/>
          <p:nvPr/>
        </p:nvPicPr>
        <p:blipFill>
          <a:blip r:embed="rId3">
            <a:alphaModFix/>
          </a:blip>
          <a:stretch>
            <a:fillRect/>
          </a:stretch>
        </p:blipFill>
        <p:spPr>
          <a:xfrm flipH="1" rot="10800000">
            <a:off x="810900" y="858850"/>
            <a:ext cx="986700" cy="1200600"/>
          </a:xfrm>
          <a:prstGeom prst="rect">
            <a:avLst/>
          </a:prstGeom>
          <a:noFill/>
          <a:ln>
            <a:noFill/>
          </a:ln>
        </p:spPr>
      </p:pic>
      <p:pic>
        <p:nvPicPr>
          <p:cNvPr id="162" name="Google Shape;162;p19"/>
          <p:cNvPicPr preferRelativeResize="0"/>
          <p:nvPr/>
        </p:nvPicPr>
        <p:blipFill>
          <a:blip r:embed="rId3">
            <a:alphaModFix/>
          </a:blip>
          <a:stretch>
            <a:fillRect/>
          </a:stretch>
        </p:blipFill>
        <p:spPr>
          <a:xfrm rot="10800000">
            <a:off x="10066200" y="758200"/>
            <a:ext cx="986700" cy="1200600"/>
          </a:xfrm>
          <a:prstGeom prst="rect">
            <a:avLst/>
          </a:prstGeom>
          <a:noFill/>
          <a:ln>
            <a:noFill/>
          </a:ln>
        </p:spPr>
      </p:pic>
      <p:pic>
        <p:nvPicPr>
          <p:cNvPr id="163" name="Google Shape;163;p19"/>
          <p:cNvPicPr preferRelativeResize="0"/>
          <p:nvPr/>
        </p:nvPicPr>
        <p:blipFill>
          <a:blip r:embed="rId4">
            <a:alphaModFix/>
          </a:blip>
          <a:stretch>
            <a:fillRect/>
          </a:stretch>
        </p:blipFill>
        <p:spPr>
          <a:xfrm>
            <a:off x="8005986" y="2833100"/>
            <a:ext cx="1680114" cy="3488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913850" y="273625"/>
            <a:ext cx="8364300" cy="780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990"/>
              <a:buFont typeface="Arial"/>
              <a:buNone/>
            </a:pPr>
            <a:r>
              <a:rPr b="1" lang="el-GR" sz="3459">
                <a:solidFill>
                  <a:schemeClr val="dk1"/>
                </a:solidFill>
                <a:latin typeface="Arial"/>
                <a:ea typeface="Arial"/>
                <a:cs typeface="Arial"/>
                <a:sym typeface="Arial"/>
              </a:rPr>
              <a:t>Προβλήματα που λύνει η εφαρμογή</a:t>
            </a:r>
            <a:endParaRPr b="1" sz="3459">
              <a:solidFill>
                <a:schemeClr val="dk1"/>
              </a:solidFill>
              <a:latin typeface="Arial"/>
              <a:ea typeface="Arial"/>
              <a:cs typeface="Arial"/>
              <a:sym typeface="Arial"/>
            </a:endParaRPr>
          </a:p>
          <a:p>
            <a:pPr indent="0" lvl="0" marL="0" rtl="0" algn="ctr">
              <a:lnSpc>
                <a:spcPct val="100000"/>
              </a:lnSpc>
              <a:spcBef>
                <a:spcPts val="0"/>
              </a:spcBef>
              <a:spcAft>
                <a:spcPts val="0"/>
              </a:spcAft>
              <a:buClr>
                <a:srgbClr val="EC8F14"/>
              </a:buClr>
              <a:buSzPts val="3600"/>
              <a:buFont typeface="Garamond"/>
              <a:buNone/>
            </a:pPr>
            <a:r>
              <a:t/>
            </a:r>
            <a:endParaRPr b="1" sz="3600">
              <a:solidFill>
                <a:srgbClr val="EC8F14"/>
              </a:solidFill>
              <a:latin typeface="Garamond"/>
              <a:ea typeface="Garamond"/>
              <a:cs typeface="Garamond"/>
              <a:sym typeface="Garamond"/>
            </a:endParaRPr>
          </a:p>
        </p:txBody>
      </p:sp>
      <p:sp>
        <p:nvSpPr>
          <p:cNvPr id="170" name="Google Shape;170;p20"/>
          <p:cNvSpPr txBox="1"/>
          <p:nvPr/>
        </p:nvSpPr>
        <p:spPr>
          <a:xfrm>
            <a:off x="1651188" y="1999050"/>
            <a:ext cx="76260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Char char="❖"/>
            </a:pPr>
            <a:r>
              <a:rPr lang="el-GR" sz="2200"/>
              <a:t>Δυσκολία στην εύρεση σταθμών φόρτισης ηλεκτρικών οχημάτων από τους οδηγούς.</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Άγχος των οδηγών εξαιτίας της χαμηλής αυτονομίας των συγκεκριμένων οχημάτων.</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Παγκόσμια φαινόμενα όπως η κλιματική αλλαγή, καθιστούν απαραίτητη τη μετάβαση σε πιο φιλικούς προς το περιβάλλον τρόπους μεταφορών</a:t>
            </a:r>
            <a:r>
              <a:rPr lang="el-GR" sz="1700"/>
              <a:t>.</a:t>
            </a:r>
            <a:endParaRPr sz="1700"/>
          </a:p>
        </p:txBody>
      </p:sp>
      <p:pic>
        <p:nvPicPr>
          <p:cNvPr id="171" name="Google Shape;171;p20"/>
          <p:cNvPicPr preferRelativeResize="0"/>
          <p:nvPr/>
        </p:nvPicPr>
        <p:blipFill>
          <a:blip r:embed="rId3">
            <a:alphaModFix/>
          </a:blip>
          <a:stretch>
            <a:fillRect/>
          </a:stretch>
        </p:blipFill>
        <p:spPr>
          <a:xfrm>
            <a:off x="333874" y="1774675"/>
            <a:ext cx="1143325" cy="1143325"/>
          </a:xfrm>
          <a:prstGeom prst="rect">
            <a:avLst/>
          </a:prstGeom>
          <a:noFill/>
          <a:ln>
            <a:noFill/>
          </a:ln>
        </p:spPr>
      </p:pic>
      <p:pic>
        <p:nvPicPr>
          <p:cNvPr id="172" name="Google Shape;172;p20"/>
          <p:cNvPicPr preferRelativeResize="0"/>
          <p:nvPr/>
        </p:nvPicPr>
        <p:blipFill>
          <a:blip r:embed="rId4">
            <a:alphaModFix/>
          </a:blip>
          <a:stretch>
            <a:fillRect/>
          </a:stretch>
        </p:blipFill>
        <p:spPr>
          <a:xfrm>
            <a:off x="333875" y="3007101"/>
            <a:ext cx="1143325" cy="1143325"/>
          </a:xfrm>
          <a:prstGeom prst="rect">
            <a:avLst/>
          </a:prstGeom>
          <a:noFill/>
          <a:ln>
            <a:noFill/>
          </a:ln>
        </p:spPr>
      </p:pic>
      <p:pic>
        <p:nvPicPr>
          <p:cNvPr id="173" name="Google Shape;173;p20"/>
          <p:cNvPicPr preferRelativeResize="0"/>
          <p:nvPr/>
        </p:nvPicPr>
        <p:blipFill>
          <a:blip r:embed="rId5">
            <a:alphaModFix/>
          </a:blip>
          <a:stretch>
            <a:fillRect/>
          </a:stretch>
        </p:blipFill>
        <p:spPr>
          <a:xfrm>
            <a:off x="333875" y="4427925"/>
            <a:ext cx="1143325" cy="107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4744300" y="1286750"/>
            <a:ext cx="7263900" cy="461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GR" sz="1600" u="sng">
                <a:latin typeface="Roboto"/>
                <a:ea typeface="Roboto"/>
                <a:cs typeface="Roboto"/>
                <a:sym typeface="Roboto"/>
              </a:rPr>
              <a:t>Προφίλ Πιθανού Χρήστη</a:t>
            </a:r>
            <a:endParaRPr b="1" sz="1600" u="sng">
              <a:latin typeface="Roboto"/>
              <a:ea typeface="Roboto"/>
              <a:cs typeface="Roboto"/>
              <a:sym typeface="Roboto"/>
            </a:endParaRPr>
          </a:p>
          <a:p>
            <a:pPr indent="0" lvl="0" marL="0" rtl="0" algn="l">
              <a:spcBef>
                <a:spcPts val="0"/>
              </a:spcBef>
              <a:spcAft>
                <a:spcPts val="0"/>
              </a:spcAft>
              <a:buNone/>
            </a:pPr>
            <a:r>
              <a:t/>
            </a:r>
            <a:endParaRPr sz="1600" u="sng">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Όνομα:</a:t>
            </a:r>
            <a:r>
              <a:rPr b="1" lang="el-GR" sz="1600">
                <a:latin typeface="Roboto"/>
                <a:ea typeface="Roboto"/>
                <a:cs typeface="Roboto"/>
                <a:sym typeface="Roboto"/>
              </a:rPr>
              <a:t> Μαρία </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Ηλικία</a:t>
            </a:r>
            <a:r>
              <a:rPr b="1" lang="el-GR" sz="1600">
                <a:latin typeface="Roboto"/>
                <a:ea typeface="Roboto"/>
                <a:cs typeface="Roboto"/>
                <a:sym typeface="Roboto"/>
              </a:rPr>
              <a:t>: 35</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Επάγγελμα</a:t>
            </a:r>
            <a:r>
              <a:rPr b="1" lang="el-GR" sz="1600">
                <a:latin typeface="Roboto"/>
                <a:ea typeface="Roboto"/>
                <a:cs typeface="Roboto"/>
                <a:sym typeface="Roboto"/>
              </a:rPr>
              <a:t>: Επιχειρηματίας</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Περιγραφή</a:t>
            </a:r>
            <a:r>
              <a:rPr b="1" lang="el-GR" sz="1600">
                <a:latin typeface="Roboto"/>
                <a:ea typeface="Roboto"/>
                <a:cs typeface="Roboto"/>
                <a:sym typeface="Roboto"/>
              </a:rPr>
              <a:t>: Η Μαρία είναι μια απασχολημένη επαγγελματίας που διαθέτει ηλεκτρικό αυτοκίνητο. Ταξιδεύει συχνά για επαγγελματικούς λόγους και χρειάζεται να βρίσκει γρήγορα και εύκολα σταθμούς φόρτισης κατά μήκος των διαδρομών της.</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Στόχοι και ανάγκες της:</a:t>
            </a:r>
            <a:endParaRPr b="1" sz="1600" u="sng">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εντοπίζει εύκολα και γρήγορα τους πλησιέστερους σταθμούς φόρτισης, ανάλογα με την τοποθεσία της και την απόστασή της από τον σταθμό.</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επιλέγει τους σταθμούς φόρτισης με βάση τον τύπο υποδοχής, την ταχύτητα φόρτισης και το κόστος φόρτισης.</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πληρώνει το κόστος φόρτισης με ασφάλεια και ευκολία μέσω της εφαρμογής </a:t>
            </a:r>
            <a:endParaRPr b="1">
              <a:latin typeface="Roboto"/>
              <a:ea typeface="Roboto"/>
              <a:cs typeface="Roboto"/>
              <a:sym typeface="Roboto"/>
            </a:endParaRPr>
          </a:p>
        </p:txBody>
      </p:sp>
      <p:sp>
        <p:nvSpPr>
          <p:cNvPr id="180" name="Google Shape;180;p21"/>
          <p:cNvSpPr txBox="1"/>
          <p:nvPr/>
        </p:nvSpPr>
        <p:spPr>
          <a:xfrm>
            <a:off x="262925" y="1716050"/>
            <a:ext cx="4272600" cy="4188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l-GR" sz="2000"/>
              <a:t>Σκοπός η εφαρμογή να είναι απόλυτα λειτουργική στην πόλη της Θεσσαλονίκης.</a:t>
            </a:r>
            <a:endParaRPr sz="2000"/>
          </a:p>
          <a:p>
            <a:pPr indent="-355600" lvl="0" marL="457200" rtl="0" algn="l">
              <a:lnSpc>
                <a:spcPct val="115000"/>
              </a:lnSpc>
              <a:spcBef>
                <a:spcPts val="0"/>
              </a:spcBef>
              <a:spcAft>
                <a:spcPts val="0"/>
              </a:spcAft>
              <a:buSzPts val="2000"/>
              <a:buChar char="❖"/>
            </a:pPr>
            <a:r>
              <a:rPr lang="el-GR" sz="2000"/>
              <a:t>Συμπερίληψη και της υπόλοιπης ηπειρωτικής Ελλάδας.</a:t>
            </a:r>
            <a:endParaRPr sz="2000"/>
          </a:p>
          <a:p>
            <a:pPr indent="-355600" lvl="0" marL="457200" rtl="0" algn="l">
              <a:lnSpc>
                <a:spcPct val="115000"/>
              </a:lnSpc>
              <a:spcBef>
                <a:spcPts val="0"/>
              </a:spcBef>
              <a:spcAft>
                <a:spcPts val="0"/>
              </a:spcAft>
              <a:buSzPts val="2000"/>
              <a:buChar char="❖"/>
            </a:pPr>
            <a:r>
              <a:rPr lang="el-GR" sz="2000"/>
              <a:t>Δυνατότητα επέκτασης στα νησιά του Αιγαίου και Ιονίου Πελάγους.</a:t>
            </a:r>
            <a:endParaRPr sz="2000"/>
          </a:p>
          <a:p>
            <a:pPr indent="0" lvl="0" marL="0" rtl="0" algn="l">
              <a:lnSpc>
                <a:spcPct val="115000"/>
              </a:lnSpc>
              <a:spcBef>
                <a:spcPts val="0"/>
              </a:spcBef>
              <a:spcAft>
                <a:spcPts val="0"/>
              </a:spcAft>
              <a:buNone/>
            </a:pPr>
            <a:r>
              <a:t/>
            </a:r>
            <a:endParaRPr sz="2000"/>
          </a:p>
          <a:p>
            <a:pPr indent="0" lvl="0" marL="91440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p:txBody>
      </p:sp>
      <p:sp>
        <p:nvSpPr>
          <p:cNvPr id="181" name="Google Shape;181;p21"/>
          <p:cNvSpPr txBox="1"/>
          <p:nvPr/>
        </p:nvSpPr>
        <p:spPr>
          <a:xfrm>
            <a:off x="2732250" y="109550"/>
            <a:ext cx="6727500" cy="83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None/>
            </a:pPr>
            <a:r>
              <a:rPr b="1" lang="el-GR" sz="3400">
                <a:solidFill>
                  <a:schemeClr val="dk1"/>
                </a:solidFill>
              </a:rPr>
              <a:t>Αγορά Στόχος και Ευκαιρίες</a:t>
            </a:r>
            <a:endParaRPr b="1" sz="5900">
              <a:solidFill>
                <a:schemeClr val="dk1"/>
              </a:solidFill>
              <a:latin typeface="Merriweather"/>
              <a:ea typeface="Merriweather"/>
              <a:cs typeface="Merriweather"/>
              <a:sym typeface="Merriweather"/>
            </a:endParaRPr>
          </a:p>
        </p:txBody>
      </p:sp>
      <p:pic>
        <p:nvPicPr>
          <p:cNvPr id="182" name="Google Shape;182;p21"/>
          <p:cNvPicPr preferRelativeResize="0"/>
          <p:nvPr/>
        </p:nvPicPr>
        <p:blipFill>
          <a:blip r:embed="rId3">
            <a:alphaModFix/>
          </a:blip>
          <a:stretch>
            <a:fillRect/>
          </a:stretch>
        </p:blipFill>
        <p:spPr>
          <a:xfrm>
            <a:off x="4548013" y="-310975"/>
            <a:ext cx="7656475" cy="781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nvSpPr>
        <p:spPr>
          <a:xfrm>
            <a:off x="808475" y="368475"/>
            <a:ext cx="10877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GR" sz="3400">
                <a:latin typeface="Roboto"/>
                <a:ea typeface="Roboto"/>
                <a:cs typeface="Roboto"/>
                <a:sym typeface="Roboto"/>
              </a:rPr>
              <a:t>Ανταγωνισμός</a:t>
            </a:r>
            <a:endParaRPr b="1" sz="3400">
              <a:latin typeface="Roboto"/>
              <a:ea typeface="Roboto"/>
              <a:cs typeface="Roboto"/>
              <a:sym typeface="Roboto"/>
            </a:endParaRPr>
          </a:p>
        </p:txBody>
      </p:sp>
      <p:sp>
        <p:nvSpPr>
          <p:cNvPr id="189" name="Google Shape;189;p22"/>
          <p:cNvSpPr txBox="1"/>
          <p:nvPr/>
        </p:nvSpPr>
        <p:spPr>
          <a:xfrm>
            <a:off x="2004650" y="1609650"/>
            <a:ext cx="100560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Char char="❖"/>
            </a:pPr>
            <a:r>
              <a:rPr lang="el-GR" sz="2200"/>
              <a:t>PlugShare (παγκόσμια κάλυψη αλλά απλή χαρτογράφηση)</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ChargeMap (παγκόσμια κάλυψη αλλά χωρίς εκπτώσεις, έχει κάρτα pass έναντι πληρωμής 20$ που δουλεύει με συγκεκριμένους μόνο φορτιστές)</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EV Loader (εστιάζει σε </a:t>
            </a:r>
            <a:r>
              <a:rPr lang="el-GR" sz="2200">
                <a:solidFill>
                  <a:schemeClr val="dk1"/>
                </a:solidFill>
              </a:rPr>
              <a:t>ιδιωτικούς </a:t>
            </a:r>
            <a:r>
              <a:rPr lang="el-GR" sz="2200"/>
              <a:t>φορτιστές επιχειρήσεων)</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Δίκτυα ελληνικών παρόχων τα οποία όμως δέχονται μόνο χρήστες των δικών τους επίσημων εφαρμογών όπως DEH BLUE, NRG-incharge</a:t>
            </a:r>
            <a:endParaRPr sz="2200">
              <a:latin typeface="Roboto"/>
              <a:ea typeface="Roboto"/>
              <a:cs typeface="Roboto"/>
              <a:sym typeface="Roboto"/>
            </a:endParaRPr>
          </a:p>
        </p:txBody>
      </p:sp>
      <p:pic>
        <p:nvPicPr>
          <p:cNvPr id="190" name="Google Shape;190;p22"/>
          <p:cNvPicPr preferRelativeResize="0"/>
          <p:nvPr/>
        </p:nvPicPr>
        <p:blipFill>
          <a:blip r:embed="rId3">
            <a:alphaModFix/>
          </a:blip>
          <a:stretch>
            <a:fillRect/>
          </a:stretch>
        </p:blipFill>
        <p:spPr>
          <a:xfrm>
            <a:off x="6781838" y="5410400"/>
            <a:ext cx="3552825" cy="1123950"/>
          </a:xfrm>
          <a:prstGeom prst="rect">
            <a:avLst/>
          </a:prstGeom>
          <a:noFill/>
          <a:ln>
            <a:noFill/>
          </a:ln>
        </p:spPr>
      </p:pic>
      <p:pic>
        <p:nvPicPr>
          <p:cNvPr id="191" name="Google Shape;191;p22"/>
          <p:cNvPicPr preferRelativeResize="0"/>
          <p:nvPr/>
        </p:nvPicPr>
        <p:blipFill>
          <a:blip r:embed="rId4">
            <a:alphaModFix/>
          </a:blip>
          <a:stretch>
            <a:fillRect/>
          </a:stretch>
        </p:blipFill>
        <p:spPr>
          <a:xfrm>
            <a:off x="3992950" y="5410400"/>
            <a:ext cx="2488249" cy="1244125"/>
          </a:xfrm>
          <a:prstGeom prst="rect">
            <a:avLst/>
          </a:prstGeom>
          <a:noFill/>
          <a:ln>
            <a:noFill/>
          </a:ln>
        </p:spPr>
      </p:pic>
      <p:pic>
        <p:nvPicPr>
          <p:cNvPr id="192" name="Google Shape;192;p22"/>
          <p:cNvPicPr preferRelativeResize="0"/>
          <p:nvPr/>
        </p:nvPicPr>
        <p:blipFill>
          <a:blip r:embed="rId5">
            <a:alphaModFix/>
          </a:blip>
          <a:stretch>
            <a:fillRect/>
          </a:stretch>
        </p:blipFill>
        <p:spPr>
          <a:xfrm>
            <a:off x="524225" y="1390475"/>
            <a:ext cx="855425" cy="855425"/>
          </a:xfrm>
          <a:prstGeom prst="rect">
            <a:avLst/>
          </a:prstGeom>
          <a:noFill/>
          <a:ln>
            <a:noFill/>
          </a:ln>
        </p:spPr>
      </p:pic>
      <p:pic>
        <p:nvPicPr>
          <p:cNvPr id="193" name="Google Shape;193;p22"/>
          <p:cNvPicPr preferRelativeResize="0"/>
          <p:nvPr/>
        </p:nvPicPr>
        <p:blipFill>
          <a:blip r:embed="rId6">
            <a:alphaModFix/>
          </a:blip>
          <a:stretch>
            <a:fillRect/>
          </a:stretch>
        </p:blipFill>
        <p:spPr>
          <a:xfrm>
            <a:off x="87725" y="2435850"/>
            <a:ext cx="1916925" cy="983400"/>
          </a:xfrm>
          <a:prstGeom prst="rect">
            <a:avLst/>
          </a:prstGeom>
          <a:noFill/>
          <a:ln>
            <a:noFill/>
          </a:ln>
        </p:spPr>
      </p:pic>
      <p:pic>
        <p:nvPicPr>
          <p:cNvPr id="194" name="Google Shape;194;p22"/>
          <p:cNvPicPr preferRelativeResize="0"/>
          <p:nvPr/>
        </p:nvPicPr>
        <p:blipFill>
          <a:blip r:embed="rId7">
            <a:alphaModFix/>
          </a:blip>
          <a:stretch>
            <a:fillRect/>
          </a:stretch>
        </p:blipFill>
        <p:spPr>
          <a:xfrm>
            <a:off x="524225" y="2412475"/>
            <a:ext cx="855425" cy="855425"/>
          </a:xfrm>
          <a:prstGeom prst="rect">
            <a:avLst/>
          </a:prstGeom>
          <a:noFill/>
          <a:ln>
            <a:noFill/>
          </a:ln>
        </p:spPr>
      </p:pic>
      <p:pic>
        <p:nvPicPr>
          <p:cNvPr id="195" name="Google Shape;195;p22"/>
          <p:cNvPicPr preferRelativeResize="0"/>
          <p:nvPr/>
        </p:nvPicPr>
        <p:blipFill>
          <a:blip r:embed="rId8">
            <a:alphaModFix/>
          </a:blip>
          <a:stretch>
            <a:fillRect/>
          </a:stretch>
        </p:blipFill>
        <p:spPr>
          <a:xfrm>
            <a:off x="524225" y="3434475"/>
            <a:ext cx="855425" cy="85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nvSpPr>
        <p:spPr>
          <a:xfrm>
            <a:off x="4965300" y="2782363"/>
            <a:ext cx="226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GR" sz="1700" u="sng">
                <a:solidFill>
                  <a:schemeClr val="dk1"/>
                </a:solidFill>
              </a:rPr>
              <a:t>Marketing Manager:</a:t>
            </a:r>
            <a:endParaRPr b="1" sz="1700" u="sng">
              <a:solidFill>
                <a:schemeClr val="dk1"/>
              </a:solidFill>
            </a:endParaRPr>
          </a:p>
          <a:p>
            <a:pPr indent="0" lvl="0" marL="0" rtl="0" algn="ctr">
              <a:spcBef>
                <a:spcPts val="0"/>
              </a:spcBef>
              <a:spcAft>
                <a:spcPts val="0"/>
              </a:spcAft>
              <a:buClr>
                <a:schemeClr val="dk1"/>
              </a:buClr>
              <a:buSzPts val="1100"/>
              <a:buFont typeface="Arial"/>
              <a:buNone/>
            </a:pPr>
            <a:r>
              <a:rPr b="1" lang="el-GR" sz="1700">
                <a:solidFill>
                  <a:schemeClr val="dk1"/>
                </a:solidFill>
              </a:rPr>
              <a:t>Αναστασία Λιούρου</a:t>
            </a:r>
            <a:endParaRPr b="1" sz="900">
              <a:latin typeface="Trebuchet MS"/>
              <a:ea typeface="Trebuchet MS"/>
              <a:cs typeface="Trebuchet MS"/>
              <a:sym typeface="Trebuchet MS"/>
            </a:endParaRPr>
          </a:p>
        </p:txBody>
      </p:sp>
      <p:sp>
        <p:nvSpPr>
          <p:cNvPr id="202" name="Google Shape;202;p23"/>
          <p:cNvSpPr txBox="1"/>
          <p:nvPr/>
        </p:nvSpPr>
        <p:spPr>
          <a:xfrm>
            <a:off x="3872250" y="153050"/>
            <a:ext cx="4447500" cy="8316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b="1" lang="el-GR" sz="3450">
                <a:solidFill>
                  <a:srgbClr val="222222"/>
                </a:solidFill>
                <a:highlight>
                  <a:srgbClr val="FFFFFF"/>
                </a:highlight>
              </a:rPr>
              <a:t>Ομάδα και Διοίκηση</a:t>
            </a:r>
            <a:endParaRPr b="1" sz="3450">
              <a:solidFill>
                <a:schemeClr val="dk1"/>
              </a:solidFill>
              <a:latin typeface="Merriweather"/>
              <a:ea typeface="Merriweather"/>
              <a:cs typeface="Merriweather"/>
              <a:sym typeface="Merriweather"/>
            </a:endParaRPr>
          </a:p>
        </p:txBody>
      </p:sp>
      <p:pic>
        <p:nvPicPr>
          <p:cNvPr id="203" name="Google Shape;203;p23"/>
          <p:cNvPicPr preferRelativeResize="0"/>
          <p:nvPr/>
        </p:nvPicPr>
        <p:blipFill>
          <a:blip r:embed="rId3">
            <a:alphaModFix/>
          </a:blip>
          <a:stretch>
            <a:fillRect/>
          </a:stretch>
        </p:blipFill>
        <p:spPr>
          <a:xfrm>
            <a:off x="1323050" y="1191050"/>
            <a:ext cx="2110300" cy="1379475"/>
          </a:xfrm>
          <a:prstGeom prst="rect">
            <a:avLst/>
          </a:prstGeom>
          <a:noFill/>
          <a:ln>
            <a:noFill/>
          </a:ln>
        </p:spPr>
      </p:pic>
      <p:sp>
        <p:nvSpPr>
          <p:cNvPr id="204" name="Google Shape;204;p23"/>
          <p:cNvSpPr txBox="1"/>
          <p:nvPr/>
        </p:nvSpPr>
        <p:spPr>
          <a:xfrm>
            <a:off x="1172338" y="2700725"/>
            <a:ext cx="2411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l-GR" sz="1700" u="sng">
                <a:solidFill>
                  <a:schemeClr val="dk1"/>
                </a:solidFill>
              </a:rPr>
              <a:t>Project Manager: </a:t>
            </a:r>
            <a:r>
              <a:rPr b="1" lang="el-GR" sz="1700">
                <a:solidFill>
                  <a:schemeClr val="dk1"/>
                </a:solidFill>
              </a:rPr>
              <a:t>Παναγιώτης Φυτιλής</a:t>
            </a:r>
            <a:endParaRPr b="1" sz="900">
              <a:latin typeface="Trebuchet MS"/>
              <a:ea typeface="Trebuchet MS"/>
              <a:cs typeface="Trebuchet MS"/>
              <a:sym typeface="Trebuchet MS"/>
            </a:endParaRPr>
          </a:p>
        </p:txBody>
      </p:sp>
      <p:pic>
        <p:nvPicPr>
          <p:cNvPr id="205" name="Google Shape;205;p23"/>
          <p:cNvPicPr preferRelativeResize="0"/>
          <p:nvPr/>
        </p:nvPicPr>
        <p:blipFill>
          <a:blip r:embed="rId4">
            <a:alphaModFix/>
          </a:blip>
          <a:stretch>
            <a:fillRect/>
          </a:stretch>
        </p:blipFill>
        <p:spPr>
          <a:xfrm>
            <a:off x="5040850" y="1191050"/>
            <a:ext cx="2110300" cy="1379475"/>
          </a:xfrm>
          <a:prstGeom prst="rect">
            <a:avLst/>
          </a:prstGeom>
          <a:noFill/>
          <a:ln>
            <a:noFill/>
          </a:ln>
        </p:spPr>
      </p:pic>
      <p:pic>
        <p:nvPicPr>
          <p:cNvPr id="206" name="Google Shape;206;p23"/>
          <p:cNvPicPr preferRelativeResize="0"/>
          <p:nvPr/>
        </p:nvPicPr>
        <p:blipFill>
          <a:blip r:embed="rId5">
            <a:alphaModFix/>
          </a:blip>
          <a:stretch>
            <a:fillRect/>
          </a:stretch>
        </p:blipFill>
        <p:spPr>
          <a:xfrm>
            <a:off x="8711900" y="930650"/>
            <a:ext cx="2110300" cy="1639875"/>
          </a:xfrm>
          <a:prstGeom prst="rect">
            <a:avLst/>
          </a:prstGeom>
          <a:noFill/>
          <a:ln>
            <a:noFill/>
          </a:ln>
        </p:spPr>
      </p:pic>
      <p:pic>
        <p:nvPicPr>
          <p:cNvPr id="207" name="Google Shape;207;p23"/>
          <p:cNvPicPr preferRelativeResize="0"/>
          <p:nvPr/>
        </p:nvPicPr>
        <p:blipFill>
          <a:blip r:embed="rId6">
            <a:alphaModFix/>
          </a:blip>
          <a:stretch>
            <a:fillRect/>
          </a:stretch>
        </p:blipFill>
        <p:spPr>
          <a:xfrm>
            <a:off x="3243450" y="3892708"/>
            <a:ext cx="1901700" cy="1363217"/>
          </a:xfrm>
          <a:prstGeom prst="rect">
            <a:avLst/>
          </a:prstGeom>
          <a:noFill/>
          <a:ln>
            <a:noFill/>
          </a:ln>
        </p:spPr>
      </p:pic>
      <p:sp>
        <p:nvSpPr>
          <p:cNvPr id="208" name="Google Shape;208;p23"/>
          <p:cNvSpPr txBox="1"/>
          <p:nvPr/>
        </p:nvSpPr>
        <p:spPr>
          <a:xfrm>
            <a:off x="2988450" y="5559350"/>
            <a:ext cx="24117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l-GR" sz="1700" u="sng">
                <a:solidFill>
                  <a:srgbClr val="222222"/>
                </a:solidFill>
              </a:rPr>
              <a:t>UI/UX Designer:</a:t>
            </a:r>
            <a:endParaRPr b="1" sz="1700" u="sng">
              <a:solidFill>
                <a:srgbClr val="222222"/>
              </a:solidFill>
            </a:endParaRPr>
          </a:p>
          <a:p>
            <a:pPr indent="0" lvl="0" marL="0" rtl="0" algn="ctr">
              <a:lnSpc>
                <a:spcPct val="115000"/>
              </a:lnSpc>
              <a:spcBef>
                <a:spcPts val="0"/>
              </a:spcBef>
              <a:spcAft>
                <a:spcPts val="0"/>
              </a:spcAft>
              <a:buClr>
                <a:schemeClr val="dk1"/>
              </a:buClr>
              <a:buSzPts val="1100"/>
              <a:buFont typeface="Arial"/>
              <a:buNone/>
            </a:pPr>
            <a:r>
              <a:rPr b="1" lang="el-GR" sz="1700">
                <a:solidFill>
                  <a:srgbClr val="222222"/>
                </a:solidFill>
              </a:rPr>
              <a:t>Γρηγόρης Στασινός</a:t>
            </a:r>
            <a:endParaRPr b="1" sz="900">
              <a:latin typeface="Trebuchet MS"/>
              <a:ea typeface="Trebuchet MS"/>
              <a:cs typeface="Trebuchet MS"/>
              <a:sym typeface="Trebuchet MS"/>
            </a:endParaRPr>
          </a:p>
        </p:txBody>
      </p:sp>
      <p:sp>
        <p:nvSpPr>
          <p:cNvPr id="209" name="Google Shape;209;p23"/>
          <p:cNvSpPr txBox="1"/>
          <p:nvPr/>
        </p:nvSpPr>
        <p:spPr>
          <a:xfrm>
            <a:off x="450350" y="2706925"/>
            <a:ext cx="3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u="sng">
              <a:latin typeface="Trebuchet MS"/>
              <a:ea typeface="Trebuchet MS"/>
              <a:cs typeface="Trebuchet MS"/>
              <a:sym typeface="Trebuchet MS"/>
            </a:endParaRPr>
          </a:p>
        </p:txBody>
      </p:sp>
      <p:pic>
        <p:nvPicPr>
          <p:cNvPr id="210" name="Google Shape;210;p23"/>
          <p:cNvPicPr preferRelativeResize="0"/>
          <p:nvPr/>
        </p:nvPicPr>
        <p:blipFill>
          <a:blip r:embed="rId7">
            <a:alphaModFix/>
          </a:blip>
          <a:stretch>
            <a:fillRect/>
          </a:stretch>
        </p:blipFill>
        <p:spPr>
          <a:xfrm>
            <a:off x="7225437" y="3702200"/>
            <a:ext cx="1639875" cy="1639875"/>
          </a:xfrm>
          <a:prstGeom prst="rect">
            <a:avLst/>
          </a:prstGeom>
          <a:noFill/>
          <a:ln>
            <a:noFill/>
          </a:ln>
        </p:spPr>
      </p:pic>
      <p:sp>
        <p:nvSpPr>
          <p:cNvPr id="211" name="Google Shape;211;p23"/>
          <p:cNvSpPr txBox="1"/>
          <p:nvPr/>
        </p:nvSpPr>
        <p:spPr>
          <a:xfrm>
            <a:off x="6665375" y="5559350"/>
            <a:ext cx="27600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l-GR" sz="1700" u="sng">
                <a:solidFill>
                  <a:srgbClr val="222222"/>
                </a:solidFill>
              </a:rPr>
              <a:t>Database Administrator:</a:t>
            </a:r>
            <a:endParaRPr b="1" sz="1700" u="sng">
              <a:solidFill>
                <a:srgbClr val="222222"/>
              </a:solidFill>
            </a:endParaRPr>
          </a:p>
          <a:p>
            <a:pPr indent="0" lvl="0" marL="0" rtl="0" algn="ctr">
              <a:lnSpc>
                <a:spcPct val="115000"/>
              </a:lnSpc>
              <a:spcBef>
                <a:spcPts val="0"/>
              </a:spcBef>
              <a:spcAft>
                <a:spcPts val="0"/>
              </a:spcAft>
              <a:buClr>
                <a:schemeClr val="dk1"/>
              </a:buClr>
              <a:buSzPts val="1100"/>
              <a:buFont typeface="Arial"/>
              <a:buNone/>
            </a:pPr>
            <a:r>
              <a:rPr b="1" lang="el-GR" sz="1700">
                <a:solidFill>
                  <a:srgbClr val="222222"/>
                </a:solidFill>
              </a:rPr>
              <a:t>Γιάννης Καλαϊτζής</a:t>
            </a:r>
            <a:endParaRPr b="1" sz="900">
              <a:latin typeface="Trebuchet MS"/>
              <a:ea typeface="Trebuchet MS"/>
              <a:cs typeface="Trebuchet MS"/>
              <a:sym typeface="Trebuchet MS"/>
            </a:endParaRPr>
          </a:p>
        </p:txBody>
      </p:sp>
      <p:sp>
        <p:nvSpPr>
          <p:cNvPr id="212" name="Google Shape;212;p23"/>
          <p:cNvSpPr txBox="1"/>
          <p:nvPr/>
        </p:nvSpPr>
        <p:spPr>
          <a:xfrm>
            <a:off x="8319750" y="2776925"/>
            <a:ext cx="2760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l-GR" sz="1700" u="sng">
                <a:solidFill>
                  <a:schemeClr val="dk1"/>
                </a:solidFill>
              </a:rPr>
              <a:t>Software Developer:</a:t>
            </a:r>
            <a:r>
              <a:rPr b="1" lang="el-GR" sz="1700">
                <a:solidFill>
                  <a:schemeClr val="dk1"/>
                </a:solidFill>
              </a:rPr>
              <a:t> Αντώνης Τσούκκας</a:t>
            </a:r>
            <a:endParaRPr b="1" sz="9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2831250" y="288125"/>
            <a:ext cx="5265900" cy="7809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l-GR" sz="3450">
                <a:solidFill>
                  <a:srgbClr val="222222"/>
                </a:solidFill>
                <a:highlight>
                  <a:srgbClr val="FFFFFF"/>
                </a:highlight>
                <a:latin typeface="Arial"/>
                <a:ea typeface="Arial"/>
                <a:cs typeface="Arial"/>
                <a:sym typeface="Arial"/>
              </a:rPr>
              <a:t>Στρατηγική Μαρκετινγκ</a:t>
            </a:r>
            <a:endParaRPr b="1" sz="3450">
              <a:solidFill>
                <a:srgbClr val="222222"/>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b="1" sz="3459">
              <a:solidFill>
                <a:schemeClr val="dk1"/>
              </a:solidFill>
              <a:latin typeface="Arial"/>
              <a:ea typeface="Arial"/>
              <a:cs typeface="Arial"/>
              <a:sym typeface="Arial"/>
            </a:endParaRPr>
          </a:p>
          <a:p>
            <a:pPr indent="0" lvl="0" marL="0" rtl="0" algn="ctr">
              <a:lnSpc>
                <a:spcPct val="100000"/>
              </a:lnSpc>
              <a:spcBef>
                <a:spcPts val="0"/>
              </a:spcBef>
              <a:spcAft>
                <a:spcPts val="0"/>
              </a:spcAft>
              <a:buClr>
                <a:srgbClr val="EC8F14"/>
              </a:buClr>
              <a:buSzPts val="3600"/>
              <a:buFont typeface="Garamond"/>
              <a:buNone/>
            </a:pPr>
            <a:r>
              <a:t/>
            </a:r>
            <a:endParaRPr b="1" sz="3600">
              <a:solidFill>
                <a:srgbClr val="EC8F14"/>
              </a:solidFill>
              <a:latin typeface="Garamond"/>
              <a:ea typeface="Garamond"/>
              <a:cs typeface="Garamond"/>
              <a:sym typeface="Garamond"/>
            </a:endParaRPr>
          </a:p>
        </p:txBody>
      </p:sp>
      <p:sp>
        <p:nvSpPr>
          <p:cNvPr id="219" name="Google Shape;219;p24"/>
          <p:cNvSpPr txBox="1"/>
          <p:nvPr/>
        </p:nvSpPr>
        <p:spPr>
          <a:xfrm>
            <a:off x="2213063" y="1334125"/>
            <a:ext cx="7626000" cy="367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l-GR" sz="2000" u="sng">
                <a:solidFill>
                  <a:srgbClr val="222222"/>
                </a:solidFill>
              </a:rPr>
              <a:t>Μάρκετινγκ Από Στόμα σε Στόμα</a:t>
            </a:r>
            <a:r>
              <a:rPr lang="el-GR" sz="2000">
                <a:solidFill>
                  <a:srgbClr val="222222"/>
                </a:solidFill>
              </a:rPr>
              <a:t>:</a:t>
            </a:r>
            <a:r>
              <a:rPr lang="el-GR" sz="2000">
                <a:solidFill>
                  <a:srgbClr val="222222"/>
                </a:solidFill>
              </a:rPr>
              <a:t> Ενθάρρυνση των χρηστών να μοιραστούν τις θετικές τους εμπειρίες με το app μέσω κοινωνικών δικτύων και online κριτικών επιβραβεύοντάς τους με πόντους για εκπτώσεις εντός της εφαρμογής.</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l-GR" sz="2000" u="sng">
                <a:solidFill>
                  <a:srgbClr val="222222"/>
                </a:solidFill>
              </a:rPr>
              <a:t>Διαφημίσεις σε μέσα κοινωνικής δικτύωσης:</a:t>
            </a:r>
            <a:r>
              <a:rPr lang="el-GR" sz="2000">
                <a:solidFill>
                  <a:srgbClr val="222222"/>
                </a:solidFill>
              </a:rPr>
              <a:t> </a:t>
            </a:r>
            <a:endParaRPr sz="2000">
              <a:solidFill>
                <a:srgbClr val="222222"/>
              </a:solidFill>
            </a:endParaRPr>
          </a:p>
          <a:p>
            <a:pPr indent="-355600" lvl="0" marL="457200" rtl="0" algn="l">
              <a:lnSpc>
                <a:spcPct val="115000"/>
              </a:lnSpc>
              <a:spcBef>
                <a:spcPts val="0"/>
              </a:spcBef>
              <a:spcAft>
                <a:spcPts val="0"/>
              </a:spcAft>
              <a:buClr>
                <a:srgbClr val="222222"/>
              </a:buClr>
              <a:buSzPts val="2000"/>
              <a:buChar char="-"/>
            </a:pPr>
            <a:r>
              <a:rPr lang="el-GR" sz="2000">
                <a:solidFill>
                  <a:srgbClr val="222222"/>
                </a:solidFill>
              </a:rPr>
              <a:t> Προωθητικά βίντεο στα δημοφιλέστερα social media (Youtube, Tik Tok, Instagram).</a:t>
            </a:r>
            <a:endParaRPr sz="2000">
              <a:solidFill>
                <a:srgbClr val="222222"/>
              </a:solidFill>
            </a:endParaRPr>
          </a:p>
          <a:p>
            <a:pPr indent="-355600" lvl="0" marL="457200" rtl="0" algn="l">
              <a:lnSpc>
                <a:spcPct val="115000"/>
              </a:lnSpc>
              <a:spcBef>
                <a:spcPts val="0"/>
              </a:spcBef>
              <a:spcAft>
                <a:spcPts val="0"/>
              </a:spcAft>
              <a:buClr>
                <a:srgbClr val="222222"/>
              </a:buClr>
              <a:buSzPts val="2000"/>
              <a:buChar char="-"/>
            </a:pPr>
            <a:r>
              <a:rPr lang="el-GR" sz="2000">
                <a:solidFill>
                  <a:srgbClr val="222222"/>
                </a:solidFill>
              </a:rPr>
              <a:t> Διαφημιστικά banner για την εφαρμογή σε άλλες ιστοσελίδες.</a:t>
            </a:r>
            <a:endParaRPr sz="1700"/>
          </a:p>
        </p:txBody>
      </p:sp>
      <p:pic>
        <p:nvPicPr>
          <p:cNvPr id="220" name="Google Shape;220;p24"/>
          <p:cNvPicPr preferRelativeResize="0"/>
          <p:nvPr/>
        </p:nvPicPr>
        <p:blipFill>
          <a:blip r:embed="rId3">
            <a:alphaModFix/>
          </a:blip>
          <a:stretch>
            <a:fillRect/>
          </a:stretch>
        </p:blipFill>
        <p:spPr>
          <a:xfrm>
            <a:off x="432276" y="1218450"/>
            <a:ext cx="1780800" cy="1780800"/>
          </a:xfrm>
          <a:prstGeom prst="rect">
            <a:avLst/>
          </a:prstGeom>
          <a:noFill/>
          <a:ln>
            <a:noFill/>
          </a:ln>
        </p:spPr>
      </p:pic>
      <p:pic>
        <p:nvPicPr>
          <p:cNvPr id="221" name="Google Shape;221;p24"/>
          <p:cNvPicPr preferRelativeResize="0"/>
          <p:nvPr/>
        </p:nvPicPr>
        <p:blipFill>
          <a:blip r:embed="rId4">
            <a:alphaModFix/>
          </a:blip>
          <a:stretch>
            <a:fillRect/>
          </a:stretch>
        </p:blipFill>
        <p:spPr>
          <a:xfrm>
            <a:off x="9987800" y="3473975"/>
            <a:ext cx="916625" cy="916625"/>
          </a:xfrm>
          <a:prstGeom prst="rect">
            <a:avLst/>
          </a:prstGeom>
          <a:noFill/>
          <a:ln>
            <a:noFill/>
          </a:ln>
        </p:spPr>
      </p:pic>
      <p:pic>
        <p:nvPicPr>
          <p:cNvPr id="222" name="Google Shape;222;p24"/>
          <p:cNvPicPr preferRelativeResize="0"/>
          <p:nvPr/>
        </p:nvPicPr>
        <p:blipFill>
          <a:blip r:embed="rId5">
            <a:alphaModFix/>
          </a:blip>
          <a:stretch>
            <a:fillRect/>
          </a:stretch>
        </p:blipFill>
        <p:spPr>
          <a:xfrm>
            <a:off x="10755700" y="4390600"/>
            <a:ext cx="1030450" cy="1181725"/>
          </a:xfrm>
          <a:prstGeom prst="rect">
            <a:avLst/>
          </a:prstGeom>
          <a:noFill/>
          <a:ln>
            <a:noFill/>
          </a:ln>
        </p:spPr>
      </p:pic>
      <p:pic>
        <p:nvPicPr>
          <p:cNvPr id="223" name="Google Shape;223;p24"/>
          <p:cNvPicPr preferRelativeResize="0"/>
          <p:nvPr/>
        </p:nvPicPr>
        <p:blipFill>
          <a:blip r:embed="rId6">
            <a:alphaModFix/>
          </a:blip>
          <a:stretch>
            <a:fillRect/>
          </a:stretch>
        </p:blipFill>
        <p:spPr>
          <a:xfrm>
            <a:off x="9356250" y="5143226"/>
            <a:ext cx="1030450" cy="103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3520800" y="231325"/>
            <a:ext cx="5150400" cy="780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l-GR" sz="3450">
                <a:solidFill>
                  <a:srgbClr val="222222"/>
                </a:solidFill>
                <a:highlight>
                  <a:srgbClr val="FFFFFF"/>
                </a:highlight>
              </a:rPr>
              <a:t>Συλλογή πληροφοριών</a:t>
            </a:r>
            <a:endParaRPr b="1" sz="3450">
              <a:solidFill>
                <a:srgbClr val="EC8F14"/>
              </a:solidFill>
              <a:latin typeface="Garamond"/>
              <a:ea typeface="Garamond"/>
              <a:cs typeface="Garamond"/>
              <a:sym typeface="Garamond"/>
            </a:endParaRPr>
          </a:p>
        </p:txBody>
      </p:sp>
      <p:sp>
        <p:nvSpPr>
          <p:cNvPr id="230" name="Google Shape;230;p25"/>
          <p:cNvSpPr txBox="1"/>
          <p:nvPr/>
        </p:nvSpPr>
        <p:spPr>
          <a:xfrm>
            <a:off x="1307800" y="2409800"/>
            <a:ext cx="90765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l-GR" sz="2000">
                <a:solidFill>
                  <a:srgbClr val="222222"/>
                </a:solidFill>
              </a:rPr>
              <a:t>Οι οδηγοί ηλεκτρικών αυτοκινήτων μπορούν να αναφέρουν νέους σταθμούς φόρτισης που έχουν ανακαλύψει κατά τη διάρκεια των ταξιδιών τους, με αντάλλαγμα κουπόνια εκπτώσεων και άλλες δυνατότητες εντός της εφαρμογής.</a:t>
            </a:r>
            <a:endParaRPr sz="2000">
              <a:solidFill>
                <a:srgbClr val="222222"/>
              </a:solidFill>
            </a:endParaRPr>
          </a:p>
          <a:p>
            <a:pPr indent="0" lvl="0" marL="457200" rtl="0" algn="l">
              <a:lnSpc>
                <a:spcPct val="115000"/>
              </a:lnSpc>
              <a:spcBef>
                <a:spcPts val="0"/>
              </a:spcBef>
              <a:spcAft>
                <a:spcPts val="0"/>
              </a:spcAft>
              <a:buNone/>
            </a:pPr>
            <a:r>
              <a:t/>
            </a:r>
            <a:endParaRPr sz="2000">
              <a:solidFill>
                <a:srgbClr val="222222"/>
              </a:solidFill>
            </a:endParaRPr>
          </a:p>
          <a:p>
            <a:pPr indent="-355600" lvl="0" marL="457200" rtl="0" algn="l">
              <a:lnSpc>
                <a:spcPct val="115000"/>
              </a:lnSpc>
              <a:spcBef>
                <a:spcPts val="0"/>
              </a:spcBef>
              <a:spcAft>
                <a:spcPts val="0"/>
              </a:spcAft>
              <a:buSzPts val="2000"/>
              <a:buChar char="❖"/>
            </a:pPr>
            <a:r>
              <a:rPr lang="el-GR" sz="2000">
                <a:solidFill>
                  <a:srgbClr val="222222"/>
                </a:solidFill>
              </a:rPr>
              <a:t>Επιπλέον, μπορούμε να συνεργαστούμε και με εταιρείες φόρτισης για να συλλέξουμε πληροφορίες σχετικά με τους σταθμούς φόρτισης που προσφέρουν. Έτσι θα ενημερώνουμε τον χάρτη της εφαρμογής μας</a:t>
            </a:r>
            <a:r>
              <a:rPr lang="el-GR" sz="2000">
                <a:solidFill>
                  <a:srgbClr val="222222"/>
                </a:solidFill>
                <a:highlight>
                  <a:srgbClr val="FFFFFF"/>
                </a:highlight>
              </a:rPr>
              <a:t> ανάλογα.</a:t>
            </a:r>
            <a:endParaRPr sz="2000">
              <a:latin typeface="Roboto"/>
              <a:ea typeface="Roboto"/>
              <a:cs typeface="Roboto"/>
              <a:sym typeface="Roboto"/>
            </a:endParaRPr>
          </a:p>
        </p:txBody>
      </p:sp>
      <p:pic>
        <p:nvPicPr>
          <p:cNvPr id="231" name="Google Shape;231;p25"/>
          <p:cNvPicPr preferRelativeResize="0"/>
          <p:nvPr/>
        </p:nvPicPr>
        <p:blipFill>
          <a:blip r:embed="rId3">
            <a:alphaModFix/>
          </a:blip>
          <a:stretch>
            <a:fillRect/>
          </a:stretch>
        </p:blipFill>
        <p:spPr>
          <a:xfrm>
            <a:off x="7021174" y="1186237"/>
            <a:ext cx="1366900" cy="1366900"/>
          </a:xfrm>
          <a:prstGeom prst="rect">
            <a:avLst/>
          </a:prstGeom>
          <a:noFill/>
          <a:ln>
            <a:noFill/>
          </a:ln>
        </p:spPr>
      </p:pic>
      <p:pic>
        <p:nvPicPr>
          <p:cNvPr id="232" name="Google Shape;232;p25"/>
          <p:cNvPicPr preferRelativeResize="0"/>
          <p:nvPr/>
        </p:nvPicPr>
        <p:blipFill>
          <a:blip r:embed="rId4">
            <a:alphaModFix/>
          </a:blip>
          <a:stretch>
            <a:fillRect/>
          </a:stretch>
        </p:blipFill>
        <p:spPr>
          <a:xfrm>
            <a:off x="3304025" y="1082475"/>
            <a:ext cx="2416000" cy="1574374"/>
          </a:xfrm>
          <a:prstGeom prst="rect">
            <a:avLst/>
          </a:prstGeom>
          <a:noFill/>
          <a:ln>
            <a:noFill/>
          </a:ln>
        </p:spPr>
      </p:pic>
      <p:sp>
        <p:nvSpPr>
          <p:cNvPr id="233" name="Google Shape;233;p25"/>
          <p:cNvSpPr txBox="1"/>
          <p:nvPr/>
        </p:nvSpPr>
        <p:spPr>
          <a:xfrm>
            <a:off x="3304025" y="1623388"/>
            <a:ext cx="26532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rebuchet MS"/>
              <a:buChar char="★"/>
            </a:pPr>
            <a:r>
              <a:rPr b="1" lang="el-GR" sz="2000">
                <a:latin typeface="Trebuchet MS"/>
                <a:ea typeface="Trebuchet MS"/>
                <a:cs typeface="Trebuchet MS"/>
                <a:sym typeface="Trebuchet MS"/>
              </a:rPr>
              <a:t>Crowdsourcing</a:t>
            </a:r>
            <a:endParaRPr b="1" sz="20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1797600" y="525350"/>
            <a:ext cx="8596800" cy="7155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l-GR" sz="3800">
                <a:solidFill>
                  <a:schemeClr val="dk1"/>
                </a:solidFill>
                <a:latin typeface="Arial"/>
                <a:ea typeface="Arial"/>
                <a:cs typeface="Arial"/>
                <a:sym typeface="Arial"/>
              </a:rPr>
              <a:t>ΧΡΗΜΑΤΟΔΟΤΗΣΗ</a:t>
            </a:r>
            <a:endParaRPr b="1" sz="3800">
              <a:solidFill>
                <a:schemeClr val="dk1"/>
              </a:solidFill>
              <a:latin typeface="Arial"/>
              <a:ea typeface="Arial"/>
              <a:cs typeface="Arial"/>
              <a:sym typeface="Arial"/>
            </a:endParaRPr>
          </a:p>
          <a:p>
            <a:pPr indent="0" lvl="0" marL="0" rtl="0" algn="ctr">
              <a:spcBef>
                <a:spcPts val="0"/>
              </a:spcBef>
              <a:spcAft>
                <a:spcPts val="0"/>
              </a:spcAft>
              <a:buNone/>
            </a:pPr>
            <a:r>
              <a:t/>
            </a:r>
            <a:endParaRPr>
              <a:solidFill>
                <a:schemeClr val="dk1"/>
              </a:solidFill>
            </a:endParaRPr>
          </a:p>
        </p:txBody>
      </p:sp>
      <p:pic>
        <p:nvPicPr>
          <p:cNvPr id="240" name="Google Shape;240;p26"/>
          <p:cNvPicPr preferRelativeResize="0"/>
          <p:nvPr/>
        </p:nvPicPr>
        <p:blipFill rotWithShape="1">
          <a:blip r:embed="rId3">
            <a:alphaModFix/>
          </a:blip>
          <a:srcRect b="4630" l="6586" r="4886" t="-4630"/>
          <a:stretch/>
        </p:blipFill>
        <p:spPr>
          <a:xfrm>
            <a:off x="553074" y="993975"/>
            <a:ext cx="1514651" cy="1710900"/>
          </a:xfrm>
          <a:prstGeom prst="rect">
            <a:avLst/>
          </a:prstGeom>
          <a:noFill/>
          <a:ln>
            <a:noFill/>
          </a:ln>
        </p:spPr>
      </p:pic>
      <p:pic>
        <p:nvPicPr>
          <p:cNvPr id="241" name="Google Shape;241;p26"/>
          <p:cNvPicPr preferRelativeResize="0"/>
          <p:nvPr/>
        </p:nvPicPr>
        <p:blipFill rotWithShape="1">
          <a:blip r:embed="rId4">
            <a:alphaModFix/>
          </a:blip>
          <a:srcRect b="0" l="-3449" r="3450" t="0"/>
          <a:stretch/>
        </p:blipFill>
        <p:spPr>
          <a:xfrm>
            <a:off x="454950" y="3026675"/>
            <a:ext cx="1710900" cy="1710900"/>
          </a:xfrm>
          <a:prstGeom prst="rect">
            <a:avLst/>
          </a:prstGeom>
          <a:noFill/>
          <a:ln>
            <a:noFill/>
          </a:ln>
        </p:spPr>
      </p:pic>
      <p:pic>
        <p:nvPicPr>
          <p:cNvPr id="242" name="Google Shape;242;p26"/>
          <p:cNvPicPr preferRelativeResize="0"/>
          <p:nvPr/>
        </p:nvPicPr>
        <p:blipFill>
          <a:blip r:embed="rId5">
            <a:alphaModFix/>
          </a:blip>
          <a:stretch>
            <a:fillRect/>
          </a:stretch>
        </p:blipFill>
        <p:spPr>
          <a:xfrm>
            <a:off x="454946" y="5021713"/>
            <a:ext cx="1710900" cy="1710917"/>
          </a:xfrm>
          <a:prstGeom prst="rect">
            <a:avLst/>
          </a:prstGeom>
          <a:noFill/>
          <a:ln>
            <a:noFill/>
          </a:ln>
        </p:spPr>
      </p:pic>
      <p:sp>
        <p:nvSpPr>
          <p:cNvPr id="243" name="Google Shape;243;p26"/>
          <p:cNvSpPr txBox="1"/>
          <p:nvPr/>
        </p:nvSpPr>
        <p:spPr>
          <a:xfrm>
            <a:off x="2165850" y="1249425"/>
            <a:ext cx="9335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GR"/>
              <a:t>CROWDFUNDING ΚΑΙ </a:t>
            </a:r>
            <a:r>
              <a:rPr b="1" lang="el-GR"/>
              <a:t>ΠΡΟΓΡΑΜΜΑΤΑ</a:t>
            </a:r>
            <a:r>
              <a:rPr b="1" lang="el-GR"/>
              <a:t> ΧΡΗΜΑΤΟΔΟΤΗΣΗΣ : </a:t>
            </a:r>
            <a:r>
              <a:rPr lang="el-GR" sz="1700"/>
              <a:t> Μπορουμε να παρουσιάσουμε την ιδέα μας σε δημοφιλής πλατφόρμες όπως το kickstarter και να πάρουμε ανταπόκριση και υποστήριξη από το ενδιαφερόμενο κοινό του.  </a:t>
            </a:r>
            <a:r>
              <a:rPr b="1" lang="el-GR"/>
              <a:t> </a:t>
            </a:r>
            <a:endParaRPr b="1"/>
          </a:p>
        </p:txBody>
      </p:sp>
      <p:sp>
        <p:nvSpPr>
          <p:cNvPr id="244" name="Google Shape;244;p26"/>
          <p:cNvSpPr txBox="1"/>
          <p:nvPr/>
        </p:nvSpPr>
        <p:spPr>
          <a:xfrm>
            <a:off x="2165850" y="5130625"/>
            <a:ext cx="8809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GR"/>
              <a:t>ΣΤΡΑΤΗΓΙΚΕΣ</a:t>
            </a:r>
            <a:r>
              <a:rPr b="1" lang="el-GR"/>
              <a:t> ΣΥΝΕΡΓΑΣΙΕΣ :</a:t>
            </a:r>
            <a:r>
              <a:rPr lang="el-GR"/>
              <a:t> </a:t>
            </a:r>
            <a:r>
              <a:rPr lang="el-GR" sz="1700"/>
              <a:t>Μπορούμε να συνεργαστούμε με πολλές </a:t>
            </a:r>
            <a:r>
              <a:rPr lang="el-GR" sz="1700"/>
              <a:t>εταιρείες</a:t>
            </a:r>
            <a:r>
              <a:rPr lang="el-GR" sz="1700"/>
              <a:t> καυσίμων και ηλεκτρικού ρεύματος ώστε να υπάρχει μια οργάνωση και χρηματοδότηση σε εμάς για τον σκοπό μας. Για παράδειγμα </a:t>
            </a:r>
            <a:r>
              <a:rPr lang="el-GR" sz="1700"/>
              <a:t>εταιρείες</a:t>
            </a:r>
            <a:r>
              <a:rPr lang="el-GR" sz="1700"/>
              <a:t> όπως η ΔΕΗ, Blink για τη παροχή πληροφοριών σχετικά με τους διαθέσιμους σταθμούς φόρτισης. </a:t>
            </a:r>
            <a:endParaRPr sz="1700"/>
          </a:p>
        </p:txBody>
      </p:sp>
      <p:sp>
        <p:nvSpPr>
          <p:cNvPr id="245" name="Google Shape;245;p26"/>
          <p:cNvSpPr txBox="1"/>
          <p:nvPr/>
        </p:nvSpPr>
        <p:spPr>
          <a:xfrm>
            <a:off x="2165846" y="3266375"/>
            <a:ext cx="9335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GR"/>
              <a:t>ΕΠΕΝΔΥΤΕΣ : </a:t>
            </a:r>
            <a:r>
              <a:rPr lang="el-GR" sz="1700"/>
              <a:t>Οι επενδυτές (άτομα ή επιχειρήσεις) με σκοπό την απόκτηση κερδών στο μέλλον μπορεί να επενδύουν μεμονωμένα ή μέσω επενδυτικών οργανισμών, όπως επενδυτικές τράπεζες, επενδυτικά ταμεία και κεφάλαια ανάπτυξης .</a:t>
            </a:r>
            <a:r>
              <a:rPr lang="el-GR" sz="1700">
                <a:latin typeface="Trebuchet MS"/>
                <a:ea typeface="Trebuchet MS"/>
                <a:cs typeface="Trebuchet MS"/>
                <a:sym typeface="Trebuchet MS"/>
              </a:rPr>
              <a:t> </a:t>
            </a:r>
            <a:endParaRPr sz="1700">
              <a:latin typeface="Trebuchet MS"/>
              <a:ea typeface="Trebuchet MS"/>
              <a:cs typeface="Trebuchet MS"/>
              <a:sym typeface="Trebuchet MS"/>
            </a:endParaRPr>
          </a:p>
        </p:txBody>
      </p:sp>
      <p:sp>
        <p:nvSpPr>
          <p:cNvPr id="246" name="Google Shape;246;p26"/>
          <p:cNvSpPr txBox="1"/>
          <p:nvPr/>
        </p:nvSpPr>
        <p:spPr>
          <a:xfrm>
            <a:off x="1079575" y="4533650"/>
            <a:ext cx="20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Όψη">
  <a:themeElements>
    <a:clrScheme name="Όψη">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