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Nunito"/>
      <p:regular r:id="rId24"/>
      <p:bold r:id="rId25"/>
      <p:italic r:id="rId26"/>
      <p:boldItalic r:id="rId27"/>
    </p:embeddedFont>
    <p:embeddedFont>
      <p:font typeface="Garamond"/>
      <p:regular r:id="rId28"/>
      <p:bold r:id="rId29"/>
      <p:italic r:id="rId30"/>
      <p:boldItalic r:id="rId31"/>
    </p:embeddedFont>
    <p:embeddedFont>
      <p:font typeface="Maven Pro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8" Type="http://schemas.openxmlformats.org/officeDocument/2006/relationships/font" Target="fonts/Garamond-regular.fntdata"/><Relationship Id="rId27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Garamon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Garamond-boldItalic.fntdata"/><Relationship Id="rId30" Type="http://schemas.openxmlformats.org/officeDocument/2006/relationships/font" Target="fonts/Garamond-italic.fntdata"/><Relationship Id="rId11" Type="http://schemas.openxmlformats.org/officeDocument/2006/relationships/slide" Target="slides/slide6.xml"/><Relationship Id="rId33" Type="http://schemas.openxmlformats.org/officeDocument/2006/relationships/font" Target="fonts/MavenPro-bold.fntdata"/><Relationship Id="rId10" Type="http://schemas.openxmlformats.org/officeDocument/2006/relationships/slide" Target="slides/slide5.xml"/><Relationship Id="rId32" Type="http://schemas.openxmlformats.org/officeDocument/2006/relationships/font" Target="fonts/MavenPro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4b9f1821ee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4b9f1821ee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4b9f1821ee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4b9f1821ee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4b9f1821ee_0_1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4b9f1821ee_0_1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4b9f1821ee_0_16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4b9f1821ee_0_1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4b9f1821ee_0_16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4b9f1821ee_0_16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4b9f1821ee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4b9f1821ee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4b9f1821ee_0_16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24b9f1821ee_0_16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4b9f1821ee_0_17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4b9f1821ee_0_17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4b9f1821ee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24b9f1821ee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4b9f1821ee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4b9f1821ee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4b9f1821ee_0_1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4b9f1821ee_0_1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4b9f1821ee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4b9f1821ee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4b9f1821ee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4b9f1821ee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4b9f1821ee_0_16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4b9f1821ee_0_1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4b9f1821ee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4b9f1821ee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4b9f1821ee_0_1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4b9f1821ee_0_1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4b9f1821ee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4b9f1821ee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idx="1" type="subTitle"/>
          </p:nvPr>
        </p:nvSpPr>
        <p:spPr>
          <a:xfrm>
            <a:off x="977700" y="2126963"/>
            <a:ext cx="6626400" cy="26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000" u="sng">
                <a:latin typeface="Garamond"/>
                <a:ea typeface="Garamond"/>
                <a:cs typeface="Garamond"/>
                <a:sym typeface="Garamond"/>
              </a:rPr>
              <a:t>Ομάδα 2</a:t>
            </a:r>
            <a:endParaRPr sz="2000" u="sng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 u="sng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000">
                <a:latin typeface="Garamond"/>
                <a:ea typeface="Garamond"/>
                <a:cs typeface="Garamond"/>
                <a:sym typeface="Garamond"/>
              </a:rPr>
              <a:t>Παναγιώτης Φυτιλής </a:t>
            </a:r>
            <a:r>
              <a:rPr lang="el" sz="2000">
                <a:latin typeface="Garamond"/>
                <a:ea typeface="Garamond"/>
                <a:cs typeface="Garamond"/>
                <a:sym typeface="Garamond"/>
              </a:rPr>
              <a:t>iis21052</a:t>
            </a:r>
            <a:endParaRPr sz="20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000">
                <a:latin typeface="Garamond"/>
                <a:ea typeface="Garamond"/>
                <a:cs typeface="Garamond"/>
                <a:sym typeface="Garamond"/>
              </a:rPr>
              <a:t>Γρηγόρης Στασινός iis21100</a:t>
            </a:r>
            <a:endParaRPr sz="20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000">
                <a:latin typeface="Garamond"/>
                <a:ea typeface="Garamond"/>
                <a:cs typeface="Garamond"/>
                <a:sym typeface="Garamond"/>
              </a:rPr>
              <a:t>Αντώνης Τσούκκας </a:t>
            </a:r>
            <a:r>
              <a:rPr lang="el" sz="2000">
                <a:latin typeface="Garamond"/>
                <a:ea typeface="Garamond"/>
                <a:cs typeface="Garamond"/>
                <a:sym typeface="Garamond"/>
              </a:rPr>
              <a:t>iis21139</a:t>
            </a:r>
            <a:endParaRPr sz="20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000">
                <a:latin typeface="Garamond"/>
                <a:ea typeface="Garamond"/>
                <a:cs typeface="Garamond"/>
                <a:sym typeface="Garamond"/>
              </a:rPr>
              <a:t>Βασίλης Τζεβελέκος iis21059</a:t>
            </a:r>
            <a:endParaRPr sz="20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78" name="Google Shape;278;p13"/>
          <p:cNvSpPr txBox="1"/>
          <p:nvPr/>
        </p:nvSpPr>
        <p:spPr>
          <a:xfrm>
            <a:off x="910650" y="767925"/>
            <a:ext cx="7322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6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ΔΙΑΧΕΙΡΙΣΗ</a:t>
            </a:r>
            <a:r>
              <a:rPr b="1" lang="el" sz="26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 ΕΡΓΩΝ ΠΛΗΡΟΦΟΡΙΚΗΣ</a:t>
            </a:r>
            <a:endParaRPr b="1" sz="26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279" name="Google Shape;27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08350" y="2126975"/>
            <a:ext cx="3922849" cy="2226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2"/>
          <p:cNvSpPr txBox="1"/>
          <p:nvPr/>
        </p:nvSpPr>
        <p:spPr>
          <a:xfrm>
            <a:off x="3355650" y="101350"/>
            <a:ext cx="62109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9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Άμεσο Κόστος</a:t>
            </a:r>
            <a:endParaRPr b="1" sz="29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339" name="Google Shape;3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275" y="971200"/>
            <a:ext cx="3637958" cy="403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9175" y="971200"/>
            <a:ext cx="3693750" cy="403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3"/>
          <p:cNvSpPr txBox="1"/>
          <p:nvPr/>
        </p:nvSpPr>
        <p:spPr>
          <a:xfrm>
            <a:off x="2933100" y="47450"/>
            <a:ext cx="62109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Έμμεσο Κόστος</a:t>
            </a:r>
            <a:endParaRPr b="1" sz="29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6" name="Google Shape;346;p23"/>
          <p:cNvSpPr txBox="1"/>
          <p:nvPr/>
        </p:nvSpPr>
        <p:spPr>
          <a:xfrm>
            <a:off x="724600" y="3448925"/>
            <a:ext cx="7397100" cy="16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9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Συνολικό Κόστος </a:t>
            </a:r>
            <a:endParaRPr b="1" sz="29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Άμεσο Κόστος + Έμμεσο Κόστος = 41.511,16 € + 108.072,96 € =  149,584.12 €</a:t>
            </a:r>
            <a:endParaRPr b="1" sz="18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7" name="Google Shape;3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8725" y="777125"/>
            <a:ext cx="60198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23"/>
          <p:cNvSpPr/>
          <p:nvPr/>
        </p:nvSpPr>
        <p:spPr>
          <a:xfrm>
            <a:off x="6764000" y="4135975"/>
            <a:ext cx="1289400" cy="415800"/>
          </a:xfrm>
          <a:prstGeom prst="frame">
            <a:avLst>
              <a:gd fmla="val 1250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Google Shape;3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2044988"/>
            <a:ext cx="5734050" cy="2771775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24"/>
          <p:cNvSpPr txBox="1"/>
          <p:nvPr/>
        </p:nvSpPr>
        <p:spPr>
          <a:xfrm>
            <a:off x="1440300" y="232700"/>
            <a:ext cx="62634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9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Εξομάλυνση Πόρων</a:t>
            </a:r>
            <a:endParaRPr b="1" sz="29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5" name="Google Shape;355;p24"/>
          <p:cNvSpPr txBox="1"/>
          <p:nvPr/>
        </p:nvSpPr>
        <p:spPr>
          <a:xfrm>
            <a:off x="928650" y="900350"/>
            <a:ext cx="7286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5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rPr>
              <a:t>Το σημείο στο οποίο δημιουργήσαμε ανεπάρκεια πόρων βρίσκεται στην φάση της Υλοποίησης και συγκεκριμένα στην Δ3.1.2 (Κωδικοποίηση ΠΣ Προβολής Αιτήσεων) και στην Δ3.1.3 (Κωδικοποίηση ΠΣ Αξιολόγησης Αιτήσεων), όπου ο κύριος εμπλεκόμενος είναι ο Υπεύθυνος Υλοποίησης, αυξάνοντας την χρήση από 100% σε 200% .  </a:t>
            </a:r>
            <a:endParaRPr sz="1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2226638"/>
            <a:ext cx="5734050" cy="24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25"/>
          <p:cNvSpPr txBox="1"/>
          <p:nvPr/>
        </p:nvSpPr>
        <p:spPr>
          <a:xfrm>
            <a:off x="1440300" y="1102625"/>
            <a:ext cx="6263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l" sz="18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rPr>
              <a:t>Η κατάσταση του Διαγράμματος Gantt δεν έχει αλλάζει όσο δεν κάνουμε εμείς εξομάλυνση πόρων, και έχει την εξής μορφή σε αυτό το στάδιο.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2" name="Google Shape;362;p25"/>
          <p:cNvSpPr txBox="1"/>
          <p:nvPr/>
        </p:nvSpPr>
        <p:spPr>
          <a:xfrm>
            <a:off x="1440300" y="363200"/>
            <a:ext cx="62634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9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Εξομάλυνση Πόρων</a:t>
            </a:r>
            <a:endParaRPr b="1" sz="29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2077713"/>
            <a:ext cx="5734050" cy="24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26"/>
          <p:cNvSpPr txBox="1"/>
          <p:nvPr/>
        </p:nvSpPr>
        <p:spPr>
          <a:xfrm>
            <a:off x="1705050" y="1167900"/>
            <a:ext cx="5734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l" sz="18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rPr>
              <a:t>Σε αυτό το σημείο εμείς κάνουμε εξομάλυνση πόρων μέσω του Ms Project και έχουμε τα παρακάτω αποτελέσματα:</a:t>
            </a:r>
            <a:endParaRPr sz="1800">
              <a:solidFill>
                <a:srgbClr val="FFFFFF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69" name="Google Shape;369;p26"/>
          <p:cNvSpPr txBox="1"/>
          <p:nvPr/>
        </p:nvSpPr>
        <p:spPr>
          <a:xfrm>
            <a:off x="1440300" y="363200"/>
            <a:ext cx="62634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9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Εξομάλυνση Πόρων</a:t>
            </a:r>
            <a:endParaRPr b="1" sz="29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1794500"/>
            <a:ext cx="5734050" cy="303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27"/>
          <p:cNvSpPr txBox="1"/>
          <p:nvPr/>
        </p:nvSpPr>
        <p:spPr>
          <a:xfrm>
            <a:off x="1650600" y="1163600"/>
            <a:ext cx="599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l" sz="18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rPr>
              <a:t>Και πλέον το διάγραμμα πόρων για τον συγκεκριμένο πόρο είναι :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76" name="Google Shape;376;p27"/>
          <p:cNvSpPr txBox="1"/>
          <p:nvPr/>
        </p:nvSpPr>
        <p:spPr>
          <a:xfrm>
            <a:off x="1440300" y="363200"/>
            <a:ext cx="62634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9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Εξομάλυνση Πόρων</a:t>
            </a:r>
            <a:endParaRPr b="1" sz="29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8"/>
          <p:cNvSpPr txBox="1"/>
          <p:nvPr/>
        </p:nvSpPr>
        <p:spPr>
          <a:xfrm>
            <a:off x="1440300" y="167450"/>
            <a:ext cx="62634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9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Διαχείριση Αλλαγών &amp; </a:t>
            </a:r>
            <a:r>
              <a:rPr b="1" lang="el" sz="29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Κινδύνων</a:t>
            </a:r>
            <a:endParaRPr b="1" sz="29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82" name="Google Shape;38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025" y="917775"/>
            <a:ext cx="3197000" cy="399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7425" y="951050"/>
            <a:ext cx="5194175" cy="2886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9"/>
          <p:cNvSpPr txBox="1"/>
          <p:nvPr/>
        </p:nvSpPr>
        <p:spPr>
          <a:xfrm>
            <a:off x="1440300" y="200075"/>
            <a:ext cx="62634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9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Χάρτης Έργου</a:t>
            </a:r>
            <a:endParaRPr b="1" sz="29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89" name="Google Shape;38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263" y="1048925"/>
            <a:ext cx="7801485" cy="3844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0"/>
          <p:cNvSpPr txBox="1"/>
          <p:nvPr>
            <p:ph type="ctrTitle"/>
          </p:nvPr>
        </p:nvSpPr>
        <p:spPr>
          <a:xfrm>
            <a:off x="129850" y="-100762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Ευχαριστούμε για την προσοχή σας!</a:t>
            </a:r>
            <a:endParaRPr/>
          </a:p>
        </p:txBody>
      </p:sp>
      <p:pic>
        <p:nvPicPr>
          <p:cNvPr id="395" name="Google Shape;39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9486" y="1603775"/>
            <a:ext cx="4796289" cy="327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idx="1" type="subTitle"/>
          </p:nvPr>
        </p:nvSpPr>
        <p:spPr>
          <a:xfrm>
            <a:off x="201400" y="1097975"/>
            <a:ext cx="7510500" cy="38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l" sz="6800">
                <a:latin typeface="Garamond"/>
                <a:ea typeface="Garamond"/>
                <a:cs typeface="Garamond"/>
                <a:sym typeface="Garamond"/>
              </a:rPr>
              <a:t>Το έργο που επιλέξαμε αφορά τη ανάπτυξη ενός Πληροφοριακού Συστήματος που να εξυπηρετεί τις ανάγκες υποβολής, αξιολόγησης και έγκρισης αιτήσεων από την Επιτροπή Ηθικής και Δεοντολογίας της Έρευνας (Ε.Η.Δ.Ε.) του ΠΑ.ΜΑΚ. </a:t>
            </a:r>
            <a:endParaRPr sz="68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l" sz="6800" u="sng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rPr>
              <a:t>Εντός εύρους (in scope)</a:t>
            </a:r>
            <a:endParaRPr b="1" sz="6800" u="sng">
              <a:solidFill>
                <a:srgbClr val="FFFFFF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36550" lvl="0" marL="457200" rtl="0" algn="just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Garamond"/>
              <a:buChar char="●"/>
            </a:pPr>
            <a:r>
              <a:rPr lang="el" sz="68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rPr>
              <a:t>Υποβολή αίτησης</a:t>
            </a:r>
            <a:endParaRPr sz="6800">
              <a:solidFill>
                <a:srgbClr val="FFFFFF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Garamond"/>
              <a:buChar char="●"/>
            </a:pPr>
            <a:r>
              <a:rPr lang="el" sz="68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rPr>
              <a:t>Πρωτοκόλληση αίτησης</a:t>
            </a:r>
            <a:endParaRPr sz="6800">
              <a:solidFill>
                <a:srgbClr val="FFFFFF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Garamond"/>
              <a:buChar char="●"/>
            </a:pPr>
            <a:r>
              <a:rPr lang="el" sz="68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rPr>
              <a:t>Ενημέρωση εμπλεκόμενων</a:t>
            </a:r>
            <a:endParaRPr sz="6800">
              <a:solidFill>
                <a:srgbClr val="FFFFFF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Garamond"/>
              <a:buChar char="●"/>
            </a:pPr>
            <a:r>
              <a:rPr lang="el" sz="68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rPr>
              <a:t>Αξιολόγηση αίτησης</a:t>
            </a:r>
            <a:endParaRPr sz="6800">
              <a:solidFill>
                <a:srgbClr val="FFFFFF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Garamond"/>
              <a:buChar char="●"/>
            </a:pPr>
            <a:r>
              <a:rPr lang="el" sz="68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rPr>
              <a:t>Αποθήκευση και ασφάλεια δεδομένων</a:t>
            </a:r>
            <a:endParaRPr sz="6800">
              <a:solidFill>
                <a:srgbClr val="FFFFFF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l" sz="6800" u="sng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rPr>
              <a:t>Εκτός εύρους (out of scope)</a:t>
            </a:r>
            <a:endParaRPr sz="6800">
              <a:solidFill>
                <a:srgbClr val="FFFFFF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36550" lvl="0" marL="457200" rtl="0" algn="just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Garamond"/>
              <a:buChar char="●"/>
            </a:pPr>
            <a:r>
              <a:rPr lang="el" sz="68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rPr>
              <a:t>Υποβολή δηλώσεων (μαθημάτων, συγγραμμάτων κλπ)</a:t>
            </a:r>
            <a:endParaRPr sz="6800">
              <a:solidFill>
                <a:srgbClr val="FFFFFF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Garamond"/>
              <a:buChar char="●"/>
            </a:pPr>
            <a:r>
              <a:rPr lang="el" sz="68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rPr>
              <a:t>Αιτήσεις που δεν σχετίζονται με το ερευνητικό έργο των τμημάτων του </a:t>
            </a:r>
            <a:br>
              <a:rPr lang="el" sz="68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lang="el" sz="68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rPr>
              <a:t>Πανεπιστημίου Μακεδονίας</a:t>
            </a:r>
            <a:endParaRPr sz="6800">
              <a:solidFill>
                <a:srgbClr val="FFFFFF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85" name="Google Shape;285;p14"/>
          <p:cNvSpPr txBox="1"/>
          <p:nvPr/>
        </p:nvSpPr>
        <p:spPr>
          <a:xfrm>
            <a:off x="910650" y="261613"/>
            <a:ext cx="7322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900" u="sng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Το Project μας</a:t>
            </a:r>
            <a:endParaRPr b="1" sz="2900" u="sng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286" name="Google Shape;28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4300" y="3072287"/>
            <a:ext cx="1773000" cy="188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idx="1" type="subTitle"/>
          </p:nvPr>
        </p:nvSpPr>
        <p:spPr>
          <a:xfrm>
            <a:off x="201400" y="1097975"/>
            <a:ext cx="8031900" cy="38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l" sz="2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rPr>
              <a:t>   </a:t>
            </a:r>
            <a:r>
              <a:rPr lang="el" sz="2400" u="sng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rPr>
              <a:t>Μέθοδος ανάπτυξης ΠΣ</a:t>
            </a:r>
            <a:r>
              <a:rPr lang="el" sz="2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rPr>
              <a:t>: Agile Development Method (Ευέλικτη Μέθοδος)</a:t>
            </a:r>
            <a:endParaRPr sz="2400">
              <a:solidFill>
                <a:srgbClr val="FFFFFF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l" sz="2400" u="sng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rPr>
              <a:t>Διαδικασία Λήψης Αποφάσεων</a:t>
            </a:r>
            <a:r>
              <a:rPr lang="el" sz="2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rPr>
              <a:t>:</a:t>
            </a:r>
            <a:r>
              <a:rPr b="1" lang="el" sz="2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el" sz="2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rPr>
              <a:t>Συμμετοχική Διαδικασία</a:t>
            </a:r>
            <a:br>
              <a:rPr lang="el" sz="2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rPr>
            </a:br>
            <a:endParaRPr sz="2400">
              <a:solidFill>
                <a:srgbClr val="FFFFFF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6710" lvl="0" marL="457200" rtl="0" algn="just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Garamond"/>
              <a:buChar char="●"/>
            </a:pPr>
            <a:r>
              <a:rPr lang="el" sz="2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rPr>
              <a:t>   Ενεργό συμμετοχή </a:t>
            </a:r>
            <a:endParaRPr sz="2400">
              <a:solidFill>
                <a:srgbClr val="FFFFFF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671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Garamond"/>
              <a:buChar char="●"/>
            </a:pPr>
            <a:r>
              <a:rPr lang="el" sz="2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rPr>
              <a:t>   </a:t>
            </a:r>
            <a:r>
              <a:rPr lang="el" sz="2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rPr>
              <a:t>Δεσμεύει συγκεκριμένα μέλη με ένα μέρος της ευθύνης για κάθε απόφαση.</a:t>
            </a:r>
            <a:endParaRPr sz="2400">
              <a:solidFill>
                <a:srgbClr val="FFFFFF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671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Garamond"/>
              <a:buChar char="●"/>
            </a:pPr>
            <a:r>
              <a:rPr lang="el" sz="2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rPr>
              <a:t>   Διάλογος και Ανταλλαγή ιδεών (Brainstorming) </a:t>
            </a:r>
            <a:endParaRPr sz="2400">
              <a:solidFill>
                <a:srgbClr val="FFFFFF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12">
              <a:solidFill>
                <a:srgbClr val="FFFFFF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l" sz="2400" u="sng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rPr>
              <a:t>Διαχείριση Συγκρούσεων</a:t>
            </a:r>
            <a:r>
              <a:rPr lang="el" sz="2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rPr>
              <a:t>: Συμβουλευτική Διαδικασία</a:t>
            </a:r>
            <a:endParaRPr sz="2400">
              <a:solidFill>
                <a:srgbClr val="FFFFFF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600"/>
              </a:spcAft>
              <a:buNone/>
            </a:pPr>
            <a:r>
              <a:rPr lang="el" sz="2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rPr>
              <a:t>Στις περιπτώσεις όπου δεν μπορούσε να εξασφαλιστεί η ομοφωνία, η απόφαση και η ευθύνη λαμβάνονταν από τον PM του έργου έπειτα από κατανόηση και  προσεκτική ανάλυση των διαφορετικών απόψεων.</a:t>
            </a:r>
            <a:br>
              <a:rPr lang="el" sz="145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lang="el" sz="145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rPr>
              <a:t>           </a:t>
            </a:r>
            <a:endParaRPr sz="1450">
              <a:solidFill>
                <a:srgbClr val="FFFFFF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92" name="Google Shape;292;p15"/>
          <p:cNvSpPr txBox="1"/>
          <p:nvPr/>
        </p:nvSpPr>
        <p:spPr>
          <a:xfrm>
            <a:off x="910650" y="261613"/>
            <a:ext cx="7322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1200"/>
              </a:spcBef>
              <a:spcAft>
                <a:spcPts val="600"/>
              </a:spcAft>
              <a:buNone/>
            </a:pPr>
            <a:r>
              <a:rPr b="1" lang="el" sz="29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rPr>
              <a:t>Οργάνωση Ομάδας Έργου</a:t>
            </a:r>
            <a:r>
              <a:rPr b="1" lang="el" sz="26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endParaRPr b="1" sz="2600">
              <a:solidFill>
                <a:srgbClr val="FFFFFF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/>
        </p:nvSpPr>
        <p:spPr>
          <a:xfrm>
            <a:off x="884475" y="162625"/>
            <a:ext cx="73227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6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Organizational Breakdown Structure</a:t>
            </a:r>
            <a:endParaRPr b="1" sz="26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6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(OBS)</a:t>
            </a:r>
            <a:endParaRPr b="1" sz="26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50" y="1396250"/>
            <a:ext cx="8891548" cy="33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/>
        </p:nvSpPr>
        <p:spPr>
          <a:xfrm>
            <a:off x="1519375" y="800650"/>
            <a:ext cx="7322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4" name="Google Shape;304;p17"/>
          <p:cNvSpPr txBox="1"/>
          <p:nvPr/>
        </p:nvSpPr>
        <p:spPr>
          <a:xfrm>
            <a:off x="379300" y="68775"/>
            <a:ext cx="82398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6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Work Breakdown Structure</a:t>
            </a:r>
            <a:endParaRPr b="1" sz="26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6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(WBS)</a:t>
            </a:r>
            <a:endParaRPr b="1" sz="26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305" name="Google Shape;3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53975"/>
            <a:ext cx="8839199" cy="3781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/>
        </p:nvSpPr>
        <p:spPr>
          <a:xfrm>
            <a:off x="1519375" y="800650"/>
            <a:ext cx="7322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1" name="Google Shape;311;p18"/>
          <p:cNvSpPr txBox="1"/>
          <p:nvPr/>
        </p:nvSpPr>
        <p:spPr>
          <a:xfrm>
            <a:off x="379300" y="84075"/>
            <a:ext cx="82398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9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Παραδοτέα και Ορόσημα</a:t>
            </a:r>
            <a:endParaRPr b="1" sz="29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312" name="Google Shape;3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300" y="715275"/>
            <a:ext cx="3988274" cy="426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113300"/>
            <a:ext cx="4434026" cy="173355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18"/>
          <p:cNvSpPr txBox="1"/>
          <p:nvPr/>
        </p:nvSpPr>
        <p:spPr>
          <a:xfrm>
            <a:off x="4572000" y="3364450"/>
            <a:ext cx="404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u="sng">
                <a:solidFill>
                  <a:srgbClr val="FFFFFF"/>
                </a:solidFill>
              </a:rPr>
              <a:t>Συνολική διάρκεια έργου</a:t>
            </a:r>
            <a:r>
              <a:rPr b="1" lang="el">
                <a:solidFill>
                  <a:srgbClr val="FFFFFF"/>
                </a:solidFill>
              </a:rPr>
              <a:t>:  1 έτος και 2 μήνες</a:t>
            </a:r>
            <a:r>
              <a:rPr b="1" lang="el" u="sng">
                <a:solidFill>
                  <a:srgbClr val="FFFFFF"/>
                </a:solidFill>
              </a:rPr>
              <a:t> </a:t>
            </a:r>
            <a:endParaRPr b="1" u="sng">
              <a:solidFill>
                <a:srgbClr val="FFFFFF"/>
              </a:solidFill>
            </a:endParaRPr>
          </a:p>
        </p:txBody>
      </p:sp>
      <p:sp>
        <p:nvSpPr>
          <p:cNvPr id="315" name="Google Shape;315;p18"/>
          <p:cNvSpPr/>
          <p:nvPr/>
        </p:nvSpPr>
        <p:spPr>
          <a:xfrm>
            <a:off x="6818375" y="3356650"/>
            <a:ext cx="1720200" cy="415800"/>
          </a:xfrm>
          <a:prstGeom prst="frame">
            <a:avLst>
              <a:gd fmla="val 1250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9"/>
          <p:cNvSpPr txBox="1"/>
          <p:nvPr/>
        </p:nvSpPr>
        <p:spPr>
          <a:xfrm>
            <a:off x="1414750" y="360150"/>
            <a:ext cx="62109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9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Ανθρώπινοι Πόροι</a:t>
            </a:r>
            <a:endParaRPr b="1" sz="29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321" name="Google Shape;3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963" y="1100250"/>
            <a:ext cx="7864075" cy="339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0"/>
          <p:cNvSpPr txBox="1"/>
          <p:nvPr/>
        </p:nvSpPr>
        <p:spPr>
          <a:xfrm>
            <a:off x="1414750" y="360150"/>
            <a:ext cx="62109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9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Δραστηριότητες Έργου</a:t>
            </a:r>
            <a:endParaRPr b="1" sz="29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327" name="Google Shape;3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8725" y="1089375"/>
            <a:ext cx="7002975" cy="384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1"/>
          <p:cNvSpPr txBox="1"/>
          <p:nvPr/>
        </p:nvSpPr>
        <p:spPr>
          <a:xfrm>
            <a:off x="3278100" y="220000"/>
            <a:ext cx="25878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9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Gantt Chart</a:t>
            </a:r>
            <a:endParaRPr b="1" sz="29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333" name="Google Shape;3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475" y="894850"/>
            <a:ext cx="8481049" cy="398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