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8" r:id="rId3"/>
    <p:sldId id="258" r:id="rId4"/>
    <p:sldId id="257" r:id="rId5"/>
    <p:sldId id="279" r:id="rId6"/>
    <p:sldId id="259" r:id="rId7"/>
    <p:sldId id="260" r:id="rId8"/>
    <p:sldId id="261"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0" autoAdjust="0"/>
    <p:restoredTop sz="94660"/>
  </p:normalViewPr>
  <p:slideViewPr>
    <p:cSldViewPr snapToGrid="0">
      <p:cViewPr varScale="1">
        <p:scale>
          <a:sx n="139" d="100"/>
          <a:sy n="139" d="100"/>
        </p:scale>
        <p:origin x="126"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5E0BC-F47C-4D73-9D7E-F6E6D3BD757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11E0720E-DBF8-47EB-AED9-09986E7D7E56}">
      <dgm:prSet/>
      <dgm:spPr/>
      <dgm:t>
        <a:bodyPr/>
        <a:lstStyle/>
        <a:p>
          <a:r>
            <a:rPr lang="el-GR" dirty="0"/>
            <a:t>Η αέρια ρύπανση αποτελεί τον σημαντικότερο περιβαλλοντικό παράγοντα επιβάρυνσης της υγείας στην Ευρώπη, με επιβλαβείς επιδράσεις στο καρδιαγγειακό και αναπνευστικό σύστημα, οδηγώντας έως και σε πρόωρη θνησιμότητα. </a:t>
          </a:r>
          <a:endParaRPr lang="en-US" dirty="0"/>
        </a:p>
      </dgm:t>
    </dgm:pt>
    <dgm:pt modelId="{5B3B6DBE-D13A-4DAD-B9CE-4B66FB3B6006}" type="parTrans" cxnId="{E463761D-A2EC-4F4A-A7D4-5BEBF74474FA}">
      <dgm:prSet/>
      <dgm:spPr/>
      <dgm:t>
        <a:bodyPr/>
        <a:lstStyle/>
        <a:p>
          <a:endParaRPr lang="en-US"/>
        </a:p>
      </dgm:t>
    </dgm:pt>
    <dgm:pt modelId="{941CFB46-5DF7-4471-9721-C12C3415A4DA}" type="sibTrans" cxnId="{E463761D-A2EC-4F4A-A7D4-5BEBF74474FA}">
      <dgm:prSet/>
      <dgm:spPr/>
      <dgm:t>
        <a:bodyPr/>
        <a:lstStyle/>
        <a:p>
          <a:endParaRPr lang="en-US"/>
        </a:p>
      </dgm:t>
    </dgm:pt>
    <dgm:pt modelId="{591A79AC-0B10-4092-B42D-64EABB383976}">
      <dgm:prSet/>
      <dgm:spPr/>
      <dgm:t>
        <a:bodyPr/>
        <a:lstStyle/>
        <a:p>
          <a:r>
            <a:rPr lang="el-GR" dirty="0"/>
            <a:t>Οι συγκεντρώσεις των ατμοσφαιρικών ρύπων εκτιμώνται με τη βοήθεια πολύπλοκου, συνήθως μη φορητού εξοπλισμού (Αναλυτικά Όργανα).</a:t>
          </a:r>
          <a:endParaRPr lang="en-US" dirty="0"/>
        </a:p>
      </dgm:t>
    </dgm:pt>
    <dgm:pt modelId="{87382003-CE4C-4006-A2B2-BB85A9BF233E}" type="parTrans" cxnId="{936BBEEF-625C-440D-B47F-4E3702BABAB4}">
      <dgm:prSet/>
      <dgm:spPr/>
      <dgm:t>
        <a:bodyPr/>
        <a:lstStyle/>
        <a:p>
          <a:endParaRPr lang="en-US"/>
        </a:p>
      </dgm:t>
    </dgm:pt>
    <dgm:pt modelId="{61B0784F-FD29-401F-AEC4-658428D44B6F}" type="sibTrans" cxnId="{936BBEEF-625C-440D-B47F-4E3702BABAB4}">
      <dgm:prSet/>
      <dgm:spPr/>
      <dgm:t>
        <a:bodyPr/>
        <a:lstStyle/>
        <a:p>
          <a:endParaRPr lang="en-US"/>
        </a:p>
      </dgm:t>
    </dgm:pt>
    <dgm:pt modelId="{2EB9E99C-C700-4D21-94DA-20546C02B503}">
      <dgm:prSet/>
      <dgm:spPr/>
      <dgm:t>
        <a:bodyPr/>
        <a:lstStyle/>
        <a:p>
          <a:r>
            <a:rPr lang="el-GR"/>
            <a:t>Ως εναλλακτική προτείνονται πιο ευέλικτες και χαμηλότερου κόστους συσκευές, τα ονομαζόμενα όργανα χαμηλού κόστους, που αποτελούν Κόμβους Παρακολούθησης Ποιότητας Αέρα (ΚΠΠΑ) </a:t>
          </a:r>
          <a:endParaRPr lang="en-US"/>
        </a:p>
      </dgm:t>
    </dgm:pt>
    <dgm:pt modelId="{E16E8AB0-CB9C-4953-B962-6C75990E7C51}" type="parTrans" cxnId="{73C38362-E889-4786-9BF9-5AB5D80FF8FF}">
      <dgm:prSet/>
      <dgm:spPr/>
      <dgm:t>
        <a:bodyPr/>
        <a:lstStyle/>
        <a:p>
          <a:endParaRPr lang="en-US"/>
        </a:p>
      </dgm:t>
    </dgm:pt>
    <dgm:pt modelId="{047A09F0-B0E5-41DB-8C64-9A7600F89D2A}" type="sibTrans" cxnId="{73C38362-E889-4786-9BF9-5AB5D80FF8FF}">
      <dgm:prSet/>
      <dgm:spPr/>
      <dgm:t>
        <a:bodyPr/>
        <a:lstStyle/>
        <a:p>
          <a:endParaRPr lang="en-US"/>
        </a:p>
      </dgm:t>
    </dgm:pt>
    <dgm:pt modelId="{9ADDB1E1-76CE-4637-9511-998AADC663B6}" type="pres">
      <dgm:prSet presAssocID="{E685E0BC-F47C-4D73-9D7E-F6E6D3BD7570}" presName="outerComposite" presStyleCnt="0">
        <dgm:presLayoutVars>
          <dgm:chMax val="5"/>
          <dgm:dir/>
          <dgm:resizeHandles val="exact"/>
        </dgm:presLayoutVars>
      </dgm:prSet>
      <dgm:spPr/>
    </dgm:pt>
    <dgm:pt modelId="{C3D9F6F1-C4D3-4510-9DF5-A6BFD0A72EFE}" type="pres">
      <dgm:prSet presAssocID="{E685E0BC-F47C-4D73-9D7E-F6E6D3BD7570}" presName="dummyMaxCanvas" presStyleCnt="0">
        <dgm:presLayoutVars/>
      </dgm:prSet>
      <dgm:spPr/>
    </dgm:pt>
    <dgm:pt modelId="{73479596-54AF-4CA8-9E4A-55609B5CC388}" type="pres">
      <dgm:prSet presAssocID="{E685E0BC-F47C-4D73-9D7E-F6E6D3BD7570}" presName="ThreeNodes_1" presStyleLbl="node1" presStyleIdx="0" presStyleCnt="3">
        <dgm:presLayoutVars>
          <dgm:bulletEnabled val="1"/>
        </dgm:presLayoutVars>
      </dgm:prSet>
      <dgm:spPr/>
    </dgm:pt>
    <dgm:pt modelId="{EF26C2E6-A6E6-4FE3-9E68-1FCF5370EF38}" type="pres">
      <dgm:prSet presAssocID="{E685E0BC-F47C-4D73-9D7E-F6E6D3BD7570}" presName="ThreeNodes_2" presStyleLbl="node1" presStyleIdx="1" presStyleCnt="3">
        <dgm:presLayoutVars>
          <dgm:bulletEnabled val="1"/>
        </dgm:presLayoutVars>
      </dgm:prSet>
      <dgm:spPr/>
    </dgm:pt>
    <dgm:pt modelId="{8D57911C-CFC3-4860-AEFA-E05CCC7C735C}" type="pres">
      <dgm:prSet presAssocID="{E685E0BC-F47C-4D73-9D7E-F6E6D3BD7570}" presName="ThreeNodes_3" presStyleLbl="node1" presStyleIdx="2" presStyleCnt="3">
        <dgm:presLayoutVars>
          <dgm:bulletEnabled val="1"/>
        </dgm:presLayoutVars>
      </dgm:prSet>
      <dgm:spPr/>
    </dgm:pt>
    <dgm:pt modelId="{849572DB-E3CA-49D6-BCBA-4A6BE738D139}" type="pres">
      <dgm:prSet presAssocID="{E685E0BC-F47C-4D73-9D7E-F6E6D3BD7570}" presName="ThreeConn_1-2" presStyleLbl="fgAccFollowNode1" presStyleIdx="0" presStyleCnt="2">
        <dgm:presLayoutVars>
          <dgm:bulletEnabled val="1"/>
        </dgm:presLayoutVars>
      </dgm:prSet>
      <dgm:spPr/>
    </dgm:pt>
    <dgm:pt modelId="{E1676D2E-03BF-4B37-BBA3-B147CC1C9271}" type="pres">
      <dgm:prSet presAssocID="{E685E0BC-F47C-4D73-9D7E-F6E6D3BD7570}" presName="ThreeConn_2-3" presStyleLbl="fgAccFollowNode1" presStyleIdx="1" presStyleCnt="2">
        <dgm:presLayoutVars>
          <dgm:bulletEnabled val="1"/>
        </dgm:presLayoutVars>
      </dgm:prSet>
      <dgm:spPr/>
    </dgm:pt>
    <dgm:pt modelId="{A2E43CB2-74F7-4A85-8EE2-94D4368401F0}" type="pres">
      <dgm:prSet presAssocID="{E685E0BC-F47C-4D73-9D7E-F6E6D3BD7570}" presName="ThreeNodes_1_text" presStyleLbl="node1" presStyleIdx="2" presStyleCnt="3">
        <dgm:presLayoutVars>
          <dgm:bulletEnabled val="1"/>
        </dgm:presLayoutVars>
      </dgm:prSet>
      <dgm:spPr/>
    </dgm:pt>
    <dgm:pt modelId="{AF280402-47FE-4EFE-B90D-1130A70E0EDB}" type="pres">
      <dgm:prSet presAssocID="{E685E0BC-F47C-4D73-9D7E-F6E6D3BD7570}" presName="ThreeNodes_2_text" presStyleLbl="node1" presStyleIdx="2" presStyleCnt="3">
        <dgm:presLayoutVars>
          <dgm:bulletEnabled val="1"/>
        </dgm:presLayoutVars>
      </dgm:prSet>
      <dgm:spPr/>
    </dgm:pt>
    <dgm:pt modelId="{D0CD3EBA-4B68-4953-8CDC-6B2FD8781AE0}" type="pres">
      <dgm:prSet presAssocID="{E685E0BC-F47C-4D73-9D7E-F6E6D3BD7570}" presName="ThreeNodes_3_text" presStyleLbl="node1" presStyleIdx="2" presStyleCnt="3">
        <dgm:presLayoutVars>
          <dgm:bulletEnabled val="1"/>
        </dgm:presLayoutVars>
      </dgm:prSet>
      <dgm:spPr/>
    </dgm:pt>
  </dgm:ptLst>
  <dgm:cxnLst>
    <dgm:cxn modelId="{A2BAD801-57C0-41F5-ADA9-59629C1E7DD6}" type="presOf" srcId="{E685E0BC-F47C-4D73-9D7E-F6E6D3BD7570}" destId="{9ADDB1E1-76CE-4637-9511-998AADC663B6}" srcOrd="0" destOrd="0" presId="urn:microsoft.com/office/officeart/2005/8/layout/vProcess5"/>
    <dgm:cxn modelId="{ECD90004-9E26-4B3B-8B63-EE38E371AAE2}" type="presOf" srcId="{2EB9E99C-C700-4D21-94DA-20546C02B503}" destId="{8D57911C-CFC3-4860-AEFA-E05CCC7C735C}" srcOrd="0" destOrd="0" presId="urn:microsoft.com/office/officeart/2005/8/layout/vProcess5"/>
    <dgm:cxn modelId="{E463761D-A2EC-4F4A-A7D4-5BEBF74474FA}" srcId="{E685E0BC-F47C-4D73-9D7E-F6E6D3BD7570}" destId="{11E0720E-DBF8-47EB-AED9-09986E7D7E56}" srcOrd="0" destOrd="0" parTransId="{5B3B6DBE-D13A-4DAD-B9CE-4B66FB3B6006}" sibTransId="{941CFB46-5DF7-4471-9721-C12C3415A4DA}"/>
    <dgm:cxn modelId="{C5613C24-98DF-42BC-AAE5-EACC6E8C977A}" type="presOf" srcId="{2EB9E99C-C700-4D21-94DA-20546C02B503}" destId="{D0CD3EBA-4B68-4953-8CDC-6B2FD8781AE0}" srcOrd="1" destOrd="0" presId="urn:microsoft.com/office/officeart/2005/8/layout/vProcess5"/>
    <dgm:cxn modelId="{05134231-62F7-414D-BBBC-BA3CAE5375FF}" type="presOf" srcId="{61B0784F-FD29-401F-AEC4-658428D44B6F}" destId="{E1676D2E-03BF-4B37-BBA3-B147CC1C9271}" srcOrd="0" destOrd="0" presId="urn:microsoft.com/office/officeart/2005/8/layout/vProcess5"/>
    <dgm:cxn modelId="{7564833A-7780-4BFA-B308-1DF17C1313A3}" type="presOf" srcId="{11E0720E-DBF8-47EB-AED9-09986E7D7E56}" destId="{A2E43CB2-74F7-4A85-8EE2-94D4368401F0}" srcOrd="1" destOrd="0" presId="urn:microsoft.com/office/officeart/2005/8/layout/vProcess5"/>
    <dgm:cxn modelId="{E59B2F40-C0DC-419A-8EB5-A49925D3D829}" type="presOf" srcId="{11E0720E-DBF8-47EB-AED9-09986E7D7E56}" destId="{73479596-54AF-4CA8-9E4A-55609B5CC388}" srcOrd="0" destOrd="0" presId="urn:microsoft.com/office/officeart/2005/8/layout/vProcess5"/>
    <dgm:cxn modelId="{73C38362-E889-4786-9BF9-5AB5D80FF8FF}" srcId="{E685E0BC-F47C-4D73-9D7E-F6E6D3BD7570}" destId="{2EB9E99C-C700-4D21-94DA-20546C02B503}" srcOrd="2" destOrd="0" parTransId="{E16E8AB0-CB9C-4953-B962-6C75990E7C51}" sibTransId="{047A09F0-B0E5-41DB-8C64-9A7600F89D2A}"/>
    <dgm:cxn modelId="{B4697596-621C-48A4-88EA-8356F655DB89}" type="presOf" srcId="{591A79AC-0B10-4092-B42D-64EABB383976}" destId="{EF26C2E6-A6E6-4FE3-9E68-1FCF5370EF38}" srcOrd="0" destOrd="0" presId="urn:microsoft.com/office/officeart/2005/8/layout/vProcess5"/>
    <dgm:cxn modelId="{A6DFB79F-032D-478E-A554-CF45DFB45C05}" type="presOf" srcId="{941CFB46-5DF7-4471-9721-C12C3415A4DA}" destId="{849572DB-E3CA-49D6-BCBA-4A6BE738D139}" srcOrd="0" destOrd="0" presId="urn:microsoft.com/office/officeart/2005/8/layout/vProcess5"/>
    <dgm:cxn modelId="{6ED7DEBD-1B2E-4CAA-8465-D7EFFD61E092}" type="presOf" srcId="{591A79AC-0B10-4092-B42D-64EABB383976}" destId="{AF280402-47FE-4EFE-B90D-1130A70E0EDB}" srcOrd="1" destOrd="0" presId="urn:microsoft.com/office/officeart/2005/8/layout/vProcess5"/>
    <dgm:cxn modelId="{936BBEEF-625C-440D-B47F-4E3702BABAB4}" srcId="{E685E0BC-F47C-4D73-9D7E-F6E6D3BD7570}" destId="{591A79AC-0B10-4092-B42D-64EABB383976}" srcOrd="1" destOrd="0" parTransId="{87382003-CE4C-4006-A2B2-BB85A9BF233E}" sibTransId="{61B0784F-FD29-401F-AEC4-658428D44B6F}"/>
    <dgm:cxn modelId="{8D1607A8-7DA7-4511-835C-6DB7F0D7C7D9}" type="presParOf" srcId="{9ADDB1E1-76CE-4637-9511-998AADC663B6}" destId="{C3D9F6F1-C4D3-4510-9DF5-A6BFD0A72EFE}" srcOrd="0" destOrd="0" presId="urn:microsoft.com/office/officeart/2005/8/layout/vProcess5"/>
    <dgm:cxn modelId="{3242D802-221D-4F21-AD73-49EEDAC980D8}" type="presParOf" srcId="{9ADDB1E1-76CE-4637-9511-998AADC663B6}" destId="{73479596-54AF-4CA8-9E4A-55609B5CC388}" srcOrd="1" destOrd="0" presId="urn:microsoft.com/office/officeart/2005/8/layout/vProcess5"/>
    <dgm:cxn modelId="{6E7D1BFC-D941-43AB-8A60-FF82ACBBF670}" type="presParOf" srcId="{9ADDB1E1-76CE-4637-9511-998AADC663B6}" destId="{EF26C2E6-A6E6-4FE3-9E68-1FCF5370EF38}" srcOrd="2" destOrd="0" presId="urn:microsoft.com/office/officeart/2005/8/layout/vProcess5"/>
    <dgm:cxn modelId="{45670423-6621-4725-BCB6-44EF8394DE30}" type="presParOf" srcId="{9ADDB1E1-76CE-4637-9511-998AADC663B6}" destId="{8D57911C-CFC3-4860-AEFA-E05CCC7C735C}" srcOrd="3" destOrd="0" presId="urn:microsoft.com/office/officeart/2005/8/layout/vProcess5"/>
    <dgm:cxn modelId="{65E2C52C-4848-40FA-B2C3-D6365DD6B25E}" type="presParOf" srcId="{9ADDB1E1-76CE-4637-9511-998AADC663B6}" destId="{849572DB-E3CA-49D6-BCBA-4A6BE738D139}" srcOrd="4" destOrd="0" presId="urn:microsoft.com/office/officeart/2005/8/layout/vProcess5"/>
    <dgm:cxn modelId="{07184C6C-1295-4FA3-B1FF-8DA098D6BA1C}" type="presParOf" srcId="{9ADDB1E1-76CE-4637-9511-998AADC663B6}" destId="{E1676D2E-03BF-4B37-BBA3-B147CC1C9271}" srcOrd="5" destOrd="0" presId="urn:microsoft.com/office/officeart/2005/8/layout/vProcess5"/>
    <dgm:cxn modelId="{40BBF2C7-1482-4528-911C-51EFDC7FFCF6}" type="presParOf" srcId="{9ADDB1E1-76CE-4637-9511-998AADC663B6}" destId="{A2E43CB2-74F7-4A85-8EE2-94D4368401F0}" srcOrd="6" destOrd="0" presId="urn:microsoft.com/office/officeart/2005/8/layout/vProcess5"/>
    <dgm:cxn modelId="{4720FBA3-EEE9-4AB4-9CF2-044A538C75B0}" type="presParOf" srcId="{9ADDB1E1-76CE-4637-9511-998AADC663B6}" destId="{AF280402-47FE-4EFE-B90D-1130A70E0EDB}" srcOrd="7" destOrd="0" presId="urn:microsoft.com/office/officeart/2005/8/layout/vProcess5"/>
    <dgm:cxn modelId="{55CAFA0A-9BFF-47E0-B35E-04989C94941B}" type="presParOf" srcId="{9ADDB1E1-76CE-4637-9511-998AADC663B6}" destId="{D0CD3EBA-4B68-4953-8CDC-6B2FD8781AE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F4DED1-D510-43A8-B77F-3BBCEDCB7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4E62E735-A42B-446B-A94C-4AF568EA2E32}">
      <dgm:prSet/>
      <dgm:spPr/>
      <dgm:t>
        <a:bodyPr/>
        <a:lstStyle/>
        <a:p>
          <a:r>
            <a:rPr lang="el-GR" dirty="0"/>
            <a:t>Ποια τα βασικά χαρακτηριστικά, τα προφίλ, οι ομοιότητες και οι διαφορές των επιπέδων συγκέντρωσης ρύπων που προκύπτουν από όργανα χαμηλού κόστους τα οποία λειτουργούν σε αστικό περιβάλλον όπως αυτό της Θεσσαλονίκης;</a:t>
          </a:r>
        </a:p>
      </dgm:t>
    </dgm:pt>
    <dgm:pt modelId="{4D80F55B-B4BE-4041-9A4E-6E388D70E15C}" type="parTrans" cxnId="{EE198C3B-6691-40A2-8190-C5CDCB1B75B8}">
      <dgm:prSet/>
      <dgm:spPr/>
      <dgm:t>
        <a:bodyPr/>
        <a:lstStyle/>
        <a:p>
          <a:endParaRPr lang="el-GR"/>
        </a:p>
      </dgm:t>
    </dgm:pt>
    <dgm:pt modelId="{051C3BF8-31B9-4D67-B13E-A29FDB8A48D5}" type="sibTrans" cxnId="{EE198C3B-6691-40A2-8190-C5CDCB1B75B8}">
      <dgm:prSet/>
      <dgm:spPr/>
      <dgm:t>
        <a:bodyPr/>
        <a:lstStyle/>
        <a:p>
          <a:endParaRPr lang="el-GR"/>
        </a:p>
      </dgm:t>
    </dgm:pt>
    <dgm:pt modelId="{E67266C1-A950-4A5E-A9A0-8BF7FEEF31B6}">
      <dgm:prSet/>
      <dgm:spPr/>
      <dgm:t>
        <a:bodyPr/>
        <a:lstStyle/>
        <a:p>
          <a:r>
            <a:rPr lang="el-GR" dirty="0"/>
            <a:t>Ποια η εικόνα ποιότητας αέρα που προκύπτει από ΚΠΠΑ σε περιοχή του κέντρου της Θεσσαλονίκης που δύναται να αντιπροσωπεύει την περιβαλλοντική φόρτιση σε σχέση με την ποιότητα αέρα στην Πανεπιστημιούπολη του ΑΠΘ;</a:t>
          </a:r>
        </a:p>
      </dgm:t>
    </dgm:pt>
    <dgm:pt modelId="{BE3F1D0D-A7E7-4498-A191-359906C33D31}" type="parTrans" cxnId="{65D5A273-791E-42C3-BF13-408BDBEC279A}">
      <dgm:prSet/>
      <dgm:spPr/>
      <dgm:t>
        <a:bodyPr/>
        <a:lstStyle/>
        <a:p>
          <a:endParaRPr lang="el-GR"/>
        </a:p>
      </dgm:t>
    </dgm:pt>
    <dgm:pt modelId="{2704C0C9-AEFD-4570-BC9A-32B5F89FF427}" type="sibTrans" cxnId="{65D5A273-791E-42C3-BF13-408BDBEC279A}">
      <dgm:prSet/>
      <dgm:spPr/>
      <dgm:t>
        <a:bodyPr/>
        <a:lstStyle/>
        <a:p>
          <a:endParaRPr lang="el-GR"/>
        </a:p>
      </dgm:t>
    </dgm:pt>
    <dgm:pt modelId="{F6168C03-FBDA-41B7-99CB-9E59F092FA37}">
      <dgm:prSet/>
      <dgm:spPr/>
      <dgm:t>
        <a:bodyPr/>
        <a:lstStyle/>
        <a:p>
          <a:r>
            <a:rPr lang="el-GR" dirty="0"/>
            <a:t>Εστιάζοντας σε ρύπους που έχουν ενοχοποιηθεί για προβλήματα οσμών στο πολεοδομικό συγκρότημα, ποια εικόνα προκύπτει σε σχέση με τα επίπεδα, την ημερήσια διακύμανση και την εξάρτηση από μετεωρολογικές συνθήκες ως προς το υδρόθειο;</a:t>
          </a:r>
        </a:p>
      </dgm:t>
    </dgm:pt>
    <dgm:pt modelId="{5508E2D2-CDB0-41CC-AC8E-BE740506D3D1}" type="parTrans" cxnId="{AE4B6675-9B47-4198-909F-AE9324DCB852}">
      <dgm:prSet/>
      <dgm:spPr/>
      <dgm:t>
        <a:bodyPr/>
        <a:lstStyle/>
        <a:p>
          <a:endParaRPr lang="el-GR"/>
        </a:p>
      </dgm:t>
    </dgm:pt>
    <dgm:pt modelId="{7BA7C7A0-143A-42B9-BEC4-C2E8E419C10B}" type="sibTrans" cxnId="{AE4B6675-9B47-4198-909F-AE9324DCB852}">
      <dgm:prSet/>
      <dgm:spPr/>
      <dgm:t>
        <a:bodyPr/>
        <a:lstStyle/>
        <a:p>
          <a:endParaRPr lang="el-GR"/>
        </a:p>
      </dgm:t>
    </dgm:pt>
    <dgm:pt modelId="{2F7FFB7A-A7CE-44B1-AD71-26B22E9C2EF2}">
      <dgm:prSet/>
      <dgm:spPr/>
      <dgm:t>
        <a:bodyPr/>
        <a:lstStyle/>
        <a:p>
          <a:r>
            <a:rPr lang="el-GR" dirty="0"/>
            <a:t>Μπορεί η χρήση μεθόδων μηχανικής μάθησης να συνεισφέρει στο να συμπληρώνει στοιχεία μετρήσεων που λείπουν, ή να κάνει πρόγνωση μελλοντικών επιπέδων ρύπανσης, σε </a:t>
          </a:r>
          <a:r>
            <a:rPr lang="el-GR" dirty="0" err="1"/>
            <a:t>όργαν</a:t>
          </a:r>
          <a:r>
            <a:rPr lang="en-US" dirty="0"/>
            <a:t>a</a:t>
          </a:r>
          <a:r>
            <a:rPr lang="el-GR" dirty="0"/>
            <a:t> χαμηλού κόστους;</a:t>
          </a:r>
        </a:p>
      </dgm:t>
    </dgm:pt>
    <dgm:pt modelId="{51BA1D59-10E7-4462-AC4F-4E9FC21A5DD2}" type="parTrans" cxnId="{3E63B84A-4E83-46AE-A925-057DF7DD8473}">
      <dgm:prSet/>
      <dgm:spPr/>
      <dgm:t>
        <a:bodyPr/>
        <a:lstStyle/>
        <a:p>
          <a:endParaRPr lang="el-GR"/>
        </a:p>
      </dgm:t>
    </dgm:pt>
    <dgm:pt modelId="{152F4B64-99C1-4DCC-B850-64917DFA8DC2}" type="sibTrans" cxnId="{3E63B84A-4E83-46AE-A925-057DF7DD8473}">
      <dgm:prSet/>
      <dgm:spPr/>
      <dgm:t>
        <a:bodyPr/>
        <a:lstStyle/>
        <a:p>
          <a:endParaRPr lang="el-GR"/>
        </a:p>
      </dgm:t>
    </dgm:pt>
    <dgm:pt modelId="{C125C3E9-7174-4BB8-B5BF-9A46DE112E7F}" type="pres">
      <dgm:prSet presAssocID="{6DF4DED1-D510-43A8-B77F-3BBCEDCB79E2}" presName="linear" presStyleCnt="0">
        <dgm:presLayoutVars>
          <dgm:animLvl val="lvl"/>
          <dgm:resizeHandles val="exact"/>
        </dgm:presLayoutVars>
      </dgm:prSet>
      <dgm:spPr/>
    </dgm:pt>
    <dgm:pt modelId="{A26AF559-63CD-43B6-AE3A-7DC8E80E05C2}" type="pres">
      <dgm:prSet presAssocID="{4E62E735-A42B-446B-A94C-4AF568EA2E32}" presName="parentText" presStyleLbl="node1" presStyleIdx="0" presStyleCnt="4">
        <dgm:presLayoutVars>
          <dgm:chMax val="0"/>
          <dgm:bulletEnabled val="1"/>
        </dgm:presLayoutVars>
      </dgm:prSet>
      <dgm:spPr/>
    </dgm:pt>
    <dgm:pt modelId="{C29FFA48-40FD-41AA-9791-4C8D2552386F}" type="pres">
      <dgm:prSet presAssocID="{051C3BF8-31B9-4D67-B13E-A29FDB8A48D5}" presName="spacer" presStyleCnt="0"/>
      <dgm:spPr/>
    </dgm:pt>
    <dgm:pt modelId="{805EC93B-ACE6-4E3F-8AA6-673E6C8814E0}" type="pres">
      <dgm:prSet presAssocID="{E67266C1-A950-4A5E-A9A0-8BF7FEEF31B6}" presName="parentText" presStyleLbl="node1" presStyleIdx="1" presStyleCnt="4">
        <dgm:presLayoutVars>
          <dgm:chMax val="0"/>
          <dgm:bulletEnabled val="1"/>
        </dgm:presLayoutVars>
      </dgm:prSet>
      <dgm:spPr/>
    </dgm:pt>
    <dgm:pt modelId="{D4075652-F74A-439B-BA76-6B39ED09E5C5}" type="pres">
      <dgm:prSet presAssocID="{2704C0C9-AEFD-4570-BC9A-32B5F89FF427}" presName="spacer" presStyleCnt="0"/>
      <dgm:spPr/>
    </dgm:pt>
    <dgm:pt modelId="{8445CCB8-7E59-45B4-B619-279B81672BE0}" type="pres">
      <dgm:prSet presAssocID="{F6168C03-FBDA-41B7-99CB-9E59F092FA37}" presName="parentText" presStyleLbl="node1" presStyleIdx="2" presStyleCnt="4">
        <dgm:presLayoutVars>
          <dgm:chMax val="0"/>
          <dgm:bulletEnabled val="1"/>
        </dgm:presLayoutVars>
      </dgm:prSet>
      <dgm:spPr/>
    </dgm:pt>
    <dgm:pt modelId="{FA1E5D4A-2567-4DC7-B5BB-D41A40E9979A}" type="pres">
      <dgm:prSet presAssocID="{7BA7C7A0-143A-42B9-BEC4-C2E8E419C10B}" presName="spacer" presStyleCnt="0"/>
      <dgm:spPr/>
    </dgm:pt>
    <dgm:pt modelId="{A2B4D13F-ED0D-4EA3-89EC-1D961ADD316D}" type="pres">
      <dgm:prSet presAssocID="{2F7FFB7A-A7CE-44B1-AD71-26B22E9C2EF2}" presName="parentText" presStyleLbl="node1" presStyleIdx="3" presStyleCnt="4">
        <dgm:presLayoutVars>
          <dgm:chMax val="0"/>
          <dgm:bulletEnabled val="1"/>
        </dgm:presLayoutVars>
      </dgm:prSet>
      <dgm:spPr/>
    </dgm:pt>
  </dgm:ptLst>
  <dgm:cxnLst>
    <dgm:cxn modelId="{882CE121-0955-4C8D-82C5-22C97D0BAD89}" type="presOf" srcId="{2F7FFB7A-A7CE-44B1-AD71-26B22E9C2EF2}" destId="{A2B4D13F-ED0D-4EA3-89EC-1D961ADD316D}" srcOrd="0" destOrd="0" presId="urn:microsoft.com/office/officeart/2005/8/layout/vList2"/>
    <dgm:cxn modelId="{EE198C3B-6691-40A2-8190-C5CDCB1B75B8}" srcId="{6DF4DED1-D510-43A8-B77F-3BBCEDCB79E2}" destId="{4E62E735-A42B-446B-A94C-4AF568EA2E32}" srcOrd="0" destOrd="0" parTransId="{4D80F55B-B4BE-4041-9A4E-6E388D70E15C}" sibTransId="{051C3BF8-31B9-4D67-B13E-A29FDB8A48D5}"/>
    <dgm:cxn modelId="{3E63B84A-4E83-46AE-A925-057DF7DD8473}" srcId="{6DF4DED1-D510-43A8-B77F-3BBCEDCB79E2}" destId="{2F7FFB7A-A7CE-44B1-AD71-26B22E9C2EF2}" srcOrd="3" destOrd="0" parTransId="{51BA1D59-10E7-4462-AC4F-4E9FC21A5DD2}" sibTransId="{152F4B64-99C1-4DCC-B850-64917DFA8DC2}"/>
    <dgm:cxn modelId="{AEB3B44F-B286-429C-8A60-28A2331C0953}" type="presOf" srcId="{F6168C03-FBDA-41B7-99CB-9E59F092FA37}" destId="{8445CCB8-7E59-45B4-B619-279B81672BE0}" srcOrd="0" destOrd="0" presId="urn:microsoft.com/office/officeart/2005/8/layout/vList2"/>
    <dgm:cxn modelId="{65D5A273-791E-42C3-BF13-408BDBEC279A}" srcId="{6DF4DED1-D510-43A8-B77F-3BBCEDCB79E2}" destId="{E67266C1-A950-4A5E-A9A0-8BF7FEEF31B6}" srcOrd="1" destOrd="0" parTransId="{BE3F1D0D-A7E7-4498-A191-359906C33D31}" sibTransId="{2704C0C9-AEFD-4570-BC9A-32B5F89FF427}"/>
    <dgm:cxn modelId="{AE4B6675-9B47-4198-909F-AE9324DCB852}" srcId="{6DF4DED1-D510-43A8-B77F-3BBCEDCB79E2}" destId="{F6168C03-FBDA-41B7-99CB-9E59F092FA37}" srcOrd="2" destOrd="0" parTransId="{5508E2D2-CDB0-41CC-AC8E-BE740506D3D1}" sibTransId="{7BA7C7A0-143A-42B9-BEC4-C2E8E419C10B}"/>
    <dgm:cxn modelId="{D110E08D-0416-4189-8A5C-517227AF640A}" type="presOf" srcId="{4E62E735-A42B-446B-A94C-4AF568EA2E32}" destId="{A26AF559-63CD-43B6-AE3A-7DC8E80E05C2}" srcOrd="0" destOrd="0" presId="urn:microsoft.com/office/officeart/2005/8/layout/vList2"/>
    <dgm:cxn modelId="{7344CFCC-D6B6-4480-99B1-A27359F143FF}" type="presOf" srcId="{E67266C1-A950-4A5E-A9A0-8BF7FEEF31B6}" destId="{805EC93B-ACE6-4E3F-8AA6-673E6C8814E0}" srcOrd="0" destOrd="0" presId="urn:microsoft.com/office/officeart/2005/8/layout/vList2"/>
    <dgm:cxn modelId="{4CC1D4EF-0203-430D-BD34-6D076EF1A34B}" type="presOf" srcId="{6DF4DED1-D510-43A8-B77F-3BBCEDCB79E2}" destId="{C125C3E9-7174-4BB8-B5BF-9A46DE112E7F}" srcOrd="0" destOrd="0" presId="urn:microsoft.com/office/officeart/2005/8/layout/vList2"/>
    <dgm:cxn modelId="{4B5AFAE0-C51A-4E77-9112-AC0E2AF6D12E}" type="presParOf" srcId="{C125C3E9-7174-4BB8-B5BF-9A46DE112E7F}" destId="{A26AF559-63CD-43B6-AE3A-7DC8E80E05C2}" srcOrd="0" destOrd="0" presId="urn:microsoft.com/office/officeart/2005/8/layout/vList2"/>
    <dgm:cxn modelId="{355973DB-111E-4751-B061-D1261D729C6A}" type="presParOf" srcId="{C125C3E9-7174-4BB8-B5BF-9A46DE112E7F}" destId="{C29FFA48-40FD-41AA-9791-4C8D2552386F}" srcOrd="1" destOrd="0" presId="urn:microsoft.com/office/officeart/2005/8/layout/vList2"/>
    <dgm:cxn modelId="{CF841E17-7CC5-4938-B1D8-30BB6F693E10}" type="presParOf" srcId="{C125C3E9-7174-4BB8-B5BF-9A46DE112E7F}" destId="{805EC93B-ACE6-4E3F-8AA6-673E6C8814E0}" srcOrd="2" destOrd="0" presId="urn:microsoft.com/office/officeart/2005/8/layout/vList2"/>
    <dgm:cxn modelId="{357F53B9-3186-4B6B-A474-14CAEF181296}" type="presParOf" srcId="{C125C3E9-7174-4BB8-B5BF-9A46DE112E7F}" destId="{D4075652-F74A-439B-BA76-6B39ED09E5C5}" srcOrd="3" destOrd="0" presId="urn:microsoft.com/office/officeart/2005/8/layout/vList2"/>
    <dgm:cxn modelId="{BC3164B5-E9F7-4432-AEDA-0D24DA9A1B9B}" type="presParOf" srcId="{C125C3E9-7174-4BB8-B5BF-9A46DE112E7F}" destId="{8445CCB8-7E59-45B4-B619-279B81672BE0}" srcOrd="4" destOrd="0" presId="urn:microsoft.com/office/officeart/2005/8/layout/vList2"/>
    <dgm:cxn modelId="{9608F5A9-517C-4FF7-AAFA-57397037F2EE}" type="presParOf" srcId="{C125C3E9-7174-4BB8-B5BF-9A46DE112E7F}" destId="{FA1E5D4A-2567-4DC7-B5BB-D41A40E9979A}" srcOrd="5" destOrd="0" presId="urn:microsoft.com/office/officeart/2005/8/layout/vList2"/>
    <dgm:cxn modelId="{AF796F7F-D8AF-4418-97E0-B7EE9353C72A}" type="presParOf" srcId="{C125C3E9-7174-4BB8-B5BF-9A46DE112E7F}" destId="{A2B4D13F-ED0D-4EA3-89EC-1D961ADD31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79596-54AF-4CA8-9E4A-55609B5CC388}">
      <dsp:nvSpPr>
        <dsp:cNvPr id="0" name=""/>
        <dsp:cNvSpPr/>
      </dsp:nvSpPr>
      <dsp:spPr>
        <a:xfrm>
          <a:off x="0" y="0"/>
          <a:ext cx="5588354" cy="11277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l-GR" sz="1300" kern="1200" dirty="0"/>
            <a:t>Η αέρια ρύπανση αποτελεί τον σημαντικότερο περιβαλλοντικό παράγοντα επιβάρυνσης της υγείας στην Ευρώπη, με επιβλαβείς επιδράσεις στο καρδιαγγειακό και αναπνευστικό σύστημα, οδηγώντας έως και σε πρόωρη θνησιμότητα. </a:t>
          </a:r>
          <a:endParaRPr lang="en-US" sz="1300" kern="1200" dirty="0"/>
        </a:p>
      </dsp:txBody>
      <dsp:txXfrm>
        <a:off x="33031" y="33031"/>
        <a:ext cx="4371397" cy="1061713"/>
      </dsp:txXfrm>
    </dsp:sp>
    <dsp:sp modelId="{EF26C2E6-A6E6-4FE3-9E68-1FCF5370EF38}">
      <dsp:nvSpPr>
        <dsp:cNvPr id="0" name=""/>
        <dsp:cNvSpPr/>
      </dsp:nvSpPr>
      <dsp:spPr>
        <a:xfrm>
          <a:off x="493090" y="1315738"/>
          <a:ext cx="5588354" cy="11277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l-GR" sz="1300" kern="1200" dirty="0"/>
            <a:t>Οι συγκεντρώσεις των ατμοσφαιρικών ρύπων εκτιμώνται με τη βοήθεια πολύπλοκου, συνήθως μη φορητού εξοπλισμού (Αναλυτικά Όργανα).</a:t>
          </a:r>
          <a:endParaRPr lang="en-US" sz="1300" kern="1200" dirty="0"/>
        </a:p>
      </dsp:txBody>
      <dsp:txXfrm>
        <a:off x="526121" y="1348769"/>
        <a:ext cx="4296148" cy="1061713"/>
      </dsp:txXfrm>
    </dsp:sp>
    <dsp:sp modelId="{8D57911C-CFC3-4860-AEFA-E05CCC7C735C}">
      <dsp:nvSpPr>
        <dsp:cNvPr id="0" name=""/>
        <dsp:cNvSpPr/>
      </dsp:nvSpPr>
      <dsp:spPr>
        <a:xfrm>
          <a:off x="986180" y="2631477"/>
          <a:ext cx="5588354" cy="11277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l-GR" sz="1300" kern="1200"/>
            <a:t>Ως εναλλακτική προτείνονται πιο ευέλικτες και χαμηλότερου κόστους συσκευές, τα ονομαζόμενα όργανα χαμηλού κόστους, που αποτελούν Κόμβους Παρακολούθησης Ποιότητας Αέρα (ΚΠΠΑ) </a:t>
          </a:r>
          <a:endParaRPr lang="en-US" sz="1300" kern="1200"/>
        </a:p>
      </dsp:txBody>
      <dsp:txXfrm>
        <a:off x="1019211" y="2664508"/>
        <a:ext cx="4296148" cy="1061713"/>
      </dsp:txXfrm>
    </dsp:sp>
    <dsp:sp modelId="{849572DB-E3CA-49D6-BCBA-4A6BE738D139}">
      <dsp:nvSpPr>
        <dsp:cNvPr id="0" name=""/>
        <dsp:cNvSpPr/>
      </dsp:nvSpPr>
      <dsp:spPr>
        <a:xfrm>
          <a:off x="4855300" y="855230"/>
          <a:ext cx="733054" cy="73305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020237" y="855230"/>
        <a:ext cx="403180" cy="551623"/>
      </dsp:txXfrm>
    </dsp:sp>
    <dsp:sp modelId="{E1676D2E-03BF-4B37-BBA3-B147CC1C9271}">
      <dsp:nvSpPr>
        <dsp:cNvPr id="0" name=""/>
        <dsp:cNvSpPr/>
      </dsp:nvSpPr>
      <dsp:spPr>
        <a:xfrm>
          <a:off x="5348390" y="2163450"/>
          <a:ext cx="733054" cy="73305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513327" y="2163450"/>
        <a:ext cx="403180" cy="551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AF559-63CD-43B6-AE3A-7DC8E80E05C2}">
      <dsp:nvSpPr>
        <dsp:cNvPr id="0" name=""/>
        <dsp:cNvSpPr/>
      </dsp:nvSpPr>
      <dsp:spPr>
        <a:xfrm>
          <a:off x="0" y="22884"/>
          <a:ext cx="8915400"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Ποια τα βασικά χαρακτηριστικά, τα προφίλ, οι ομοιότητες και οι διαφορές των επιπέδων συγκέντρωσης ρύπων που προκύπτουν από όργανα χαμηλού κόστους τα οποία λειτουργούν σε αστικό περιβάλλον όπως αυτό της Θεσσαλονίκης;</a:t>
          </a:r>
        </a:p>
      </dsp:txBody>
      <dsp:txXfrm>
        <a:off x="43864" y="66748"/>
        <a:ext cx="8827672" cy="810832"/>
      </dsp:txXfrm>
    </dsp:sp>
    <dsp:sp modelId="{805EC93B-ACE6-4E3F-8AA6-673E6C8814E0}">
      <dsp:nvSpPr>
        <dsp:cNvPr id="0" name=""/>
        <dsp:cNvSpPr/>
      </dsp:nvSpPr>
      <dsp:spPr>
        <a:xfrm>
          <a:off x="0" y="967524"/>
          <a:ext cx="8915400"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Ποια η εικόνα ποιότητας αέρα που προκύπτει από ΚΠΠΑ σε περιοχή του κέντρου της Θεσσαλονίκης που δύναται να αντιπροσωπεύει την περιβαλλοντική φόρτιση σε σχέση με την ποιότητα αέρα στην Πανεπιστημιούπολη του ΑΠΘ;</a:t>
          </a:r>
        </a:p>
      </dsp:txBody>
      <dsp:txXfrm>
        <a:off x="43864" y="1011388"/>
        <a:ext cx="8827672" cy="810832"/>
      </dsp:txXfrm>
    </dsp:sp>
    <dsp:sp modelId="{8445CCB8-7E59-45B4-B619-279B81672BE0}">
      <dsp:nvSpPr>
        <dsp:cNvPr id="0" name=""/>
        <dsp:cNvSpPr/>
      </dsp:nvSpPr>
      <dsp:spPr>
        <a:xfrm>
          <a:off x="0" y="1912165"/>
          <a:ext cx="8915400"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Εστιάζοντας σε ρύπους που έχουν ενοχοποιηθεί για προβλήματα οσμών στο πολεοδομικό συγκρότημα, ποια εικόνα προκύπτει σε σχέση με τα επίπεδα, την ημερήσια διακύμανση και την εξάρτηση από μετεωρολογικές συνθήκες ως προς το υδρόθειο;</a:t>
          </a:r>
        </a:p>
      </dsp:txBody>
      <dsp:txXfrm>
        <a:off x="43864" y="1956029"/>
        <a:ext cx="8827672" cy="810832"/>
      </dsp:txXfrm>
    </dsp:sp>
    <dsp:sp modelId="{A2B4D13F-ED0D-4EA3-89EC-1D961ADD316D}">
      <dsp:nvSpPr>
        <dsp:cNvPr id="0" name=""/>
        <dsp:cNvSpPr/>
      </dsp:nvSpPr>
      <dsp:spPr>
        <a:xfrm>
          <a:off x="0" y="2856804"/>
          <a:ext cx="8915400"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l-GR" sz="1600" kern="1200" dirty="0"/>
            <a:t>Μπορεί η χρήση μεθόδων μηχανικής μάθησης να συνεισφέρει στο να συμπληρώνει στοιχεία μετρήσεων που λείπουν, ή να κάνει πρόγνωση μελλοντικών επιπέδων ρύπανσης, σε </a:t>
          </a:r>
          <a:r>
            <a:rPr lang="el-GR" sz="1600" kern="1200" dirty="0" err="1"/>
            <a:t>όργαν</a:t>
          </a:r>
          <a:r>
            <a:rPr lang="en-US" sz="1600" kern="1200" dirty="0"/>
            <a:t>a</a:t>
          </a:r>
          <a:r>
            <a:rPr lang="el-GR" sz="1600" kern="1200" dirty="0"/>
            <a:t> χαμηλού κόστους;</a:t>
          </a:r>
        </a:p>
      </dsp:txBody>
      <dsp:txXfrm>
        <a:off x="43864" y="2900668"/>
        <a:ext cx="8827672" cy="8108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352322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227019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7AC043-45A2-4BA6-A6FE-BE9B893837AF}" type="slidenum">
              <a:rPr lang="el-GR" smtClean="0"/>
              <a:t>‹#›</a:t>
            </a:fld>
            <a:endParaRPr lang="el-G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5995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102440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7AC043-45A2-4BA6-A6FE-BE9B893837AF}" type="slidenum">
              <a:rPr lang="el-GR" smtClean="0"/>
              <a:t>‹#›</a:t>
            </a:fld>
            <a:endParaRPr lang="el-G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8051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186031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479559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398510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194260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347271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14788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424530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4" name="Footer Placeholder 3"/>
          <p:cNvSpPr>
            <a:spLocks noGrp="1"/>
          </p:cNvSpPr>
          <p:nvPr>
            <p:ph type="ftr" sz="quarter" idx="11"/>
          </p:nvPr>
        </p:nvSpPr>
        <p:spPr/>
        <p:txBody>
          <a:bodyPr/>
          <a:lstStyle/>
          <a:p>
            <a:endParaRPr lang="el-G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301140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3" name="Footer Placeholder 2"/>
          <p:cNvSpPr>
            <a:spLocks noGrp="1"/>
          </p:cNvSpPr>
          <p:nvPr>
            <p:ph type="ftr" sz="quarter" idx="11"/>
          </p:nvPr>
        </p:nvSpPr>
        <p:spPr/>
        <p:txBody>
          <a:bodyPr/>
          <a:lstStyle/>
          <a:p>
            <a:endParaRPr lang="el-G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205676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210220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0ECBB7-4214-427D-A29F-A7E73F5D333F}" type="datetimeFigureOut">
              <a:rPr lang="el-GR" smtClean="0"/>
              <a:t>8/12/2022</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7AC043-45A2-4BA6-A6FE-BE9B893837AF}" type="slidenum">
              <a:rPr lang="el-GR" smtClean="0"/>
              <a:t>‹#›</a:t>
            </a:fld>
            <a:endParaRPr lang="el-GR" dirty="0"/>
          </a:p>
        </p:txBody>
      </p:sp>
    </p:spTree>
    <p:extLst>
      <p:ext uri="{BB962C8B-B14F-4D97-AF65-F5344CB8AC3E}">
        <p14:creationId xmlns:p14="http://schemas.microsoft.com/office/powerpoint/2010/main" val="95598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0ECBB7-4214-427D-A29F-A7E73F5D333F}" type="datetimeFigureOut">
              <a:rPr lang="el-GR" smtClean="0"/>
              <a:t>8/12/2022</a:t>
            </a:fld>
            <a:endParaRPr lang="el-G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97AC043-45A2-4BA6-A6FE-BE9B893837AF}" type="slidenum">
              <a:rPr lang="el-GR" smtClean="0"/>
              <a:t>‹#›</a:t>
            </a:fld>
            <a:endParaRPr lang="el-GR" dirty="0"/>
          </a:p>
        </p:txBody>
      </p:sp>
    </p:spTree>
    <p:extLst>
      <p:ext uri="{BB962C8B-B14F-4D97-AF65-F5344CB8AC3E}">
        <p14:creationId xmlns:p14="http://schemas.microsoft.com/office/powerpoint/2010/main" val="85998668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EE88-C7D5-E53A-7DAE-7870AC8EBA46}"/>
              </a:ext>
            </a:extLst>
          </p:cNvPr>
          <p:cNvSpPr>
            <a:spLocks noGrp="1"/>
          </p:cNvSpPr>
          <p:nvPr>
            <p:ph type="ctrTitle"/>
          </p:nvPr>
        </p:nvSpPr>
        <p:spPr>
          <a:xfrm>
            <a:off x="1523999" y="2200060"/>
            <a:ext cx="9144000" cy="2609314"/>
          </a:xfrm>
        </p:spPr>
        <p:txBody>
          <a:bodyPr>
            <a:normAutofit fontScale="90000"/>
          </a:bodyPr>
          <a:lstStyle/>
          <a:p>
            <a:pPr algn="ctr"/>
            <a:r>
              <a:rPr lang="el-GR" sz="1800" b="1" dirty="0">
                <a:effectLst/>
                <a:latin typeface="Calibri" panose="020F0502020204030204" pitchFamily="34" charset="0"/>
                <a:ea typeface="Century Gothic" panose="020B0502020202090204" pitchFamily="34" charset="0"/>
                <a:cs typeface="Times New Roman" panose="02020603050405020304" pitchFamily="18" charset="0"/>
              </a:rPr>
              <a:t>Διπλωματική Εργασία</a:t>
            </a:r>
            <a:br>
              <a:rPr lang="el-GR" sz="1800" dirty="0">
                <a:effectLst/>
                <a:latin typeface="Calibri" panose="020F0502020204030204" pitchFamily="34" charset="0"/>
                <a:ea typeface="Century Gothic" panose="020B0502020202090204" pitchFamily="34" charset="0"/>
                <a:cs typeface="Times New Roman" panose="02020603050405020304" pitchFamily="18" charset="0"/>
              </a:rPr>
            </a:b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l-GR" sz="2700" kern="1400" spc="-50" dirty="0">
                <a:effectLst/>
                <a:latin typeface="Calibri Light" panose="020F0302020204030204" pitchFamily="34" charset="0"/>
                <a:ea typeface="Times New Roman" panose="02020603050405020304" pitchFamily="18" charset="0"/>
                <a:cs typeface="Times New Roman" panose="02020603050405020304" pitchFamily="18" charset="0"/>
              </a:rPr>
              <a:t>Ανάλυση και μοντελοποίηση δεδομένων κόμβων παρακολούθησης ποιότητας αέρα με μεθόδους Υπολογιστικής Νοημοσύνης</a:t>
            </a: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l-GR" sz="1800" b="1" dirty="0">
                <a:effectLst/>
                <a:latin typeface="Calibri" panose="020F0502020204030204" pitchFamily="34" charset="0"/>
                <a:ea typeface="Century Gothic" panose="020B0502020202090204" pitchFamily="34" charset="0"/>
                <a:cs typeface="Times New Roman" panose="02020603050405020304" pitchFamily="18" charset="0"/>
              </a:rPr>
              <a:t>Παναγιώτης Κεφαλάς</a:t>
            </a:r>
            <a:br>
              <a:rPr lang="el-GR" sz="1800" dirty="0">
                <a:effectLst/>
                <a:latin typeface="Calibri" panose="020F0502020204030204" pitchFamily="34" charset="0"/>
                <a:ea typeface="Century Gothic" panose="020B0502020202090204" pitchFamily="34" charset="0"/>
                <a:cs typeface="Times New Roman" panose="02020603050405020304" pitchFamily="18" charset="0"/>
              </a:rPr>
            </a:br>
            <a:endParaRPr lang="el-GR" dirty="0"/>
          </a:p>
        </p:txBody>
      </p:sp>
      <p:sp>
        <p:nvSpPr>
          <p:cNvPr id="3" name="Subtitle 2">
            <a:extLst>
              <a:ext uri="{FF2B5EF4-FFF2-40B4-BE49-F238E27FC236}">
                <a16:creationId xmlns:a16="http://schemas.microsoft.com/office/drawing/2014/main" id="{28A9BAB8-DC31-F0BB-2801-8C3E65326657}"/>
              </a:ext>
            </a:extLst>
          </p:cNvPr>
          <p:cNvSpPr>
            <a:spLocks noGrp="1"/>
          </p:cNvSpPr>
          <p:nvPr>
            <p:ph type="subTitle" idx="1"/>
          </p:nvPr>
        </p:nvSpPr>
        <p:spPr>
          <a:xfrm>
            <a:off x="1523999" y="5103993"/>
            <a:ext cx="9144000" cy="1155592"/>
          </a:xfrm>
        </p:spPr>
        <p:txBody>
          <a:bodyPr/>
          <a:lstStyle/>
          <a:p>
            <a:pPr marL="0" marR="0" indent="182880" algn="ctr">
              <a:lnSpc>
                <a:spcPct val="107000"/>
              </a:lnSpc>
              <a:spcBef>
                <a:spcPts val="0"/>
              </a:spcBef>
              <a:spcAft>
                <a:spcPts val="800"/>
              </a:spcAft>
            </a:pPr>
            <a:r>
              <a:rPr lang="el-GR" sz="1400" dirty="0">
                <a:effectLst/>
                <a:latin typeface="Calibri" panose="020F0502020204030204" pitchFamily="34" charset="0"/>
                <a:ea typeface="Century Gothic" panose="020B0502020202090204" pitchFamily="34" charset="0"/>
                <a:cs typeface="Times New Roman" panose="02020603050405020304" pitchFamily="18" charset="0"/>
              </a:rPr>
              <a:t>Επιβλέπων Καθηγητής</a:t>
            </a:r>
          </a:p>
          <a:p>
            <a:pPr marL="0" marR="0" indent="182880" algn="ctr">
              <a:lnSpc>
                <a:spcPct val="107000"/>
              </a:lnSpc>
              <a:spcBef>
                <a:spcPts val="0"/>
              </a:spcBef>
              <a:spcAft>
                <a:spcPts val="800"/>
              </a:spcAft>
            </a:pPr>
            <a:r>
              <a:rPr lang="el-GR" sz="1400" dirty="0">
                <a:effectLst/>
                <a:latin typeface="Calibri" panose="020F0502020204030204" pitchFamily="34" charset="0"/>
                <a:ea typeface="Century Gothic" panose="020B0502020202090204" pitchFamily="34" charset="0"/>
                <a:cs typeface="Times New Roman" panose="02020603050405020304" pitchFamily="18" charset="0"/>
              </a:rPr>
              <a:t>Κωνσταντίνος Καρατζάς</a:t>
            </a:r>
          </a:p>
          <a:p>
            <a:r>
              <a:rPr lang="el-GR" sz="1400" i="1" dirty="0">
                <a:effectLst/>
                <a:latin typeface="Calibri" panose="020F0502020204030204" pitchFamily="34" charset="0"/>
                <a:ea typeface="Century Gothic" panose="020B0502020202090204" pitchFamily="34" charset="0"/>
                <a:cs typeface="Times New Roman" panose="02020603050405020304" pitchFamily="18" charset="0"/>
              </a:rPr>
              <a:t>Θεσσαλονίκη, 2022</a:t>
            </a:r>
          </a:p>
        </p:txBody>
      </p:sp>
      <p:pic>
        <p:nvPicPr>
          <p:cNvPr id="4" name="Picture 3">
            <a:extLst>
              <a:ext uri="{FF2B5EF4-FFF2-40B4-BE49-F238E27FC236}">
                <a16:creationId xmlns:a16="http://schemas.microsoft.com/office/drawing/2014/main" id="{529FEB21-06A6-1F7F-2AE5-53B4DA08DD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70644" y="429800"/>
            <a:ext cx="1697355" cy="1697355"/>
          </a:xfrm>
          <a:prstGeom prst="rect">
            <a:avLst/>
          </a:prstGeom>
          <a:noFill/>
          <a:ln>
            <a:noFill/>
          </a:ln>
        </p:spPr>
      </p:pic>
      <p:sp>
        <p:nvSpPr>
          <p:cNvPr id="5" name="TextBox 4">
            <a:extLst>
              <a:ext uri="{FF2B5EF4-FFF2-40B4-BE49-F238E27FC236}">
                <a16:creationId xmlns:a16="http://schemas.microsoft.com/office/drawing/2014/main" id="{8AB7C564-6957-BACA-3C0E-892EE2CAA90B}"/>
              </a:ext>
            </a:extLst>
          </p:cNvPr>
          <p:cNvSpPr txBox="1"/>
          <p:nvPr/>
        </p:nvSpPr>
        <p:spPr>
          <a:xfrm>
            <a:off x="3442177" y="446887"/>
            <a:ext cx="5307645" cy="1680268"/>
          </a:xfrm>
          <a:prstGeom prst="rect">
            <a:avLst/>
          </a:prstGeom>
          <a:noFill/>
        </p:spPr>
        <p:txBody>
          <a:bodyPr wrap="square" rtlCol="0">
            <a:spAutoFit/>
          </a:bodyPr>
          <a:lstStyle/>
          <a:p>
            <a:pPr marL="0" marR="0" indent="182880" algn="ctr">
              <a:lnSpc>
                <a:spcPct val="107000"/>
              </a:lnSpc>
              <a:spcBef>
                <a:spcPts val="0"/>
              </a:spcBef>
              <a:spcAft>
                <a:spcPts val="800"/>
              </a:spcAft>
            </a:pPr>
            <a:r>
              <a:rPr lang="el-GR" sz="1100" i="1" dirty="0">
                <a:solidFill>
                  <a:srgbClr val="404040"/>
                </a:solidFill>
                <a:effectLst/>
                <a:latin typeface="Calibri" panose="020F0502020204030204" pitchFamily="34" charset="0"/>
                <a:ea typeface="Century Gothic" panose="020B0502020202090204" pitchFamily="34" charset="0"/>
                <a:cs typeface="Times New Roman" panose="02020603050405020304" pitchFamily="18" charset="0"/>
              </a:rPr>
              <a:t>Αριστοτέλειο Πανεπιστήμιο Θεσσαλονίκης</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p>
            <a:pPr marL="228600" marR="0" indent="182880" algn="ctr">
              <a:lnSpc>
                <a:spcPct val="107000"/>
              </a:lnSpc>
              <a:spcBef>
                <a:spcPts val="0"/>
              </a:spcBef>
              <a:spcAft>
                <a:spcPts val="800"/>
              </a:spcAft>
            </a:pPr>
            <a:r>
              <a:rPr lang="el-GR" sz="1100" i="1" dirty="0">
                <a:solidFill>
                  <a:srgbClr val="404040"/>
                </a:solidFill>
                <a:effectLst/>
                <a:latin typeface="Calibri" panose="020F0502020204030204" pitchFamily="34" charset="0"/>
                <a:ea typeface="Century Gothic" panose="020B0502020202090204" pitchFamily="34" charset="0"/>
                <a:cs typeface="Times New Roman" panose="02020603050405020304" pitchFamily="18" charset="0"/>
              </a:rPr>
              <a:t>Πολυτεχνική Σχολή</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p>
            <a:pPr marL="0" marR="0" indent="182880" algn="ctr">
              <a:lnSpc>
                <a:spcPct val="107000"/>
              </a:lnSpc>
              <a:spcBef>
                <a:spcPts val="0"/>
              </a:spcBef>
              <a:spcAft>
                <a:spcPts val="800"/>
              </a:spcAft>
            </a:pPr>
            <a:r>
              <a:rPr lang="el-GR" sz="1100" i="1" dirty="0">
                <a:solidFill>
                  <a:srgbClr val="404040"/>
                </a:solidFill>
                <a:effectLst/>
                <a:latin typeface="Calibri" panose="020F0502020204030204" pitchFamily="34" charset="0"/>
                <a:ea typeface="Century Gothic" panose="020B0502020202090204" pitchFamily="34" charset="0"/>
                <a:cs typeface="Times New Roman" panose="02020603050405020304" pitchFamily="18" charset="0"/>
              </a:rPr>
              <a:t>Τμήμα Μηχανολόγων Μηχανικών­</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p>
            <a:pPr marL="0" marR="0" indent="182880" algn="ctr">
              <a:lnSpc>
                <a:spcPct val="107000"/>
              </a:lnSpc>
              <a:spcBef>
                <a:spcPts val="0"/>
              </a:spcBef>
              <a:spcAft>
                <a:spcPts val="800"/>
              </a:spcAft>
            </a:pPr>
            <a:r>
              <a:rPr lang="el-GR" sz="1100" i="1" dirty="0">
                <a:solidFill>
                  <a:srgbClr val="404040"/>
                </a:solidFill>
                <a:effectLst/>
                <a:latin typeface="Calibri" panose="020F0502020204030204" pitchFamily="34" charset="0"/>
                <a:ea typeface="Century Gothic" panose="020B0502020202090204" pitchFamily="34" charset="0"/>
                <a:cs typeface="Times New Roman" panose="02020603050405020304" pitchFamily="18" charset="0"/>
              </a:rPr>
              <a:t>Ενεργειακός Τομέας</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p>
            <a:pPr marL="0" marR="0" indent="182880" algn="ctr">
              <a:lnSpc>
                <a:spcPct val="107000"/>
              </a:lnSpc>
              <a:spcBef>
                <a:spcPts val="0"/>
              </a:spcBef>
              <a:spcAft>
                <a:spcPts val="800"/>
              </a:spcAft>
            </a:pPr>
            <a:r>
              <a:rPr lang="el-GR" sz="1100" i="1" dirty="0">
                <a:solidFill>
                  <a:srgbClr val="404040"/>
                </a:solidFill>
                <a:effectLst/>
                <a:latin typeface="Calibri" panose="020F0502020204030204" pitchFamily="34" charset="0"/>
                <a:ea typeface="Century Gothic" panose="020B0502020202090204" pitchFamily="34" charset="0"/>
                <a:cs typeface="Times New Roman" panose="02020603050405020304" pitchFamily="18" charset="0"/>
              </a:rPr>
              <a:t>Ερευνητική Ομάδα Περιβαλλοντικής Πληροφορικής</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p>
            <a:endParaRPr lang="el-GR" sz="1100" dirty="0"/>
          </a:p>
        </p:txBody>
      </p:sp>
    </p:spTree>
    <p:extLst>
      <p:ext uri="{BB962C8B-B14F-4D97-AF65-F5344CB8AC3E}">
        <p14:creationId xmlns:p14="http://schemas.microsoft.com/office/powerpoint/2010/main" val="1393439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0" name="Group 8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 name="Rectangle 10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Title 6">
            <a:extLst>
              <a:ext uri="{FF2B5EF4-FFF2-40B4-BE49-F238E27FC236}">
                <a16:creationId xmlns:a16="http://schemas.microsoft.com/office/drawing/2014/main" id="{1DDAFEE8-C6DC-5CFC-07EF-6794CB0DAAD2}"/>
              </a:ext>
            </a:extLst>
          </p:cNvPr>
          <p:cNvSpPr>
            <a:spLocks noGrp="1"/>
          </p:cNvSpPr>
          <p:nvPr>
            <p:ph type="title"/>
          </p:nvPr>
        </p:nvSpPr>
        <p:spPr>
          <a:xfrm>
            <a:off x="1869361" y="523517"/>
            <a:ext cx="4769156" cy="786832"/>
          </a:xfrm>
        </p:spPr>
        <p:txBody>
          <a:bodyPr vert="horz" lIns="91440" tIns="45720" rIns="91440" bIns="45720" rtlCol="0" anchor="t">
            <a:normAutofit/>
          </a:bodyPr>
          <a:lstStyle/>
          <a:p>
            <a:r>
              <a:rPr lang="el-GR" sz="3200" dirty="0"/>
              <a:t>Περιγραφική</a:t>
            </a:r>
            <a:r>
              <a:rPr lang="en-US" sz="3200" dirty="0"/>
              <a:t> Στατιστική</a:t>
            </a:r>
          </a:p>
        </p:txBody>
      </p:sp>
      <p:graphicFrame>
        <p:nvGraphicFramePr>
          <p:cNvPr id="107" name="Content Placeholder 106">
            <a:extLst>
              <a:ext uri="{FF2B5EF4-FFF2-40B4-BE49-F238E27FC236}">
                <a16:creationId xmlns:a16="http://schemas.microsoft.com/office/drawing/2014/main" id="{2F71A043-58B4-3231-9E6F-C174231088EE}"/>
              </a:ext>
            </a:extLst>
          </p:cNvPr>
          <p:cNvGraphicFramePr>
            <a:graphicFrameLocks noGrp="1"/>
          </p:cNvGraphicFramePr>
          <p:nvPr>
            <p:ph sz="half" idx="1"/>
            <p:extLst>
              <p:ext uri="{D42A27DB-BD31-4B8C-83A1-F6EECF244321}">
                <p14:modId xmlns:p14="http://schemas.microsoft.com/office/powerpoint/2010/main" val="3932426554"/>
              </p:ext>
            </p:extLst>
          </p:nvPr>
        </p:nvGraphicFramePr>
        <p:xfrm>
          <a:off x="2097877" y="2685961"/>
          <a:ext cx="4769157" cy="2318160"/>
        </p:xfrm>
        <a:graphic>
          <a:graphicData uri="http://schemas.openxmlformats.org/drawingml/2006/table">
            <a:tbl>
              <a:tblPr firstRow="1" firstCol="1" bandRow="1">
                <a:tableStyleId>{5C22544A-7EE6-4342-B048-85BDC9FD1C3A}</a:tableStyleId>
              </a:tblPr>
              <a:tblGrid>
                <a:gridCol w="500445">
                  <a:extLst>
                    <a:ext uri="{9D8B030D-6E8A-4147-A177-3AD203B41FA5}">
                      <a16:colId xmlns:a16="http://schemas.microsoft.com/office/drawing/2014/main" val="3395804293"/>
                    </a:ext>
                  </a:extLst>
                </a:gridCol>
                <a:gridCol w="450998">
                  <a:extLst>
                    <a:ext uri="{9D8B030D-6E8A-4147-A177-3AD203B41FA5}">
                      <a16:colId xmlns:a16="http://schemas.microsoft.com/office/drawing/2014/main" val="2493769533"/>
                    </a:ext>
                  </a:extLst>
                </a:gridCol>
                <a:gridCol w="450998">
                  <a:extLst>
                    <a:ext uri="{9D8B030D-6E8A-4147-A177-3AD203B41FA5}">
                      <a16:colId xmlns:a16="http://schemas.microsoft.com/office/drawing/2014/main" val="2967006129"/>
                    </a:ext>
                  </a:extLst>
                </a:gridCol>
                <a:gridCol w="540110">
                  <a:extLst>
                    <a:ext uri="{9D8B030D-6E8A-4147-A177-3AD203B41FA5}">
                      <a16:colId xmlns:a16="http://schemas.microsoft.com/office/drawing/2014/main" val="3934797486"/>
                    </a:ext>
                  </a:extLst>
                </a:gridCol>
                <a:gridCol w="450998">
                  <a:extLst>
                    <a:ext uri="{9D8B030D-6E8A-4147-A177-3AD203B41FA5}">
                      <a16:colId xmlns:a16="http://schemas.microsoft.com/office/drawing/2014/main" val="2394081331"/>
                    </a:ext>
                  </a:extLst>
                </a:gridCol>
                <a:gridCol w="491204">
                  <a:extLst>
                    <a:ext uri="{9D8B030D-6E8A-4147-A177-3AD203B41FA5}">
                      <a16:colId xmlns:a16="http://schemas.microsoft.com/office/drawing/2014/main" val="3071870429"/>
                    </a:ext>
                  </a:extLst>
                </a:gridCol>
                <a:gridCol w="491204">
                  <a:extLst>
                    <a:ext uri="{9D8B030D-6E8A-4147-A177-3AD203B41FA5}">
                      <a16:colId xmlns:a16="http://schemas.microsoft.com/office/drawing/2014/main" val="2275042680"/>
                    </a:ext>
                  </a:extLst>
                </a:gridCol>
                <a:gridCol w="491204">
                  <a:extLst>
                    <a:ext uri="{9D8B030D-6E8A-4147-A177-3AD203B41FA5}">
                      <a16:colId xmlns:a16="http://schemas.microsoft.com/office/drawing/2014/main" val="1757426543"/>
                    </a:ext>
                  </a:extLst>
                </a:gridCol>
                <a:gridCol w="450998">
                  <a:extLst>
                    <a:ext uri="{9D8B030D-6E8A-4147-A177-3AD203B41FA5}">
                      <a16:colId xmlns:a16="http://schemas.microsoft.com/office/drawing/2014/main" val="1462443942"/>
                    </a:ext>
                  </a:extLst>
                </a:gridCol>
                <a:gridCol w="450998">
                  <a:extLst>
                    <a:ext uri="{9D8B030D-6E8A-4147-A177-3AD203B41FA5}">
                      <a16:colId xmlns:a16="http://schemas.microsoft.com/office/drawing/2014/main" val="29421565"/>
                    </a:ext>
                  </a:extLst>
                </a:gridCol>
              </a:tblGrid>
              <a:tr h="439800">
                <a:tc>
                  <a:txBody>
                    <a:bodyPr/>
                    <a:lstStyle/>
                    <a:p>
                      <a:pPr marL="0" marR="0" algn="ctr">
                        <a:lnSpc>
                          <a:spcPct val="107000"/>
                        </a:lnSpc>
                        <a:spcBef>
                          <a:spcPts val="0"/>
                        </a:spcBef>
                        <a:spcAft>
                          <a:spcPts val="0"/>
                        </a:spcAft>
                      </a:pPr>
                      <a:r>
                        <a:rPr lang="en-US" sz="800" dirty="0">
                          <a:effectLst/>
                        </a:rPr>
                        <a:t> </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Dew Point (C)</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H2S (ppb)</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NO2 (ppb)</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Humidity (%)</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O3 (ppb)</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PM1 (ug/m3)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PM2.5 (ug/m3)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PM10 (ug/m3)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Temp (C)</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2090339259"/>
                  </a:ext>
                </a:extLst>
              </a:tr>
              <a:tr h="253072">
                <a:tc>
                  <a:txBody>
                    <a:bodyPr/>
                    <a:lstStyle/>
                    <a:p>
                      <a:pPr marL="0" marR="0" algn="ctr">
                        <a:lnSpc>
                          <a:spcPct val="107000"/>
                        </a:lnSpc>
                        <a:spcBef>
                          <a:spcPts val="0"/>
                        </a:spcBef>
                        <a:spcAft>
                          <a:spcPts val="0"/>
                        </a:spcAft>
                      </a:pPr>
                      <a:r>
                        <a:rPr lang="en-US" sz="800" dirty="0">
                          <a:effectLst/>
                        </a:rPr>
                        <a:t>count</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3552</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entury Gothic" panose="020B0502020202020204"/>
                          <a:ea typeface="+mn-ea"/>
                          <a:cs typeface="+mn-cs"/>
                        </a:rPr>
                        <a:t>3552</a:t>
                      </a:r>
                      <a:endParaRPr kumimoji="0" lang="el-GR" sz="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1930358514"/>
                  </a:ext>
                </a:extLst>
              </a:tr>
              <a:tr h="173228">
                <a:tc>
                  <a:txBody>
                    <a:bodyPr/>
                    <a:lstStyle/>
                    <a:p>
                      <a:pPr marL="0" marR="0" algn="ctr">
                        <a:lnSpc>
                          <a:spcPct val="107000"/>
                        </a:lnSpc>
                        <a:spcBef>
                          <a:spcPts val="0"/>
                        </a:spcBef>
                        <a:spcAft>
                          <a:spcPts val="0"/>
                        </a:spcAft>
                      </a:pPr>
                      <a:r>
                        <a:rPr lang="en-US" sz="800" dirty="0">
                          <a:effectLst/>
                        </a:rPr>
                        <a:t>mean</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14.28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11.18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50.9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20.85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38.53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6.66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7.89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11.34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26.1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2045939425"/>
                  </a:ext>
                </a:extLst>
              </a:tr>
              <a:tr h="173228">
                <a:tc>
                  <a:txBody>
                    <a:bodyPr/>
                    <a:lstStyle/>
                    <a:p>
                      <a:pPr marL="0" marR="0" algn="ctr">
                        <a:lnSpc>
                          <a:spcPct val="107000"/>
                        </a:lnSpc>
                        <a:spcBef>
                          <a:spcPts val="0"/>
                        </a:spcBef>
                        <a:spcAft>
                          <a:spcPts val="0"/>
                        </a:spcAft>
                      </a:pPr>
                      <a:r>
                        <a:rPr lang="en-US" sz="800" dirty="0">
                          <a:effectLst/>
                        </a:rPr>
                        <a:t>std</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4.45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12.03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16.05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14.59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21.95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3.69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4.13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5.47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6.8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2285847612"/>
                  </a:ext>
                </a:extLst>
              </a:tr>
              <a:tr h="135181">
                <a:tc>
                  <a:txBody>
                    <a:bodyPr/>
                    <a:lstStyle/>
                    <a:p>
                      <a:pPr marL="0" marR="0" algn="ctr">
                        <a:lnSpc>
                          <a:spcPct val="107000"/>
                        </a:lnSpc>
                        <a:spcBef>
                          <a:spcPts val="0"/>
                        </a:spcBef>
                        <a:spcAft>
                          <a:spcPts val="0"/>
                        </a:spcAft>
                      </a:pPr>
                      <a:r>
                        <a:rPr lang="en-US" sz="800" dirty="0">
                          <a:effectLst/>
                        </a:rPr>
                        <a:t>min</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0.15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0.0</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14.48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0.0</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0.0</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0.66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0.78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1.24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7.77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3021855151"/>
                  </a:ext>
                </a:extLst>
              </a:tr>
              <a:tr h="173228">
                <a:tc>
                  <a:txBody>
                    <a:bodyPr/>
                    <a:lstStyle/>
                    <a:p>
                      <a:pPr marL="0" marR="0" algn="ctr">
                        <a:lnSpc>
                          <a:spcPct val="107000"/>
                        </a:lnSpc>
                        <a:spcBef>
                          <a:spcPts val="0"/>
                        </a:spcBef>
                        <a:spcAft>
                          <a:spcPts val="0"/>
                        </a:spcAft>
                      </a:pPr>
                      <a:r>
                        <a:rPr lang="en-US" sz="800" dirty="0">
                          <a:effectLst/>
                        </a:rPr>
                        <a:t>25%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11.28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1.03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37.93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8.89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20.87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3.92</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7.43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21.86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152446018"/>
                  </a:ext>
                </a:extLst>
              </a:tr>
              <a:tr h="173228">
                <a:tc>
                  <a:txBody>
                    <a:bodyPr/>
                    <a:lstStyle/>
                    <a:p>
                      <a:pPr marL="0" marR="0" algn="ctr">
                        <a:lnSpc>
                          <a:spcPct val="107000"/>
                        </a:lnSpc>
                        <a:spcBef>
                          <a:spcPts val="0"/>
                        </a:spcBef>
                        <a:spcAft>
                          <a:spcPts val="0"/>
                        </a:spcAft>
                      </a:pPr>
                      <a:r>
                        <a:rPr lang="en-US" sz="800" dirty="0">
                          <a:effectLst/>
                        </a:rPr>
                        <a:t>50%</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15.36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49.98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19.32</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41.94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6.03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7.22</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10.43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26.45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3576630046"/>
                  </a:ext>
                </a:extLst>
              </a:tr>
              <a:tr h="173228">
                <a:tc>
                  <a:txBody>
                    <a:bodyPr/>
                    <a:lstStyle/>
                    <a:p>
                      <a:pPr marL="0" marR="0" algn="ctr">
                        <a:lnSpc>
                          <a:spcPct val="107000"/>
                        </a:lnSpc>
                        <a:spcBef>
                          <a:spcPts val="0"/>
                        </a:spcBef>
                        <a:spcAft>
                          <a:spcPts val="0"/>
                        </a:spcAft>
                      </a:pPr>
                      <a:r>
                        <a:rPr lang="en-US" sz="800" dirty="0">
                          <a:effectLst/>
                        </a:rPr>
                        <a:t>75%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17.71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17.56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62.89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30.33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56.07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8.73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10.35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14.17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31.04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1680804858"/>
                  </a:ext>
                </a:extLst>
              </a:tr>
              <a:tr h="173228">
                <a:tc>
                  <a:txBody>
                    <a:bodyPr/>
                    <a:lstStyle/>
                    <a:p>
                      <a:pPr marL="0" marR="0" algn="ctr">
                        <a:lnSpc>
                          <a:spcPct val="107000"/>
                        </a:lnSpc>
                        <a:spcBef>
                          <a:spcPts val="0"/>
                        </a:spcBef>
                        <a:spcAft>
                          <a:spcPts val="0"/>
                        </a:spcAft>
                      </a:pPr>
                      <a:r>
                        <a:rPr lang="en-US" sz="800" dirty="0">
                          <a:effectLst/>
                        </a:rPr>
                        <a:t>max</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22.24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75.79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95.09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77.45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84.76</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27.45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29.79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43.57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n-US" sz="800" dirty="0">
                          <a:effectLst/>
                        </a:rPr>
                        <a:t>40.99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1055737747"/>
                  </a:ext>
                </a:extLst>
              </a:tr>
              <a:tr h="277511">
                <a:tc>
                  <a:txBody>
                    <a:bodyPr/>
                    <a:lstStyle/>
                    <a:p>
                      <a:pPr marL="0" marR="0" algn="ctr">
                        <a:lnSpc>
                          <a:spcPct val="107000"/>
                        </a:lnSpc>
                        <a:spcBef>
                          <a:spcPts val="0"/>
                        </a:spcBef>
                        <a:spcAft>
                          <a:spcPts val="0"/>
                        </a:spcAft>
                      </a:pPr>
                      <a:r>
                        <a:rPr lang="el-GR" sz="800" dirty="0">
                          <a:effectLst/>
                        </a:rPr>
                        <a:t>kurtosis</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-0.25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2.52</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-0.69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-1.04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1.38</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1.12</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1.9</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-0.31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3408156663"/>
                  </a:ext>
                </a:extLst>
              </a:tr>
              <a:tr h="173228">
                <a:tc>
                  <a:txBody>
                    <a:bodyPr/>
                    <a:lstStyle/>
                    <a:p>
                      <a:pPr marL="0" marR="0" algn="ctr">
                        <a:lnSpc>
                          <a:spcPct val="107000"/>
                        </a:lnSpc>
                        <a:spcBef>
                          <a:spcPts val="0"/>
                        </a:spcBef>
                        <a:spcAft>
                          <a:spcPts val="0"/>
                        </a:spcAft>
                      </a:pPr>
                      <a:r>
                        <a:rPr lang="el-GR" sz="800" dirty="0">
                          <a:effectLst/>
                        </a:rPr>
                        <a:t>skew</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-0.7</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1.44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0.23</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0.61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-0.25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1.04</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0.95</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1.11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tc>
                  <a:txBody>
                    <a:bodyPr/>
                    <a:lstStyle/>
                    <a:p>
                      <a:pPr marL="0" marR="0" algn="ctr">
                        <a:lnSpc>
                          <a:spcPct val="107000"/>
                        </a:lnSpc>
                        <a:spcBef>
                          <a:spcPts val="0"/>
                        </a:spcBef>
                        <a:spcAft>
                          <a:spcPts val="0"/>
                        </a:spcAft>
                      </a:pPr>
                      <a:r>
                        <a:rPr lang="el-GR" sz="800" dirty="0">
                          <a:effectLst/>
                        </a:rPr>
                        <a:t>-0.31</a:t>
                      </a:r>
                      <a:endParaRPr lang="el-G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074" marR="53074" marT="0" marB="0"/>
                </a:tc>
                <a:extLst>
                  <a:ext uri="{0D108BD9-81ED-4DB2-BD59-A6C34878D82A}">
                    <a16:rowId xmlns:a16="http://schemas.microsoft.com/office/drawing/2014/main" val="2809177024"/>
                  </a:ext>
                </a:extLst>
              </a:tr>
            </a:tbl>
          </a:graphicData>
        </a:graphic>
      </p:graphicFrame>
      <p:pic>
        <p:nvPicPr>
          <p:cNvPr id="112" name="Picture 111">
            <a:extLst>
              <a:ext uri="{FF2B5EF4-FFF2-40B4-BE49-F238E27FC236}">
                <a16:creationId xmlns:a16="http://schemas.microsoft.com/office/drawing/2014/main" id="{C2E6A499-802A-347D-1AAA-849F3E3DD119}"/>
              </a:ext>
            </a:extLst>
          </p:cNvPr>
          <p:cNvPicPr>
            <a:picLocks noChangeAspect="1"/>
          </p:cNvPicPr>
          <p:nvPr/>
        </p:nvPicPr>
        <p:blipFill rotWithShape="1">
          <a:blip r:embed="rId2">
            <a:extLst>
              <a:ext uri="{28A0092B-C50C-407E-A947-70E740481C1C}">
                <a14:useLocalDpi xmlns:a14="http://schemas.microsoft.com/office/drawing/2010/main" val="0"/>
              </a:ext>
            </a:extLst>
          </a:blip>
          <a:srcRect l="8707" t="8212" r="9050" b="7811"/>
          <a:stretch/>
        </p:blipFill>
        <p:spPr bwMode="auto">
          <a:xfrm>
            <a:off x="7105627" y="1436440"/>
            <a:ext cx="4873125" cy="3733701"/>
          </a:xfrm>
          <a:prstGeom prst="rect">
            <a:avLst/>
          </a:prstGeom>
          <a:noFill/>
          <a:ln>
            <a:noFill/>
          </a:ln>
          <a:extLst>
            <a:ext uri="{53640926-AAD7-44D8-BBD7-CCE9431645EC}">
              <a14:shadowObscured xmlns:a14="http://schemas.microsoft.com/office/drawing/2010/main"/>
            </a:ext>
          </a:extLst>
        </p:spPr>
      </p:pic>
      <p:sp>
        <p:nvSpPr>
          <p:cNvPr id="114" name="TextBox 113">
            <a:extLst>
              <a:ext uri="{FF2B5EF4-FFF2-40B4-BE49-F238E27FC236}">
                <a16:creationId xmlns:a16="http://schemas.microsoft.com/office/drawing/2014/main" id="{4151FB87-9CD1-F375-DBC9-43E4AC7ABAF0}"/>
              </a:ext>
            </a:extLst>
          </p:cNvPr>
          <p:cNvSpPr txBox="1"/>
          <p:nvPr/>
        </p:nvSpPr>
        <p:spPr>
          <a:xfrm>
            <a:off x="3596989" y="1565440"/>
            <a:ext cx="3508638" cy="954107"/>
          </a:xfrm>
          <a:prstGeom prst="rect">
            <a:avLst/>
          </a:prstGeom>
          <a:noFill/>
        </p:spPr>
        <p:txBody>
          <a:bodyPr wrap="square" rtlCol="0">
            <a:spAutoFit/>
          </a:bodyPr>
          <a:lstStyle/>
          <a:p>
            <a:r>
              <a:rPr lang="el-GR" sz="1400" dirty="0"/>
              <a:t>Παράμετροι περιγραφικής στατιστικής (κάτω), Violin plot μέσου ημερήσιου ρυθμού δειγματοληψίας ρύπων (δεξιά)</a:t>
            </a:r>
            <a:br>
              <a:rPr lang="el-GR" sz="1400" dirty="0"/>
            </a:br>
            <a:r>
              <a:rPr lang="el-GR" sz="1400" dirty="0"/>
              <a:t>(ΚΠΠΑ </a:t>
            </a:r>
            <a:r>
              <a:rPr lang="en-US" sz="1400" dirty="0"/>
              <a:t>Kunak)</a:t>
            </a:r>
            <a:endParaRPr lang="el-GR" sz="1400" dirty="0"/>
          </a:p>
        </p:txBody>
      </p:sp>
    </p:spTree>
    <p:extLst>
      <p:ext uri="{BB962C8B-B14F-4D97-AF65-F5344CB8AC3E}">
        <p14:creationId xmlns:p14="http://schemas.microsoft.com/office/powerpoint/2010/main" val="8125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A63C-B672-C3C8-9380-0FF7B773F1A6}"/>
              </a:ext>
            </a:extLst>
          </p:cNvPr>
          <p:cNvSpPr>
            <a:spLocks noGrp="1"/>
          </p:cNvSpPr>
          <p:nvPr>
            <p:ph type="title"/>
          </p:nvPr>
        </p:nvSpPr>
        <p:spPr>
          <a:xfrm>
            <a:off x="1883476" y="624110"/>
            <a:ext cx="9621135" cy="581952"/>
          </a:xfrm>
        </p:spPr>
        <p:txBody>
          <a:bodyPr>
            <a:noAutofit/>
          </a:bodyPr>
          <a:lstStyle/>
          <a:p>
            <a:r>
              <a:rPr lang="el-GR" sz="2000" dirty="0"/>
              <a:t>Αποσύνθεση χρονοσειράς – </a:t>
            </a:r>
            <a:r>
              <a:rPr lang="en-US" sz="2000" dirty="0"/>
              <a:t>Fast Fourier Transformation</a:t>
            </a:r>
            <a:r>
              <a:rPr lang="el-GR" sz="2000" dirty="0"/>
              <a:t> - Περιοδικότητα</a:t>
            </a:r>
          </a:p>
        </p:txBody>
      </p:sp>
      <p:pic>
        <p:nvPicPr>
          <p:cNvPr id="5" name="Content Placeholder 4">
            <a:extLst>
              <a:ext uri="{FF2B5EF4-FFF2-40B4-BE49-F238E27FC236}">
                <a16:creationId xmlns:a16="http://schemas.microsoft.com/office/drawing/2014/main" id="{C1456EDB-24E3-B22C-0675-2ECA6B117F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83476" y="1359148"/>
            <a:ext cx="4313237" cy="3234927"/>
          </a:xfrm>
          <a:prstGeom prst="rect">
            <a:avLst/>
          </a:prstGeom>
          <a:noFill/>
          <a:ln>
            <a:noFill/>
          </a:ln>
        </p:spPr>
      </p:pic>
      <p:pic>
        <p:nvPicPr>
          <p:cNvPr id="6" name="Content Placeholder 5">
            <a:extLst>
              <a:ext uri="{FF2B5EF4-FFF2-40B4-BE49-F238E27FC236}">
                <a16:creationId xmlns:a16="http://schemas.microsoft.com/office/drawing/2014/main" id="{4FD9C45F-9ED7-0388-4B5D-D9DEEC3FB25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86161" y="1359148"/>
            <a:ext cx="4313238" cy="3234928"/>
          </a:xfrm>
          <a:prstGeom prst="rect">
            <a:avLst/>
          </a:prstGeom>
          <a:noFill/>
          <a:ln>
            <a:noFill/>
          </a:ln>
        </p:spPr>
      </p:pic>
      <p:sp>
        <p:nvSpPr>
          <p:cNvPr id="8" name="TextBox 7">
            <a:extLst>
              <a:ext uri="{FF2B5EF4-FFF2-40B4-BE49-F238E27FC236}">
                <a16:creationId xmlns:a16="http://schemas.microsoft.com/office/drawing/2014/main" id="{B5C654AD-E774-14B1-3EC1-5468973A1CC5}"/>
              </a:ext>
            </a:extLst>
          </p:cNvPr>
          <p:cNvSpPr txBox="1"/>
          <p:nvPr/>
        </p:nvSpPr>
        <p:spPr>
          <a:xfrm>
            <a:off x="2276608" y="4594075"/>
            <a:ext cx="3526972" cy="523220"/>
          </a:xfrm>
          <a:prstGeom prst="rect">
            <a:avLst/>
          </a:prstGeom>
          <a:noFill/>
        </p:spPr>
        <p:txBody>
          <a:bodyPr wrap="square" rtlCol="0">
            <a:spAutoFit/>
          </a:bodyPr>
          <a:lstStyle/>
          <a:p>
            <a:r>
              <a:rPr lang="el-GR" sz="1400" dirty="0"/>
              <a:t>Συνθετικά προσθετικού μοντέλου  χρονοσειράς υδροθείου (ΚΠΠΑ Kunak)</a:t>
            </a:r>
          </a:p>
        </p:txBody>
      </p:sp>
      <p:sp>
        <p:nvSpPr>
          <p:cNvPr id="9" name="TextBox 8">
            <a:extLst>
              <a:ext uri="{FF2B5EF4-FFF2-40B4-BE49-F238E27FC236}">
                <a16:creationId xmlns:a16="http://schemas.microsoft.com/office/drawing/2014/main" id="{581D5C47-E51C-5C4F-5D3A-CAACB7EB01E6}"/>
              </a:ext>
            </a:extLst>
          </p:cNvPr>
          <p:cNvSpPr txBox="1"/>
          <p:nvPr/>
        </p:nvSpPr>
        <p:spPr>
          <a:xfrm>
            <a:off x="6686160" y="4747162"/>
            <a:ext cx="4424143" cy="523220"/>
          </a:xfrm>
          <a:prstGeom prst="rect">
            <a:avLst/>
          </a:prstGeom>
          <a:noFill/>
        </p:spPr>
        <p:txBody>
          <a:bodyPr wrap="square" rtlCol="0">
            <a:spAutoFit/>
          </a:bodyPr>
          <a:lstStyle/>
          <a:p>
            <a:r>
              <a:rPr lang="el-GR" sz="1400" dirty="0"/>
              <a:t>Γρήγορος μετασχηματισμός Fourier χρονοσειράς υδροθείου </a:t>
            </a:r>
          </a:p>
        </p:txBody>
      </p:sp>
    </p:spTree>
    <p:extLst>
      <p:ext uri="{BB962C8B-B14F-4D97-AF65-F5344CB8AC3E}">
        <p14:creationId xmlns:p14="http://schemas.microsoft.com/office/powerpoint/2010/main" val="95758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9" name="Rectangle 7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83" name="Rectangle 82">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80A24B-C360-9DD9-D31B-86D1B52C4962}"/>
              </a:ext>
            </a:extLst>
          </p:cNvPr>
          <p:cNvSpPr>
            <a:spLocks noGrp="1"/>
          </p:cNvSpPr>
          <p:nvPr>
            <p:ph type="title"/>
          </p:nvPr>
        </p:nvSpPr>
        <p:spPr>
          <a:xfrm>
            <a:off x="649224" y="645106"/>
            <a:ext cx="5122652" cy="1259894"/>
          </a:xfrm>
        </p:spPr>
        <p:txBody>
          <a:bodyPr vert="horz" lIns="91440" tIns="45720" rIns="91440" bIns="45720" rtlCol="0" anchor="t">
            <a:normAutofit/>
          </a:bodyPr>
          <a:lstStyle/>
          <a:p>
            <a:r>
              <a:rPr lang="en-US" dirty="0"/>
              <a:t>Συνεισφορά ανέμου</a:t>
            </a:r>
          </a:p>
        </p:txBody>
      </p:sp>
      <p:sp>
        <p:nvSpPr>
          <p:cNvPr id="85" name="Rectangle 84">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6E00595E-7ADE-E671-CD7E-CABFC7355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93856" y="670034"/>
            <a:ext cx="5222819" cy="5222819"/>
          </a:xfrm>
          <a:prstGeom prst="rect">
            <a:avLst/>
          </a:prstGeom>
          <a:noFill/>
        </p:spPr>
      </p:pic>
      <p:sp>
        <p:nvSpPr>
          <p:cNvPr id="87"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3B50A22-6410-B36D-1EE0-AB0EAACD6485}"/>
              </a:ext>
            </a:extLst>
          </p:cNvPr>
          <p:cNvSpPr txBox="1"/>
          <p:nvPr/>
        </p:nvSpPr>
        <p:spPr>
          <a:xfrm>
            <a:off x="2254635" y="5315836"/>
            <a:ext cx="4536118" cy="523220"/>
          </a:xfrm>
          <a:prstGeom prst="rect">
            <a:avLst/>
          </a:prstGeom>
          <a:noFill/>
        </p:spPr>
        <p:txBody>
          <a:bodyPr wrap="square" rtlCol="0">
            <a:spAutoFit/>
          </a:bodyPr>
          <a:lstStyle/>
          <a:p>
            <a:r>
              <a:rPr lang="el-GR" sz="1400" dirty="0"/>
              <a:t>Ροδογράμματα ρύπων ανά διεύθυνση και συχνότητα ανέμου  (ΚΠΠΑ Kunak)</a:t>
            </a:r>
          </a:p>
        </p:txBody>
      </p:sp>
    </p:spTree>
    <p:extLst>
      <p:ext uri="{BB962C8B-B14F-4D97-AF65-F5344CB8AC3E}">
        <p14:creationId xmlns:p14="http://schemas.microsoft.com/office/powerpoint/2010/main" val="2561579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29BA-CEBB-0014-8A17-53C542964BCF}"/>
              </a:ext>
            </a:extLst>
          </p:cNvPr>
          <p:cNvSpPr>
            <a:spLocks noGrp="1"/>
          </p:cNvSpPr>
          <p:nvPr>
            <p:ph type="title"/>
          </p:nvPr>
        </p:nvSpPr>
        <p:spPr/>
        <p:txBody>
          <a:bodyPr/>
          <a:lstStyle/>
          <a:p>
            <a:r>
              <a:rPr lang="el-GR" dirty="0"/>
              <a:t>Υδρόθειο</a:t>
            </a:r>
          </a:p>
        </p:txBody>
      </p:sp>
      <p:sp>
        <p:nvSpPr>
          <p:cNvPr id="5" name="Text Placeholder 4">
            <a:extLst>
              <a:ext uri="{FF2B5EF4-FFF2-40B4-BE49-F238E27FC236}">
                <a16:creationId xmlns:a16="http://schemas.microsoft.com/office/drawing/2014/main" id="{0DB2713C-90B0-E7C9-EC3B-3206615B6EDA}"/>
              </a:ext>
            </a:extLst>
          </p:cNvPr>
          <p:cNvSpPr>
            <a:spLocks noGrp="1"/>
          </p:cNvSpPr>
          <p:nvPr>
            <p:ph type="body" sz="quarter" idx="3"/>
          </p:nvPr>
        </p:nvSpPr>
        <p:spPr/>
        <p:txBody>
          <a:bodyPr/>
          <a:lstStyle/>
          <a:p>
            <a:r>
              <a:rPr lang="en-GB" sz="1400" dirty="0">
                <a:solidFill>
                  <a:schemeClr val="tx1"/>
                </a:solidFill>
              </a:rPr>
              <a:t>Τιμές υδρόθειου υψηλότερες από το όριο πρόκλησης δυσοσμίας</a:t>
            </a:r>
            <a:endParaRPr lang="el-GR" sz="1400" dirty="0">
              <a:solidFill>
                <a:schemeClr val="tx1"/>
              </a:solidFill>
            </a:endParaRPr>
          </a:p>
        </p:txBody>
      </p:sp>
      <p:pic>
        <p:nvPicPr>
          <p:cNvPr id="7" name="Content Placeholder 6">
            <a:extLst>
              <a:ext uri="{FF2B5EF4-FFF2-40B4-BE49-F238E27FC236}">
                <a16:creationId xmlns:a16="http://schemas.microsoft.com/office/drawing/2014/main" id="{03C690BA-88A0-3BF5-F181-CB200421015B}"/>
              </a:ext>
            </a:extLst>
          </p:cNvPr>
          <p:cNvPicPr>
            <a:picLocks noGrp="1" noChangeAspect="1"/>
          </p:cNvPicPr>
          <p:nvPr>
            <p:ph sz="quarter" idx="4"/>
          </p:nvPr>
        </p:nvPicPr>
        <p:blipFill rotWithShape="1">
          <a:blip r:embed="rId2" cstate="print">
            <a:extLst>
              <a:ext uri="{28A0092B-C50C-407E-A947-70E740481C1C}">
                <a14:useLocalDpi xmlns:a14="http://schemas.microsoft.com/office/drawing/2010/main" val="0"/>
              </a:ext>
            </a:extLst>
          </a:blip>
          <a:srcRect l="21700" r="17540" b="5790"/>
          <a:stretch/>
        </p:blipFill>
        <p:spPr bwMode="auto">
          <a:xfrm>
            <a:off x="7763789" y="2546350"/>
            <a:ext cx="3146185" cy="3352800"/>
          </a:xfrm>
          <a:prstGeom prst="rect">
            <a:avLst/>
          </a:prstGeom>
          <a:noFill/>
          <a:ln>
            <a:noFill/>
          </a:ln>
          <a:extLst>
            <a:ext uri="{53640926-AAD7-44D8-BBD7-CCE9431645EC}">
              <a14:shadowObscured xmlns:a14="http://schemas.microsoft.com/office/drawing/2010/main"/>
            </a:ext>
          </a:extLst>
        </p:spPr>
      </p:pic>
      <p:pic>
        <p:nvPicPr>
          <p:cNvPr id="8" name="Content Placeholder 7">
            <a:extLst>
              <a:ext uri="{FF2B5EF4-FFF2-40B4-BE49-F238E27FC236}">
                <a16:creationId xmlns:a16="http://schemas.microsoft.com/office/drawing/2014/main" id="{5B890F2E-0D5A-46B6-6888-6C0942CB93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592924" y="1905000"/>
            <a:ext cx="4343400" cy="2985203"/>
          </a:xfrm>
          <a:prstGeom prst="rect">
            <a:avLst/>
          </a:prstGeom>
          <a:noFill/>
          <a:ln>
            <a:noFill/>
          </a:ln>
        </p:spPr>
      </p:pic>
      <p:sp>
        <p:nvSpPr>
          <p:cNvPr id="9" name="TextBox 8">
            <a:extLst>
              <a:ext uri="{FF2B5EF4-FFF2-40B4-BE49-F238E27FC236}">
                <a16:creationId xmlns:a16="http://schemas.microsoft.com/office/drawing/2014/main" id="{075A77EF-C7F0-4837-9092-6359096D2538}"/>
              </a:ext>
            </a:extLst>
          </p:cNvPr>
          <p:cNvSpPr txBox="1"/>
          <p:nvPr/>
        </p:nvSpPr>
        <p:spPr>
          <a:xfrm>
            <a:off x="2592924" y="4953001"/>
            <a:ext cx="4269492" cy="738664"/>
          </a:xfrm>
          <a:prstGeom prst="rect">
            <a:avLst/>
          </a:prstGeom>
          <a:noFill/>
        </p:spPr>
        <p:txBody>
          <a:bodyPr wrap="square" rtlCol="0">
            <a:spAutoFit/>
          </a:bodyPr>
          <a:lstStyle/>
          <a:p>
            <a:r>
              <a:rPr lang="el-GR" sz="1400" dirty="0"/>
              <a:t>Επίδραση μέσης κυρίαρχης διεύθυνσης ανέμου στις τιμές H2S τυπικού εικοσιτετράωρου (ΚΠΠΑ Kunak)</a:t>
            </a:r>
          </a:p>
        </p:txBody>
      </p:sp>
    </p:spTree>
    <p:extLst>
      <p:ext uri="{BB962C8B-B14F-4D97-AF65-F5344CB8AC3E}">
        <p14:creationId xmlns:p14="http://schemas.microsoft.com/office/powerpoint/2010/main" val="338885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87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3944-59A5-8A8B-77A3-94C74431AF6B}"/>
              </a:ext>
            </a:extLst>
          </p:cNvPr>
          <p:cNvSpPr>
            <a:spLocks noGrp="1"/>
          </p:cNvSpPr>
          <p:nvPr>
            <p:ph type="title"/>
          </p:nvPr>
        </p:nvSpPr>
        <p:spPr>
          <a:xfrm>
            <a:off x="2592924" y="624110"/>
            <a:ext cx="4339181" cy="991856"/>
          </a:xfrm>
        </p:spPr>
        <p:txBody>
          <a:bodyPr>
            <a:normAutofit fontScale="90000"/>
          </a:bodyPr>
          <a:lstStyle/>
          <a:p>
            <a:r>
              <a:rPr lang="en-US" dirty="0"/>
              <a:t>Self-Organizing Maps (SOM)</a:t>
            </a:r>
            <a:endParaRPr lang="el-GR" dirty="0"/>
          </a:p>
        </p:txBody>
      </p:sp>
      <p:sp>
        <p:nvSpPr>
          <p:cNvPr id="5" name="Text Placeholder 4">
            <a:extLst>
              <a:ext uri="{FF2B5EF4-FFF2-40B4-BE49-F238E27FC236}">
                <a16:creationId xmlns:a16="http://schemas.microsoft.com/office/drawing/2014/main" id="{8781E349-931B-EBA6-ECC6-0378FA102FB9}"/>
              </a:ext>
            </a:extLst>
          </p:cNvPr>
          <p:cNvSpPr>
            <a:spLocks noGrp="1"/>
          </p:cNvSpPr>
          <p:nvPr>
            <p:ph type="body" sz="quarter" idx="3"/>
          </p:nvPr>
        </p:nvSpPr>
        <p:spPr>
          <a:xfrm>
            <a:off x="2829610" y="5330909"/>
            <a:ext cx="3999001" cy="576262"/>
          </a:xfrm>
        </p:spPr>
        <p:txBody>
          <a:bodyPr/>
          <a:lstStyle/>
          <a:p>
            <a:r>
              <a:rPr lang="en-US" sz="1400" i="1" dirty="0">
                <a:solidFill>
                  <a:srgbClr val="000000"/>
                </a:solidFill>
                <a:latin typeface="+mj-lt"/>
                <a:cs typeface="Times New Roman" panose="02020603050405020304" pitchFamily="18" charset="0"/>
              </a:rPr>
              <a:t>SOM </a:t>
            </a:r>
            <a:r>
              <a:rPr lang="el-GR" sz="1400" i="1" dirty="0">
                <a:solidFill>
                  <a:srgbClr val="000000"/>
                </a:solidFill>
                <a:latin typeface="+mj-lt"/>
                <a:cs typeface="Times New Roman" panose="02020603050405020304" pitchFamily="18" charset="0"/>
              </a:rPr>
              <a:t>συσταδοποίηση ημερήσιων προφίλ συγκεντρώσεων ρύπων (ΚΠΠΑ </a:t>
            </a:r>
            <a:r>
              <a:rPr lang="en-US" sz="1400" i="1" dirty="0">
                <a:solidFill>
                  <a:srgbClr val="000000"/>
                </a:solidFill>
                <a:latin typeface="+mj-lt"/>
                <a:cs typeface="Times New Roman" panose="02020603050405020304" pitchFamily="18" charset="0"/>
              </a:rPr>
              <a:t>Kunak</a:t>
            </a:r>
            <a:r>
              <a:rPr lang="el-GR" sz="1400" i="1" dirty="0">
                <a:solidFill>
                  <a:srgbClr val="000000"/>
                </a:solidFill>
                <a:latin typeface="+mj-lt"/>
                <a:cs typeface="Times New Roman" panose="02020603050405020304" pitchFamily="18" charset="0"/>
              </a:rPr>
              <a:t>)</a:t>
            </a:r>
          </a:p>
        </p:txBody>
      </p:sp>
      <p:pic>
        <p:nvPicPr>
          <p:cNvPr id="8" name="Content Placeholder 7">
            <a:extLst>
              <a:ext uri="{FF2B5EF4-FFF2-40B4-BE49-F238E27FC236}">
                <a16:creationId xmlns:a16="http://schemas.microsoft.com/office/drawing/2014/main" id="{68D58AA3-68FE-FEE9-2CD3-75B418A4556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362890" y="1434800"/>
            <a:ext cx="4472371" cy="4472371"/>
          </a:xfrm>
          <a:prstGeom prst="rect">
            <a:avLst/>
          </a:prstGeom>
          <a:noFill/>
          <a:ln>
            <a:noFill/>
          </a:ln>
        </p:spPr>
      </p:pic>
    </p:spTree>
    <p:extLst>
      <p:ext uri="{BB962C8B-B14F-4D97-AF65-F5344CB8AC3E}">
        <p14:creationId xmlns:p14="http://schemas.microsoft.com/office/powerpoint/2010/main" val="4065812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85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613557-3410-4F2E-02E2-198495E8ED04}"/>
              </a:ext>
            </a:extLst>
          </p:cNvPr>
          <p:cNvSpPr>
            <a:spLocks noGrp="1"/>
          </p:cNvSpPr>
          <p:nvPr>
            <p:ph type="title"/>
          </p:nvPr>
        </p:nvSpPr>
        <p:spPr>
          <a:xfrm>
            <a:off x="1111678" y="600098"/>
            <a:ext cx="3650279" cy="1259894"/>
          </a:xfrm>
        </p:spPr>
        <p:txBody>
          <a:bodyPr vert="horz" lIns="91440" tIns="45720" rIns="91440" bIns="45720" rtlCol="0" anchor="t">
            <a:normAutofit fontScale="90000"/>
          </a:bodyPr>
          <a:lstStyle/>
          <a:p>
            <a:r>
              <a:rPr lang="el-GR" dirty="0"/>
              <a:t>Συσταδοποίηση κατά </a:t>
            </a:r>
            <a:r>
              <a:rPr lang="en-US" dirty="0"/>
              <a:t>K-Means</a:t>
            </a:r>
          </a:p>
        </p:txBody>
      </p:sp>
      <p:sp>
        <p:nvSpPr>
          <p:cNvPr id="44" name="Rectangle 4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4D5D9E4-5307-E154-83C1-65B702CD4E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299756" y="587486"/>
            <a:ext cx="5891438" cy="4713151"/>
          </a:xfrm>
          <a:prstGeom prst="rect">
            <a:avLst/>
          </a:prstGeom>
          <a:noFill/>
        </p:spPr>
      </p:pic>
      <p:sp>
        <p:nvSpPr>
          <p:cNvPr id="4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4A3492E-7BBE-0F14-82ED-2486F55EDA81}"/>
              </a:ext>
            </a:extLst>
          </p:cNvPr>
          <p:cNvSpPr txBox="1"/>
          <p:nvPr/>
        </p:nvSpPr>
        <p:spPr>
          <a:xfrm>
            <a:off x="959836" y="2155230"/>
            <a:ext cx="3946977" cy="738664"/>
          </a:xfrm>
          <a:prstGeom prst="rect">
            <a:avLst/>
          </a:prstGeom>
          <a:noFill/>
        </p:spPr>
        <p:txBody>
          <a:bodyPr wrap="square" rtlCol="0">
            <a:spAutoFit/>
          </a:bodyPr>
          <a:lstStyle/>
          <a:p>
            <a:r>
              <a:rPr lang="en-GB" sz="1400" dirty="0">
                <a:latin typeface="+mj-lt"/>
                <a:cs typeface="Times New Roman" panose="02020603050405020304" pitchFamily="18" charset="0"/>
              </a:rPr>
              <a:t>Ημερήσια προφίλ ρύπανσης και συχνότητα εμφάνισής τους κατά </a:t>
            </a:r>
            <a:r>
              <a:rPr lang="en-US" sz="1400" dirty="0">
                <a:latin typeface="+mj-lt"/>
                <a:cs typeface="Times New Roman" panose="02020603050405020304" pitchFamily="18" charset="0"/>
              </a:rPr>
              <a:t>K</a:t>
            </a:r>
            <a:r>
              <a:rPr lang="en-GB" sz="1400" dirty="0">
                <a:latin typeface="+mj-lt"/>
                <a:cs typeface="Times New Roman" panose="02020603050405020304" pitchFamily="18" charset="0"/>
              </a:rPr>
              <a:t>-</a:t>
            </a:r>
            <a:r>
              <a:rPr lang="en-US" sz="1400" dirty="0">
                <a:latin typeface="+mj-lt"/>
                <a:cs typeface="Times New Roman" panose="02020603050405020304" pitchFamily="18" charset="0"/>
              </a:rPr>
              <a:t>Means</a:t>
            </a:r>
            <a:r>
              <a:rPr lang="en-GB" sz="1400" dirty="0">
                <a:latin typeface="+mj-lt"/>
                <a:cs typeface="Times New Roman" panose="02020603050405020304" pitchFamily="18" charset="0"/>
              </a:rPr>
              <a:t> (ΚΠΠΑ </a:t>
            </a:r>
            <a:r>
              <a:rPr lang="en-US" sz="1400" dirty="0">
                <a:latin typeface="+mj-lt"/>
                <a:cs typeface="Times New Roman" panose="02020603050405020304" pitchFamily="18" charset="0"/>
              </a:rPr>
              <a:t>Kunak</a:t>
            </a:r>
            <a:r>
              <a:rPr lang="en-GB" sz="1400" dirty="0">
                <a:latin typeface="+mj-lt"/>
                <a:cs typeface="Times New Roman" panose="02020603050405020304" pitchFamily="18" charset="0"/>
              </a:rPr>
              <a:t>)</a:t>
            </a:r>
            <a:endParaRPr lang="el-GR" sz="1400" dirty="0">
              <a:latin typeface="+mj-lt"/>
              <a:cs typeface="Times New Roman" panose="02020603050405020304" pitchFamily="18" charset="0"/>
            </a:endParaRPr>
          </a:p>
        </p:txBody>
      </p:sp>
    </p:spTree>
    <p:extLst>
      <p:ext uri="{BB962C8B-B14F-4D97-AF65-F5344CB8AC3E}">
        <p14:creationId xmlns:p14="http://schemas.microsoft.com/office/powerpoint/2010/main" val="385251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2209CF-FB24-BA0F-9FA3-ACB198B6854D}"/>
              </a:ext>
            </a:extLst>
          </p:cNvPr>
          <p:cNvSpPr>
            <a:spLocks noGrp="1"/>
          </p:cNvSpPr>
          <p:nvPr>
            <p:ph type="title"/>
          </p:nvPr>
        </p:nvSpPr>
        <p:spPr>
          <a:xfrm>
            <a:off x="1742873" y="782782"/>
            <a:ext cx="9008254" cy="3410475"/>
          </a:xfrm>
        </p:spPr>
        <p:txBody>
          <a:bodyPr vert="horz" lIns="91440" tIns="45720" rIns="91440" bIns="45720" rtlCol="0" anchor="ctr">
            <a:normAutofit/>
          </a:bodyPr>
          <a:lstStyle/>
          <a:p>
            <a:r>
              <a:rPr lang="en-US" sz="6000" dirty="0"/>
              <a:t>Μοντελοποίηση δεδομένων πρόγνωσης</a:t>
            </a:r>
          </a:p>
        </p:txBody>
      </p:sp>
      <p:sp>
        <p:nvSpPr>
          <p:cNvPr id="42" name="Rectangle 41">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E3EBFE44-BEB3-A4C3-A7A8-908D03A07776}"/>
              </a:ext>
            </a:extLst>
          </p:cNvPr>
          <p:cNvSpPr>
            <a:spLocks noGrp="1"/>
          </p:cNvSpPr>
          <p:nvPr>
            <p:ph type="body" idx="1"/>
          </p:nvPr>
        </p:nvSpPr>
        <p:spPr>
          <a:xfrm>
            <a:off x="1813428" y="5118453"/>
            <a:ext cx="8956962" cy="1126283"/>
          </a:xfrm>
        </p:spPr>
        <p:txBody>
          <a:bodyPr vert="horz" lIns="91440" tIns="45720" rIns="91440" bIns="45720" rtlCol="0" anchor="ctr">
            <a:noAutofit/>
          </a:bodyPr>
          <a:lstStyle/>
          <a:p>
            <a:pPr>
              <a:lnSpc>
                <a:spcPct val="90000"/>
              </a:lnSpc>
            </a:pPr>
            <a:r>
              <a:rPr lang="el-GR" sz="1600" dirty="0">
                <a:solidFill>
                  <a:schemeClr val="bg1"/>
                </a:solidFill>
              </a:rPr>
              <a:t>Α</a:t>
            </a:r>
            <a:r>
              <a:rPr lang="en-US" sz="1600" dirty="0">
                <a:solidFill>
                  <a:schemeClr val="bg1"/>
                </a:solidFill>
              </a:rPr>
              <a:t>ναπτύχθηκαν τρία μοντέλα:</a:t>
            </a:r>
          </a:p>
          <a:p>
            <a:pPr>
              <a:lnSpc>
                <a:spcPct val="90000"/>
              </a:lnSpc>
            </a:pPr>
            <a:r>
              <a:rPr lang="en-US" sz="1600" dirty="0">
                <a:solidFill>
                  <a:schemeClr val="bg1"/>
                </a:solidFill>
              </a:rPr>
              <a:t>1.	Εκτίμηση μέσω Απλής Παλινδρόμησης Ελαχίστων Τετραγώνων (OLSR). </a:t>
            </a:r>
          </a:p>
          <a:p>
            <a:pPr>
              <a:lnSpc>
                <a:spcPct val="90000"/>
              </a:lnSpc>
            </a:pPr>
            <a:r>
              <a:rPr lang="en-US" sz="1600" dirty="0">
                <a:solidFill>
                  <a:schemeClr val="bg1"/>
                </a:solidFill>
              </a:rPr>
              <a:t>2.	Παλινδρόμηση Ελαχίστων Τετραγώνων με διαχείριση σφαλμάτων μέσω εφαρμογής 	SARIMA (SARIMAX). </a:t>
            </a:r>
          </a:p>
          <a:p>
            <a:pPr>
              <a:lnSpc>
                <a:spcPct val="90000"/>
              </a:lnSpc>
            </a:pPr>
            <a:r>
              <a:rPr lang="en-US" sz="1600" dirty="0">
                <a:solidFill>
                  <a:schemeClr val="bg1"/>
                </a:solidFill>
              </a:rPr>
              <a:t>3.	Μοντέλο μηχανικής μάθησης «τυχαίου δάσους» (Random Forest Regressor).</a:t>
            </a:r>
          </a:p>
          <a:p>
            <a:pPr>
              <a:lnSpc>
                <a:spcPct val="90000"/>
              </a:lnSpc>
            </a:pPr>
            <a:endParaRPr lang="en-US" sz="1600" dirty="0">
              <a:solidFill>
                <a:schemeClr val="bg1"/>
              </a:solidFill>
            </a:endParaRPr>
          </a:p>
        </p:txBody>
      </p:sp>
      <p:sp>
        <p:nvSpPr>
          <p:cNvPr id="44"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291222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65781D42-087D-484C-840B-CFDCDDEB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
            <a:extLst>
              <a:ext uri="{FF2B5EF4-FFF2-40B4-BE49-F238E27FC236}">
                <a16:creationId xmlns:a16="http://schemas.microsoft.com/office/drawing/2014/main" id="{2F2D0089-EE06-49C0-9C5F-56B94DF2D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298416"/>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rgbClr val="000000">
              <a:alpha val="9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150838-7373-B885-743F-80A18E799ACA}"/>
              </a:ext>
            </a:extLst>
          </p:cNvPr>
          <p:cNvSpPr>
            <a:spLocks noGrp="1"/>
          </p:cNvSpPr>
          <p:nvPr>
            <p:ph type="title"/>
          </p:nvPr>
        </p:nvSpPr>
        <p:spPr>
          <a:xfrm>
            <a:off x="1083733" y="4628519"/>
            <a:ext cx="8178508" cy="561475"/>
          </a:xfrm>
        </p:spPr>
        <p:txBody>
          <a:bodyPr vert="horz" lIns="91440" tIns="45720" rIns="91440" bIns="45720" rtlCol="0" anchor="b">
            <a:normAutofit/>
          </a:bodyPr>
          <a:lstStyle/>
          <a:p>
            <a:pPr>
              <a:lnSpc>
                <a:spcPct val="90000"/>
              </a:lnSpc>
            </a:pPr>
            <a:r>
              <a:rPr lang="en-US" sz="3100" dirty="0">
                <a:solidFill>
                  <a:srgbClr val="FFFFFF"/>
                </a:solidFill>
              </a:rPr>
              <a:t>Πα</a:t>
            </a:r>
            <a:r>
              <a:rPr lang="en-US" sz="3100" dirty="0" err="1">
                <a:solidFill>
                  <a:srgbClr val="FFFFFF"/>
                </a:solidFill>
              </a:rPr>
              <a:t>λινδρόμηση</a:t>
            </a:r>
            <a:r>
              <a:rPr lang="en-US" sz="3100" dirty="0">
                <a:solidFill>
                  <a:srgbClr val="FFFFFF"/>
                </a:solidFill>
              </a:rPr>
              <a:t> </a:t>
            </a:r>
            <a:r>
              <a:rPr lang="en-US" sz="3100" dirty="0" err="1">
                <a:solidFill>
                  <a:srgbClr val="FFFFFF"/>
                </a:solidFill>
              </a:rPr>
              <a:t>ελ</a:t>
            </a:r>
            <a:r>
              <a:rPr lang="en-US" sz="3100" dirty="0">
                <a:solidFill>
                  <a:srgbClr val="FFFFFF"/>
                </a:solidFill>
              </a:rPr>
              <a:t>αχίστων τετραγώνων</a:t>
            </a:r>
          </a:p>
        </p:txBody>
      </p:sp>
      <p:sp>
        <p:nvSpPr>
          <p:cNvPr id="3" name="Text Placeholder 2">
            <a:extLst>
              <a:ext uri="{FF2B5EF4-FFF2-40B4-BE49-F238E27FC236}">
                <a16:creationId xmlns:a16="http://schemas.microsoft.com/office/drawing/2014/main" id="{E1690392-7DB5-B9C1-EDE4-679C048291BA}"/>
              </a:ext>
            </a:extLst>
          </p:cNvPr>
          <p:cNvSpPr>
            <a:spLocks noGrp="1"/>
          </p:cNvSpPr>
          <p:nvPr>
            <p:ph type="body" idx="1"/>
          </p:nvPr>
        </p:nvSpPr>
        <p:spPr>
          <a:xfrm>
            <a:off x="1083733" y="5610650"/>
            <a:ext cx="8458200" cy="524935"/>
          </a:xfrm>
        </p:spPr>
        <p:txBody>
          <a:bodyPr vert="horz" lIns="91440" tIns="45720" rIns="91440" bIns="45720" rtlCol="0" anchor="t">
            <a:normAutofit/>
          </a:bodyPr>
          <a:lstStyle/>
          <a:p>
            <a:pPr>
              <a:lnSpc>
                <a:spcPct val="90000"/>
              </a:lnSpc>
            </a:pPr>
            <a:r>
              <a:rPr lang="en-US" sz="1500">
                <a:solidFill>
                  <a:srgbClr val="FFFFFF"/>
                </a:solidFill>
                <a:effectLst/>
              </a:rPr>
              <a:t>Σύγκριση αποτελεσμάτων πρόγνωσης OLSR και πραγματικών δεδομένων (ΚΠΠΑ Kunak).</a:t>
            </a:r>
            <a:endParaRPr lang="en-US" sz="1500">
              <a:solidFill>
                <a:srgbClr val="FFFFFF"/>
              </a:solidFill>
            </a:endParaRPr>
          </a:p>
        </p:txBody>
      </p:sp>
      <p:pic>
        <p:nvPicPr>
          <p:cNvPr id="7" name="Content Placeholder 6">
            <a:extLst>
              <a:ext uri="{FF2B5EF4-FFF2-40B4-BE49-F238E27FC236}">
                <a16:creationId xmlns:a16="http://schemas.microsoft.com/office/drawing/2014/main" id="{991A01D0-2B11-6213-4D72-71F8205778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073107" y="796272"/>
            <a:ext cx="8468826" cy="3027605"/>
          </a:xfrm>
          <a:prstGeom prst="rect">
            <a:avLst/>
          </a:prstGeom>
          <a:noFill/>
        </p:spPr>
      </p:pic>
    </p:spTree>
    <p:extLst>
      <p:ext uri="{BB962C8B-B14F-4D97-AF65-F5344CB8AC3E}">
        <p14:creationId xmlns:p14="http://schemas.microsoft.com/office/powerpoint/2010/main" val="341842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6" name="Rectangle 45">
            <a:extLst>
              <a:ext uri="{FF2B5EF4-FFF2-40B4-BE49-F238E27FC236}">
                <a16:creationId xmlns:a16="http://schemas.microsoft.com/office/drawing/2014/main" id="{65781D42-087D-484C-840B-CFDCDDEB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5">
            <a:extLst>
              <a:ext uri="{FF2B5EF4-FFF2-40B4-BE49-F238E27FC236}">
                <a16:creationId xmlns:a16="http://schemas.microsoft.com/office/drawing/2014/main" id="{2F2D0089-EE06-49C0-9C5F-56B94DF2D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298416"/>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rgbClr val="000000">
              <a:alpha val="9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8C8C01E-F7BE-1C19-5BFA-AE0371ADBD34}"/>
              </a:ext>
            </a:extLst>
          </p:cNvPr>
          <p:cNvSpPr>
            <a:spLocks noGrp="1"/>
          </p:cNvSpPr>
          <p:nvPr>
            <p:ph type="title"/>
          </p:nvPr>
        </p:nvSpPr>
        <p:spPr>
          <a:xfrm>
            <a:off x="1083733" y="4628519"/>
            <a:ext cx="8458200" cy="958911"/>
          </a:xfrm>
        </p:spPr>
        <p:txBody>
          <a:bodyPr vert="horz" lIns="91440" tIns="45720" rIns="91440" bIns="45720" rtlCol="0" anchor="b">
            <a:normAutofit/>
          </a:bodyPr>
          <a:lstStyle/>
          <a:p>
            <a:r>
              <a:rPr lang="en-US" sz="4400">
                <a:solidFill>
                  <a:srgbClr val="FFFFFF"/>
                </a:solidFill>
              </a:rPr>
              <a:t>Μοντέλο SARIMAX</a:t>
            </a:r>
          </a:p>
        </p:txBody>
      </p:sp>
      <p:sp>
        <p:nvSpPr>
          <p:cNvPr id="5" name="Text Placeholder 4">
            <a:extLst>
              <a:ext uri="{FF2B5EF4-FFF2-40B4-BE49-F238E27FC236}">
                <a16:creationId xmlns:a16="http://schemas.microsoft.com/office/drawing/2014/main" id="{7D38CFF1-3AC5-4D5B-BAAA-400FFD1DFB56}"/>
              </a:ext>
            </a:extLst>
          </p:cNvPr>
          <p:cNvSpPr>
            <a:spLocks noGrp="1"/>
          </p:cNvSpPr>
          <p:nvPr>
            <p:ph type="body" sz="quarter" idx="3"/>
          </p:nvPr>
        </p:nvSpPr>
        <p:spPr>
          <a:xfrm>
            <a:off x="1083733" y="5610650"/>
            <a:ext cx="8458200" cy="524935"/>
          </a:xfrm>
        </p:spPr>
        <p:txBody>
          <a:bodyPr vert="horz" lIns="91440" tIns="45720" rIns="91440" bIns="45720" rtlCol="0" anchor="t">
            <a:normAutofit/>
          </a:bodyPr>
          <a:lstStyle/>
          <a:p>
            <a:pPr>
              <a:lnSpc>
                <a:spcPct val="90000"/>
              </a:lnSpc>
            </a:pPr>
            <a:r>
              <a:rPr lang="en-US" sz="1500">
                <a:solidFill>
                  <a:srgbClr val="FFFFFF"/>
                </a:solidFill>
              </a:rPr>
              <a:t>Σύγκριση αποτελεσμάτων πρόγνωσης  SARIMAX και πραγματικών δεδομένων (ΚΠΠΑ Kunak)</a:t>
            </a:r>
          </a:p>
        </p:txBody>
      </p:sp>
      <p:pic>
        <p:nvPicPr>
          <p:cNvPr id="9" name="Picture 8">
            <a:extLst>
              <a:ext uri="{FF2B5EF4-FFF2-40B4-BE49-F238E27FC236}">
                <a16:creationId xmlns:a16="http://schemas.microsoft.com/office/drawing/2014/main" id="{E02BB742-3B93-3841-4A66-CD388A463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3107" y="796272"/>
            <a:ext cx="8468826" cy="3027605"/>
          </a:xfrm>
          <a:prstGeom prst="rect">
            <a:avLst/>
          </a:prstGeom>
          <a:noFill/>
        </p:spPr>
      </p:pic>
    </p:spTree>
    <p:extLst>
      <p:ext uri="{BB962C8B-B14F-4D97-AF65-F5344CB8AC3E}">
        <p14:creationId xmlns:p14="http://schemas.microsoft.com/office/powerpoint/2010/main" val="153218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6"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65781D42-087D-484C-840B-CFDCDDEB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5">
            <a:extLst>
              <a:ext uri="{FF2B5EF4-FFF2-40B4-BE49-F238E27FC236}">
                <a16:creationId xmlns:a16="http://schemas.microsoft.com/office/drawing/2014/main" id="{2F2D0089-EE06-49C0-9C5F-56B94DF2D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298416"/>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rgbClr val="000000">
              <a:alpha val="9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8C8C01E-F7BE-1C19-5BFA-AE0371ADBD34}"/>
              </a:ext>
            </a:extLst>
          </p:cNvPr>
          <p:cNvSpPr>
            <a:spLocks noGrp="1"/>
          </p:cNvSpPr>
          <p:nvPr>
            <p:ph type="title"/>
          </p:nvPr>
        </p:nvSpPr>
        <p:spPr>
          <a:xfrm>
            <a:off x="1083733" y="4628519"/>
            <a:ext cx="8458200" cy="958911"/>
          </a:xfrm>
        </p:spPr>
        <p:txBody>
          <a:bodyPr vert="horz" lIns="91440" tIns="45720" rIns="91440" bIns="45720" rtlCol="0" anchor="b">
            <a:normAutofit/>
          </a:bodyPr>
          <a:lstStyle/>
          <a:p>
            <a:r>
              <a:rPr lang="en-US" sz="4400">
                <a:solidFill>
                  <a:srgbClr val="FFFFFF"/>
                </a:solidFill>
              </a:rPr>
              <a:t>Random Forest Regressor</a:t>
            </a:r>
          </a:p>
        </p:txBody>
      </p:sp>
      <p:sp>
        <p:nvSpPr>
          <p:cNvPr id="5" name="Text Placeholder 4">
            <a:extLst>
              <a:ext uri="{FF2B5EF4-FFF2-40B4-BE49-F238E27FC236}">
                <a16:creationId xmlns:a16="http://schemas.microsoft.com/office/drawing/2014/main" id="{7D38CFF1-3AC5-4D5B-BAAA-400FFD1DFB56}"/>
              </a:ext>
            </a:extLst>
          </p:cNvPr>
          <p:cNvSpPr>
            <a:spLocks noGrp="1"/>
          </p:cNvSpPr>
          <p:nvPr>
            <p:ph type="body" sz="quarter" idx="3"/>
          </p:nvPr>
        </p:nvSpPr>
        <p:spPr>
          <a:xfrm>
            <a:off x="1083733" y="5610650"/>
            <a:ext cx="8458200" cy="524935"/>
          </a:xfrm>
        </p:spPr>
        <p:txBody>
          <a:bodyPr vert="horz" lIns="91440" tIns="45720" rIns="91440" bIns="45720" rtlCol="0" anchor="t">
            <a:normAutofit/>
          </a:bodyPr>
          <a:lstStyle/>
          <a:p>
            <a:pPr>
              <a:lnSpc>
                <a:spcPct val="90000"/>
              </a:lnSpc>
            </a:pPr>
            <a:r>
              <a:rPr lang="en-US" sz="1500">
                <a:solidFill>
                  <a:srgbClr val="FFFFFF"/>
                </a:solidFill>
              </a:rPr>
              <a:t>Σύγκριση αποτελεσμάτων πρόγνωσης Random Forest και πραγματικών δεδομένων (ΚΠΠΑ Kunak)</a:t>
            </a:r>
          </a:p>
        </p:txBody>
      </p:sp>
      <p:pic>
        <p:nvPicPr>
          <p:cNvPr id="4" name="Picture 3" descr="Chart, line chart&#10;&#10;Description automatically generated">
            <a:extLst>
              <a:ext uri="{FF2B5EF4-FFF2-40B4-BE49-F238E27FC236}">
                <a16:creationId xmlns:a16="http://schemas.microsoft.com/office/drawing/2014/main" id="{689088CD-DE8A-B8CC-17C9-2F28B55A34A4}"/>
              </a:ext>
            </a:extLst>
          </p:cNvPr>
          <p:cNvPicPr>
            <a:picLocks noChangeAspect="1"/>
          </p:cNvPicPr>
          <p:nvPr/>
        </p:nvPicPr>
        <p:blipFill rotWithShape="1">
          <a:blip r:embed="rId2">
            <a:extLst>
              <a:ext uri="{28A0092B-C50C-407E-A947-70E740481C1C}">
                <a14:useLocalDpi xmlns:a14="http://schemas.microsoft.com/office/drawing/2010/main" val="0"/>
              </a:ext>
            </a:extLst>
          </a:blip>
          <a:srcRect l="8186" t="3759" r="8428" b="-2381"/>
          <a:stretch/>
        </p:blipFill>
        <p:spPr bwMode="auto">
          <a:xfrm>
            <a:off x="1365883" y="643467"/>
            <a:ext cx="7883274" cy="3333216"/>
          </a:xfrm>
          <a:prstGeom prst="rect">
            <a:avLst/>
          </a:prstGeom>
          <a:noFill/>
        </p:spPr>
      </p:pic>
    </p:spTree>
    <p:extLst>
      <p:ext uri="{BB962C8B-B14F-4D97-AF65-F5344CB8AC3E}">
        <p14:creationId xmlns:p14="http://schemas.microsoft.com/office/powerpoint/2010/main" val="363999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79CD6B-3D15-17E6-6B29-0A13C7A76A41}"/>
              </a:ext>
            </a:extLst>
          </p:cNvPr>
          <p:cNvSpPr>
            <a:spLocks noGrp="1"/>
          </p:cNvSpPr>
          <p:nvPr>
            <p:ph type="title"/>
          </p:nvPr>
        </p:nvSpPr>
        <p:spPr>
          <a:xfrm>
            <a:off x="649224" y="645106"/>
            <a:ext cx="6574536" cy="1259894"/>
          </a:xfrm>
        </p:spPr>
        <p:txBody>
          <a:bodyPr>
            <a:normAutofit/>
          </a:bodyPr>
          <a:lstStyle/>
          <a:p>
            <a:r>
              <a:rPr lang="el-GR" dirty="0"/>
              <a:t>Εισαγωγή</a:t>
            </a:r>
          </a:p>
        </p:txBody>
      </p:sp>
      <p:sp>
        <p:nvSpPr>
          <p:cNvPr id="19" name="Rectangle 18">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3" name="Content Placeholder 2">
            <a:extLst>
              <a:ext uri="{FF2B5EF4-FFF2-40B4-BE49-F238E27FC236}">
                <a16:creationId xmlns:a16="http://schemas.microsoft.com/office/drawing/2014/main" id="{71083497-ACFE-2DF6-EA7D-A9EDDB08BEA9}"/>
              </a:ext>
            </a:extLst>
          </p:cNvPr>
          <p:cNvGraphicFramePr>
            <a:graphicFrameLocks noGrp="1"/>
          </p:cNvGraphicFramePr>
          <p:nvPr>
            <p:ph idx="1"/>
            <p:extLst>
              <p:ext uri="{D42A27DB-BD31-4B8C-83A1-F6EECF244321}">
                <p14:modId xmlns:p14="http://schemas.microsoft.com/office/powerpoint/2010/main" val="934965436"/>
              </p:ext>
            </p:extLst>
          </p:nvPr>
        </p:nvGraphicFramePr>
        <p:xfrm>
          <a:off x="1529248" y="1905000"/>
          <a:ext cx="6574535" cy="3759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928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18D870B5-198C-688A-D7A6-1C95421D4A42}"/>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Σύγκριση μοντέλων πρόγνωσης</a:t>
            </a:r>
          </a:p>
        </p:txBody>
      </p:sp>
      <p:sp>
        <p:nvSpPr>
          <p:cNvPr id="5" name="TextBox 4">
            <a:extLst>
              <a:ext uri="{FF2B5EF4-FFF2-40B4-BE49-F238E27FC236}">
                <a16:creationId xmlns:a16="http://schemas.microsoft.com/office/drawing/2014/main" id="{E92E39F3-82BF-365F-C3CE-436CA0C52621}"/>
              </a:ext>
            </a:extLst>
          </p:cNvPr>
          <p:cNvSpPr txBox="1"/>
          <p:nvPr/>
        </p:nvSpPr>
        <p:spPr>
          <a:xfrm>
            <a:off x="541866" y="2032000"/>
            <a:ext cx="7145867" cy="3879222"/>
          </a:xfrm>
          <a:prstGeom prst="rect">
            <a:avLst/>
          </a:prstGeom>
        </p:spPr>
        <p:txBody>
          <a:bodyPr vert="horz" lIns="91440" tIns="45720" rIns="91440" bIns="45720" rtlCol="0">
            <a:normAutofit/>
          </a:bodyPr>
          <a:lstStyle/>
          <a:p>
            <a:pPr marL="342900" marR="0" lvl="0" indent="-342900">
              <a:lnSpc>
                <a:spcPct val="90000"/>
              </a:lnSpc>
              <a:spcBef>
                <a:spcPts val="1000"/>
              </a:spcBef>
              <a:buClr>
                <a:schemeClr val="accent1"/>
              </a:buClr>
              <a:buFont typeface="Wingdings 3" charset="2"/>
              <a:buChar char=""/>
            </a:pPr>
            <a:r>
              <a:rPr lang="en-US" sz="1400" dirty="0">
                <a:solidFill>
                  <a:srgbClr val="FEFFFF"/>
                </a:solidFill>
                <a:effectLst/>
              </a:rPr>
              <a:t>NO</a:t>
            </a:r>
            <a:r>
              <a:rPr lang="en-US" sz="1400" baseline="-25000" dirty="0">
                <a:solidFill>
                  <a:srgbClr val="FEFFFF"/>
                </a:solidFill>
                <a:effectLst/>
              </a:rPr>
              <a:t>2</a:t>
            </a:r>
            <a:r>
              <a:rPr lang="en-US" sz="1400" dirty="0">
                <a:solidFill>
                  <a:srgbClr val="FEFFFF"/>
                </a:solidFill>
                <a:effectLst/>
              </a:rPr>
              <a:t>: </a:t>
            </a:r>
            <a:r>
              <a:rPr lang="en-US" sz="1400" dirty="0" err="1">
                <a:solidFill>
                  <a:srgbClr val="FEFFFF"/>
                </a:solidFill>
                <a:effectLst/>
              </a:rPr>
              <a:t>Έντονη</a:t>
            </a:r>
            <a:r>
              <a:rPr lang="en-US" sz="1400" dirty="0">
                <a:solidFill>
                  <a:srgbClr val="FEFFFF"/>
                </a:solidFill>
                <a:effectLst/>
              </a:rPr>
              <a:t> </a:t>
            </a:r>
            <a:r>
              <a:rPr lang="en-US" sz="1400" dirty="0" err="1">
                <a:solidFill>
                  <a:srgbClr val="FEFFFF"/>
                </a:solidFill>
                <a:effectLst/>
              </a:rPr>
              <a:t>δι</a:t>
            </a:r>
            <a:r>
              <a:rPr lang="en-US" sz="1400" dirty="0">
                <a:solidFill>
                  <a:srgbClr val="FEFFFF"/>
                </a:solidFill>
                <a:effectLst/>
              </a:rPr>
              <a:t>αφορά </a:t>
            </a:r>
            <a:r>
              <a:rPr lang="el-GR" sz="1400" dirty="0">
                <a:solidFill>
                  <a:srgbClr val="FEFFFF"/>
                </a:solidFill>
                <a:effectLst/>
              </a:rPr>
              <a:t>απόδοσης</a:t>
            </a:r>
            <a:r>
              <a:rPr lang="en-US" sz="1400" dirty="0">
                <a:solidFill>
                  <a:srgbClr val="FEFFFF"/>
                </a:solidFill>
                <a:effectLst/>
              </a:rPr>
              <a:t> μεταξύ OLSR και SARIMAX, RF, με τα τελευταία να αποδίδουν εξίσου εύστοχα.</a:t>
            </a:r>
          </a:p>
          <a:p>
            <a:pPr marL="411480" marR="0" indent="0">
              <a:lnSpc>
                <a:spcPct val="90000"/>
              </a:lnSpc>
              <a:spcBef>
                <a:spcPts val="1000"/>
              </a:spcBef>
              <a:buClr>
                <a:schemeClr val="accent1"/>
              </a:buClr>
              <a:buFont typeface="Wingdings 3" charset="2"/>
              <a:buChar char=""/>
            </a:pPr>
            <a:endParaRPr lang="en-US" sz="1400" dirty="0">
              <a:solidFill>
                <a:srgbClr val="FEFFFF"/>
              </a:solidFill>
              <a:effectLst/>
            </a:endParaRPr>
          </a:p>
          <a:p>
            <a:pPr marL="342900" marR="0" lvl="0" indent="-342900">
              <a:lnSpc>
                <a:spcPct val="90000"/>
              </a:lnSpc>
              <a:spcBef>
                <a:spcPts val="1000"/>
              </a:spcBef>
              <a:buClr>
                <a:schemeClr val="accent1"/>
              </a:buClr>
              <a:buFont typeface="Wingdings 3" charset="2"/>
              <a:buChar char=""/>
            </a:pPr>
            <a:r>
              <a:rPr lang="en-US" sz="1400" dirty="0">
                <a:solidFill>
                  <a:srgbClr val="FEFFFF"/>
                </a:solidFill>
                <a:effectLst/>
              </a:rPr>
              <a:t>H</a:t>
            </a:r>
            <a:r>
              <a:rPr lang="en-US" sz="1400" baseline="-25000" dirty="0">
                <a:solidFill>
                  <a:srgbClr val="FEFFFF"/>
                </a:solidFill>
                <a:effectLst/>
              </a:rPr>
              <a:t>2</a:t>
            </a:r>
            <a:r>
              <a:rPr lang="en-US" sz="1400" dirty="0">
                <a:solidFill>
                  <a:srgbClr val="FEFFFF"/>
                </a:solidFill>
                <a:effectLst/>
              </a:rPr>
              <a:t>S:  Επικρατέστερο το μοντέλο RF, κυρίως στον συντελεστή R</a:t>
            </a:r>
            <a:r>
              <a:rPr lang="en-US" sz="1400" baseline="30000" dirty="0">
                <a:solidFill>
                  <a:srgbClr val="FEFFFF"/>
                </a:solidFill>
                <a:effectLst/>
              </a:rPr>
              <a:t>2</a:t>
            </a:r>
            <a:r>
              <a:rPr lang="en-US" sz="1400" dirty="0">
                <a:solidFill>
                  <a:srgbClr val="FEFFFF"/>
                </a:solidFill>
                <a:effectLst/>
              </a:rPr>
              <a:t>.</a:t>
            </a:r>
          </a:p>
          <a:p>
            <a:pPr marL="457200" marR="0">
              <a:lnSpc>
                <a:spcPct val="90000"/>
              </a:lnSpc>
              <a:spcBef>
                <a:spcPts val="1000"/>
              </a:spcBef>
              <a:buClr>
                <a:schemeClr val="accent1"/>
              </a:buClr>
              <a:buFont typeface="Wingdings 3" charset="2"/>
              <a:buChar char=""/>
            </a:pPr>
            <a:endParaRPr lang="en-US" sz="1400" dirty="0">
              <a:solidFill>
                <a:srgbClr val="FEFFFF"/>
              </a:solidFill>
              <a:effectLst/>
            </a:endParaRPr>
          </a:p>
          <a:p>
            <a:pPr marL="342900" marR="0" lvl="0" indent="-342900">
              <a:lnSpc>
                <a:spcPct val="90000"/>
              </a:lnSpc>
              <a:spcBef>
                <a:spcPts val="1000"/>
              </a:spcBef>
              <a:buClr>
                <a:schemeClr val="accent1"/>
              </a:buClr>
              <a:buFont typeface="Wingdings 3" charset="2"/>
              <a:buChar char=""/>
            </a:pPr>
            <a:r>
              <a:rPr lang="en-US" sz="1400" dirty="0">
                <a:solidFill>
                  <a:srgbClr val="FEFFFF"/>
                </a:solidFill>
                <a:effectLst/>
              </a:rPr>
              <a:t>O</a:t>
            </a:r>
            <a:r>
              <a:rPr lang="en-US" sz="1400" baseline="-25000" dirty="0">
                <a:solidFill>
                  <a:srgbClr val="FEFFFF"/>
                </a:solidFill>
                <a:effectLst/>
              </a:rPr>
              <a:t>3</a:t>
            </a:r>
            <a:r>
              <a:rPr lang="en-US" sz="1400" dirty="0">
                <a:solidFill>
                  <a:srgbClr val="FEFFFF"/>
                </a:solidFill>
                <a:effectLst/>
              </a:rPr>
              <a:t>: Ήπιες διαφορές μεταξύ των μοντέλων, πιο αποτελεσματικό το μοντέλο που βασίζεται σε RF.</a:t>
            </a:r>
          </a:p>
          <a:p>
            <a:pPr marL="457200" marR="0">
              <a:lnSpc>
                <a:spcPct val="90000"/>
              </a:lnSpc>
              <a:spcBef>
                <a:spcPts val="1000"/>
              </a:spcBef>
              <a:buClr>
                <a:schemeClr val="accent1"/>
              </a:buClr>
            </a:pPr>
            <a:endParaRPr lang="en-US" sz="1400" dirty="0">
              <a:solidFill>
                <a:srgbClr val="FEFFFF"/>
              </a:solidFill>
              <a:effectLst/>
            </a:endParaRPr>
          </a:p>
          <a:p>
            <a:pPr marL="342900" marR="0" lvl="0" indent="-342900">
              <a:lnSpc>
                <a:spcPct val="90000"/>
              </a:lnSpc>
              <a:spcBef>
                <a:spcPts val="1000"/>
              </a:spcBef>
              <a:buClr>
                <a:schemeClr val="accent1"/>
              </a:buClr>
              <a:buFont typeface="Wingdings 3" charset="2"/>
              <a:buChar char=""/>
            </a:pPr>
            <a:r>
              <a:rPr lang="en-US" sz="1400" dirty="0">
                <a:solidFill>
                  <a:srgbClr val="FEFFFF"/>
                </a:solidFill>
                <a:effectLst/>
              </a:rPr>
              <a:t>PM</a:t>
            </a:r>
            <a:r>
              <a:rPr lang="en-US" sz="1400" baseline="-25000" dirty="0">
                <a:solidFill>
                  <a:srgbClr val="FEFFFF"/>
                </a:solidFill>
                <a:effectLst/>
              </a:rPr>
              <a:t>2.5</a:t>
            </a:r>
            <a:r>
              <a:rPr lang="en-US" sz="1400" dirty="0">
                <a:solidFill>
                  <a:srgbClr val="FEFFFF"/>
                </a:solidFill>
                <a:effectLst/>
              </a:rPr>
              <a:t>: Δυσκολία πρόγνωσης ακριβείας της χαμηλής διακύμανσης των τιμών. Καλύτερο το μοντέλο SARIMAX, έπειτα από λεπτομερή προσαρμογή, πιθανό overfitting.</a:t>
            </a:r>
          </a:p>
          <a:p>
            <a:pPr marL="457200" marR="0">
              <a:lnSpc>
                <a:spcPct val="90000"/>
              </a:lnSpc>
              <a:spcBef>
                <a:spcPts val="1000"/>
              </a:spcBef>
              <a:buClr>
                <a:schemeClr val="accent1"/>
              </a:buClr>
            </a:pPr>
            <a:endParaRPr lang="en-US" sz="1400" dirty="0">
              <a:solidFill>
                <a:srgbClr val="FEFFFF"/>
              </a:solidFill>
              <a:effectLst/>
            </a:endParaRPr>
          </a:p>
          <a:p>
            <a:pPr marL="342900" marR="0" lvl="0" indent="-342900">
              <a:lnSpc>
                <a:spcPct val="90000"/>
              </a:lnSpc>
              <a:spcBef>
                <a:spcPts val="1000"/>
              </a:spcBef>
              <a:buClr>
                <a:schemeClr val="accent1"/>
              </a:buClr>
              <a:buFont typeface="Wingdings 3" charset="2"/>
              <a:buChar char=""/>
            </a:pPr>
            <a:r>
              <a:rPr lang="en-US" sz="1400" dirty="0">
                <a:solidFill>
                  <a:srgbClr val="FEFFFF"/>
                </a:solidFill>
                <a:effectLst/>
              </a:rPr>
              <a:t>CO: Παρόμοια απόδοση και των τριών μοντέλων. Μοναδική περίπτωση όπου το OLSR υπερτερεί </a:t>
            </a:r>
            <a:r>
              <a:rPr lang="el-GR" sz="1400" dirty="0">
                <a:solidFill>
                  <a:srgbClr val="FEFFFF"/>
                </a:solidFill>
              </a:rPr>
              <a:t>των υπόλοιπων</a:t>
            </a:r>
            <a:r>
              <a:rPr lang="en-US" sz="1400" dirty="0">
                <a:solidFill>
                  <a:srgbClr val="FEFFFF"/>
                </a:solidFill>
                <a:effectLst/>
              </a:rPr>
              <a:t>. </a:t>
            </a:r>
          </a:p>
        </p:txBody>
      </p:sp>
      <p:pic>
        <p:nvPicPr>
          <p:cNvPr id="4" name="Content Placeholder 3">
            <a:extLst>
              <a:ext uri="{FF2B5EF4-FFF2-40B4-BE49-F238E27FC236}">
                <a16:creationId xmlns:a16="http://schemas.microsoft.com/office/drawing/2014/main" id="{DBC5A6AC-A435-CA16-CDD7-3F30E04C93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301655" y="145504"/>
            <a:ext cx="2183523" cy="6566991"/>
          </a:xfrm>
          <a:prstGeom prst="rect">
            <a:avLst/>
          </a:prstGeom>
          <a:noFill/>
        </p:spPr>
      </p:pic>
    </p:spTree>
    <p:extLst>
      <p:ext uri="{BB962C8B-B14F-4D97-AF65-F5344CB8AC3E}">
        <p14:creationId xmlns:p14="http://schemas.microsoft.com/office/powerpoint/2010/main" val="74770672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9C1584-132B-5895-8756-20944FCD174D}"/>
              </a:ext>
            </a:extLst>
          </p:cNvPr>
          <p:cNvSpPr>
            <a:spLocks noGrp="1"/>
          </p:cNvSpPr>
          <p:nvPr>
            <p:ph type="title"/>
          </p:nvPr>
        </p:nvSpPr>
        <p:spPr>
          <a:xfrm>
            <a:off x="1259893" y="3107968"/>
            <a:ext cx="2454052" cy="3029344"/>
          </a:xfrm>
        </p:spPr>
        <p:txBody>
          <a:bodyPr>
            <a:normAutofit/>
          </a:bodyPr>
          <a:lstStyle/>
          <a:p>
            <a:r>
              <a:rPr lang="el-GR" sz="2200" dirty="0">
                <a:solidFill>
                  <a:schemeClr val="bg1"/>
                </a:solidFill>
              </a:rPr>
              <a:t>Συμπεράσματα</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FB2ADC-36F0-2818-D590-EA396CF13C9F}"/>
              </a:ext>
            </a:extLst>
          </p:cNvPr>
          <p:cNvSpPr>
            <a:spLocks noGrp="1"/>
          </p:cNvSpPr>
          <p:nvPr>
            <p:ph idx="1"/>
          </p:nvPr>
        </p:nvSpPr>
        <p:spPr>
          <a:xfrm>
            <a:off x="4450601" y="140404"/>
            <a:ext cx="7570606" cy="6528409"/>
          </a:xfrm>
        </p:spPr>
        <p:txBody>
          <a:bodyPr anchor="ctr">
            <a:normAutofit/>
          </a:bodyPr>
          <a:lstStyle/>
          <a:p>
            <a:pPr>
              <a:lnSpc>
                <a:spcPct val="90000"/>
              </a:lnSpc>
            </a:pPr>
            <a:r>
              <a:rPr lang="el-GR" dirty="0">
                <a:effectLst/>
                <a:latin typeface="Calibri" panose="020F0502020204030204" pitchFamily="34" charset="0"/>
                <a:ea typeface="Century Gothic" panose="020B0502020202090204" pitchFamily="34" charset="0"/>
                <a:cs typeface="Times New Roman" panose="02020603050405020304" pitchFamily="18" charset="0"/>
              </a:rPr>
              <a:t>Τα όργανα χαμηλού κόστους δύνανται να προσδώσουν επαρκές πληροφοριακό περιεχόμενο σχετικά με την ποιότητα αέρα αστικών περιοχών</a:t>
            </a:r>
            <a:r>
              <a:rPr lang="en-US" dirty="0">
                <a:effectLst/>
                <a:latin typeface="Calibri" panose="020F0502020204030204" pitchFamily="34" charset="0"/>
                <a:ea typeface="Century Gothic" panose="020B0502020202090204" pitchFamily="34" charset="0"/>
                <a:cs typeface="Times New Roman" panose="02020603050405020304" pitchFamily="18" charset="0"/>
              </a:rPr>
              <a:t>.</a:t>
            </a:r>
          </a:p>
          <a:p>
            <a:pPr>
              <a:lnSpc>
                <a:spcPct val="90000"/>
              </a:lnSpc>
            </a:pPr>
            <a:r>
              <a:rPr lang="el-GR" dirty="0">
                <a:latin typeface="Calibri" panose="020F0502020204030204" pitchFamily="34" charset="0"/>
                <a:ea typeface="Century Gothic" panose="020B0502020202090204" pitchFamily="34" charset="0"/>
                <a:cs typeface="Times New Roman" panose="02020603050405020304" pitchFamily="18" charset="0"/>
              </a:rPr>
              <a:t>Π</a:t>
            </a:r>
            <a:r>
              <a:rPr lang="el-GR" dirty="0">
                <a:effectLst/>
                <a:latin typeface="Calibri" panose="020F0502020204030204" pitchFamily="34" charset="0"/>
                <a:ea typeface="Century Gothic" panose="020B0502020202090204" pitchFamily="34" charset="0"/>
                <a:cs typeface="Times New Roman" panose="02020603050405020304" pitchFamily="18" charset="0"/>
              </a:rPr>
              <a:t>αρατηρήθηκαν αποκλίσεις μεταξύ των επιμέρους συσκευών</a:t>
            </a:r>
            <a:r>
              <a:rPr lang="en-US" dirty="0">
                <a:effectLst/>
                <a:latin typeface="Calibri" panose="020F0502020204030204" pitchFamily="34" charset="0"/>
                <a:ea typeface="Century Gothic" panose="020B0502020202090204" pitchFamily="34" charset="0"/>
                <a:cs typeface="Times New Roman" panose="02020603050405020304" pitchFamily="18" charset="0"/>
              </a:rPr>
              <a:t>.</a:t>
            </a:r>
            <a:endParaRPr lang="el-GR" dirty="0">
              <a:effectLst/>
              <a:latin typeface="Calibri" panose="020F0502020204030204" pitchFamily="34" charset="0"/>
              <a:ea typeface="Century Gothic" panose="020B0502020202090204" pitchFamily="34" charset="0"/>
              <a:cs typeface="Times New Roman" panose="02020603050405020304" pitchFamily="18" charset="0"/>
            </a:endParaRPr>
          </a:p>
          <a:p>
            <a:pPr>
              <a:lnSpc>
                <a:spcPct val="90000"/>
              </a:lnSpc>
            </a:pPr>
            <a:r>
              <a:rPr lang="el-GR" dirty="0">
                <a:effectLst/>
                <a:latin typeface="Calibri" panose="020F0502020204030204" pitchFamily="34" charset="0"/>
                <a:ea typeface="Century Gothic" panose="020B0502020202090204" pitchFamily="34" charset="0"/>
                <a:cs typeface="Times New Roman" panose="02020603050405020304" pitchFamily="18" charset="0"/>
              </a:rPr>
              <a:t>Εφαρμόζοντας την κατάλληλη μέθοδο επετεύχθη αποδεκτής ακρίβειας συμπλήρωση ελλειπουσών τιμών</a:t>
            </a:r>
            <a:r>
              <a:rPr lang="el-GR" dirty="0">
                <a:latin typeface="Calibri" panose="020F0502020204030204" pitchFamily="34" charset="0"/>
                <a:ea typeface="Century Gothic" panose="020B0502020202090204" pitchFamily="34" charset="0"/>
                <a:cs typeface="Times New Roman" panose="02020603050405020304" pitchFamily="18" charset="0"/>
              </a:rPr>
              <a:t>.</a:t>
            </a:r>
          </a:p>
          <a:p>
            <a:pPr>
              <a:lnSpc>
                <a:spcPct val="90000"/>
              </a:lnSpc>
            </a:pPr>
            <a:r>
              <a:rPr lang="el-GR" dirty="0">
                <a:effectLst/>
                <a:latin typeface="Calibri" panose="020F0502020204030204" pitchFamily="34" charset="0"/>
                <a:ea typeface="Century Gothic" panose="020B0502020202090204" pitchFamily="34" charset="0"/>
                <a:cs typeface="Times New Roman" panose="02020603050405020304" pitchFamily="18" charset="0"/>
              </a:rPr>
              <a:t>Η περιοδικότητα και τα τυπικά προφίλ, εκφράζουν συσχέτιση με τον ρυθμό τυπικής αστικής ανθρώπινης δραστηριότητας.</a:t>
            </a:r>
          </a:p>
          <a:p>
            <a:pPr>
              <a:lnSpc>
                <a:spcPct val="90000"/>
              </a:lnSpc>
            </a:pPr>
            <a:r>
              <a:rPr lang="el-GR" dirty="0">
                <a:effectLst/>
                <a:latin typeface="Calibri" panose="020F0502020204030204" pitchFamily="34" charset="0"/>
                <a:ea typeface="Century Gothic" panose="020B0502020202090204" pitchFamily="34" charset="0"/>
                <a:cs typeface="Times New Roman" panose="02020603050405020304" pitchFamily="18" charset="0"/>
              </a:rPr>
              <a:t>Το υδρόθειο συσχετίζεται θετικά με το μονοξείδιο του άνθρακα και το διοξείδιο του αζώτου, υποδεικνύοντας σύνδεση με καύση υδρογονανθράκων. </a:t>
            </a:r>
          </a:p>
          <a:p>
            <a:pPr>
              <a:lnSpc>
                <a:spcPct val="90000"/>
              </a:lnSpc>
            </a:pPr>
            <a:r>
              <a:rPr lang="el-GR" dirty="0">
                <a:effectLst/>
                <a:latin typeface="Calibri" panose="020F0502020204030204" pitchFamily="34" charset="0"/>
                <a:ea typeface="Century Gothic" panose="020B0502020202090204" pitchFamily="34" charset="0"/>
                <a:cs typeface="Times New Roman" panose="02020603050405020304" pitchFamily="18" charset="0"/>
              </a:rPr>
              <a:t>Οι μετεωρολογικές συνθήκες έχουν άμεση επίδραση στα επίπεδα συγκέντρωσης αέριων ρύπων και σωματιδίων.</a:t>
            </a:r>
          </a:p>
          <a:p>
            <a:pPr>
              <a:lnSpc>
                <a:spcPct val="90000"/>
              </a:lnSpc>
            </a:pPr>
            <a:r>
              <a:rPr lang="el-GR" sz="1800" dirty="0">
                <a:effectLst/>
                <a:latin typeface="Calibri" panose="020F0502020204030204" pitchFamily="34" charset="0"/>
                <a:ea typeface="Century Gothic" panose="020B0502020202090204" pitchFamily="34" charset="0"/>
                <a:cs typeface="Times New Roman" panose="02020603050405020304" pitchFamily="18" charset="0"/>
              </a:rPr>
              <a:t>Κατόπιν συσταδοποίησης εξήχθησαν ημερήσια προφίλ ρύπανσης</a:t>
            </a:r>
            <a:r>
              <a:rPr lang="en-US" dirty="0">
                <a:latin typeface="Calibri" panose="020F0502020204030204" pitchFamily="34" charset="0"/>
                <a:ea typeface="Century Gothic" panose="020B0502020202090204" pitchFamily="34" charset="0"/>
                <a:cs typeface="Times New Roman" panose="02020603050405020304" pitchFamily="18" charset="0"/>
              </a:rPr>
              <a:t> </a:t>
            </a:r>
            <a:r>
              <a:rPr lang="el-GR" dirty="0">
                <a:latin typeface="Calibri" panose="020F0502020204030204" pitchFamily="34" charset="0"/>
                <a:ea typeface="Century Gothic" panose="020B0502020202090204" pitchFamily="34" charset="0"/>
                <a:cs typeface="Times New Roman" panose="02020603050405020304" pitchFamily="18" charset="0"/>
              </a:rPr>
              <a:t>διακριτών </a:t>
            </a:r>
            <a:r>
              <a:rPr lang="el-GR" sz="1800" dirty="0">
                <a:effectLst/>
                <a:latin typeface="Calibri" panose="020F0502020204030204" pitchFamily="34" charset="0"/>
                <a:ea typeface="Century Gothic" panose="020B0502020202090204" pitchFamily="34" charset="0"/>
                <a:cs typeface="Times New Roman" panose="02020603050405020304" pitchFamily="18" charset="0"/>
              </a:rPr>
              <a:t>μοτίβ</a:t>
            </a:r>
            <a:r>
              <a:rPr lang="el-GR" dirty="0">
                <a:latin typeface="Calibri" panose="020F0502020204030204" pitchFamily="34" charset="0"/>
                <a:ea typeface="Century Gothic" panose="020B0502020202090204" pitchFamily="34" charset="0"/>
                <a:cs typeface="Times New Roman" panose="02020603050405020304" pitchFamily="18" charset="0"/>
              </a:rPr>
              <a:t>ων.</a:t>
            </a:r>
            <a:endParaRPr lang="el-GR" sz="1800" dirty="0">
              <a:effectLst/>
              <a:latin typeface="Calibri" panose="020F0502020204030204" pitchFamily="34" charset="0"/>
              <a:ea typeface="Century Gothic" panose="020B0502020202090204" pitchFamily="34" charset="0"/>
              <a:cs typeface="Times New Roman" panose="02020603050405020304" pitchFamily="18" charset="0"/>
            </a:endParaRPr>
          </a:p>
          <a:p>
            <a:pPr>
              <a:lnSpc>
                <a:spcPct val="90000"/>
              </a:lnSpc>
            </a:pPr>
            <a:r>
              <a:rPr lang="el-GR" sz="1800" dirty="0">
                <a:effectLst/>
                <a:latin typeface="Calibri" panose="020F0502020204030204" pitchFamily="34" charset="0"/>
                <a:ea typeface="Century Gothic" panose="020B0502020202090204" pitchFamily="34" charset="0"/>
                <a:cs typeface="Times New Roman" panose="02020603050405020304" pitchFamily="18" charset="0"/>
              </a:rPr>
              <a:t>Η μελέτη των παραπάνω κατέστησε δυνατή την κατάστρωση στατιστικών μοντέλων και μοντέλου μηχανικής μάθησης, επιτυχούς πρόγνωσης μελλοντικών τιμών αέριας ρύπανσης.</a:t>
            </a:r>
            <a:endParaRPr lang="el-GR" dirty="0"/>
          </a:p>
        </p:txBody>
      </p:sp>
    </p:spTree>
    <p:extLst>
      <p:ext uri="{BB962C8B-B14F-4D97-AF65-F5344CB8AC3E}">
        <p14:creationId xmlns:p14="http://schemas.microsoft.com/office/powerpoint/2010/main" val="72228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9175A4-3FA5-642D-A8E4-A19FED7F6C3B}"/>
              </a:ext>
            </a:extLst>
          </p:cNvPr>
          <p:cNvSpPr>
            <a:spLocks noGrp="1"/>
          </p:cNvSpPr>
          <p:nvPr>
            <p:ph type="ctrTitle"/>
          </p:nvPr>
        </p:nvSpPr>
        <p:spPr>
          <a:xfrm>
            <a:off x="540279" y="967417"/>
            <a:ext cx="3778870" cy="1885786"/>
          </a:xfrm>
        </p:spPr>
        <p:txBody>
          <a:bodyPr>
            <a:normAutofit fontScale="90000"/>
          </a:bodyPr>
          <a:lstStyle/>
          <a:p>
            <a:r>
              <a:rPr lang="el-GR" sz="4000" dirty="0">
                <a:solidFill>
                  <a:srgbClr val="FEFFFF"/>
                </a:solidFill>
              </a:rPr>
              <a:t>Σας ευχαριστώ για την προσοχή σας.</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CA34F60B-5FF3-6B28-51F6-3E2EE252DDBE}"/>
              </a:ext>
            </a:extLst>
          </p:cNvPr>
          <p:cNvSpPr>
            <a:spLocks noGrp="1"/>
          </p:cNvSpPr>
          <p:nvPr>
            <p:ph type="subTitle" idx="1"/>
          </p:nvPr>
        </p:nvSpPr>
        <p:spPr>
          <a:xfrm>
            <a:off x="540279" y="5189400"/>
            <a:ext cx="3778870" cy="544260"/>
          </a:xfrm>
        </p:spPr>
        <p:txBody>
          <a:bodyPr anchor="ctr">
            <a:normAutofit/>
          </a:bodyPr>
          <a:lstStyle/>
          <a:p>
            <a:r>
              <a:rPr lang="el-GR" sz="2800" dirty="0">
                <a:solidFill>
                  <a:srgbClr val="FEFFFF"/>
                </a:solidFill>
              </a:rPr>
              <a:t>Ερωτήσεις;</a:t>
            </a:r>
          </a:p>
        </p:txBody>
      </p:sp>
      <p:pic>
        <p:nvPicPr>
          <p:cNvPr id="7" name="Graphic 6" descr="Atom">
            <a:extLst>
              <a:ext uri="{FF2B5EF4-FFF2-40B4-BE49-F238E27FC236}">
                <a16:creationId xmlns:a16="http://schemas.microsoft.com/office/drawing/2014/main" id="{B1A3377D-426C-1039-5EF2-5902017442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83122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6CF873-FAC8-BD0F-9BBD-9D54C00FFB4E}"/>
              </a:ext>
            </a:extLst>
          </p:cNvPr>
          <p:cNvSpPr>
            <a:spLocks noGrp="1"/>
          </p:cNvSpPr>
          <p:nvPr>
            <p:ph type="title"/>
          </p:nvPr>
        </p:nvSpPr>
        <p:spPr>
          <a:xfrm>
            <a:off x="2592925" y="624110"/>
            <a:ext cx="8911687" cy="1094331"/>
          </a:xfrm>
        </p:spPr>
        <p:txBody>
          <a:bodyPr>
            <a:normAutofit/>
          </a:bodyPr>
          <a:lstStyle/>
          <a:p>
            <a:r>
              <a:rPr lang="el-GR" sz="2800" dirty="0"/>
              <a:t>Κατασκευαστές και μετρούμενα μεγέθη Κόμβων παρακολούθησης ποιότητας αέρα</a:t>
            </a:r>
          </a:p>
        </p:txBody>
      </p:sp>
      <p:graphicFrame>
        <p:nvGraphicFramePr>
          <p:cNvPr id="8" name="Content Placeholder 7">
            <a:extLst>
              <a:ext uri="{FF2B5EF4-FFF2-40B4-BE49-F238E27FC236}">
                <a16:creationId xmlns:a16="http://schemas.microsoft.com/office/drawing/2014/main" id="{76933C16-428A-08B9-9D8E-A370B49145C6}"/>
              </a:ext>
            </a:extLst>
          </p:cNvPr>
          <p:cNvGraphicFramePr>
            <a:graphicFrameLocks noGrp="1"/>
          </p:cNvGraphicFramePr>
          <p:nvPr>
            <p:ph idx="1"/>
            <p:extLst>
              <p:ext uri="{D42A27DB-BD31-4B8C-83A1-F6EECF244321}">
                <p14:modId xmlns:p14="http://schemas.microsoft.com/office/powerpoint/2010/main" val="4197820722"/>
              </p:ext>
            </p:extLst>
          </p:nvPr>
        </p:nvGraphicFramePr>
        <p:xfrm>
          <a:off x="2592925" y="1788895"/>
          <a:ext cx="8289996" cy="3925851"/>
        </p:xfrm>
        <a:graphic>
          <a:graphicData uri="http://schemas.openxmlformats.org/drawingml/2006/table">
            <a:tbl>
              <a:tblPr firstRow="1" firstCol="1" bandRow="1">
                <a:tableStyleId>{5C22544A-7EE6-4342-B048-85BDC9FD1C3A}</a:tableStyleId>
              </a:tblPr>
              <a:tblGrid>
                <a:gridCol w="2840025">
                  <a:extLst>
                    <a:ext uri="{9D8B030D-6E8A-4147-A177-3AD203B41FA5}">
                      <a16:colId xmlns:a16="http://schemas.microsoft.com/office/drawing/2014/main" val="306046184"/>
                    </a:ext>
                  </a:extLst>
                </a:gridCol>
                <a:gridCol w="2110682">
                  <a:extLst>
                    <a:ext uri="{9D8B030D-6E8A-4147-A177-3AD203B41FA5}">
                      <a16:colId xmlns:a16="http://schemas.microsoft.com/office/drawing/2014/main" val="2260139719"/>
                    </a:ext>
                  </a:extLst>
                </a:gridCol>
                <a:gridCol w="3339289">
                  <a:extLst>
                    <a:ext uri="{9D8B030D-6E8A-4147-A177-3AD203B41FA5}">
                      <a16:colId xmlns:a16="http://schemas.microsoft.com/office/drawing/2014/main" val="372703460"/>
                    </a:ext>
                  </a:extLst>
                </a:gridCol>
              </a:tblGrid>
              <a:tr h="219877">
                <a:tc>
                  <a:txBody>
                    <a:bodyPr/>
                    <a:lstStyle/>
                    <a:p>
                      <a:pPr marL="0" marR="0" indent="182880" algn="r">
                        <a:lnSpc>
                          <a:spcPct val="107000"/>
                        </a:lnSpc>
                        <a:spcBef>
                          <a:spcPts val="0"/>
                        </a:spcBef>
                        <a:spcAft>
                          <a:spcPts val="0"/>
                        </a:spcAft>
                      </a:pPr>
                      <a:r>
                        <a:rPr lang="el-GR" sz="1100" dirty="0">
                          <a:effectLst/>
                        </a:rPr>
                        <a:t>Κατασκευαστής</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182880" algn="r">
                        <a:lnSpc>
                          <a:spcPct val="107000"/>
                        </a:lnSpc>
                        <a:spcBef>
                          <a:spcPts val="0"/>
                        </a:spcBef>
                        <a:spcAft>
                          <a:spcPts val="0"/>
                        </a:spcAft>
                      </a:pPr>
                      <a:r>
                        <a:rPr lang="el-GR" sz="1100" dirty="0">
                          <a:effectLst/>
                        </a:rPr>
                        <a:t>Μετρούμενοι ρύποι</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182880" algn="r">
                        <a:lnSpc>
                          <a:spcPct val="107000"/>
                        </a:lnSpc>
                        <a:spcBef>
                          <a:spcPts val="0"/>
                        </a:spcBef>
                        <a:spcAft>
                          <a:spcPts val="0"/>
                        </a:spcAft>
                      </a:pPr>
                      <a:r>
                        <a:rPr lang="el-GR" sz="1100" dirty="0">
                          <a:effectLst/>
                        </a:rPr>
                        <a:t>Μετεωρολογικά μεγέθη</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extLst>
                  <a:ext uri="{0D108BD9-81ED-4DB2-BD59-A6C34878D82A}">
                    <a16:rowId xmlns:a16="http://schemas.microsoft.com/office/drawing/2014/main" val="2418807979"/>
                  </a:ext>
                </a:extLst>
              </a:tr>
              <a:tr h="691707">
                <a:tc>
                  <a:txBody>
                    <a:bodyPr/>
                    <a:lstStyle/>
                    <a:p>
                      <a:pPr marL="0" marR="0" indent="0" algn="r">
                        <a:lnSpc>
                          <a:spcPct val="107000"/>
                        </a:lnSpc>
                        <a:spcBef>
                          <a:spcPts val="0"/>
                        </a:spcBef>
                        <a:spcAft>
                          <a:spcPts val="0"/>
                        </a:spcAft>
                      </a:pPr>
                      <a:r>
                        <a:rPr lang="en-US" sz="1100" dirty="0">
                          <a:effectLst/>
                        </a:rPr>
                        <a:t>Kunak (Kunak Technologies S.L., 2022)</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PM</a:t>
                      </a:r>
                      <a:r>
                        <a:rPr lang="en-US" sz="1100" baseline="-25000" dirty="0">
                          <a:effectLst/>
                        </a:rPr>
                        <a:t>1-2.5-10</a:t>
                      </a:r>
                      <a:r>
                        <a:rPr lang="en-US" sz="1100" dirty="0">
                          <a:effectLst/>
                        </a:rPr>
                        <a:t> (</a:t>
                      </a:r>
                      <a:r>
                        <a:rPr lang="el-GR" sz="1100" dirty="0">
                          <a:effectLst/>
                        </a:rPr>
                        <a:t>μ</a:t>
                      </a:r>
                      <a:r>
                        <a:rPr lang="en-US" sz="1100" dirty="0">
                          <a:effectLst/>
                        </a:rPr>
                        <a:t>g/m</a:t>
                      </a:r>
                      <a:r>
                        <a:rPr lang="en-US" sz="1100" baseline="30000" dirty="0">
                          <a:effectLst/>
                        </a:rPr>
                        <a:t>3</a:t>
                      </a:r>
                      <a:r>
                        <a:rPr lang="en-US" sz="1100" dirty="0">
                          <a:effectLst/>
                        </a:rPr>
                        <a:t>)</a:t>
                      </a:r>
                      <a:endParaRPr lang="el-GR" sz="1100" dirty="0">
                        <a:effectLst/>
                      </a:endParaRPr>
                    </a:p>
                    <a:p>
                      <a:pPr marL="0" marR="0" indent="0" algn="r">
                        <a:lnSpc>
                          <a:spcPct val="107000"/>
                        </a:lnSpc>
                        <a:spcBef>
                          <a:spcPts val="0"/>
                        </a:spcBef>
                        <a:spcAft>
                          <a:spcPts val="0"/>
                        </a:spcAft>
                      </a:pPr>
                      <a:r>
                        <a:rPr lang="en-US" sz="1100" dirty="0">
                          <a:effectLst/>
                        </a:rPr>
                        <a:t>H</a:t>
                      </a:r>
                      <a:r>
                        <a:rPr lang="en-US" sz="1100" baseline="-25000" dirty="0">
                          <a:effectLst/>
                        </a:rPr>
                        <a:t>2</a:t>
                      </a:r>
                      <a:r>
                        <a:rPr lang="en-US" sz="1100" dirty="0">
                          <a:effectLst/>
                        </a:rPr>
                        <a:t>S (ppb)</a:t>
                      </a:r>
                      <a:endParaRPr lang="el-GR" sz="1100" dirty="0">
                        <a:effectLst/>
                      </a:endParaRPr>
                    </a:p>
                    <a:p>
                      <a:pPr marL="0" marR="0" indent="0" algn="r">
                        <a:lnSpc>
                          <a:spcPct val="107000"/>
                        </a:lnSpc>
                        <a:spcBef>
                          <a:spcPts val="0"/>
                        </a:spcBef>
                        <a:spcAft>
                          <a:spcPts val="0"/>
                        </a:spcAft>
                      </a:pPr>
                      <a:r>
                        <a:rPr lang="en-US" sz="1100" dirty="0">
                          <a:effectLst/>
                        </a:rPr>
                        <a:t>NO</a:t>
                      </a:r>
                      <a:r>
                        <a:rPr lang="en-US" sz="1100" baseline="-25000" dirty="0">
                          <a:effectLst/>
                        </a:rPr>
                        <a:t>2 </a:t>
                      </a:r>
                      <a:r>
                        <a:rPr lang="en-US" sz="1100" dirty="0">
                          <a:effectLst/>
                        </a:rPr>
                        <a:t>(ppb)</a:t>
                      </a:r>
                      <a:endParaRPr lang="el-GR" sz="1100" dirty="0">
                        <a:effectLst/>
                      </a:endParaRPr>
                    </a:p>
                    <a:p>
                      <a:pPr marL="0" marR="0" indent="0" algn="r">
                        <a:lnSpc>
                          <a:spcPct val="107000"/>
                        </a:lnSpc>
                        <a:spcBef>
                          <a:spcPts val="0"/>
                        </a:spcBef>
                        <a:spcAft>
                          <a:spcPts val="0"/>
                        </a:spcAft>
                      </a:pPr>
                      <a:r>
                        <a:rPr lang="en-US" sz="1100" dirty="0">
                          <a:effectLst/>
                        </a:rPr>
                        <a:t>O</a:t>
                      </a:r>
                      <a:r>
                        <a:rPr lang="en-US" sz="1100" baseline="-25000" dirty="0">
                          <a:effectLst/>
                        </a:rPr>
                        <a:t>3 </a:t>
                      </a:r>
                      <a:r>
                        <a:rPr lang="en-US" sz="1100" dirty="0">
                          <a:effectLst/>
                        </a:rPr>
                        <a:t>(ppb)</a:t>
                      </a:r>
                      <a:endParaRPr lang="el-GR" sz="1100" dirty="0">
                        <a:effectLst/>
                      </a:endParaRPr>
                    </a:p>
                    <a:p>
                      <a:pPr marL="0" marR="0" indent="0" algn="r">
                        <a:lnSpc>
                          <a:spcPct val="107000"/>
                        </a:lnSpc>
                        <a:spcBef>
                          <a:spcPts val="0"/>
                        </a:spcBef>
                        <a:spcAft>
                          <a:spcPts val="0"/>
                        </a:spcAft>
                      </a:pPr>
                      <a:r>
                        <a:rPr lang="en-US" sz="1100" dirty="0">
                          <a:effectLst/>
                        </a:rPr>
                        <a:t> </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Dew Point (°C)</a:t>
                      </a:r>
                      <a:endParaRPr lang="el-GR" sz="1100" dirty="0">
                        <a:effectLst/>
                      </a:endParaRPr>
                    </a:p>
                    <a:p>
                      <a:pPr marL="0" marR="0" indent="0" algn="r">
                        <a:lnSpc>
                          <a:spcPct val="107000"/>
                        </a:lnSpc>
                        <a:spcBef>
                          <a:spcPts val="0"/>
                        </a:spcBef>
                        <a:spcAft>
                          <a:spcPts val="0"/>
                        </a:spcAft>
                      </a:pPr>
                      <a:r>
                        <a:rPr lang="en-US" sz="1100" dirty="0">
                          <a:effectLst/>
                        </a:rPr>
                        <a:t>Relative Humidity (RH%)</a:t>
                      </a:r>
                      <a:endParaRPr lang="el-GR" sz="1100" dirty="0">
                        <a:effectLst/>
                      </a:endParaRPr>
                    </a:p>
                    <a:p>
                      <a:pPr marL="0" marR="0" indent="0" algn="r">
                        <a:lnSpc>
                          <a:spcPct val="107000"/>
                        </a:lnSpc>
                        <a:spcBef>
                          <a:spcPts val="0"/>
                        </a:spcBef>
                        <a:spcAft>
                          <a:spcPts val="0"/>
                        </a:spcAft>
                      </a:pPr>
                      <a:r>
                        <a:rPr lang="en-US" sz="1100" dirty="0">
                          <a:effectLst/>
                        </a:rPr>
                        <a:t>Pressure (hPa)</a:t>
                      </a:r>
                      <a:endParaRPr lang="el-GR" sz="1100" dirty="0">
                        <a:effectLst/>
                      </a:endParaRPr>
                    </a:p>
                    <a:p>
                      <a:pPr marL="0" marR="0" indent="0" algn="r">
                        <a:lnSpc>
                          <a:spcPct val="107000"/>
                        </a:lnSpc>
                        <a:spcBef>
                          <a:spcPts val="0"/>
                        </a:spcBef>
                        <a:spcAft>
                          <a:spcPts val="0"/>
                        </a:spcAft>
                      </a:pPr>
                      <a:r>
                        <a:rPr lang="en-US" sz="1100" dirty="0">
                          <a:effectLst/>
                        </a:rPr>
                        <a:t>Temperature (°C)</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extLst>
                  <a:ext uri="{0D108BD9-81ED-4DB2-BD59-A6C34878D82A}">
                    <a16:rowId xmlns:a16="http://schemas.microsoft.com/office/drawing/2014/main" val="2336632081"/>
                  </a:ext>
                </a:extLst>
              </a:tr>
              <a:tr h="777431">
                <a:tc>
                  <a:txBody>
                    <a:bodyPr/>
                    <a:lstStyle/>
                    <a:p>
                      <a:pPr marL="0" marR="0" indent="0" algn="r">
                        <a:lnSpc>
                          <a:spcPct val="107000"/>
                        </a:lnSpc>
                        <a:spcBef>
                          <a:spcPts val="0"/>
                        </a:spcBef>
                        <a:spcAft>
                          <a:spcPts val="0"/>
                        </a:spcAft>
                      </a:pPr>
                      <a:r>
                        <a:rPr lang="en-US" sz="1100" dirty="0">
                          <a:effectLst/>
                        </a:rPr>
                        <a:t>Aqmesh (AQMesh Environmental Instruments Ltd, 2022)</a:t>
                      </a:r>
                      <a:endParaRPr lang="el-GR" sz="1100" dirty="0">
                        <a:effectLst/>
                      </a:endParaRPr>
                    </a:p>
                    <a:p>
                      <a:pPr marL="0" marR="0" indent="0" algn="r">
                        <a:lnSpc>
                          <a:spcPct val="107000"/>
                        </a:lnSpc>
                        <a:spcBef>
                          <a:spcPts val="0"/>
                        </a:spcBef>
                        <a:spcAft>
                          <a:spcPts val="0"/>
                        </a:spcAft>
                      </a:pPr>
                      <a:r>
                        <a:rPr lang="en-US" sz="1100" dirty="0">
                          <a:effectLst/>
                        </a:rPr>
                        <a:t> </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NO (ppb)</a:t>
                      </a:r>
                      <a:endParaRPr lang="el-GR" sz="1100" dirty="0">
                        <a:effectLst/>
                      </a:endParaRPr>
                    </a:p>
                    <a:p>
                      <a:pPr marL="0" marR="0" indent="0" algn="r">
                        <a:lnSpc>
                          <a:spcPct val="107000"/>
                        </a:lnSpc>
                        <a:spcBef>
                          <a:spcPts val="0"/>
                        </a:spcBef>
                        <a:spcAft>
                          <a:spcPts val="0"/>
                        </a:spcAft>
                      </a:pPr>
                      <a:r>
                        <a:rPr lang="en-US" sz="1100" dirty="0">
                          <a:effectLst/>
                        </a:rPr>
                        <a:t>NO2 (ppb)</a:t>
                      </a:r>
                      <a:endParaRPr lang="el-GR" sz="1100" dirty="0">
                        <a:effectLst/>
                      </a:endParaRPr>
                    </a:p>
                    <a:p>
                      <a:pPr marL="0" marR="0" indent="0" algn="r">
                        <a:lnSpc>
                          <a:spcPct val="107000"/>
                        </a:lnSpc>
                        <a:spcBef>
                          <a:spcPts val="0"/>
                        </a:spcBef>
                        <a:spcAft>
                          <a:spcPts val="0"/>
                        </a:spcAft>
                      </a:pPr>
                      <a:r>
                        <a:rPr lang="en-US" sz="1100" dirty="0">
                          <a:effectLst/>
                        </a:rPr>
                        <a:t>O</a:t>
                      </a:r>
                      <a:r>
                        <a:rPr lang="en-US" sz="1100" baseline="-25000" dirty="0">
                          <a:effectLst/>
                        </a:rPr>
                        <a:t>3 </a:t>
                      </a:r>
                      <a:r>
                        <a:rPr lang="en-US" sz="1100" dirty="0">
                          <a:effectLst/>
                        </a:rPr>
                        <a:t>(ppb)</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Relative Humidity (RH%)</a:t>
                      </a:r>
                      <a:endParaRPr lang="el-GR" sz="1100" dirty="0">
                        <a:effectLst/>
                      </a:endParaRPr>
                    </a:p>
                    <a:p>
                      <a:pPr marL="0" marR="0" indent="0" algn="r">
                        <a:lnSpc>
                          <a:spcPct val="107000"/>
                        </a:lnSpc>
                        <a:spcBef>
                          <a:spcPts val="0"/>
                        </a:spcBef>
                        <a:spcAft>
                          <a:spcPts val="0"/>
                        </a:spcAft>
                      </a:pPr>
                      <a:r>
                        <a:rPr lang="en-US" sz="1100" dirty="0">
                          <a:effectLst/>
                        </a:rPr>
                        <a:t>Pressure (mbar)</a:t>
                      </a:r>
                      <a:endParaRPr lang="el-GR" sz="1100" dirty="0">
                        <a:effectLst/>
                      </a:endParaRPr>
                    </a:p>
                    <a:p>
                      <a:pPr marL="0" marR="0" indent="0" algn="r">
                        <a:lnSpc>
                          <a:spcPct val="107000"/>
                        </a:lnSpc>
                        <a:spcBef>
                          <a:spcPts val="0"/>
                        </a:spcBef>
                        <a:spcAft>
                          <a:spcPts val="0"/>
                        </a:spcAft>
                      </a:pPr>
                      <a:r>
                        <a:rPr lang="en-US" sz="1100" dirty="0">
                          <a:effectLst/>
                        </a:rPr>
                        <a:t>Temperature (°C)</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extLst>
                  <a:ext uri="{0D108BD9-81ED-4DB2-BD59-A6C34878D82A}">
                    <a16:rowId xmlns:a16="http://schemas.microsoft.com/office/drawing/2014/main" val="1623897520"/>
                  </a:ext>
                </a:extLst>
              </a:tr>
              <a:tr h="691707">
                <a:tc>
                  <a:txBody>
                    <a:bodyPr/>
                    <a:lstStyle/>
                    <a:p>
                      <a:pPr marL="0" marR="0" indent="0" algn="r">
                        <a:lnSpc>
                          <a:spcPct val="107000"/>
                        </a:lnSpc>
                        <a:spcBef>
                          <a:spcPts val="0"/>
                        </a:spcBef>
                        <a:spcAft>
                          <a:spcPts val="0"/>
                        </a:spcAft>
                      </a:pPr>
                      <a:r>
                        <a:rPr lang="en-US" sz="1100" dirty="0">
                          <a:effectLst/>
                        </a:rPr>
                        <a:t>KASTOM (KASTOM, 2022)</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PM</a:t>
                      </a:r>
                      <a:r>
                        <a:rPr lang="en-US" sz="1100" baseline="-25000" dirty="0">
                          <a:effectLst/>
                        </a:rPr>
                        <a:t>1-2.5-10</a:t>
                      </a:r>
                      <a:r>
                        <a:rPr lang="en-US" sz="1100" dirty="0">
                          <a:effectLst/>
                        </a:rPr>
                        <a:t> (</a:t>
                      </a:r>
                      <a:r>
                        <a:rPr lang="el-GR" sz="1100" dirty="0">
                          <a:effectLst/>
                        </a:rPr>
                        <a:t>μ</a:t>
                      </a:r>
                      <a:r>
                        <a:rPr lang="en-US" sz="1100" dirty="0">
                          <a:effectLst/>
                        </a:rPr>
                        <a:t>g/m</a:t>
                      </a:r>
                      <a:r>
                        <a:rPr lang="en-US" sz="1100" baseline="30000" dirty="0">
                          <a:effectLst/>
                        </a:rPr>
                        <a:t>3</a:t>
                      </a:r>
                      <a:r>
                        <a:rPr lang="en-US" sz="1100" dirty="0">
                          <a:effectLst/>
                        </a:rPr>
                        <a:t>)</a:t>
                      </a:r>
                      <a:endParaRPr lang="el-GR" sz="1100" dirty="0">
                        <a:effectLst/>
                      </a:endParaRPr>
                    </a:p>
                    <a:p>
                      <a:pPr marL="0" marR="0" indent="0" algn="r">
                        <a:lnSpc>
                          <a:spcPct val="107000"/>
                        </a:lnSpc>
                        <a:spcBef>
                          <a:spcPts val="0"/>
                        </a:spcBef>
                        <a:spcAft>
                          <a:spcPts val="0"/>
                        </a:spcAft>
                      </a:pPr>
                      <a:r>
                        <a:rPr lang="en-US" sz="1100" dirty="0">
                          <a:effectLst/>
                        </a:rPr>
                        <a:t>NO</a:t>
                      </a:r>
                      <a:r>
                        <a:rPr lang="en-US" sz="1100" baseline="-25000" dirty="0">
                          <a:effectLst/>
                        </a:rPr>
                        <a:t>2 </a:t>
                      </a:r>
                      <a:r>
                        <a:rPr lang="en-US" sz="1100" dirty="0">
                          <a:effectLst/>
                        </a:rPr>
                        <a:t>(ppb)</a:t>
                      </a:r>
                      <a:endParaRPr lang="el-GR" sz="1100" dirty="0">
                        <a:effectLst/>
                      </a:endParaRPr>
                    </a:p>
                    <a:p>
                      <a:pPr marL="0" marR="0" indent="0" algn="r">
                        <a:lnSpc>
                          <a:spcPct val="107000"/>
                        </a:lnSpc>
                        <a:spcBef>
                          <a:spcPts val="0"/>
                        </a:spcBef>
                        <a:spcAft>
                          <a:spcPts val="0"/>
                        </a:spcAft>
                      </a:pPr>
                      <a:r>
                        <a:rPr lang="en-US" sz="1100" dirty="0">
                          <a:effectLst/>
                        </a:rPr>
                        <a:t>O</a:t>
                      </a:r>
                      <a:r>
                        <a:rPr lang="en-US" sz="1100" baseline="-25000" dirty="0">
                          <a:effectLst/>
                        </a:rPr>
                        <a:t>3 </a:t>
                      </a:r>
                      <a:r>
                        <a:rPr lang="en-US" sz="1100" dirty="0">
                          <a:effectLst/>
                        </a:rPr>
                        <a:t>(ppb)</a:t>
                      </a:r>
                      <a:endParaRPr lang="el-GR" sz="1100" dirty="0">
                        <a:effectLst/>
                      </a:endParaRPr>
                    </a:p>
                    <a:p>
                      <a:pPr marL="0" marR="0" indent="0" algn="r">
                        <a:lnSpc>
                          <a:spcPct val="107000"/>
                        </a:lnSpc>
                        <a:spcBef>
                          <a:spcPts val="0"/>
                        </a:spcBef>
                        <a:spcAft>
                          <a:spcPts val="0"/>
                        </a:spcAft>
                      </a:pPr>
                      <a:r>
                        <a:rPr lang="en-US" sz="1100" dirty="0">
                          <a:effectLst/>
                        </a:rPr>
                        <a:t>CO (</a:t>
                      </a:r>
                      <a:r>
                        <a:rPr lang="el-GR" sz="1100" dirty="0">
                          <a:effectLst/>
                        </a:rPr>
                        <a:t>μ</a:t>
                      </a:r>
                      <a:r>
                        <a:rPr lang="en-US" sz="1100" dirty="0">
                          <a:effectLst/>
                        </a:rPr>
                        <a:t>g/m</a:t>
                      </a:r>
                      <a:r>
                        <a:rPr lang="en-US" sz="1100" baseline="30000" dirty="0">
                          <a:effectLst/>
                        </a:rPr>
                        <a:t>3</a:t>
                      </a:r>
                      <a:r>
                        <a:rPr lang="en-US" sz="1100" dirty="0">
                          <a:effectLst/>
                        </a:rPr>
                        <a:t>)</a:t>
                      </a:r>
                      <a:endParaRPr lang="el-GR" sz="1100" dirty="0">
                        <a:effectLst/>
                      </a:endParaRPr>
                    </a:p>
                    <a:p>
                      <a:pPr marL="0" marR="0" indent="0" algn="r">
                        <a:lnSpc>
                          <a:spcPct val="107000"/>
                        </a:lnSpc>
                        <a:spcBef>
                          <a:spcPts val="0"/>
                        </a:spcBef>
                        <a:spcAft>
                          <a:spcPts val="0"/>
                        </a:spcAft>
                      </a:pPr>
                      <a:r>
                        <a:rPr lang="en-US" sz="1100" dirty="0">
                          <a:effectLst/>
                        </a:rPr>
                        <a:t> </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Relative Humidity (RH%)</a:t>
                      </a:r>
                      <a:endParaRPr lang="el-GR" sz="1100" dirty="0">
                        <a:effectLst/>
                      </a:endParaRPr>
                    </a:p>
                    <a:p>
                      <a:pPr marL="0" marR="0" indent="0" algn="r">
                        <a:lnSpc>
                          <a:spcPct val="107000"/>
                        </a:lnSpc>
                        <a:spcBef>
                          <a:spcPts val="0"/>
                        </a:spcBef>
                        <a:spcAft>
                          <a:spcPts val="0"/>
                        </a:spcAft>
                      </a:pPr>
                      <a:r>
                        <a:rPr lang="en-US" sz="1100" dirty="0">
                          <a:effectLst/>
                        </a:rPr>
                        <a:t>Pressure (mbar)</a:t>
                      </a:r>
                      <a:endParaRPr lang="el-GR" sz="1100" dirty="0">
                        <a:effectLst/>
                      </a:endParaRPr>
                    </a:p>
                    <a:p>
                      <a:pPr marL="0" marR="0" indent="0" algn="r">
                        <a:lnSpc>
                          <a:spcPct val="107000"/>
                        </a:lnSpc>
                        <a:spcBef>
                          <a:spcPts val="0"/>
                        </a:spcBef>
                        <a:spcAft>
                          <a:spcPts val="0"/>
                        </a:spcAft>
                      </a:pPr>
                      <a:r>
                        <a:rPr lang="en-US" sz="1100" dirty="0">
                          <a:effectLst/>
                        </a:rPr>
                        <a:t>Temperature (°C)</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extLst>
                  <a:ext uri="{0D108BD9-81ED-4DB2-BD59-A6C34878D82A}">
                    <a16:rowId xmlns:a16="http://schemas.microsoft.com/office/drawing/2014/main" val="1121719072"/>
                  </a:ext>
                </a:extLst>
              </a:tr>
              <a:tr h="552131">
                <a:tc>
                  <a:txBody>
                    <a:bodyPr/>
                    <a:lstStyle/>
                    <a:p>
                      <a:pPr marL="0" marR="0" indent="0" algn="r">
                        <a:lnSpc>
                          <a:spcPct val="107000"/>
                        </a:lnSpc>
                        <a:spcBef>
                          <a:spcPts val="0"/>
                        </a:spcBef>
                        <a:spcAft>
                          <a:spcPts val="0"/>
                        </a:spcAft>
                      </a:pPr>
                      <a:r>
                        <a:rPr lang="en-US" sz="1100" dirty="0">
                          <a:effectLst/>
                        </a:rPr>
                        <a:t>Airly (Airly Sp. Z o.o., 2022)</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PM</a:t>
                      </a:r>
                      <a:r>
                        <a:rPr lang="en-US" sz="1100" baseline="-25000" dirty="0">
                          <a:effectLst/>
                        </a:rPr>
                        <a:t>1-2.5-10 </a:t>
                      </a:r>
                      <a:r>
                        <a:rPr lang="en-US" sz="1100" dirty="0">
                          <a:effectLst/>
                        </a:rPr>
                        <a:t>(</a:t>
                      </a:r>
                      <a:r>
                        <a:rPr lang="el-GR" sz="1100" dirty="0">
                          <a:effectLst/>
                        </a:rPr>
                        <a:t>μ</a:t>
                      </a:r>
                      <a:r>
                        <a:rPr lang="en-US" sz="1100" dirty="0">
                          <a:effectLst/>
                        </a:rPr>
                        <a:t>g/m</a:t>
                      </a:r>
                      <a:r>
                        <a:rPr lang="en-US" sz="1100" baseline="30000" dirty="0">
                          <a:effectLst/>
                        </a:rPr>
                        <a:t>3</a:t>
                      </a:r>
                      <a:r>
                        <a:rPr lang="en-US" sz="1100" dirty="0">
                          <a:effectLst/>
                        </a:rPr>
                        <a:t>)</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n-US" sz="1100" dirty="0">
                          <a:effectLst/>
                        </a:rPr>
                        <a:t>Relative Humidity (RH%)</a:t>
                      </a:r>
                      <a:endParaRPr lang="el-GR" sz="1100" dirty="0">
                        <a:effectLst/>
                      </a:endParaRPr>
                    </a:p>
                    <a:p>
                      <a:pPr marL="0" marR="0" indent="0" algn="r">
                        <a:lnSpc>
                          <a:spcPct val="107000"/>
                        </a:lnSpc>
                        <a:spcBef>
                          <a:spcPts val="0"/>
                        </a:spcBef>
                        <a:spcAft>
                          <a:spcPts val="0"/>
                        </a:spcAft>
                      </a:pPr>
                      <a:r>
                        <a:rPr lang="en-US" sz="1100" dirty="0">
                          <a:effectLst/>
                        </a:rPr>
                        <a:t>Pressure (hPa)</a:t>
                      </a:r>
                      <a:endParaRPr lang="el-GR" sz="1100" dirty="0">
                        <a:effectLst/>
                      </a:endParaRPr>
                    </a:p>
                    <a:p>
                      <a:pPr marL="0" marR="0" indent="0" algn="r">
                        <a:lnSpc>
                          <a:spcPct val="107000"/>
                        </a:lnSpc>
                        <a:spcBef>
                          <a:spcPts val="0"/>
                        </a:spcBef>
                        <a:spcAft>
                          <a:spcPts val="0"/>
                        </a:spcAft>
                      </a:pPr>
                      <a:r>
                        <a:rPr lang="en-US" sz="1100" dirty="0">
                          <a:effectLst/>
                        </a:rPr>
                        <a:t>Temperature (°C)</a:t>
                      </a:r>
                      <a:endParaRPr lang="el-GR" sz="1100" dirty="0">
                        <a:effectLst/>
                      </a:endParaRPr>
                    </a:p>
                    <a:p>
                      <a:pPr marL="0" marR="0" indent="0" algn="r">
                        <a:lnSpc>
                          <a:spcPct val="107000"/>
                        </a:lnSpc>
                        <a:spcBef>
                          <a:spcPts val="0"/>
                        </a:spcBef>
                        <a:spcAft>
                          <a:spcPts val="0"/>
                        </a:spcAft>
                      </a:pPr>
                      <a:r>
                        <a:rPr lang="en-US" sz="1100" dirty="0">
                          <a:effectLst/>
                        </a:rPr>
                        <a:t> </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extLst>
                  <a:ext uri="{0D108BD9-81ED-4DB2-BD59-A6C34878D82A}">
                    <a16:rowId xmlns:a16="http://schemas.microsoft.com/office/drawing/2014/main" val="3772590700"/>
                  </a:ext>
                </a:extLst>
              </a:tr>
              <a:tr h="444740">
                <a:tc>
                  <a:txBody>
                    <a:bodyPr/>
                    <a:lstStyle/>
                    <a:p>
                      <a:pPr marL="0" marR="0" indent="0" algn="r">
                        <a:lnSpc>
                          <a:spcPct val="107000"/>
                        </a:lnSpc>
                        <a:spcBef>
                          <a:spcPts val="0"/>
                        </a:spcBef>
                        <a:spcAft>
                          <a:spcPts val="0"/>
                        </a:spcAft>
                      </a:pPr>
                      <a:r>
                        <a:rPr lang="en-US" sz="1100" dirty="0">
                          <a:effectLst/>
                        </a:rPr>
                        <a:t>Davis (Davis Instruments Corporation, 2022)</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l-GR" sz="1100" dirty="0">
                          <a:effectLst/>
                        </a:rPr>
                        <a:t> </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tc>
                  <a:txBody>
                    <a:bodyPr/>
                    <a:lstStyle/>
                    <a:p>
                      <a:pPr marL="0" marR="0" indent="0" algn="r">
                        <a:lnSpc>
                          <a:spcPct val="107000"/>
                        </a:lnSpc>
                        <a:spcBef>
                          <a:spcPts val="0"/>
                        </a:spcBef>
                        <a:spcAft>
                          <a:spcPts val="0"/>
                        </a:spcAft>
                      </a:pPr>
                      <a:r>
                        <a:rPr lang="el-GR" sz="1100" dirty="0">
                          <a:effectLst/>
                        </a:rPr>
                        <a:t>Ταχύτητα Ανέμου (</a:t>
                      </a:r>
                      <a:r>
                        <a:rPr lang="en-US" sz="1100" dirty="0">
                          <a:effectLst/>
                        </a:rPr>
                        <a:t>m</a:t>
                      </a:r>
                      <a:r>
                        <a:rPr lang="el-GR" sz="1100" dirty="0">
                          <a:effectLst/>
                        </a:rPr>
                        <a:t>/</a:t>
                      </a:r>
                      <a:r>
                        <a:rPr lang="en-US" sz="1100" dirty="0">
                          <a:effectLst/>
                        </a:rPr>
                        <a:t>s</a:t>
                      </a:r>
                      <a:r>
                        <a:rPr lang="el-GR" sz="1100" dirty="0">
                          <a:effectLst/>
                        </a:rPr>
                        <a:t>)</a:t>
                      </a:r>
                    </a:p>
                    <a:p>
                      <a:pPr marL="0" marR="0" indent="0" algn="r">
                        <a:lnSpc>
                          <a:spcPct val="107000"/>
                        </a:lnSpc>
                        <a:spcBef>
                          <a:spcPts val="0"/>
                        </a:spcBef>
                        <a:spcAft>
                          <a:spcPts val="0"/>
                        </a:spcAft>
                      </a:pPr>
                      <a:r>
                        <a:rPr lang="el-GR" sz="1100" dirty="0">
                          <a:effectLst/>
                        </a:rPr>
                        <a:t>Διεύθυνση Ανέμου (°)</a:t>
                      </a:r>
                      <a:endParaRPr lang="el-GR" sz="11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7187" marR="37187" marT="0" marB="0"/>
                </a:tc>
                <a:extLst>
                  <a:ext uri="{0D108BD9-81ED-4DB2-BD59-A6C34878D82A}">
                    <a16:rowId xmlns:a16="http://schemas.microsoft.com/office/drawing/2014/main" val="850771578"/>
                  </a:ext>
                </a:extLst>
              </a:tr>
            </a:tbl>
          </a:graphicData>
        </a:graphic>
      </p:graphicFrame>
      <p:sp>
        <p:nvSpPr>
          <p:cNvPr id="9" name="TextBox 8">
            <a:extLst>
              <a:ext uri="{FF2B5EF4-FFF2-40B4-BE49-F238E27FC236}">
                <a16:creationId xmlns:a16="http://schemas.microsoft.com/office/drawing/2014/main" id="{3594F372-2E14-E804-EBA5-85B5B9A2F0E4}"/>
              </a:ext>
            </a:extLst>
          </p:cNvPr>
          <p:cNvSpPr txBox="1"/>
          <p:nvPr/>
        </p:nvSpPr>
        <p:spPr>
          <a:xfrm>
            <a:off x="2592925" y="5919952"/>
            <a:ext cx="8289996" cy="461665"/>
          </a:xfrm>
          <a:prstGeom prst="rect">
            <a:avLst/>
          </a:prstGeom>
          <a:noFill/>
        </p:spPr>
        <p:txBody>
          <a:bodyPr wrap="square" rtlCol="0">
            <a:spAutoFit/>
          </a:bodyPr>
          <a:lstStyle/>
          <a:p>
            <a:r>
              <a:rPr lang="el-GR" sz="1200" dirty="0"/>
              <a:t>Κατασκευαστές και μετρούμενα μεγέθη  ΚΠΠΑ.</a:t>
            </a:r>
          </a:p>
          <a:p>
            <a:r>
              <a:rPr lang="el-GR" sz="1200" dirty="0"/>
              <a:t>Χρονικό διάστημα δειγματοληψίας από 10 Απριλίου 2022 έως 5 Σεπτεμβρίου 2022</a:t>
            </a:r>
          </a:p>
        </p:txBody>
      </p:sp>
    </p:spTree>
    <p:extLst>
      <p:ext uri="{BB962C8B-B14F-4D97-AF65-F5344CB8AC3E}">
        <p14:creationId xmlns:p14="http://schemas.microsoft.com/office/powerpoint/2010/main" val="5487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4423-29B5-2395-B357-47C2F050FE8B}"/>
              </a:ext>
            </a:extLst>
          </p:cNvPr>
          <p:cNvSpPr>
            <a:spLocks noGrp="1"/>
          </p:cNvSpPr>
          <p:nvPr>
            <p:ph type="title"/>
          </p:nvPr>
        </p:nvSpPr>
        <p:spPr/>
        <p:txBody>
          <a:bodyPr/>
          <a:lstStyle/>
          <a:p>
            <a:r>
              <a:rPr lang="el-GR" dirty="0"/>
              <a:t>Ερευνητικά ερωτήματα</a:t>
            </a:r>
          </a:p>
        </p:txBody>
      </p:sp>
      <p:graphicFrame>
        <p:nvGraphicFramePr>
          <p:cNvPr id="4" name="Content Placeholder 3">
            <a:extLst>
              <a:ext uri="{FF2B5EF4-FFF2-40B4-BE49-F238E27FC236}">
                <a16:creationId xmlns:a16="http://schemas.microsoft.com/office/drawing/2014/main" id="{A0CC6C0E-08DF-C85C-405C-BE7B56C57C3C}"/>
              </a:ext>
            </a:extLst>
          </p:cNvPr>
          <p:cNvGraphicFramePr>
            <a:graphicFrameLocks noGrp="1"/>
          </p:cNvGraphicFramePr>
          <p:nvPr>
            <p:ph idx="1"/>
            <p:extLst>
              <p:ext uri="{D42A27DB-BD31-4B8C-83A1-F6EECF244321}">
                <p14:modId xmlns:p14="http://schemas.microsoft.com/office/powerpoint/2010/main" val="76644432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02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6" name="Group 7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0" name="Rectangle 8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4" name="Rectangle 93">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7"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9"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0"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1"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2"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3"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4"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5"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6"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7"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10"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itle 1">
            <a:extLst>
              <a:ext uri="{FF2B5EF4-FFF2-40B4-BE49-F238E27FC236}">
                <a16:creationId xmlns:a16="http://schemas.microsoft.com/office/drawing/2014/main" id="{C357B1E9-633C-F1C4-7775-23A2F229691C}"/>
              </a:ext>
            </a:extLst>
          </p:cNvPr>
          <p:cNvSpPr>
            <a:spLocks noGrp="1"/>
          </p:cNvSpPr>
          <p:nvPr>
            <p:ph type="title"/>
          </p:nvPr>
        </p:nvSpPr>
        <p:spPr>
          <a:xfrm>
            <a:off x="987216" y="1318589"/>
            <a:ext cx="4848136" cy="4207103"/>
          </a:xfrm>
        </p:spPr>
        <p:txBody>
          <a:bodyPr vert="horz" lIns="91440" tIns="45720" rIns="91440" bIns="45720" rtlCol="0" anchor="ctr">
            <a:normAutofit/>
          </a:bodyPr>
          <a:lstStyle/>
          <a:p>
            <a:r>
              <a:rPr lang="en-US" sz="5400" dirty="0" err="1">
                <a:solidFill>
                  <a:srgbClr val="FFFFFF"/>
                </a:solidFill>
              </a:rPr>
              <a:t>Ανάλυση</a:t>
            </a:r>
            <a:r>
              <a:rPr lang="en-US" sz="5400" dirty="0">
                <a:solidFill>
                  <a:srgbClr val="FFFFFF"/>
                </a:solidFill>
              </a:rPr>
              <a:t> </a:t>
            </a:r>
            <a:r>
              <a:rPr lang="en-US" sz="5400" dirty="0" err="1">
                <a:solidFill>
                  <a:srgbClr val="FFFFFF"/>
                </a:solidFill>
              </a:rPr>
              <a:t>δεδομένων</a:t>
            </a:r>
            <a:endParaRPr lang="en-US" sz="5400" dirty="0">
              <a:solidFill>
                <a:srgbClr val="FFFFFF"/>
              </a:solidFill>
            </a:endParaRPr>
          </a:p>
        </p:txBody>
      </p:sp>
    </p:spTree>
    <p:extLst>
      <p:ext uri="{BB962C8B-B14F-4D97-AF65-F5344CB8AC3E}">
        <p14:creationId xmlns:p14="http://schemas.microsoft.com/office/powerpoint/2010/main" val="248163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8C13-00C1-B19C-0001-3BB1CBDCBE1B}"/>
              </a:ext>
            </a:extLst>
          </p:cNvPr>
          <p:cNvSpPr>
            <a:spLocks noGrp="1"/>
          </p:cNvSpPr>
          <p:nvPr>
            <p:ph type="title"/>
          </p:nvPr>
        </p:nvSpPr>
        <p:spPr/>
        <p:txBody>
          <a:bodyPr/>
          <a:lstStyle/>
          <a:p>
            <a:r>
              <a:rPr lang="el-GR" dirty="0"/>
              <a:t>Σύγκριση κόμβων</a:t>
            </a:r>
          </a:p>
        </p:txBody>
      </p:sp>
      <p:pic>
        <p:nvPicPr>
          <p:cNvPr id="4" name="Content Placeholder 3">
            <a:extLst>
              <a:ext uri="{FF2B5EF4-FFF2-40B4-BE49-F238E27FC236}">
                <a16:creationId xmlns:a16="http://schemas.microsoft.com/office/drawing/2014/main" id="{1523951C-699A-6365-AC6C-350B376F4B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477070" y="1802903"/>
            <a:ext cx="5237859" cy="3599961"/>
          </a:xfrm>
          <a:prstGeom prst="rect">
            <a:avLst/>
          </a:prstGeom>
          <a:noFill/>
          <a:ln>
            <a:noFill/>
          </a:ln>
        </p:spPr>
      </p:pic>
      <p:sp>
        <p:nvSpPr>
          <p:cNvPr id="5" name="TextBox 4">
            <a:extLst>
              <a:ext uri="{FF2B5EF4-FFF2-40B4-BE49-F238E27FC236}">
                <a16:creationId xmlns:a16="http://schemas.microsoft.com/office/drawing/2014/main" id="{2FD4789A-BB3F-A3E2-BA8B-FAA3F14B6ACB}"/>
              </a:ext>
            </a:extLst>
          </p:cNvPr>
          <p:cNvSpPr txBox="1"/>
          <p:nvPr/>
        </p:nvSpPr>
        <p:spPr>
          <a:xfrm>
            <a:off x="3477070" y="5548277"/>
            <a:ext cx="8911687" cy="276999"/>
          </a:xfrm>
          <a:prstGeom prst="rect">
            <a:avLst/>
          </a:prstGeom>
          <a:noFill/>
        </p:spPr>
        <p:txBody>
          <a:bodyPr wrap="square" rtlCol="0">
            <a:spAutoFit/>
          </a:bodyPr>
          <a:lstStyle/>
          <a:p>
            <a:r>
              <a:rPr lang="en-GB" sz="1200" dirty="0"/>
              <a:t>Σύγκριση στατιστικών μεγεθών</a:t>
            </a:r>
            <a:r>
              <a:rPr lang="el-GR" sz="1200" dirty="0"/>
              <a:t> </a:t>
            </a:r>
            <a:r>
              <a:rPr lang="en-GB" sz="1200" dirty="0"/>
              <a:t>για</a:t>
            </a:r>
            <a:r>
              <a:rPr lang="el-GR" sz="1200" dirty="0"/>
              <a:t> </a:t>
            </a:r>
            <a:r>
              <a:rPr lang="en-GB" sz="1200" dirty="0"/>
              <a:t>ΝΟ2 </a:t>
            </a:r>
            <a:r>
              <a:rPr lang="el-GR" sz="1200" dirty="0"/>
              <a:t>μεταξύ των </a:t>
            </a:r>
            <a:r>
              <a:rPr lang="en-GB" sz="1200" dirty="0"/>
              <a:t>ΚΠΠΑ </a:t>
            </a:r>
            <a:r>
              <a:rPr lang="en-US" sz="1200" dirty="0"/>
              <a:t>Aqmesh</a:t>
            </a:r>
            <a:r>
              <a:rPr lang="en-GB" sz="1200" dirty="0"/>
              <a:t>, </a:t>
            </a:r>
            <a:r>
              <a:rPr lang="en-US" sz="1200" dirty="0"/>
              <a:t>KASTOM</a:t>
            </a:r>
            <a:r>
              <a:rPr lang="en-GB" sz="1200" dirty="0"/>
              <a:t>, </a:t>
            </a:r>
            <a:r>
              <a:rPr lang="en-US" sz="1200" dirty="0"/>
              <a:t>Kunak</a:t>
            </a:r>
            <a:r>
              <a:rPr lang="en-GB" sz="1200" dirty="0"/>
              <a:t>.</a:t>
            </a:r>
            <a:endParaRPr lang="el-GR" sz="1200" dirty="0"/>
          </a:p>
        </p:txBody>
      </p:sp>
    </p:spTree>
    <p:extLst>
      <p:ext uri="{BB962C8B-B14F-4D97-AF65-F5344CB8AC3E}">
        <p14:creationId xmlns:p14="http://schemas.microsoft.com/office/powerpoint/2010/main" val="71812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2" name="Group 15">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8"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9"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2"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3"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4"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5"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6"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7"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8"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3" name="Group 29">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1"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2"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3"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4"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5"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6"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7"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8"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9"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0"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1"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2"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4" name="Rectangle 43">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4C59ED7D-A794-8113-AE47-F7F5B0BE7611}"/>
              </a:ext>
            </a:extLst>
          </p:cNvPr>
          <p:cNvSpPr>
            <a:spLocks noGrp="1"/>
          </p:cNvSpPr>
          <p:nvPr>
            <p:ph type="title"/>
          </p:nvPr>
        </p:nvSpPr>
        <p:spPr>
          <a:xfrm>
            <a:off x="2851532" y="624110"/>
            <a:ext cx="8528154" cy="531665"/>
          </a:xfrm>
        </p:spPr>
        <p:txBody>
          <a:bodyPr vert="horz" lIns="91440" tIns="45720" rIns="91440" bIns="45720" rtlCol="0" anchor="t">
            <a:noAutofit/>
          </a:bodyPr>
          <a:lstStyle/>
          <a:p>
            <a:pPr>
              <a:lnSpc>
                <a:spcPct val="90000"/>
              </a:lnSpc>
            </a:pPr>
            <a:r>
              <a:rPr lang="en-US" dirty="0"/>
              <a:t>Συμπλήρωση ελλειπουσών τιμών</a:t>
            </a:r>
          </a:p>
        </p:txBody>
      </p:sp>
      <p:graphicFrame>
        <p:nvGraphicFramePr>
          <p:cNvPr id="10" name="Content Placeholder 9">
            <a:extLst>
              <a:ext uri="{FF2B5EF4-FFF2-40B4-BE49-F238E27FC236}">
                <a16:creationId xmlns:a16="http://schemas.microsoft.com/office/drawing/2014/main" id="{7A6C0A18-CE71-D6C3-183C-3FAD4E194F4A}"/>
              </a:ext>
            </a:extLst>
          </p:cNvPr>
          <p:cNvGraphicFramePr>
            <a:graphicFrameLocks noGrp="1"/>
          </p:cNvGraphicFramePr>
          <p:nvPr>
            <p:ph sz="half" idx="1"/>
            <p:extLst>
              <p:ext uri="{D42A27DB-BD31-4B8C-83A1-F6EECF244321}">
                <p14:modId xmlns:p14="http://schemas.microsoft.com/office/powerpoint/2010/main" val="3109208483"/>
              </p:ext>
            </p:extLst>
          </p:nvPr>
        </p:nvGraphicFramePr>
        <p:xfrm>
          <a:off x="2536622" y="1640028"/>
          <a:ext cx="2923804" cy="1704596"/>
        </p:xfrm>
        <a:graphic>
          <a:graphicData uri="http://schemas.openxmlformats.org/drawingml/2006/table">
            <a:tbl>
              <a:tblPr firstRow="1" firstCol="1" bandRow="1">
                <a:tableStyleId>{5C22544A-7EE6-4342-B048-85BDC9FD1C3A}</a:tableStyleId>
              </a:tblPr>
              <a:tblGrid>
                <a:gridCol w="730951">
                  <a:extLst>
                    <a:ext uri="{9D8B030D-6E8A-4147-A177-3AD203B41FA5}">
                      <a16:colId xmlns:a16="http://schemas.microsoft.com/office/drawing/2014/main" val="2487148487"/>
                    </a:ext>
                  </a:extLst>
                </a:gridCol>
                <a:gridCol w="730951">
                  <a:extLst>
                    <a:ext uri="{9D8B030D-6E8A-4147-A177-3AD203B41FA5}">
                      <a16:colId xmlns:a16="http://schemas.microsoft.com/office/drawing/2014/main" val="1833310471"/>
                    </a:ext>
                  </a:extLst>
                </a:gridCol>
                <a:gridCol w="730951">
                  <a:extLst>
                    <a:ext uri="{9D8B030D-6E8A-4147-A177-3AD203B41FA5}">
                      <a16:colId xmlns:a16="http://schemas.microsoft.com/office/drawing/2014/main" val="1693346139"/>
                    </a:ext>
                  </a:extLst>
                </a:gridCol>
                <a:gridCol w="730951">
                  <a:extLst>
                    <a:ext uri="{9D8B030D-6E8A-4147-A177-3AD203B41FA5}">
                      <a16:colId xmlns:a16="http://schemas.microsoft.com/office/drawing/2014/main" val="4066846180"/>
                    </a:ext>
                  </a:extLst>
                </a:gridCol>
              </a:tblGrid>
              <a:tr h="364831">
                <a:tc>
                  <a:txBody>
                    <a:bodyPr/>
                    <a:lstStyle/>
                    <a:p>
                      <a:pPr marL="0" marR="0" indent="0" algn="r">
                        <a:lnSpc>
                          <a:spcPct val="107000"/>
                        </a:lnSpc>
                        <a:spcBef>
                          <a:spcPts val="0"/>
                        </a:spcBef>
                        <a:spcAft>
                          <a:spcPts val="0"/>
                        </a:spcAft>
                      </a:pPr>
                      <a:r>
                        <a:rPr lang="el-GR" sz="1600" dirty="0">
                          <a:effectLst/>
                        </a:rPr>
                        <a:t> </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MAE</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MSE</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R2</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extLst>
                  <a:ext uri="{0D108BD9-81ED-4DB2-BD59-A6C34878D82A}">
                    <a16:rowId xmlns:a16="http://schemas.microsoft.com/office/drawing/2014/main" val="846262067"/>
                  </a:ext>
                </a:extLst>
              </a:tr>
              <a:tr h="446477">
                <a:tc>
                  <a:txBody>
                    <a:bodyPr/>
                    <a:lstStyle/>
                    <a:p>
                      <a:pPr marL="0" marR="0" indent="0" algn="r">
                        <a:lnSpc>
                          <a:spcPct val="107000"/>
                        </a:lnSpc>
                        <a:spcBef>
                          <a:spcPts val="0"/>
                        </a:spcBef>
                        <a:spcAft>
                          <a:spcPts val="0"/>
                        </a:spcAft>
                      </a:pPr>
                      <a:r>
                        <a:rPr lang="en-US" sz="1600" dirty="0">
                          <a:effectLst/>
                        </a:rPr>
                        <a:t>KNN</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b="1" dirty="0">
                          <a:effectLst/>
                        </a:rPr>
                        <a:t>1.119</a:t>
                      </a:r>
                      <a:endParaRPr lang="el-GR" sz="1600" b="1"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b="1" dirty="0">
                          <a:effectLst/>
                        </a:rPr>
                        <a:t>20.24</a:t>
                      </a:r>
                      <a:endParaRPr lang="el-GR" sz="1600" b="1"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b="1" dirty="0">
                          <a:effectLst/>
                        </a:rPr>
                        <a:t>0.908</a:t>
                      </a:r>
                      <a:endParaRPr lang="el-GR" sz="1600" b="1"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extLst>
                  <a:ext uri="{0D108BD9-81ED-4DB2-BD59-A6C34878D82A}">
                    <a16:rowId xmlns:a16="http://schemas.microsoft.com/office/drawing/2014/main" val="765834523"/>
                  </a:ext>
                </a:extLst>
              </a:tr>
              <a:tr h="446644">
                <a:tc>
                  <a:txBody>
                    <a:bodyPr/>
                    <a:lstStyle/>
                    <a:p>
                      <a:pPr marL="0" marR="0" indent="0" algn="r">
                        <a:lnSpc>
                          <a:spcPct val="107000"/>
                        </a:lnSpc>
                        <a:spcBef>
                          <a:spcPts val="0"/>
                        </a:spcBef>
                        <a:spcAft>
                          <a:spcPts val="0"/>
                        </a:spcAft>
                      </a:pPr>
                      <a:r>
                        <a:rPr lang="en-US" sz="1600" dirty="0">
                          <a:effectLst/>
                        </a:rPr>
                        <a:t>Linear</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1.249</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25.888</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0.884</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extLst>
                  <a:ext uri="{0D108BD9-81ED-4DB2-BD59-A6C34878D82A}">
                    <a16:rowId xmlns:a16="http://schemas.microsoft.com/office/drawing/2014/main" val="551516609"/>
                  </a:ext>
                </a:extLst>
              </a:tr>
              <a:tr h="446644">
                <a:tc>
                  <a:txBody>
                    <a:bodyPr/>
                    <a:lstStyle/>
                    <a:p>
                      <a:pPr marL="0" marR="0" indent="0" algn="r">
                        <a:lnSpc>
                          <a:spcPct val="107000"/>
                        </a:lnSpc>
                        <a:spcBef>
                          <a:spcPts val="0"/>
                        </a:spcBef>
                        <a:spcAft>
                          <a:spcPts val="0"/>
                        </a:spcAft>
                      </a:pPr>
                      <a:r>
                        <a:rPr lang="en-US" sz="1600" dirty="0">
                          <a:effectLst/>
                        </a:rPr>
                        <a:t>Cubic</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2.195</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89.325</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tc>
                  <a:txBody>
                    <a:bodyPr/>
                    <a:lstStyle/>
                    <a:p>
                      <a:pPr marL="0" marR="0" indent="0" algn="just">
                        <a:lnSpc>
                          <a:spcPct val="107000"/>
                        </a:lnSpc>
                        <a:spcBef>
                          <a:spcPts val="0"/>
                        </a:spcBef>
                        <a:spcAft>
                          <a:spcPts val="0"/>
                        </a:spcAft>
                      </a:pPr>
                      <a:r>
                        <a:rPr lang="en-US" sz="1600" dirty="0">
                          <a:effectLst/>
                        </a:rPr>
                        <a:t>0.693</a:t>
                      </a:r>
                      <a:endParaRPr lang="el-GR" sz="1600" dirty="0">
                        <a:effectLst/>
                        <a:latin typeface="Calibri" panose="020F0502020204030204" pitchFamily="34" charset="0"/>
                        <a:ea typeface="Century Gothic" panose="020B0502020202090204" pitchFamily="34" charset="0"/>
                        <a:cs typeface="Times New Roman" panose="02020603050405020304" pitchFamily="18" charset="0"/>
                      </a:endParaRPr>
                    </a:p>
                  </a:txBody>
                  <a:tcPr marL="31848" marR="31848" marT="0" marB="0"/>
                </a:tc>
                <a:extLst>
                  <a:ext uri="{0D108BD9-81ED-4DB2-BD59-A6C34878D82A}">
                    <a16:rowId xmlns:a16="http://schemas.microsoft.com/office/drawing/2014/main" val="1807670282"/>
                  </a:ext>
                </a:extLst>
              </a:tr>
            </a:tbl>
          </a:graphicData>
        </a:graphic>
      </p:graphicFrame>
      <p:pic>
        <p:nvPicPr>
          <p:cNvPr id="8" name="Content Placeholder 7">
            <a:extLst>
              <a:ext uri="{FF2B5EF4-FFF2-40B4-BE49-F238E27FC236}">
                <a16:creationId xmlns:a16="http://schemas.microsoft.com/office/drawing/2014/main" id="{B7F08543-F50D-51E9-B95F-A1005DBEA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28059" y="1475622"/>
            <a:ext cx="5451627" cy="2330570"/>
          </a:xfrm>
          <a:prstGeom prst="rect">
            <a:avLst/>
          </a:prstGeom>
          <a:noFill/>
        </p:spPr>
      </p:pic>
      <p:pic>
        <p:nvPicPr>
          <p:cNvPr id="14" name="Content Placeholder 13">
            <a:extLst>
              <a:ext uri="{FF2B5EF4-FFF2-40B4-BE49-F238E27FC236}">
                <a16:creationId xmlns:a16="http://schemas.microsoft.com/office/drawing/2014/main" id="{D9B7345E-26A2-85A3-9520-5C192BA3D29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7022"/>
          <a:stretch/>
        </p:blipFill>
        <p:spPr bwMode="auto">
          <a:xfrm>
            <a:off x="5933365" y="3724824"/>
            <a:ext cx="5451626" cy="2172347"/>
          </a:xfrm>
          <a:prstGeom prst="rect">
            <a:avLst/>
          </a:prstGeom>
          <a:noFill/>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59B7CC4-089F-0EC4-B624-AF4981B360C6}"/>
              </a:ext>
            </a:extLst>
          </p:cNvPr>
          <p:cNvSpPr txBox="1"/>
          <p:nvPr/>
        </p:nvSpPr>
        <p:spPr>
          <a:xfrm>
            <a:off x="6023629" y="6018641"/>
            <a:ext cx="5356058" cy="276999"/>
          </a:xfrm>
          <a:prstGeom prst="rect">
            <a:avLst/>
          </a:prstGeom>
          <a:noFill/>
        </p:spPr>
        <p:txBody>
          <a:bodyPr wrap="square" rtlCol="0">
            <a:spAutoFit/>
          </a:bodyPr>
          <a:lstStyle/>
          <a:p>
            <a:r>
              <a:rPr lang="en-GB" sz="1200" dirty="0"/>
              <a:t>Δ</a:t>
            </a:r>
            <a:r>
              <a:rPr lang="el-GR" sz="1200" dirty="0"/>
              <a:t>είγμα</a:t>
            </a:r>
            <a:r>
              <a:rPr lang="en-GB" sz="1200" dirty="0"/>
              <a:t> συμπλήρωσης ελλειπουσών τιμών </a:t>
            </a:r>
            <a:r>
              <a:rPr lang="el-GR" sz="1200" dirty="0"/>
              <a:t>ΝΟ</a:t>
            </a:r>
            <a:r>
              <a:rPr lang="el-GR" sz="1200" baseline="-25000" dirty="0"/>
              <a:t>2</a:t>
            </a:r>
            <a:r>
              <a:rPr lang="en-GB" sz="1200" dirty="0"/>
              <a:t> (ΚΠΠΑ Aqmesh)</a:t>
            </a:r>
            <a:endParaRPr lang="el-GR" sz="1200" dirty="0"/>
          </a:p>
        </p:txBody>
      </p:sp>
    </p:spTree>
    <p:extLst>
      <p:ext uri="{BB962C8B-B14F-4D97-AF65-F5344CB8AC3E}">
        <p14:creationId xmlns:p14="http://schemas.microsoft.com/office/powerpoint/2010/main" val="238664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FFA93-AA44-8523-3908-C6B0E875B0B4}"/>
              </a:ext>
            </a:extLst>
          </p:cNvPr>
          <p:cNvSpPr>
            <a:spLocks noGrp="1"/>
          </p:cNvSpPr>
          <p:nvPr>
            <p:ph type="title"/>
          </p:nvPr>
        </p:nvSpPr>
        <p:spPr>
          <a:xfrm>
            <a:off x="1926030" y="621387"/>
            <a:ext cx="8911687" cy="1280890"/>
          </a:xfrm>
        </p:spPr>
        <p:txBody>
          <a:bodyPr/>
          <a:lstStyle/>
          <a:p>
            <a:r>
              <a:rPr lang="en-US" dirty="0"/>
              <a:t>T</a:t>
            </a:r>
            <a:r>
              <a:rPr lang="el-GR" dirty="0" err="1"/>
              <a:t>υπικά</a:t>
            </a:r>
            <a:r>
              <a:rPr lang="el-GR" dirty="0"/>
              <a:t> προφίλ</a:t>
            </a:r>
          </a:p>
        </p:txBody>
      </p:sp>
      <p:pic>
        <p:nvPicPr>
          <p:cNvPr id="8" name="Content Placeholder 7">
            <a:extLst>
              <a:ext uri="{FF2B5EF4-FFF2-40B4-BE49-F238E27FC236}">
                <a16:creationId xmlns:a16="http://schemas.microsoft.com/office/drawing/2014/main" id="{774974AE-F576-47BC-5C5C-91ED5D259A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8297" y="1365966"/>
            <a:ext cx="4904431" cy="4572323"/>
          </a:xfrm>
          <a:prstGeom prst="rect">
            <a:avLst/>
          </a:prstGeom>
          <a:noFill/>
          <a:ln>
            <a:noFill/>
          </a:ln>
        </p:spPr>
      </p:pic>
      <p:sp>
        <p:nvSpPr>
          <p:cNvPr id="10" name="TextBox 9">
            <a:extLst>
              <a:ext uri="{FF2B5EF4-FFF2-40B4-BE49-F238E27FC236}">
                <a16:creationId xmlns:a16="http://schemas.microsoft.com/office/drawing/2014/main" id="{A3EA6012-4321-37D9-C549-817C613310E0}"/>
              </a:ext>
            </a:extLst>
          </p:cNvPr>
          <p:cNvSpPr txBox="1"/>
          <p:nvPr/>
        </p:nvSpPr>
        <p:spPr>
          <a:xfrm>
            <a:off x="3099999" y="3719478"/>
            <a:ext cx="3500181" cy="738664"/>
          </a:xfrm>
          <a:prstGeom prst="rect">
            <a:avLst/>
          </a:prstGeom>
          <a:noFill/>
        </p:spPr>
        <p:txBody>
          <a:bodyPr wrap="square" rtlCol="0">
            <a:spAutoFit/>
          </a:bodyPr>
          <a:lstStyle/>
          <a:p>
            <a:r>
              <a:rPr lang="el-GR" sz="1400" dirty="0"/>
              <a:t>Τυπικά εικοσιτετράωρα (πάνω) και εβδομαδιαία (κάτω) προφίλ (ΚΠΠΑ Kunak)</a:t>
            </a:r>
          </a:p>
        </p:txBody>
      </p:sp>
    </p:spTree>
    <p:extLst>
      <p:ext uri="{BB962C8B-B14F-4D97-AF65-F5344CB8AC3E}">
        <p14:creationId xmlns:p14="http://schemas.microsoft.com/office/powerpoint/2010/main" val="196920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5"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6"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7"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8"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9"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0"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1"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2"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3"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4"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5"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6"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8" name="Group 77">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9"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1"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2"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3"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4"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5"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6"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7"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8"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9"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0"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2" name="Rectangle 91">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6" name="Rectangle 95">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CAB31C-85F5-6542-D6D9-24D81A729038}"/>
              </a:ext>
            </a:extLst>
          </p:cNvPr>
          <p:cNvSpPr>
            <a:spLocks noGrp="1"/>
          </p:cNvSpPr>
          <p:nvPr>
            <p:ph type="title"/>
          </p:nvPr>
        </p:nvSpPr>
        <p:spPr>
          <a:xfrm>
            <a:off x="550291" y="365370"/>
            <a:ext cx="5545709" cy="1259894"/>
          </a:xfrm>
        </p:spPr>
        <p:txBody>
          <a:bodyPr vert="horz" lIns="91440" tIns="45720" rIns="91440" bIns="45720" rtlCol="0" anchor="t">
            <a:normAutofit/>
          </a:bodyPr>
          <a:lstStyle/>
          <a:p>
            <a:pPr algn="ctr">
              <a:lnSpc>
                <a:spcPct val="90000"/>
              </a:lnSpc>
            </a:pPr>
            <a:r>
              <a:rPr lang="en-US" dirty="0">
                <a:solidFill>
                  <a:srgbClr val="3E405B"/>
                </a:solidFill>
              </a:rPr>
              <a:t>Διερεύνηση συσχέτισης </a:t>
            </a:r>
          </a:p>
        </p:txBody>
      </p:sp>
      <p:sp>
        <p:nvSpPr>
          <p:cNvPr id="98" name="Rectangle 97">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E405B"/>
          </a:solidFill>
          <a:ln>
            <a:noFill/>
          </a:ln>
          <a:effectLst/>
        </p:spPr>
        <p:style>
          <a:lnRef idx="1">
            <a:schemeClr val="accent1"/>
          </a:lnRef>
          <a:fillRef idx="3">
            <a:schemeClr val="accent1"/>
          </a:fillRef>
          <a:effectRef idx="2">
            <a:schemeClr val="accent1"/>
          </a:effectRef>
          <a:fontRef idx="minor">
            <a:schemeClr val="lt1"/>
          </a:fontRef>
        </p:style>
      </p:sp>
      <p:sp>
        <p:nvSpPr>
          <p:cNvPr id="100"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Content Placeholder 58">
            <a:extLst>
              <a:ext uri="{FF2B5EF4-FFF2-40B4-BE49-F238E27FC236}">
                <a16:creationId xmlns:a16="http://schemas.microsoft.com/office/drawing/2014/main" id="{BCBCA6E2-A95E-E885-50D4-E616383BA1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0992" y="1581565"/>
            <a:ext cx="6841153" cy="5130863"/>
          </a:xfrm>
          <a:prstGeom prst="rect">
            <a:avLst/>
          </a:prstGeom>
          <a:noFill/>
          <a:ln>
            <a:noFill/>
          </a:ln>
        </p:spPr>
      </p:pic>
      <p:sp>
        <p:nvSpPr>
          <p:cNvPr id="60" name="TextBox 59">
            <a:extLst>
              <a:ext uri="{FF2B5EF4-FFF2-40B4-BE49-F238E27FC236}">
                <a16:creationId xmlns:a16="http://schemas.microsoft.com/office/drawing/2014/main" id="{0157E6C1-0B84-6F1D-131D-8573C8134034}"/>
              </a:ext>
            </a:extLst>
          </p:cNvPr>
          <p:cNvSpPr txBox="1"/>
          <p:nvPr/>
        </p:nvSpPr>
        <p:spPr>
          <a:xfrm>
            <a:off x="1437399" y="1851814"/>
            <a:ext cx="4208907" cy="646331"/>
          </a:xfrm>
          <a:prstGeom prst="rect">
            <a:avLst/>
          </a:prstGeom>
          <a:noFill/>
        </p:spPr>
        <p:txBody>
          <a:bodyPr wrap="square" rtlCol="0">
            <a:spAutoFit/>
          </a:bodyPr>
          <a:lstStyle/>
          <a:p>
            <a:r>
              <a:rPr lang="el-GR" sz="1200" dirty="0"/>
              <a:t>Πίνακας συσχέτισης κατά </a:t>
            </a:r>
            <a:r>
              <a:rPr lang="en-US" sz="1200" dirty="0"/>
              <a:t>Pearson, </a:t>
            </a:r>
            <a:r>
              <a:rPr lang="el-GR" sz="1200" dirty="0"/>
              <a:t>τιμών τυπικού εικοσιτετράωρου</a:t>
            </a:r>
            <a:br>
              <a:rPr lang="en-US" sz="1200" dirty="0"/>
            </a:br>
            <a:r>
              <a:rPr lang="el-GR" sz="1200" dirty="0"/>
              <a:t>(ΚΠΠΑ </a:t>
            </a:r>
            <a:r>
              <a:rPr lang="en-US" sz="1200" dirty="0"/>
              <a:t>Kunak </a:t>
            </a:r>
            <a:r>
              <a:rPr lang="el-GR" sz="1200" dirty="0"/>
              <a:t>και </a:t>
            </a:r>
            <a:r>
              <a:rPr lang="en-US" sz="1200" dirty="0"/>
              <a:t>KASTOM)</a:t>
            </a:r>
            <a:endParaRPr lang="el-GR" sz="1200" dirty="0"/>
          </a:p>
        </p:txBody>
      </p:sp>
    </p:spTree>
    <p:extLst>
      <p:ext uri="{BB962C8B-B14F-4D97-AF65-F5344CB8AC3E}">
        <p14:creationId xmlns:p14="http://schemas.microsoft.com/office/powerpoint/2010/main" val="1955938579"/>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315</TotalTime>
  <Words>1125</Words>
  <Application>Microsoft Office PowerPoint</Application>
  <PresentationFormat>Widescreen</PresentationFormat>
  <Paragraphs>242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Century Gothic</vt:lpstr>
      <vt:lpstr>Wingdings 3</vt:lpstr>
      <vt:lpstr>Wisp</vt:lpstr>
      <vt:lpstr>Διπλωματική Εργασία  Ανάλυση και μοντελοποίηση δεδομένων κόμβων παρακολούθησης ποιότητας αέρα με μεθόδους Υπολογιστικής Νοημοσύνης  Παναγιώτης Κεφαλάς </vt:lpstr>
      <vt:lpstr>Εισαγωγή</vt:lpstr>
      <vt:lpstr>Κατασκευαστές και μετρούμενα μεγέθη Κόμβων παρακολούθησης ποιότητας αέρα</vt:lpstr>
      <vt:lpstr>Ερευνητικά ερωτήματα</vt:lpstr>
      <vt:lpstr>Ανάλυση δεδομένων</vt:lpstr>
      <vt:lpstr>Σύγκριση κόμβων</vt:lpstr>
      <vt:lpstr>Συμπλήρωση ελλειπουσών τιμών</vt:lpstr>
      <vt:lpstr>Tυπικά προφίλ</vt:lpstr>
      <vt:lpstr>Διερεύνηση συσχέτισης </vt:lpstr>
      <vt:lpstr>Περιγραφική Στατιστική</vt:lpstr>
      <vt:lpstr>Αποσύνθεση χρονοσειράς – Fast Fourier Transformation - Περιοδικότητα</vt:lpstr>
      <vt:lpstr>Συνεισφορά ανέμου</vt:lpstr>
      <vt:lpstr>Υδρόθειο</vt:lpstr>
      <vt:lpstr>Self-Organizing Maps (SOM)</vt:lpstr>
      <vt:lpstr>Συσταδοποίηση κατά K-Means</vt:lpstr>
      <vt:lpstr>Μοντελοποίηση δεδομένων πρόγνωσης</vt:lpstr>
      <vt:lpstr>Παλινδρόμηση ελαχίστων τετραγώνων</vt:lpstr>
      <vt:lpstr>Μοντέλο SARIMAX</vt:lpstr>
      <vt:lpstr>Random Forest Regressor</vt:lpstr>
      <vt:lpstr>Σύγκριση μοντέλων πρόγνωσης</vt:lpstr>
      <vt:lpstr>Συμπεράσματα</vt:lpstr>
      <vt:lpstr>Σας ευχαριστώ για την προσοχή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Διπλωματική Εργασία  Ανάλυση και μοντελοποίηση δεδομένων κόμβων παρακολούθησης ποιότητας αέρα με μεθόδους Υπολογιστικής Νοημοσύνης  Παναγιώτης Κεφαλάς </dc:title>
  <dc:creator>Panagiotis Kefalas</dc:creator>
  <cp:lastModifiedBy>Panagiotis Kefalas</cp:lastModifiedBy>
  <cp:revision>34</cp:revision>
  <dcterms:created xsi:type="dcterms:W3CDTF">2022-12-01T14:22:46Z</dcterms:created>
  <dcterms:modified xsi:type="dcterms:W3CDTF">2022-12-08T17:43:07Z</dcterms:modified>
</cp:coreProperties>
</file>