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1" r:id="rId5"/>
    <p:sldId id="264" r:id="rId6"/>
    <p:sldId id="266" r:id="rId7"/>
    <p:sldId id="272" r:id="rId8"/>
    <p:sldId id="273" r:id="rId9"/>
    <p:sldId id="275" r:id="rId10"/>
    <p:sldId id="274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B67A-FC37-5B44-51D6-1552A172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563DB-1B1E-8E90-F63C-195160341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37AA-9C32-441F-594D-C76F6193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3E9E-A615-4253-36A8-EC8453A5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C2A6B-7FA3-B5DF-9F0A-7C11BCF6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325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CBDB-62E8-DCF4-149A-DB0265EA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FBF8-B8C1-412F-AE0D-E22B7AC5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E028-A9A7-2E52-FFFA-1A5AE51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AB4A-606A-D5BB-3BC0-AA9A80DC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7F10-D5B1-2A22-632D-EA80EBF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648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A54C2-CAE6-B9E2-4960-47DE05CA9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B5E73-8D75-B1D2-404A-5790694EC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A400-FA5C-83F1-8D48-F802AE73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5D60-BC0F-382F-CAC9-EEBEF93A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703C-0CB4-B7A8-E13D-080E33F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911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E49B-02A7-CEE1-2D70-AAEE9EA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CF70-FB77-ACDF-CE2C-B983706D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2B2B-0A99-0F1B-3CC8-39D19325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95C1-3EF0-6360-E542-726A0BDA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A9D3-F7B4-614C-7A27-9AF149E7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69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672B-F183-9946-3B2C-FA770A9A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702E-1265-9E7C-B4F5-1C8FB5557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6BBE-8781-1E31-D558-561BB7EF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5DFA-E46D-7483-4CDA-42070152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EED47-0CBD-16A4-1463-7C9E559F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03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EEA-6F29-02E0-4F5F-6C6E188A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DA61-6F4C-0332-C1AC-0586002E7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89F0F-7C29-7557-EB2E-82C90D2BF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61B5-65C3-B276-BFE6-BF0CE7F9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379A7-A64D-A4F8-1CC2-16D9D3EE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461E1-1DC3-CEF7-FBAE-799BC59B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91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DD3-E300-74A7-21B5-1B02F2C1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65744-F322-6979-E62C-C953366F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7EAF-B4E4-7B6C-27A4-88AB6F0B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AE3CA-AA16-4244-597E-C4328B02F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230B1-C413-D3A4-87DE-A7865BE7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0CFEA-EE89-0795-87B3-780F9CE5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85C21-D3B3-8923-8A99-98F3D523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B2A1F-7273-396D-8710-0BBFEA0B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21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C329-EC7B-9F40-FB36-57371EFF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23A15-0CDF-D1AA-9607-D9C69321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AEFDB-CEC9-153B-2DBB-7952B3CD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360E7-D318-3227-D425-5CC4FD3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18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188C8-0B5A-A172-564A-ED4FF4AB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202D-78CB-BE00-3AA3-997A363A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322CE-F90B-E66F-9140-16C4625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464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B96B-29D8-64BD-F483-13AEA4B0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9EAF-3B75-15EA-C8E7-4FF80BB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26FAE-5AEE-FBA5-8C95-CB65CAB4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8486D-1D9F-932F-FAB3-0B419784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2410E-8C1A-228C-540A-F93DE417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5F4BC-05EF-794D-8D53-6FDCECB2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941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BA0-EB36-D1F0-0B77-1E443026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61907-B04A-5CD9-009D-8C360FA70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0D327-A4E2-5706-7B1E-6E0610D5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1A7C4-9BC7-85E3-6913-38E83E0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E5B7E-C7F4-7524-AB9D-309205A0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24232-FBF3-3CB0-8705-061EE4A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445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DDC2-FDD4-A093-0C6D-AA010B3A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9478-7877-EEED-6A27-34785DE3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236C-6AFC-50A2-344E-22955729C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950A-0E89-4235-A32B-3F49D757CBBE}" type="datetimeFigureOut">
              <a:rPr lang="el-GR" smtClean="0"/>
              <a:t>5/5/2023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F8CD5-0CE7-1F1D-FAFC-D62ECFE94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64B1-7EAE-D182-0356-C757FC463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717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8E92-332F-8EFD-F001-74E4F9DD9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Code Tips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141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C5DC7-F45E-B60C-DFB0-51AE0814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88302"/>
              </p:ext>
            </p:extLst>
          </p:nvPr>
        </p:nvGraphicFramePr>
        <p:xfrm>
          <a:off x="5406499" y="719666"/>
          <a:ext cx="44743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3423562323"/>
                    </a:ext>
                  </a:extLst>
                </a:gridCol>
                <a:gridCol w="3463233">
                  <a:extLst>
                    <a:ext uri="{9D8B030D-6E8A-4147-A177-3AD203B41FA5}">
                      <a16:colId xmlns:a16="http://schemas.microsoft.com/office/drawing/2014/main" val="16062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0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1028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……….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7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1044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………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1048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Επιστροφή τιμής = </a:t>
                      </a:r>
                      <a:r>
                        <a:rPr lang="en-US" dirty="0"/>
                        <a:t>…….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1052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Σύνδεσμος Προσπέλασης = </a:t>
                      </a:r>
                      <a:r>
                        <a:rPr lang="el-GR" b="0" dirty="0"/>
                        <a:t>1032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1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1056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Διεύθυνση Επιστροφής = </a:t>
                      </a:r>
                      <a:r>
                        <a:rPr lang="en-US" b="1" dirty="0"/>
                        <a:t>(pc+4)</a:t>
                      </a:r>
                      <a:endParaRPr lang="el-GR" b="1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3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268B4D-357A-21B2-6747-477A00A1C33B}"/>
              </a:ext>
            </a:extLst>
          </p:cNvPr>
          <p:cNvSpPr txBox="1"/>
          <p:nvPr/>
        </p:nvSpPr>
        <p:spPr>
          <a:xfrm>
            <a:off x="5317724" y="35033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(Data Segment)</a:t>
            </a:r>
            <a:endParaRPr lang="el-GR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7D3836-14FE-64FC-F6F9-94E7013284D5}"/>
              </a:ext>
            </a:extLst>
          </p:cNvPr>
          <p:cNvSpPr/>
          <p:nvPr/>
        </p:nvSpPr>
        <p:spPr>
          <a:xfrm>
            <a:off x="4669654" y="2247841"/>
            <a:ext cx="648070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</a:t>
            </a: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FEC0-0F1D-B9D3-52B2-6752A041D5F7}"/>
              </a:ext>
            </a:extLst>
          </p:cNvPr>
          <p:cNvSpPr txBox="1"/>
          <p:nvPr/>
        </p:nvSpPr>
        <p:spPr>
          <a:xfrm>
            <a:off x="9925234" y="1970842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main</a:t>
            </a:r>
            <a:endParaRPr lang="el-GR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CCC38-EF0A-7A09-40DD-A7C10E25A145}"/>
              </a:ext>
            </a:extLst>
          </p:cNvPr>
          <p:cNvSpPr txBox="1"/>
          <p:nvPr/>
        </p:nvSpPr>
        <p:spPr>
          <a:xfrm>
            <a:off x="9925234" y="3302493"/>
            <a:ext cx="120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main_f</a:t>
            </a:r>
            <a:endParaRPr lang="el-GR" sz="2000" b="1" dirty="0">
              <a:solidFill>
                <a:schemeClr val="accent6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BAEC4C-A9B2-BAD0-83C9-747445AB46F4}"/>
              </a:ext>
            </a:extLst>
          </p:cNvPr>
          <p:cNvSpPr/>
          <p:nvPr/>
        </p:nvSpPr>
        <p:spPr>
          <a:xfrm>
            <a:off x="4696288" y="4053014"/>
            <a:ext cx="648070" cy="3693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fp</a:t>
            </a:r>
            <a:endParaRPr lang="el-GR" sz="1400" dirty="0"/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43FF7F9A-08B7-8653-EC53-67883370A070}"/>
              </a:ext>
            </a:extLst>
          </p:cNvPr>
          <p:cNvGraphicFramePr>
            <a:graphicFrameLocks noGrp="1"/>
          </p:cNvGraphicFramePr>
          <p:nvPr/>
        </p:nvGraphicFramePr>
        <p:xfrm>
          <a:off x="345242" y="532140"/>
          <a:ext cx="3569810" cy="294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4905">
                  <a:extLst>
                    <a:ext uri="{9D8B030D-6E8A-4147-A177-3AD203B41FA5}">
                      <a16:colId xmlns:a16="http://schemas.microsoft.com/office/drawing/2014/main" val="1842721945"/>
                    </a:ext>
                  </a:extLst>
                </a:gridCol>
                <a:gridCol w="1784905">
                  <a:extLst>
                    <a:ext uri="{9D8B030D-6E8A-4147-A177-3AD203B41FA5}">
                      <a16:colId xmlns:a16="http://schemas.microsoft.com/office/drawing/2014/main" val="349412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code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code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</a:t>
                      </a:r>
                      <a:r>
                        <a:rPr lang="en-US" dirty="0" err="1"/>
                        <a:t>main_f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n-US" i="1" dirty="0"/>
                    </a:p>
                    <a:p>
                      <a:r>
                        <a:rPr lang="en-US" i="0" dirty="0" err="1"/>
                        <a:t>sw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-4(</a:t>
                      </a:r>
                      <a:r>
                        <a:rPr lang="en-US" i="0" dirty="0" err="1"/>
                        <a:t>fp</a:t>
                      </a:r>
                      <a:r>
                        <a:rPr lang="en-US" i="0" dirty="0"/>
                        <a:t>)</a:t>
                      </a:r>
                      <a:endParaRPr lang="el-GR" i="0" dirty="0"/>
                    </a:p>
                    <a:p>
                      <a:r>
                        <a:rPr lang="en-US" i="0" dirty="0" err="1"/>
                        <a:t>addi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n-US" i="1" dirty="0"/>
                    </a:p>
                    <a:p>
                      <a:r>
                        <a:rPr lang="en-US" i="0" dirty="0" err="1"/>
                        <a:t>jal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main_f</a:t>
                      </a:r>
                      <a:endParaRPr lang="en-US" i="0" dirty="0"/>
                    </a:p>
                    <a:p>
                      <a:r>
                        <a:rPr lang="en-US" i="0" dirty="0" err="1"/>
                        <a:t>addi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-</a:t>
                      </a:r>
                      <a:r>
                        <a:rPr lang="en-US" i="0" dirty="0" err="1"/>
                        <a:t>f_fl</a:t>
                      </a:r>
                      <a:endParaRPr lang="el-G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76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596144-1FD7-F61E-DE81-6B943A49AA27}"/>
              </a:ext>
            </a:extLst>
          </p:cNvPr>
          <p:cNvSpPr txBox="1"/>
          <p:nvPr/>
        </p:nvSpPr>
        <p:spPr>
          <a:xfrm>
            <a:off x="2707689" y="5690586"/>
            <a:ext cx="664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 σκούρες εγγραφές παραμένουν στην μνήμη αλλά πια θεωρούνται σκουπίδια και θα γίνουν </a:t>
            </a:r>
            <a:r>
              <a:rPr lang="en-US" dirty="0"/>
              <a:t>overwrite </a:t>
            </a:r>
            <a:r>
              <a:rPr lang="el-GR" dirty="0"/>
              <a:t>μελλοντικά</a:t>
            </a:r>
          </a:p>
        </p:txBody>
      </p:sp>
    </p:spTree>
    <p:extLst>
      <p:ext uri="{BB962C8B-B14F-4D97-AF65-F5344CB8AC3E}">
        <p14:creationId xmlns:p14="http://schemas.microsoft.com/office/powerpoint/2010/main" val="258437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2A04B-ECC2-2D8E-0F84-EDAA94AB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51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73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21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67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C5DC7-F45E-B60C-DFB0-51AE0814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4276"/>
              </p:ext>
            </p:extLst>
          </p:nvPr>
        </p:nvGraphicFramePr>
        <p:xfrm>
          <a:off x="5406499" y="719666"/>
          <a:ext cx="44743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3423562323"/>
                    </a:ext>
                  </a:extLst>
                </a:gridCol>
                <a:gridCol w="3463233">
                  <a:extLst>
                    <a:ext uri="{9D8B030D-6E8A-4147-A177-3AD203B41FA5}">
                      <a16:colId xmlns:a16="http://schemas.microsoft.com/office/drawing/2014/main" val="16062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0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6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9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7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2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3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268B4D-357A-21B2-6747-477A00A1C33B}"/>
              </a:ext>
            </a:extLst>
          </p:cNvPr>
          <p:cNvSpPr txBox="1"/>
          <p:nvPr/>
        </p:nvSpPr>
        <p:spPr>
          <a:xfrm>
            <a:off x="5317724" y="35033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(Data Segment)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62621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C5DC7-F45E-B60C-DFB0-51AE0814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00390"/>
              </p:ext>
            </p:extLst>
          </p:nvPr>
        </p:nvGraphicFramePr>
        <p:xfrm>
          <a:off x="3808520" y="719666"/>
          <a:ext cx="6400800" cy="38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16">
                  <a:extLst>
                    <a:ext uri="{9D8B030D-6E8A-4147-A177-3AD203B41FA5}">
                      <a16:colId xmlns:a16="http://schemas.microsoft.com/office/drawing/2014/main" val="3423562323"/>
                    </a:ext>
                  </a:extLst>
                </a:gridCol>
                <a:gridCol w="5315284">
                  <a:extLst>
                    <a:ext uri="{9D8B030D-6E8A-4147-A177-3AD203B41FA5}">
                      <a16:colId xmlns:a16="http://schemas.microsoft.com/office/drawing/2014/main" val="16062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0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1016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1020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b="1" dirty="0"/>
                        <a:t>Επιστροφή τιμής </a:t>
                      </a:r>
                      <a:r>
                        <a:rPr lang="el-GR" dirty="0"/>
                        <a:t>= η διεύθυνση της μεταβλητής που θα κρατάει την τιμή επιστροφής της συνάρτησης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1028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b="1" dirty="0"/>
                        <a:t>Σύνδεσμος Προσπέλασης </a:t>
                      </a:r>
                      <a:r>
                        <a:rPr lang="el-GR" dirty="0"/>
                        <a:t>=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η διεύθυνση της τελευταίας (μεγαλύτερης) λέξης του γονιού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7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  <a:endParaRPr lang="el-G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400" b="1" dirty="0"/>
                        <a:t>Διεύθυνση Επιστροφής </a:t>
                      </a:r>
                      <a:r>
                        <a:rPr lang="el-GR" sz="1400" dirty="0"/>
                        <a:t>= </a:t>
                      </a:r>
                      <a:r>
                        <a:rPr lang="en-US" sz="1400" dirty="0"/>
                        <a:t> </a:t>
                      </a:r>
                      <a:r>
                        <a:rPr lang="el-GR" sz="1400" dirty="0"/>
                        <a:t>(περιέχει την τιμή του </a:t>
                      </a:r>
                      <a:r>
                        <a:rPr lang="en-US" sz="1400" dirty="0"/>
                        <a:t>program counter</a:t>
                      </a:r>
                      <a:r>
                        <a:rPr lang="el-GR" sz="1400" dirty="0"/>
                        <a:t> για την επόμενη εντολή μετά της </a:t>
                      </a:r>
                      <a:r>
                        <a:rPr lang="en-US" sz="1400" dirty="0" err="1"/>
                        <a:t>jal</a:t>
                      </a:r>
                      <a:r>
                        <a:rPr lang="en-US" sz="1400" dirty="0"/>
                        <a:t>, </a:t>
                      </a:r>
                      <a:r>
                        <a:rPr lang="el-GR" sz="1400" dirty="0"/>
                        <a:t>έτσι όταν ολοκληρωθεί αυτή η συνάρτηση, ο </a:t>
                      </a:r>
                      <a:r>
                        <a:rPr lang="en-US" sz="1400" dirty="0"/>
                        <a:t>pc </a:t>
                      </a:r>
                      <a:r>
                        <a:rPr lang="el-GR" sz="1400" dirty="0"/>
                        <a:t>να πάει στην σωστή θέση (</a:t>
                      </a:r>
                      <a:r>
                        <a:rPr lang="el-GR" sz="1400" dirty="0" err="1"/>
                        <a:t>δηλ</a:t>
                      </a:r>
                      <a:r>
                        <a:rPr lang="el-GR" sz="1400" dirty="0"/>
                        <a:t> στην επόμενη της </a:t>
                      </a:r>
                      <a:r>
                        <a:rPr lang="en-US" sz="1400" dirty="0" err="1"/>
                        <a:t>jal</a:t>
                      </a:r>
                      <a:r>
                        <a:rPr lang="el-GR" sz="1400" dirty="0"/>
                        <a:t>))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5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3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268B4D-357A-21B2-6747-477A00A1C33B}"/>
              </a:ext>
            </a:extLst>
          </p:cNvPr>
          <p:cNvSpPr txBox="1"/>
          <p:nvPr/>
        </p:nvSpPr>
        <p:spPr>
          <a:xfrm>
            <a:off x="3732428" y="350334"/>
            <a:ext cx="38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(Data Segment)</a:t>
            </a:r>
            <a:endParaRPr lang="el-GR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7D3836-14FE-64FC-F6F9-94E7013284D5}"/>
              </a:ext>
            </a:extLst>
          </p:cNvPr>
          <p:cNvSpPr/>
          <p:nvPr/>
        </p:nvSpPr>
        <p:spPr>
          <a:xfrm>
            <a:off x="3084358" y="3429000"/>
            <a:ext cx="648070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</a:t>
            </a: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FEC0-0F1D-B9D3-52B2-6752A041D5F7}"/>
              </a:ext>
            </a:extLst>
          </p:cNvPr>
          <p:cNvSpPr txBox="1"/>
          <p:nvPr/>
        </p:nvSpPr>
        <p:spPr>
          <a:xfrm>
            <a:off x="10209320" y="2192784"/>
            <a:ext cx="1592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μια συνάρτηση</a:t>
            </a:r>
          </a:p>
        </p:txBody>
      </p:sp>
    </p:spTree>
    <p:extLst>
      <p:ext uri="{BB962C8B-B14F-4D97-AF65-F5344CB8AC3E}">
        <p14:creationId xmlns:p14="http://schemas.microsoft.com/office/powerpoint/2010/main" val="59247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C5DC7-F45E-B60C-DFB0-51AE08141FC7}"/>
              </a:ext>
            </a:extLst>
          </p:cNvPr>
          <p:cNvGraphicFramePr>
            <a:graphicFrameLocks noGrp="1"/>
          </p:cNvGraphicFramePr>
          <p:nvPr/>
        </p:nvGraphicFramePr>
        <p:xfrm>
          <a:off x="5406499" y="719666"/>
          <a:ext cx="44743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3423562323"/>
                    </a:ext>
                  </a:extLst>
                </a:gridCol>
                <a:gridCol w="3463233">
                  <a:extLst>
                    <a:ext uri="{9D8B030D-6E8A-4147-A177-3AD203B41FA5}">
                      <a16:colId xmlns:a16="http://schemas.microsoft.com/office/drawing/2014/main" val="16062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0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1028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3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268B4D-357A-21B2-6747-477A00A1C33B}"/>
              </a:ext>
            </a:extLst>
          </p:cNvPr>
          <p:cNvSpPr txBox="1"/>
          <p:nvPr/>
        </p:nvSpPr>
        <p:spPr>
          <a:xfrm>
            <a:off x="5317724" y="35033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(Data Segment)</a:t>
            </a:r>
            <a:endParaRPr lang="el-GR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7D3836-14FE-64FC-F6F9-94E7013284D5}"/>
              </a:ext>
            </a:extLst>
          </p:cNvPr>
          <p:cNvSpPr/>
          <p:nvPr/>
        </p:nvSpPr>
        <p:spPr>
          <a:xfrm>
            <a:off x="4714042" y="2201674"/>
            <a:ext cx="648070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</a:t>
            </a: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FEC0-0F1D-B9D3-52B2-6752A041D5F7}"/>
              </a:ext>
            </a:extLst>
          </p:cNvPr>
          <p:cNvSpPr txBox="1"/>
          <p:nvPr/>
        </p:nvSpPr>
        <p:spPr>
          <a:xfrm>
            <a:off x="9925234" y="1970842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main</a:t>
            </a:r>
            <a:endParaRPr lang="el-GR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BA987F3-C501-3FC1-74CC-9B0098CC9C5C}"/>
              </a:ext>
            </a:extLst>
          </p:cNvPr>
          <p:cNvGraphicFramePr>
            <a:graphicFrameLocks noGrp="1"/>
          </p:cNvGraphicFramePr>
          <p:nvPr/>
        </p:nvGraphicFramePr>
        <p:xfrm>
          <a:off x="345242" y="532140"/>
          <a:ext cx="356981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4905">
                  <a:extLst>
                    <a:ext uri="{9D8B030D-6E8A-4147-A177-3AD203B41FA5}">
                      <a16:colId xmlns:a16="http://schemas.microsoft.com/office/drawing/2014/main" val="1842721945"/>
                    </a:ext>
                  </a:extLst>
                </a:gridCol>
                <a:gridCol w="1784905">
                  <a:extLst>
                    <a:ext uri="{9D8B030D-6E8A-4147-A177-3AD203B41FA5}">
                      <a16:colId xmlns:a16="http://schemas.microsoft.com/office/drawing/2014/main" val="349412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code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code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</a:t>
                      </a:r>
                      <a:r>
                        <a:rPr lang="en-US" dirty="0" err="1"/>
                        <a:t>main_f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44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C5DC7-F45E-B60C-DFB0-51AE0814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09157"/>
              </p:ext>
            </p:extLst>
          </p:nvPr>
        </p:nvGraphicFramePr>
        <p:xfrm>
          <a:off x="5406499" y="719666"/>
          <a:ext cx="44743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3423562323"/>
                    </a:ext>
                  </a:extLst>
                </a:gridCol>
                <a:gridCol w="3463233">
                  <a:extLst>
                    <a:ext uri="{9D8B030D-6E8A-4147-A177-3AD203B41FA5}">
                      <a16:colId xmlns:a16="http://schemas.microsoft.com/office/drawing/2014/main" val="16062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0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1028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7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1044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1048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Επιστροφή τιμής = ?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1052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Σύνδεσμος Προσπέλασης = ?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1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1056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Διεύθυνση Επιστροφής = </a:t>
                      </a:r>
                      <a:r>
                        <a:rPr lang="en-US" dirty="0"/>
                        <a:t> ?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3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268B4D-357A-21B2-6747-477A00A1C33B}"/>
              </a:ext>
            </a:extLst>
          </p:cNvPr>
          <p:cNvSpPr txBox="1"/>
          <p:nvPr/>
        </p:nvSpPr>
        <p:spPr>
          <a:xfrm>
            <a:off x="5317724" y="35033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(Data Segment)</a:t>
            </a:r>
            <a:endParaRPr lang="el-GR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7D3836-14FE-64FC-F6F9-94E7013284D5}"/>
              </a:ext>
            </a:extLst>
          </p:cNvPr>
          <p:cNvSpPr/>
          <p:nvPr/>
        </p:nvSpPr>
        <p:spPr>
          <a:xfrm>
            <a:off x="4714042" y="2201674"/>
            <a:ext cx="648070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</a:t>
            </a: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FEC0-0F1D-B9D3-52B2-6752A041D5F7}"/>
              </a:ext>
            </a:extLst>
          </p:cNvPr>
          <p:cNvSpPr txBox="1"/>
          <p:nvPr/>
        </p:nvSpPr>
        <p:spPr>
          <a:xfrm>
            <a:off x="9925234" y="1970842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main</a:t>
            </a:r>
            <a:endParaRPr lang="el-GR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CCC38-EF0A-7A09-40DD-A7C10E25A145}"/>
              </a:ext>
            </a:extLst>
          </p:cNvPr>
          <p:cNvSpPr txBox="1"/>
          <p:nvPr/>
        </p:nvSpPr>
        <p:spPr>
          <a:xfrm>
            <a:off x="9925234" y="3302493"/>
            <a:ext cx="120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main_f</a:t>
            </a:r>
            <a:endParaRPr lang="el-GR" sz="2000" b="1" dirty="0">
              <a:solidFill>
                <a:schemeClr val="accent6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BAEC4C-A9B2-BAD0-83C9-747445AB46F4}"/>
              </a:ext>
            </a:extLst>
          </p:cNvPr>
          <p:cNvSpPr/>
          <p:nvPr/>
        </p:nvSpPr>
        <p:spPr>
          <a:xfrm>
            <a:off x="4696288" y="4053014"/>
            <a:ext cx="648070" cy="3693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fp</a:t>
            </a:r>
            <a:endParaRPr lang="el-GR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4C3724E-C335-BC25-B472-0FAD7373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62903"/>
              </p:ext>
            </p:extLst>
          </p:nvPr>
        </p:nvGraphicFramePr>
        <p:xfrm>
          <a:off x="345242" y="532140"/>
          <a:ext cx="356981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4905">
                  <a:extLst>
                    <a:ext uri="{9D8B030D-6E8A-4147-A177-3AD203B41FA5}">
                      <a16:colId xmlns:a16="http://schemas.microsoft.com/office/drawing/2014/main" val="1842721945"/>
                    </a:ext>
                  </a:extLst>
                </a:gridCol>
                <a:gridCol w="1784905">
                  <a:extLst>
                    <a:ext uri="{9D8B030D-6E8A-4147-A177-3AD203B41FA5}">
                      <a16:colId xmlns:a16="http://schemas.microsoft.com/office/drawing/2014/main" val="349412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code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code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</a:t>
                      </a:r>
                      <a:r>
                        <a:rPr lang="en-US" dirty="0" err="1"/>
                        <a:t>main_f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l-G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1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C5DC7-F45E-B60C-DFB0-51AE0814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0546"/>
              </p:ext>
            </p:extLst>
          </p:nvPr>
        </p:nvGraphicFramePr>
        <p:xfrm>
          <a:off x="5406499" y="719666"/>
          <a:ext cx="44743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3423562323"/>
                    </a:ext>
                  </a:extLst>
                </a:gridCol>
                <a:gridCol w="3463233">
                  <a:extLst>
                    <a:ext uri="{9D8B030D-6E8A-4147-A177-3AD203B41FA5}">
                      <a16:colId xmlns:a16="http://schemas.microsoft.com/office/drawing/2014/main" val="16062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0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1028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7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1044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1048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Επιστροφή τιμής = ?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1052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Σύνδεσμος Προσπέλασης = </a:t>
                      </a:r>
                      <a:r>
                        <a:rPr lang="el-GR" b="1" dirty="0"/>
                        <a:t>1032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1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1056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Διεύθυνση Επιστροφής = ?</a:t>
                      </a:r>
                      <a:endParaRPr lang="el-GR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3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268B4D-357A-21B2-6747-477A00A1C33B}"/>
              </a:ext>
            </a:extLst>
          </p:cNvPr>
          <p:cNvSpPr txBox="1"/>
          <p:nvPr/>
        </p:nvSpPr>
        <p:spPr>
          <a:xfrm>
            <a:off x="5317724" y="35033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(Data Segment)</a:t>
            </a:r>
            <a:endParaRPr lang="el-GR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7D3836-14FE-64FC-F6F9-94E7013284D5}"/>
              </a:ext>
            </a:extLst>
          </p:cNvPr>
          <p:cNvSpPr/>
          <p:nvPr/>
        </p:nvSpPr>
        <p:spPr>
          <a:xfrm>
            <a:off x="4714042" y="2201674"/>
            <a:ext cx="648070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</a:t>
            </a: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FEC0-0F1D-B9D3-52B2-6752A041D5F7}"/>
              </a:ext>
            </a:extLst>
          </p:cNvPr>
          <p:cNvSpPr txBox="1"/>
          <p:nvPr/>
        </p:nvSpPr>
        <p:spPr>
          <a:xfrm>
            <a:off x="9925234" y="1970842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main</a:t>
            </a:r>
            <a:endParaRPr lang="el-GR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CCC38-EF0A-7A09-40DD-A7C10E25A145}"/>
              </a:ext>
            </a:extLst>
          </p:cNvPr>
          <p:cNvSpPr txBox="1"/>
          <p:nvPr/>
        </p:nvSpPr>
        <p:spPr>
          <a:xfrm>
            <a:off x="9925234" y="3302493"/>
            <a:ext cx="120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main_f</a:t>
            </a:r>
            <a:endParaRPr lang="el-GR" sz="2000" b="1" dirty="0">
              <a:solidFill>
                <a:schemeClr val="accent6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BAEC4C-A9B2-BAD0-83C9-747445AB46F4}"/>
              </a:ext>
            </a:extLst>
          </p:cNvPr>
          <p:cNvSpPr/>
          <p:nvPr/>
        </p:nvSpPr>
        <p:spPr>
          <a:xfrm>
            <a:off x="4696288" y="4053014"/>
            <a:ext cx="648070" cy="3693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fp</a:t>
            </a:r>
            <a:endParaRPr lang="el-GR" sz="1400" dirty="0"/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43FF7F9A-08B7-8653-EC53-67883370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32735"/>
              </p:ext>
            </p:extLst>
          </p:nvPr>
        </p:nvGraphicFramePr>
        <p:xfrm>
          <a:off x="345242" y="532140"/>
          <a:ext cx="3569810" cy="212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4905">
                  <a:extLst>
                    <a:ext uri="{9D8B030D-6E8A-4147-A177-3AD203B41FA5}">
                      <a16:colId xmlns:a16="http://schemas.microsoft.com/office/drawing/2014/main" val="1842721945"/>
                    </a:ext>
                  </a:extLst>
                </a:gridCol>
                <a:gridCol w="1784905">
                  <a:extLst>
                    <a:ext uri="{9D8B030D-6E8A-4147-A177-3AD203B41FA5}">
                      <a16:colId xmlns:a16="http://schemas.microsoft.com/office/drawing/2014/main" val="349412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code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code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</a:t>
                      </a:r>
                      <a:r>
                        <a:rPr lang="en-US" dirty="0" err="1"/>
                        <a:t>main_f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n-US" i="1" dirty="0"/>
                    </a:p>
                    <a:p>
                      <a:r>
                        <a:rPr lang="en-US" i="0" dirty="0" err="1"/>
                        <a:t>sw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-4(</a:t>
                      </a:r>
                      <a:r>
                        <a:rPr lang="en-US" i="0" dirty="0" err="1"/>
                        <a:t>fp</a:t>
                      </a:r>
                      <a:r>
                        <a:rPr lang="en-US" i="0" dirty="0"/>
                        <a:t>)</a:t>
                      </a:r>
                      <a:endParaRPr lang="el-G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2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C5DC7-F45E-B60C-DFB0-51AE0814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68716"/>
              </p:ext>
            </p:extLst>
          </p:nvPr>
        </p:nvGraphicFramePr>
        <p:xfrm>
          <a:off x="5406499" y="719666"/>
          <a:ext cx="44743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3423562323"/>
                    </a:ext>
                  </a:extLst>
                </a:gridCol>
                <a:gridCol w="3463233">
                  <a:extLst>
                    <a:ext uri="{9D8B030D-6E8A-4147-A177-3AD203B41FA5}">
                      <a16:colId xmlns:a16="http://schemas.microsoft.com/office/drawing/2014/main" val="16062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0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1028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7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1044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1048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Επιστροφή τιμής = ?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1052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Σύνδεσμος Προσπέλασης = </a:t>
                      </a:r>
                      <a:r>
                        <a:rPr lang="el-GR" b="0" dirty="0"/>
                        <a:t>1032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1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1056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Διεύθυνση Επιστροφής = ?</a:t>
                      </a:r>
                      <a:endParaRPr lang="el-GR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3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268B4D-357A-21B2-6747-477A00A1C33B}"/>
              </a:ext>
            </a:extLst>
          </p:cNvPr>
          <p:cNvSpPr txBox="1"/>
          <p:nvPr/>
        </p:nvSpPr>
        <p:spPr>
          <a:xfrm>
            <a:off x="5317724" y="35033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(Data Segment)</a:t>
            </a:r>
            <a:endParaRPr lang="el-GR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7D3836-14FE-64FC-F6F9-94E7013284D5}"/>
              </a:ext>
            </a:extLst>
          </p:cNvPr>
          <p:cNvSpPr/>
          <p:nvPr/>
        </p:nvSpPr>
        <p:spPr>
          <a:xfrm>
            <a:off x="3915052" y="4053014"/>
            <a:ext cx="648070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</a:t>
            </a: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FEC0-0F1D-B9D3-52B2-6752A041D5F7}"/>
              </a:ext>
            </a:extLst>
          </p:cNvPr>
          <p:cNvSpPr txBox="1"/>
          <p:nvPr/>
        </p:nvSpPr>
        <p:spPr>
          <a:xfrm>
            <a:off x="9925234" y="1970842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main</a:t>
            </a:r>
            <a:endParaRPr lang="el-GR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CCC38-EF0A-7A09-40DD-A7C10E25A145}"/>
              </a:ext>
            </a:extLst>
          </p:cNvPr>
          <p:cNvSpPr txBox="1"/>
          <p:nvPr/>
        </p:nvSpPr>
        <p:spPr>
          <a:xfrm>
            <a:off x="9925234" y="3302493"/>
            <a:ext cx="120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main_f</a:t>
            </a:r>
            <a:endParaRPr lang="el-GR" sz="2000" b="1" dirty="0">
              <a:solidFill>
                <a:schemeClr val="accent6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BAEC4C-A9B2-BAD0-83C9-747445AB46F4}"/>
              </a:ext>
            </a:extLst>
          </p:cNvPr>
          <p:cNvSpPr/>
          <p:nvPr/>
        </p:nvSpPr>
        <p:spPr>
          <a:xfrm>
            <a:off x="4696288" y="4053014"/>
            <a:ext cx="648070" cy="3693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fp</a:t>
            </a:r>
            <a:endParaRPr lang="el-GR" sz="1400" dirty="0"/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43FF7F9A-08B7-8653-EC53-67883370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93216"/>
              </p:ext>
            </p:extLst>
          </p:nvPr>
        </p:nvGraphicFramePr>
        <p:xfrm>
          <a:off x="345242" y="532140"/>
          <a:ext cx="3569810" cy="239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4905">
                  <a:extLst>
                    <a:ext uri="{9D8B030D-6E8A-4147-A177-3AD203B41FA5}">
                      <a16:colId xmlns:a16="http://schemas.microsoft.com/office/drawing/2014/main" val="1842721945"/>
                    </a:ext>
                  </a:extLst>
                </a:gridCol>
                <a:gridCol w="1784905">
                  <a:extLst>
                    <a:ext uri="{9D8B030D-6E8A-4147-A177-3AD203B41FA5}">
                      <a16:colId xmlns:a16="http://schemas.microsoft.com/office/drawing/2014/main" val="349412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code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code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</a:t>
                      </a:r>
                      <a:r>
                        <a:rPr lang="en-US" dirty="0" err="1"/>
                        <a:t>main_f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n-US" i="1" dirty="0"/>
                    </a:p>
                    <a:p>
                      <a:r>
                        <a:rPr lang="en-US" i="0" dirty="0" err="1"/>
                        <a:t>sw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-4(</a:t>
                      </a:r>
                      <a:r>
                        <a:rPr lang="en-US" i="0" dirty="0" err="1"/>
                        <a:t>fp</a:t>
                      </a:r>
                      <a:r>
                        <a:rPr lang="en-US" i="0" dirty="0"/>
                        <a:t>)</a:t>
                      </a:r>
                      <a:endParaRPr lang="el-GR" i="0" dirty="0"/>
                    </a:p>
                    <a:p>
                      <a:r>
                        <a:rPr lang="en-US" i="0" dirty="0" err="1"/>
                        <a:t>addi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l-G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2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C5DC7-F45E-B60C-DFB0-51AE0814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44044"/>
              </p:ext>
            </p:extLst>
          </p:nvPr>
        </p:nvGraphicFramePr>
        <p:xfrm>
          <a:off x="5406499" y="719666"/>
          <a:ext cx="44743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3423562323"/>
                    </a:ext>
                  </a:extLst>
                </a:gridCol>
                <a:gridCol w="3463233">
                  <a:extLst>
                    <a:ext uri="{9D8B030D-6E8A-4147-A177-3AD203B41FA5}">
                      <a16:colId xmlns:a16="http://schemas.microsoft.com/office/drawing/2014/main" val="16062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0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1028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……….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7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1044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………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1048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Επιστροφή τιμής = </a:t>
                      </a:r>
                      <a:r>
                        <a:rPr lang="en-US" dirty="0"/>
                        <a:t>…….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1052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Σύνδεσμος Προσπέλασης = </a:t>
                      </a:r>
                      <a:r>
                        <a:rPr lang="el-GR" b="0" dirty="0"/>
                        <a:t>1032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1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1056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Διεύθυνση Επιστροφής = </a:t>
                      </a:r>
                      <a:r>
                        <a:rPr lang="en-US" b="1" dirty="0"/>
                        <a:t>(pc+4)</a:t>
                      </a:r>
                      <a:endParaRPr lang="el-GR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3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268B4D-357A-21B2-6747-477A00A1C33B}"/>
              </a:ext>
            </a:extLst>
          </p:cNvPr>
          <p:cNvSpPr txBox="1"/>
          <p:nvPr/>
        </p:nvSpPr>
        <p:spPr>
          <a:xfrm>
            <a:off x="5317724" y="35033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(Data Segment)</a:t>
            </a:r>
            <a:endParaRPr lang="el-GR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7D3836-14FE-64FC-F6F9-94E7013284D5}"/>
              </a:ext>
            </a:extLst>
          </p:cNvPr>
          <p:cNvSpPr/>
          <p:nvPr/>
        </p:nvSpPr>
        <p:spPr>
          <a:xfrm>
            <a:off x="3986077" y="4053014"/>
            <a:ext cx="648070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</a:t>
            </a: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FEC0-0F1D-B9D3-52B2-6752A041D5F7}"/>
              </a:ext>
            </a:extLst>
          </p:cNvPr>
          <p:cNvSpPr txBox="1"/>
          <p:nvPr/>
        </p:nvSpPr>
        <p:spPr>
          <a:xfrm>
            <a:off x="9925234" y="1970842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main</a:t>
            </a:r>
            <a:endParaRPr lang="el-GR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CCC38-EF0A-7A09-40DD-A7C10E25A145}"/>
              </a:ext>
            </a:extLst>
          </p:cNvPr>
          <p:cNvSpPr txBox="1"/>
          <p:nvPr/>
        </p:nvSpPr>
        <p:spPr>
          <a:xfrm>
            <a:off x="9925234" y="3302493"/>
            <a:ext cx="120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main_f</a:t>
            </a:r>
            <a:endParaRPr lang="el-GR" sz="2000" b="1" dirty="0">
              <a:solidFill>
                <a:schemeClr val="accent6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BAEC4C-A9B2-BAD0-83C9-747445AB46F4}"/>
              </a:ext>
            </a:extLst>
          </p:cNvPr>
          <p:cNvSpPr/>
          <p:nvPr/>
        </p:nvSpPr>
        <p:spPr>
          <a:xfrm>
            <a:off x="4696288" y="4053014"/>
            <a:ext cx="648070" cy="3693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fp</a:t>
            </a:r>
            <a:endParaRPr lang="el-GR" sz="1400" dirty="0"/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43FF7F9A-08B7-8653-EC53-67883370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46135"/>
              </p:ext>
            </p:extLst>
          </p:nvPr>
        </p:nvGraphicFramePr>
        <p:xfrm>
          <a:off x="345242" y="532140"/>
          <a:ext cx="3569810" cy="2672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4905">
                  <a:extLst>
                    <a:ext uri="{9D8B030D-6E8A-4147-A177-3AD203B41FA5}">
                      <a16:colId xmlns:a16="http://schemas.microsoft.com/office/drawing/2014/main" val="1842721945"/>
                    </a:ext>
                  </a:extLst>
                </a:gridCol>
                <a:gridCol w="1784905">
                  <a:extLst>
                    <a:ext uri="{9D8B030D-6E8A-4147-A177-3AD203B41FA5}">
                      <a16:colId xmlns:a16="http://schemas.microsoft.com/office/drawing/2014/main" val="349412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code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code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</a:t>
                      </a:r>
                      <a:r>
                        <a:rPr lang="en-US" dirty="0" err="1"/>
                        <a:t>main_f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n-US" i="1" dirty="0"/>
                    </a:p>
                    <a:p>
                      <a:r>
                        <a:rPr lang="en-US" i="0" dirty="0" err="1"/>
                        <a:t>sw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-4(</a:t>
                      </a:r>
                      <a:r>
                        <a:rPr lang="en-US" i="0" dirty="0" err="1"/>
                        <a:t>fp</a:t>
                      </a:r>
                      <a:r>
                        <a:rPr lang="en-US" i="0" dirty="0"/>
                        <a:t>)</a:t>
                      </a:r>
                      <a:endParaRPr lang="el-GR" i="0" dirty="0"/>
                    </a:p>
                    <a:p>
                      <a:r>
                        <a:rPr lang="en-US" i="0" dirty="0" err="1"/>
                        <a:t>addi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n-US" i="1" dirty="0"/>
                    </a:p>
                    <a:p>
                      <a:r>
                        <a:rPr lang="en-US" i="0" dirty="0" err="1"/>
                        <a:t>jal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main_f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4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C5DC7-F45E-B60C-DFB0-51AE08141FC7}"/>
              </a:ext>
            </a:extLst>
          </p:cNvPr>
          <p:cNvGraphicFramePr>
            <a:graphicFrameLocks noGrp="1"/>
          </p:cNvGraphicFramePr>
          <p:nvPr/>
        </p:nvGraphicFramePr>
        <p:xfrm>
          <a:off x="5406499" y="719666"/>
          <a:ext cx="44743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3423562323"/>
                    </a:ext>
                  </a:extLst>
                </a:gridCol>
                <a:gridCol w="3463233">
                  <a:extLst>
                    <a:ext uri="{9D8B030D-6E8A-4147-A177-3AD203B41FA5}">
                      <a16:colId xmlns:a16="http://schemas.microsoft.com/office/drawing/2014/main" val="16062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0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1028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……….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7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1044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………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1048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Επιστροφή τιμής = </a:t>
                      </a:r>
                      <a:r>
                        <a:rPr lang="en-US" dirty="0"/>
                        <a:t>…….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1052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Σύνδεσμος Προσπέλασης = </a:t>
                      </a:r>
                      <a:r>
                        <a:rPr lang="el-GR" b="0" dirty="0"/>
                        <a:t>1032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1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1056</a:t>
                      </a:r>
                      <a:endParaRPr lang="el-G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Διεύθυνση Επιστροφής = </a:t>
                      </a:r>
                      <a:r>
                        <a:rPr lang="en-US" b="1" dirty="0"/>
                        <a:t>(pc+4)</a:t>
                      </a:r>
                      <a:endParaRPr lang="el-GR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3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268B4D-357A-21B2-6747-477A00A1C33B}"/>
              </a:ext>
            </a:extLst>
          </p:cNvPr>
          <p:cNvSpPr txBox="1"/>
          <p:nvPr/>
        </p:nvSpPr>
        <p:spPr>
          <a:xfrm>
            <a:off x="5317724" y="35033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(Data Segment)</a:t>
            </a:r>
            <a:endParaRPr lang="el-GR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7D3836-14FE-64FC-F6F9-94E7013284D5}"/>
              </a:ext>
            </a:extLst>
          </p:cNvPr>
          <p:cNvSpPr/>
          <p:nvPr/>
        </p:nvSpPr>
        <p:spPr>
          <a:xfrm>
            <a:off x="3986077" y="4053014"/>
            <a:ext cx="648070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</a:t>
            </a: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FEC0-0F1D-B9D3-52B2-6752A041D5F7}"/>
              </a:ext>
            </a:extLst>
          </p:cNvPr>
          <p:cNvSpPr txBox="1"/>
          <p:nvPr/>
        </p:nvSpPr>
        <p:spPr>
          <a:xfrm>
            <a:off x="9925234" y="1970842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main</a:t>
            </a:r>
            <a:endParaRPr lang="el-GR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CCC38-EF0A-7A09-40DD-A7C10E25A145}"/>
              </a:ext>
            </a:extLst>
          </p:cNvPr>
          <p:cNvSpPr txBox="1"/>
          <p:nvPr/>
        </p:nvSpPr>
        <p:spPr>
          <a:xfrm>
            <a:off x="9925234" y="3302493"/>
            <a:ext cx="120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main_f</a:t>
            </a:r>
            <a:endParaRPr lang="el-GR" sz="2000" b="1" dirty="0">
              <a:solidFill>
                <a:schemeClr val="accent6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BAEC4C-A9B2-BAD0-83C9-747445AB46F4}"/>
              </a:ext>
            </a:extLst>
          </p:cNvPr>
          <p:cNvSpPr/>
          <p:nvPr/>
        </p:nvSpPr>
        <p:spPr>
          <a:xfrm>
            <a:off x="4696288" y="4053014"/>
            <a:ext cx="648070" cy="3693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fp</a:t>
            </a:r>
            <a:endParaRPr lang="el-GR" sz="1400" dirty="0"/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43FF7F9A-08B7-8653-EC53-67883370A070}"/>
              </a:ext>
            </a:extLst>
          </p:cNvPr>
          <p:cNvGraphicFramePr>
            <a:graphicFrameLocks noGrp="1"/>
          </p:cNvGraphicFramePr>
          <p:nvPr/>
        </p:nvGraphicFramePr>
        <p:xfrm>
          <a:off x="345242" y="532140"/>
          <a:ext cx="3569810" cy="2672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4905">
                  <a:extLst>
                    <a:ext uri="{9D8B030D-6E8A-4147-A177-3AD203B41FA5}">
                      <a16:colId xmlns:a16="http://schemas.microsoft.com/office/drawing/2014/main" val="1842721945"/>
                    </a:ext>
                  </a:extLst>
                </a:gridCol>
                <a:gridCol w="1784905">
                  <a:extLst>
                    <a:ext uri="{9D8B030D-6E8A-4147-A177-3AD203B41FA5}">
                      <a16:colId xmlns:a16="http://schemas.microsoft.com/office/drawing/2014/main" val="349412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code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code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</a:t>
                      </a:r>
                      <a:r>
                        <a:rPr lang="en-US" dirty="0" err="1"/>
                        <a:t>main_f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n-US" i="1" dirty="0"/>
                    </a:p>
                    <a:p>
                      <a:r>
                        <a:rPr lang="en-US" i="0" dirty="0" err="1"/>
                        <a:t>sw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-4(</a:t>
                      </a:r>
                      <a:r>
                        <a:rPr lang="en-US" i="0" dirty="0" err="1"/>
                        <a:t>fp</a:t>
                      </a:r>
                      <a:r>
                        <a:rPr lang="en-US" i="0" dirty="0"/>
                        <a:t>)</a:t>
                      </a:r>
                      <a:endParaRPr lang="el-GR" i="0" dirty="0"/>
                    </a:p>
                    <a:p>
                      <a:r>
                        <a:rPr lang="en-US" i="0" dirty="0" err="1"/>
                        <a:t>addi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</a:t>
                      </a:r>
                      <a:r>
                        <a:rPr lang="en-US" i="0" dirty="0" err="1"/>
                        <a:t>sp</a:t>
                      </a:r>
                      <a:r>
                        <a:rPr lang="en-US" i="0" dirty="0"/>
                        <a:t>, </a:t>
                      </a:r>
                      <a:r>
                        <a:rPr lang="en-US" i="1" dirty="0" err="1"/>
                        <a:t>f_fl</a:t>
                      </a:r>
                      <a:endParaRPr lang="en-US" i="1" dirty="0"/>
                    </a:p>
                    <a:p>
                      <a:r>
                        <a:rPr lang="en-US" i="0" dirty="0" err="1"/>
                        <a:t>jal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main_f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76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40C1382-8E68-C08D-3147-6364731189FC}"/>
              </a:ext>
            </a:extLst>
          </p:cNvPr>
          <p:cNvSpPr txBox="1"/>
          <p:nvPr/>
        </p:nvSpPr>
        <p:spPr>
          <a:xfrm>
            <a:off x="1651247" y="5433134"/>
            <a:ext cx="566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Εκτέλεση κώδικα της </a:t>
            </a:r>
            <a:r>
              <a:rPr lang="en-US" dirty="0" err="1"/>
              <a:t>main_f</a:t>
            </a:r>
            <a:r>
              <a:rPr lang="en-US" dirty="0"/>
              <a:t> </a:t>
            </a:r>
            <a:endParaRPr lang="el-GR" dirty="0"/>
          </a:p>
          <a:p>
            <a:r>
              <a:rPr lang="el-GR" dirty="0"/>
              <a:t>Σίγουρα θα βάλει κάποια τιμή στο </a:t>
            </a:r>
            <a:r>
              <a:rPr lang="en-US" dirty="0"/>
              <a:t>-8(</a:t>
            </a:r>
            <a:r>
              <a:rPr lang="en-US" dirty="0" err="1"/>
              <a:t>sp</a:t>
            </a:r>
            <a:r>
              <a:rPr lang="en-US" dirty="0"/>
              <a:t>) = 1048 </a:t>
            </a:r>
            <a:r>
              <a:rPr lang="el-GR" dirty="0"/>
              <a:t>καθώς και στα υπόλοιπα πεδία για μεταβλητές και παραμέτρους</a:t>
            </a:r>
          </a:p>
        </p:txBody>
      </p:sp>
    </p:spTree>
    <p:extLst>
      <p:ext uri="{BB962C8B-B14F-4D97-AF65-F5344CB8AC3E}">
        <p14:creationId xmlns:p14="http://schemas.microsoft.com/office/powerpoint/2010/main" val="426510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598</Words>
  <Application>Microsoft Office PowerPoint</Application>
  <PresentationFormat>Widescreen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Final Code 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SIDIROPOULOS</dc:creator>
  <cp:lastModifiedBy>PANAGIOTIS SIDIROPOULOS</cp:lastModifiedBy>
  <cp:revision>52</cp:revision>
  <dcterms:created xsi:type="dcterms:W3CDTF">2023-05-03T14:42:35Z</dcterms:created>
  <dcterms:modified xsi:type="dcterms:W3CDTF">2023-05-05T09:28:23Z</dcterms:modified>
</cp:coreProperties>
</file>