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455e47913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455e4791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455e4791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455e4791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455e47913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455e4791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455e47913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455e47913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u.wikipedia.org/wiki/%D0%9A%D0%BE%D0%BC%D1%81%D0%BE%D0%BC%D0%BE%D0%BB%D1%8C%D1%81%D0%BA%D0%B0%D1%8F_%D0%BF%D1%80%D0%B0%D0%B2%D0%B4%D0%B0" TargetMode="External"/><Relationship Id="rId4" Type="http://schemas.openxmlformats.org/officeDocument/2006/relationships/hyperlink" Target="https://ru.wikipedia.org/wiki/%D0%9E%D0%B3%D0%BE%D0%BD%D1%91%D0%BA" TargetMode="External"/><Relationship Id="rId5" Type="http://schemas.openxmlformats.org/officeDocument/2006/relationships/hyperlink" Target="https://ru.wikipedia.org/wiki/%D0%92%D0%B5%D0%BB%D0%B8%D0%BA%D0%B0%D1%8F_%D0%9E%D1%82%D0%B5%D1%87%D0%B5%D1%81%D1%82%D0%B2%D0%B5%D0%BD%D0%BD%D0%B0%D1%8F_%D0%B2%D0%BE%D0%B9%D0%BD%D0%B0" TargetMode="External"/><Relationship Id="rId6" Type="http://schemas.openxmlformats.org/officeDocument/2006/relationships/hyperlink" Target="https://ru.wikipedia.org/wiki/%D0%A1%D0%B5%D0%B2%D0%B5%D1%80%D0%BD%D1%8B%D0%B9_%D1%84%D1%80%D0%BE%D0%BD%D1%82_(%D0%92%D0%B5%D0%BB%D0%B8%D0%BA%D0%B0%D1%8F_%D0%9E%D1%82%D0%B5%D1%87%D0%B5%D1%81%D1%82%D0%B2%D0%B5%D0%BD%D0%BD%D0%B0%D1%8F_%D0%B2%D0%BE%D0%B9%D0%BD%D0%B0)" TargetMode="External"/><Relationship Id="rId7" Type="http://schemas.openxmlformats.org/officeDocument/2006/relationships/hyperlink" Target="https://ru.wikipedia.org/wiki/%D0%9A%D0%B0%D1%80%D0%B5%D0%BB%D1%8C%D1%81%D0%BA%D0%B8%D0%B9_%D1%84%D1%80%D0%BE%D0%BD%D1%82" TargetMode="External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u.wikipedia.org/wiki/1932" TargetMode="External"/><Relationship Id="rId4" Type="http://schemas.openxmlformats.org/officeDocument/2006/relationships/hyperlink" Target="https://ru.wikipedia.org/wiki/%D0%92%D0%B8%D0%BD%D0%BE%D0%BA%D1%83%D1%80%D0%BE%D0%B2,_%D0%95%D0%B2%D0%B3%D0%B5%D0%BD%D0%B8%D0%B9_%D0%9C%D0%B8%D1%85%D0%B0%D0%B9%D0%BB%D0%BE%D0%B2%D0%B8%D1%87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ru.wikipedia.org/wiki/%D0%9A%D0%BE%D1%80%D0%B6%D0%B0%D0%B2%D0%B8%D0%BD,_%D0%9D%D0%B0%D1%83%D0%BC_%D0%9C%D0%BE%D0%B8%D1%81%D0%B5%D0%B5%D0%B2%D0%B8%D1%87" TargetMode="External"/><Relationship Id="rId6" Type="http://schemas.openxmlformats.org/officeDocument/2006/relationships/hyperlink" Target="https://ru.wikipedia.org/wiki/%D0%9F%D0%B0%D0%BF%D0%B5%D1%80%D0%BD%D1%8B%D0%B9,_%D0%97%D0%B8%D0%BD%D0%BE%D0%B2%D0%B8%D0%B9_%D0%A1%D0%B0%D0%BC%D0%BE%D0%B9%D0%BB%D0%BE%D0%B2%D0%B8%D1%87" TargetMode="External"/><Relationship Id="rId7" Type="http://schemas.openxmlformats.org/officeDocument/2006/relationships/hyperlink" Target="https://ru.wikipedia.org/wiki/%D0%A3%D0%BA%D1%80%D0%B0%D0%B8%D0%BD%D1%81%D0%BA%D0%B8%D0%B9_%D1%8F%D0%B7%D1%8B%D0%BA" TargetMode="External"/><Relationship Id="rId8" Type="http://schemas.openxmlformats.org/officeDocument/2006/relationships/hyperlink" Target="https://ru.wikipedia.org/wiki/%D0%91%D0%B5%D0%BB%D0%BE%D1%80%D1%83%D1%81%D1%81%D0%BA%D0%B8%D0%B9_%D1%8F%D0%B7%D1%8B%D0%B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hJYlevuu4onKqyXUx_SguhV03rdoRTeI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Поэты  города </a:t>
            </a:r>
            <a:r>
              <a:rPr lang="ru"/>
              <a:t>Дзержинский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215275" y="3204475"/>
            <a:ext cx="27648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Суслов Иван</a:t>
            </a:r>
            <a:br>
              <a:rPr lang="ru"/>
            </a:br>
            <a:r>
              <a:rPr lang="ru"/>
              <a:t>ИСП-23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950">
                <a:latin typeface="Arial"/>
                <a:ea typeface="Arial"/>
                <a:cs typeface="Arial"/>
                <a:sym typeface="Arial"/>
              </a:rPr>
              <a:t>Яросла́в Васи́льевич Смеляко́в</a:t>
            </a:r>
            <a:endParaRPr sz="345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517225"/>
            <a:ext cx="60591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marR="50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Дата рождения - 26 декабря 1912 г. </a:t>
            </a:r>
            <a:endParaRPr b="1" sz="175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50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Место рождения - Луцк, Волынская губерния, Российская империя.</a:t>
            </a:r>
            <a:endParaRPr b="1" sz="175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50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Дата смерти - 27 ноября 1972 г.</a:t>
            </a:r>
            <a:endParaRPr b="1" sz="175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50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ru" sz="17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Род деятельности - поэт, переводчик, литературный критик.</a:t>
            </a:r>
            <a:endParaRPr b="1" sz="175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marR="50800" rtl="0" algn="l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b="1" sz="175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900" y="1418475"/>
            <a:ext cx="2697051" cy="305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6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Georgia"/>
                <a:ea typeface="Georgia"/>
                <a:cs typeface="Georgia"/>
                <a:sym typeface="Georgia"/>
              </a:rPr>
              <a:t>Биография поэта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5"/>
            <a:ext cx="5705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Родился в семье железнодорожного рабочего. Детство провёл в деревне, где окончил начальную школу. Затем учился в Москве, в школе-семилетке.</a:t>
            </a:r>
            <a:endParaRPr sz="155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Занимался в литературных кружках при газете «</a:t>
            </a:r>
            <a:r>
              <a:rPr lang="ru" sz="155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Комсомольская правда</a:t>
            </a:r>
            <a:r>
              <a:rPr lang="ru" sz="15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» и журнале «</a:t>
            </a:r>
            <a:r>
              <a:rPr lang="ru" sz="155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Огонёк</a:t>
            </a:r>
            <a:r>
              <a:rPr lang="ru" sz="15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».</a:t>
            </a:r>
            <a:r>
              <a:rPr lang="ru" sz="15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5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С 1937 года после освобождения — ответственный секретарь газеты «Дзержинец» трудкоммуны имени Дзержинского.</a:t>
            </a:r>
            <a:endParaRPr sz="155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Участник </a:t>
            </a:r>
            <a:r>
              <a:rPr lang="ru" sz="155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Великой Отечественной войны</a:t>
            </a:r>
            <a:r>
              <a:rPr lang="ru" sz="15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. С июня по ноябрь 1941 года был рядовым на </a:t>
            </a:r>
            <a:r>
              <a:rPr lang="ru" sz="155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Северном</a:t>
            </a:r>
            <a:r>
              <a:rPr lang="ru" sz="15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55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Карельском фронтах</a:t>
            </a:r>
            <a:r>
              <a:rPr lang="ru" sz="15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. Попал в окружение, находился в финском плену, в 1944 году возвратился из плена.</a:t>
            </a:r>
            <a:endParaRPr sz="205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8">
            <a:alphaModFix amt="86000"/>
          </a:blip>
          <a:stretch>
            <a:fillRect/>
          </a:stretch>
        </p:blipFill>
        <p:spPr>
          <a:xfrm>
            <a:off x="6251500" y="1030175"/>
            <a:ext cx="2462825" cy="3694576"/>
          </a:xfrm>
          <a:prstGeom prst="rect">
            <a:avLst/>
          </a:prstGeom>
          <a:noFill/>
          <a:ln>
            <a:noFill/>
          </a:ln>
          <a:effectLst>
            <a:outerShdw blurRad="1428750" rotWithShape="0" algn="bl" dir="15420000" dist="266700">
              <a:srgbClr val="000000">
                <a:alpha val="55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6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Творчество поэта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4117500" cy="3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Рано начал писать стихи. Учась в ФЗУ (будучи «фабзайцем»), публиковал стихи в цеховой стенгазете. Писал также обозрения для агитбригады. Дебютировал в печати в 1931 году. Первый сборник стихов «Работа и любовь» (</a:t>
            </a:r>
            <a:r>
              <a:rPr lang="ru" sz="135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1932</a:t>
            </a:r>
            <a:r>
              <a:rPr lang="ru" sz="13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) сам набирал в типографии как профессиональный наборщик. Как и в следующем сборнике «Стихи», воспевал новый быт, ударный труд.</a:t>
            </a:r>
            <a:endParaRPr sz="135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Качество стихов Смелякова очень различно как в отношении их глубины, так и формы выражения; налицо — подлинный талант (что подтверждается такими знатоками, как </a:t>
            </a:r>
            <a:r>
              <a:rPr lang="ru" sz="135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Е. Винокуров</a:t>
            </a:r>
            <a:r>
              <a:rPr lang="ru" sz="13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35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Н. Коржавин</a:t>
            </a:r>
            <a:r>
              <a:rPr lang="ru" sz="13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35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З. Паперный</a:t>
            </a:r>
            <a:r>
              <a:rPr lang="ru" sz="13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), равно как и слабость общей позиции этого поэта, испытывавшего удары судьбы и впавшего в алкоголизм. Хорошие стихи Смелякова отличаются силой и выпуклой образностью языка, плохие — дешёвой рифмованной декламацией.</a:t>
            </a:r>
            <a:endParaRPr sz="135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Автор публицистических и критических статей; занимался переводами с </a:t>
            </a:r>
            <a:r>
              <a:rPr lang="ru" sz="135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украинского</a:t>
            </a:r>
            <a:r>
              <a:rPr lang="ru" sz="13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350">
                <a:solidFill>
                  <a:schemeClr val="accent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белорусского</a:t>
            </a:r>
            <a:r>
              <a:rPr lang="ru" sz="135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и других языков.</a:t>
            </a:r>
            <a:endParaRPr sz="165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48975" y="835725"/>
            <a:ext cx="4155275" cy="4163424"/>
          </a:xfrm>
          <a:prstGeom prst="rect">
            <a:avLst/>
          </a:prstGeom>
          <a:noFill/>
          <a:ln>
            <a:noFill/>
          </a:ln>
          <a:effectLst>
            <a:outerShdw blurRad="928688" rotWithShape="0" algn="bl" dir="7800000" dist="2095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234875"/>
            <a:ext cx="8368200" cy="90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Одно из многих его стихотворений, это “Сердце”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144175"/>
            <a:ext cx="3380700" cy="34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Сердце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мир треснет, трещина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пройдет через сердце поэта.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Генрих Гейне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Мир был разъят и обесчещен,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Земля крутилась тяжело.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Ах, сколько их, тех самых трещин,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 сердцу самому прошло!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Оно еще живет покуда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 переваривает быт,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но, словно с трещиной посуда,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веселым звоном не звенит.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Оно еще стучит неплохо,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нем не совсем погаснул жар;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оно годится твой, эпоха,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52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последний выдержать удар.</a:t>
            </a:r>
            <a:endParaRPr sz="522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 title="resul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000" y="1296575"/>
            <a:ext cx="3900900" cy="34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