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65" r:id="rId2"/>
    <p:sldId id="394" r:id="rId3"/>
    <p:sldId id="383" r:id="rId4"/>
    <p:sldId id="384" r:id="rId5"/>
    <p:sldId id="385" r:id="rId6"/>
    <p:sldId id="395" r:id="rId7"/>
    <p:sldId id="396" r:id="rId8"/>
    <p:sldId id="397" r:id="rId9"/>
    <p:sldId id="386" r:id="rId10"/>
    <p:sldId id="387" r:id="rId11"/>
    <p:sldId id="398" r:id="rId12"/>
    <p:sldId id="388" r:id="rId13"/>
    <p:sldId id="400" r:id="rId14"/>
    <p:sldId id="389" r:id="rId15"/>
    <p:sldId id="390" r:id="rId16"/>
    <p:sldId id="392" r:id="rId17"/>
    <p:sldId id="399" r:id="rId18"/>
    <p:sldId id="391" r:id="rId19"/>
    <p:sldId id="298" r:id="rId20"/>
  </p:sldIdLst>
  <p:sldSz cx="20104100" cy="11309350"/>
  <p:notesSz cx="20104100" cy="1130935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Formular" panose="020B0604020202020204" charset="-52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 varScale="1">
        <p:scale>
          <a:sx n="49" d="100"/>
          <a:sy n="49" d="100"/>
        </p:scale>
        <p:origin x="606" y="66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30.09.2022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78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248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5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948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59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8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45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9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7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917" y="9159875"/>
            <a:ext cx="3568342" cy="1607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48649" y="9620365"/>
            <a:ext cx="45581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академия аналитики данных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при Томском государственном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университете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50237" y="8584860"/>
            <a:ext cx="430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spc="-300" dirty="0">
                <a:solidFill>
                  <a:srgbClr val="005970"/>
                </a:solidFill>
                <a:latin typeface="Formular" panose="02000000000000000000" pitchFamily="2" charset="-52"/>
              </a:rPr>
              <a:t>data-diving</a:t>
            </a:r>
            <a:endParaRPr lang="ru-RU" sz="1100" dirty="0">
              <a:solidFill>
                <a:srgbClr val="005970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83" name="object 41"/>
            <p:cNvSpPr/>
            <p:nvPr/>
          </p:nvSpPr>
          <p:spPr>
            <a:xfrm>
              <a:off x="13799695" y="8258397"/>
              <a:ext cx="2748280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85" name="object 39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44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87" name="Группа 86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88" name="object 42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grpSp>
              <p:nvGrpSpPr>
                <p:cNvPr id="89" name="Группа 88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90" name="Группа 89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92" name="object 25"/>
                    <p:cNvGrpSpPr/>
                    <p:nvPr/>
                  </p:nvGrpSpPr>
                  <p:grpSpPr>
                    <a:xfrm>
                      <a:off x="13799695" y="6020246"/>
                      <a:ext cx="2748280" cy="298450"/>
                      <a:chOff x="13799695" y="6020246"/>
                      <a:chExt cx="2748280" cy="298450"/>
                    </a:xfrm>
                  </p:grpSpPr>
                  <p:sp>
                    <p:nvSpPr>
                      <p:cNvPr id="107" name="object 26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8" name="object 27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3" name="object 28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grpSp>
                  <p:nvGrpSpPr>
                    <p:cNvPr id="94" name="object 29"/>
                    <p:cNvGrpSpPr/>
                    <p:nvPr/>
                  </p:nvGrpSpPr>
                  <p:grpSpPr>
                    <a:xfrm>
                      <a:off x="13799704" y="6915517"/>
                      <a:ext cx="3397885" cy="298450"/>
                      <a:chOff x="13799704" y="6915517"/>
                      <a:chExt cx="3397885" cy="298450"/>
                    </a:xfrm>
                  </p:grpSpPr>
                  <p:sp>
                    <p:nvSpPr>
                      <p:cNvPr id="105" name="object 30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6" name="object 3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5" name="object 32"/>
                    <p:cNvGrpSpPr/>
                    <p:nvPr/>
                  </p:nvGrpSpPr>
                  <p:grpSpPr>
                    <a:xfrm>
                      <a:off x="13799704" y="7363137"/>
                      <a:ext cx="3397885" cy="298450"/>
                      <a:chOff x="13799704" y="7363137"/>
                      <a:chExt cx="3397885" cy="298450"/>
                    </a:xfrm>
                  </p:grpSpPr>
                  <p:sp>
                    <p:nvSpPr>
                      <p:cNvPr id="103" name="object 33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4" name="object 34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6" name="object 35"/>
                    <p:cNvGrpSpPr/>
                    <p:nvPr/>
                  </p:nvGrpSpPr>
                  <p:grpSpPr>
                    <a:xfrm>
                      <a:off x="13799695" y="7810767"/>
                      <a:ext cx="3310890" cy="447675"/>
                      <a:chOff x="13799695" y="7810767"/>
                      <a:chExt cx="3310890" cy="447675"/>
                    </a:xfrm>
                  </p:grpSpPr>
                  <p:sp>
                    <p:nvSpPr>
                      <p:cNvPr id="100" name="object 36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1" name="object 37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2" name="object 38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7" name="object 40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8" name="object 43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9" name="object 45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91" name="object 46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</p:grpSp>
      <p:grpSp>
        <p:nvGrpSpPr>
          <p:cNvPr id="109" name="object 124"/>
          <p:cNvGrpSpPr/>
          <p:nvPr/>
        </p:nvGrpSpPr>
        <p:grpSpPr>
          <a:xfrm>
            <a:off x="0" y="6020246"/>
            <a:ext cx="13348649" cy="2536825"/>
            <a:chOff x="0" y="6020246"/>
            <a:chExt cx="13675360" cy="2536825"/>
          </a:xfrm>
        </p:grpSpPr>
        <p:sp>
          <p:nvSpPr>
            <p:cNvPr id="110" name="object 125"/>
            <p:cNvSpPr/>
            <p:nvPr/>
          </p:nvSpPr>
          <p:spPr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26"/>
            <p:cNvSpPr/>
            <p:nvPr/>
          </p:nvSpPr>
          <p:spPr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27"/>
            <p:cNvSpPr/>
            <p:nvPr/>
          </p:nvSpPr>
          <p:spPr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28"/>
            <p:cNvSpPr/>
            <p:nvPr/>
          </p:nvSpPr>
          <p:spPr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29"/>
            <p:cNvSpPr/>
            <p:nvPr/>
          </p:nvSpPr>
          <p:spPr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30"/>
            <p:cNvSpPr/>
            <p:nvPr/>
          </p:nvSpPr>
          <p:spPr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31"/>
            <p:cNvSpPr/>
            <p:nvPr/>
          </p:nvSpPr>
          <p:spPr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32"/>
            <p:cNvSpPr/>
            <p:nvPr/>
          </p:nvSpPr>
          <p:spPr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33"/>
            <p:cNvSpPr/>
            <p:nvPr/>
          </p:nvSpPr>
          <p:spPr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34"/>
            <p:cNvSpPr/>
            <p:nvPr/>
          </p:nvSpPr>
          <p:spPr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35"/>
            <p:cNvSpPr/>
            <p:nvPr/>
          </p:nvSpPr>
          <p:spPr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36"/>
            <p:cNvSpPr/>
            <p:nvPr/>
          </p:nvSpPr>
          <p:spPr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37"/>
            <p:cNvSpPr/>
            <p:nvPr/>
          </p:nvSpPr>
          <p:spPr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38"/>
            <p:cNvSpPr/>
            <p:nvPr/>
          </p:nvSpPr>
          <p:spPr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39"/>
            <p:cNvSpPr/>
            <p:nvPr/>
          </p:nvSpPr>
          <p:spPr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40"/>
            <p:cNvSpPr/>
            <p:nvPr/>
          </p:nvSpPr>
          <p:spPr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41"/>
            <p:cNvSpPr/>
            <p:nvPr/>
          </p:nvSpPr>
          <p:spPr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24">
            <a:extLst>
              <a:ext uri="{FF2B5EF4-FFF2-40B4-BE49-F238E27FC236}">
                <a16:creationId xmlns:a16="http://schemas.microsoft.com/office/drawing/2014/main" id="{C061D660-2701-47EF-A286-33B2B5C4475B}"/>
              </a:ext>
            </a:extLst>
          </p:cNvPr>
          <p:cNvSpPr txBox="1"/>
          <p:nvPr/>
        </p:nvSpPr>
        <p:spPr>
          <a:xfrm>
            <a:off x="13404850" y="5164039"/>
            <a:ext cx="5105400" cy="7192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Панов Евгений Николаевич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70050" y="1311275"/>
            <a:ext cx="124206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Итоговый проект по программе «</a:t>
            </a:r>
            <a:r>
              <a:rPr lang="en-US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Data</a:t>
            </a: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-аналитик: старт карьеры»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9DF69-EFFD-4811-936B-3630CBBF02A6}"/>
              </a:ext>
            </a:extLst>
          </p:cNvPr>
          <p:cNvSpPr txBox="1"/>
          <p:nvPr/>
        </p:nvSpPr>
        <p:spPr>
          <a:xfrm>
            <a:off x="1674586" y="5417314"/>
            <a:ext cx="7005864" cy="4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Поток № ДА-106  — октябрь 2022  г.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136650" y="1793296"/>
            <a:ext cx="17068800" cy="2995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Диаграмма рассеяния:</a:t>
            </a:r>
            <a:endParaRPr lang="en-US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136650" y="795868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7E3970-4C8E-46E8-94E9-A9E71E20D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743" y="657059"/>
            <a:ext cx="9487690" cy="99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4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136650" y="1793296"/>
            <a:ext cx="17068800" cy="464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Гипотеза отклоняется.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График работы также влияет на уровень заработной платы, но по сравнению с опытом работы - в меньшей степени.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Это наглядно было видно и ранее, в результате анализа таблиц сопряженности при построении гистограммы, а также по тепловым картам по интенсивности цвета - степень связи параметров.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136650" y="795868"/>
            <a:ext cx="15011400" cy="92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 </a:t>
            </a:r>
            <a:r>
              <a:rPr lang="ru-RU" sz="5400" b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проверки гипотезы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505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1630692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673110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A3A61-D9F9-42A8-A6D1-C29E502609D6}"/>
              </a:ext>
            </a:extLst>
          </p:cNvPr>
          <p:cNvSpPr txBox="1"/>
          <p:nvPr/>
        </p:nvSpPr>
        <p:spPr>
          <a:xfrm>
            <a:off x="1250950" y="2632072"/>
            <a:ext cx="17907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Formular" panose="020B0604020202020204" charset="-52"/>
              </a:rPr>
              <a:t>	</a:t>
            </a:r>
            <a:r>
              <a:rPr lang="ru-RU" sz="3600" b="1" dirty="0">
                <a:latin typeface="Formular" panose="020B0604020202020204" charset="-52"/>
              </a:rPr>
              <a:t>Максимальное количество вакансий:</a:t>
            </a:r>
          </a:p>
          <a:p>
            <a:r>
              <a:rPr lang="ru-RU" sz="3600" dirty="0">
                <a:latin typeface="Formular" panose="020B0604020202020204" charset="-52"/>
              </a:rPr>
              <a:t>Москва и Санкт-Петербург.   Далее – Новосибирск, Екатеринбург, Казань.</a:t>
            </a:r>
          </a:p>
          <a:p>
            <a:endParaRPr lang="ru-RU" sz="3600" dirty="0">
              <a:latin typeface="Formular" panose="020B0604020202020204" charset="-52"/>
            </a:endParaRPr>
          </a:p>
          <a:p>
            <a:r>
              <a:rPr lang="ru-RU" sz="3600" dirty="0">
                <a:latin typeface="Formular" panose="020B0604020202020204" charset="-52"/>
              </a:rPr>
              <a:t>	</a:t>
            </a:r>
            <a:r>
              <a:rPr lang="ru-RU" sz="3600" b="1" dirty="0">
                <a:latin typeface="Formular" panose="020B0604020202020204" charset="-52"/>
              </a:rPr>
              <a:t>Города с самыми высокими зарплатами:</a:t>
            </a:r>
          </a:p>
          <a:p>
            <a:r>
              <a:rPr lang="ru-RU" sz="3600" dirty="0">
                <a:latin typeface="Formular" panose="020B0604020202020204" charset="-52"/>
              </a:rPr>
              <a:t>Москва, Санкт-Петербург, Новосибирск.    Далее – Екатеринбург и Томск.</a:t>
            </a:r>
          </a:p>
          <a:p>
            <a:endParaRPr lang="ru-RU" sz="3600" dirty="0">
              <a:latin typeface="Formular" panose="020B0604020202020204" charset="-52"/>
            </a:endParaRPr>
          </a:p>
          <a:p>
            <a:r>
              <a:rPr lang="ru-RU" sz="3600" dirty="0">
                <a:latin typeface="Formular" panose="020B0604020202020204" charset="-52"/>
              </a:rPr>
              <a:t>	</a:t>
            </a:r>
            <a:r>
              <a:rPr lang="ru-RU" sz="3600" b="1" dirty="0">
                <a:latin typeface="Formular" panose="020B0604020202020204" charset="-52"/>
              </a:rPr>
              <a:t>Наиболее популярные навыки: </a:t>
            </a:r>
            <a:r>
              <a:rPr lang="en-US" sz="3600" dirty="0">
                <a:latin typeface="Formular" panose="020B0604020202020204" charset="-52"/>
              </a:rPr>
              <a:t>SQL, Linux, Git, </a:t>
            </a:r>
            <a:r>
              <a:rPr lang="en-US" sz="3600" dirty="0" err="1">
                <a:latin typeface="Formular" panose="020B0604020202020204" charset="-52"/>
              </a:rPr>
              <a:t>Javascript</a:t>
            </a:r>
            <a:r>
              <a:rPr lang="en-US" sz="3600" dirty="0">
                <a:latin typeface="Formular" panose="020B0604020202020204" charset="-52"/>
              </a:rPr>
              <a:t>, Python.</a:t>
            </a:r>
            <a:endParaRPr lang="ru-RU" sz="3600" dirty="0">
              <a:latin typeface="Formular" panose="020B0604020202020204" charset="-52"/>
            </a:endParaRPr>
          </a:p>
          <a:p>
            <a:endParaRPr lang="ru-RU" sz="3600" dirty="0">
              <a:latin typeface="Formular" panose="020B0604020202020204" charset="-52"/>
            </a:endParaRPr>
          </a:p>
          <a:p>
            <a:r>
              <a:rPr lang="ru-RU" sz="3600" dirty="0">
                <a:latin typeface="Formular" panose="020B0604020202020204" charset="-52"/>
              </a:rPr>
              <a:t>	</a:t>
            </a:r>
            <a:r>
              <a:rPr lang="ru-RU" sz="3600" b="1" dirty="0">
                <a:latin typeface="Formular" panose="020B0604020202020204" charset="-52"/>
              </a:rPr>
              <a:t>Самые высокооплачиваемые навыки: </a:t>
            </a:r>
            <a:r>
              <a:rPr lang="en-US" sz="3600" dirty="0">
                <a:latin typeface="Formular" panose="020B0604020202020204" charset="-52"/>
              </a:rPr>
              <a:t>Java, Docker</a:t>
            </a:r>
            <a:r>
              <a:rPr lang="ru-RU" sz="3600" dirty="0">
                <a:latin typeface="Formular" panose="020B0604020202020204" charset="-52"/>
              </a:rPr>
              <a:t>.</a:t>
            </a:r>
          </a:p>
          <a:p>
            <a:r>
              <a:rPr lang="ru-RU" sz="3600" dirty="0">
                <a:latin typeface="Formular" panose="020B0604020202020204" charset="-52"/>
              </a:rPr>
              <a:t>		Затем:   </a:t>
            </a:r>
            <a:r>
              <a:rPr lang="en-US" sz="3600" dirty="0" err="1">
                <a:latin typeface="Formular" panose="020B0604020202020204" charset="-52"/>
              </a:rPr>
              <a:t>Posgresql</a:t>
            </a:r>
            <a:r>
              <a:rPr lang="en-US" sz="3600" dirty="0">
                <a:latin typeface="Formular" panose="020B0604020202020204" charset="-52"/>
              </a:rPr>
              <a:t>, Python, Atlassian </a:t>
            </a:r>
            <a:r>
              <a:rPr lang="en-US" sz="3600" dirty="0" err="1">
                <a:latin typeface="Formular" panose="020B0604020202020204" charset="-52"/>
              </a:rPr>
              <a:t>jira</a:t>
            </a:r>
            <a:endParaRPr lang="en-US" sz="3600" dirty="0">
              <a:latin typeface="Formular" panose="020B0604020202020204" charset="-52"/>
            </a:endParaRPr>
          </a:p>
          <a:p>
            <a:endParaRPr lang="en-US" sz="3600" dirty="0">
              <a:latin typeface="Formular" panose="020B0604020202020204" charset="-52"/>
            </a:endParaRPr>
          </a:p>
          <a:p>
            <a:r>
              <a:rPr lang="en-US" sz="3600" dirty="0">
                <a:latin typeface="Formular" panose="020B0604020202020204" charset="-52"/>
              </a:rPr>
              <a:t>	</a:t>
            </a:r>
            <a:r>
              <a:rPr lang="ru-RU" sz="3600" b="1" dirty="0">
                <a:latin typeface="Formular" panose="020B0604020202020204" charset="-52"/>
              </a:rPr>
              <a:t>Самые популярные специализации: </a:t>
            </a:r>
            <a:r>
              <a:rPr lang="ru-RU" sz="3600" dirty="0">
                <a:latin typeface="Formular" panose="020B0604020202020204" charset="-52"/>
              </a:rPr>
              <a:t>инженер, программирование, разработка.</a:t>
            </a:r>
            <a:endParaRPr lang="en-US" sz="3600" dirty="0">
              <a:latin typeface="Formular" panose="020B0604020202020204" charset="-52"/>
            </a:endParaRPr>
          </a:p>
          <a:p>
            <a:r>
              <a:rPr lang="en-US" sz="3600" dirty="0">
                <a:latin typeface="Formular" panose="020B0604020202020204" charset="-52"/>
              </a:rPr>
              <a:t>	</a:t>
            </a:r>
            <a:r>
              <a:rPr lang="ru-RU" sz="3600" b="1" dirty="0">
                <a:latin typeface="Formular" panose="020B0604020202020204" charset="-52"/>
              </a:rPr>
              <a:t>А самая высокооплачиваемая </a:t>
            </a:r>
            <a:r>
              <a:rPr lang="ru-RU" sz="3600" dirty="0">
                <a:latin typeface="Formular" panose="020B0604020202020204" charset="-52"/>
              </a:rPr>
              <a:t>– «Информационные технологии»</a:t>
            </a: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1630692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673110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A3A61-D9F9-42A8-A6D1-C29E502609D6}"/>
              </a:ext>
            </a:extLst>
          </p:cNvPr>
          <p:cNvSpPr txBox="1"/>
          <p:nvPr/>
        </p:nvSpPr>
        <p:spPr>
          <a:xfrm>
            <a:off x="1250950" y="2632072"/>
            <a:ext cx="17907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Formular" panose="020B0604020202020204" charset="-52"/>
              </a:rPr>
              <a:t>	</a:t>
            </a:r>
            <a:r>
              <a:rPr lang="ru-RU" sz="3600" b="1" dirty="0">
                <a:latin typeface="Formular" panose="020B0604020202020204" charset="-52"/>
              </a:rPr>
              <a:t>Наиболее популярный график работы:</a:t>
            </a:r>
          </a:p>
          <a:p>
            <a:r>
              <a:rPr lang="ru-RU" sz="3600" dirty="0">
                <a:latin typeface="Formular" panose="020B0604020202020204" charset="-52"/>
              </a:rPr>
              <a:t>«Полный день» - 73%,   затем «Удалённая работа» - 21%</a:t>
            </a:r>
          </a:p>
          <a:p>
            <a:endParaRPr lang="ru-RU" sz="3600" dirty="0">
              <a:latin typeface="Formular" panose="020B0604020202020204" charset="-52"/>
            </a:endParaRPr>
          </a:p>
          <a:p>
            <a:r>
              <a:rPr lang="ru-RU" sz="3600" dirty="0">
                <a:latin typeface="Formular" panose="020B0604020202020204" charset="-52"/>
              </a:rPr>
              <a:t>	</a:t>
            </a:r>
            <a:r>
              <a:rPr lang="ru-RU" sz="3600" b="1" dirty="0">
                <a:latin typeface="Formular" panose="020B0604020202020204" charset="-52"/>
              </a:rPr>
              <a:t>Наиболее востребованный опыт работы:</a:t>
            </a:r>
          </a:p>
          <a:p>
            <a:r>
              <a:rPr lang="ru-RU" sz="3600" dirty="0">
                <a:latin typeface="Formular" panose="020B0604020202020204" charset="-52"/>
              </a:rPr>
              <a:t>«от 1 до 3-х лет» - 52%,   затем «от 3 до 6 лет» - 32%</a:t>
            </a:r>
          </a:p>
          <a:p>
            <a:endParaRPr lang="ru-RU" sz="3600" dirty="0">
              <a:latin typeface="Formular" panose="020B0604020202020204" charset="-52"/>
            </a:endParaRPr>
          </a:p>
          <a:p>
            <a:r>
              <a:rPr lang="ru-RU" sz="3600" dirty="0">
                <a:latin typeface="Formular" panose="020B0604020202020204" charset="-52"/>
              </a:rPr>
              <a:t>И Опыт работы, и график работы - оказывают влияние на уровень заработной платы.</a:t>
            </a:r>
          </a:p>
          <a:p>
            <a:endParaRPr lang="ru-RU" sz="3600" dirty="0">
              <a:latin typeface="Formular" panose="020B0604020202020204" charset="-52"/>
            </a:endParaRPr>
          </a:p>
          <a:p>
            <a:r>
              <a:rPr lang="ru-RU" sz="3600" dirty="0">
                <a:latin typeface="Formular" panose="020B0604020202020204" charset="-52"/>
              </a:rPr>
              <a:t>Опыт - имеет сильное влияние, график - в меньшей степени.</a:t>
            </a:r>
          </a:p>
        </p:txBody>
      </p:sp>
    </p:spTree>
    <p:extLst>
      <p:ext uri="{BB962C8B-B14F-4D97-AF65-F5344CB8AC3E}">
        <p14:creationId xmlns:p14="http://schemas.microsoft.com/office/powerpoint/2010/main" val="54476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17650" y="1994031"/>
            <a:ext cx="17068800" cy="7991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Рекомендации для Заказчика: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Formular" panose="020B0604020202020204" charset="-52"/>
              </a:rPr>
              <a:t>Рекомендую обратить внимание на следующие навыки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Formular" panose="020B0604020202020204" charset="-52"/>
              </a:rPr>
              <a:t>(представлены в порядке убывания их популярности):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dirty="0">
              <a:latin typeface="Formular" panose="020B0604020202020204" charset="-5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rmular" panose="020B0604020202020204" charset="-52"/>
              </a:rPr>
              <a:t>SQL</a:t>
            </a:r>
            <a:r>
              <a:rPr lang="ru-RU" sz="3600" dirty="0">
                <a:latin typeface="Formular" panose="020B0604020202020204" charset="-52"/>
              </a:rPr>
              <a:t>, </a:t>
            </a:r>
            <a:r>
              <a:rPr lang="en-US" sz="3600" dirty="0">
                <a:latin typeface="Formular" panose="020B0604020202020204" charset="-52"/>
              </a:rPr>
              <a:t>           	</a:t>
            </a:r>
            <a:r>
              <a:rPr lang="ru-RU" sz="3600" dirty="0">
                <a:latin typeface="Formular" panose="020B0604020202020204" charset="-52"/>
              </a:rPr>
              <a:t>медианная зарплата 85тыс.</a:t>
            </a:r>
            <a:r>
              <a:rPr lang="en-US" sz="3600" dirty="0">
                <a:latin typeface="Formular" panose="020B0604020202020204" charset="-52"/>
              </a:rPr>
              <a:t> </a:t>
            </a:r>
            <a:r>
              <a:rPr lang="ru-RU" sz="3600" dirty="0">
                <a:latin typeface="Formular" panose="020B0604020202020204" charset="-52"/>
              </a:rPr>
              <a:t>руб.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rmular" panose="020B0604020202020204" charset="-52"/>
              </a:rPr>
              <a:t>Linux,</a:t>
            </a:r>
            <a:r>
              <a:rPr lang="ru-RU" sz="3600" dirty="0">
                <a:latin typeface="Formular" panose="020B0604020202020204" charset="-52"/>
              </a:rPr>
              <a:t>          </a:t>
            </a:r>
            <a:r>
              <a:rPr lang="en-US" sz="3600" dirty="0">
                <a:latin typeface="Formular" panose="020B0604020202020204" charset="-52"/>
              </a:rPr>
              <a:t>	</a:t>
            </a:r>
            <a:r>
              <a:rPr lang="ru-RU" sz="3600" dirty="0">
                <a:latin typeface="Formular" panose="020B0604020202020204" charset="-52"/>
              </a:rPr>
              <a:t>медианная зарплата 75тыс.</a:t>
            </a:r>
            <a:r>
              <a:rPr lang="en-US" sz="3600" dirty="0">
                <a:latin typeface="Formular" panose="020B0604020202020204" charset="-52"/>
              </a:rPr>
              <a:t> </a:t>
            </a:r>
            <a:r>
              <a:rPr lang="ru-RU" sz="3600" dirty="0">
                <a:latin typeface="Formular" panose="020B0604020202020204" charset="-52"/>
              </a:rPr>
              <a:t>руб.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rmular" panose="020B0604020202020204" charset="-52"/>
              </a:rPr>
              <a:t>Git, </a:t>
            </a:r>
            <a:r>
              <a:rPr lang="ru-RU" sz="3600" dirty="0">
                <a:latin typeface="Formular" panose="020B0604020202020204" charset="-52"/>
              </a:rPr>
              <a:t>		   </a:t>
            </a:r>
            <a:r>
              <a:rPr lang="en-US" sz="3600" dirty="0">
                <a:latin typeface="Formular" panose="020B0604020202020204" charset="-52"/>
              </a:rPr>
              <a:t>	</a:t>
            </a:r>
            <a:r>
              <a:rPr lang="ru-RU" sz="3600" dirty="0">
                <a:latin typeface="Formular" panose="020B0604020202020204" charset="-52"/>
              </a:rPr>
              <a:t>медианная зарплата 100тыс.</a:t>
            </a:r>
            <a:r>
              <a:rPr lang="en-US" sz="3600" dirty="0">
                <a:latin typeface="Formular" panose="020B0604020202020204" charset="-52"/>
              </a:rPr>
              <a:t> </a:t>
            </a:r>
            <a:r>
              <a:rPr lang="ru-RU" sz="3600" dirty="0">
                <a:latin typeface="Formular" panose="020B0604020202020204" charset="-52"/>
              </a:rPr>
              <a:t>руб.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Formular" panose="020B0604020202020204" charset="-52"/>
              </a:rPr>
              <a:t>Javascript</a:t>
            </a:r>
            <a:r>
              <a:rPr lang="en-US" sz="3600" dirty="0">
                <a:latin typeface="Formular" panose="020B0604020202020204" charset="-52"/>
              </a:rPr>
              <a:t>,</a:t>
            </a:r>
            <a:r>
              <a:rPr lang="ru-RU" sz="3600" dirty="0">
                <a:latin typeface="Formular" panose="020B0604020202020204" charset="-52"/>
              </a:rPr>
              <a:t> </a:t>
            </a:r>
            <a:r>
              <a:rPr lang="en-US" sz="3600" dirty="0">
                <a:latin typeface="Formular" panose="020B0604020202020204" charset="-52"/>
              </a:rPr>
              <a:t>	</a:t>
            </a:r>
            <a:r>
              <a:rPr lang="ru-RU" sz="3600" dirty="0">
                <a:latin typeface="Formular" panose="020B0604020202020204" charset="-52"/>
              </a:rPr>
              <a:t>медианная зарплата 85тыс.</a:t>
            </a:r>
            <a:r>
              <a:rPr lang="en-US" sz="3600" dirty="0">
                <a:latin typeface="Formular" panose="020B0604020202020204" charset="-52"/>
              </a:rPr>
              <a:t> </a:t>
            </a:r>
            <a:r>
              <a:rPr lang="ru-RU" sz="3600" dirty="0">
                <a:latin typeface="Formular" panose="020B0604020202020204" charset="-52"/>
              </a:rPr>
              <a:t>руб.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rmular" panose="020B0604020202020204" charset="-52"/>
              </a:rPr>
              <a:t>Python,</a:t>
            </a:r>
            <a:r>
              <a:rPr lang="ru-RU" sz="3600" dirty="0">
                <a:latin typeface="Formular" panose="020B0604020202020204" charset="-52"/>
              </a:rPr>
              <a:t>	   </a:t>
            </a:r>
            <a:r>
              <a:rPr lang="en-US" sz="3600" dirty="0">
                <a:latin typeface="Formular" panose="020B0604020202020204" charset="-52"/>
              </a:rPr>
              <a:t>	</a:t>
            </a:r>
            <a:r>
              <a:rPr lang="ru-RU" sz="3600" dirty="0">
                <a:latin typeface="Formular" panose="020B0604020202020204" charset="-52"/>
              </a:rPr>
              <a:t>медианная зарплата </a:t>
            </a:r>
            <a:r>
              <a:rPr lang="en-US" sz="3600" dirty="0">
                <a:latin typeface="Formular" panose="020B0604020202020204" charset="-52"/>
              </a:rPr>
              <a:t>120</a:t>
            </a:r>
            <a:r>
              <a:rPr lang="ru-RU" sz="3600" dirty="0">
                <a:latin typeface="Formular" panose="020B0604020202020204" charset="-52"/>
              </a:rPr>
              <a:t>тыс.</a:t>
            </a:r>
            <a:r>
              <a:rPr lang="en-US" sz="3600" dirty="0">
                <a:latin typeface="Formular" panose="020B0604020202020204" charset="-52"/>
              </a:rPr>
              <a:t> </a:t>
            </a:r>
            <a:r>
              <a:rPr lang="ru-RU" sz="3600" dirty="0">
                <a:latin typeface="Formular" panose="020B0604020202020204" charset="-52"/>
              </a:rPr>
              <a:t>руб</a:t>
            </a:r>
            <a:r>
              <a:rPr lang="en-US" sz="3600" dirty="0">
                <a:latin typeface="Formular" panose="020B0604020202020204" charset="-52"/>
              </a:rPr>
              <a:t>.</a:t>
            </a:r>
            <a:endParaRPr lang="ru-RU" sz="3600" dirty="0">
              <a:latin typeface="Formular" panose="020B0604020202020204" charset="-5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rmular" panose="020B0604020202020204" charset="-52"/>
              </a:rPr>
              <a:t>Java,		   	</a:t>
            </a:r>
            <a:r>
              <a:rPr lang="ru-RU" sz="3600" dirty="0">
                <a:latin typeface="Formular" panose="020B0604020202020204" charset="-52"/>
              </a:rPr>
              <a:t>медианная зарплата </a:t>
            </a:r>
            <a:r>
              <a:rPr lang="en-US" sz="3600" dirty="0">
                <a:latin typeface="Formular" panose="020B0604020202020204" charset="-52"/>
              </a:rPr>
              <a:t>150</a:t>
            </a:r>
            <a:r>
              <a:rPr lang="ru-RU" sz="3600" dirty="0">
                <a:latin typeface="Formular" panose="020B0604020202020204" charset="-52"/>
              </a:rPr>
              <a:t>тыс.</a:t>
            </a:r>
            <a:r>
              <a:rPr lang="en-US" sz="3600" dirty="0">
                <a:latin typeface="Formular" panose="020B0604020202020204" charset="-52"/>
              </a:rPr>
              <a:t> </a:t>
            </a:r>
            <a:r>
              <a:rPr lang="ru-RU" sz="3600" dirty="0">
                <a:latin typeface="Formular" panose="020B0604020202020204" charset="-52"/>
              </a:rPr>
              <a:t>руб</a:t>
            </a:r>
            <a:r>
              <a:rPr lang="en-US" sz="3600" dirty="0">
                <a:latin typeface="Formular" panose="020B0604020202020204" charset="-52"/>
              </a:rPr>
              <a:t>.</a:t>
            </a:r>
            <a:endParaRPr lang="ru-RU" sz="3600" dirty="0">
              <a:latin typeface="Formular" panose="020B0604020202020204" charset="-5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rmular" panose="020B0604020202020204" charset="-52"/>
              </a:rPr>
              <a:t>Docker, 	   	</a:t>
            </a:r>
            <a:r>
              <a:rPr lang="ru-RU" sz="3600" dirty="0">
                <a:latin typeface="Formular" panose="020B0604020202020204" charset="-52"/>
              </a:rPr>
              <a:t>медианная зарплата </a:t>
            </a:r>
            <a:r>
              <a:rPr lang="en-US" sz="3600" dirty="0">
                <a:latin typeface="Formular" panose="020B0604020202020204" charset="-52"/>
              </a:rPr>
              <a:t>160</a:t>
            </a:r>
            <a:r>
              <a:rPr lang="ru-RU" sz="3600" dirty="0">
                <a:latin typeface="Formular" panose="020B0604020202020204" charset="-52"/>
              </a:rPr>
              <a:t>тыс.</a:t>
            </a:r>
            <a:r>
              <a:rPr lang="en-US" sz="3600" dirty="0">
                <a:latin typeface="Formular" panose="020B0604020202020204" charset="-52"/>
              </a:rPr>
              <a:t> </a:t>
            </a:r>
            <a:r>
              <a:rPr lang="ru-RU" sz="3600" dirty="0">
                <a:latin typeface="Formular" panose="020B0604020202020204" charset="-52"/>
              </a:rPr>
              <a:t>руб</a:t>
            </a:r>
            <a:r>
              <a:rPr lang="en-US" sz="3600" dirty="0">
                <a:latin typeface="Formular" panose="020B0604020202020204" charset="-52"/>
              </a:rPr>
              <a:t>.</a:t>
            </a:r>
            <a:endParaRPr lang="ru-RU" sz="3600" dirty="0">
              <a:latin typeface="Formular" panose="020B0604020202020204" charset="-5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Formular" panose="020B0604020202020204" charset="-52"/>
              </a:rPr>
              <a:t>Posgresql</a:t>
            </a:r>
            <a:r>
              <a:rPr lang="en-US" sz="3600" dirty="0">
                <a:latin typeface="Formular" panose="020B0604020202020204" charset="-52"/>
              </a:rPr>
              <a:t>,  	</a:t>
            </a:r>
            <a:r>
              <a:rPr lang="ru-RU" sz="3600" dirty="0">
                <a:latin typeface="Formular" panose="020B0604020202020204" charset="-52"/>
              </a:rPr>
              <a:t>медианная зарплата </a:t>
            </a:r>
            <a:r>
              <a:rPr lang="en-US" sz="3600" dirty="0">
                <a:latin typeface="Formular" panose="020B0604020202020204" charset="-52"/>
              </a:rPr>
              <a:t>135</a:t>
            </a:r>
            <a:r>
              <a:rPr lang="ru-RU" sz="3600" dirty="0">
                <a:latin typeface="Formular" panose="020B0604020202020204" charset="-52"/>
              </a:rPr>
              <a:t>тыс.</a:t>
            </a:r>
            <a:r>
              <a:rPr lang="en-US" sz="3600" dirty="0">
                <a:latin typeface="Formular" panose="020B0604020202020204" charset="-52"/>
              </a:rPr>
              <a:t> </a:t>
            </a:r>
            <a:r>
              <a:rPr lang="ru-RU" sz="3600" dirty="0">
                <a:latin typeface="Formular" panose="020B0604020202020204" charset="-52"/>
              </a:rPr>
              <a:t>руб</a:t>
            </a:r>
            <a:r>
              <a:rPr lang="en-US" sz="3600" dirty="0">
                <a:latin typeface="Formular" panose="020B0604020202020204" charset="-52"/>
              </a:rPr>
              <a:t>.</a:t>
            </a:r>
            <a:endParaRPr lang="ru-RU" sz="3600" dirty="0">
              <a:latin typeface="Formular" panose="020B0604020202020204" charset="-5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rmular" panose="020B0604020202020204" charset="-52"/>
              </a:rPr>
              <a:t>Atlassian </a:t>
            </a:r>
            <a:r>
              <a:rPr lang="en-US" sz="3600" dirty="0" err="1">
                <a:latin typeface="Formular" panose="020B0604020202020204" charset="-52"/>
              </a:rPr>
              <a:t>jira</a:t>
            </a:r>
            <a:r>
              <a:rPr lang="en-US" sz="3600" dirty="0">
                <a:latin typeface="Formular" panose="020B0604020202020204" charset="-52"/>
              </a:rPr>
              <a:t>, </a:t>
            </a:r>
            <a:r>
              <a:rPr lang="ru-RU" sz="3600" dirty="0">
                <a:latin typeface="Formular" panose="020B0604020202020204" charset="-52"/>
              </a:rPr>
              <a:t>медианная зарплата </a:t>
            </a:r>
            <a:r>
              <a:rPr lang="en-US" sz="3600" dirty="0">
                <a:latin typeface="Formular" panose="020B0604020202020204" charset="-52"/>
              </a:rPr>
              <a:t>120</a:t>
            </a:r>
            <a:r>
              <a:rPr lang="ru-RU" sz="3600" dirty="0">
                <a:latin typeface="Formular" panose="020B0604020202020204" charset="-52"/>
              </a:rPr>
              <a:t>тыс.</a:t>
            </a:r>
            <a:r>
              <a:rPr lang="en-US" sz="3600" dirty="0">
                <a:latin typeface="Formular" panose="020B0604020202020204" charset="-52"/>
              </a:rPr>
              <a:t> </a:t>
            </a:r>
            <a:r>
              <a:rPr lang="ru-RU" sz="3600" dirty="0">
                <a:latin typeface="Formular" panose="020B0604020202020204" charset="-52"/>
              </a:rPr>
              <a:t>руб</a:t>
            </a:r>
            <a:r>
              <a:rPr lang="en-US" sz="3600" dirty="0">
                <a:latin typeface="Formular" panose="020B0604020202020204" charset="-52"/>
              </a:rPr>
              <a:t>.</a:t>
            </a:r>
            <a:endParaRPr lang="ru-RU" sz="3600" dirty="0">
              <a:latin typeface="Formular" panose="020B0604020202020204" charset="-5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553123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6872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Перспективные направления для дальнейшего анализа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(факультативно) 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latin typeface="Formular" panose="020B0604020202020204" charset="-52"/>
              </a:rPr>
              <a:t>	Предлагаю рассмотреть возможность провести аналогичное исследование на рынке труда ведущих зарубежных стран.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latin typeface="Formular" panose="020B0604020202020204" charset="-52"/>
              </a:rPr>
              <a:t>Возможно, это откроет какие-либо новые мировые тенденции развития </a:t>
            </a:r>
            <a:r>
              <a:rPr lang="en-US" sz="4400" dirty="0">
                <a:latin typeface="Formular" panose="020B0604020202020204" charset="-52"/>
              </a:rPr>
              <a:t>IT-</a:t>
            </a:r>
            <a:r>
              <a:rPr lang="ru-RU" sz="4400" dirty="0">
                <a:latin typeface="Formular" panose="020B0604020202020204" charset="-52"/>
              </a:rPr>
              <a:t>сферы, что позволит Заказчику вовремя успеть занять новую нишу в онлайн-образовании.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40840" y="464183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08C6BD-6186-45CF-AA7B-6C72CA841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7110"/>
            <a:ext cx="19555751" cy="113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365250" y="1857822"/>
            <a:ext cx="17526000" cy="827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В верхней части </a:t>
            </a:r>
            <a:r>
              <a:rPr lang="ru-RU" sz="3600" kern="0" spc="-200" dirty="0" err="1">
                <a:latin typeface="Formular" panose="02000000000000000000" pitchFamily="2" charset="-52"/>
                <a:ea typeface="+mj-ea"/>
                <a:cs typeface="Tahoma"/>
              </a:rPr>
              <a:t>дашборда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 – два фильтра: по области и городу.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В правом верхнем углу – счётчик количества вакансий и кнопка сброса фильтров.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В центре – три интерактивных диаграммы («Количество вакансий по городам», «Наиболее востребованные навыки» и «Наиболее востребованные специализации»)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В нижней зоне </a:t>
            </a:r>
            <a:r>
              <a:rPr lang="ru-RU" sz="3600" kern="0" spc="-200" dirty="0" err="1">
                <a:latin typeface="Formular" panose="02000000000000000000" pitchFamily="2" charset="-52"/>
                <a:ea typeface="+mj-ea"/>
                <a:cs typeface="Tahoma"/>
              </a:rPr>
              <a:t>дашборда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 – две интерактивные круговые диаграммы («Распределение графика работы по вакансиям» и «Распределение опыта работы по вакансиям»)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При выборе какого-либо элемента (например, конкретного навыка) на любой из диаграмм – на всех диаграммах в интерактивном режиме отображается количество и доля </a:t>
            </a: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данного элемента (в нашем случае – для выбранного навыка)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по отношению к остальным.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3187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7861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Обучающиеся на онлайн-курсах студенты - по статистике в основной массе трудоустраиваются по новой специальности в течение полугода после окончания обучения. Далее – примерно ещё полгода они имеют потребность в постоянном обращении к изученному в школе материалу, для закрепления своих знаний на практике. Поэтому считаю актуальным предоставлять студентам доступ к базе знаний их курса в течение года после окончания обучения. Это будет весомым преимуществом по сравнению с остальными школами онлайн-образования.</a:t>
            </a: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Студенты проживают в разных часовых поясах, многие совмещают учебу с основной работой, плюс у каждого – личные дела и заботы. В результате все студенты учатся в разное время, и каждому периодически требуется помощь тьютора. Считаю важным продумать для студентов круглосуточный чат-бот, с дежурными специалистами онлайн-школы.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* Дополнительно</a:t>
            </a:r>
          </a:p>
        </p:txBody>
      </p:sp>
    </p:spTree>
    <p:extLst>
      <p:ext uri="{BB962C8B-B14F-4D97-AF65-F5344CB8AC3E}">
        <p14:creationId xmlns:p14="http://schemas.microsoft.com/office/powerpoint/2010/main" val="370043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ECC60396-4DA0-4E2C-BDC6-03F82576687B}"/>
              </a:ext>
            </a:extLst>
          </p:cNvPr>
          <p:cNvSpPr txBox="1"/>
          <p:nvPr/>
        </p:nvSpPr>
        <p:spPr>
          <a:xfrm>
            <a:off x="10966450" y="8638161"/>
            <a:ext cx="7010400" cy="732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Панов Евгений Николаевич</a:t>
            </a: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+7-982-333-03-49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44650" y="652076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44650" y="1761624"/>
            <a:ext cx="17068800" cy="9164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Название проекта: Исследование рынка вакансий в сфере </a:t>
            </a:r>
            <a:r>
              <a:rPr lang="en-US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IT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lvl="1">
              <a:spcAft>
                <a:spcPts val="12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Бизнес-цель заказчика: 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Найти незанятую нишу в сфере онлайн-образования. Его задача - предлагать качественные, востребованные рынком обучающие продукты </a:t>
            </a:r>
            <a:r>
              <a:rPr lang="en-US" sz="4400" kern="0" spc="-200" dirty="0">
                <a:latin typeface="Formular" panose="02000000000000000000" pitchFamily="2" charset="-52"/>
                <a:ea typeface="+mj-ea"/>
                <a:cs typeface="Tahoma"/>
              </a:rPr>
              <a:t>IT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-направления,</a:t>
            </a:r>
            <a:r>
              <a:rPr lang="en-US" sz="4400" kern="0" spc="-200" dirty="0"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по конкурентной цене.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Объект исследования:</a:t>
            </a:r>
            <a:r>
              <a:rPr lang="en-US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  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Потребности рынка труда </a:t>
            </a:r>
            <a:r>
              <a:rPr lang="en-US" sz="4400" kern="0" spc="-200" dirty="0">
                <a:latin typeface="Formular" panose="02000000000000000000" pitchFamily="2" charset="-52"/>
                <a:ea typeface="+mj-ea"/>
                <a:cs typeface="Tahoma"/>
              </a:rPr>
              <a:t>IT-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сферы.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Предмет исследования: 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Понять: кто сейчас нужен на рынке труда; какие навыки, компетенции и способности у кандидатов наиболее востребованы; какова средняя зарплата в данной области; количество вакансий по разным критериям.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Цель исследования: 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Определить наиболее востребованные на рынке IT-специальности, навыки и способности</a:t>
            </a:r>
          </a:p>
        </p:txBody>
      </p:sp>
    </p:spTree>
    <p:extLst>
      <p:ext uri="{BB962C8B-B14F-4D97-AF65-F5344CB8AC3E}">
        <p14:creationId xmlns:p14="http://schemas.microsoft.com/office/powerpoint/2010/main" val="408090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164953"/>
            <a:ext cx="17145000" cy="8731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Требования к результату анализа: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наглядное и понятное описание ситуации на рынке труда,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предоставить Заказчику выводы и рекомендации:</a:t>
            </a:r>
          </a:p>
          <a:p>
            <a:pPr marL="1028700" lvl="1" indent="-5715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какие образовательные продукты нужны рынку</a:t>
            </a:r>
          </a:p>
          <a:p>
            <a:pPr marL="1028700" lvl="1" indent="-5715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на какую зарплату может рассчитывать специалист, окончивший данные курсы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* Условия реализации проекта и риски: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используем данные, предоставленные заказчиком.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имеем сейчас полнейшую неопределённость с рынком труда и онлайн-образованием, в связи с </a:t>
            </a:r>
            <a:r>
              <a:rPr lang="ru-RU" sz="4400" kern="0" spc="-200" dirty="0" err="1">
                <a:latin typeface="Formular" panose="02000000000000000000" pitchFamily="2" charset="-52"/>
                <a:ea typeface="+mj-ea"/>
                <a:cs typeface="Tahoma"/>
              </a:rPr>
              <a:t>гео</a:t>
            </a: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-политической обстановкой в России, любые прогнозы здесь невозможны.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7508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Источники данных, типы данных: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Данные </a:t>
            </a: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собственные, структурированные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предоставлены заказчиком (</a:t>
            </a:r>
            <a:r>
              <a:rPr lang="en-US" sz="3600" kern="0" spc="-200" dirty="0">
                <a:latin typeface="Formular" panose="02000000000000000000" pitchFamily="2" charset="-52"/>
                <a:ea typeface="+mj-ea"/>
                <a:cs typeface="Tahoma"/>
              </a:rPr>
              <a:t>.xlsx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)</a:t>
            </a:r>
            <a:endParaRPr lang="en-US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Источник данных – </a:t>
            </a:r>
            <a:r>
              <a:rPr lang="en-US" sz="3600" kern="0" spc="-200" dirty="0">
                <a:latin typeface="Formular" panose="02000000000000000000" pitchFamily="2" charset="-52"/>
                <a:ea typeface="+mj-ea"/>
                <a:cs typeface="Tahoma"/>
              </a:rPr>
              <a:t>Head Hunter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.</a:t>
            </a:r>
            <a:endParaRPr lang="en-US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kern="0" spc="-200" dirty="0">
                <a:latin typeface="Formular" panose="02000000000000000000" pitchFamily="2" charset="-52"/>
                <a:ea typeface="+mj-ea"/>
                <a:cs typeface="Tahoma"/>
              </a:rPr>
              <a:t>76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en-US" sz="3600" kern="0" spc="-200" dirty="0">
                <a:latin typeface="Formular" panose="02000000000000000000" pitchFamily="2" charset="-52"/>
                <a:ea typeface="+mj-ea"/>
                <a:cs typeface="Tahoma"/>
              </a:rPr>
              <a:t>382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записи.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Для проведения анализа - объёма данных достаточно, необходимая информация в наличии (название вакансии, дата размещения, город, заработная плата, ключевые навыки, специализация, график и опыт работы).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Пропусков в данных немного.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Имеются не интересные нам вакансии, поэтому их необходимо очистить.</a:t>
            </a:r>
          </a:p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Способ(ы) получения данных:</a:t>
            </a:r>
          </a:p>
          <a:p>
            <a:pPr algn="just"/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Сторонние и первичные данные не использовались.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670050" y="2835275"/>
            <a:ext cx="15544800" cy="7028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исследования </a:t>
            </a:r>
            <a:endParaRPr lang="ru-RU" sz="3600" b="1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1. Планирование дизайна исследования: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выбрана методология </a:t>
            </a:r>
            <a:r>
              <a:rPr lang="en-US" sz="3600" kern="0" spc="-200" dirty="0">
                <a:latin typeface="Formular" panose="02000000000000000000" pitchFamily="2" charset="-52"/>
                <a:ea typeface="+mj-ea"/>
                <a:cs typeface="Tahoma"/>
              </a:rPr>
              <a:t>CRISP-DM </a:t>
            </a: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*Сбор данных: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не производился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2. Обработка данных: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загрузка, анализ, выборка, очистка, форматирование данных, удаление пропусков, группировка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неграфический и графический анализ числовых данных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неграфический и графический анализ категориальных данных</a:t>
            </a: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анализ взаимосвязи колонок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365250" y="2088753"/>
            <a:ext cx="17602200" cy="8184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исследования </a:t>
            </a: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3. Статистическое исследование данных: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 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структурирование, анализ типа данных, визуализация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Для Зарплаты проверили гипотезу о виде распределения. Нулевая гипотеза отвергнута, критерий значим.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Оценили связь между показателями: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Критерии сравнения групп: для Графика работы и Опыта работы с Зарплатой (методом </a:t>
            </a:r>
            <a:r>
              <a:rPr lang="en-US" sz="3600" kern="0" spc="-200" dirty="0" err="1">
                <a:latin typeface="Formular" panose="02000000000000000000" pitchFamily="2" charset="-52"/>
                <a:cs typeface="Tahoma"/>
              </a:rPr>
              <a:t>KruskalWallis</a:t>
            </a: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)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Анализ таблиц сопряжённости: для Графика работы и Опыта работы. Показатели значимы.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Корреляционный анализ </a:t>
            </a:r>
            <a:r>
              <a:rPr lang="ru-RU" sz="3600" kern="0" spc="-200" dirty="0" err="1">
                <a:latin typeface="Formular" panose="02000000000000000000" pitchFamily="2" charset="-52"/>
                <a:cs typeface="Tahoma"/>
              </a:rPr>
              <a:t>Спирмена</a:t>
            </a: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 (Зарплата-График, Зарплата-Опыт).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Построили  Регрессионную модель для Опыта работы и Заработной платы.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561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365250" y="2088753"/>
            <a:ext cx="17602200" cy="470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исследования </a:t>
            </a: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4. Интерпретация данных: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Нулевую гипотезу о том, что критерий соответствует генеральной совокупности, отвергаем. Выборка не принадлежит нормальной генеральной совокупности, не подчиняется нормальному распределению. Критерий «Зарплата» значим.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И Опыт работы, и график работы - оказывают значительное влияние на уровень Зарплаты. Опыт - имеет сильное влияние, график - в меньшей степени.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57288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374140" y="1268139"/>
            <a:ext cx="17602200" cy="2064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исследования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Оформление результатов анализа: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5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 </a:t>
            </a:r>
            <a:r>
              <a:rPr lang="ru-RU" sz="2500" kern="0" spc="-200" dirty="0">
                <a:latin typeface="Formular" panose="02000000000000000000" pitchFamily="2" charset="-52"/>
                <a:ea typeface="+mj-ea"/>
                <a:cs typeface="Tahoma"/>
              </a:rPr>
              <a:t>          тепловая карта «Зарплата</a:t>
            </a:r>
            <a:r>
              <a:rPr lang="en-US" sz="2500" kern="0" spc="-200" dirty="0">
                <a:latin typeface="Formular" panose="02000000000000000000" pitchFamily="2" charset="-52"/>
                <a:ea typeface="+mj-ea"/>
                <a:cs typeface="Tahoma"/>
              </a:rPr>
              <a:t>-</a:t>
            </a:r>
            <a:r>
              <a:rPr lang="ru-RU" sz="2500" kern="0" spc="-200" dirty="0">
                <a:latin typeface="Formular" panose="02000000000000000000" pitchFamily="2" charset="-52"/>
                <a:ea typeface="+mj-ea"/>
                <a:cs typeface="Tahoma"/>
              </a:rPr>
              <a:t>Опыт работы-График работы»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374140" y="289049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A4C1FD-8B4A-469F-B982-26485388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0" y="267561"/>
            <a:ext cx="8891817" cy="106240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579A78-DA12-484A-A6C1-AC30D6C5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4" y="3436523"/>
            <a:ext cx="9589859" cy="77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1670050" y="2314558"/>
            <a:ext cx="17297400" cy="369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исследования: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Заработная плата не связана с графиком работы.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cs typeface="Tahoma"/>
              </a:rPr>
              <a:t>Путём построения модели множественной регрессии </a:t>
            </a:r>
            <a:r>
              <a:rPr lang="en-US" sz="3600" kern="0" spc="-200" dirty="0">
                <a:latin typeface="Formular" panose="02000000000000000000" pitchFamily="2" charset="-52"/>
                <a:cs typeface="Tahoma"/>
              </a:rPr>
              <a:t>OLS</a:t>
            </a:r>
            <a:endParaRPr lang="ru-RU" sz="3600" kern="0" spc="-200" dirty="0">
              <a:latin typeface="Formular" panose="02000000000000000000" pitchFamily="2" charset="-52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7940</TotalTime>
  <Words>1222</Words>
  <Application>Microsoft Office PowerPoint</Application>
  <PresentationFormat>Произвольный</PresentationFormat>
  <Paragraphs>152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Calibri</vt:lpstr>
      <vt:lpstr>Tahoma</vt:lpstr>
      <vt:lpstr>Arial</vt:lpstr>
      <vt:lpstr>Formular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Евгений П</cp:lastModifiedBy>
  <cp:revision>166</cp:revision>
  <dcterms:created xsi:type="dcterms:W3CDTF">2022-03-29T11:34:13Z</dcterms:created>
  <dcterms:modified xsi:type="dcterms:W3CDTF">2022-09-30T18:38:54Z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