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4"/>
  </p:handoutMasterIdLst>
  <p:sldIdLst>
    <p:sldId id="261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796" y="2074736"/>
            <a:ext cx="6686636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3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38801" y="3165925"/>
            <a:ext cx="2622547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38269" y="3686181"/>
            <a:ext cx="6242447" cy="899785"/>
          </a:xfrm>
          <a:prstGeom prst="rect">
            <a:avLst/>
          </a:prstGeo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15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2CD3EFA3-E8FF-4777-8F73-3A0ED7F42E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-317553" y="2705594"/>
            <a:ext cx="1367759" cy="16804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88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</p:spTree>
    <p:extLst>
      <p:ext uri="{BB962C8B-B14F-4D97-AF65-F5344CB8AC3E}">
        <p14:creationId xmlns:p14="http://schemas.microsoft.com/office/powerpoint/2010/main" val="179216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>
            <a:lvl1pPr>
              <a:def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pt-BR">
                <a:latin typeface="Montserrat" panose="00000500000000000000" pitchFamily="2" charset="0"/>
              </a:defRPr>
            </a:lvl1pPr>
            <a:lvl2pPr>
              <a:defRPr lang="pt-BR">
                <a:latin typeface="Montserrat" panose="00000500000000000000" pitchFamily="2" charset="0"/>
              </a:defRPr>
            </a:lvl2pPr>
            <a:lvl3pPr>
              <a:defRPr lang="pt-BR">
                <a:latin typeface="Montserrat" panose="00000500000000000000" pitchFamily="2" charset="0"/>
              </a:defRPr>
            </a:lvl3pPr>
            <a:lvl4pPr>
              <a:defRPr lang="pt-BR">
                <a:latin typeface="Montserrat" panose="00000500000000000000" pitchFamily="2" charset="0"/>
              </a:defRPr>
            </a:lvl4pPr>
            <a:lvl5pPr>
              <a:defRPr lang="en-US" dirty="0"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pt-BR">
                <a:latin typeface="Montserrat" panose="00000500000000000000" pitchFamily="2" charset="0"/>
              </a:defRPr>
            </a:lvl1pPr>
            <a:lvl2pPr>
              <a:defRPr lang="pt-BR">
                <a:latin typeface="Montserrat" panose="00000500000000000000" pitchFamily="2" charset="0"/>
              </a:defRPr>
            </a:lvl2pPr>
            <a:lvl3pPr>
              <a:defRPr lang="pt-BR">
                <a:latin typeface="Montserrat" panose="00000500000000000000" pitchFamily="2" charset="0"/>
              </a:defRPr>
            </a:lvl3pPr>
            <a:lvl4pPr>
              <a:defRPr lang="pt-BR">
                <a:latin typeface="Montserrat" panose="00000500000000000000" pitchFamily="2" charset="0"/>
              </a:defRPr>
            </a:lvl4pPr>
            <a:lvl5pPr>
              <a:defRPr lang="en-US" dirty="0"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latin typeface="Montserrat" panose="000005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latin typeface="Montserrat" panose="000005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71376" y="2804043"/>
            <a:ext cx="8515349" cy="630221"/>
          </a:xfrm>
        </p:spPr>
        <p:txBody>
          <a:bodyPr>
            <a:noAutofit/>
          </a:bodyPr>
          <a:lstStyle/>
          <a:p>
            <a:r>
              <a:rPr lang="pt-BR" sz="3600" dirty="0"/>
              <a:t>Apresentações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28650" y="6299662"/>
            <a:ext cx="4300401" cy="487218"/>
          </a:xfrm>
        </p:spPr>
        <p:txBody>
          <a:bodyPr>
            <a:normAutofit/>
          </a:bodyPr>
          <a:lstStyle/>
          <a:p>
            <a:r>
              <a:rPr lang="pt-BR" dirty="0" err="1"/>
              <a:t>Profº</a:t>
            </a:r>
            <a:r>
              <a:rPr lang="pt-BR" dirty="0"/>
              <a:t> Lucas Jorge e Rodrigo </a:t>
            </a:r>
            <a:r>
              <a:rPr lang="pt-BR" dirty="0" err="1"/>
              <a:t>Cirqueira</a:t>
            </a:r>
            <a:endParaRPr lang="pt-BR" dirty="0"/>
          </a:p>
        </p:txBody>
      </p:sp>
      <p:sp>
        <p:nvSpPr>
          <p:cNvPr id="5" name="Espaço Reservado para Texto 3"/>
          <p:cNvSpPr>
            <a:spLocks noGrp="1"/>
          </p:cNvSpPr>
          <p:nvPr>
            <p:ph type="body" sz="quarter" idx="15"/>
          </p:nvPr>
        </p:nvSpPr>
        <p:spPr>
          <a:xfrm>
            <a:off x="628650" y="3471998"/>
            <a:ext cx="7382836" cy="630220"/>
          </a:xfrm>
        </p:spPr>
        <p:txBody>
          <a:bodyPr>
            <a:normAutofit/>
          </a:bodyPr>
          <a:lstStyle/>
          <a:p>
            <a:r>
              <a:rPr lang="pt-BR" sz="2800" dirty="0"/>
              <a:t>Curso Técnico – Rede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1928749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B6CB6B92-478E-4508-AA84-F8580C2B70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7516" y="252976"/>
            <a:ext cx="7926502" cy="707886"/>
          </a:xfrm>
        </p:spPr>
        <p:txBody>
          <a:bodyPr>
            <a:noAutofit/>
          </a:bodyPr>
          <a:lstStyle/>
          <a:p>
            <a:r>
              <a:rPr lang="pt-BR" sz="3000" dirty="0"/>
              <a:t>Cabos</a:t>
            </a:r>
          </a:p>
        </p:txBody>
      </p:sp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05AF79AB-2206-4437-825E-F056361BE2ED}"/>
              </a:ext>
            </a:extLst>
          </p:cNvPr>
          <p:cNvSpPr txBox="1">
            <a:spLocks/>
          </p:cNvSpPr>
          <p:nvPr/>
        </p:nvSpPr>
        <p:spPr>
          <a:xfrm>
            <a:off x="608749" y="814380"/>
            <a:ext cx="7815269" cy="15293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685749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Você deve retirar apenas a capa externa do cabo e não descascar individualmente os fios, pois isso, ao invés de ajudar, serviria apenas para causar mau contato, deixando frouxo o encaixe com os pinos do conector.</a:t>
            </a:r>
          </a:p>
          <a:p>
            <a:r>
              <a:rPr lang="pt-BR" dirty="0"/>
              <a:t>A função do alicate é fornecer pressão suficiente para que os pinos do conector RJ-45, que internamente possuem a forma de lâminas, esmaguem os fios do cabo, alcançando o fio de cobre e criando o contato:</a:t>
            </a:r>
          </a:p>
        </p:txBody>
      </p:sp>
      <p:pic>
        <p:nvPicPr>
          <p:cNvPr id="5" name="Imagem 4" descr="index_html_18f1aacf">
            <a:extLst>
              <a:ext uri="{FF2B5EF4-FFF2-40B4-BE49-F238E27FC236}">
                <a16:creationId xmlns:a16="http://schemas.microsoft.com/office/drawing/2014/main" id="{F5E83997-CDBD-4F09-A123-D55020F5362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67" y="2244197"/>
            <a:ext cx="3810000" cy="12649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ço Reservado para Texto 3">
            <a:extLst>
              <a:ext uri="{FF2B5EF4-FFF2-40B4-BE49-F238E27FC236}">
                <a16:creationId xmlns:a16="http://schemas.microsoft.com/office/drawing/2014/main" id="{A600B597-DAC9-4E10-8059-4ABB3400659D}"/>
              </a:ext>
            </a:extLst>
          </p:cNvPr>
          <p:cNvSpPr txBox="1">
            <a:spLocks/>
          </p:cNvSpPr>
          <p:nvPr/>
        </p:nvSpPr>
        <p:spPr>
          <a:xfrm>
            <a:off x="608749" y="3627040"/>
            <a:ext cx="7926502" cy="901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685749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É preciso fazer um pouco de força para que o conector fique firme. Por isso, a qualidade do alicate é importante: evite comprar alicates muito baratos, pois eles precisam ser resistentes para aplicar a pressão necessária:</a:t>
            </a:r>
          </a:p>
        </p:txBody>
      </p:sp>
      <p:pic>
        <p:nvPicPr>
          <p:cNvPr id="9" name="Imagem 8" descr="index_html_726c049b">
            <a:extLst>
              <a:ext uri="{FF2B5EF4-FFF2-40B4-BE49-F238E27FC236}">
                <a16:creationId xmlns:a16="http://schemas.microsoft.com/office/drawing/2014/main" id="{1E57E634-0608-4111-9DBE-8B6A0BB3701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896" y="4547291"/>
            <a:ext cx="3148207" cy="20577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9155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B6CB6B92-478E-4508-AA84-F8580C2B70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7516" y="252976"/>
            <a:ext cx="7926502" cy="707886"/>
          </a:xfrm>
        </p:spPr>
        <p:txBody>
          <a:bodyPr>
            <a:noAutofit/>
          </a:bodyPr>
          <a:lstStyle/>
          <a:p>
            <a:r>
              <a:rPr lang="pt-BR" sz="3000" dirty="0"/>
              <a:t>Cabos</a:t>
            </a:r>
          </a:p>
        </p:txBody>
      </p:sp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05AF79AB-2206-4437-825E-F056361BE2ED}"/>
              </a:ext>
            </a:extLst>
          </p:cNvPr>
          <p:cNvSpPr txBox="1">
            <a:spLocks/>
          </p:cNvSpPr>
          <p:nvPr/>
        </p:nvSpPr>
        <p:spPr>
          <a:xfrm>
            <a:off x="608749" y="814379"/>
            <a:ext cx="7815269" cy="2705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685749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É preciso um pouco de atenção ao cortar e encaixar os fios dentro do conector, pois eles precisam ficar perfeitamente retos. Isso demanda um pouco de prática. No começo, você vai sempre errar algumas vezes antes de conseguir.</a:t>
            </a:r>
          </a:p>
          <a:p>
            <a:r>
              <a:rPr lang="pt-BR" dirty="0"/>
              <a:t>Veja que o que protege os cabos contra as interferências externas são justamente as tranças. A parte destrançada que entra no conector é o ponto fraco do cabo, onde ele é mais vulnerável a todo tipo de interferência. Por isso, é recomendável deixar um espaço menor possível sem as tranças. Para </a:t>
            </a:r>
            <a:r>
              <a:rPr lang="pt-BR" dirty="0" err="1"/>
              <a:t>crimpar</a:t>
            </a:r>
            <a:r>
              <a:rPr lang="pt-BR" dirty="0"/>
              <a:t> cabos dentro do padrão, você precisa deixar menos de meia polegada de cabo (1.27 cm) destrançado. Você só vai conseguir isso cortando o excesso de cabo solto antes de encaixar o conector, como na foto:</a:t>
            </a:r>
          </a:p>
        </p:txBody>
      </p:sp>
      <p:pic>
        <p:nvPicPr>
          <p:cNvPr id="10" name="Imagem 9" descr="index_html_48906780">
            <a:extLst>
              <a:ext uri="{FF2B5EF4-FFF2-40B4-BE49-F238E27FC236}">
                <a16:creationId xmlns:a16="http://schemas.microsoft.com/office/drawing/2014/main" id="{BCC85BBC-E58F-4DD2-8B75-B51EDC3E306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602" y="3830715"/>
            <a:ext cx="3725256" cy="2120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6669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B6CB6B92-478E-4508-AA84-F8580C2B70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7516" y="252976"/>
            <a:ext cx="7926502" cy="707886"/>
          </a:xfrm>
        </p:spPr>
        <p:txBody>
          <a:bodyPr>
            <a:noAutofit/>
          </a:bodyPr>
          <a:lstStyle/>
          <a:p>
            <a:r>
              <a:rPr lang="pt-BR" sz="3000" dirty="0"/>
              <a:t>Cabos</a:t>
            </a:r>
          </a:p>
        </p:txBody>
      </p:sp>
      <p:sp>
        <p:nvSpPr>
          <p:cNvPr id="11" name="Espaço Reservado para Texto 3">
            <a:extLst>
              <a:ext uri="{FF2B5EF4-FFF2-40B4-BE49-F238E27FC236}">
                <a16:creationId xmlns:a16="http://schemas.microsoft.com/office/drawing/2014/main" id="{478E017D-B136-4749-81FA-5477D20FE8FB}"/>
              </a:ext>
            </a:extLst>
          </p:cNvPr>
          <p:cNvSpPr txBox="1">
            <a:spLocks/>
          </p:cNvSpPr>
          <p:nvPr/>
        </p:nvSpPr>
        <p:spPr>
          <a:xfrm>
            <a:off x="701185" y="1411549"/>
            <a:ext cx="7519164" cy="209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685749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Outra observação é que além dos conectores metálicos, o cabo é preso dentro do conector através de uma trava plástica, que é também presa ao </a:t>
            </a:r>
            <a:r>
              <a:rPr lang="pt-BR" dirty="0" err="1"/>
              <a:t>crimpar</a:t>
            </a:r>
            <a:r>
              <a:rPr lang="pt-BR" dirty="0"/>
              <a:t> o cabo. A trava prende o cabo através da cobertura plástica, por isso é importante cortar todo o excesso de cabo destrançado, fazendo com que parte da cobertura plástica fique dentro do conector e seja presa pela trava. Sem isso, os contatos podem facilmente ser rompidos com qualquer esbarrão, tornando a rede como um todo menos confiável.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358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B6CB6B92-478E-4508-AA84-F8580C2B70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7516" y="252976"/>
            <a:ext cx="7926502" cy="707886"/>
          </a:xfrm>
        </p:spPr>
        <p:txBody>
          <a:bodyPr>
            <a:noAutofit/>
          </a:bodyPr>
          <a:lstStyle/>
          <a:p>
            <a:r>
              <a:rPr lang="pt-BR" dirty="0" err="1"/>
              <a:t>Crimpando</a:t>
            </a:r>
            <a:r>
              <a:rPr lang="pt-BR" dirty="0"/>
              <a:t> os cabos</a:t>
            </a:r>
          </a:p>
        </p:txBody>
      </p:sp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05AF79AB-2206-4437-825E-F056361BE2ED}"/>
              </a:ext>
            </a:extLst>
          </p:cNvPr>
          <p:cNvSpPr txBox="1">
            <a:spLocks/>
          </p:cNvSpPr>
          <p:nvPr/>
        </p:nvSpPr>
        <p:spPr>
          <a:xfrm>
            <a:off x="719982" y="960863"/>
            <a:ext cx="7312848" cy="2687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685749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 ferramenta básica para </a:t>
            </a:r>
            <a:r>
              <a:rPr lang="pt-BR" dirty="0" err="1"/>
              <a:t>crimpar</a:t>
            </a:r>
            <a:r>
              <a:rPr lang="pt-BR" dirty="0"/>
              <a:t> os cabos é o alicate de crimpagem. Ele “esmaga” os contatos do conector, fazendo com que eles entrem em contato com os fios do cabo de rede.</a:t>
            </a:r>
            <a:endParaRPr lang="pt-BR" sz="1600" dirty="0"/>
          </a:p>
          <a:p>
            <a:r>
              <a:rPr lang="pt-BR" dirty="0"/>
              <a:t>É possível comprar alicates de crimpagem razoáveis por pouco mais de 50 reais, mas existem alicates de crimpagem para uso profissional que custam bem mais. Existem ainda “alicates” mais baratos, com o corpo feito de plástico, que são mais baratos, mas não valem o papelão da embalagem. Alicates de crimpagem precisam ser fortes e precisos, por isso evite produtos muito baratos.</a:t>
            </a:r>
            <a:endParaRPr lang="pt-BR" sz="1600" dirty="0"/>
          </a:p>
          <a:p>
            <a:pPr lvl="1" indent="0">
              <a:lnSpc>
                <a:spcPct val="150000"/>
              </a:lnSpc>
              <a:buClr>
                <a:srgbClr val="DA0000"/>
              </a:buClr>
              <a:buNone/>
            </a:pPr>
            <a:endParaRPr lang="pt-BR" sz="3000" dirty="0">
              <a:solidFill>
                <a:schemeClr val="tx1"/>
              </a:solidFill>
              <a:cs typeface="Mongolian Baiti" panose="03000500000000000000" pitchFamily="66" charset="0"/>
            </a:endParaRPr>
          </a:p>
        </p:txBody>
      </p:sp>
      <p:pic>
        <p:nvPicPr>
          <p:cNvPr id="5" name="Imagem 4" descr="index_html_cb5f080">
            <a:extLst>
              <a:ext uri="{FF2B5EF4-FFF2-40B4-BE49-F238E27FC236}">
                <a16:creationId xmlns:a16="http://schemas.microsoft.com/office/drawing/2014/main" id="{BDE45772-A0DE-41A2-9E19-192210D0BF9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758" y="3429000"/>
            <a:ext cx="3550920" cy="2842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544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B6CB6B92-478E-4508-AA84-F8580C2B70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7516" y="252976"/>
            <a:ext cx="7926502" cy="707886"/>
          </a:xfrm>
        </p:spPr>
        <p:txBody>
          <a:bodyPr>
            <a:noAutofit/>
          </a:bodyPr>
          <a:lstStyle/>
          <a:p>
            <a:r>
              <a:rPr lang="pt-BR" dirty="0" err="1"/>
              <a:t>Decapador</a:t>
            </a:r>
            <a:endParaRPr lang="pt-BR" dirty="0"/>
          </a:p>
        </p:txBody>
      </p:sp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05AF79AB-2206-4437-825E-F056361BE2ED}"/>
              </a:ext>
            </a:extLst>
          </p:cNvPr>
          <p:cNvSpPr txBox="1">
            <a:spLocks/>
          </p:cNvSpPr>
          <p:nvPr/>
        </p:nvSpPr>
        <p:spPr>
          <a:xfrm>
            <a:off x="622328" y="980691"/>
            <a:ext cx="7312848" cy="1782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685749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Ao </a:t>
            </a:r>
            <a:r>
              <a:rPr lang="pt-BR" dirty="0" err="1"/>
              <a:t>crimpar</a:t>
            </a:r>
            <a:r>
              <a:rPr lang="pt-BR" dirty="0"/>
              <a:t> os cabos de rede, o primeiro passo é descascar os cabos, tomando cuidado para não ferir os fios internos, que são bastante finos. Normalmente, o alicate inclui uma saliência no canto da guilhotina, que serve bem para isso. Existem também descascadores de cabos específicos para cabos de rede, que são sempre um item bem-vindo na caixa de ferramentas:</a:t>
            </a:r>
          </a:p>
          <a:p>
            <a:pPr lvl="1" indent="0">
              <a:lnSpc>
                <a:spcPct val="150000"/>
              </a:lnSpc>
              <a:buClr>
                <a:srgbClr val="DA0000"/>
              </a:buClr>
              <a:buNone/>
            </a:pPr>
            <a:endParaRPr lang="pt-BR" sz="3000" dirty="0">
              <a:solidFill>
                <a:schemeClr val="tx1"/>
              </a:solidFill>
              <a:cs typeface="Mongolian Baiti" panose="03000500000000000000" pitchFamily="66" charset="0"/>
            </a:endParaRPr>
          </a:p>
        </p:txBody>
      </p:sp>
      <p:pic>
        <p:nvPicPr>
          <p:cNvPr id="6" name="Imagem 5" descr="index_html_2ee6c863">
            <a:extLst>
              <a:ext uri="{FF2B5EF4-FFF2-40B4-BE49-F238E27FC236}">
                <a16:creationId xmlns:a16="http://schemas.microsoft.com/office/drawing/2014/main" id="{FDE8645F-E474-420A-B237-F8897E9C52A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722" y="3049405"/>
            <a:ext cx="4290060" cy="2392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858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B6CB6B92-478E-4508-AA84-F8580C2B70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7516" y="252976"/>
            <a:ext cx="7926502" cy="707886"/>
          </a:xfrm>
        </p:spPr>
        <p:txBody>
          <a:bodyPr>
            <a:noAutofit/>
          </a:bodyPr>
          <a:lstStyle/>
          <a:p>
            <a:r>
              <a:rPr lang="pt-BR" dirty="0"/>
              <a:t>Cabo</a:t>
            </a:r>
          </a:p>
        </p:txBody>
      </p:sp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05AF79AB-2206-4437-825E-F056361BE2ED}"/>
              </a:ext>
            </a:extLst>
          </p:cNvPr>
          <p:cNvSpPr txBox="1">
            <a:spLocks/>
          </p:cNvSpPr>
          <p:nvPr/>
        </p:nvSpPr>
        <p:spPr>
          <a:xfrm>
            <a:off x="622328" y="980691"/>
            <a:ext cx="7312848" cy="1782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marR="0" indent="0" algn="l" defTabSz="685749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Os quatro pares do cabo são diferenciados por cores. Um par é laranja, outro é azul, outro é verde e o último é marrom. Um dos cabos de cada par tem uma cor sólida e o outro é mais claro ou malhado, misturando a cor e pontos de branco. É pelas cores que diferenciamos os 8 fios.</a:t>
            </a:r>
          </a:p>
          <a:p>
            <a:r>
              <a:rPr lang="pt-BR" dirty="0"/>
              <a:t>O segundo passo é destrançar os cabos, deixando-os soltos. Para facilitar o trabalho, descasque um pedaço grande do cabo, uns 5 ou 6 centímetros, para poder organizar os cabos com mais facilidade e depois corte o excesso, deixando apenas os 2 centímetros que entrarão dentro do conector. O próprio alicate de crimpagem inclui uma guilhotina para cortar os cabos, mas você pode usar uma tesoura de precisão se preferir.</a:t>
            </a:r>
          </a:p>
          <a:p>
            <a:pPr lvl="1" indent="0">
              <a:lnSpc>
                <a:spcPct val="150000"/>
              </a:lnSpc>
              <a:buClr>
                <a:srgbClr val="DA0000"/>
              </a:buClr>
              <a:buNone/>
            </a:pPr>
            <a:endParaRPr lang="pt-BR" sz="3000" dirty="0">
              <a:solidFill>
                <a:schemeClr val="tx1"/>
              </a:solidFill>
              <a:cs typeface="Mongolian Baiti" panose="03000500000000000000" pitchFamily="66" charset="0"/>
            </a:endParaRPr>
          </a:p>
        </p:txBody>
      </p:sp>
      <p:pic>
        <p:nvPicPr>
          <p:cNvPr id="5" name="Imagem 4" descr="index_html_m5550497f">
            <a:extLst>
              <a:ext uri="{FF2B5EF4-FFF2-40B4-BE49-F238E27FC236}">
                <a16:creationId xmlns:a16="http://schemas.microsoft.com/office/drawing/2014/main" id="{914B87F2-CEC4-4388-9F25-320A06ED8A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722" y="2956375"/>
            <a:ext cx="4290060" cy="30403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872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B6CB6B92-478E-4508-AA84-F8580C2B70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7516" y="252976"/>
            <a:ext cx="7926502" cy="707886"/>
          </a:xfrm>
        </p:spPr>
        <p:txBody>
          <a:bodyPr>
            <a:noAutofit/>
          </a:bodyPr>
          <a:lstStyle/>
          <a:p>
            <a:r>
              <a:rPr lang="pt-BR" dirty="0"/>
              <a:t>Padrão EIA 568 A  e  EIA 568 B</a:t>
            </a:r>
          </a:p>
        </p:txBody>
      </p:sp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05AF79AB-2206-4437-825E-F056361BE2ED}"/>
              </a:ext>
            </a:extLst>
          </p:cNvPr>
          <p:cNvSpPr txBox="1">
            <a:spLocks/>
          </p:cNvSpPr>
          <p:nvPr/>
        </p:nvSpPr>
        <p:spPr>
          <a:xfrm>
            <a:off x="622328" y="980691"/>
            <a:ext cx="7312848" cy="21708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marR="0" indent="0" algn="l" defTabSz="685749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Existem dois padrões para a ordem dos fios dentro do conector, o EIA 568A  e o EIA 568B. </a:t>
            </a:r>
          </a:p>
          <a:p>
            <a:r>
              <a:rPr lang="pt-BR" dirty="0"/>
              <a:t>A diferença entre os dois é que a posição dos pares de cabos laranja e verde são invertidos dentro do conector.</a:t>
            </a:r>
          </a:p>
          <a:p>
            <a:r>
              <a:rPr lang="pt-BR" dirty="0"/>
              <a:t>Existe muita discussão em relação com qual dos dois é “melhor”, mas na prática não existe diferença de conectividade entre os dois padrões. A única observação é que você deve cabear toda a rede utilizando o mesmo padrão.</a:t>
            </a:r>
          </a:p>
          <a:p>
            <a:r>
              <a:rPr lang="pt-BR" dirty="0"/>
              <a:t>No padrão EIA 568A ou EIA 568B , a ordem dos fios dentro do conector (em ambos os lados do cabo) é a seguinte:</a:t>
            </a:r>
          </a:p>
          <a:p>
            <a:pPr lvl="1" indent="0">
              <a:lnSpc>
                <a:spcPct val="150000"/>
              </a:lnSpc>
              <a:buClr>
                <a:srgbClr val="DA0000"/>
              </a:buClr>
              <a:buNone/>
            </a:pPr>
            <a:endParaRPr lang="pt-BR" sz="3000" dirty="0">
              <a:solidFill>
                <a:schemeClr val="tx1"/>
              </a:solidFill>
              <a:cs typeface="Mongolian Baiti" panose="03000500000000000000" pitchFamily="66" charset="0"/>
            </a:endParaRPr>
          </a:p>
        </p:txBody>
      </p:sp>
      <p:pic>
        <p:nvPicPr>
          <p:cNvPr id="6" name="Imagem 5" descr="RJ45 Ethernet 10/100 Base-T Norma 568 - Esquemas - Eletronica PT">
            <a:extLst>
              <a:ext uri="{FF2B5EF4-FFF2-40B4-BE49-F238E27FC236}">
                <a16:creationId xmlns:a16="http://schemas.microsoft.com/office/drawing/2014/main" id="{15FE4207-FC12-4D96-A4DB-A42E11F0C2F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862" y="3171402"/>
            <a:ext cx="5859780" cy="2705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743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B6CB6B92-478E-4508-AA84-F8580C2B70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7516" y="252976"/>
            <a:ext cx="7926502" cy="707886"/>
          </a:xfrm>
        </p:spPr>
        <p:txBody>
          <a:bodyPr>
            <a:noAutofit/>
          </a:bodyPr>
          <a:lstStyle/>
          <a:p>
            <a:r>
              <a:rPr lang="pt-BR" dirty="0"/>
              <a:t>Padrão EIA 568 A  e  EIA 568 B</a:t>
            </a:r>
          </a:p>
        </p:txBody>
      </p:sp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05AF79AB-2206-4437-825E-F056361BE2ED}"/>
              </a:ext>
            </a:extLst>
          </p:cNvPr>
          <p:cNvSpPr txBox="1">
            <a:spLocks/>
          </p:cNvSpPr>
          <p:nvPr/>
        </p:nvSpPr>
        <p:spPr>
          <a:xfrm>
            <a:off x="622328" y="980691"/>
            <a:ext cx="7312848" cy="70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685749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Os cabos são encaixados nesta ordem, com a trava do conector virada para baixo, como no diagrama:</a:t>
            </a:r>
          </a:p>
          <a:p>
            <a:pPr lvl="1" indent="0">
              <a:lnSpc>
                <a:spcPct val="150000"/>
              </a:lnSpc>
              <a:buClr>
                <a:srgbClr val="DA0000"/>
              </a:buClr>
              <a:buNone/>
            </a:pPr>
            <a:endParaRPr lang="pt-BR" sz="3000" dirty="0">
              <a:solidFill>
                <a:schemeClr val="tx1"/>
              </a:solidFill>
              <a:cs typeface="Mongolian Baiti" panose="03000500000000000000" pitchFamily="66" charset="0"/>
            </a:endParaRPr>
          </a:p>
        </p:txBody>
      </p:sp>
      <p:pic>
        <p:nvPicPr>
          <p:cNvPr id="5" name="Imagem 4" descr="index_html_m3721a5c6">
            <a:extLst>
              <a:ext uri="{FF2B5EF4-FFF2-40B4-BE49-F238E27FC236}">
                <a16:creationId xmlns:a16="http://schemas.microsoft.com/office/drawing/2014/main" id="{ECDB497A-24CE-4B3C-8F81-68E518F0F9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16" y="1573022"/>
            <a:ext cx="5150713" cy="16230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ço Reservado para Texto 3">
            <a:extLst>
              <a:ext uri="{FF2B5EF4-FFF2-40B4-BE49-F238E27FC236}">
                <a16:creationId xmlns:a16="http://schemas.microsoft.com/office/drawing/2014/main" id="{6F1E0751-420D-4439-8DFF-95732F8DA40F}"/>
              </a:ext>
            </a:extLst>
          </p:cNvPr>
          <p:cNvSpPr txBox="1">
            <a:spLocks/>
          </p:cNvSpPr>
          <p:nvPr/>
        </p:nvSpPr>
        <p:spPr>
          <a:xfrm>
            <a:off x="622328" y="3211036"/>
            <a:ext cx="7312848" cy="1194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685749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Ou seja, se você olhar o conector “de cima”, vendo a trava, o par de fios laranja estará à direita e, se olhar o conector “de baixo”, vendo os contatos, eles estarão à esquerda. Este outro diagrama mostra melhor como fica a posição dos cabos dentro do conector:</a:t>
            </a:r>
          </a:p>
          <a:p>
            <a:pPr lvl="1" indent="0">
              <a:lnSpc>
                <a:spcPct val="150000"/>
              </a:lnSpc>
              <a:buClr>
                <a:srgbClr val="DA0000"/>
              </a:buClr>
              <a:buNone/>
            </a:pPr>
            <a:endParaRPr lang="pt-BR" sz="3000" dirty="0">
              <a:solidFill>
                <a:schemeClr val="tx1"/>
              </a:solidFill>
              <a:cs typeface="Mongolian Baiti" panose="03000500000000000000" pitchFamily="66" charset="0"/>
            </a:endParaRPr>
          </a:p>
        </p:txBody>
      </p:sp>
      <p:sp>
        <p:nvSpPr>
          <p:cNvPr id="9" name="Espaço Reservado para Texto 1">
            <a:extLst>
              <a:ext uri="{FF2B5EF4-FFF2-40B4-BE49-F238E27FC236}">
                <a16:creationId xmlns:a16="http://schemas.microsoft.com/office/drawing/2014/main" id="{96A06210-258D-488E-B383-432C4612244E}"/>
              </a:ext>
            </a:extLst>
          </p:cNvPr>
          <p:cNvSpPr txBox="1">
            <a:spLocks/>
          </p:cNvSpPr>
          <p:nvPr/>
        </p:nvSpPr>
        <p:spPr>
          <a:xfrm>
            <a:off x="5648229" y="1960266"/>
            <a:ext cx="1872297" cy="510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EIA 568 B</a:t>
            </a:r>
          </a:p>
        </p:txBody>
      </p:sp>
      <p:pic>
        <p:nvPicPr>
          <p:cNvPr id="10" name="Imagem 9" descr="index_html_m6c9967e4">
            <a:extLst>
              <a:ext uri="{FF2B5EF4-FFF2-40B4-BE49-F238E27FC236}">
                <a16:creationId xmlns:a16="http://schemas.microsoft.com/office/drawing/2014/main" id="{F3ABEEA7-5EA8-4230-ACDC-4F64019F948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557" y="4298188"/>
            <a:ext cx="1836420" cy="1973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315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B6CB6B92-478E-4508-AA84-F8580C2B70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7516" y="252976"/>
            <a:ext cx="7926502" cy="707886"/>
          </a:xfrm>
        </p:spPr>
        <p:txBody>
          <a:bodyPr>
            <a:noAutofit/>
          </a:bodyPr>
          <a:lstStyle/>
          <a:p>
            <a:r>
              <a:rPr lang="pt-BR" dirty="0"/>
              <a:t>Cabo Straight e Cross-over</a:t>
            </a:r>
          </a:p>
        </p:txBody>
      </p:sp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05AF79AB-2206-4437-825E-F056361BE2ED}"/>
              </a:ext>
            </a:extLst>
          </p:cNvPr>
          <p:cNvSpPr txBox="1">
            <a:spLocks/>
          </p:cNvSpPr>
          <p:nvPr/>
        </p:nvSpPr>
        <p:spPr>
          <a:xfrm>
            <a:off x="622328" y="980690"/>
            <a:ext cx="7312848" cy="28455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marR="0" indent="0" algn="l" defTabSz="685749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No caso de um cabo “reto” (</a:t>
            </a:r>
            <a:r>
              <a:rPr lang="pt-BR" u="sng" dirty="0"/>
              <a:t>straight</a:t>
            </a:r>
            <a:r>
              <a:rPr lang="pt-BR" dirty="0"/>
              <a:t>), que vai ser usado para ligar o micro ao </a:t>
            </a:r>
            <a:r>
              <a:rPr lang="pt-BR" u="sng" dirty="0"/>
              <a:t>switch</a:t>
            </a:r>
            <a:r>
              <a:rPr lang="pt-BR" dirty="0"/>
              <a:t>, você usa esta mesma disposição nas duas pontas do cabo.</a:t>
            </a:r>
          </a:p>
          <a:p>
            <a:r>
              <a:rPr lang="pt-BR" dirty="0"/>
              <a:t>Existe ainda um outro tipo de cabo, chamado de “</a:t>
            </a:r>
            <a:r>
              <a:rPr lang="pt-BR" u="sng" dirty="0" err="1"/>
              <a:t>cross</a:t>
            </a:r>
            <a:r>
              <a:rPr lang="pt-BR" u="sng" dirty="0"/>
              <a:t>-over“</a:t>
            </a:r>
            <a:r>
              <a:rPr lang="pt-BR" dirty="0"/>
              <a:t>, que permite ligar diretamente dois micros, sem precisar do </a:t>
            </a:r>
            <a:r>
              <a:rPr lang="pt-BR" u="sng" dirty="0"/>
              <a:t>switch</a:t>
            </a:r>
            <a:r>
              <a:rPr lang="pt-BR" dirty="0"/>
              <a:t>. Ele é uma opção mais barata quando você tem apenas dois micros.</a:t>
            </a:r>
          </a:p>
          <a:p>
            <a:br>
              <a:rPr lang="pt-BR" dirty="0"/>
            </a:br>
            <a:r>
              <a:rPr lang="pt-BR" dirty="0"/>
              <a:t>Neste tipo de cabo a posição dos fios é diferente nos dois conectores, de forma que o par usado para enviar dados (</a:t>
            </a:r>
            <a:r>
              <a:rPr lang="pt-BR" u="sng" dirty="0"/>
              <a:t>TX</a:t>
            </a:r>
            <a:r>
              <a:rPr lang="pt-BR" dirty="0"/>
              <a:t>) seja ligado na posição de recepção (</a:t>
            </a:r>
            <a:r>
              <a:rPr lang="pt-BR" u="sng" dirty="0"/>
              <a:t>RX</a:t>
            </a:r>
            <a:r>
              <a:rPr lang="pt-BR" dirty="0"/>
              <a:t>) do segundo micro e vice-versa. De um dos lados a </a:t>
            </a:r>
            <a:r>
              <a:rPr lang="pt-BR" u="sng" dirty="0"/>
              <a:t>pinagem</a:t>
            </a:r>
            <a:r>
              <a:rPr lang="pt-BR" dirty="0"/>
              <a:t> é a mesma de um cabo de rede normal, enquanto no outro a posição dos pares verde e laranja são trocados. Daí vem o nome </a:t>
            </a:r>
            <a:r>
              <a:rPr lang="pt-BR" u="sng" dirty="0" err="1"/>
              <a:t>cross</a:t>
            </a:r>
            <a:r>
              <a:rPr lang="pt-BR" u="sng" dirty="0"/>
              <a:t>-over</a:t>
            </a:r>
            <a:r>
              <a:rPr lang="pt-BR" dirty="0"/>
              <a:t>, que significa, literalmente, “cruzado na ponta”</a:t>
            </a:r>
          </a:p>
          <a:p>
            <a:r>
              <a:rPr lang="pt-BR" dirty="0"/>
              <a:t>Ou seja um lado com o padrão EIA 568 A e o outro lado com o padrão EIA 568 B</a:t>
            </a:r>
            <a:endParaRPr lang="pt-BR" sz="3000" dirty="0">
              <a:solidFill>
                <a:schemeClr val="tx1"/>
              </a:solidFill>
              <a:cs typeface="Mongolian Baiti" panose="03000500000000000000" pitchFamily="66" charset="0"/>
            </a:endParaRPr>
          </a:p>
        </p:txBody>
      </p:sp>
      <p:pic>
        <p:nvPicPr>
          <p:cNvPr id="11" name="Imagem 10" descr="index_html_62cd8e15">
            <a:extLst>
              <a:ext uri="{FF2B5EF4-FFF2-40B4-BE49-F238E27FC236}">
                <a16:creationId xmlns:a16="http://schemas.microsoft.com/office/drawing/2014/main" id="{33A848A4-B1F7-458B-A090-439F67E550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502" y="3969428"/>
            <a:ext cx="40005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Texto 1">
            <a:extLst>
              <a:ext uri="{FF2B5EF4-FFF2-40B4-BE49-F238E27FC236}">
                <a16:creationId xmlns:a16="http://schemas.microsoft.com/office/drawing/2014/main" id="{825EC386-6294-4CD4-A1FF-2B65FCC0C424}"/>
              </a:ext>
            </a:extLst>
          </p:cNvPr>
          <p:cNvSpPr txBox="1">
            <a:spLocks/>
          </p:cNvSpPr>
          <p:nvPr/>
        </p:nvSpPr>
        <p:spPr>
          <a:xfrm>
            <a:off x="497516" y="4405690"/>
            <a:ext cx="1819555" cy="530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EIA 568 B</a:t>
            </a:r>
          </a:p>
        </p:txBody>
      </p:sp>
      <p:sp>
        <p:nvSpPr>
          <p:cNvPr id="13" name="Espaço Reservado para Texto 1">
            <a:extLst>
              <a:ext uri="{FF2B5EF4-FFF2-40B4-BE49-F238E27FC236}">
                <a16:creationId xmlns:a16="http://schemas.microsoft.com/office/drawing/2014/main" id="{CB41E7AA-257E-4161-9CD6-F438F6D75451}"/>
              </a:ext>
            </a:extLst>
          </p:cNvPr>
          <p:cNvSpPr txBox="1">
            <a:spLocks/>
          </p:cNvSpPr>
          <p:nvPr/>
        </p:nvSpPr>
        <p:spPr>
          <a:xfrm>
            <a:off x="6367778" y="4405690"/>
            <a:ext cx="1913240" cy="530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EIA 568 A</a:t>
            </a:r>
          </a:p>
        </p:txBody>
      </p:sp>
    </p:spTree>
    <p:extLst>
      <p:ext uri="{BB962C8B-B14F-4D97-AF65-F5344CB8AC3E}">
        <p14:creationId xmlns:p14="http://schemas.microsoft.com/office/powerpoint/2010/main" val="377920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B6CB6B92-478E-4508-AA84-F8580C2B70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7516" y="252976"/>
            <a:ext cx="7926502" cy="707886"/>
          </a:xfrm>
        </p:spPr>
        <p:txBody>
          <a:bodyPr>
            <a:noAutofit/>
          </a:bodyPr>
          <a:lstStyle/>
          <a:p>
            <a:r>
              <a:rPr lang="pt-BR" sz="3000" dirty="0"/>
              <a:t>Cabo Cross-over </a:t>
            </a:r>
            <a:r>
              <a:rPr lang="pt-BR" sz="3000" dirty="0" err="1"/>
              <a:t>Fast</a:t>
            </a:r>
            <a:r>
              <a:rPr lang="pt-BR" sz="3000" dirty="0"/>
              <a:t> Ethernet e Gigabit Ethernet </a:t>
            </a:r>
          </a:p>
        </p:txBody>
      </p:sp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05AF79AB-2206-4437-825E-F056361BE2ED}"/>
              </a:ext>
            </a:extLst>
          </p:cNvPr>
          <p:cNvSpPr txBox="1">
            <a:spLocks/>
          </p:cNvSpPr>
          <p:nvPr/>
        </p:nvSpPr>
        <p:spPr>
          <a:xfrm>
            <a:off x="622328" y="980690"/>
            <a:ext cx="7926502" cy="2579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marR="0" indent="0" algn="l" defTabSz="685749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 maioria dos </a:t>
            </a:r>
            <a:r>
              <a:rPr lang="pt-BR" dirty="0" err="1"/>
              <a:t>switchs</a:t>
            </a:r>
            <a:r>
              <a:rPr lang="pt-BR" dirty="0"/>
              <a:t> atuais é capaz de “descruzar” os cabos automaticamente quando necessário, permitindo que você misture cabos normais e cabos </a:t>
            </a:r>
            <a:r>
              <a:rPr lang="pt-BR" dirty="0" err="1"/>
              <a:t>cross</a:t>
            </a:r>
            <a:r>
              <a:rPr lang="pt-BR" dirty="0"/>
              <a:t>-over dentro do cabeamento da rede. Graças a isso, a rede vai funcionar mesmo que você use um cabo </a:t>
            </a:r>
            <a:r>
              <a:rPr lang="pt-BR" dirty="0" err="1"/>
              <a:t>cross</a:t>
            </a:r>
            <a:r>
              <a:rPr lang="pt-BR" dirty="0"/>
              <a:t>-over para conectar um dos micros ao switch por engano.</a:t>
            </a:r>
          </a:p>
          <a:p>
            <a:r>
              <a:rPr lang="pt-BR" dirty="0"/>
              <a:t>Este cabo </a:t>
            </a:r>
            <a:r>
              <a:rPr lang="pt-BR" dirty="0" err="1"/>
              <a:t>cross</a:t>
            </a:r>
            <a:r>
              <a:rPr lang="pt-BR" dirty="0"/>
              <a:t>-over “clássico” pode ser usados para ligar placas de 10 ou 100 megabits, onde as transmissões são na realidade feitas usando apenas dois dos pares dos cabos. Placas e </a:t>
            </a:r>
            <a:r>
              <a:rPr lang="pt-BR" dirty="0" err="1"/>
              <a:t>switchs</a:t>
            </a:r>
            <a:r>
              <a:rPr lang="pt-BR" dirty="0"/>
              <a:t> Gigabit Ethernet utilizam os quatro pares e por isso precisam de um cabo </a:t>
            </a:r>
            <a:r>
              <a:rPr lang="pt-BR" dirty="0" err="1"/>
              <a:t>cross</a:t>
            </a:r>
            <a:r>
              <a:rPr lang="pt-BR" dirty="0"/>
              <a:t>-over especial, </a:t>
            </a:r>
            <a:r>
              <a:rPr lang="pt-BR" dirty="0" err="1"/>
              <a:t>crimpado</a:t>
            </a:r>
            <a:r>
              <a:rPr lang="pt-BR" dirty="0"/>
              <a:t> com uma pinagem diferente. Usando um cabo </a:t>
            </a:r>
            <a:r>
              <a:rPr lang="pt-BR" dirty="0" err="1"/>
              <a:t>cross</a:t>
            </a:r>
            <a:r>
              <a:rPr lang="pt-BR" dirty="0"/>
              <a:t> convencional, a rede até funciona, mas as placas são forçadas a reduzir a velocidade de transmissão para 100 megabits, se forma a se adaptarem ao cabeamento.</a:t>
            </a:r>
          </a:p>
          <a:p>
            <a:r>
              <a:rPr lang="pt-BR" dirty="0"/>
              <a:t>Para fazer um cabo </a:t>
            </a:r>
            <a:r>
              <a:rPr lang="pt-BR" dirty="0" err="1"/>
              <a:t>cross</a:t>
            </a:r>
            <a:r>
              <a:rPr lang="pt-BR" dirty="0"/>
              <a:t>-over Gigabit Ethernet, você deve utilizar o padrão EIA 568B (Branco com Laranja, Laranja, Branco com Verde, Azul, Branco com Azul, Verde, Branco com Marrom, Marrom) de um dos lados do cabo, como usaria ao </a:t>
            </a:r>
            <a:r>
              <a:rPr lang="pt-BR" dirty="0" err="1"/>
              <a:t>crimpar</a:t>
            </a:r>
            <a:r>
              <a:rPr lang="pt-BR" dirty="0"/>
              <a:t> um cabo normal. A mudança vem ao </a:t>
            </a:r>
            <a:r>
              <a:rPr lang="pt-BR" dirty="0" err="1"/>
              <a:t>crimpar</a:t>
            </a:r>
            <a:r>
              <a:rPr lang="pt-BR" dirty="0"/>
              <a:t> o outro lado do cabo, onde é usada a seguinte pinagem ( branco com verde, verde, branco com laranja, branco com marrom, marrom, laranja, azul, branco com azul).</a:t>
            </a:r>
          </a:p>
        </p:txBody>
      </p:sp>
      <p:pic>
        <p:nvPicPr>
          <p:cNvPr id="1028" name="Picture 4" descr="Why do we use a crossover cable to connect computers and routers? - Quora">
            <a:extLst>
              <a:ext uri="{FF2B5EF4-FFF2-40B4-BE49-F238E27FC236}">
                <a16:creationId xmlns:a16="http://schemas.microsoft.com/office/drawing/2014/main" id="{88D686D0-D4F5-4B68-A5D3-6CCE105FF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833" y="3559946"/>
            <a:ext cx="3415868" cy="258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Texto 1">
            <a:extLst>
              <a:ext uri="{FF2B5EF4-FFF2-40B4-BE49-F238E27FC236}">
                <a16:creationId xmlns:a16="http://schemas.microsoft.com/office/drawing/2014/main" id="{B7B9C5D4-780E-49F1-9C94-7A3C86EE7837}"/>
              </a:ext>
            </a:extLst>
          </p:cNvPr>
          <p:cNvSpPr txBox="1">
            <a:spLocks/>
          </p:cNvSpPr>
          <p:nvPr/>
        </p:nvSpPr>
        <p:spPr>
          <a:xfrm>
            <a:off x="751432" y="4525912"/>
            <a:ext cx="1872297" cy="510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EIA 568 B</a:t>
            </a:r>
          </a:p>
        </p:txBody>
      </p:sp>
    </p:spTree>
    <p:extLst>
      <p:ext uri="{BB962C8B-B14F-4D97-AF65-F5344CB8AC3E}">
        <p14:creationId xmlns:p14="http://schemas.microsoft.com/office/powerpoint/2010/main" val="1587084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B6CB6B92-478E-4508-AA84-F8580C2B70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7516" y="252976"/>
            <a:ext cx="7926502" cy="707886"/>
          </a:xfrm>
        </p:spPr>
        <p:txBody>
          <a:bodyPr>
            <a:noAutofit/>
          </a:bodyPr>
          <a:lstStyle/>
          <a:p>
            <a:r>
              <a:rPr lang="pt-BR" sz="3000" dirty="0"/>
              <a:t>Cabos</a:t>
            </a:r>
          </a:p>
        </p:txBody>
      </p:sp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05AF79AB-2206-4437-825E-F056361BE2ED}"/>
              </a:ext>
            </a:extLst>
          </p:cNvPr>
          <p:cNvSpPr txBox="1">
            <a:spLocks/>
          </p:cNvSpPr>
          <p:nvPr/>
        </p:nvSpPr>
        <p:spPr>
          <a:xfrm>
            <a:off x="622328" y="980690"/>
            <a:ext cx="7926502" cy="1771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685749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Muitos </a:t>
            </a:r>
            <a:r>
              <a:rPr lang="pt-BR" dirty="0" err="1"/>
              <a:t>switchs</a:t>
            </a:r>
            <a:r>
              <a:rPr lang="pt-BR" dirty="0"/>
              <a:t> e também algumas placas Gigabit podem ser ligados diretamente usando cabos straight, pois os transmissores são capazes de ajustar a transmissão via software, recurso chamado de </a:t>
            </a:r>
            <a:r>
              <a:rPr lang="pt-BR" dirty="0" err="1"/>
              <a:t>Auto-MDI</a:t>
            </a:r>
            <a:r>
              <a:rPr lang="pt-BR" dirty="0"/>
              <a:t>/MDI-X. Entretanto, nem todos os dispositivos suportam o recurso, de forma que os cabos crossover ainda são necessários em diversas situações.</a:t>
            </a:r>
          </a:p>
          <a:p>
            <a:r>
              <a:rPr lang="pt-BR" dirty="0"/>
              <a:t>Revisando, os padrões para os três tipos de cabos são: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50540C6-428C-40FD-90C8-2E72842C5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3" y="2731248"/>
            <a:ext cx="4786960" cy="368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273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1231</TotalTime>
  <Words>1425</Words>
  <Application>Microsoft Office PowerPoint</Application>
  <PresentationFormat>Apresentação na tela (4:3)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Mongolian Baiti</vt:lpstr>
      <vt:lpstr>Montserrat</vt:lpstr>
      <vt:lpstr>Montserrat Medium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admin</cp:lastModifiedBy>
  <cp:revision>72</cp:revision>
  <dcterms:created xsi:type="dcterms:W3CDTF">2019-02-19T13:22:14Z</dcterms:created>
  <dcterms:modified xsi:type="dcterms:W3CDTF">2021-04-19T16:13:56Z</dcterms:modified>
</cp:coreProperties>
</file>