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1"/>
  </p:handoutMasterIdLst>
  <p:sldIdLst>
    <p:sldId id="257" r:id="rId2"/>
    <p:sldId id="258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8" r:id="rId11"/>
    <p:sldId id="309" r:id="rId12"/>
    <p:sldId id="310" r:id="rId13"/>
    <p:sldId id="302" r:id="rId14"/>
    <p:sldId id="303" r:id="rId15"/>
    <p:sldId id="304" r:id="rId16"/>
    <p:sldId id="305" r:id="rId17"/>
    <p:sldId id="306" r:id="rId18"/>
    <p:sldId id="307" r:id="rId19"/>
    <p:sldId id="279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203C"/>
    <a:srgbClr val="0C1C8C"/>
    <a:srgbClr val="0060AA"/>
    <a:srgbClr val="005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>
            <a:lvl1pPr>
              <a:def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t-BR">
                <a:latin typeface="Montserrat" panose="00000500000000000000" pitchFamily="2" charset="0"/>
              </a:defRPr>
            </a:lvl1pPr>
            <a:lvl2pPr>
              <a:defRPr lang="pt-BR">
                <a:latin typeface="Montserrat" panose="00000500000000000000" pitchFamily="2" charset="0"/>
              </a:defRPr>
            </a:lvl2pPr>
            <a:lvl3pPr>
              <a:defRPr lang="pt-BR">
                <a:latin typeface="Montserrat" panose="00000500000000000000" pitchFamily="2" charset="0"/>
              </a:defRPr>
            </a:lvl3pPr>
            <a:lvl4pPr>
              <a:defRPr lang="pt-BR">
                <a:latin typeface="Montserrat" panose="00000500000000000000" pitchFamily="2" charset="0"/>
              </a:defRPr>
            </a:lvl4pPr>
            <a:lvl5pPr>
              <a:defRPr lang="en-US" dirty="0"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t-BR">
                <a:latin typeface="Montserrat" panose="00000500000000000000" pitchFamily="2" charset="0"/>
              </a:defRPr>
            </a:lvl1pPr>
            <a:lvl2pPr>
              <a:defRPr lang="pt-BR">
                <a:latin typeface="Montserrat" panose="00000500000000000000" pitchFamily="2" charset="0"/>
              </a:defRPr>
            </a:lvl2pPr>
            <a:lvl3pPr>
              <a:defRPr lang="pt-BR">
                <a:latin typeface="Montserrat" panose="00000500000000000000" pitchFamily="2" charset="0"/>
              </a:defRPr>
            </a:lvl3pPr>
            <a:lvl4pPr>
              <a:defRPr lang="pt-BR">
                <a:latin typeface="Montserrat" panose="00000500000000000000" pitchFamily="2" charset="0"/>
              </a:defRPr>
            </a:lvl4pPr>
            <a:lvl5pPr>
              <a:defRPr lang="en-US" dirty="0"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Montserrat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Montserrat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8650" y="2030132"/>
            <a:ext cx="7539990" cy="1355870"/>
          </a:xfrm>
        </p:spPr>
        <p:txBody>
          <a:bodyPr>
            <a:noAutofit/>
          </a:bodyPr>
          <a:lstStyle/>
          <a:p>
            <a:r>
              <a:rPr lang="pt-BR" dirty="0"/>
              <a:t>Modelo OSI</a:t>
            </a:r>
          </a:p>
          <a:p>
            <a:r>
              <a:rPr lang="pt-BR" dirty="0"/>
              <a:t>Camada de Enlace (2)</a:t>
            </a:r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5931337"/>
            <a:ext cx="4300401" cy="899785"/>
          </a:xfrm>
        </p:spPr>
        <p:txBody>
          <a:bodyPr>
            <a:normAutofit/>
          </a:bodyPr>
          <a:lstStyle/>
          <a:p>
            <a:r>
              <a:rPr lang="pt-BR" dirty="0" err="1"/>
              <a:t>Profº</a:t>
            </a:r>
            <a:r>
              <a:rPr lang="pt-BR" dirty="0"/>
              <a:t> Lucas Jorge</a:t>
            </a:r>
          </a:p>
          <a:p>
            <a:r>
              <a:rPr lang="pt-BR" dirty="0" err="1"/>
              <a:t>Profº</a:t>
            </a:r>
            <a:r>
              <a:rPr lang="pt-BR" dirty="0"/>
              <a:t> Rodrigo </a:t>
            </a:r>
            <a:r>
              <a:rPr lang="pt-BR" dirty="0" err="1"/>
              <a:t>Cirqueira</a:t>
            </a:r>
            <a:endParaRPr lang="pt-BR" dirty="0"/>
          </a:p>
        </p:txBody>
      </p:sp>
      <p:sp>
        <p:nvSpPr>
          <p:cNvPr id="7" name="Espaço Reservado para Texto 3"/>
          <p:cNvSpPr>
            <a:spLocks noGrp="1"/>
          </p:cNvSpPr>
          <p:nvPr>
            <p:ph type="body" sz="quarter" idx="15"/>
          </p:nvPr>
        </p:nvSpPr>
        <p:spPr>
          <a:xfrm>
            <a:off x="628650" y="3471998"/>
            <a:ext cx="7382836" cy="630220"/>
          </a:xfrm>
        </p:spPr>
        <p:txBody>
          <a:bodyPr>
            <a:normAutofit/>
          </a:bodyPr>
          <a:lstStyle/>
          <a:p>
            <a:r>
              <a:rPr lang="pt-BR" sz="2800" dirty="0"/>
              <a:t>Curso Técnico – Rede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Endereço MAC - </a:t>
            </a:r>
            <a:r>
              <a:rPr lang="pt-BR" dirty="0" err="1"/>
              <a:t>Unicast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AF12C1-1F5B-42C6-89ED-304F2C5CC07C}"/>
              </a:ext>
            </a:extLst>
          </p:cNvPr>
          <p:cNvSpPr txBox="1"/>
          <p:nvPr/>
        </p:nvSpPr>
        <p:spPr>
          <a:xfrm>
            <a:off x="628649" y="931817"/>
            <a:ext cx="71311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pt-BR" sz="2000" b="0" i="0" dirty="0">
                <a:effectLst/>
                <a:latin typeface="Montserrat" panose="00000500000000000000" pitchFamily="2" charset="0"/>
              </a:rPr>
              <a:t>Um endereço MAC de </a:t>
            </a:r>
            <a:r>
              <a:rPr lang="pt-BR" sz="2000" b="0" i="0" dirty="0" err="1">
                <a:effectLst/>
                <a:latin typeface="Montserrat" panose="00000500000000000000" pitchFamily="2" charset="0"/>
              </a:rPr>
              <a:t>unicast</a:t>
            </a:r>
            <a:r>
              <a:rPr lang="pt-BR" sz="2000" b="0" i="0" dirty="0">
                <a:effectLst/>
                <a:latin typeface="Montserrat" panose="00000500000000000000" pitchFamily="2" charset="0"/>
              </a:rPr>
              <a:t> é o endereço exclusivo usado quando um quadro é enviado de um único dispositivo de transmissão para um único dispositivo de destino.</a:t>
            </a:r>
            <a:endParaRPr lang="pt-BR" sz="2000" dirty="0">
              <a:latin typeface="Montserrat" panose="00000500000000000000" pitchFamily="2" charset="0"/>
            </a:endParaRP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38198DC3-BF6A-460F-9938-980E23160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06" y="2255256"/>
            <a:ext cx="6240710" cy="44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8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Endereço MAC - Broadcast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AF12C1-1F5B-42C6-89ED-304F2C5CC07C}"/>
              </a:ext>
            </a:extLst>
          </p:cNvPr>
          <p:cNvSpPr txBox="1"/>
          <p:nvPr/>
        </p:nvSpPr>
        <p:spPr>
          <a:xfrm>
            <a:off x="628649" y="931817"/>
            <a:ext cx="71311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pt-BR" b="0" i="0" dirty="0">
                <a:effectLst/>
                <a:latin typeface="Montserrat" panose="00000500000000000000" pitchFamily="2" charset="0"/>
              </a:rPr>
              <a:t>Possui um endereço MAC de destino de FF-FF-FF-FF-FF-FF em hexadecimal (48 endereços em binário).</a:t>
            </a:r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pt-BR" b="0" i="0" dirty="0">
                <a:effectLst/>
                <a:latin typeface="Montserrat" panose="00000500000000000000" pitchFamily="2" charset="0"/>
              </a:rPr>
              <a:t>É inundada todas as portas de switch Ethernet, exceto a porta de entrada.</a:t>
            </a:r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pt-BR" b="0" i="0" dirty="0">
                <a:effectLst/>
                <a:latin typeface="Montserrat" panose="00000500000000000000" pitchFamily="2" charset="0"/>
              </a:rPr>
              <a:t>Ele não é encaminhado por um roteador.</a:t>
            </a:r>
            <a:endParaRPr lang="pt-BR" dirty="0">
              <a:latin typeface="Montserrat" panose="00000500000000000000" pitchFamily="2" charset="0"/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C5409B9D-8DCD-431E-8D6F-F64EF6738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632761"/>
            <a:ext cx="6255168" cy="388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0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Endereço MAC - </a:t>
            </a:r>
            <a:r>
              <a:rPr lang="pt-BR" dirty="0" err="1"/>
              <a:t>Multicast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AF12C1-1F5B-42C6-89ED-304F2C5CC07C}"/>
              </a:ext>
            </a:extLst>
          </p:cNvPr>
          <p:cNvSpPr txBox="1"/>
          <p:nvPr/>
        </p:nvSpPr>
        <p:spPr>
          <a:xfrm>
            <a:off x="628649" y="931817"/>
            <a:ext cx="71311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pt-BR" sz="1600" b="0" i="0" dirty="0">
                <a:effectLst/>
                <a:latin typeface="Montserrat" panose="00000500000000000000" pitchFamily="2" charset="0"/>
              </a:rPr>
              <a:t>Há um endereço MAC de destino 01-00-5E quando os dados encapsulados são um pacote </a:t>
            </a:r>
            <a:r>
              <a:rPr lang="pt-BR" sz="1600" b="0" i="0" dirty="0" err="1">
                <a:effectLst/>
                <a:latin typeface="Montserrat" panose="00000500000000000000" pitchFamily="2" charset="0"/>
              </a:rPr>
              <a:t>multicast</a:t>
            </a:r>
            <a:r>
              <a:rPr lang="pt-BR" sz="1600" b="0" i="0" dirty="0">
                <a:effectLst/>
                <a:latin typeface="Montserrat" panose="00000500000000000000" pitchFamily="2" charset="0"/>
              </a:rPr>
              <a:t> IPv4 e um endereço MAC de destino de 33-33 quando os dados encapsulados são um pacote </a:t>
            </a:r>
            <a:r>
              <a:rPr lang="pt-BR" sz="1600" b="0" i="0" dirty="0" err="1">
                <a:effectLst/>
                <a:latin typeface="Montserrat" panose="00000500000000000000" pitchFamily="2" charset="0"/>
              </a:rPr>
              <a:t>multicast</a:t>
            </a:r>
            <a:r>
              <a:rPr lang="pt-BR" sz="1600" b="0" i="0" dirty="0">
                <a:effectLst/>
                <a:latin typeface="Montserrat" panose="00000500000000000000" pitchFamily="2" charset="0"/>
              </a:rPr>
              <a:t> IPv6.</a:t>
            </a:r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pt-BR" sz="1600" dirty="0">
                <a:latin typeface="Montserrat" panose="00000500000000000000" pitchFamily="2" charset="0"/>
              </a:rPr>
              <a:t>São inundadas todas as portas de switch Ethernet, exceto a porta de entrada, a menos que o switch esteja configurado para espionagem </a:t>
            </a:r>
            <a:r>
              <a:rPr lang="pt-BR" sz="1600" dirty="0" err="1">
                <a:latin typeface="Montserrat" panose="00000500000000000000" pitchFamily="2" charset="0"/>
              </a:rPr>
              <a:t>multicast</a:t>
            </a:r>
            <a:r>
              <a:rPr lang="pt-BR" sz="1600" dirty="0">
                <a:latin typeface="Montserrat" panose="00000500000000000000" pitchFamily="2" charset="0"/>
              </a:rPr>
              <a:t>.</a:t>
            </a:r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pt-BR" sz="1600" dirty="0">
                <a:latin typeface="Montserrat" panose="00000500000000000000" pitchFamily="2" charset="0"/>
              </a:rPr>
              <a:t>Ele não é encaminhado por um roteador, a menos que o roteador esteja configurado para rotear pacotes </a:t>
            </a:r>
            <a:r>
              <a:rPr lang="pt-BR" sz="1600" dirty="0" err="1">
                <a:latin typeface="Montserrat" panose="00000500000000000000" pitchFamily="2" charset="0"/>
              </a:rPr>
              <a:t>multicast</a:t>
            </a:r>
            <a:r>
              <a:rPr lang="pt-BR" sz="1600" dirty="0">
                <a:latin typeface="Montserrat" panose="00000500000000000000" pitchFamily="2" charset="0"/>
              </a:rPr>
              <a:t>.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1F916E11-B603-445E-AA3F-AE7B68090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4" y="3267076"/>
            <a:ext cx="5653087" cy="34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0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Quadro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8B758C-391B-4077-9C4D-F0F151C46B96}"/>
              </a:ext>
            </a:extLst>
          </p:cNvPr>
          <p:cNvSpPr/>
          <p:nvPr/>
        </p:nvSpPr>
        <p:spPr>
          <a:xfrm>
            <a:off x="511202" y="931817"/>
            <a:ext cx="8515351" cy="1527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pt-BR" sz="1600" dirty="0">
                <a:latin typeface="Montserrat" panose="00000500000000000000" pitchFamily="2" charset="0"/>
              </a:rPr>
              <a:t>A Camada de Enlace utiliza o Quadro como PDU, no Quadro vão diversas informações importantes quando ao acesso ao meio de transmissão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pt-BR" sz="1600" dirty="0">
                <a:latin typeface="Montserrat" panose="00000500000000000000" pitchFamily="2" charset="0"/>
              </a:rPr>
              <a:t>Cada meio de transmissão tem um Quadro diferente, o mais comum nas redes é o padrão </a:t>
            </a:r>
            <a:r>
              <a:rPr lang="pt-BR" sz="1600" b="1" dirty="0">
                <a:latin typeface="Montserrat" panose="00000500000000000000" pitchFamily="2" charset="0"/>
              </a:rPr>
              <a:t>Ethernet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0F50C35-2F38-47C6-A4A2-91E2CB15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55" y="2986481"/>
            <a:ext cx="5712373" cy="35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8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Quadro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4C6795-A12D-434C-9202-19961C639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42" y="1161675"/>
            <a:ext cx="6141588" cy="45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48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Quadro Ethernet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937BA94-8E9D-4B37-A898-474EB84C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3" y="1001289"/>
            <a:ext cx="6065241" cy="207902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9FFF2D2-2B58-4BF0-A435-ED6D1D9BE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066" y="3149782"/>
            <a:ext cx="4755741" cy="349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24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Quadro Encaminhamento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E4F9B7-A3A4-45F6-9DA6-0C72E2238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828800"/>
            <a:ext cx="6638371" cy="33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09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FAB4720-2E9C-49DB-94F2-8CF5BBDB5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8" y="1828800"/>
            <a:ext cx="6632819" cy="3366468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Quadro Encaminhamento</a:t>
            </a:r>
          </a:p>
        </p:txBody>
      </p:sp>
    </p:spTree>
    <p:extLst>
      <p:ext uri="{BB962C8B-B14F-4D97-AF65-F5344CB8AC3E}">
        <p14:creationId xmlns:p14="http://schemas.microsoft.com/office/powerpoint/2010/main" val="3348448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23BE5B7-4E0C-4EA9-AADD-2D930E56F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8" y="1828800"/>
            <a:ext cx="6613824" cy="3366468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Quadro Encaminhamento</a:t>
            </a:r>
          </a:p>
        </p:txBody>
      </p:sp>
    </p:spTree>
    <p:extLst>
      <p:ext uri="{BB962C8B-B14F-4D97-AF65-F5344CB8AC3E}">
        <p14:creationId xmlns:p14="http://schemas.microsoft.com/office/powerpoint/2010/main" val="198006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82134"/>
            <a:ext cx="8515351" cy="610234"/>
          </a:xfrm>
        </p:spPr>
        <p:txBody>
          <a:bodyPr>
            <a:noAutofit/>
          </a:bodyPr>
          <a:lstStyle/>
          <a:p>
            <a:r>
              <a:rPr lang="pt-BR" sz="3100" dirty="0"/>
              <a:t>Camada Física – Modelo OSI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628648" y="1138392"/>
            <a:ext cx="8515351" cy="3733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b="1" dirty="0">
                <a:latin typeface="Montserrat" panose="00000500000000000000" pitchFamily="2" charset="0"/>
              </a:rPr>
              <a:t>Principal Função: </a:t>
            </a:r>
            <a:r>
              <a:rPr lang="pt-BR" sz="2000" dirty="0">
                <a:latin typeface="Montserrat" panose="00000500000000000000" pitchFamily="2" charset="0"/>
              </a:rPr>
              <a:t>Acesso aos meios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b="1" dirty="0">
                <a:latin typeface="Montserrat" panose="00000500000000000000" pitchFamily="2" charset="0"/>
              </a:rPr>
              <a:t>PDU</a:t>
            </a:r>
            <a:r>
              <a:rPr lang="pt-BR" sz="2000" dirty="0">
                <a:latin typeface="Montserrat" panose="00000500000000000000" pitchFamily="2" charset="0"/>
              </a:rPr>
              <a:t>: Frame (Quadro)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b="1" dirty="0">
                <a:latin typeface="Montserrat" panose="00000500000000000000" pitchFamily="2" charset="0"/>
              </a:rPr>
              <a:t>Componentes</a:t>
            </a:r>
            <a:r>
              <a:rPr lang="pt-BR" sz="2000" dirty="0">
                <a:latin typeface="Montserrat" panose="00000500000000000000" pitchFamily="2" charset="0"/>
              </a:rPr>
              <a:t>: Switch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b="1" dirty="0">
                <a:latin typeface="Montserrat" panose="00000500000000000000" pitchFamily="2" charset="0"/>
              </a:rPr>
              <a:t>Protocolos</a:t>
            </a:r>
            <a:r>
              <a:rPr lang="pt-BR" sz="2000" dirty="0">
                <a:latin typeface="Montserrat" panose="00000500000000000000" pitchFamily="2" charset="0"/>
              </a:rPr>
              <a:t>: Ethernet, Frame-Relay, HDLC</a:t>
            </a:r>
            <a:r>
              <a:rPr lang="pt-BR" sz="2000">
                <a:latin typeface="Montserrat" panose="00000500000000000000" pitchFamily="2" charset="0"/>
              </a:rPr>
              <a:t>, PPP</a:t>
            </a:r>
            <a:endParaRPr lang="pt-BR" sz="2000" dirty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2000" dirty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>
                <a:latin typeface="Montserrat" panose="00000500000000000000" pitchFamily="2" charset="0"/>
              </a:rPr>
              <a:t>Link de dados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>
                <a:latin typeface="Montserrat" panose="00000500000000000000" pitchFamily="2" charset="0"/>
              </a:rPr>
              <a:t>Correção e detecção de erros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>
                <a:latin typeface="Montserrat" panose="00000500000000000000" pitchFamily="2" charset="0"/>
              </a:rPr>
              <a:t>Controle de fluxo</a:t>
            </a:r>
          </a:p>
        </p:txBody>
      </p:sp>
    </p:spTree>
    <p:extLst>
      <p:ext uri="{BB962C8B-B14F-4D97-AF65-F5344CB8AC3E}">
        <p14:creationId xmlns:p14="http://schemas.microsoft.com/office/powerpoint/2010/main" val="222518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2629988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pt-BR" sz="1800" dirty="0"/>
              <a:t>Permite que as camadas superiores acessem a mídia. O protocolo de camada superior não está completamente ciente do tipo de mídia que é usado para encaminhar os dados.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pt-BR" sz="1800" dirty="0"/>
              <a:t> Controla como os dados são colocados e recebidos na mídia.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pt-BR" sz="1800" dirty="0"/>
              <a:t>Executa a detecção de erros e rejeita qualquer quadro corrompido.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pt-BR" sz="1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 Modelo OSI – Camada de Enlace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91AB60-1929-4F24-9ACF-1C4D83B40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09" y="3429000"/>
            <a:ext cx="3285777" cy="33101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8E70EBB-7E85-44A7-8EA4-BFCD490E0B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28975"/>
          <a:stretch/>
        </p:blipFill>
        <p:spPr>
          <a:xfrm>
            <a:off x="2543780" y="3429000"/>
            <a:ext cx="3285777" cy="235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 Modelo OSI – Camada de Enlace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6733A0-88E5-44E8-BA43-116A651A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091925"/>
            <a:ext cx="6269007" cy="51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3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Padrões da Camada de Enlace de Dados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0743E4-3B19-473B-ACAA-280366EA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66" y="1342238"/>
            <a:ext cx="6227535" cy="45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5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Half</a:t>
            </a:r>
            <a:r>
              <a:rPr lang="pt-BR" dirty="0"/>
              <a:t>-Duplex x Full Duplex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D76284-88B0-4CCB-BC0A-6D008FD91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00" y="1346146"/>
            <a:ext cx="6256562" cy="178323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81AF415-2AAE-4361-95BE-39016608C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00" y="3728620"/>
            <a:ext cx="6256562" cy="1783235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61C90ED-F90C-4C6F-976D-03DC7656482B}"/>
              </a:ext>
            </a:extLst>
          </p:cNvPr>
          <p:cNvCxnSpPr/>
          <p:nvPr/>
        </p:nvCxnSpPr>
        <p:spPr>
          <a:xfrm>
            <a:off x="2214694" y="1828800"/>
            <a:ext cx="3414319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CF85ECE-107B-40A4-8797-075362DA342E}"/>
              </a:ext>
            </a:extLst>
          </p:cNvPr>
          <p:cNvCxnSpPr/>
          <p:nvPr/>
        </p:nvCxnSpPr>
        <p:spPr>
          <a:xfrm>
            <a:off x="2269221" y="4212671"/>
            <a:ext cx="3414319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A1989B0-15B3-4EE8-8CE4-E08F8BDA8291}"/>
              </a:ext>
            </a:extLst>
          </p:cNvPr>
          <p:cNvCxnSpPr>
            <a:cxnSpLocks/>
          </p:cNvCxnSpPr>
          <p:nvPr/>
        </p:nvCxnSpPr>
        <p:spPr>
          <a:xfrm flipH="1">
            <a:off x="2269220" y="5027801"/>
            <a:ext cx="3414319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8AD93B0-617D-44B9-9389-BD5EE15CB3E7}"/>
              </a:ext>
            </a:extLst>
          </p:cNvPr>
          <p:cNvSpPr txBox="1"/>
          <p:nvPr/>
        </p:nvSpPr>
        <p:spPr>
          <a:xfrm>
            <a:off x="3038911" y="1344515"/>
            <a:ext cx="1765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Half</a:t>
            </a:r>
            <a:r>
              <a:rPr lang="pt-BR" b="1" dirty="0">
                <a:latin typeface="Montserrat" panose="00000500000000000000" pitchFamily="2" charset="0"/>
              </a:rPr>
              <a:t>-Duplex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6AA203B-6B8A-4F1D-B800-966C983DE372}"/>
              </a:ext>
            </a:extLst>
          </p:cNvPr>
          <p:cNvSpPr txBox="1"/>
          <p:nvPr/>
        </p:nvSpPr>
        <p:spPr>
          <a:xfrm>
            <a:off x="3093437" y="3696514"/>
            <a:ext cx="1765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Full-Duplex</a:t>
            </a:r>
          </a:p>
        </p:txBody>
      </p:sp>
    </p:spTree>
    <p:extLst>
      <p:ext uri="{BB962C8B-B14F-4D97-AF65-F5344CB8AC3E}">
        <p14:creationId xmlns:p14="http://schemas.microsoft.com/office/powerpoint/2010/main" val="237993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Endereço MAC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95A3F4F-2800-429C-9812-7A5B609D1EA2}"/>
              </a:ext>
            </a:extLst>
          </p:cNvPr>
          <p:cNvSpPr/>
          <p:nvPr/>
        </p:nvSpPr>
        <p:spPr>
          <a:xfrm>
            <a:off x="628648" y="1138392"/>
            <a:ext cx="8515351" cy="2348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pt-BR" sz="2000" dirty="0">
                <a:latin typeface="Montserrat" panose="00000500000000000000" pitchFamily="2" charset="0"/>
              </a:rPr>
              <a:t>O endereço MAC (Media Access </a:t>
            </a:r>
            <a:r>
              <a:rPr lang="pt-BR" sz="2000" dirty="0" err="1">
                <a:latin typeface="Montserrat" panose="00000500000000000000" pitchFamily="2" charset="0"/>
              </a:rPr>
              <a:t>Control</a:t>
            </a:r>
            <a:r>
              <a:rPr lang="pt-BR" sz="2000" dirty="0">
                <a:latin typeface="Montserrat" panose="00000500000000000000" pitchFamily="2" charset="0"/>
              </a:rPr>
              <a:t>) é uma identificação física, que vem gravada no chip de toda a interface de rede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pt-BR" sz="2000" dirty="0">
                <a:latin typeface="Montserrat" panose="00000500000000000000" pitchFamily="2" charset="0"/>
              </a:rPr>
              <a:t>O endereço MAC não consegue ser alterado e todo os computadores tem um endereço MAC próprio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pt-BR" sz="2000" dirty="0">
                <a:latin typeface="Montserrat" panose="00000500000000000000" pitchFamily="2" charset="0"/>
              </a:rPr>
              <a:t>Ele é representado por 12 valores hexadecimal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B879C9-D9BF-4315-B7F3-7951DB5BD10B}"/>
              </a:ext>
            </a:extLst>
          </p:cNvPr>
          <p:cNvSpPr txBox="1"/>
          <p:nvPr/>
        </p:nvSpPr>
        <p:spPr>
          <a:xfrm>
            <a:off x="536896" y="3819394"/>
            <a:ext cx="71222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Montserrat" panose="00000500000000000000" pitchFamily="2" charset="0"/>
              </a:rPr>
              <a:t>9C-30-5B-FC-51-27 </a:t>
            </a:r>
            <a:r>
              <a:rPr lang="pt-BR" sz="2800" b="1" dirty="0">
                <a:latin typeface="Montserrat" panose="00000500000000000000" pitchFamily="2" charset="0"/>
              </a:rPr>
              <a:t>(WINDOWS)</a:t>
            </a:r>
          </a:p>
          <a:p>
            <a:pPr algn="ctr"/>
            <a:endParaRPr lang="pt-BR" sz="2800" dirty="0">
              <a:latin typeface="Montserrat" panose="00000500000000000000" pitchFamily="2" charset="0"/>
            </a:endParaRPr>
          </a:p>
          <a:p>
            <a:pPr algn="ctr"/>
            <a:r>
              <a:rPr lang="pt-BR" sz="2800" dirty="0">
                <a:latin typeface="Montserrat" panose="00000500000000000000" pitchFamily="2" charset="0"/>
              </a:rPr>
              <a:t>9C:30:5B:FC:51:27 </a:t>
            </a:r>
            <a:r>
              <a:rPr lang="pt-BR" sz="2800" b="1" dirty="0">
                <a:latin typeface="Montserrat" panose="00000500000000000000" pitchFamily="2" charset="0"/>
              </a:rPr>
              <a:t>(LINUX)</a:t>
            </a:r>
            <a:br>
              <a:rPr lang="pt-BR" sz="2800" dirty="0">
                <a:latin typeface="Montserrat" panose="00000500000000000000" pitchFamily="2" charset="0"/>
              </a:rPr>
            </a:br>
            <a:endParaRPr lang="pt-BR" sz="2800" dirty="0">
              <a:latin typeface="Montserrat" panose="00000500000000000000" pitchFamily="2" charset="0"/>
            </a:endParaRPr>
          </a:p>
          <a:p>
            <a:pPr algn="ctr"/>
            <a:r>
              <a:rPr lang="pt-BR" sz="2800" dirty="0">
                <a:latin typeface="Montserrat" panose="00000500000000000000" pitchFamily="2" charset="0"/>
              </a:rPr>
              <a:t>9C30.5BFC.5127 </a:t>
            </a:r>
            <a:r>
              <a:rPr lang="pt-BR" sz="2800" b="1" dirty="0">
                <a:latin typeface="Montserrat" panose="00000500000000000000" pitchFamily="2" charset="0"/>
              </a:rPr>
              <a:t>(CISCO)</a:t>
            </a:r>
          </a:p>
        </p:txBody>
      </p:sp>
    </p:spTree>
    <p:extLst>
      <p:ext uri="{BB962C8B-B14F-4D97-AF65-F5344CB8AC3E}">
        <p14:creationId xmlns:p14="http://schemas.microsoft.com/office/powerpoint/2010/main" val="13254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Hexadecimal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F02B99-0878-4F19-AFB3-571DB81F6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329220"/>
            <a:ext cx="6513004" cy="449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2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4668CD4-1522-4CC5-953D-24ED1FEF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329220"/>
            <a:ext cx="6554781" cy="4496823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Hexadecimal</a:t>
            </a:r>
          </a:p>
        </p:txBody>
      </p:sp>
    </p:spTree>
    <p:extLst>
      <p:ext uri="{BB962C8B-B14F-4D97-AF65-F5344CB8AC3E}">
        <p14:creationId xmlns:p14="http://schemas.microsoft.com/office/powerpoint/2010/main" val="231734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Endereço MAC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8E4788-506C-4108-A643-D716F5155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69" y="1245447"/>
            <a:ext cx="8062659" cy="169940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1A26457-6722-4268-9AFF-13F09D664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67" y="3174365"/>
            <a:ext cx="8108383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18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1178</TotalTime>
  <Words>424</Words>
  <Application>Microsoft Office PowerPoint</Application>
  <PresentationFormat>Apresentação na tela (4:3)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Montserrat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admin</cp:lastModifiedBy>
  <cp:revision>58</cp:revision>
  <dcterms:created xsi:type="dcterms:W3CDTF">2019-02-19T13:22:14Z</dcterms:created>
  <dcterms:modified xsi:type="dcterms:W3CDTF">2021-04-19T16:23:39Z</dcterms:modified>
</cp:coreProperties>
</file>