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37" r:id="rId2"/>
    <p:sldId id="342" r:id="rId3"/>
    <p:sldId id="343" r:id="rId4"/>
    <p:sldId id="346" r:id="rId5"/>
    <p:sldId id="344" r:id="rId6"/>
    <p:sldId id="345" r:id="rId7"/>
    <p:sldId id="351" r:id="rId8"/>
    <p:sldId id="350" r:id="rId9"/>
    <p:sldId id="347" r:id="rId10"/>
    <p:sldId id="348" r:id="rId11"/>
    <p:sldId id="349" r:id="rId12"/>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9" autoAdjust="0"/>
    <p:restoredTop sz="85087" autoAdjust="0"/>
  </p:normalViewPr>
  <p:slideViewPr>
    <p:cSldViewPr snapToGrid="0" showGuides="1">
      <p:cViewPr varScale="1">
        <p:scale>
          <a:sx n="108" d="100"/>
          <a:sy n="108" d="100"/>
        </p:scale>
        <p:origin x="2072" y="200"/>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6%99%BA%E5%8A%9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89975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“人工智能是关于知识的学科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怎样表示知识以及怎样获得知识并使用知识的科学。”还有一种定义说“人工智能就是研究如何使计算机去做过去只有人才能做的智能工作。”这些说法反映了人工智能学科的基本思想和基本内容。即人工智能是研究人类智能活动的规律，构造具有一定智能的人工系统，研究如何让计算机去完成以往需要人的</a:t>
            </a:r>
            <a:r>
              <a:rPr lang="zh-CN" altLang="en-US" sz="1200" b="0" i="0" u="none" strike="noStrike" kern="1200" dirty="0">
                <a:solidFill>
                  <a:schemeClr val="tx1"/>
                </a:solidFill>
                <a:effectLst/>
                <a:latin typeface="+mn-lt"/>
                <a:ea typeface="+mn-ea"/>
                <a:cs typeface="+mn-cs"/>
                <a:hlinkClick r:id="rId3"/>
              </a:rPr>
              <a:t>智力</a:t>
            </a:r>
            <a:r>
              <a:rPr lang="zh-CN" altLang="en-US" sz="1200" b="0" i="0" kern="1200" dirty="0">
                <a:solidFill>
                  <a:schemeClr val="tx1"/>
                </a:solidFill>
                <a:effectLst/>
                <a:latin typeface="+mn-lt"/>
                <a:ea typeface="+mn-ea"/>
                <a:cs typeface="+mn-cs"/>
              </a:rPr>
              <a:t>才能胜任的工作。</a:t>
            </a:r>
            <a:r>
              <a:rPr lang="en-US" altLang="zh-CN" sz="1200" b="0" i="0" kern="1200" dirty="0">
                <a:solidFill>
                  <a:schemeClr val="tx1"/>
                </a:solidFill>
                <a:effectLst/>
                <a:latin typeface="+mn-lt"/>
                <a:ea typeface="+mn-ea"/>
                <a:cs typeface="+mn-cs"/>
              </a:rPr>
              <a:t>SAP</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Leonardo</a:t>
            </a:r>
            <a:r>
              <a:rPr lang="zh-CN" altLang="en-US" sz="1200" b="0" i="0" kern="1200" dirty="0">
                <a:solidFill>
                  <a:schemeClr val="tx1"/>
                </a:solidFill>
                <a:effectLst/>
                <a:latin typeface="+mn-lt"/>
                <a:ea typeface="+mn-ea"/>
                <a:cs typeface="+mn-cs"/>
              </a:rPr>
              <a:t>也是在做这方面的探索和尝试。</a:t>
            </a:r>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905789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69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2242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68431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03115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62047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4303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639599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tx1"/>
                </a:solidFill>
                <a:ea typeface="Arial Unicode MS" pitchFamily="34" charset="-128"/>
                <a:cs typeface="Arial Unicode MS" pitchFamily="34" charset="-128"/>
              </a:rPr>
              <a:t>Use this title slide only with an</a:t>
            </a:r>
            <a:r>
              <a:rPr lang="en-US" sz="1600" kern="0" baseline="0" dirty="0">
                <a:solidFill>
                  <a:schemeClr val="tx1"/>
                </a:solidFill>
                <a:ea typeface="Arial Unicode MS" pitchFamily="34" charset="-128"/>
                <a:cs typeface="Arial Unicode MS" pitchFamily="34" charset="-128"/>
              </a:rPr>
              <a:t> image</a:t>
            </a:r>
            <a:endParaRPr lang="en-US" sz="16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a:t>Click to add 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p:txBody>
          <a:bodyPr/>
          <a:lstStyle/>
          <a:p>
            <a:r>
              <a:rPr lang="en-US" noProof="0" dirty="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a:solidFill>
                  <a:schemeClr val="tx1"/>
                </a:solidFill>
              </a:rPr>
              <a:t>2014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tx1"/>
                </a:solidFill>
                <a:ea typeface="Arial Unicode MS" pitchFamily="34" charset="-128"/>
                <a:cs typeface="Arial Unicode MS" pitchFamily="34" charset="-128"/>
              </a:rPr>
              <a:t>Use this title slide only with an</a:t>
            </a:r>
            <a:r>
              <a:rPr lang="en-US" sz="1600" kern="0" baseline="0" dirty="0">
                <a:solidFill>
                  <a:schemeClr val="tx1"/>
                </a:solidFill>
                <a:ea typeface="Arial Unicode MS" pitchFamily="34" charset="-128"/>
                <a:cs typeface="Arial Unicode MS" pitchFamily="34" charset="-128"/>
              </a:rPr>
              <a:t> image</a:t>
            </a:r>
            <a:endParaRPr lang="en-US" sz="16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a:solidFill>
                  <a:schemeClr val="accent2"/>
                </a:solidFill>
                <a:latin typeface="+mj-lt"/>
                <a:ea typeface="+mj-ea"/>
                <a:cs typeface="+mj-cs"/>
              </a:rPr>
              <a:t>© 2014 SAP SE or an SAP affiliate company. </a:t>
            </a:r>
            <a:br>
              <a:rPr lang="en-US" sz="2400" b="1" kern="1200" noProof="0" dirty="0">
                <a:solidFill>
                  <a:schemeClr val="accent2"/>
                </a:solidFill>
                <a:latin typeface="+mj-lt"/>
                <a:ea typeface="+mj-ea"/>
                <a:cs typeface="+mj-cs"/>
              </a:rPr>
            </a:br>
            <a:r>
              <a:rPr lang="en-US" sz="2400" b="1" kern="1200" noProof="0" dirty="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000" kern="1200" dirty="0">
                <a:solidFill>
                  <a:schemeClr val="tx1"/>
                </a:solidFill>
                <a:latin typeface="Arial"/>
                <a:ea typeface="MS PGothic" pitchFamily="34" charset="-128"/>
                <a:cs typeface="+mn-cs"/>
              </a:rPr>
              <a:t>SAP affiliate company.</a:t>
            </a:r>
          </a:p>
          <a:p>
            <a:pPr>
              <a:spcBef>
                <a:spcPts val="1200"/>
              </a:spcBef>
            </a:pPr>
            <a:r>
              <a:rPr lang="en-US" sz="1000" kern="1200" dirty="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000" kern="1200" dirty="0">
                <a:solidFill>
                  <a:schemeClr val="tx1"/>
                </a:solidFill>
                <a:latin typeface="Arial"/>
                <a:ea typeface="MS PGothic" pitchFamily="34" charset="-128"/>
                <a:cs typeface="+mn-cs"/>
              </a:rPr>
            </a:br>
            <a:r>
              <a:rPr lang="en-US" sz="1000" kern="1200" dirty="0">
                <a:solidFill>
                  <a:schemeClr val="tx1"/>
                </a:solidFill>
                <a:latin typeface="Arial"/>
                <a:ea typeface="MS PGothic" pitchFamily="34" charset="-128"/>
                <a:cs typeface="+mn-cs"/>
              </a:rPr>
              <a:t>(or an SAP affiliate company) in Germany and other countries. Please see </a:t>
            </a:r>
            <a:r>
              <a:rPr lang="en-US" sz="1000" kern="1200" dirty="0">
                <a:solidFill>
                  <a:schemeClr val="tx1"/>
                </a:solidFill>
                <a:latin typeface="Arial"/>
                <a:ea typeface="MS PGothic" pitchFamily="34" charset="-128"/>
                <a:cs typeface="+mn-cs"/>
                <a:hlinkClick r:id="rId2"/>
              </a:rPr>
              <a:t>http://global12.sap.com/corporate-en/legal/copyright/index.epx</a:t>
            </a:r>
            <a:r>
              <a:rPr lang="en-US" sz="1000" kern="1200" dirty="0">
                <a:solidFill>
                  <a:schemeClr val="tx1"/>
                </a:solidFill>
                <a:latin typeface="Arial"/>
                <a:ea typeface="MS PGothic" pitchFamily="34" charset="-128"/>
                <a:cs typeface="+mn-cs"/>
              </a:rPr>
              <a:t> for additional trademark information and notices.</a:t>
            </a:r>
          </a:p>
          <a:p>
            <a:pPr>
              <a:spcBef>
                <a:spcPts val="1200"/>
              </a:spcBef>
            </a:pPr>
            <a:r>
              <a:rPr lang="en-US" sz="1000" kern="1200" dirty="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000" kern="1200" dirty="0">
                <a:solidFill>
                  <a:schemeClr val="tx1"/>
                </a:solidFill>
                <a:latin typeface="Arial"/>
                <a:ea typeface="MS PGothic" pitchFamily="34" charset="-128"/>
                <a:cs typeface="+mn-cs"/>
              </a:rPr>
              <a:t>National product specifications may vary.</a:t>
            </a:r>
          </a:p>
          <a:p>
            <a:pPr>
              <a:spcBef>
                <a:spcPts val="1200"/>
              </a:spcBef>
            </a:pPr>
            <a:r>
              <a:rPr lang="en-US" sz="1000" kern="1200" dirty="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a:solidFill>
                  <a:schemeClr val="tx1"/>
                </a:solidFill>
                <a:latin typeface="Arial"/>
                <a:ea typeface="MS PGothic" pitchFamily="34" charset="-128"/>
                <a:cs typeface="+mn-cs"/>
              </a:rPr>
            </a:br>
            <a:r>
              <a:rPr lang="en-US" sz="1000" kern="1200" dirty="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a:solidFill>
                  <a:schemeClr val="tx1"/>
                </a:solidFill>
                <a:latin typeface="Arial"/>
                <a:ea typeface="MS PGothic" pitchFamily="34" charset="-128"/>
                <a:cs typeface="+mn-cs"/>
              </a:rPr>
            </a:br>
            <a:r>
              <a:rPr lang="en-US" sz="1000" kern="1200" dirty="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a:solidFill>
                  <a:schemeClr val="accent2"/>
                </a:solidFill>
                <a:latin typeface="+mj-lt"/>
                <a:ea typeface="+mj-ea"/>
                <a:cs typeface="+mj-cs"/>
              </a:rPr>
              <a:t>© 2014 SAP SE oder ein SAP-Konzernunternehmen. </a:t>
            </a:r>
            <a:br>
              <a:rPr lang="de-DE" sz="2400" b="1" kern="1200" noProof="0" dirty="0">
                <a:solidFill>
                  <a:schemeClr val="accent2"/>
                </a:solidFill>
                <a:latin typeface="+mj-lt"/>
                <a:ea typeface="+mj-ea"/>
                <a:cs typeface="+mj-cs"/>
              </a:rPr>
            </a:br>
            <a:r>
              <a:rPr lang="de-DE" sz="2400" b="1" kern="1200" noProof="0" dirty="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ein SAP-Konzernunternehmen nicht gestattet.</a:t>
            </a:r>
          </a:p>
          <a:p>
            <a:pPr>
              <a:spcBef>
                <a:spcPts val="1200"/>
              </a:spcBef>
            </a:pPr>
            <a:r>
              <a:rPr lang="de-DE" sz="10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von einem SAP-Konzernunternehmen) in Deutschland und verschiedenen anderen Ländern weltweit. </a:t>
            </a:r>
            <a:br>
              <a:rPr lang="de-DE" sz="1000" kern="1200" noProof="0" dirty="0">
                <a:solidFill>
                  <a:schemeClr val="tx1"/>
                </a:solidFill>
                <a:effectLst/>
                <a:latin typeface="Arial"/>
                <a:ea typeface="+mn-ea"/>
                <a:cs typeface="+mn-cs"/>
              </a:rPr>
            </a:br>
            <a:r>
              <a:rPr lang="de-DE" sz="1000" kern="1200" noProof="0" dirty="0">
                <a:solidFill>
                  <a:schemeClr val="tx1"/>
                </a:solidFill>
                <a:effectLst/>
                <a:latin typeface="Arial"/>
                <a:ea typeface="+mn-ea"/>
                <a:cs typeface="+mn-cs"/>
              </a:rPr>
              <a:t>Weitere Hinweise und Informationen zum Markenrecht finden Sie unter </a:t>
            </a:r>
            <a:r>
              <a:rPr lang="de-DE" sz="1000" kern="1200" noProof="0" dirty="0">
                <a:solidFill>
                  <a:schemeClr val="tx1"/>
                </a:solidFill>
                <a:effectLst/>
                <a:latin typeface="Arial"/>
                <a:ea typeface="+mn-ea"/>
                <a:cs typeface="+mn-cs"/>
                <a:hlinkClick r:id="rId2"/>
              </a:rPr>
              <a:t>http://global.sap.com/corporate-de/legal/copyright/index.epx</a:t>
            </a:r>
            <a:r>
              <a:rPr lang="de-DE" sz="1000" kern="1200" noProof="0" dirty="0">
                <a:solidFill>
                  <a:schemeClr val="tx1"/>
                </a:solidFill>
                <a:effectLst/>
                <a:latin typeface="Arial"/>
                <a:ea typeface="+mn-ea"/>
                <a:cs typeface="+mn-cs"/>
              </a:rPr>
              <a:t>.</a:t>
            </a:r>
          </a:p>
          <a:p>
            <a:pPr>
              <a:spcBef>
                <a:spcPts val="1200"/>
              </a:spcBef>
            </a:pPr>
            <a:r>
              <a:rPr lang="de-DE" sz="1000" kern="1200" noProof="0" dirty="0">
                <a:solidFill>
                  <a:schemeClr val="tx1"/>
                </a:solidFill>
                <a:effectLst/>
                <a:latin typeface="Arial"/>
                <a:ea typeface="+mn-ea"/>
                <a:cs typeface="+mn-cs"/>
              </a:rPr>
              <a:t>Die von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a:solidFill>
                  <a:schemeClr val="tx1"/>
                </a:solidFill>
                <a:effectLst/>
                <a:latin typeface="Arial"/>
                <a:ea typeface="+mn-ea"/>
                <a:cs typeface="+mn-cs"/>
              </a:rPr>
              <a:t>Produkte können länderspezifische Unterschiede aufweisen.</a:t>
            </a:r>
          </a:p>
          <a:p>
            <a:pPr>
              <a:spcBef>
                <a:spcPts val="1200"/>
              </a:spcBef>
            </a:pPr>
            <a:r>
              <a:rPr lang="de-DE" sz="1000" kern="1200" noProof="0" dirty="0">
                <a:solidFill>
                  <a:schemeClr val="tx1"/>
                </a:solidFill>
                <a:effectLst/>
                <a:latin typeface="Arial"/>
                <a:ea typeface="+mn-ea"/>
                <a:cs typeface="+mn-cs"/>
              </a:rPr>
              <a:t>Die vorliegenden Unterlagen werden von der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einem SAP-Konzernunternehmen bereitgestellt und dienen ausschließlich zu Informations-zwecken. Die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a:solidFill>
                  <a:schemeClr val="tx1"/>
                </a:solidFill>
                <a:effectLst/>
                <a:latin typeface="Arial"/>
                <a:ea typeface="+mn-ea"/>
                <a:cs typeface="+mn-cs"/>
              </a:rPr>
            </a:br>
            <a:r>
              <a:rPr lang="de-DE" sz="1000" kern="1200" noProof="0" dirty="0">
                <a:solidFill>
                  <a:schemeClr val="tx1"/>
                </a:solidFill>
                <a:effectLst/>
                <a:latin typeface="Arial"/>
                <a:ea typeface="+mn-ea"/>
                <a:cs typeface="+mn-cs"/>
              </a:rPr>
              <a:t>dieser Publikation. Die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a:solidFill>
                  <a:schemeClr val="tx1"/>
                </a:solidFill>
                <a:effectLst/>
                <a:latin typeface="Arial"/>
                <a:ea typeface="+mn-ea"/>
                <a:cs typeface="+mn-cs"/>
              </a:rPr>
              <a:t>Insbesondere sind die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a:solidFill>
                  <a:schemeClr val="tx1"/>
                </a:solidFill>
                <a:effectLst/>
                <a:latin typeface="Arial"/>
                <a:ea typeface="+mn-ea"/>
                <a:cs typeface="+mn-cs"/>
              </a:rPr>
            </a:br>
            <a:r>
              <a:rPr lang="de-DE" sz="1000" kern="1200" noProof="0" dirty="0">
                <a:solidFill>
                  <a:schemeClr val="tx1"/>
                </a:solidFill>
                <a:effectLst/>
                <a:latin typeface="Arial"/>
                <a:ea typeface="+mn-ea"/>
                <a:cs typeface="+mn-cs"/>
              </a:rPr>
              <a:t>eine zugehörige Präsentation, die Strategie und etwaige künftige Entwicklungen, Produkte und/oder Plattformen der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ihrer Konzern-</a:t>
            </a:r>
            <a:br>
              <a:rPr lang="de-DE" sz="1000" kern="1200" noProof="0" dirty="0">
                <a:solidFill>
                  <a:schemeClr val="tx1"/>
                </a:solidFill>
                <a:effectLst/>
                <a:latin typeface="Arial"/>
                <a:ea typeface="+mn-ea"/>
                <a:cs typeface="+mn-cs"/>
              </a:rPr>
            </a:br>
            <a:r>
              <a:rPr lang="de-DE" sz="1000" kern="1200" noProof="0" dirty="0">
                <a:solidFill>
                  <a:schemeClr val="tx1"/>
                </a:solidFill>
                <a:effectLst/>
                <a:latin typeface="Arial"/>
                <a:ea typeface="+mn-ea"/>
                <a:cs typeface="+mn-cs"/>
              </a:rPr>
              <a:t>unternehmen können von der </a:t>
            </a:r>
            <a:r>
              <a:rPr lang="en-US" sz="1000" kern="1200" dirty="0">
                <a:solidFill>
                  <a:schemeClr val="tx1"/>
                </a:solidFill>
                <a:latin typeface="Arial"/>
                <a:ea typeface="MS PGothic" pitchFamily="34" charset="-128"/>
                <a:cs typeface="+mn-cs"/>
              </a:rPr>
              <a:t>SAP SE </a:t>
            </a:r>
            <a:r>
              <a:rPr lang="de-DE" sz="1000" kern="1200" noProof="0" dirty="0">
                <a:solidFill>
                  <a:schemeClr val="tx1"/>
                </a:solidFill>
                <a:effectLst/>
                <a:latin typeface="Arial"/>
                <a:ea typeface="+mn-ea"/>
                <a:cs typeface="+mn-cs"/>
              </a:rPr>
              <a:t>oder ihren Konzernunternehmen jederzeit und ohne Angabe von Gründen unangekündigt geändert werden. </a:t>
            </a:r>
            <a:br>
              <a:rPr lang="de-DE" sz="1000" kern="1200" noProof="0" dirty="0">
                <a:solidFill>
                  <a:schemeClr val="tx1"/>
                </a:solidFill>
                <a:effectLst/>
                <a:latin typeface="Arial"/>
                <a:ea typeface="+mn-ea"/>
                <a:cs typeface="+mn-cs"/>
              </a:rPr>
            </a:br>
            <a:r>
              <a:rPr lang="de-DE" sz="10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a:solidFill>
                  <a:schemeClr val="tx1"/>
                </a:solidFill>
                <a:effectLst/>
                <a:latin typeface="Arial"/>
                <a:ea typeface="+mn-ea"/>
                <a:cs typeface="+mn-cs"/>
              </a:rPr>
            </a:br>
            <a:r>
              <a:rPr lang="de-DE" sz="1000" kern="1200" noProof="0" dirty="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a:solidFill>
                  <a:schemeClr val="tx1"/>
                </a:solidFill>
                <a:effectLst/>
                <a:latin typeface="Arial"/>
                <a:ea typeface="+mn-ea"/>
                <a:cs typeface="+mn-cs"/>
              </a:rPr>
            </a:br>
            <a:r>
              <a:rPr lang="de-DE" sz="1000" kern="1200" noProof="0" dirty="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Thank you</a:t>
            </a:r>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07233"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a:solidFill>
                  <a:schemeClr val="tx1"/>
                </a:solidFill>
              </a:rPr>
              <a:t>2014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a:solidFill>
                  <a:schemeClr val="bg1"/>
                </a:solidFill>
              </a:rPr>
              <a:t>2014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a:solidFill>
                <a:schemeClr val="bg1"/>
              </a:solidFill>
            </a:endParaRPr>
          </a:p>
        </p:txBody>
      </p:sp>
      <p:sp>
        <p:nvSpPr>
          <p:cNvPr id="5" name="Information_Classification"/>
          <p:cNvSpPr txBox="1"/>
          <p:nvPr userDrawn="1"/>
        </p:nvSpPr>
        <p:spPr>
          <a:xfrm>
            <a:off x="76708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altLang="zh-CN" sz="4000" dirty="0"/>
              <a:t>VT</a:t>
            </a:r>
            <a:r>
              <a:rPr lang="zh-CN" altLang="en-US" sz="4000" dirty="0"/>
              <a:t> </a:t>
            </a:r>
            <a:r>
              <a:rPr lang="en-US" altLang="zh-CN" sz="4000" dirty="0"/>
              <a:t>Challenge</a:t>
            </a:r>
            <a:r>
              <a:rPr lang="zh-CN" altLang="en-US" sz="4000" dirty="0"/>
              <a:t> </a:t>
            </a:r>
            <a:r>
              <a:rPr lang="en-US" altLang="zh-CN" sz="4000" dirty="0"/>
              <a:t>—</a:t>
            </a:r>
            <a:r>
              <a:rPr lang="zh-CN" altLang="en-US" sz="4000" dirty="0"/>
              <a:t> </a:t>
            </a:r>
            <a:r>
              <a:rPr lang="en-US" altLang="zh-CN" sz="4000" dirty="0"/>
              <a:t>AI</a:t>
            </a:r>
            <a:r>
              <a:rPr lang="zh-CN" altLang="en-US" sz="4000" dirty="0"/>
              <a:t> </a:t>
            </a:r>
            <a:r>
              <a:rPr lang="en-US" altLang="zh-CN" sz="4000" dirty="0"/>
              <a:t>Chatting</a:t>
            </a:r>
            <a:r>
              <a:rPr lang="zh-CN" altLang="en-US" sz="4000" dirty="0"/>
              <a:t> </a:t>
            </a:r>
            <a:r>
              <a:rPr lang="en-US" altLang="zh-CN" sz="4000" dirty="0"/>
              <a:t>Robot</a:t>
            </a:r>
            <a:r>
              <a:rPr lang="zh-CN" altLang="en-US" sz="4000" dirty="0"/>
              <a:t> </a:t>
            </a:r>
            <a:br>
              <a:rPr lang="en-US" sz="4000" dirty="0"/>
            </a:br>
            <a:r>
              <a:rPr lang="en-US" altLang="zh-CN" sz="3600" dirty="0"/>
              <a:t>—— Group</a:t>
            </a:r>
            <a:r>
              <a:rPr lang="zh-CN" altLang="en-US" sz="3600" dirty="0"/>
              <a:t> </a:t>
            </a:r>
            <a:r>
              <a:rPr lang="en-US" altLang="zh-CN" sz="3600" dirty="0"/>
              <a:t>5</a:t>
            </a:r>
            <a:endParaRPr lang="en-US" sz="4000" dirty="0"/>
          </a:p>
        </p:txBody>
      </p:sp>
      <p:sp>
        <p:nvSpPr>
          <p:cNvPr id="3" name="Text Placeholder 2"/>
          <p:cNvSpPr>
            <a:spLocks noGrp="1"/>
          </p:cNvSpPr>
          <p:nvPr>
            <p:ph type="body" sz="quarter" idx="10"/>
          </p:nvPr>
        </p:nvSpPr>
        <p:spPr>
          <a:xfrm>
            <a:off x="6046839" y="4058761"/>
            <a:ext cx="2773162" cy="1353897"/>
          </a:xfrm>
        </p:spPr>
        <p:txBody>
          <a:bodyPr/>
          <a:lstStyle/>
          <a:p>
            <a:r>
              <a:rPr lang="en-US" altLang="zh-CN" sz="2000" dirty="0"/>
              <a:t>Group</a:t>
            </a:r>
            <a:r>
              <a:rPr lang="zh-CN" altLang="en-US" sz="2000" dirty="0"/>
              <a:t> </a:t>
            </a:r>
            <a:r>
              <a:rPr lang="en-US" altLang="zh-CN" sz="2000" dirty="0"/>
              <a:t>Members:</a:t>
            </a:r>
            <a:endParaRPr lang="en-US" sz="2000" dirty="0"/>
          </a:p>
          <a:p>
            <a:pPr algn="r"/>
            <a:r>
              <a:rPr lang="zh-CN" altLang="en-US" sz="2000" dirty="0">
                <a:latin typeface="STFangsong" charset="-122"/>
                <a:ea typeface="STFangsong" charset="-122"/>
                <a:cs typeface="STFangsong" charset="-122"/>
              </a:rPr>
              <a:t>高俊豪</a:t>
            </a:r>
            <a:r>
              <a:rPr lang="en-US" altLang="zh-CN" sz="2000" dirty="0">
                <a:latin typeface="STFangsong" charset="-122"/>
                <a:ea typeface="STFangsong" charset="-122"/>
                <a:cs typeface="STFangsong" charset="-122"/>
              </a:rPr>
              <a:t>,</a:t>
            </a:r>
            <a:r>
              <a:rPr lang="zh-CN" altLang="en-US" sz="2000" dirty="0">
                <a:latin typeface="STFangsong" charset="-122"/>
                <a:ea typeface="STFangsong" charset="-122"/>
                <a:cs typeface="STFangsong" charset="-122"/>
              </a:rPr>
              <a:t> 潘瑞峰</a:t>
            </a:r>
            <a:r>
              <a:rPr lang="en-US" altLang="zh-CN" sz="2000" dirty="0">
                <a:latin typeface="STFangsong" charset="-122"/>
                <a:ea typeface="STFangsong" charset="-122"/>
                <a:cs typeface="STFangsong" charset="-122"/>
              </a:rPr>
              <a:t>,</a:t>
            </a:r>
            <a:r>
              <a:rPr lang="zh-CN" altLang="en-US" sz="2000" dirty="0">
                <a:latin typeface="STFangsong" charset="-122"/>
                <a:ea typeface="STFangsong" charset="-122"/>
                <a:cs typeface="STFangsong" charset="-122"/>
              </a:rPr>
              <a:t> 高屹</a:t>
            </a:r>
            <a:r>
              <a:rPr lang="en-US" altLang="zh-CN" sz="2000" dirty="0">
                <a:latin typeface="STFangsong" charset="-122"/>
                <a:ea typeface="STFangsong" charset="-122"/>
                <a:cs typeface="STFangsong" charset="-122"/>
              </a:rPr>
              <a:t>,</a:t>
            </a:r>
          </a:p>
          <a:p>
            <a:pPr algn="r"/>
            <a:r>
              <a:rPr lang="zh-CN" altLang="en-US" sz="2000" dirty="0">
                <a:latin typeface="STFangsong" charset="-122"/>
                <a:ea typeface="STFangsong" charset="-122"/>
                <a:cs typeface="STFangsong" charset="-122"/>
              </a:rPr>
              <a:t> 关清晨</a:t>
            </a:r>
            <a:r>
              <a:rPr lang="en-US" altLang="zh-CN" sz="2000" dirty="0">
                <a:latin typeface="STFangsong" charset="-122"/>
                <a:ea typeface="STFangsong" charset="-122"/>
                <a:cs typeface="STFangsong" charset="-122"/>
              </a:rPr>
              <a:t>,</a:t>
            </a:r>
            <a:r>
              <a:rPr lang="zh-CN" altLang="en-US" sz="2000" dirty="0">
                <a:latin typeface="STFangsong" charset="-122"/>
                <a:ea typeface="STFangsong" charset="-122"/>
                <a:cs typeface="STFangsong" charset="-122"/>
              </a:rPr>
              <a:t> 陈宏媛</a:t>
            </a:r>
            <a:endParaRPr lang="en-US" altLang="zh-CN" sz="2000" dirty="0">
              <a:latin typeface="STFangsong" charset="-122"/>
              <a:ea typeface="STFangsong" charset="-122"/>
              <a:cs typeface="STFangsong" charset="-122"/>
            </a:endParaRPr>
          </a:p>
          <a:p>
            <a:r>
              <a:rPr lang="en-US" sz="2000" dirty="0"/>
              <a:t> </a:t>
            </a:r>
          </a:p>
          <a:p>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改进方向</a:t>
            </a:r>
          </a:p>
        </p:txBody>
      </p:sp>
      <p:sp>
        <p:nvSpPr>
          <p:cNvPr id="3" name="文本占位符 2"/>
          <p:cNvSpPr>
            <a:spLocks noGrp="1"/>
          </p:cNvSpPr>
          <p:nvPr>
            <p:ph type="body" sz="quarter" idx="10"/>
          </p:nvPr>
        </p:nvSpPr>
        <p:spPr/>
        <p:txBody>
          <a:bodyPr/>
          <a:lstStyle/>
          <a:p>
            <a:pPr marL="457200" indent="-457200">
              <a:buAutoNum type="arabicPeriod"/>
            </a:pPr>
            <a:r>
              <a:rPr kumimoji="1" lang="zh-CN" altLang="en-US" sz="2400" dirty="0">
                <a:latin typeface="SimHei" charset="-122"/>
                <a:ea typeface="SimHei" charset="-122"/>
                <a:cs typeface="SimHei" charset="-122"/>
              </a:rPr>
              <a:t>由于缺少</a:t>
            </a:r>
            <a:r>
              <a:rPr kumimoji="1" lang="en-US" altLang="zh-CN" sz="2400" dirty="0">
                <a:latin typeface="SimHei" charset="-122"/>
                <a:ea typeface="SimHei" charset="-122"/>
                <a:cs typeface="SimHei" charset="-122"/>
              </a:rPr>
              <a:t>https</a:t>
            </a:r>
            <a:r>
              <a:rPr kumimoji="1" lang="zh-CN" altLang="en-US" sz="2400" dirty="0">
                <a:latin typeface="SimHei" charset="-122"/>
                <a:ea typeface="SimHei" charset="-122"/>
                <a:cs typeface="SimHei" charset="-122"/>
              </a:rPr>
              <a:t>域名，无法做移动端的语音获取</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完善各种界面，支持更多功能</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提供公司注册界面，而非直接在后台数据库插入</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增加训练数据规模，提高智能问答准确性</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优化算法性能，提高运算速度</a:t>
            </a:r>
            <a:endParaRPr kumimoji="1" lang="en-US" altLang="zh-CN" sz="2400" dirty="0">
              <a:latin typeface="SimHei" charset="-122"/>
              <a:ea typeface="SimHei" charset="-122"/>
              <a:cs typeface="SimHei" charset="-122"/>
            </a:endParaRPr>
          </a:p>
        </p:txBody>
      </p:sp>
    </p:spTree>
    <p:extLst>
      <p:ext uri="{BB962C8B-B14F-4D97-AF65-F5344CB8AC3E}">
        <p14:creationId xmlns:p14="http://schemas.microsoft.com/office/powerpoint/2010/main" val="194870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感谢！</a:t>
            </a:r>
          </a:p>
        </p:txBody>
      </p:sp>
      <p:sp>
        <p:nvSpPr>
          <p:cNvPr id="4" name="标题 1"/>
          <p:cNvSpPr txBox="1">
            <a:spLocks/>
          </p:cNvSpPr>
          <p:nvPr/>
        </p:nvSpPr>
        <p:spPr bwMode="gray">
          <a:xfrm>
            <a:off x="3041175" y="2869825"/>
            <a:ext cx="3483611" cy="1301857"/>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kumimoji="1" lang="en-US" altLang="zh-CN" sz="8000" dirty="0">
                <a:latin typeface="SimHei" charset="-122"/>
                <a:ea typeface="SimHei" charset="-122"/>
                <a:cs typeface="SimHei" charset="-122"/>
              </a:rPr>
              <a:t>Thanks</a:t>
            </a:r>
            <a:r>
              <a:rPr kumimoji="1" lang="zh-CN" altLang="en-US" sz="8000" dirty="0">
                <a:latin typeface="SimHei" charset="-122"/>
                <a:ea typeface="SimHei" charset="-122"/>
                <a:cs typeface="SimHei" charset="-122"/>
              </a:rPr>
              <a:t>！</a:t>
            </a:r>
          </a:p>
        </p:txBody>
      </p:sp>
    </p:spTree>
    <p:extLst>
      <p:ext uri="{BB962C8B-B14F-4D97-AF65-F5344CB8AC3E}">
        <p14:creationId xmlns:p14="http://schemas.microsoft.com/office/powerpoint/2010/main" val="143832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项目背景</a:t>
            </a:r>
          </a:p>
        </p:txBody>
      </p:sp>
      <p:sp>
        <p:nvSpPr>
          <p:cNvPr id="3" name="文本占位符 2"/>
          <p:cNvSpPr>
            <a:spLocks noGrp="1"/>
          </p:cNvSpPr>
          <p:nvPr>
            <p:ph type="body" sz="quarter" idx="10"/>
          </p:nvPr>
        </p:nvSpPr>
        <p:spPr/>
        <p:txBody>
          <a:bodyPr/>
          <a:lstStyle/>
          <a:p>
            <a:pPr marL="457200" indent="-457200">
              <a:buAutoNum type="arabicPeriod"/>
            </a:pPr>
            <a:r>
              <a:rPr kumimoji="1" lang="zh-CN" altLang="en-US" sz="2400" dirty="0">
                <a:latin typeface="SimHei" charset="-122"/>
                <a:ea typeface="SimHei" charset="-122"/>
                <a:cs typeface="SimHei" charset="-122"/>
              </a:rPr>
              <a:t>人工智能（</a:t>
            </a:r>
            <a:r>
              <a:rPr kumimoji="1" lang="en-US" altLang="zh-CN" sz="2400" dirty="0">
                <a:latin typeface="SimHei" charset="-122"/>
                <a:ea typeface="SimHei" charset="-122"/>
                <a:cs typeface="SimHei" charset="-122"/>
              </a:rPr>
              <a:t>AI</a:t>
            </a:r>
            <a:r>
              <a:rPr kumimoji="1" lang="zh-CN" altLang="en-US" sz="2400" dirty="0">
                <a:latin typeface="SimHei" charset="-122"/>
                <a:ea typeface="SimHei" charset="-122"/>
                <a:cs typeface="SimHei" charset="-122"/>
              </a:rPr>
              <a:t>）</a:t>
            </a:r>
            <a:endParaRPr kumimoji="1" lang="en-US" altLang="zh-CN" sz="2400" dirty="0">
              <a:latin typeface="SimHei" charset="-122"/>
              <a:ea typeface="SimHei" charset="-122"/>
              <a:cs typeface="SimHei" charset="-122"/>
            </a:endParaRPr>
          </a:p>
          <a:p>
            <a:pPr marL="637200" lvl="2" indent="-457200">
              <a:buFont typeface="Wingdings" charset="2"/>
              <a:buChar char="ü"/>
            </a:pPr>
            <a:r>
              <a:rPr lang="zh-CN" altLang="en-US" sz="2000" dirty="0">
                <a:latin typeface="SimHei" charset="-122"/>
                <a:ea typeface="SimHei" charset="-122"/>
                <a:cs typeface="SimHei" charset="-122"/>
              </a:rPr>
              <a:t>怎样表示知识以及怎样获得知识并使用知识的科学</a:t>
            </a:r>
            <a:endParaRPr lang="en-US" altLang="zh-CN" sz="2000" dirty="0">
              <a:latin typeface="SimHei" charset="-122"/>
              <a:ea typeface="SimHei" charset="-122"/>
              <a:cs typeface="SimHei" charset="-122"/>
            </a:endParaRPr>
          </a:p>
          <a:p>
            <a:pPr marL="637200" lvl="2" indent="-457200">
              <a:buFont typeface="Wingdings" charset="2"/>
              <a:buChar char="ü"/>
            </a:pPr>
            <a:r>
              <a:rPr lang="zh-CN" altLang="en-US" sz="2000" dirty="0">
                <a:latin typeface="SimHei" charset="-122"/>
                <a:ea typeface="SimHei" charset="-122"/>
                <a:cs typeface="SimHei" charset="-122"/>
              </a:rPr>
              <a:t>研究如何使计算机去做过去只有人才能做的智能工作</a:t>
            </a:r>
            <a:endParaRPr kumimoji="1" lang="en-US" altLang="zh-CN" sz="20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机器学习</a:t>
            </a:r>
            <a:endParaRPr kumimoji="1" lang="en-US" altLang="zh-CN" sz="2400" dirty="0">
              <a:latin typeface="SimHei" charset="-122"/>
              <a:ea typeface="SimHei" charset="-122"/>
              <a:cs typeface="SimHei" charset="-122"/>
            </a:endParaRPr>
          </a:p>
          <a:p>
            <a:pPr marL="637200" lvl="2" indent="-457200">
              <a:buFont typeface="Wingdings" charset="2"/>
              <a:buChar char="ü"/>
            </a:pPr>
            <a:r>
              <a:rPr kumimoji="1" lang="zh-CN" altLang="en-US" sz="2000" dirty="0">
                <a:latin typeface="SimHei" charset="-122"/>
                <a:ea typeface="SimHei" charset="-122"/>
                <a:cs typeface="SimHei" charset="-122"/>
              </a:rPr>
              <a:t>语音识别</a:t>
            </a:r>
            <a:endParaRPr kumimoji="1" lang="en-US" altLang="zh-CN" sz="2000" dirty="0">
              <a:latin typeface="SimHei" charset="-122"/>
              <a:ea typeface="SimHei" charset="-122"/>
              <a:cs typeface="SimHei" charset="-122"/>
            </a:endParaRPr>
          </a:p>
          <a:p>
            <a:pPr marL="637200" lvl="2" indent="-457200">
              <a:buFont typeface="Wingdings" charset="2"/>
              <a:buChar char="ü"/>
            </a:pPr>
            <a:r>
              <a:rPr kumimoji="1" lang="zh-CN" altLang="en-US" sz="2000" dirty="0">
                <a:latin typeface="SimHei" charset="-122"/>
                <a:ea typeface="SimHei" charset="-122"/>
                <a:cs typeface="SimHei" charset="-122"/>
              </a:rPr>
              <a:t>神经网络 深度学习</a:t>
            </a:r>
            <a:endParaRPr kumimoji="1" lang="en-US" altLang="zh-CN"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聊天机器人</a:t>
            </a:r>
            <a:endParaRPr kumimoji="1" lang="en-US" altLang="zh-CN" sz="2400" dirty="0">
              <a:latin typeface="SimHei" charset="-122"/>
              <a:ea typeface="SimHei" charset="-122"/>
              <a:cs typeface="SimHei" charset="-122"/>
            </a:endParaRPr>
          </a:p>
          <a:p>
            <a:pPr marL="637200" lvl="2" indent="-457200">
              <a:buFont typeface="Wingdings" charset="2"/>
              <a:buChar char="ü"/>
            </a:pPr>
            <a:r>
              <a:rPr kumimoji="1" lang="en-US" altLang="zh-CN" sz="2000" dirty="0">
                <a:ea typeface="SimHei" charset="-122"/>
                <a:cs typeface="SimHei" charset="-122"/>
              </a:rPr>
              <a:t>Siri</a:t>
            </a:r>
            <a:r>
              <a:rPr kumimoji="1" lang="zh-CN" altLang="en-US" sz="2000" dirty="0">
                <a:ea typeface="SimHei" charset="-122"/>
                <a:cs typeface="SimHei" charset="-122"/>
              </a:rPr>
              <a:t>、</a:t>
            </a:r>
            <a:r>
              <a:rPr kumimoji="1" lang="en-US" altLang="zh-CN" sz="2000" dirty="0">
                <a:ea typeface="SimHei" charset="-122"/>
                <a:cs typeface="SimHei" charset="-122"/>
              </a:rPr>
              <a:t>Cortana</a:t>
            </a:r>
            <a:r>
              <a:rPr kumimoji="1" lang="zh-CN" altLang="en-US" sz="2000" dirty="0">
                <a:ea typeface="SimHei" charset="-122"/>
                <a:cs typeface="SimHei" charset="-122"/>
              </a:rPr>
              <a:t>（</a:t>
            </a:r>
            <a:r>
              <a:rPr kumimoji="1" lang="en-US" altLang="zh-CN" sz="2000" dirty="0">
                <a:ea typeface="SimHei" charset="-122"/>
                <a:cs typeface="SimHei" charset="-122"/>
              </a:rPr>
              <a:t>Windows</a:t>
            </a:r>
            <a:r>
              <a:rPr kumimoji="1" lang="zh-CN" altLang="en-US" sz="2000" dirty="0">
                <a:ea typeface="SimHei" charset="-122"/>
                <a:cs typeface="SimHei" charset="-122"/>
              </a:rPr>
              <a:t>）</a:t>
            </a:r>
            <a:endParaRPr kumimoji="1" lang="en-US" altLang="zh-CN" sz="2000" dirty="0">
              <a:ea typeface="SimHei" charset="-122"/>
              <a:cs typeface="SimHei" charset="-122"/>
            </a:endParaRPr>
          </a:p>
          <a:p>
            <a:pPr marL="637200" lvl="2" indent="-457200">
              <a:buFont typeface="Wingdings" charset="2"/>
              <a:buChar char="ü"/>
            </a:pPr>
            <a:r>
              <a:rPr kumimoji="1" lang="zh-CN" altLang="en-US" sz="2000" dirty="0">
                <a:latin typeface="+mn-ea"/>
                <a:cs typeface="SimHei" charset="-122"/>
              </a:rPr>
              <a:t>小爱同学（小米）</a:t>
            </a:r>
            <a:endParaRPr kumimoji="1" lang="en-US" altLang="zh-CN" sz="2000" dirty="0">
              <a:latin typeface="+mn-ea"/>
              <a:cs typeface="SimHei" charset="-122"/>
            </a:endParaRPr>
          </a:p>
          <a:p>
            <a:pPr marL="637200" lvl="2" indent="-457200">
              <a:buFont typeface="Wingdings" charset="2"/>
              <a:buChar char="ü"/>
            </a:pPr>
            <a:r>
              <a:rPr kumimoji="1" lang="zh-CN" altLang="en-US" sz="2000" dirty="0">
                <a:latin typeface="+mn-ea"/>
                <a:cs typeface="SimHei" charset="-122"/>
              </a:rPr>
              <a:t>天猫精灵（阿里巴巴）</a:t>
            </a:r>
            <a:endParaRPr kumimoji="1" lang="en-US" altLang="zh-CN" sz="2000" dirty="0">
              <a:latin typeface="+mn-ea"/>
              <a:cs typeface="SimHei" charset="-122"/>
            </a:endParaRPr>
          </a:p>
          <a:p>
            <a:pPr marL="637200" lvl="2" indent="-457200">
              <a:buFont typeface="Wingdings" charset="2"/>
              <a:buChar char="ü"/>
            </a:pPr>
            <a:endParaRPr kumimoji="1" lang="en-US" altLang="zh-CN" sz="2000" dirty="0">
              <a:latin typeface="SimHei" charset="-122"/>
              <a:ea typeface="SimHei" charset="-122"/>
              <a:cs typeface="SimHei" charset="-122"/>
            </a:endParaRPr>
          </a:p>
          <a:p>
            <a:pPr marL="637200" lvl="2" indent="-457200">
              <a:buAutoNum type="arabicPeriod"/>
            </a:pPr>
            <a:endParaRPr kumimoji="1" lang="zh-CN" altLang="en-US" sz="2200" dirty="0">
              <a:latin typeface="SimHei" charset="-122"/>
              <a:ea typeface="SimHei" charset="-122"/>
              <a:cs typeface="SimHei" charset="-122"/>
            </a:endParaRPr>
          </a:p>
        </p:txBody>
      </p:sp>
      <p:pic>
        <p:nvPicPr>
          <p:cNvPr id="4" name="图片 3"/>
          <p:cNvPicPr>
            <a:picLocks noChangeAspect="1"/>
          </p:cNvPicPr>
          <p:nvPr/>
        </p:nvPicPr>
        <p:blipFill>
          <a:blip r:embed="rId3"/>
          <a:stretch>
            <a:fillRect/>
          </a:stretch>
        </p:blipFill>
        <p:spPr>
          <a:xfrm>
            <a:off x="4702585" y="3125585"/>
            <a:ext cx="4116128" cy="2956128"/>
          </a:xfrm>
          <a:prstGeom prst="rect">
            <a:avLst/>
          </a:prstGeom>
        </p:spPr>
      </p:pic>
    </p:spTree>
    <p:extLst>
      <p:ext uri="{BB962C8B-B14F-4D97-AF65-F5344CB8AC3E}">
        <p14:creationId xmlns:p14="http://schemas.microsoft.com/office/powerpoint/2010/main" val="147720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功能需求</a:t>
            </a:r>
          </a:p>
        </p:txBody>
      </p:sp>
      <p:sp>
        <p:nvSpPr>
          <p:cNvPr id="3" name="文本占位符 2"/>
          <p:cNvSpPr>
            <a:spLocks noGrp="1"/>
          </p:cNvSpPr>
          <p:nvPr>
            <p:ph type="body" sz="quarter" idx="10"/>
          </p:nvPr>
        </p:nvSpPr>
        <p:spPr/>
        <p:txBody>
          <a:bodyPr/>
          <a:lstStyle/>
          <a:p>
            <a:pPr marL="457200" indent="-457200">
              <a:buAutoNum type="arabicPeriod"/>
            </a:pPr>
            <a:r>
              <a:rPr kumimoji="1" lang="zh-CN" altLang="en-US" sz="2400" dirty="0">
                <a:latin typeface="SimHei" charset="-122"/>
                <a:ea typeface="SimHei" charset="-122"/>
                <a:cs typeface="SimHei" charset="-122"/>
              </a:rPr>
              <a:t>基于招聘的聊天机器人，支持语音和中文</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简单的问答（公司简介，公司地址，招聘职位等）</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第一轮笔试（性格，智力，基础题等，可固定题目）</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支持多租户，即云平台</a:t>
            </a:r>
            <a:endParaRPr kumimoji="1" lang="en-US" altLang="zh-CN" sz="2400" dirty="0">
              <a:latin typeface="SimHei" charset="-122"/>
              <a:ea typeface="SimHei" charset="-122"/>
              <a:cs typeface="SimHei" charset="-122"/>
            </a:endParaRPr>
          </a:p>
        </p:txBody>
      </p:sp>
    </p:spTree>
    <p:extLst>
      <p:ext uri="{BB962C8B-B14F-4D97-AF65-F5344CB8AC3E}">
        <p14:creationId xmlns:p14="http://schemas.microsoft.com/office/powerpoint/2010/main" val="91741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主要技术</a:t>
            </a:r>
          </a:p>
        </p:txBody>
      </p:sp>
      <p:sp>
        <p:nvSpPr>
          <p:cNvPr id="3" name="文本占位符 2"/>
          <p:cNvSpPr>
            <a:spLocks noGrp="1"/>
          </p:cNvSpPr>
          <p:nvPr>
            <p:ph type="body" sz="quarter" idx="10"/>
          </p:nvPr>
        </p:nvSpPr>
        <p:spPr/>
        <p:txBody>
          <a:bodyPr/>
          <a:lstStyle/>
          <a:p>
            <a:pPr marL="457200" indent="-457200">
              <a:buAutoNum type="arabicPeriod"/>
            </a:pPr>
            <a:r>
              <a:rPr kumimoji="1" lang="zh-CN" altLang="en-US" sz="2400" dirty="0">
                <a:latin typeface="SimHei" charset="-122"/>
                <a:ea typeface="SimHei" charset="-122"/>
                <a:cs typeface="SimHei" charset="-122"/>
              </a:rPr>
              <a:t>语音识别：科大讯飞</a:t>
            </a:r>
            <a:r>
              <a:rPr kumimoji="1" lang="en-US" altLang="zh-CN" sz="2400" dirty="0" err="1">
                <a:latin typeface="SimHei" charset="-122"/>
                <a:ea typeface="SimHei" charset="-122"/>
                <a:cs typeface="SimHei" charset="-122"/>
              </a:rPr>
              <a:t>api</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后台</a:t>
            </a:r>
            <a:r>
              <a:rPr kumimoji="1" lang="en-US" altLang="zh-CN" sz="2400" dirty="0">
                <a:latin typeface="SimHei" charset="-122"/>
                <a:ea typeface="SimHei" charset="-122"/>
                <a:cs typeface="SimHei" charset="-122"/>
              </a:rPr>
              <a:t>Server</a:t>
            </a:r>
            <a:r>
              <a:rPr kumimoji="1" lang="zh-CN" altLang="en-US" sz="2400" dirty="0">
                <a:latin typeface="SimHei" charset="-122"/>
                <a:ea typeface="SimHei" charset="-122"/>
                <a:cs typeface="SimHei" charset="-122"/>
              </a:rPr>
              <a:t>：</a:t>
            </a:r>
            <a:r>
              <a:rPr kumimoji="1" lang="en-US" altLang="zh-CN" sz="2400" dirty="0" err="1">
                <a:latin typeface="SimHei" charset="-122"/>
                <a:ea typeface="SimHei" charset="-122"/>
                <a:cs typeface="SimHei" charset="-122"/>
              </a:rPr>
              <a:t>Springboot</a:t>
            </a:r>
            <a:r>
              <a:rPr kumimoji="1" lang="zh-CN" altLang="en-US" sz="2400" dirty="0">
                <a:latin typeface="SimHei" charset="-122"/>
                <a:ea typeface="SimHei" charset="-122"/>
                <a:cs typeface="SimHei" charset="-122"/>
              </a:rPr>
              <a:t>，</a:t>
            </a:r>
            <a:r>
              <a:rPr kumimoji="1" lang="en-US" altLang="zh-CN" sz="2400" dirty="0" err="1">
                <a:latin typeface="SimHei" charset="-122"/>
                <a:ea typeface="SimHei" charset="-122"/>
                <a:cs typeface="SimHei" charset="-122"/>
              </a:rPr>
              <a:t>Redis</a:t>
            </a:r>
            <a:r>
              <a:rPr kumimoji="1" lang="zh-CN" altLang="en-US" sz="2400" dirty="0">
                <a:latin typeface="SimHei" charset="-122"/>
                <a:ea typeface="SimHei" charset="-122"/>
                <a:cs typeface="SimHei" charset="-122"/>
              </a:rPr>
              <a:t>缓存，</a:t>
            </a:r>
            <a:r>
              <a:rPr kumimoji="1" lang="en-US" altLang="zh-CN" sz="2400" dirty="0">
                <a:latin typeface="SimHei" charset="-122"/>
                <a:ea typeface="SimHei" charset="-122"/>
                <a:cs typeface="SimHei" charset="-122"/>
              </a:rPr>
              <a:t>MySQL</a:t>
            </a:r>
            <a:r>
              <a:rPr kumimoji="1" lang="zh-CN" altLang="en-US" sz="2400" dirty="0">
                <a:latin typeface="SimHei" charset="-122"/>
                <a:ea typeface="SimHei" charset="-122"/>
                <a:cs typeface="SimHei" charset="-122"/>
              </a:rPr>
              <a:t>数据库</a:t>
            </a:r>
            <a:endParaRPr kumimoji="1" lang="en-US" altLang="zh-CN" sz="2400" dirty="0">
              <a:latin typeface="SimHei" charset="-122"/>
              <a:ea typeface="SimHei" charset="-122"/>
              <a:cs typeface="SimHei" charset="-122"/>
            </a:endParaRPr>
          </a:p>
          <a:p>
            <a:pPr marL="457200" indent="-457200">
              <a:buAutoNum type="arabicPeriod"/>
            </a:pPr>
            <a:r>
              <a:rPr kumimoji="1" lang="en-US" altLang="zh-CN" sz="2400" dirty="0">
                <a:latin typeface="SimHei" charset="-122"/>
                <a:ea typeface="SimHei" charset="-122"/>
                <a:cs typeface="SimHei" charset="-122"/>
              </a:rPr>
              <a:t>Spring</a:t>
            </a:r>
            <a:r>
              <a:rPr kumimoji="1" lang="zh-CN" altLang="en-US" sz="2400" dirty="0">
                <a:latin typeface="SimHei" charset="-122"/>
                <a:ea typeface="SimHei" charset="-122"/>
                <a:cs typeface="SimHei" charset="-122"/>
              </a:rPr>
              <a:t> </a:t>
            </a:r>
            <a:r>
              <a:rPr kumimoji="1" lang="en-US" altLang="zh-CN" sz="2400" dirty="0">
                <a:latin typeface="SimHei" charset="-122"/>
                <a:ea typeface="SimHei" charset="-122"/>
                <a:cs typeface="SimHei" charset="-122"/>
              </a:rPr>
              <a:t>Cloud</a:t>
            </a:r>
            <a:r>
              <a:rPr kumimoji="1" lang="zh-CN" altLang="en-US" sz="2400" dirty="0">
                <a:latin typeface="SimHei" charset="-122"/>
                <a:ea typeface="SimHei" charset="-122"/>
                <a:cs typeface="SimHei" charset="-122"/>
              </a:rPr>
              <a:t> </a:t>
            </a:r>
            <a:r>
              <a:rPr kumimoji="1" lang="en-US" altLang="zh-CN" sz="2400" dirty="0" err="1">
                <a:latin typeface="SimHei" charset="-122"/>
                <a:ea typeface="SimHei" charset="-122"/>
                <a:cs typeface="SimHei" charset="-122"/>
              </a:rPr>
              <a:t>Config</a:t>
            </a:r>
            <a:r>
              <a:rPr kumimoji="1" lang="zh-CN" altLang="en-US" sz="2400" dirty="0">
                <a:latin typeface="SimHei" charset="-122"/>
                <a:ea typeface="SimHei" charset="-122"/>
                <a:cs typeface="SimHei" charset="-122"/>
              </a:rPr>
              <a:t>自动配置</a:t>
            </a:r>
            <a:endParaRPr kumimoji="1" lang="en-US" altLang="zh-CN" sz="2400" dirty="0">
              <a:latin typeface="SimHei" charset="-122"/>
              <a:ea typeface="SimHei" charset="-122"/>
              <a:cs typeface="SimHei" charset="-122"/>
            </a:endParaRPr>
          </a:p>
          <a:p>
            <a:pPr marL="457200" indent="-457200">
              <a:buAutoNum type="arabicPeriod"/>
            </a:pPr>
            <a:r>
              <a:rPr kumimoji="1" lang="zh-CN" altLang="en-US" sz="2400" dirty="0">
                <a:latin typeface="SimHei" charset="-122"/>
                <a:ea typeface="SimHei" charset="-122"/>
                <a:cs typeface="SimHei" charset="-122"/>
              </a:rPr>
              <a:t>智能问答：</a:t>
            </a:r>
            <a:r>
              <a:rPr kumimoji="1" lang="en-US" altLang="zh-CN" sz="2400" dirty="0" err="1">
                <a:latin typeface="SimHei" charset="-122"/>
                <a:ea typeface="SimHei" charset="-122"/>
                <a:cs typeface="SimHei" charset="-122"/>
              </a:rPr>
              <a:t>TensorFlow</a:t>
            </a:r>
            <a:r>
              <a:rPr kumimoji="1" lang="zh-CN" altLang="en-US" sz="2400" dirty="0">
                <a:latin typeface="SimHei" charset="-122"/>
                <a:ea typeface="SimHei" charset="-122"/>
                <a:cs typeface="SimHei" charset="-122"/>
              </a:rPr>
              <a:t>，</a:t>
            </a:r>
            <a:r>
              <a:rPr kumimoji="1" lang="en-US" altLang="zh-CN" sz="2400" dirty="0" err="1">
                <a:latin typeface="SimHei" charset="-122"/>
                <a:ea typeface="SimHei" charset="-122"/>
                <a:cs typeface="SimHei" charset="-122"/>
              </a:rPr>
              <a:t>Keras</a:t>
            </a:r>
            <a:r>
              <a:rPr kumimoji="1" lang="zh-CN" altLang="en-US" sz="2400" dirty="0">
                <a:latin typeface="SimHei" charset="-122"/>
                <a:ea typeface="SimHei" charset="-122"/>
                <a:cs typeface="SimHei" charset="-122"/>
              </a:rPr>
              <a:t>，基于</a:t>
            </a:r>
            <a:r>
              <a:rPr kumimoji="1" lang="en-US" altLang="zh-CN" sz="2400" dirty="0">
                <a:latin typeface="SimHei" charset="-122"/>
                <a:ea typeface="SimHei" charset="-122"/>
                <a:cs typeface="SimHei" charset="-122"/>
              </a:rPr>
              <a:t>CNN</a:t>
            </a:r>
            <a:r>
              <a:rPr kumimoji="1" lang="zh-CN" altLang="en-US" sz="2400" dirty="0">
                <a:latin typeface="SimHei" charset="-122"/>
                <a:ea typeface="SimHei" charset="-122"/>
                <a:cs typeface="SimHei" charset="-122"/>
              </a:rPr>
              <a:t>的字符级文本算法</a:t>
            </a:r>
            <a:endParaRPr kumimoji="1" lang="en-US" altLang="zh-CN" sz="2400" dirty="0">
              <a:latin typeface="SimHei" charset="-122"/>
              <a:ea typeface="SimHei" charset="-122"/>
              <a:cs typeface="SimHei" charset="-122"/>
            </a:endParaRPr>
          </a:p>
        </p:txBody>
      </p:sp>
    </p:spTree>
    <p:extLst>
      <p:ext uri="{BB962C8B-B14F-4D97-AF65-F5344CB8AC3E}">
        <p14:creationId xmlns:p14="http://schemas.microsoft.com/office/powerpoint/2010/main" val="2389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系统用例图</a:t>
            </a:r>
          </a:p>
        </p:txBody>
      </p:sp>
      <p:pic>
        <p:nvPicPr>
          <p:cNvPr id="6" name="图片 5"/>
          <p:cNvPicPr>
            <a:picLocks noChangeAspect="1"/>
          </p:cNvPicPr>
          <p:nvPr/>
        </p:nvPicPr>
        <p:blipFill>
          <a:blip r:embed="rId3"/>
          <a:stretch>
            <a:fillRect/>
          </a:stretch>
        </p:blipFill>
        <p:spPr>
          <a:xfrm>
            <a:off x="1768002" y="1289433"/>
            <a:ext cx="5607995" cy="5206089"/>
          </a:xfrm>
          <a:prstGeom prst="rect">
            <a:avLst/>
          </a:prstGeom>
        </p:spPr>
      </p:pic>
    </p:spTree>
    <p:extLst>
      <p:ext uri="{BB962C8B-B14F-4D97-AF65-F5344CB8AC3E}">
        <p14:creationId xmlns:p14="http://schemas.microsoft.com/office/powerpoint/2010/main" val="168856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系统架构图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685" y="885968"/>
            <a:ext cx="7353570" cy="5822063"/>
          </a:xfrm>
          <a:prstGeom prst="rect">
            <a:avLst/>
          </a:prstGeom>
        </p:spPr>
      </p:pic>
    </p:spTree>
    <p:extLst>
      <p:ext uri="{BB962C8B-B14F-4D97-AF65-F5344CB8AC3E}">
        <p14:creationId xmlns:p14="http://schemas.microsoft.com/office/powerpoint/2010/main" val="132839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5406D-7813-8643-8E40-4ABD221EE30A}"/>
              </a:ext>
            </a:extLst>
          </p:cNvPr>
          <p:cNvSpPr>
            <a:spLocks noGrp="1"/>
          </p:cNvSpPr>
          <p:nvPr>
            <p:ph type="title"/>
          </p:nvPr>
        </p:nvSpPr>
        <p:spPr/>
        <p:txBody>
          <a:bodyPr/>
          <a:lstStyle/>
          <a:p>
            <a:r>
              <a:rPr kumimoji="1" lang="en-US" altLang="zh-CN" dirty="0"/>
              <a:t>CNN</a:t>
            </a:r>
            <a:r>
              <a:rPr kumimoji="1" lang="zh-CN" altLang="en-US" dirty="0"/>
              <a:t>模型框架</a:t>
            </a:r>
          </a:p>
        </p:txBody>
      </p:sp>
      <p:pic>
        <p:nvPicPr>
          <p:cNvPr id="4" name="图片 3">
            <a:extLst>
              <a:ext uri="{FF2B5EF4-FFF2-40B4-BE49-F238E27FC236}">
                <a16:creationId xmlns:a16="http://schemas.microsoft.com/office/drawing/2014/main" id="{01BC28AE-DD9F-D841-B02A-5F4573E7874C}"/>
              </a:ext>
            </a:extLst>
          </p:cNvPr>
          <p:cNvPicPr>
            <a:picLocks noChangeAspect="1"/>
          </p:cNvPicPr>
          <p:nvPr/>
        </p:nvPicPr>
        <p:blipFill>
          <a:blip r:embed="rId2"/>
          <a:stretch>
            <a:fillRect/>
          </a:stretch>
        </p:blipFill>
        <p:spPr>
          <a:xfrm>
            <a:off x="0" y="1584074"/>
            <a:ext cx="9144000" cy="3689851"/>
          </a:xfrm>
          <a:prstGeom prst="rect">
            <a:avLst/>
          </a:prstGeom>
        </p:spPr>
      </p:pic>
      <p:sp>
        <p:nvSpPr>
          <p:cNvPr id="3" name="文本占位符 2">
            <a:extLst>
              <a:ext uri="{FF2B5EF4-FFF2-40B4-BE49-F238E27FC236}">
                <a16:creationId xmlns:a16="http://schemas.microsoft.com/office/drawing/2014/main" id="{86D55F8A-FE4B-FA42-802C-0838D0C21299}"/>
              </a:ext>
            </a:extLst>
          </p:cNvPr>
          <p:cNvSpPr>
            <a:spLocks noGrp="1"/>
          </p:cNvSpPr>
          <p:nvPr>
            <p:ph type="body" sz="quarter" idx="10"/>
          </p:nvPr>
        </p:nvSpPr>
        <p:spPr/>
        <p:txBody>
          <a:bodyPr/>
          <a:lstStyle/>
          <a:p>
            <a:endParaRPr kumimoji="1" lang="zh-CN" altLang="en-US" dirty="0"/>
          </a:p>
        </p:txBody>
      </p:sp>
    </p:spTree>
    <p:extLst>
      <p:ext uri="{BB962C8B-B14F-4D97-AF65-F5344CB8AC3E}">
        <p14:creationId xmlns:p14="http://schemas.microsoft.com/office/powerpoint/2010/main" val="330038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基于字符集的</a:t>
            </a:r>
            <a:r>
              <a:rPr kumimoji="1" lang="en-US" altLang="zh-CN" dirty="0">
                <a:latin typeface="SimHei" charset="-122"/>
                <a:ea typeface="SimHei" charset="-122"/>
                <a:cs typeface="SimHei" charset="-122"/>
              </a:rPr>
              <a:t>CNN</a:t>
            </a:r>
            <a:r>
              <a:rPr kumimoji="1" lang="zh-CN" altLang="en-US" dirty="0">
                <a:latin typeface="SimHei" charset="-122"/>
                <a:ea typeface="SimHei" charset="-122"/>
                <a:cs typeface="SimHei" charset="-122"/>
              </a:rPr>
              <a:t>文本分类算法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63" y="1402381"/>
            <a:ext cx="7524874" cy="4843436"/>
          </a:xfrm>
          <a:prstGeom prst="rect">
            <a:avLst/>
          </a:prstGeom>
        </p:spPr>
      </p:pic>
    </p:spTree>
    <p:extLst>
      <p:ext uri="{BB962C8B-B14F-4D97-AF65-F5344CB8AC3E}">
        <p14:creationId xmlns:p14="http://schemas.microsoft.com/office/powerpoint/2010/main" val="137225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项目展示</a:t>
            </a:r>
          </a:p>
        </p:txBody>
      </p:sp>
      <p:sp>
        <p:nvSpPr>
          <p:cNvPr id="4" name="标题 1"/>
          <p:cNvSpPr txBox="1">
            <a:spLocks/>
          </p:cNvSpPr>
          <p:nvPr/>
        </p:nvSpPr>
        <p:spPr bwMode="gray">
          <a:xfrm>
            <a:off x="3521623" y="2978313"/>
            <a:ext cx="2100753" cy="1301857"/>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kumimoji="1" lang="en-US" altLang="zh-CN" sz="8000">
                <a:latin typeface="SimHei" charset="-122"/>
                <a:ea typeface="SimHei" charset="-122"/>
                <a:cs typeface="SimHei" charset="-122"/>
              </a:rPr>
              <a:t>Demo</a:t>
            </a:r>
            <a:endParaRPr kumimoji="1" lang="zh-CN" altLang="en-US" sz="8000" dirty="0">
              <a:latin typeface="SimHei" charset="-122"/>
              <a:ea typeface="SimHei" charset="-122"/>
              <a:cs typeface="SimHei" charset="-122"/>
            </a:endParaRPr>
          </a:p>
        </p:txBody>
      </p:sp>
    </p:spTree>
    <p:extLst>
      <p:ext uri="{BB962C8B-B14F-4D97-AF65-F5344CB8AC3E}">
        <p14:creationId xmlns:p14="http://schemas.microsoft.com/office/powerpoint/2010/main" val="218007386"/>
      </p:ext>
    </p:extLst>
  </p:cSld>
  <p:clrMapOvr>
    <a:masterClrMapping/>
  </p:clrMapOvr>
</p:sld>
</file>

<file path=ppt/theme/theme1.xml><?xml version="1.0" encoding="utf-8"?>
<a:theme xmlns:a="http://schemas.openxmlformats.org/drawingml/2006/main" name="SAP_2014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367</Words>
  <Application>Microsoft Macintosh PowerPoint</Application>
  <PresentationFormat>全屏显示(4:3)</PresentationFormat>
  <Paragraphs>51</Paragraphs>
  <Slides>11</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SimHei</vt:lpstr>
      <vt:lpstr>STFangsong</vt:lpstr>
      <vt:lpstr>Arial Unicode MS</vt:lpstr>
      <vt:lpstr>MS PGothic</vt:lpstr>
      <vt:lpstr>Arial</vt:lpstr>
      <vt:lpstr>Courier New</vt:lpstr>
      <vt:lpstr>Symbol</vt:lpstr>
      <vt:lpstr>Wingdings</vt:lpstr>
      <vt:lpstr>Wingdings</vt:lpstr>
      <vt:lpstr>SAP_2014_v1.1</vt:lpstr>
      <vt:lpstr>VT Challenge — AI Chatting Robot  —— Group 5</vt:lpstr>
      <vt:lpstr>项目背景</vt:lpstr>
      <vt:lpstr>功能需求</vt:lpstr>
      <vt:lpstr>主要技术</vt:lpstr>
      <vt:lpstr>系统用例图</vt:lpstr>
      <vt:lpstr>系统架构图</vt:lpstr>
      <vt:lpstr>CNN模型框架</vt:lpstr>
      <vt:lpstr>基于字符集的CNN文本分类算法</vt:lpstr>
      <vt:lpstr>项目展示</vt:lpstr>
      <vt:lpstr>改进方向</vt:lpstr>
      <vt:lpstr>感谢！</vt:lpstr>
    </vt:vector>
  </TitlesOfParts>
  <Company>SAP</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Microsoft Office 用户</cp:lastModifiedBy>
  <cp:revision>26</cp:revision>
  <dcterms:created xsi:type="dcterms:W3CDTF">2014-06-27T09:55:42Z</dcterms:created>
  <dcterms:modified xsi:type="dcterms:W3CDTF">2018-04-18T06:37:08Z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-1956592488</vt:i4>
  </property>
  <property fmtid="{D5CDD505-2E9C-101B-9397-08002B2CF9AE}" pid="3" name="_NewReviewCycle">
    <vt:lpwstr/>
  </property>
  <property fmtid="{D5CDD505-2E9C-101B-9397-08002B2CF9AE}" pid="4" name="_EmailSubject">
    <vt:lpwstr>【SAP VT】E-learning Task in October—2014 Batch</vt:lpwstr>
  </property>
  <property fmtid="{D5CDD505-2E9C-101B-9397-08002B2CF9AE}" pid="5" name="_AuthorEmail">
    <vt:lpwstr>VT-China@sap.com</vt:lpwstr>
  </property>
  <property fmtid="{D5CDD505-2E9C-101B-9397-08002B2CF9AE}" pid="6" name="_AuthorEmailDisplayName">
    <vt:lpwstr>SAP VT-China</vt:lpwstr>
  </property>
  <property fmtid="{D5CDD505-2E9C-101B-9397-08002B2CF9AE}" pid="7" name="_PreviousAdHocReviewCycleID">
    <vt:i4>-1149955185</vt:i4>
  </property>
</Properties>
</file>