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255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CC"/>
    <a:srgbClr val="9ECAFD"/>
    <a:srgbClr val="404040"/>
    <a:srgbClr val="E7E7E7"/>
    <a:srgbClr val="FED1DE"/>
    <a:srgbClr val="FAFAFA"/>
    <a:srgbClr val="FF9900"/>
    <a:srgbClr val="5A80D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3719" autoAdjust="0"/>
  </p:normalViewPr>
  <p:slideViewPr>
    <p:cSldViewPr snapToGrid="0">
      <p:cViewPr varScale="1">
        <p:scale>
          <a:sx n="77" d="100"/>
          <a:sy n="77" d="100"/>
        </p:scale>
        <p:origin x="82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41B5-7861-4857-A207-483EEE74EDF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6888-D5F9-453F-9003-2B0AE4A4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6888-D5F9-453F-9003-2B0AE4A47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5669280"/>
            <a:ext cx="11640312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6058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1548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23808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09495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98974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663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73816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8A0D78-35FD-5243-97E3-5A7C4D46A5BF}"/>
              </a:ext>
            </a:extLst>
          </p:cNvPr>
          <p:cNvCxnSpPr>
            <a:stCxn id="12" idx="2"/>
          </p:cNvCxnSpPr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0CFDA5-B6AE-6543-A59A-A108AF1B55B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39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9868" y="2262701"/>
            <a:ext cx="3552264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DFEB5BC-E00B-F241-9CAF-AC9C9E1ABC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0102" y="2262701"/>
            <a:ext cx="355226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E2128-7D43-4944-8BAB-0A86DA3ED46E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2C24-5592-DB48-B0FF-D60C5033E2E5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E114E2-81CD-CE4B-8F7A-AEB005FB691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618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92F3F7-3051-7541-8F15-2F6A953B3184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387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4374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53192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5669280"/>
            <a:ext cx="11636907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71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6683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63803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66954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787CB-6F31-0C40-AAD5-E1713756FF87}"/>
              </a:ext>
            </a:extLst>
          </p:cNvPr>
          <p:cNvCxnSpPr/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AB71CE-B660-0F48-AD59-4985CA0ADE1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344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2064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14CC483-927C-9B4A-9EBA-1BDDC93F6A2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74253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A0BA4-F481-0144-8A30-BA5AB2BD9875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E82F2-3038-7A4C-93B4-015E6D391AD7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03629-FABC-5E40-8F03-6A09E33145C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05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618E7-E0DC-7A4A-A641-812DA50716A0}"/>
              </a:ext>
            </a:extLst>
          </p:cNvPr>
          <p:cNvCxnSpPr/>
          <p:nvPr/>
        </p:nvCxnSpPr>
        <p:spPr>
          <a:xfrm>
            <a:off x="0" y="3667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948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E44547-3B98-F741-9F68-B834B3D16B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5148F3-7343-C24E-A616-A94C067D1AF4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CCB73E-62EA-B24F-867C-DA39FE0A51D8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  <a:solidFill>
              <a:schemeClr val="bg1"/>
            </a:solidFill>
          </p:grpSpPr>
          <p:grpSp>
            <p:nvGrpSpPr>
              <p:cNvPr id="98" name="Graphic 53">
                <a:extLst>
                  <a:ext uri="{FF2B5EF4-FFF2-40B4-BE49-F238E27FC236}">
                    <a16:creationId xmlns:a16="http://schemas.microsoft.com/office/drawing/2014/main" id="{26782BBB-F703-544A-B5CB-9469C4A08B8B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grpFill/>
            </p:grpSpPr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D3F4206-7EC6-0A41-9A11-D295993735A9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BF7A31D9-0780-BA47-A306-B18813285392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32E447AF-DAB7-CF48-AD7F-8ADEB7721DDC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4C45ED6C-F1EF-434D-8EAB-D691C3D80D5A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87CD3769-75AD-8040-B8EA-B4249C58420E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37060BC-CA89-0546-B0CD-89DB4374380F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aphic 53">
                <a:extLst>
                  <a:ext uri="{FF2B5EF4-FFF2-40B4-BE49-F238E27FC236}">
                    <a16:creationId xmlns:a16="http://schemas.microsoft.com/office/drawing/2014/main" id="{C7AFD64E-8949-8C4E-BFB3-6BA983646EC8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grpFill/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4A28DE56-DAD2-C545-B9C7-D5453875E7AB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CF465394-91F9-DA42-BAA5-2D72ACCC37BE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E75A56C8-C3C8-064B-8F60-AC0F35E5F0B5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aphic 53">
                <a:extLst>
                  <a:ext uri="{FF2B5EF4-FFF2-40B4-BE49-F238E27FC236}">
                    <a16:creationId xmlns:a16="http://schemas.microsoft.com/office/drawing/2014/main" id="{408E1658-AE0C-694F-9295-7F7D14DCE726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grpFill/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E9027B07-CE62-5B45-8072-349A3B7149C1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0C31ABE2-F585-704B-B0BA-38C49A4D0AD9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B872434C-2D0E-DB46-A19E-FBC00B884850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AA2B74C8-43E1-F141-974F-4DE59EAEC365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9AD20AD-69EB-1648-A355-DF11A47F3BC3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3C298DD2-254E-6D4B-A8F5-72E732DA7E6C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1016DF6-4EDA-F142-975E-B638675FBDD0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grpFill/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5BA7E2-82D1-D14B-92C2-1DF6258767F6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CFD83B3-B9D3-C946-85D6-0FD75CBC7424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5F94B17-6AF4-EF4A-A658-321FC0E9E9E4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5604F7D3-9779-2B49-AC36-90B6E7386DBD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4D1B8D65-9C29-AC4E-9D30-CEF88DD1811A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92CE31F1-88DA-5C48-953E-04EEAD1F6CD5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3945867D-030D-E14E-BD23-93109253EBA0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689588AF-4881-F246-ADFD-6F0EE2C5FE41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B9E8CDD-578A-D443-8EC9-FD195A5AE53A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97FA6A7-F21F-1F44-BFAA-8D45ED6BDC83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42256096-9CE9-A24A-B683-B92E2FD27296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EB95A812-D1A9-B146-9E45-51CC33D7B718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9" name="Graphic 133">
                <a:extLst>
                  <a:ext uri="{FF2B5EF4-FFF2-40B4-BE49-F238E27FC236}">
                    <a16:creationId xmlns:a16="http://schemas.microsoft.com/office/drawing/2014/main" id="{98053189-3B16-774E-9295-8954EA62F3C9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grpFill/>
            </p:grpSpPr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EA13E5FD-7BCD-8248-BF01-3C70AA6ADD74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4EAD62D4-130A-0C41-A8FE-34AC098CACE0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6068AE4-36C3-5643-A506-01A996069A7D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0CB94559-20F3-0848-AE03-80A1322B07B9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0643B3B-21E1-D447-8FF4-86D05B33D14F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81A5EF8-4F1A-B04D-82D4-D47C7EC57CEA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6A000963-2FE6-714F-9EF5-4FCC95AAD373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14141F4-BA3B-E74B-AD6E-903694A5E27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8A8B685-7EBF-CA44-9E31-09A99E3E3DD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41F903C7-BE45-7B48-ACA3-1A4DCAD8CA87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C711B17-9136-C04D-8AC6-92781ACC01A4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CCEB1B-BB38-A343-BBE6-CEA6862E01FB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72400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C09998-F03C-C942-A8EB-96D31D7F330A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86C7E1-2D3E-7545-86EA-5682B4AE4D5E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</p:grpSpPr>
          <p:grpSp>
            <p:nvGrpSpPr>
              <p:cNvPr id="79" name="Graphic 53">
                <a:extLst>
                  <a:ext uri="{FF2B5EF4-FFF2-40B4-BE49-F238E27FC236}">
                    <a16:creationId xmlns:a16="http://schemas.microsoft.com/office/drawing/2014/main" id="{F6512944-057A-1640-B657-CD17CDACD170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solidFill>
                <a:srgbClr val="000000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125C034-056B-0340-9AA8-30C0DF55BE4A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3D4CB3CA-E6C6-F148-8D30-987EF6551B83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6D802AA9-E7FD-964B-BB41-2D4BE3EF3546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CAF57FE-98EB-2A40-A809-7B7E427B1422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DEDE13C0-0579-2442-B10E-BE0B7C91DEEA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308253AC-CE69-A348-BAFD-ECA191C727D4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aphic 53">
                <a:extLst>
                  <a:ext uri="{FF2B5EF4-FFF2-40B4-BE49-F238E27FC236}">
                    <a16:creationId xmlns:a16="http://schemas.microsoft.com/office/drawing/2014/main" id="{35F2CC9D-864A-6D42-9296-9905BAC11461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solidFill>
                <a:srgbClr val="000000"/>
              </a:solidFill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8073C10C-BD85-7746-8C33-DBA137F0ED70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98FCD606-918F-884F-BE4F-E865E7039271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ECD851EB-325D-4645-AD23-EF8A2A93063C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aphic 53">
                <a:extLst>
                  <a:ext uri="{FF2B5EF4-FFF2-40B4-BE49-F238E27FC236}">
                    <a16:creationId xmlns:a16="http://schemas.microsoft.com/office/drawing/2014/main" id="{EFEB3FCC-8C57-6A46-A16F-A73256B01099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solidFill>
                <a:srgbClr val="000000"/>
              </a:solidFill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3F1CEAA-042F-7A40-8BC5-3E8E379690CB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902941AB-BC8A-6441-8BFA-52D381200CA4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AFE7161A-0659-0B4A-85DF-F2251EB192BE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7A57DA00-A141-6043-8E41-582C35665109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4314EE78-119A-574D-A98D-DC90E1E98ACC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33591714-2665-774C-A799-E9D8F64DBFFA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7A0F0A8-7B90-6B4A-9987-8B6F0FD6108F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AF4AC9-CF9F-0E4A-B787-E8D6CD9F239C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F30956A-B065-9F4E-A492-50EE12350200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C8556F7-E2D2-264D-822D-DEF4AF06DD6E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6B1A584-896C-6B41-8F4A-C41748EAC23F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76A0328-0854-3948-A7E3-567AA92A0BFE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A388A97-9086-6D4F-AE04-EDC601141C51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620C9E8C-AEFE-4844-A2CB-9816B813B7F3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8E56342-0BF2-1C4F-8637-466F82FB5FF6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B84927B-100F-4446-B3F8-872C42B1F06D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F64B62B-1020-2443-8DB7-7CB0F7DD934C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D08EB2-0440-F047-B357-3ED2D1F7AFB4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903A515-E06C-AA4C-AC56-85380A8CB610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133">
                <a:extLst>
                  <a:ext uri="{FF2B5EF4-FFF2-40B4-BE49-F238E27FC236}">
                    <a16:creationId xmlns:a16="http://schemas.microsoft.com/office/drawing/2014/main" id="{4810F5AF-5E3E-A44F-8816-408FB0213784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solidFill>
                <a:srgbClr val="000000"/>
              </a:solidFill>
            </p:grpSpPr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6B4FFFC0-36AF-6442-9DE2-175FE22F4D97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E6CD07DE-2C21-0F43-AF5D-BE2AF609D4FA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815B7707-B936-E04F-A422-EDA343C5279E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E59F094-C524-0049-BCC5-9FB441658D8C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E69FB2B-63C6-BC49-A79E-A96D4EADCB70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7121916-EE4B-2140-8B0B-E08B32182639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D7CF0DF-96C4-484B-B087-34D04ADBBE4C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FFB6D2-6076-0348-AC82-2793349351D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B4EADA-1765-4146-8F41-2EFEB7F0441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14AC3E-095F-DA40-97EB-BA00DC1303E5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75DF608-3B68-6F4A-BB97-A62DFBAD42D5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109DA8A-52B7-0F47-8EC2-8F706E5F4D52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4429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D71458-FF82-1447-83D1-2C05DCE22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FF53D5-6A16-2044-8161-DB024E5745FD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83A79F5-8FDD-D848-8A36-515A757DD42E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AD72466-79D3-7742-A81D-21CA7B1537E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55F36BA-B53A-A740-ABBE-15E51AF9BD64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0D0D56F-AB0B-754B-B267-92CB3293BC0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41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DB44B-8B07-C440-9C48-EF03D9D25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1434B-4F3A-3749-B5E2-435696E29ED3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3AE97BC-F280-6141-8055-9F6F6B1F4AF0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D02CE82-293A-8245-8875-3BC4A33A87D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AC7B820-B697-C244-80E7-30E108E1C3FC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63ACABB-3A9A-454A-8FF3-644687295084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2364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21554"/>
            <a:ext cx="11636906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280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49856"/>
            <a:ext cx="11640312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561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766314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tx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7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3817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00102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80514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1FDC8262-8DF2-1640-BFF9-41E3C79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66713"/>
            <a:ext cx="11647487" cy="16017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E62C54-3B91-7A43-B1C6-5766DA4F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8" y="1968500"/>
            <a:ext cx="11647487" cy="438626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500" b="1" i="0" kern="1200" spc="-150">
          <a:ln w="19050">
            <a:noFill/>
            <a:miter lim="800000"/>
          </a:ln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75">
          <p15:clr>
            <a:srgbClr val="F26B43"/>
          </p15:clr>
        </p15:guide>
        <p15:guide id="2" pos="173">
          <p15:clr>
            <a:srgbClr val="F26B43"/>
          </p15:clr>
        </p15:guide>
        <p15:guide id="3" pos="2049">
          <p15:clr>
            <a:srgbClr val="F26B43"/>
          </p15:clr>
        </p15:guide>
        <p15:guide id="7" pos="3754">
          <p15:clr>
            <a:srgbClr val="F26B43"/>
          </p15:clr>
        </p15:guide>
        <p15:guide id="8" pos="3925">
          <p15:clr>
            <a:srgbClr val="F26B43"/>
          </p15:clr>
        </p15:guide>
        <p15:guide id="10" pos="5630">
          <p15:clr>
            <a:srgbClr val="F26B43"/>
          </p15:clr>
        </p15:guide>
        <p15:guide id="11" pos="5802">
          <p15:clr>
            <a:srgbClr val="F26B43"/>
          </p15:clr>
        </p15:guide>
        <p15:guide id="13" pos="7510">
          <p15:clr>
            <a:srgbClr val="F26B43"/>
          </p15:clr>
        </p15:guide>
        <p15:guide id="18" orient="horz" pos="231">
          <p15:clr>
            <a:srgbClr val="F26B43"/>
          </p15:clr>
        </p15:guide>
        <p15:guide id="22" orient="horz" pos="4003">
          <p15:clr>
            <a:srgbClr val="F26B43"/>
          </p15:clr>
        </p15:guide>
        <p15:guide id="24" orient="horz" pos="1240">
          <p15:clr>
            <a:srgbClr val="F26B43"/>
          </p15:clr>
        </p15:guide>
        <p15:guide id="25" pos="2502">
          <p15:clr>
            <a:srgbClr val="F26B43"/>
          </p15:clr>
        </p15:guide>
        <p15:guide id="26" pos="5179">
          <p15:clr>
            <a:srgbClr val="F26B43"/>
          </p15:clr>
        </p15:guide>
        <p15:guide id="27" pos="2675">
          <p15:clr>
            <a:srgbClr val="F26B43"/>
          </p15:clr>
        </p15:guide>
        <p15:guide id="28" pos="50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1334C-907A-43B9-86AF-DD530BFBB2AF}"/>
              </a:ext>
            </a:extLst>
          </p:cNvPr>
          <p:cNvSpPr txBox="1"/>
          <p:nvPr/>
        </p:nvSpPr>
        <p:spPr>
          <a:xfrm>
            <a:off x="425118" y="455453"/>
            <a:ext cx="738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Smart Check Sheet For Electrical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8AE26-C50C-451E-8DDA-112519F03E11}"/>
              </a:ext>
            </a:extLst>
          </p:cNvPr>
          <p:cNvSpPr txBox="1"/>
          <p:nvPr/>
        </p:nvSpPr>
        <p:spPr>
          <a:xfrm>
            <a:off x="446477" y="1036102"/>
            <a:ext cx="531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Status</a:t>
            </a:r>
            <a:r>
              <a:rPr lang="en-US" sz="1600" b="1" dirty="0"/>
              <a:t> </a:t>
            </a:r>
            <a:r>
              <a:rPr lang="en-US" sz="1600" dirty="0"/>
              <a:t>:</a:t>
            </a:r>
            <a:r>
              <a:rPr lang="th-TH" sz="1600" dirty="0"/>
              <a:t> </a:t>
            </a:r>
            <a:r>
              <a:rPr lang="en-US" sz="1200" dirty="0"/>
              <a:t>EE Smart Check Sheet for sub#1 is ready to launch  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3BD06-E80B-4E7A-8824-69621A312F3E}"/>
              </a:ext>
            </a:extLst>
          </p:cNvPr>
          <p:cNvSpPr txBox="1"/>
          <p:nvPr/>
        </p:nvSpPr>
        <p:spPr>
          <a:xfrm>
            <a:off x="446477" y="1284384"/>
            <a:ext cx="5604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Schedule :</a:t>
            </a:r>
            <a:r>
              <a:rPr lang="th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/>
              <a:t>Develop Dashboard to display Sub #1 status / On Plan </a:t>
            </a:r>
            <a:endParaRPr lang="en-US" sz="1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46C38C9-CB23-4071-8BC8-7249B206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3721"/>
              </p:ext>
            </p:extLst>
          </p:nvPr>
        </p:nvGraphicFramePr>
        <p:xfrm>
          <a:off x="528999" y="1629268"/>
          <a:ext cx="5054604" cy="185376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260358">
                  <a:extLst>
                    <a:ext uri="{9D8B030D-6E8A-4147-A177-3AD203B41FA5}">
                      <a16:colId xmlns:a16="http://schemas.microsoft.com/office/drawing/2014/main" val="3845195919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2254561150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1900765584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3337830793"/>
                    </a:ext>
                  </a:extLst>
                </a:gridCol>
              </a:tblGrid>
              <a:tr h="2847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265497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Get Requirement for EE Smart Check Sheet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8099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Review current check sheet and substation survey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719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on iPad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331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Dashboard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4376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User Acceptance Test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7939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Expand to next substation [ Sub #2 – Sub #17 ]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47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EA8E3-CF59-40B6-B31D-157EF6BD2AC6}"/>
              </a:ext>
            </a:extLst>
          </p:cNvPr>
          <p:cNvSpPr txBox="1"/>
          <p:nvPr/>
        </p:nvSpPr>
        <p:spPr>
          <a:xfrm>
            <a:off x="425118" y="3605244"/>
            <a:ext cx="5120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Progress Status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get requirement ,review current check sheet with team and completed to substation survey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develop EE smart check sheet for Sub #1 on iPad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design and create database for EE smart check sheet and deploy to WD server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create data center for validate 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create data validation function : show result immediately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Continue develop dashboard function for EE smart check sheet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C386-0C04-473A-B4A8-86D0A75655C7}"/>
              </a:ext>
            </a:extLst>
          </p:cNvPr>
          <p:cNvSpPr txBox="1"/>
          <p:nvPr/>
        </p:nvSpPr>
        <p:spPr>
          <a:xfrm>
            <a:off x="403863" y="5573616"/>
            <a:ext cx="50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Next Follow 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</a:rPr>
              <a:t>User Acceptance Test for Sub#1 </a:t>
            </a:r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 CP. FW15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CF6726-DB8B-41C3-A9D4-86541817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31" y="1622938"/>
            <a:ext cx="6088165" cy="1853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55626D-6F4F-4293-99E7-B999FC0CC7E5}"/>
              </a:ext>
            </a:extLst>
          </p:cNvPr>
          <p:cNvSpPr txBox="1"/>
          <p:nvPr/>
        </p:nvSpPr>
        <p:spPr>
          <a:xfrm>
            <a:off x="6928279" y="1299773"/>
            <a:ext cx="389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Validation : Show result immediately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6EAFEA-717D-49BD-A161-4EB7487E2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531" y="3815260"/>
            <a:ext cx="6088165" cy="28335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D0DD4A-C770-42C8-9FC7-66C7A9458CB7}"/>
              </a:ext>
            </a:extLst>
          </p:cNvPr>
          <p:cNvSpPr txBox="1"/>
          <p:nvPr/>
        </p:nvSpPr>
        <p:spPr>
          <a:xfrm>
            <a:off x="7694864" y="3526301"/>
            <a:ext cx="2361495" cy="31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Substation 1 Data Center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4A059-5078-4909-A756-7719AB9CF0CB}"/>
              </a:ext>
            </a:extLst>
          </p:cNvPr>
          <p:cNvSpPr/>
          <p:nvPr/>
        </p:nvSpPr>
        <p:spPr>
          <a:xfrm>
            <a:off x="6096000" y="4522304"/>
            <a:ext cx="5393635" cy="22164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79439-753F-4F29-A351-279539DED81B}"/>
              </a:ext>
            </a:extLst>
          </p:cNvPr>
          <p:cNvSpPr txBox="1"/>
          <p:nvPr/>
        </p:nvSpPr>
        <p:spPr>
          <a:xfrm>
            <a:off x="9949069" y="4383804"/>
            <a:ext cx="18560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** Dummy Data for test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5A50A5-F062-4E46-A0C4-776E712177B2}"/>
              </a:ext>
            </a:extLst>
          </p:cNvPr>
          <p:cNvSpPr/>
          <p:nvPr/>
        </p:nvSpPr>
        <p:spPr>
          <a:xfrm>
            <a:off x="6407974" y="2212059"/>
            <a:ext cx="867470" cy="15345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0BB1AA-AD1C-4AFA-8CC9-07394A569053}"/>
              </a:ext>
            </a:extLst>
          </p:cNvPr>
          <p:cNvSpPr/>
          <p:nvPr/>
        </p:nvSpPr>
        <p:spPr>
          <a:xfrm>
            <a:off x="6407974" y="2777593"/>
            <a:ext cx="1483696" cy="15345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DBB26AC-035C-4EE9-B058-49C585BA5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455" y="578417"/>
            <a:ext cx="1649129" cy="527118"/>
          </a:xfrm>
          <a:prstGeom prst="roundRect">
            <a:avLst>
              <a:gd name="adj" fmla="val 315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2EF720F-C945-4046-A0DB-633BEFFE7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9897" y="578417"/>
            <a:ext cx="1649128" cy="535237"/>
          </a:xfrm>
          <a:prstGeom prst="roundRect">
            <a:avLst>
              <a:gd name="adj" fmla="val 2791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04934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DC PPT v.3.0">
  <a:themeElements>
    <a:clrScheme name="WDC Colors 2022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5DA7FB"/>
      </a:accent1>
      <a:accent2>
        <a:srgbClr val="995DFF"/>
      </a:accent2>
      <a:accent3>
        <a:srgbClr val="FC1859"/>
      </a:accent3>
      <a:accent4>
        <a:srgbClr val="5DA7FB"/>
      </a:accent4>
      <a:accent5>
        <a:srgbClr val="995DFF"/>
      </a:accent5>
      <a:accent6>
        <a:srgbClr val="FC1859"/>
      </a:accent6>
      <a:hlink>
        <a:srgbClr val="995DFF"/>
      </a:hlink>
      <a:folHlink>
        <a:srgbClr val="D9D9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DC_PPT_Template_v3.0_041122" id="{D42E8941-A6E9-5042-9915-2F81C687F021}" vid="{C46A872D-AECD-9C4A-8B8D-08F55085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MOC Progress update 27.06.2022</Template>
  <TotalTime>5042</TotalTime>
  <Words>209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WDC PPT v.3.0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Pansan La-or-on</dc:creator>
  <cp:lastModifiedBy>Pansan La-or-on</cp:lastModifiedBy>
  <cp:revision>493</cp:revision>
  <dcterms:created xsi:type="dcterms:W3CDTF">2022-07-04T04:09:42Z</dcterms:created>
  <dcterms:modified xsi:type="dcterms:W3CDTF">2022-10-01T16:19:03Z</dcterms:modified>
</cp:coreProperties>
</file>