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2" r:id="rId5"/>
    <p:sldId id="263" r:id="rId6"/>
    <p:sldId id="265" r:id="rId7"/>
    <p:sldId id="266" r:id="rId8"/>
    <p:sldId id="264"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5503" autoAdjust="0"/>
  </p:normalViewPr>
  <p:slideViewPr>
    <p:cSldViewPr snapToGrid="0">
      <p:cViewPr varScale="1">
        <p:scale>
          <a:sx n="104" d="100"/>
          <a:sy n="104"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55BD2-FA02-4FE4-B84E-9FFBB266A2E1}"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F56B8-0C21-41B0-AB3E-933C0AB26AC0}" type="slidenum">
              <a:rPr lang="en-US" smtClean="0"/>
              <a:t>‹#›</a:t>
            </a:fld>
            <a:endParaRPr lang="en-US"/>
          </a:p>
        </p:txBody>
      </p:sp>
    </p:spTree>
    <p:extLst>
      <p:ext uri="{BB962C8B-B14F-4D97-AF65-F5344CB8AC3E}">
        <p14:creationId xmlns:p14="http://schemas.microsoft.com/office/powerpoint/2010/main" val="2885977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microblogging system that lets the user promote ideas quickly. It especially became popular after many policymakers, politicians and celebrities use the platform to casually communicate with those who are following them.</a:t>
            </a:r>
          </a:p>
        </p:txBody>
      </p:sp>
      <p:sp>
        <p:nvSpPr>
          <p:cNvPr id="4" name="Slide Number Placeholder 3"/>
          <p:cNvSpPr>
            <a:spLocks noGrp="1"/>
          </p:cNvSpPr>
          <p:nvPr>
            <p:ph type="sldNum" sz="quarter" idx="5"/>
          </p:nvPr>
        </p:nvSpPr>
        <p:spPr/>
        <p:txBody>
          <a:bodyPr/>
          <a:lstStyle/>
          <a:p>
            <a:fld id="{503F56B8-0C21-41B0-AB3E-933C0AB26AC0}" type="slidenum">
              <a:rPr lang="en-US" smtClean="0"/>
              <a:t>2</a:t>
            </a:fld>
            <a:endParaRPr lang="en-US"/>
          </a:p>
        </p:txBody>
      </p:sp>
    </p:spTree>
    <p:extLst>
      <p:ext uri="{BB962C8B-B14F-4D97-AF65-F5344CB8AC3E}">
        <p14:creationId xmlns:p14="http://schemas.microsoft.com/office/powerpoint/2010/main" val="170569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F56B8-0C21-41B0-AB3E-933C0AB26AC0}" type="slidenum">
              <a:rPr lang="en-US" smtClean="0"/>
              <a:t>3</a:t>
            </a:fld>
            <a:endParaRPr lang="en-US"/>
          </a:p>
        </p:txBody>
      </p:sp>
    </p:spTree>
    <p:extLst>
      <p:ext uri="{BB962C8B-B14F-4D97-AF65-F5344CB8AC3E}">
        <p14:creationId xmlns:p14="http://schemas.microsoft.com/office/powerpoint/2010/main" val="423180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F56B8-0C21-41B0-AB3E-933C0AB26AC0}" type="slidenum">
              <a:rPr lang="en-US" smtClean="0"/>
              <a:t>4</a:t>
            </a:fld>
            <a:endParaRPr lang="en-US"/>
          </a:p>
        </p:txBody>
      </p:sp>
    </p:spTree>
    <p:extLst>
      <p:ext uri="{BB962C8B-B14F-4D97-AF65-F5344CB8AC3E}">
        <p14:creationId xmlns:p14="http://schemas.microsoft.com/office/powerpoint/2010/main" val="189151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F56B8-0C21-41B0-AB3E-933C0AB26AC0}" type="slidenum">
              <a:rPr lang="en-US" smtClean="0"/>
              <a:t>5</a:t>
            </a:fld>
            <a:endParaRPr lang="en-US"/>
          </a:p>
        </p:txBody>
      </p:sp>
    </p:spTree>
    <p:extLst>
      <p:ext uri="{BB962C8B-B14F-4D97-AF65-F5344CB8AC3E}">
        <p14:creationId xmlns:p14="http://schemas.microsoft.com/office/powerpoint/2010/main" val="121312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F56B8-0C21-41B0-AB3E-933C0AB26AC0}" type="slidenum">
              <a:rPr lang="en-US" smtClean="0"/>
              <a:t>6</a:t>
            </a:fld>
            <a:endParaRPr lang="en-US"/>
          </a:p>
        </p:txBody>
      </p:sp>
    </p:spTree>
    <p:extLst>
      <p:ext uri="{BB962C8B-B14F-4D97-AF65-F5344CB8AC3E}">
        <p14:creationId xmlns:p14="http://schemas.microsoft.com/office/powerpoint/2010/main" val="232598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F56B8-0C21-41B0-AB3E-933C0AB26AC0}" type="slidenum">
              <a:rPr lang="en-US" smtClean="0"/>
              <a:t>7</a:t>
            </a:fld>
            <a:endParaRPr lang="en-US"/>
          </a:p>
        </p:txBody>
      </p:sp>
    </p:spTree>
    <p:extLst>
      <p:ext uri="{BB962C8B-B14F-4D97-AF65-F5344CB8AC3E}">
        <p14:creationId xmlns:p14="http://schemas.microsoft.com/office/powerpoint/2010/main" val="3306070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F56B8-0C21-41B0-AB3E-933C0AB26AC0}" type="slidenum">
              <a:rPr lang="en-US" smtClean="0"/>
              <a:t>8</a:t>
            </a:fld>
            <a:endParaRPr lang="en-US"/>
          </a:p>
        </p:txBody>
      </p:sp>
    </p:spTree>
    <p:extLst>
      <p:ext uri="{BB962C8B-B14F-4D97-AF65-F5344CB8AC3E}">
        <p14:creationId xmlns:p14="http://schemas.microsoft.com/office/powerpoint/2010/main" val="4154634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F56B8-0C21-41B0-AB3E-933C0AB26AC0}" type="slidenum">
              <a:rPr lang="en-US" smtClean="0"/>
              <a:t>9</a:t>
            </a:fld>
            <a:endParaRPr lang="en-US"/>
          </a:p>
        </p:txBody>
      </p:sp>
    </p:spTree>
    <p:extLst>
      <p:ext uri="{BB962C8B-B14F-4D97-AF65-F5344CB8AC3E}">
        <p14:creationId xmlns:p14="http://schemas.microsoft.com/office/powerpoint/2010/main" val="334704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798B-287B-425C-A7F9-710EAC2A8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AD75B8-59FE-4BA6-BAFE-5B5823B7F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202EF-501D-44BB-9F5C-41E0E3FDFD37}"/>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5" name="Footer Placeholder 4">
            <a:extLst>
              <a:ext uri="{FF2B5EF4-FFF2-40B4-BE49-F238E27FC236}">
                <a16:creationId xmlns:a16="http://schemas.microsoft.com/office/drawing/2014/main" id="{79D2174E-F86E-4872-BED2-CDDA0BE54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D6816-7836-4AC3-AA69-A62EF49A1822}"/>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25585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AD71-1CD8-489A-96C5-0C2B7BCE7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2883FB-7AE9-42B3-B9B6-0516134F6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BBD43-14A3-4F8F-B88D-9002039C5E5C}"/>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5" name="Footer Placeholder 4">
            <a:extLst>
              <a:ext uri="{FF2B5EF4-FFF2-40B4-BE49-F238E27FC236}">
                <a16:creationId xmlns:a16="http://schemas.microsoft.com/office/drawing/2014/main" id="{90498AD3-468A-41C5-A764-71CC55EC3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4600C-8FB7-4CD2-BCD5-B487A04499B2}"/>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123553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D5584-3FFF-4B1A-8727-BCA921CECA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2477E-1617-4376-BC7B-81EFBB26C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74106-FD32-4A64-9F03-399D1E4CFB24}"/>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5" name="Footer Placeholder 4">
            <a:extLst>
              <a:ext uri="{FF2B5EF4-FFF2-40B4-BE49-F238E27FC236}">
                <a16:creationId xmlns:a16="http://schemas.microsoft.com/office/drawing/2014/main" id="{05E76AC1-A237-407E-9966-D7C75ED99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AF031-DA97-4919-AEBB-5F356B06DB70}"/>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7345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867D-C33A-489B-A2B6-B0F0EE9A2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25938-E587-4AD9-9477-201D3BC995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036A3-E0D4-4636-B65B-8B6A63805804}"/>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5" name="Footer Placeholder 4">
            <a:extLst>
              <a:ext uri="{FF2B5EF4-FFF2-40B4-BE49-F238E27FC236}">
                <a16:creationId xmlns:a16="http://schemas.microsoft.com/office/drawing/2014/main" id="{C0493CF8-9A15-4E73-9FF8-3A659C80D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4ABAC-D378-4E27-940C-5F3B611DFC9D}"/>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173692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19A1-D290-4B51-B3AA-3373BADEF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FBF4B0-667E-4406-B856-AB84323E4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89C6B-1E6F-43DF-8BB2-53F5B29560B0}"/>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5" name="Footer Placeholder 4">
            <a:extLst>
              <a:ext uri="{FF2B5EF4-FFF2-40B4-BE49-F238E27FC236}">
                <a16:creationId xmlns:a16="http://schemas.microsoft.com/office/drawing/2014/main" id="{D3D4FA2F-1B9C-49A4-860B-1B05E030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0F6BD-B87D-4BC2-B011-62C7528081AC}"/>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24719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8F60-55F1-4E32-8CE9-AF156F8BF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0F82D-CDA4-49CE-B9A9-650B1A339A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64B5E2-2F40-460E-8E6E-10E72285D3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7893D9-809B-4173-9942-FB80DBF1476F}"/>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6" name="Footer Placeholder 5">
            <a:extLst>
              <a:ext uri="{FF2B5EF4-FFF2-40B4-BE49-F238E27FC236}">
                <a16:creationId xmlns:a16="http://schemas.microsoft.com/office/drawing/2014/main" id="{EBEC0940-606F-4D75-9DA6-1ADE8C13D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4FBB3-0EF5-4A7A-A055-C49B28DAFC87}"/>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242138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89A-CB84-4455-B877-D738546C6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C4E8FF-16EC-48CC-B83D-9203DAED9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4C009-EBEF-4D7F-8DC9-F79CD9946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8F3245-21F3-4ECF-B8C9-2406C589F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307C6-7F89-48F7-8E62-80286329D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4BABF0-B3F1-41AD-983C-3D6F952A16EB}"/>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8" name="Footer Placeholder 7">
            <a:extLst>
              <a:ext uri="{FF2B5EF4-FFF2-40B4-BE49-F238E27FC236}">
                <a16:creationId xmlns:a16="http://schemas.microsoft.com/office/drawing/2014/main" id="{DC6493E1-9E96-4D37-A974-08D6E978D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ABEF4-467C-4B3A-931A-DD9CFF7E1F76}"/>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229566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1469-43F3-4E5C-B91C-F3F338E4BD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BA432-0FC3-4A12-A8BB-B087B4983E32}"/>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4" name="Footer Placeholder 3">
            <a:extLst>
              <a:ext uri="{FF2B5EF4-FFF2-40B4-BE49-F238E27FC236}">
                <a16:creationId xmlns:a16="http://schemas.microsoft.com/office/drawing/2014/main" id="{F1135B43-704F-4304-BD98-2283C5749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35A7DC-E6AC-4043-A8DE-256D4B202FDE}"/>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91055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A98AB-1187-44CD-819C-F24E608A5666}"/>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3" name="Footer Placeholder 2">
            <a:extLst>
              <a:ext uri="{FF2B5EF4-FFF2-40B4-BE49-F238E27FC236}">
                <a16:creationId xmlns:a16="http://schemas.microsoft.com/office/drawing/2014/main" id="{36EE04AB-7806-496A-B754-D33067687C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1965BC-A173-4749-A1D5-9D797E6179CE}"/>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23579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8F46-96F1-4D35-9CE9-9A0F5CFD2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1F839C-CC50-437B-8E96-53E240E6E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043D63-FE07-4758-A95F-0E913832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40FDA-6A40-4C87-B46F-AC515D225C8A}"/>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6" name="Footer Placeholder 5">
            <a:extLst>
              <a:ext uri="{FF2B5EF4-FFF2-40B4-BE49-F238E27FC236}">
                <a16:creationId xmlns:a16="http://schemas.microsoft.com/office/drawing/2014/main" id="{B80E343A-B1EE-439F-AA0B-3396AF117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32491-492A-40B9-BB31-43DE16697DAC}"/>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268165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D03B-1E44-4E7F-AE97-B664F441E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8C8348-D40E-4EF2-85C5-E8723FEFF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12341-0ACA-4B2F-B717-665E62536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A79E7-48F5-4C18-BC8B-10A7642C8399}"/>
              </a:ext>
            </a:extLst>
          </p:cNvPr>
          <p:cNvSpPr>
            <a:spLocks noGrp="1"/>
          </p:cNvSpPr>
          <p:nvPr>
            <p:ph type="dt" sz="half" idx="10"/>
          </p:nvPr>
        </p:nvSpPr>
        <p:spPr/>
        <p:txBody>
          <a:bodyPr/>
          <a:lstStyle/>
          <a:p>
            <a:fld id="{F3AEDB96-0629-4E54-97C2-51F3B8EBDD6E}" type="datetimeFigureOut">
              <a:rPr lang="en-US" smtClean="0"/>
              <a:t>11/22/2020</a:t>
            </a:fld>
            <a:endParaRPr lang="en-US"/>
          </a:p>
        </p:txBody>
      </p:sp>
      <p:sp>
        <p:nvSpPr>
          <p:cNvPr id="6" name="Footer Placeholder 5">
            <a:extLst>
              <a:ext uri="{FF2B5EF4-FFF2-40B4-BE49-F238E27FC236}">
                <a16:creationId xmlns:a16="http://schemas.microsoft.com/office/drawing/2014/main" id="{61DBC41F-A748-475D-ACAB-3A1906ACCE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8A6DF-E84A-4979-A46A-771012A7F764}"/>
              </a:ext>
            </a:extLst>
          </p:cNvPr>
          <p:cNvSpPr>
            <a:spLocks noGrp="1"/>
          </p:cNvSpPr>
          <p:nvPr>
            <p:ph type="sldNum" sz="quarter" idx="12"/>
          </p:nvPr>
        </p:nvSpPr>
        <p:spPr/>
        <p:txBody>
          <a:bodyPr/>
          <a:lstStyle/>
          <a:p>
            <a:fld id="{6CC33EEC-1BB0-4636-A73F-E588FB98BA17}" type="slidenum">
              <a:rPr lang="en-US" smtClean="0"/>
              <a:t>‹#›</a:t>
            </a:fld>
            <a:endParaRPr lang="en-US"/>
          </a:p>
        </p:txBody>
      </p:sp>
    </p:spTree>
    <p:extLst>
      <p:ext uri="{BB962C8B-B14F-4D97-AF65-F5344CB8AC3E}">
        <p14:creationId xmlns:p14="http://schemas.microsoft.com/office/powerpoint/2010/main" val="275857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614A0D-9F6F-4392-B588-540EA68AD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C641FD-ABC5-4258-BFC3-2752D33EC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884F7-3BE2-4D48-826B-906AAE6EE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EDB96-0629-4E54-97C2-51F3B8EBDD6E}" type="datetimeFigureOut">
              <a:rPr lang="en-US" smtClean="0"/>
              <a:t>11/22/2020</a:t>
            </a:fld>
            <a:endParaRPr lang="en-US"/>
          </a:p>
        </p:txBody>
      </p:sp>
      <p:sp>
        <p:nvSpPr>
          <p:cNvPr id="5" name="Footer Placeholder 4">
            <a:extLst>
              <a:ext uri="{FF2B5EF4-FFF2-40B4-BE49-F238E27FC236}">
                <a16:creationId xmlns:a16="http://schemas.microsoft.com/office/drawing/2014/main" id="{D5544238-F46F-4A54-9755-515C0759D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347E0B-9519-42EF-8A00-E7D85272A3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33EEC-1BB0-4636-A73F-E588FB98BA17}" type="slidenum">
              <a:rPr lang="en-US" smtClean="0"/>
              <a:t>‹#›</a:t>
            </a:fld>
            <a:endParaRPr lang="en-US"/>
          </a:p>
        </p:txBody>
      </p:sp>
    </p:spTree>
    <p:extLst>
      <p:ext uri="{BB962C8B-B14F-4D97-AF65-F5344CB8AC3E}">
        <p14:creationId xmlns:p14="http://schemas.microsoft.com/office/powerpoint/2010/main" val="421932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techcrunch.com/2020/01/01/the-california-consumer-privacy-act-officially-takes-effect-today/" TargetMode="External"/><Relationship Id="rId13" Type="http://schemas.openxmlformats.org/officeDocument/2006/relationships/hyperlink" Target="https://www.washingtonpost.com/national-security/former-twitter-employees-charged-with-spying-for-saudi-arabia-by-digging-into-the-accounts-of-kingdom-critics/2019/11/06/2e9593da-00a0-11ea-8bab-0fc209e065a8_story.html" TargetMode="External"/><Relationship Id="rId3" Type="http://schemas.openxmlformats.org/officeDocument/2006/relationships/image" Target="../media/image3.png"/><Relationship Id="rId7" Type="http://schemas.openxmlformats.org/officeDocument/2006/relationships/hyperlink" Target="https://www.natlawreview.com/article/illinois-biometric-information-privacy-act-bipa-when-will-companies-heed-warning" TargetMode="External"/><Relationship Id="rId12" Type="http://schemas.openxmlformats.org/officeDocument/2006/relationships/hyperlink" Target="https://www.theregister.com/2019/11/07/twitter_employees_saudi_sp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sanfrancisco.cbslocal.com/2019/11/07/fbi-releases-wanted-posters-for-saudi-suspects-in-twitter-spying-case/" TargetMode="External"/><Relationship Id="rId11" Type="http://schemas.openxmlformats.org/officeDocument/2006/relationships/hyperlink" Target="https://www.zdnet.com/article/saudi-arabia-allegedly-recruited-former-twitter-employees-to-access-user-data/" TargetMode="External"/><Relationship Id="rId5" Type="http://schemas.openxmlformats.org/officeDocument/2006/relationships/hyperlink" Target="https://www.zdnet.com/article/fbi-warning-foreign-spies-using-social-media-to-target-government-contractors/" TargetMode="External"/><Relationship Id="rId10" Type="http://schemas.openxmlformats.org/officeDocument/2006/relationships/hyperlink" Target="https://www.sans.org/newsletters/newsbites/xxi/88" TargetMode="External"/><Relationship Id="rId4" Type="http://schemas.openxmlformats.org/officeDocument/2006/relationships/hyperlink" Target="https://www.zdnet.com/article/game-of-thrones-hacker-worked-with-us-defector-to-hack-air-force-employees-for-iran/" TargetMode="External"/><Relationship Id="rId9" Type="http://schemas.openxmlformats.org/officeDocument/2006/relationships/hyperlink" Target="https://www.brennancenter.org/our-work/research-reports/government-monitoring-social-media-legal-and-policy-challen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A4C9C4-4B4A-4824-9DA5-CDE082C56DAF}"/>
              </a:ext>
            </a:extLst>
          </p:cNvPr>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Twitter Employees charged with spying for Saudi Arabia</a:t>
            </a:r>
          </a:p>
        </p:txBody>
      </p:sp>
      <p:sp>
        <p:nvSpPr>
          <p:cNvPr id="3" name="Subtitle 2">
            <a:extLst>
              <a:ext uri="{FF2B5EF4-FFF2-40B4-BE49-F238E27FC236}">
                <a16:creationId xmlns:a16="http://schemas.microsoft.com/office/drawing/2014/main" id="{BBAA6398-DCF1-454C-92F1-8B342E5E266D}"/>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By: Jason Loo</a:t>
            </a:r>
          </a:p>
        </p:txBody>
      </p:sp>
      <p:pic>
        <p:nvPicPr>
          <p:cNvPr id="4" name="Audio 3">
            <a:hlinkClick r:id="" action="ppaction://media"/>
            <a:extLst>
              <a:ext uri="{FF2B5EF4-FFF2-40B4-BE49-F238E27FC236}">
                <a16:creationId xmlns:a16="http://schemas.microsoft.com/office/drawing/2014/main" id="{F8356BA8-1C0A-451E-99B9-A77AA2BA32A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111244384"/>
      </p:ext>
    </p:extLst>
  </p:cSld>
  <p:clrMapOvr>
    <a:masterClrMapping/>
  </p:clrMapOvr>
  <mc:AlternateContent xmlns:mc="http://schemas.openxmlformats.org/markup-compatibility/2006">
    <mc:Choice xmlns:p14="http://schemas.microsoft.com/office/powerpoint/2010/main" Requires="p14">
      <p:transition spd="slow" p14:dur="2000" advTm="3657"/>
    </mc:Choice>
    <mc:Fallback>
      <p:transition spd="slow" advTm="36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215C13-E41A-4828-B2BD-5542C6B99743}"/>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Background information</a:t>
            </a:r>
          </a:p>
        </p:txBody>
      </p:sp>
      <p:sp>
        <p:nvSpPr>
          <p:cNvPr id="3" name="Content Placeholder 2">
            <a:extLst>
              <a:ext uri="{FF2B5EF4-FFF2-40B4-BE49-F238E27FC236}">
                <a16:creationId xmlns:a16="http://schemas.microsoft.com/office/drawing/2014/main" id="{B448D53F-CAD8-41AB-AF98-B56ABFDFDF6E}"/>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Twitter</a:t>
            </a:r>
          </a:p>
          <a:p>
            <a:pPr lvl="1"/>
            <a:r>
              <a:rPr lang="en-US" sz="1600" dirty="0">
                <a:solidFill>
                  <a:srgbClr val="000000"/>
                </a:solidFill>
              </a:rPr>
              <a:t>A social media company located in San Francisco</a:t>
            </a:r>
          </a:p>
          <a:p>
            <a:pPr lvl="1"/>
            <a:r>
              <a:rPr lang="en-US" sz="1600" dirty="0">
                <a:solidFill>
                  <a:srgbClr val="000000"/>
                </a:solidFill>
              </a:rPr>
              <a:t>Epically popular with celebrities, policymakers and politicians</a:t>
            </a:r>
          </a:p>
          <a:p>
            <a:pPr lvl="1"/>
            <a:r>
              <a:rPr lang="en-US" sz="1600" dirty="0">
                <a:solidFill>
                  <a:srgbClr val="000000"/>
                </a:solidFill>
              </a:rPr>
              <a:t>Like any social media company, in order to access their “free” service,  you must give up personal information like name, an email, and locations</a:t>
            </a:r>
          </a:p>
        </p:txBody>
      </p:sp>
      <p:pic>
        <p:nvPicPr>
          <p:cNvPr id="5" name="Picture 4">
            <a:extLst>
              <a:ext uri="{FF2B5EF4-FFF2-40B4-BE49-F238E27FC236}">
                <a16:creationId xmlns:a16="http://schemas.microsoft.com/office/drawing/2014/main" id="{D4DCBC73-1EDF-410E-A8CF-84324395A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5688" y="4285826"/>
            <a:ext cx="3690617" cy="2461642"/>
          </a:xfrm>
          <a:prstGeom prst="rect">
            <a:avLst/>
          </a:prstGeom>
        </p:spPr>
      </p:pic>
      <p:pic>
        <p:nvPicPr>
          <p:cNvPr id="6" name="Audio 5">
            <a:hlinkClick r:id="" action="ppaction://media"/>
            <a:extLst>
              <a:ext uri="{FF2B5EF4-FFF2-40B4-BE49-F238E27FC236}">
                <a16:creationId xmlns:a16="http://schemas.microsoft.com/office/drawing/2014/main" id="{85905565-FB0F-425A-B64C-AE1259171D7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4091305606"/>
      </p:ext>
    </p:extLst>
  </p:cSld>
  <p:clrMapOvr>
    <a:masterClrMapping/>
  </p:clrMapOvr>
  <mc:AlternateContent xmlns:mc="http://schemas.openxmlformats.org/markup-compatibility/2006">
    <mc:Choice xmlns:p14="http://schemas.microsoft.com/office/powerpoint/2010/main" Requires="p14">
      <p:transition spd="slow" p14:dur="2000" advTm="4003"/>
    </mc:Choice>
    <mc:Fallback>
      <p:transition spd="slow" advTm="40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DFFB64-1B5D-4901-840C-A0E934297065}"/>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Twitter employee #1: Ahmad </a:t>
            </a:r>
            <a:r>
              <a:rPr lang="en-US" sz="4000" dirty="0" err="1">
                <a:solidFill>
                  <a:srgbClr val="FFFFFF"/>
                </a:solidFill>
              </a:rPr>
              <a:t>Abouammo</a:t>
            </a:r>
            <a:endParaRPr lang="en-US" sz="4000" dirty="0">
              <a:solidFill>
                <a:srgbClr val="FFFFFF"/>
              </a:solidFill>
            </a:endParaRPr>
          </a:p>
        </p:txBody>
      </p:sp>
      <p:sp>
        <p:nvSpPr>
          <p:cNvPr id="3" name="Content Placeholder 2">
            <a:extLst>
              <a:ext uri="{FF2B5EF4-FFF2-40B4-BE49-F238E27FC236}">
                <a16:creationId xmlns:a16="http://schemas.microsoft.com/office/drawing/2014/main" id="{944FF4AB-0E55-42B7-8D91-4680AA88DEC4}"/>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In 2014 twitter media manager, Ahmad </a:t>
            </a:r>
            <a:r>
              <a:rPr lang="en-US" sz="2000" dirty="0" err="1">
                <a:solidFill>
                  <a:srgbClr val="000000"/>
                </a:solidFill>
              </a:rPr>
              <a:t>Abouammo</a:t>
            </a:r>
            <a:r>
              <a:rPr lang="en-US" sz="2000" dirty="0">
                <a:solidFill>
                  <a:srgbClr val="000000"/>
                </a:solidFill>
              </a:rPr>
              <a:t>, was tasked with assigning a particular Saudi news journalist a verified icon on their profile.</a:t>
            </a:r>
          </a:p>
          <a:p>
            <a:r>
              <a:rPr lang="en-US" sz="2000" dirty="0">
                <a:solidFill>
                  <a:srgbClr val="000000"/>
                </a:solidFill>
              </a:rPr>
              <a:t>Because of this, he became familiar with the firm’s PR, the Saudi embassy, and </a:t>
            </a:r>
            <a:r>
              <a:rPr lang="en-US" sz="2000" dirty="0" err="1">
                <a:solidFill>
                  <a:srgbClr val="000000"/>
                </a:solidFill>
              </a:rPr>
              <a:t>Almutaiari</a:t>
            </a:r>
            <a:r>
              <a:rPr lang="en-US" sz="2000" dirty="0">
                <a:solidFill>
                  <a:srgbClr val="000000"/>
                </a:solidFill>
              </a:rPr>
              <a:t>( who claimed to represent the Saudi royal family)</a:t>
            </a:r>
          </a:p>
          <a:p>
            <a:r>
              <a:rPr lang="en-US" sz="2000" dirty="0">
                <a:solidFill>
                  <a:srgbClr val="000000"/>
                </a:solidFill>
              </a:rPr>
              <a:t>However eventually, an unnamed Saudi foreign official was cultivating a way to contact this particular twitter manager to hand over information. </a:t>
            </a:r>
          </a:p>
          <a:p>
            <a:pPr lvl="1"/>
            <a:r>
              <a:rPr lang="en-US" sz="1600" dirty="0">
                <a:solidFill>
                  <a:srgbClr val="000000"/>
                </a:solidFill>
              </a:rPr>
              <a:t>This particular official was linked with </a:t>
            </a:r>
            <a:r>
              <a:rPr lang="en-US" sz="1600" dirty="0" err="1">
                <a:solidFill>
                  <a:srgbClr val="000000"/>
                </a:solidFill>
              </a:rPr>
              <a:t>Almutaiari</a:t>
            </a:r>
            <a:r>
              <a:rPr lang="en-US" sz="1600" dirty="0">
                <a:solidFill>
                  <a:srgbClr val="000000"/>
                </a:solidFill>
              </a:rPr>
              <a:t> who was able to obtain </a:t>
            </a:r>
            <a:r>
              <a:rPr lang="en-US" sz="1600" dirty="0" err="1">
                <a:solidFill>
                  <a:srgbClr val="000000"/>
                </a:solidFill>
              </a:rPr>
              <a:t>Abouammo’s</a:t>
            </a:r>
            <a:r>
              <a:rPr lang="en-US" sz="1600" dirty="0">
                <a:solidFill>
                  <a:srgbClr val="000000"/>
                </a:solidFill>
              </a:rPr>
              <a:t> email</a:t>
            </a:r>
          </a:p>
        </p:txBody>
      </p:sp>
      <p:pic>
        <p:nvPicPr>
          <p:cNvPr id="5" name="Picture 4" descr="Icon&#10;&#10;Description automatically generated">
            <a:extLst>
              <a:ext uri="{FF2B5EF4-FFF2-40B4-BE49-F238E27FC236}">
                <a16:creationId xmlns:a16="http://schemas.microsoft.com/office/drawing/2014/main" id="{A56D6D53-DF54-4C66-AB22-B8F8795797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771" y="3406483"/>
            <a:ext cx="619138" cy="348265"/>
          </a:xfrm>
          <a:prstGeom prst="rect">
            <a:avLst/>
          </a:prstGeom>
        </p:spPr>
      </p:pic>
      <p:pic>
        <p:nvPicPr>
          <p:cNvPr id="6" name="Picture 5">
            <a:extLst>
              <a:ext uri="{FF2B5EF4-FFF2-40B4-BE49-F238E27FC236}">
                <a16:creationId xmlns:a16="http://schemas.microsoft.com/office/drawing/2014/main" id="{E8DDF83E-2CDE-4510-A512-A0264910665D}"/>
              </a:ext>
            </a:extLst>
          </p:cNvPr>
          <p:cNvPicPr>
            <a:picLocks noChangeAspect="1"/>
          </p:cNvPicPr>
          <p:nvPr/>
        </p:nvPicPr>
        <p:blipFill>
          <a:blip r:embed="rId5"/>
          <a:stretch>
            <a:fillRect/>
          </a:stretch>
        </p:blipFill>
        <p:spPr>
          <a:xfrm>
            <a:off x="9141897" y="5504758"/>
            <a:ext cx="1870877" cy="1053123"/>
          </a:xfrm>
          <a:prstGeom prst="rect">
            <a:avLst/>
          </a:prstGeom>
        </p:spPr>
      </p:pic>
    </p:spTree>
    <p:extLst>
      <p:ext uri="{BB962C8B-B14F-4D97-AF65-F5344CB8AC3E}">
        <p14:creationId xmlns:p14="http://schemas.microsoft.com/office/powerpoint/2010/main" val="197065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DFFB64-1B5D-4901-840C-A0E934297065}"/>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Ahmad </a:t>
            </a:r>
            <a:r>
              <a:rPr lang="en-US" sz="4000" dirty="0" err="1">
                <a:solidFill>
                  <a:srgbClr val="FFFFFF"/>
                </a:solidFill>
              </a:rPr>
              <a:t>Abouammo</a:t>
            </a:r>
            <a:r>
              <a:rPr lang="en-US" sz="4000" dirty="0">
                <a:solidFill>
                  <a:srgbClr val="FFFFFF"/>
                </a:solidFill>
              </a:rPr>
              <a:t> cont.</a:t>
            </a:r>
          </a:p>
        </p:txBody>
      </p:sp>
      <p:sp>
        <p:nvSpPr>
          <p:cNvPr id="3" name="Content Placeholder 2">
            <a:extLst>
              <a:ext uri="{FF2B5EF4-FFF2-40B4-BE49-F238E27FC236}">
                <a16:creationId xmlns:a16="http://schemas.microsoft.com/office/drawing/2014/main" id="{944FF4AB-0E55-42B7-8D91-4680AA88DEC4}"/>
              </a:ext>
            </a:extLst>
          </p:cNvPr>
          <p:cNvSpPr>
            <a:spLocks noGrp="1"/>
          </p:cNvSpPr>
          <p:nvPr>
            <p:ph idx="1"/>
          </p:nvPr>
        </p:nvSpPr>
        <p:spPr>
          <a:xfrm>
            <a:off x="1179226" y="3092970"/>
            <a:ext cx="9833548" cy="2693976"/>
          </a:xfrm>
        </p:spPr>
        <p:txBody>
          <a:bodyPr>
            <a:normAutofit/>
          </a:bodyPr>
          <a:lstStyle/>
          <a:p>
            <a:r>
              <a:rPr lang="en-US" sz="1600" dirty="0">
                <a:solidFill>
                  <a:srgbClr val="000000"/>
                </a:solidFill>
              </a:rPr>
              <a:t>In December 2014, </a:t>
            </a:r>
            <a:r>
              <a:rPr lang="en-US" sz="1600" dirty="0" err="1">
                <a:solidFill>
                  <a:srgbClr val="000000"/>
                </a:solidFill>
              </a:rPr>
              <a:t>Abouammo</a:t>
            </a:r>
            <a:r>
              <a:rPr lang="en-US" sz="1600" dirty="0">
                <a:solidFill>
                  <a:srgbClr val="000000"/>
                </a:solidFill>
              </a:rPr>
              <a:t> </a:t>
            </a:r>
            <a:r>
              <a:rPr lang="en-US" sz="1600" dirty="0" err="1">
                <a:solidFill>
                  <a:srgbClr val="000000"/>
                </a:solidFill>
              </a:rPr>
              <a:t>attented</a:t>
            </a:r>
            <a:r>
              <a:rPr lang="en-US" sz="1600" dirty="0">
                <a:solidFill>
                  <a:srgbClr val="000000"/>
                </a:solidFill>
              </a:rPr>
              <a:t> a Twitter conference in London where he met with this particular official and was gifted a $20,000 watch which he later tried to sell on craigslist the next month</a:t>
            </a:r>
          </a:p>
          <a:p>
            <a:r>
              <a:rPr lang="en-US" sz="1600" dirty="0">
                <a:solidFill>
                  <a:srgbClr val="000000"/>
                </a:solidFill>
              </a:rPr>
              <a:t>By mid 2014, </a:t>
            </a:r>
            <a:r>
              <a:rPr lang="en-US" sz="1600" dirty="0" err="1">
                <a:solidFill>
                  <a:srgbClr val="000000"/>
                </a:solidFill>
              </a:rPr>
              <a:t>Abouammo</a:t>
            </a:r>
            <a:r>
              <a:rPr lang="en-US" sz="1600" dirty="0">
                <a:solidFill>
                  <a:srgbClr val="000000"/>
                </a:solidFill>
              </a:rPr>
              <a:t> was using his position to gather internal records of specific politicians and celebrities, and leaked them to this foreign official, however these are alleged.</a:t>
            </a:r>
          </a:p>
          <a:p>
            <a:pPr lvl="1"/>
            <a:r>
              <a:rPr lang="en-US" sz="1200" dirty="0">
                <a:solidFill>
                  <a:srgbClr val="000000"/>
                </a:solidFill>
              </a:rPr>
              <a:t>Information included email and phone contacts in addition to personal information</a:t>
            </a:r>
          </a:p>
          <a:p>
            <a:pPr lvl="1"/>
            <a:r>
              <a:rPr lang="en-US" sz="1200" dirty="0">
                <a:solidFill>
                  <a:srgbClr val="000000"/>
                </a:solidFill>
              </a:rPr>
              <a:t>At least one of the accounts belonged to a well known critic of the Saudi family</a:t>
            </a:r>
          </a:p>
          <a:p>
            <a:r>
              <a:rPr lang="en-US" sz="1600" dirty="0">
                <a:solidFill>
                  <a:srgbClr val="000000"/>
                </a:solidFill>
              </a:rPr>
              <a:t>Later in May 2015, </a:t>
            </a:r>
            <a:r>
              <a:rPr lang="en-US" sz="1600" dirty="0" err="1">
                <a:solidFill>
                  <a:srgbClr val="000000"/>
                </a:solidFill>
              </a:rPr>
              <a:t>Abouammo</a:t>
            </a:r>
            <a:r>
              <a:rPr lang="en-US" sz="1600" dirty="0">
                <a:solidFill>
                  <a:srgbClr val="000000"/>
                </a:solidFill>
              </a:rPr>
              <a:t> eventually quit his position to move to Seattle to start working at Amazon, before co-founding a marketing company in the same area.</a:t>
            </a:r>
          </a:p>
          <a:p>
            <a:r>
              <a:rPr lang="en-US" sz="1600" dirty="0">
                <a:solidFill>
                  <a:srgbClr val="000000"/>
                </a:solidFill>
              </a:rPr>
              <a:t>According to prosecutors, he received $100,000 via a wire transfer to an off shore bank account in Lebanon</a:t>
            </a:r>
          </a:p>
          <a:p>
            <a:pPr lvl="1"/>
            <a:r>
              <a:rPr lang="en-US" sz="1200" dirty="0">
                <a:solidFill>
                  <a:srgbClr val="000000"/>
                </a:solidFill>
              </a:rPr>
              <a:t>According to </a:t>
            </a:r>
            <a:r>
              <a:rPr lang="en-US" sz="1200" dirty="0" err="1">
                <a:solidFill>
                  <a:srgbClr val="000000"/>
                </a:solidFill>
              </a:rPr>
              <a:t>Abouammo</a:t>
            </a:r>
            <a:r>
              <a:rPr lang="en-US" sz="1200" dirty="0">
                <a:solidFill>
                  <a:srgbClr val="000000"/>
                </a:solidFill>
              </a:rPr>
              <a:t>, this was made doing contract work, and provided an invoice which FBI agents believe to be fake </a:t>
            </a:r>
          </a:p>
        </p:txBody>
      </p:sp>
    </p:spTree>
    <p:extLst>
      <p:ext uri="{BB962C8B-B14F-4D97-AF65-F5344CB8AC3E}">
        <p14:creationId xmlns:p14="http://schemas.microsoft.com/office/powerpoint/2010/main" val="429193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DFFB64-1B5D-4901-840C-A0E934297065}"/>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Twitter employee #2:Ali </a:t>
            </a:r>
            <a:r>
              <a:rPr lang="en-US" sz="4000" dirty="0" err="1">
                <a:solidFill>
                  <a:srgbClr val="FFFFFF"/>
                </a:solidFill>
              </a:rPr>
              <a:t>Alzabrah</a:t>
            </a:r>
            <a:r>
              <a:rPr lang="en-US" sz="4000" dirty="0">
                <a:solidFill>
                  <a:srgbClr val="FFFFFF"/>
                </a:solidFill>
              </a:rPr>
              <a:t> </a:t>
            </a:r>
          </a:p>
        </p:txBody>
      </p:sp>
      <p:sp>
        <p:nvSpPr>
          <p:cNvPr id="3" name="Content Placeholder 2">
            <a:extLst>
              <a:ext uri="{FF2B5EF4-FFF2-40B4-BE49-F238E27FC236}">
                <a16:creationId xmlns:a16="http://schemas.microsoft.com/office/drawing/2014/main" id="{944FF4AB-0E55-42B7-8D91-4680AA88DEC4}"/>
              </a:ext>
            </a:extLst>
          </p:cNvPr>
          <p:cNvSpPr>
            <a:spLocks noGrp="1"/>
          </p:cNvSpPr>
          <p:nvPr>
            <p:ph idx="1"/>
          </p:nvPr>
        </p:nvSpPr>
        <p:spPr>
          <a:xfrm>
            <a:off x="1179226" y="3092970"/>
            <a:ext cx="9833548" cy="2693976"/>
          </a:xfrm>
        </p:spPr>
        <p:txBody>
          <a:bodyPr>
            <a:normAutofit lnSpcReduction="10000"/>
          </a:bodyPr>
          <a:lstStyle/>
          <a:p>
            <a:r>
              <a:rPr lang="en-US" sz="1600" dirty="0">
                <a:solidFill>
                  <a:srgbClr val="000000"/>
                </a:solidFill>
              </a:rPr>
              <a:t>In February 2015, the same alleged Royal Family PR, </a:t>
            </a:r>
            <a:r>
              <a:rPr lang="en-US" sz="1600" dirty="0" err="1">
                <a:solidFill>
                  <a:srgbClr val="000000"/>
                </a:solidFill>
              </a:rPr>
              <a:t>Almutaiari</a:t>
            </a:r>
            <a:r>
              <a:rPr lang="en-US" sz="1600" dirty="0">
                <a:solidFill>
                  <a:srgbClr val="000000"/>
                </a:solidFill>
              </a:rPr>
              <a:t>, spoke with Ali </a:t>
            </a:r>
            <a:r>
              <a:rPr lang="en-US" sz="1600" dirty="0" err="1">
                <a:solidFill>
                  <a:srgbClr val="000000"/>
                </a:solidFill>
              </a:rPr>
              <a:t>Alzabrah</a:t>
            </a:r>
            <a:r>
              <a:rPr lang="en-US" sz="1600" dirty="0">
                <a:solidFill>
                  <a:srgbClr val="000000"/>
                </a:solidFill>
              </a:rPr>
              <a:t> who was a site reliability engineer over the phone</a:t>
            </a:r>
          </a:p>
          <a:p>
            <a:r>
              <a:rPr lang="en-US" sz="1600" dirty="0">
                <a:solidFill>
                  <a:srgbClr val="000000"/>
                </a:solidFill>
              </a:rPr>
              <a:t>After they both met in </a:t>
            </a:r>
            <a:r>
              <a:rPr lang="en-US" sz="1600" dirty="0" err="1">
                <a:solidFill>
                  <a:srgbClr val="000000"/>
                </a:solidFill>
              </a:rPr>
              <a:t>Washinton</a:t>
            </a:r>
            <a:r>
              <a:rPr lang="en-US" sz="1600" dirty="0">
                <a:solidFill>
                  <a:srgbClr val="000000"/>
                </a:solidFill>
              </a:rPr>
              <a:t> DC, </a:t>
            </a:r>
            <a:r>
              <a:rPr lang="en-US" sz="1600" dirty="0" err="1">
                <a:solidFill>
                  <a:srgbClr val="000000"/>
                </a:solidFill>
              </a:rPr>
              <a:t>Alzabrah</a:t>
            </a:r>
            <a:r>
              <a:rPr lang="en-US" sz="1600" dirty="0">
                <a:solidFill>
                  <a:srgbClr val="000000"/>
                </a:solidFill>
              </a:rPr>
              <a:t> siphoned internal records of about 6,000 twitter accounts</a:t>
            </a:r>
          </a:p>
          <a:p>
            <a:pPr lvl="1"/>
            <a:r>
              <a:rPr lang="en-US" sz="1200" dirty="0">
                <a:solidFill>
                  <a:srgbClr val="000000"/>
                </a:solidFill>
              </a:rPr>
              <a:t>They included flagged law enforcement and were sent to </a:t>
            </a:r>
            <a:r>
              <a:rPr lang="en-US" sz="1200" dirty="0" err="1">
                <a:solidFill>
                  <a:srgbClr val="000000"/>
                </a:solidFill>
              </a:rPr>
              <a:t>Almutaiari</a:t>
            </a:r>
            <a:endParaRPr lang="en-US" sz="1200" dirty="0">
              <a:solidFill>
                <a:srgbClr val="000000"/>
              </a:solidFill>
            </a:endParaRPr>
          </a:p>
          <a:p>
            <a:r>
              <a:rPr lang="en-US" sz="1600" dirty="0">
                <a:solidFill>
                  <a:srgbClr val="000000"/>
                </a:solidFill>
              </a:rPr>
              <a:t>One account in particular belonged to Omar </a:t>
            </a:r>
            <a:r>
              <a:rPr lang="en-US" sz="1600" dirty="0" err="1">
                <a:solidFill>
                  <a:srgbClr val="000000"/>
                </a:solidFill>
              </a:rPr>
              <a:t>Abdulaziz</a:t>
            </a:r>
            <a:r>
              <a:rPr lang="en-US" sz="1600" dirty="0">
                <a:solidFill>
                  <a:srgbClr val="000000"/>
                </a:solidFill>
              </a:rPr>
              <a:t>, an activist who was friends with Washington Post columnist Jamal Khashoggi</a:t>
            </a:r>
          </a:p>
          <a:p>
            <a:pPr lvl="1"/>
            <a:r>
              <a:rPr lang="en-US" sz="1200" dirty="0">
                <a:solidFill>
                  <a:srgbClr val="000000"/>
                </a:solidFill>
              </a:rPr>
              <a:t>Khashoggi was a well known critic of the royal family and advocated for free speech</a:t>
            </a:r>
          </a:p>
          <a:p>
            <a:pPr lvl="1"/>
            <a:r>
              <a:rPr lang="en-US" sz="1200" dirty="0">
                <a:solidFill>
                  <a:srgbClr val="000000"/>
                </a:solidFill>
              </a:rPr>
              <a:t>Unfortunately in 2018 Khashoggi was assassinated by orders of Saudi Crown Prince Mohammed bin Salman</a:t>
            </a:r>
          </a:p>
          <a:p>
            <a:r>
              <a:rPr lang="en-US" sz="1600" dirty="0">
                <a:solidFill>
                  <a:srgbClr val="000000"/>
                </a:solidFill>
              </a:rPr>
              <a:t>In December of 2015 </a:t>
            </a:r>
            <a:r>
              <a:rPr lang="en-US" sz="1600" dirty="0" err="1">
                <a:solidFill>
                  <a:srgbClr val="000000"/>
                </a:solidFill>
              </a:rPr>
              <a:t>Alzabrah</a:t>
            </a:r>
            <a:r>
              <a:rPr lang="en-US" sz="1600" dirty="0">
                <a:solidFill>
                  <a:srgbClr val="000000"/>
                </a:solidFill>
              </a:rPr>
              <a:t> returned to Saudi Arabia and began working for the royal family</a:t>
            </a:r>
          </a:p>
          <a:p>
            <a:pPr lvl="1"/>
            <a:r>
              <a:rPr lang="en-US" sz="1200" dirty="0">
                <a:solidFill>
                  <a:srgbClr val="000000"/>
                </a:solidFill>
              </a:rPr>
              <a:t>He currently holds a B1/B2 visa but has not been back to America since</a:t>
            </a:r>
          </a:p>
        </p:txBody>
      </p:sp>
    </p:spTree>
    <p:extLst>
      <p:ext uri="{BB962C8B-B14F-4D97-AF65-F5344CB8AC3E}">
        <p14:creationId xmlns:p14="http://schemas.microsoft.com/office/powerpoint/2010/main" val="271272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DFFB64-1B5D-4901-840C-A0E934297065}"/>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What has been happening since…</a:t>
            </a:r>
          </a:p>
        </p:txBody>
      </p:sp>
      <p:sp>
        <p:nvSpPr>
          <p:cNvPr id="3" name="Content Placeholder 2">
            <a:extLst>
              <a:ext uri="{FF2B5EF4-FFF2-40B4-BE49-F238E27FC236}">
                <a16:creationId xmlns:a16="http://schemas.microsoft.com/office/drawing/2014/main" id="{944FF4AB-0E55-42B7-8D91-4680AA88DEC4}"/>
              </a:ext>
            </a:extLst>
          </p:cNvPr>
          <p:cNvSpPr>
            <a:spLocks noGrp="1"/>
          </p:cNvSpPr>
          <p:nvPr>
            <p:ph idx="1"/>
          </p:nvPr>
        </p:nvSpPr>
        <p:spPr>
          <a:xfrm>
            <a:off x="1179226" y="3092970"/>
            <a:ext cx="9833548" cy="2693976"/>
          </a:xfrm>
        </p:spPr>
        <p:txBody>
          <a:bodyPr>
            <a:normAutofit/>
          </a:bodyPr>
          <a:lstStyle/>
          <a:p>
            <a:r>
              <a:rPr lang="en-US" sz="1200" dirty="0">
                <a:solidFill>
                  <a:srgbClr val="000000"/>
                </a:solidFill>
              </a:rPr>
              <a:t>Both Ahmed Almutairi and Ali </a:t>
            </a:r>
            <a:r>
              <a:rPr lang="en-US" sz="1200" dirty="0" err="1">
                <a:solidFill>
                  <a:srgbClr val="000000"/>
                </a:solidFill>
              </a:rPr>
              <a:t>Alzabarah</a:t>
            </a:r>
            <a:r>
              <a:rPr lang="en-US" sz="1200" dirty="0">
                <a:solidFill>
                  <a:srgbClr val="000000"/>
                </a:solidFill>
              </a:rPr>
              <a:t> are thought to be residing in Saudi Arabia at this time</a:t>
            </a:r>
          </a:p>
          <a:p>
            <a:r>
              <a:rPr lang="en-US" sz="1200" dirty="0">
                <a:solidFill>
                  <a:srgbClr val="000000"/>
                </a:solidFill>
              </a:rPr>
              <a:t>These are the wanted posters the FBI have published</a:t>
            </a:r>
          </a:p>
          <a:p>
            <a:r>
              <a:rPr lang="en-US" sz="1200" dirty="0">
                <a:solidFill>
                  <a:srgbClr val="000000"/>
                </a:solidFill>
              </a:rPr>
              <a:t>If convicted, all 3 of these suspects face 10 years and a $250,000 fine</a:t>
            </a:r>
          </a:p>
          <a:p>
            <a:r>
              <a:rPr lang="en-US" sz="1200" dirty="0">
                <a:solidFill>
                  <a:srgbClr val="000000"/>
                </a:solidFill>
              </a:rPr>
              <a:t>Currently </a:t>
            </a:r>
            <a:r>
              <a:rPr lang="en-US" sz="1200" dirty="0" err="1">
                <a:solidFill>
                  <a:srgbClr val="000000"/>
                </a:solidFill>
              </a:rPr>
              <a:t>Abouammo</a:t>
            </a:r>
            <a:r>
              <a:rPr lang="en-US" sz="1200" dirty="0">
                <a:solidFill>
                  <a:srgbClr val="000000"/>
                </a:solidFill>
              </a:rPr>
              <a:t> faces an additional 20 years and $250,000 for </a:t>
            </a:r>
            <a:r>
              <a:rPr lang="en-US" sz="1200" dirty="0" err="1">
                <a:solidFill>
                  <a:srgbClr val="000000"/>
                </a:solidFill>
              </a:rPr>
              <a:t>destrying</a:t>
            </a:r>
            <a:r>
              <a:rPr lang="en-US" sz="1200" dirty="0">
                <a:solidFill>
                  <a:srgbClr val="000000"/>
                </a:solidFill>
              </a:rPr>
              <a:t>, and altering records</a:t>
            </a:r>
          </a:p>
          <a:p>
            <a:endParaRPr lang="en-US" sz="1200" dirty="0">
              <a:solidFill>
                <a:srgbClr val="000000"/>
              </a:solidFill>
            </a:endParaRPr>
          </a:p>
        </p:txBody>
      </p:sp>
      <p:pic>
        <p:nvPicPr>
          <p:cNvPr id="5" name="Picture 4">
            <a:extLst>
              <a:ext uri="{FF2B5EF4-FFF2-40B4-BE49-F238E27FC236}">
                <a16:creationId xmlns:a16="http://schemas.microsoft.com/office/drawing/2014/main" id="{9089CD9F-7F56-490C-9AA5-BA87B7336381}"/>
              </a:ext>
            </a:extLst>
          </p:cNvPr>
          <p:cNvPicPr>
            <a:picLocks noChangeAspect="1"/>
          </p:cNvPicPr>
          <p:nvPr/>
        </p:nvPicPr>
        <p:blipFill>
          <a:blip r:embed="rId4"/>
          <a:stretch>
            <a:fillRect/>
          </a:stretch>
        </p:blipFill>
        <p:spPr>
          <a:xfrm>
            <a:off x="1319796" y="4287217"/>
            <a:ext cx="2578964" cy="2498372"/>
          </a:xfrm>
          <a:prstGeom prst="rect">
            <a:avLst/>
          </a:prstGeom>
        </p:spPr>
      </p:pic>
      <p:pic>
        <p:nvPicPr>
          <p:cNvPr id="6" name="Picture 5">
            <a:extLst>
              <a:ext uri="{FF2B5EF4-FFF2-40B4-BE49-F238E27FC236}">
                <a16:creationId xmlns:a16="http://schemas.microsoft.com/office/drawing/2014/main" id="{B0460649-4C8E-4C9C-B74F-C7054607303F}"/>
              </a:ext>
            </a:extLst>
          </p:cNvPr>
          <p:cNvPicPr>
            <a:picLocks noChangeAspect="1"/>
          </p:cNvPicPr>
          <p:nvPr/>
        </p:nvPicPr>
        <p:blipFill>
          <a:blip r:embed="rId5"/>
          <a:stretch>
            <a:fillRect/>
          </a:stretch>
        </p:blipFill>
        <p:spPr>
          <a:xfrm>
            <a:off x="7057292" y="4287216"/>
            <a:ext cx="2488642" cy="2426425"/>
          </a:xfrm>
          <a:prstGeom prst="rect">
            <a:avLst/>
          </a:prstGeom>
        </p:spPr>
      </p:pic>
    </p:spTree>
    <p:extLst>
      <p:ext uri="{BB962C8B-B14F-4D97-AF65-F5344CB8AC3E}">
        <p14:creationId xmlns:p14="http://schemas.microsoft.com/office/powerpoint/2010/main" val="389775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215C13-E41A-4828-B2BD-5542C6B99743}"/>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Spies targeting government officials as well</a:t>
            </a:r>
          </a:p>
        </p:txBody>
      </p:sp>
      <p:sp>
        <p:nvSpPr>
          <p:cNvPr id="3" name="Content Placeholder 2">
            <a:extLst>
              <a:ext uri="{FF2B5EF4-FFF2-40B4-BE49-F238E27FC236}">
                <a16:creationId xmlns:a16="http://schemas.microsoft.com/office/drawing/2014/main" id="{B448D53F-CAD8-41AB-AF98-B56ABFDFDF6E}"/>
              </a:ext>
            </a:extLst>
          </p:cNvPr>
          <p:cNvSpPr>
            <a:spLocks noGrp="1"/>
          </p:cNvSpPr>
          <p:nvPr>
            <p:ph idx="1"/>
          </p:nvPr>
        </p:nvSpPr>
        <p:spPr>
          <a:xfrm>
            <a:off x="1179226" y="3092970"/>
            <a:ext cx="9833548" cy="2693976"/>
          </a:xfrm>
        </p:spPr>
        <p:txBody>
          <a:bodyPr>
            <a:normAutofit/>
          </a:bodyPr>
          <a:lstStyle/>
          <a:p>
            <a:r>
              <a:rPr lang="en-US" sz="1500" dirty="0">
                <a:solidFill>
                  <a:srgbClr val="000000"/>
                </a:solidFill>
              </a:rPr>
              <a:t>Some examples of defecting:</a:t>
            </a:r>
          </a:p>
          <a:p>
            <a:pPr lvl="1"/>
            <a:r>
              <a:rPr lang="en-US" sz="1500" dirty="0">
                <a:solidFill>
                  <a:srgbClr val="000000"/>
                </a:solidFill>
              </a:rPr>
              <a:t>Snowden case (2013)</a:t>
            </a:r>
          </a:p>
          <a:p>
            <a:pPr lvl="1"/>
            <a:r>
              <a:rPr lang="en-US" sz="1500" dirty="0">
                <a:solidFill>
                  <a:srgbClr val="000000"/>
                </a:solidFill>
              </a:rPr>
              <a:t>Former US Air Force member defecting to Iran</a:t>
            </a:r>
          </a:p>
          <a:p>
            <a:r>
              <a:rPr lang="en-US" sz="1500" dirty="0">
                <a:solidFill>
                  <a:srgbClr val="000000"/>
                </a:solidFill>
              </a:rPr>
              <a:t>In addition to social media companies, according to the FBI, spies are using social media to contact government contractors as well (usually to convince them to defect from the United States)</a:t>
            </a:r>
          </a:p>
          <a:p>
            <a:r>
              <a:rPr lang="en-US" sz="1500" dirty="0">
                <a:solidFill>
                  <a:srgbClr val="000000"/>
                </a:solidFill>
              </a:rPr>
              <a:t>Unfortunately, sometimes what happens is that foreign intelligence will use social engineering to persuade individuals to give up valuable information</a:t>
            </a:r>
          </a:p>
          <a:p>
            <a:pPr lvl="1"/>
            <a:r>
              <a:rPr lang="en-US" sz="1500" dirty="0">
                <a:solidFill>
                  <a:srgbClr val="000000"/>
                </a:solidFill>
              </a:rPr>
              <a:t>This could be like posing as a long-time friend for months to years to convince government employees that they are legitimate</a:t>
            </a:r>
          </a:p>
        </p:txBody>
      </p:sp>
      <p:pic>
        <p:nvPicPr>
          <p:cNvPr id="5" name="Picture 4" descr="A picture containing text, stereo, control panel&#10;&#10;Description automatically generated">
            <a:extLst>
              <a:ext uri="{FF2B5EF4-FFF2-40B4-BE49-F238E27FC236}">
                <a16:creationId xmlns:a16="http://schemas.microsoft.com/office/drawing/2014/main" id="{36276FBC-EF55-4A91-A6AB-E96B74B95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297" y="2491277"/>
            <a:ext cx="2351314" cy="1423164"/>
          </a:xfrm>
          <a:prstGeom prst="rect">
            <a:avLst/>
          </a:prstGeom>
        </p:spPr>
      </p:pic>
    </p:spTree>
    <p:extLst>
      <p:ext uri="{BB962C8B-B14F-4D97-AF65-F5344CB8AC3E}">
        <p14:creationId xmlns:p14="http://schemas.microsoft.com/office/powerpoint/2010/main" val="178448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215C13-E41A-4828-B2BD-5542C6B99743}"/>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Ways governments are attempting to regulate privacy</a:t>
            </a:r>
          </a:p>
        </p:txBody>
      </p:sp>
      <p:sp>
        <p:nvSpPr>
          <p:cNvPr id="3" name="Content Placeholder 2">
            <a:extLst>
              <a:ext uri="{FF2B5EF4-FFF2-40B4-BE49-F238E27FC236}">
                <a16:creationId xmlns:a16="http://schemas.microsoft.com/office/drawing/2014/main" id="{B448D53F-CAD8-41AB-AF98-B56ABFDFDF6E}"/>
              </a:ext>
            </a:extLst>
          </p:cNvPr>
          <p:cNvSpPr>
            <a:spLocks noGrp="1"/>
          </p:cNvSpPr>
          <p:nvPr>
            <p:ph idx="1"/>
          </p:nvPr>
        </p:nvSpPr>
        <p:spPr>
          <a:xfrm>
            <a:off x="1179226" y="3092970"/>
            <a:ext cx="9833548" cy="2693976"/>
          </a:xfrm>
        </p:spPr>
        <p:txBody>
          <a:bodyPr>
            <a:normAutofit lnSpcReduction="10000"/>
          </a:bodyPr>
          <a:lstStyle/>
          <a:p>
            <a:r>
              <a:rPr lang="en-US" sz="1600" dirty="0">
                <a:solidFill>
                  <a:srgbClr val="000000"/>
                </a:solidFill>
              </a:rPr>
              <a:t>California Consumer Privacy Act was passed and signed January 1</a:t>
            </a:r>
            <a:r>
              <a:rPr lang="en-US" sz="1600" baseline="30000" dirty="0">
                <a:solidFill>
                  <a:srgbClr val="000000"/>
                </a:solidFill>
              </a:rPr>
              <a:t>st</a:t>
            </a:r>
            <a:r>
              <a:rPr lang="en-US" sz="1600" dirty="0">
                <a:solidFill>
                  <a:srgbClr val="000000"/>
                </a:solidFill>
              </a:rPr>
              <a:t> 2020</a:t>
            </a:r>
          </a:p>
          <a:p>
            <a:pPr lvl="1"/>
            <a:r>
              <a:rPr lang="en-US" sz="1200" dirty="0">
                <a:solidFill>
                  <a:srgbClr val="000000"/>
                </a:solidFill>
              </a:rPr>
              <a:t>Businesses must disclose what information they collect and what business they plan on using it for</a:t>
            </a:r>
          </a:p>
          <a:p>
            <a:pPr lvl="1"/>
            <a:r>
              <a:rPr lang="en-US" sz="1200" dirty="0">
                <a:solidFill>
                  <a:srgbClr val="000000"/>
                </a:solidFill>
              </a:rPr>
              <a:t>Companies must comply with official consumer requests to delete data</a:t>
            </a:r>
          </a:p>
          <a:p>
            <a:pPr lvl="1"/>
            <a:r>
              <a:rPr lang="en-US" sz="1200" dirty="0">
                <a:solidFill>
                  <a:srgbClr val="000000"/>
                </a:solidFill>
              </a:rPr>
              <a:t>Consumers are allowed to opt out of data being sold, and businesses cant retaliate</a:t>
            </a:r>
          </a:p>
          <a:p>
            <a:pPr lvl="1"/>
            <a:r>
              <a:rPr lang="en-US" sz="1200" dirty="0">
                <a:solidFill>
                  <a:srgbClr val="000000"/>
                </a:solidFill>
              </a:rPr>
              <a:t>Businesses are allowed to offer financial incentives for collecting data</a:t>
            </a:r>
          </a:p>
          <a:p>
            <a:pPr lvl="1"/>
            <a:r>
              <a:rPr lang="en-US" sz="1200" dirty="0">
                <a:solidFill>
                  <a:srgbClr val="000000"/>
                </a:solidFill>
              </a:rPr>
              <a:t>California authorities are allowed to fine companies for violating the terms</a:t>
            </a:r>
          </a:p>
          <a:p>
            <a:r>
              <a:rPr lang="en-US" sz="1600" dirty="0">
                <a:solidFill>
                  <a:srgbClr val="000000"/>
                </a:solidFill>
              </a:rPr>
              <a:t>Illinois </a:t>
            </a:r>
            <a:r>
              <a:rPr lang="en-US" sz="1600" dirty="0" err="1">
                <a:solidFill>
                  <a:srgbClr val="000000"/>
                </a:solidFill>
              </a:rPr>
              <a:t>Biometic</a:t>
            </a:r>
            <a:r>
              <a:rPr lang="en-US" sz="1600" dirty="0">
                <a:solidFill>
                  <a:srgbClr val="000000"/>
                </a:solidFill>
              </a:rPr>
              <a:t> Information Privacy Act</a:t>
            </a:r>
          </a:p>
          <a:p>
            <a:pPr lvl="1"/>
            <a:r>
              <a:rPr lang="en-US" sz="1200" dirty="0" err="1">
                <a:solidFill>
                  <a:srgbClr val="000000"/>
                </a:solidFill>
              </a:rPr>
              <a:t>Biometic</a:t>
            </a:r>
            <a:r>
              <a:rPr lang="en-US" sz="1200" dirty="0">
                <a:solidFill>
                  <a:srgbClr val="000000"/>
                </a:solidFill>
              </a:rPr>
              <a:t>: a way to measuring and creating a statistical analysis on an individual’s physical and behavioral characteristics</a:t>
            </a:r>
          </a:p>
          <a:p>
            <a:pPr lvl="2"/>
            <a:r>
              <a:rPr lang="en-US" sz="800" dirty="0">
                <a:solidFill>
                  <a:srgbClr val="000000"/>
                </a:solidFill>
              </a:rPr>
              <a:t>Usually used to verify identity, security access, or assist with health plans</a:t>
            </a:r>
          </a:p>
          <a:p>
            <a:pPr lvl="1"/>
            <a:r>
              <a:rPr lang="en-US" sz="1200" dirty="0">
                <a:solidFill>
                  <a:srgbClr val="000000"/>
                </a:solidFill>
              </a:rPr>
              <a:t>Companies must obtain consent from individuals if company intends to collect or disclose personal biometric identifiers</a:t>
            </a:r>
          </a:p>
          <a:p>
            <a:pPr lvl="1"/>
            <a:r>
              <a:rPr lang="en-US" sz="1200" dirty="0">
                <a:solidFill>
                  <a:srgbClr val="000000"/>
                </a:solidFill>
              </a:rPr>
              <a:t>Destroy biometric identifiers in timely manner</a:t>
            </a:r>
          </a:p>
          <a:p>
            <a:pPr lvl="1"/>
            <a:r>
              <a:rPr lang="en-US" sz="1200" dirty="0">
                <a:solidFill>
                  <a:srgbClr val="000000"/>
                </a:solidFill>
              </a:rPr>
              <a:t>Securely store biometric identifiers</a:t>
            </a:r>
          </a:p>
        </p:txBody>
      </p:sp>
    </p:spTree>
    <p:extLst>
      <p:ext uri="{BB962C8B-B14F-4D97-AF65-F5344CB8AC3E}">
        <p14:creationId xmlns:p14="http://schemas.microsoft.com/office/powerpoint/2010/main" val="305650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215C13-E41A-4828-B2BD-5542C6B99743}"/>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Resources</a:t>
            </a:r>
          </a:p>
        </p:txBody>
      </p:sp>
      <p:sp>
        <p:nvSpPr>
          <p:cNvPr id="3" name="Content Placeholder 2">
            <a:extLst>
              <a:ext uri="{FF2B5EF4-FFF2-40B4-BE49-F238E27FC236}">
                <a16:creationId xmlns:a16="http://schemas.microsoft.com/office/drawing/2014/main" id="{B448D53F-CAD8-41AB-AF98-B56ABFDFDF6E}"/>
              </a:ext>
            </a:extLst>
          </p:cNvPr>
          <p:cNvSpPr>
            <a:spLocks noGrp="1"/>
          </p:cNvSpPr>
          <p:nvPr>
            <p:ph idx="1"/>
          </p:nvPr>
        </p:nvSpPr>
        <p:spPr>
          <a:xfrm>
            <a:off x="1179226" y="3092970"/>
            <a:ext cx="9833548" cy="2693976"/>
          </a:xfrm>
        </p:spPr>
        <p:txBody>
          <a:bodyPr>
            <a:normAutofit fontScale="92500" lnSpcReduction="20000"/>
          </a:bodyPr>
          <a:lstStyle/>
          <a:p>
            <a:r>
              <a:rPr lang="en-US" sz="1200" dirty="0">
                <a:solidFill>
                  <a:srgbClr val="000000"/>
                </a:solidFill>
                <a:hlinkClick r:id="rId4"/>
              </a:rPr>
              <a:t>https://www.zdnet.com/article/game-of-thrones-hacker-worked-with-us-defector-to-hack-air-force-employees-for-iran/</a:t>
            </a:r>
            <a:endParaRPr lang="en-US" sz="1200" dirty="0">
              <a:solidFill>
                <a:srgbClr val="000000"/>
              </a:solidFill>
            </a:endParaRPr>
          </a:p>
          <a:p>
            <a:r>
              <a:rPr lang="en-US" sz="1200" dirty="0">
                <a:solidFill>
                  <a:srgbClr val="000000"/>
                </a:solidFill>
                <a:hlinkClick r:id="rId5"/>
              </a:rPr>
              <a:t>https://www.zdnet.com/article/fbi-warning-foreign-spies-using-social-media-to-target-government-contractors/</a:t>
            </a:r>
            <a:endParaRPr lang="en-US" sz="1200" dirty="0">
              <a:solidFill>
                <a:srgbClr val="000000"/>
              </a:solidFill>
            </a:endParaRPr>
          </a:p>
          <a:p>
            <a:r>
              <a:rPr lang="en-US" sz="1200" dirty="0">
                <a:solidFill>
                  <a:srgbClr val="000000"/>
                </a:solidFill>
                <a:hlinkClick r:id="rId6"/>
              </a:rPr>
              <a:t>https://sanfrancisco.cbslocal.com/2019/11/07/fbi-releases-wanted-posters-for-saudi-suspects-in-twitter-spying-case/</a:t>
            </a:r>
            <a:endParaRPr lang="en-US" sz="1200" dirty="0">
              <a:solidFill>
                <a:srgbClr val="000000"/>
              </a:solidFill>
            </a:endParaRPr>
          </a:p>
          <a:p>
            <a:r>
              <a:rPr lang="en-US" sz="1200" dirty="0">
                <a:solidFill>
                  <a:srgbClr val="000000"/>
                </a:solidFill>
                <a:hlinkClick r:id="rId7"/>
              </a:rPr>
              <a:t>https://www.natlawreview.com/article/illinois-biometric-information-privacy-act-bipa-when-will-companies-heed-warning</a:t>
            </a:r>
            <a:endParaRPr lang="en-US" sz="1200" dirty="0">
              <a:solidFill>
                <a:srgbClr val="000000"/>
              </a:solidFill>
            </a:endParaRPr>
          </a:p>
          <a:p>
            <a:r>
              <a:rPr lang="en-US" sz="1200" dirty="0">
                <a:solidFill>
                  <a:srgbClr val="000000"/>
                </a:solidFill>
                <a:hlinkClick r:id="rId8"/>
              </a:rPr>
              <a:t>https://techcrunch.com/2020/01/01/the-california-consumer-privacy-act-officially-takes-effect-today/</a:t>
            </a:r>
            <a:endParaRPr lang="en-US" sz="1200" dirty="0">
              <a:solidFill>
                <a:srgbClr val="000000"/>
              </a:solidFill>
            </a:endParaRPr>
          </a:p>
          <a:p>
            <a:r>
              <a:rPr lang="en-US" sz="1200" dirty="0">
                <a:solidFill>
                  <a:srgbClr val="000000"/>
                </a:solidFill>
                <a:hlinkClick r:id="rId9"/>
              </a:rPr>
              <a:t>https://www.brennancenter.org/our-work/research-reports/government-monitoring-social-media-legal-and-policy-challenges</a:t>
            </a:r>
            <a:endParaRPr lang="en-US" sz="1200" dirty="0">
              <a:solidFill>
                <a:srgbClr val="000000"/>
              </a:solidFill>
            </a:endParaRPr>
          </a:p>
          <a:p>
            <a:r>
              <a:rPr lang="en-US" sz="1200" dirty="0">
                <a:solidFill>
                  <a:srgbClr val="000000"/>
                </a:solidFill>
                <a:hlinkClick r:id="rId10"/>
              </a:rPr>
              <a:t>https://www.sans.org/newsletters/newsbites/xxi/88</a:t>
            </a:r>
            <a:endParaRPr lang="en-US" sz="1200" dirty="0">
              <a:solidFill>
                <a:srgbClr val="000000"/>
              </a:solidFill>
            </a:endParaRPr>
          </a:p>
          <a:p>
            <a:r>
              <a:rPr lang="en-US" sz="1200" dirty="0">
                <a:solidFill>
                  <a:srgbClr val="000000"/>
                </a:solidFill>
                <a:hlinkClick r:id="rId11"/>
              </a:rPr>
              <a:t>https://www.zdnet.com/article/saudi-arabia-allegedly-recruited-former-twitter-employees-to-access-user-data/</a:t>
            </a:r>
            <a:endParaRPr lang="en-US" sz="1200" dirty="0">
              <a:solidFill>
                <a:srgbClr val="000000"/>
              </a:solidFill>
            </a:endParaRPr>
          </a:p>
          <a:p>
            <a:r>
              <a:rPr lang="en-US" sz="1200" dirty="0">
                <a:solidFill>
                  <a:srgbClr val="000000"/>
                </a:solidFill>
                <a:hlinkClick r:id="rId12"/>
              </a:rPr>
              <a:t>https://www.theregister.com/2019/11/07/twitter_employees_saudi_spy/</a:t>
            </a:r>
            <a:endParaRPr lang="en-US" sz="1200" dirty="0">
              <a:solidFill>
                <a:srgbClr val="000000"/>
              </a:solidFill>
            </a:endParaRPr>
          </a:p>
          <a:p>
            <a:r>
              <a:rPr lang="en-US" sz="1200" dirty="0">
                <a:solidFill>
                  <a:srgbClr val="000000"/>
                </a:solidFill>
                <a:hlinkClick r:id="rId13"/>
              </a:rPr>
              <a:t>https://www.washingtonpost.com/national-security/former-twitter-employees-charged-with-spying-for-saudi-arabia-by-digging-into-the-accounts-of-kingdom-critics/2019/11/06/2e9593da-00a0-11ea-8bab-0fc209e065a8_story.html</a:t>
            </a:r>
            <a:endParaRPr lang="en-US" sz="1200" dirty="0">
              <a:solidFill>
                <a:srgbClr val="000000"/>
              </a:solidFill>
            </a:endParaRPr>
          </a:p>
          <a:p>
            <a:endParaRPr lang="en-US" sz="1200" dirty="0">
              <a:solidFill>
                <a:srgbClr val="000000"/>
              </a:solidFill>
            </a:endParaRPr>
          </a:p>
        </p:txBody>
      </p:sp>
    </p:spTree>
    <p:extLst>
      <p:ext uri="{BB962C8B-B14F-4D97-AF65-F5344CB8AC3E}">
        <p14:creationId xmlns:p14="http://schemas.microsoft.com/office/powerpoint/2010/main" val="3466268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955</Words>
  <Application>Microsoft Office PowerPoint</Application>
  <PresentationFormat>Widescreen</PresentationFormat>
  <Paragraphs>74</Paragraphs>
  <Slides>9</Slides>
  <Notes>8</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Twitter Employees charged with spying for Saudi Arabia</vt:lpstr>
      <vt:lpstr>Background information</vt:lpstr>
      <vt:lpstr>Twitter employee #1: Ahmad Abouammo</vt:lpstr>
      <vt:lpstr>Ahmad Abouammo cont.</vt:lpstr>
      <vt:lpstr>Twitter employee #2:Ali Alzabrah </vt:lpstr>
      <vt:lpstr>What has been happening since…</vt:lpstr>
      <vt:lpstr>Spies targeting government officials as well</vt:lpstr>
      <vt:lpstr>Ways governments are attempting to regulate privacy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Employees charged with spying for Saudi Arabia</dc:title>
  <dc:creator>Jason L.</dc:creator>
  <cp:lastModifiedBy>Jason L.</cp:lastModifiedBy>
  <cp:revision>16</cp:revision>
  <dcterms:created xsi:type="dcterms:W3CDTF">2020-11-22T04:02:15Z</dcterms:created>
  <dcterms:modified xsi:type="dcterms:W3CDTF">2020-11-23T06:31:30Z</dcterms:modified>
</cp:coreProperties>
</file>