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3849" r:id="rId6"/>
    <p:sldId id="3846" r:id="rId7"/>
    <p:sldId id="261" r:id="rId8"/>
    <p:sldId id="3850" r:id="rId9"/>
    <p:sldId id="3851" r:id="rId10"/>
    <p:sldId id="265" r:id="rId11"/>
    <p:sldId id="263" r:id="rId12"/>
    <p:sldId id="3848" r:id="rId13"/>
    <p:sldId id="3853" r:id="rId14"/>
    <p:sldId id="3854" r:id="rId15"/>
    <p:sldId id="3855" r:id="rId16"/>
    <p:sldId id="3856" r:id="rId17"/>
    <p:sldId id="3857" r:id="rId18"/>
    <p:sldId id="3858" r:id="rId19"/>
    <p:sldId id="3859" r:id="rId20"/>
    <p:sldId id="3860" r:id="rId21"/>
    <p:sldId id="38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autoAdjust="0"/>
  </p:normalViewPr>
  <p:slideViewPr>
    <p:cSldViewPr snapToGrid="0">
      <p:cViewPr>
        <p:scale>
          <a:sx n="60" d="100"/>
          <a:sy n="60" d="100"/>
        </p:scale>
        <p:origin x="840" y="28"/>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Pantala" userId="3bc7504ba1cf4409" providerId="LiveId" clId="{BE28479B-55D0-4851-8C7F-15B71F74B591}"/>
    <pc:docChg chg="undo custSel modSld">
      <pc:chgData name="Anusha Pantala" userId="3bc7504ba1cf4409" providerId="LiveId" clId="{BE28479B-55D0-4851-8C7F-15B71F74B591}" dt="2024-03-14T06:23:25.608" v="32" actId="1076"/>
      <pc:docMkLst>
        <pc:docMk/>
      </pc:docMkLst>
      <pc:sldChg chg="modSp mod">
        <pc:chgData name="Anusha Pantala" userId="3bc7504ba1cf4409" providerId="LiveId" clId="{BE28479B-55D0-4851-8C7F-15B71F74B591}" dt="2024-03-14T06:23:25.608" v="32" actId="1076"/>
        <pc:sldMkLst>
          <pc:docMk/>
          <pc:sldMk cId="517426050" sldId="256"/>
        </pc:sldMkLst>
        <pc:spChg chg="mod">
          <ac:chgData name="Anusha Pantala" userId="3bc7504ba1cf4409" providerId="LiveId" clId="{BE28479B-55D0-4851-8C7F-15B71F74B591}" dt="2024-03-14T06:10:10.950" v="27" actId="20577"/>
          <ac:spMkLst>
            <pc:docMk/>
            <pc:sldMk cId="517426050" sldId="256"/>
            <ac:spMk id="2" creationId="{C3FD86FB-7983-6D97-D295-BDD3801DC22E}"/>
          </ac:spMkLst>
        </pc:spChg>
        <pc:spChg chg="mod">
          <ac:chgData name="Anusha Pantala" userId="3bc7504ba1cf4409" providerId="LiveId" clId="{BE28479B-55D0-4851-8C7F-15B71F74B591}" dt="2024-03-14T06:09:25.020" v="2" actId="207"/>
          <ac:spMkLst>
            <pc:docMk/>
            <pc:sldMk cId="517426050" sldId="256"/>
            <ac:spMk id="3" creationId="{6AF96BCB-663D-1A02-04EB-2FF4AACD4C0A}"/>
          </ac:spMkLst>
        </pc:spChg>
        <pc:spChg chg="mod">
          <ac:chgData name="Anusha Pantala" userId="3bc7504ba1cf4409" providerId="LiveId" clId="{BE28479B-55D0-4851-8C7F-15B71F74B591}" dt="2024-03-14T06:23:25.608" v="32" actId="1076"/>
          <ac:spMkLst>
            <pc:docMk/>
            <pc:sldMk cId="517426050" sldId="256"/>
            <ac:spMk id="4" creationId="{10047101-8D42-6100-9CEA-AEC0FAEAB60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3/14/2024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3/14/2024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73768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3/14/2024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3/14/2024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4592320" y="2172970"/>
            <a:ext cx="7599680" cy="2512060"/>
          </a:xfrm>
          <a:noFill/>
        </p:spPr>
        <p:txBody>
          <a:bodyPr anchor="b">
            <a:noAutofit/>
          </a:bodyPr>
          <a:lstStyle/>
          <a:p>
            <a:pPr algn="ctr"/>
            <a:r>
              <a:rPr lang="en-US" b="1" dirty="0">
                <a:latin typeface="Bahnschrift" panose="020B0502040204020203" pitchFamily="34" charset="0"/>
              </a:rPr>
              <a:t>CRIMINAL IDENTIFICATION AND DETECTION </a:t>
            </a:r>
          </a:p>
        </p:txBody>
      </p:sp>
      <p:sp>
        <p:nvSpPr>
          <p:cNvPr id="2" name="TextBox 1">
            <a:extLst>
              <a:ext uri="{FF2B5EF4-FFF2-40B4-BE49-F238E27FC236}">
                <a16:creationId xmlns:a16="http://schemas.microsoft.com/office/drawing/2014/main" id="{C3FD86FB-7983-6D97-D295-BDD3801DC22E}"/>
              </a:ext>
            </a:extLst>
          </p:cNvPr>
          <p:cNvSpPr txBox="1"/>
          <p:nvPr/>
        </p:nvSpPr>
        <p:spPr>
          <a:xfrm>
            <a:off x="10553051" y="5657715"/>
            <a:ext cx="2926080" cy="1292085"/>
          </a:xfrm>
          <a:prstGeom prst="rect">
            <a:avLst/>
          </a:prstGeom>
          <a:noFill/>
        </p:spPr>
        <p:txBody>
          <a:bodyPr wrap="square" rtlCol="0">
            <a:spAutoFit/>
          </a:bodyPr>
          <a:lstStyle/>
          <a:p>
            <a:pPr>
              <a:lnSpc>
                <a:spcPct val="150000"/>
              </a:lnSpc>
            </a:pPr>
            <a:r>
              <a:rPr lang="en-IN" b="1" dirty="0">
                <a:solidFill>
                  <a:schemeClr val="bg1"/>
                </a:solidFill>
              </a:rPr>
              <a:t>Submitted by</a:t>
            </a:r>
          </a:p>
          <a:p>
            <a:pPr>
              <a:lnSpc>
                <a:spcPct val="150000"/>
              </a:lnSpc>
            </a:pPr>
            <a:r>
              <a:rPr lang="en-IN" b="1" dirty="0">
                <a:solidFill>
                  <a:schemeClr val="bg1">
                    <a:lumMod val="95000"/>
                  </a:schemeClr>
                </a:solidFill>
              </a:rPr>
              <a:t>   P . Anusha</a:t>
            </a:r>
          </a:p>
          <a:p>
            <a:pPr>
              <a:lnSpc>
                <a:spcPct val="150000"/>
              </a:lnSpc>
            </a:pPr>
            <a:r>
              <a:rPr lang="en-IN" b="1" dirty="0">
                <a:solidFill>
                  <a:schemeClr val="bg1">
                    <a:lumMod val="95000"/>
                  </a:schemeClr>
                </a:solidFill>
              </a:rPr>
              <a:t>99220041072</a:t>
            </a:r>
          </a:p>
        </p:txBody>
      </p:sp>
      <p:sp>
        <p:nvSpPr>
          <p:cNvPr id="3" name="TextBox 2">
            <a:extLst>
              <a:ext uri="{FF2B5EF4-FFF2-40B4-BE49-F238E27FC236}">
                <a16:creationId xmlns:a16="http://schemas.microsoft.com/office/drawing/2014/main" id="{6AF96BCB-663D-1A02-04EB-2FF4AACD4C0A}"/>
              </a:ext>
            </a:extLst>
          </p:cNvPr>
          <p:cNvSpPr txBox="1"/>
          <p:nvPr/>
        </p:nvSpPr>
        <p:spPr>
          <a:xfrm>
            <a:off x="4165600" y="5981413"/>
            <a:ext cx="2174240" cy="876587"/>
          </a:xfrm>
          <a:prstGeom prst="rect">
            <a:avLst/>
          </a:prstGeom>
          <a:noFill/>
        </p:spPr>
        <p:txBody>
          <a:bodyPr wrap="square" rtlCol="0">
            <a:spAutoFit/>
          </a:bodyPr>
          <a:lstStyle/>
          <a:p>
            <a:pPr>
              <a:lnSpc>
                <a:spcPct val="150000"/>
              </a:lnSpc>
            </a:pPr>
            <a:r>
              <a:rPr lang="en-IN" b="1" dirty="0">
                <a:solidFill>
                  <a:schemeClr val="bg1">
                    <a:lumMod val="95000"/>
                  </a:schemeClr>
                </a:solidFill>
              </a:rPr>
              <a:t>Evaluator</a:t>
            </a:r>
          </a:p>
          <a:p>
            <a:pPr>
              <a:lnSpc>
                <a:spcPct val="150000"/>
              </a:lnSpc>
            </a:pPr>
            <a:r>
              <a:rPr lang="en-IN" b="1" dirty="0">
                <a:solidFill>
                  <a:schemeClr val="bg1"/>
                </a:solidFill>
              </a:rPr>
              <a:t>Dr . K. </a:t>
            </a:r>
            <a:r>
              <a:rPr lang="en-IN" b="1" dirty="0" err="1">
                <a:solidFill>
                  <a:schemeClr val="bg1"/>
                </a:solidFill>
              </a:rPr>
              <a:t>Kartheeban</a:t>
            </a:r>
            <a:endParaRPr lang="en-IN" b="1" dirty="0">
              <a:solidFill>
                <a:schemeClr val="bg1"/>
              </a:solidFill>
            </a:endParaRP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92D8B3-731C-F2A0-1203-78E2E05AB6C1}"/>
              </a:ext>
            </a:extLst>
          </p:cNvPr>
          <p:cNvSpPr>
            <a:spLocks noGrp="1"/>
          </p:cNvSpPr>
          <p:nvPr>
            <p:ph type="title"/>
          </p:nvPr>
        </p:nvSpPr>
        <p:spPr/>
        <p:txBody>
          <a:bodyPr/>
          <a:lstStyle/>
          <a:p>
            <a:r>
              <a:rPr lang="en-IN" dirty="0"/>
              <a:t>Anaconda Integration</a:t>
            </a:r>
          </a:p>
        </p:txBody>
      </p:sp>
      <p:pic>
        <p:nvPicPr>
          <p:cNvPr id="10" name="Picture Placeholder 9">
            <a:extLst>
              <a:ext uri="{FF2B5EF4-FFF2-40B4-BE49-F238E27FC236}">
                <a16:creationId xmlns:a16="http://schemas.microsoft.com/office/drawing/2014/main" id="{B36E42FC-73F3-0396-C2C8-42D114C65BFB}"/>
              </a:ext>
            </a:extLst>
          </p:cNvPr>
          <p:cNvPicPr preferRelativeResize="0">
            <a:picLocks noGrp="1"/>
          </p:cNvPicPr>
          <p:nvPr>
            <p:ph sz="half" idx="13"/>
          </p:nvPr>
        </p:nvPicPr>
        <p:blipFill rotWithShape="1">
          <a:blip r:embed="rId2">
            <a:extLst>
              <a:ext uri="{28A0092B-C50C-407E-A947-70E740481C1C}">
                <a14:useLocalDpi xmlns:a14="http://schemas.microsoft.com/office/drawing/2010/main" val="0"/>
              </a:ext>
            </a:extLst>
          </a:blip>
          <a:stretch/>
        </p:blipFill>
        <p:spPr>
          <a:xfrm>
            <a:off x="467360" y="1825625"/>
            <a:ext cx="5892800" cy="3585258"/>
          </a:xfrm>
        </p:spPr>
      </p:pic>
      <p:sp>
        <p:nvSpPr>
          <p:cNvPr id="5" name="Content Placeholder 4">
            <a:extLst>
              <a:ext uri="{FF2B5EF4-FFF2-40B4-BE49-F238E27FC236}">
                <a16:creationId xmlns:a16="http://schemas.microsoft.com/office/drawing/2014/main" id="{F6A95C9A-B0FE-03FE-B8E4-0F070BF10D42}"/>
              </a:ext>
            </a:extLst>
          </p:cNvPr>
          <p:cNvSpPr>
            <a:spLocks noGrp="1"/>
          </p:cNvSpPr>
          <p:nvPr>
            <p:ph sz="half" idx="2"/>
          </p:nvPr>
        </p:nvSpPr>
        <p:spPr>
          <a:xfrm>
            <a:off x="6918961" y="1825625"/>
            <a:ext cx="4434840" cy="4297680"/>
          </a:xfrm>
        </p:spPr>
        <p:txBody>
          <a:bodyPr>
            <a:normAutofit fontScale="85000" lnSpcReduction="20000"/>
          </a:bodyPr>
          <a:lstStyle/>
          <a:p>
            <a:pPr algn="just">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To seamlessly integrate our project with the Anaconda platform, we implement a straightforward process. This involves setting up the necessary dependencies and libraries within the Anaconda environment, ensuring compatibility and a smooth workflow. By incorporating our project into the Anaconda platform, we leverage its capabilities for efficient code execution and enhanced development.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7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7749CE-C106-1200-D140-654AD225C6CD}"/>
              </a:ext>
            </a:extLst>
          </p:cNvPr>
          <p:cNvSpPr>
            <a:spLocks noGrp="1"/>
          </p:cNvSpPr>
          <p:nvPr>
            <p:ph type="title"/>
          </p:nvPr>
        </p:nvSpPr>
        <p:spPr>
          <a:xfrm>
            <a:off x="838200" y="588645"/>
            <a:ext cx="10515600" cy="1325563"/>
          </a:xfrm>
        </p:spPr>
        <p:txBody>
          <a:bodyPr/>
          <a:lstStyle/>
          <a:p>
            <a:r>
              <a:rPr lang="en-IN" dirty="0"/>
              <a:t>Creating Face Virtual Environment</a:t>
            </a:r>
          </a:p>
        </p:txBody>
      </p:sp>
      <p:sp>
        <p:nvSpPr>
          <p:cNvPr id="6" name="Content Placeholder 5">
            <a:extLst>
              <a:ext uri="{FF2B5EF4-FFF2-40B4-BE49-F238E27FC236}">
                <a16:creationId xmlns:a16="http://schemas.microsoft.com/office/drawing/2014/main" id="{D149EB33-16F1-0F39-B282-29B403F24409}"/>
              </a:ext>
            </a:extLst>
          </p:cNvPr>
          <p:cNvSpPr>
            <a:spLocks noGrp="1"/>
          </p:cNvSpPr>
          <p:nvPr>
            <p:ph sz="half" idx="1"/>
          </p:nvPr>
        </p:nvSpPr>
        <p:spPr>
          <a:xfrm>
            <a:off x="904241" y="2103755"/>
            <a:ext cx="4815840" cy="4389120"/>
          </a:xfrm>
        </p:spPr>
        <p:txBody>
          <a:bodyPr>
            <a:normAutofit fontScale="25000" lnSpcReduction="20000"/>
          </a:bodyPr>
          <a:lstStyle/>
          <a:p>
            <a:pPr algn="just">
              <a:lnSpc>
                <a:spcPct val="120000"/>
              </a:lnSpc>
            </a:pPr>
            <a:r>
              <a:rPr lang="en-US" sz="8000" dirty="0">
                <a:latin typeface="Calibri" panose="020F0502020204030204" pitchFamily="34" charset="0"/>
                <a:ea typeface="Calibri" panose="020F0502020204030204" pitchFamily="34" charset="0"/>
                <a:cs typeface="Calibri" panose="020F0502020204030204" pitchFamily="34" charset="0"/>
              </a:rPr>
              <a:t>To initiate the Face Virtual Interface for our project, we follow a straightforward process. This involves configuring the virtual environment within the Anaconda prompt, ensuring a separate and isolated space for running our facial recognition code. By creating this dedicated virtual interface named "Face," we prevent any interference with the base Anaconda interface, establishing a controlled environment for the seamless execution of our project.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dirty="0"/>
              <a:t> </a:t>
            </a:r>
          </a:p>
          <a:p>
            <a:endParaRPr lang="en-IN" dirty="0"/>
          </a:p>
        </p:txBody>
      </p:sp>
      <p:pic>
        <p:nvPicPr>
          <p:cNvPr id="12" name="Content Placeholder 11">
            <a:extLst>
              <a:ext uri="{FF2B5EF4-FFF2-40B4-BE49-F238E27FC236}">
                <a16:creationId xmlns:a16="http://schemas.microsoft.com/office/drawing/2014/main" id="{1F038CDB-565B-881D-A705-D9A51BFE5B39}"/>
              </a:ext>
            </a:extLst>
          </p:cNvPr>
          <p:cNvPicPr>
            <a:picLocks noGrp="1" noChangeAspect="1"/>
          </p:cNvPicPr>
          <p:nvPr>
            <p:ph sz="half" idx="15"/>
          </p:nvPr>
        </p:nvPicPr>
        <p:blipFill>
          <a:blip r:embed="rId2">
            <a:extLst>
              <a:ext uri="{28A0092B-C50C-407E-A947-70E740481C1C}">
                <a14:useLocalDpi xmlns:a14="http://schemas.microsoft.com/office/drawing/2010/main" val="0"/>
              </a:ext>
            </a:extLst>
          </a:blip>
          <a:stretch>
            <a:fillRect/>
          </a:stretch>
        </p:blipFill>
        <p:spPr>
          <a:xfrm>
            <a:off x="6148388" y="2306320"/>
            <a:ext cx="5373052" cy="3169920"/>
          </a:xfrm>
        </p:spPr>
      </p:pic>
    </p:spTree>
    <p:extLst>
      <p:ext uri="{BB962C8B-B14F-4D97-AF65-F5344CB8AC3E}">
        <p14:creationId xmlns:p14="http://schemas.microsoft.com/office/powerpoint/2010/main" val="137071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C222799-61BD-1895-65F4-9ECCFEC483E9}"/>
              </a:ext>
            </a:extLst>
          </p:cNvPr>
          <p:cNvSpPr>
            <a:spLocks noGrp="1"/>
          </p:cNvSpPr>
          <p:nvPr>
            <p:ph type="title"/>
          </p:nvPr>
        </p:nvSpPr>
        <p:spPr>
          <a:xfrm>
            <a:off x="2367281" y="1137920"/>
            <a:ext cx="6482080" cy="1220080"/>
          </a:xfrm>
        </p:spPr>
        <p:txBody>
          <a:bodyPr/>
          <a:lstStyle/>
          <a:p>
            <a:r>
              <a:rPr lang="en-IN" dirty="0" err="1"/>
              <a:t>Streamlit</a:t>
            </a:r>
            <a:r>
              <a:rPr lang="en-IN" dirty="0"/>
              <a:t> Integration</a:t>
            </a:r>
          </a:p>
        </p:txBody>
      </p:sp>
      <p:sp>
        <p:nvSpPr>
          <p:cNvPr id="10" name="Content Placeholder 9">
            <a:extLst>
              <a:ext uri="{FF2B5EF4-FFF2-40B4-BE49-F238E27FC236}">
                <a16:creationId xmlns:a16="http://schemas.microsoft.com/office/drawing/2014/main" id="{4312558C-D425-3EF3-B9A3-E30B9DA1F3FF}"/>
              </a:ext>
            </a:extLst>
          </p:cNvPr>
          <p:cNvSpPr>
            <a:spLocks noGrp="1"/>
          </p:cNvSpPr>
          <p:nvPr>
            <p:ph idx="1"/>
          </p:nvPr>
        </p:nvSpPr>
        <p:spPr>
          <a:xfrm>
            <a:off x="1341121" y="2458720"/>
            <a:ext cx="9428480" cy="3741025"/>
          </a:xfrm>
        </p:spPr>
        <p:txBody>
          <a:bodyPr/>
          <a:lstStyle/>
          <a:p>
            <a:pPr>
              <a:lnSpc>
                <a:spcPct val="150000"/>
              </a:lnSpc>
            </a:pPr>
            <a:r>
              <a:rPr lang="en-US" dirty="0" err="1">
                <a:latin typeface="Calibri" panose="020F0502020204030204" pitchFamily="34" charset="0"/>
                <a:ea typeface="Calibri" panose="020F0502020204030204" pitchFamily="34" charset="0"/>
                <a:cs typeface="Calibri" panose="020F0502020204030204" pitchFamily="34" charset="0"/>
              </a:rPr>
              <a:t>Streamlit</a:t>
            </a:r>
            <a:r>
              <a:rPr lang="en-US" dirty="0">
                <a:latin typeface="Calibri" panose="020F0502020204030204" pitchFamily="34" charset="0"/>
                <a:ea typeface="Calibri" panose="020F0502020204030204" pitchFamily="34" charset="0"/>
                <a:cs typeface="Calibri" panose="020F0502020204030204" pitchFamily="34" charset="0"/>
              </a:rPr>
              <a:t> is integrated into a Criminal Identification and Detection App, making the application interactive and user-friendly. </a:t>
            </a:r>
            <a:r>
              <a:rPr lang="en-US" dirty="0" err="1">
                <a:latin typeface="Calibri" panose="020F0502020204030204" pitchFamily="34" charset="0"/>
                <a:ea typeface="Calibri" panose="020F0502020204030204" pitchFamily="34" charset="0"/>
                <a:cs typeface="Calibri" panose="020F0502020204030204" pitchFamily="34" charset="0"/>
              </a:rPr>
              <a:t>Streamlit</a:t>
            </a:r>
            <a:r>
              <a:rPr lang="en-US" dirty="0">
                <a:latin typeface="Calibri" panose="020F0502020204030204" pitchFamily="34" charset="0"/>
                <a:ea typeface="Calibri" panose="020F0502020204030204" pitchFamily="34" charset="0"/>
                <a:cs typeface="Calibri" panose="020F0502020204030204" pitchFamily="34" charset="0"/>
              </a:rPr>
              <a:t> is a Python library that simplifies the process of creating web applications for data science and machine learning. The integration allows users to perform various tasks related to criminal identification and detection through a web interface.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895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53D7-BFB9-7EA7-54C3-109BAC7B515C}"/>
              </a:ext>
            </a:extLst>
          </p:cNvPr>
          <p:cNvSpPr>
            <a:spLocks noGrp="1"/>
          </p:cNvSpPr>
          <p:nvPr>
            <p:ph type="ctrTitle"/>
          </p:nvPr>
        </p:nvSpPr>
        <p:spPr/>
        <p:txBody>
          <a:bodyPr/>
          <a:lstStyle/>
          <a:p>
            <a:r>
              <a:rPr lang="en-IN" dirty="0"/>
              <a:t>FUNCTIONALITY</a:t>
            </a:r>
          </a:p>
        </p:txBody>
      </p:sp>
      <p:sp>
        <p:nvSpPr>
          <p:cNvPr id="3" name="Subtitle 2">
            <a:extLst>
              <a:ext uri="{FF2B5EF4-FFF2-40B4-BE49-F238E27FC236}">
                <a16:creationId xmlns:a16="http://schemas.microsoft.com/office/drawing/2014/main" id="{325BC3DA-EE0E-5652-6CC9-EE35C86E6F81}"/>
              </a:ext>
            </a:extLst>
          </p:cNvPr>
          <p:cNvSpPr>
            <a:spLocks noGrp="1"/>
          </p:cNvSpPr>
          <p:nvPr>
            <p:ph type="subTitle" idx="1"/>
          </p:nvPr>
        </p:nvSpPr>
        <p:spPr>
          <a:xfrm>
            <a:off x="2815929" y="3264893"/>
            <a:ext cx="6560142" cy="1935571"/>
          </a:xfrm>
        </p:spPr>
        <p:txBody>
          <a:bodyPr/>
          <a:lstStyle/>
          <a:p>
            <a:r>
              <a:rPr lang="en-IN" sz="6000" dirty="0">
                <a:latin typeface="+mj-lt"/>
              </a:rPr>
              <a:t>OF THE PROJECT</a:t>
            </a:r>
          </a:p>
        </p:txBody>
      </p:sp>
    </p:spTree>
    <p:extLst>
      <p:ext uri="{BB962C8B-B14F-4D97-AF65-F5344CB8AC3E}">
        <p14:creationId xmlns:p14="http://schemas.microsoft.com/office/powerpoint/2010/main" val="296092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77A4-7557-0292-78D7-447117E98A9B}"/>
              </a:ext>
            </a:extLst>
          </p:cNvPr>
          <p:cNvSpPr>
            <a:spLocks noGrp="1"/>
          </p:cNvSpPr>
          <p:nvPr>
            <p:ph type="title"/>
          </p:nvPr>
        </p:nvSpPr>
        <p:spPr>
          <a:xfrm>
            <a:off x="508357" y="1190151"/>
            <a:ext cx="4384736" cy="4619938"/>
          </a:xfrm>
        </p:spPr>
        <p:txBody>
          <a:bodyPr/>
          <a:lstStyle/>
          <a:p>
            <a:r>
              <a:rPr lang="en-IN" dirty="0"/>
              <a:t> USER INTERFACE</a:t>
            </a:r>
          </a:p>
        </p:txBody>
      </p:sp>
      <p:pic>
        <p:nvPicPr>
          <p:cNvPr id="5" name="Content Placeholder 4">
            <a:extLst>
              <a:ext uri="{FF2B5EF4-FFF2-40B4-BE49-F238E27FC236}">
                <a16:creationId xmlns:a16="http://schemas.microsoft.com/office/drawing/2014/main" id="{5B1B3384-AC3D-5A98-F1AE-C4C96F26A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701040"/>
            <a:ext cx="5222240" cy="5831840"/>
          </a:xfrm>
        </p:spPr>
      </p:pic>
    </p:spTree>
    <p:extLst>
      <p:ext uri="{BB962C8B-B14F-4D97-AF65-F5344CB8AC3E}">
        <p14:creationId xmlns:p14="http://schemas.microsoft.com/office/powerpoint/2010/main" val="377812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AA9E36-2021-DFE1-FA90-365C9E81D21B}"/>
              </a:ext>
            </a:extLst>
          </p:cNvPr>
          <p:cNvSpPr>
            <a:spLocks noGrp="1"/>
          </p:cNvSpPr>
          <p:nvPr>
            <p:ph type="title"/>
          </p:nvPr>
        </p:nvSpPr>
        <p:spPr/>
        <p:txBody>
          <a:bodyPr/>
          <a:lstStyle/>
          <a:p>
            <a:r>
              <a:rPr lang="en-IN" dirty="0"/>
              <a:t>Image-Based Criminal Detection</a:t>
            </a:r>
          </a:p>
        </p:txBody>
      </p:sp>
      <p:sp>
        <p:nvSpPr>
          <p:cNvPr id="5" name="Content Placeholder 4">
            <a:extLst>
              <a:ext uri="{FF2B5EF4-FFF2-40B4-BE49-F238E27FC236}">
                <a16:creationId xmlns:a16="http://schemas.microsoft.com/office/drawing/2014/main" id="{8CDC4AF7-B8CD-34D6-5F16-62FFD11005EE}"/>
              </a:ext>
            </a:extLst>
          </p:cNvPr>
          <p:cNvSpPr>
            <a:spLocks noGrp="1"/>
          </p:cNvSpPr>
          <p:nvPr>
            <p:ph sz="half" idx="1"/>
          </p:nvPr>
        </p:nvSpPr>
        <p:spPr>
          <a:xfrm>
            <a:off x="838200" y="1825625"/>
            <a:ext cx="4140200" cy="4297678"/>
          </a:xfrm>
        </p:spPr>
        <p:txBody>
          <a:bodyPr>
            <a:normAutofit fontScale="92500" lnSpcReduction="10000"/>
          </a:bodyPr>
          <a:lstStyle/>
          <a:p>
            <a:pPr algn="just">
              <a:lnSpc>
                <a:spcPct val="160000"/>
              </a:lnSpc>
            </a:pPr>
            <a:r>
              <a:rPr lang="en-US" sz="1600" dirty="0">
                <a:latin typeface="Calibri" panose="020F0502020204030204" pitchFamily="34" charset="0"/>
                <a:ea typeface="Calibri" panose="020F0502020204030204" pitchFamily="34" charset="0"/>
                <a:cs typeface="Calibri" panose="020F0502020204030204" pitchFamily="34" charset="0"/>
              </a:rPr>
              <a:t>The Image-Based Detection System is a critical component of our Criminal Identification and Detection App, leveraging advanced computer vision techniques. The system allows users to upload images of individuals for identification purposes. Upon uploading, the app employs computer vision methodologies to locate and analyze facial features, creating a unique facial signature for each individual. This signature is then compared with existing records in the criminal registry, facilitating quick and accurate identification.</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able Placeholder 5">
            <a:extLst>
              <a:ext uri="{FF2B5EF4-FFF2-40B4-BE49-F238E27FC236}">
                <a16:creationId xmlns:a16="http://schemas.microsoft.com/office/drawing/2014/main" id="{E183CE2A-EB36-2B3C-5CD4-9074BD9D4EE6}"/>
              </a:ext>
            </a:extLst>
          </p:cNvPr>
          <p:cNvSpPr>
            <a:spLocks noGrp="1"/>
          </p:cNvSpPr>
          <p:nvPr>
            <p:ph type="tbl" sz="quarter" idx="13"/>
          </p:nvPr>
        </p:nvSpPr>
        <p:spPr>
          <a:xfrm>
            <a:off x="5699760" y="1690688"/>
            <a:ext cx="6304278" cy="4297680"/>
          </a:xfrm>
        </p:spPr>
      </p:sp>
      <p:pic>
        <p:nvPicPr>
          <p:cNvPr id="8" name="Picture 7">
            <a:extLst>
              <a:ext uri="{FF2B5EF4-FFF2-40B4-BE49-F238E27FC236}">
                <a16:creationId xmlns:a16="http://schemas.microsoft.com/office/drawing/2014/main" id="{48B9D9E3-A4F6-0EB0-F8AB-A9EE6F9D4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760" y="1690688"/>
            <a:ext cx="6304278" cy="4297678"/>
          </a:xfrm>
          <a:prstGeom prst="rect">
            <a:avLst/>
          </a:prstGeom>
        </p:spPr>
      </p:pic>
    </p:spTree>
    <p:extLst>
      <p:ext uri="{BB962C8B-B14F-4D97-AF65-F5344CB8AC3E}">
        <p14:creationId xmlns:p14="http://schemas.microsoft.com/office/powerpoint/2010/main" val="96843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760B0B-77D2-A7D1-4352-33D4267A124D}"/>
              </a:ext>
            </a:extLst>
          </p:cNvPr>
          <p:cNvSpPr>
            <a:spLocks noGrp="1"/>
          </p:cNvSpPr>
          <p:nvPr>
            <p:ph type="title"/>
          </p:nvPr>
        </p:nvSpPr>
        <p:spPr>
          <a:xfrm>
            <a:off x="1488440" y="497843"/>
            <a:ext cx="8864600" cy="1472974"/>
          </a:xfrm>
        </p:spPr>
        <p:txBody>
          <a:bodyPr/>
          <a:lstStyle/>
          <a:p>
            <a:r>
              <a:rPr lang="en-IN" dirty="0"/>
              <a:t>Video Surveillance Criminal Detection</a:t>
            </a:r>
          </a:p>
        </p:txBody>
      </p:sp>
      <p:pic>
        <p:nvPicPr>
          <p:cNvPr id="15" name="Content Placeholder 14">
            <a:extLst>
              <a:ext uri="{FF2B5EF4-FFF2-40B4-BE49-F238E27FC236}">
                <a16:creationId xmlns:a16="http://schemas.microsoft.com/office/drawing/2014/main" id="{3FD435A3-4450-A6B0-BDEE-19767FED2F5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00960" y="2183765"/>
            <a:ext cx="6167120" cy="4284663"/>
          </a:xfrm>
        </p:spPr>
      </p:pic>
    </p:spTree>
    <p:extLst>
      <p:ext uri="{BB962C8B-B14F-4D97-AF65-F5344CB8AC3E}">
        <p14:creationId xmlns:p14="http://schemas.microsoft.com/office/powerpoint/2010/main" val="23218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59FE9-977A-6975-E686-C358EEE1728E}"/>
              </a:ext>
            </a:extLst>
          </p:cNvPr>
          <p:cNvSpPr>
            <a:spLocks noGrp="1"/>
          </p:cNvSpPr>
          <p:nvPr>
            <p:ph type="title"/>
          </p:nvPr>
        </p:nvSpPr>
        <p:spPr>
          <a:xfrm>
            <a:off x="608198" y="650240"/>
            <a:ext cx="5507421" cy="1311520"/>
          </a:xfrm>
        </p:spPr>
        <p:txBody>
          <a:bodyPr/>
          <a:lstStyle/>
          <a:p>
            <a:r>
              <a:rPr lang="en-IN" dirty="0"/>
              <a:t>CONCLUSION</a:t>
            </a:r>
          </a:p>
        </p:txBody>
      </p:sp>
      <p:sp>
        <p:nvSpPr>
          <p:cNvPr id="5" name="Content Placeholder 4">
            <a:extLst>
              <a:ext uri="{FF2B5EF4-FFF2-40B4-BE49-F238E27FC236}">
                <a16:creationId xmlns:a16="http://schemas.microsoft.com/office/drawing/2014/main" id="{9476EF78-9F08-2D0B-12CB-4C0BBB586D17}"/>
              </a:ext>
            </a:extLst>
          </p:cNvPr>
          <p:cNvSpPr>
            <a:spLocks noGrp="1"/>
          </p:cNvSpPr>
          <p:nvPr>
            <p:ph idx="1"/>
          </p:nvPr>
        </p:nvSpPr>
        <p:spPr>
          <a:xfrm>
            <a:off x="507299" y="2214880"/>
            <a:ext cx="10693219" cy="4104640"/>
          </a:xfrm>
        </p:spPr>
        <p:txBody>
          <a:bodyPr>
            <a:normAutofit fontScale="92500"/>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In conclusion, our Criminal Identification App is a powerful tool for law enforcement, making it easier to find and recognize individuals involved in criminal activities. Using advanced technology like facial recognition, the app helps identify suspects by comparing their faces with known criminals in a secure database. The user-friendly interface ensures that law enforcement officers can navigate and use the app with ease. By combining various features like image-based detection and video surveillance, our app provides a comprehensive solution for enhancing public safety and supporting crime prevention efforts. It's a valuable asset in the hands of those working to keep our communities safe</a:t>
            </a:r>
            <a:r>
              <a:rPr lang="en-US" dirty="0"/>
              <a:t>.</a:t>
            </a:r>
            <a:endParaRPr lang="en-IN" dirty="0"/>
          </a:p>
        </p:txBody>
      </p:sp>
    </p:spTree>
    <p:extLst>
      <p:ext uri="{BB962C8B-B14F-4D97-AF65-F5344CB8AC3E}">
        <p14:creationId xmlns:p14="http://schemas.microsoft.com/office/powerpoint/2010/main" val="339473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19EE-8730-66E6-39DA-AE406E97875C}"/>
              </a:ext>
            </a:extLst>
          </p:cNvPr>
          <p:cNvSpPr>
            <a:spLocks noGrp="1"/>
          </p:cNvSpPr>
          <p:nvPr>
            <p:ph type="ctrTitle"/>
          </p:nvPr>
        </p:nvSpPr>
        <p:spPr>
          <a:xfrm>
            <a:off x="2897209" y="1897425"/>
            <a:ext cx="6560142" cy="3063149"/>
          </a:xfrm>
        </p:spPr>
        <p:txBody>
          <a:bodyPr/>
          <a:lstStyle/>
          <a:p>
            <a:r>
              <a:rPr lang="en-IN" sz="8000" dirty="0"/>
              <a:t>THANK YOU</a:t>
            </a:r>
          </a:p>
        </p:txBody>
      </p:sp>
      <p:sp>
        <p:nvSpPr>
          <p:cNvPr id="4" name="Subtitle 3">
            <a:extLst>
              <a:ext uri="{FF2B5EF4-FFF2-40B4-BE49-F238E27FC236}">
                <a16:creationId xmlns:a16="http://schemas.microsoft.com/office/drawing/2014/main" id="{21C40A59-CC9C-99A1-5051-697912A6CC55}"/>
              </a:ext>
            </a:extLst>
          </p:cNvPr>
          <p:cNvSpPr>
            <a:spLocks noGrp="1"/>
          </p:cNvSpPr>
          <p:nvPr>
            <p:ph type="subTitle" idx="1"/>
          </p:nvPr>
        </p:nvSpPr>
        <p:spPr>
          <a:xfrm flipH="1">
            <a:off x="12984480" y="5069840"/>
            <a:ext cx="1351280" cy="304801"/>
          </a:xfrm>
        </p:spPr>
        <p:txBody>
          <a:bodyPr/>
          <a:lstStyle/>
          <a:p>
            <a:endParaRPr lang="en-IN" dirty="0"/>
          </a:p>
        </p:txBody>
      </p:sp>
    </p:spTree>
    <p:extLst>
      <p:ext uri="{BB962C8B-B14F-4D97-AF65-F5344CB8AC3E}">
        <p14:creationId xmlns:p14="http://schemas.microsoft.com/office/powerpoint/2010/main" val="60922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5552091" cy="5768220"/>
          </a:xfrm>
          <a:noFill/>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Introduction</a:t>
            </a:r>
          </a:p>
          <a:p>
            <a:r>
              <a:rPr lang="en-US" dirty="0">
                <a:latin typeface="Calibri" panose="020F0502020204030204" pitchFamily="34" charset="0"/>
                <a:ea typeface="Calibri" panose="020F0502020204030204" pitchFamily="34" charset="0"/>
                <a:cs typeface="Calibri" panose="020F0502020204030204" pitchFamily="34" charset="0"/>
              </a:rPr>
              <a:t>Objective</a:t>
            </a:r>
          </a:p>
          <a:p>
            <a:r>
              <a:rPr lang="en-US" dirty="0">
                <a:latin typeface="Calibri" panose="020F0502020204030204" pitchFamily="34" charset="0"/>
                <a:ea typeface="Calibri" panose="020F0502020204030204" pitchFamily="34" charset="0"/>
                <a:cs typeface="Calibri" panose="020F0502020204030204" pitchFamily="34" charset="0"/>
              </a:rPr>
              <a:t>Structure of Python Code</a:t>
            </a:r>
          </a:p>
          <a:p>
            <a:r>
              <a:rPr lang="en-US" dirty="0">
                <a:latin typeface="Calibri" panose="020F0502020204030204" pitchFamily="34" charset="0"/>
                <a:ea typeface="Calibri" panose="020F0502020204030204" pitchFamily="34" charset="0"/>
                <a:cs typeface="Calibri" panose="020F0502020204030204" pitchFamily="34" charset="0"/>
              </a:rPr>
              <a:t>Implementation Of the Project</a:t>
            </a:r>
          </a:p>
          <a:p>
            <a:r>
              <a:rPr lang="en-US" dirty="0">
                <a:latin typeface="Calibri" panose="020F0502020204030204" pitchFamily="34" charset="0"/>
                <a:ea typeface="Calibri" panose="020F0502020204030204" pitchFamily="34" charset="0"/>
                <a:cs typeface="Calibri" panose="020F0502020204030204" pitchFamily="34" charset="0"/>
              </a:rPr>
              <a:t>Functionality </a:t>
            </a:r>
            <a:r>
              <a:rPr lang="en-US">
                <a:latin typeface="Calibri" panose="020F0502020204030204" pitchFamily="34" charset="0"/>
                <a:ea typeface="Calibri" panose="020F0502020204030204" pitchFamily="34" charset="0"/>
                <a:cs typeface="Calibri" panose="020F0502020204030204" pitchFamily="34" charset="0"/>
              </a:rPr>
              <a:t>Of the Project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875859" y="1055242"/>
            <a:ext cx="3777422" cy="966598"/>
          </a:xfrm>
        </p:spPr>
        <p:txBody>
          <a:bodyPr anchor="b">
            <a:normAutofit/>
          </a:bodyPr>
          <a:lstStyle/>
          <a:p>
            <a:r>
              <a:rPr lang="en-US" dirty="0"/>
              <a:t>Introduction</a:t>
            </a:r>
          </a:p>
        </p:txBody>
      </p:sp>
      <p:sp>
        <p:nvSpPr>
          <p:cNvPr id="5" name="Content Placeholder 4">
            <a:extLst>
              <a:ext uri="{FF2B5EF4-FFF2-40B4-BE49-F238E27FC236}">
                <a16:creationId xmlns:a16="http://schemas.microsoft.com/office/drawing/2014/main" id="{55C37F52-5C08-7C02-C9CA-E2AD930A95FB}"/>
              </a:ext>
            </a:extLst>
          </p:cNvPr>
          <p:cNvSpPr>
            <a:spLocks noGrp="1"/>
          </p:cNvSpPr>
          <p:nvPr>
            <p:ph idx="1"/>
          </p:nvPr>
        </p:nvSpPr>
        <p:spPr>
          <a:xfrm>
            <a:off x="802640" y="2092960"/>
            <a:ext cx="10815139" cy="4259185"/>
          </a:xfrm>
        </p:spPr>
        <p:txBody>
          <a:bodyPr>
            <a:norm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Computer vision technology enables the automatic extraction, analysis, and understanding of meaningful information from images and videos. In the context of a Criminal Detection and Identification App, this translates to the ability to recognize faces, objects, and patterns within visual data. By harnessing this technology, law enforcement agencies can significantly improve their investigative capabilities, streamline surveillance efforts, and maintain comprehensive criminal registries.</a:t>
            </a:r>
          </a:p>
        </p:txBody>
      </p:sp>
    </p:spTree>
    <p:extLst>
      <p:ext uri="{BB962C8B-B14F-4D97-AF65-F5344CB8AC3E}">
        <p14:creationId xmlns:p14="http://schemas.microsoft.com/office/powerpoint/2010/main" val="329392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579123"/>
            <a:ext cx="10515600" cy="1472974"/>
          </a:xfrm>
          <a:noFill/>
        </p:spPr>
        <p:txBody>
          <a:bodyPr anchor="ctr"/>
          <a:lstStyle/>
          <a:p>
            <a:r>
              <a:rPr lang="en-US" dirty="0"/>
              <a:t>Objective</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665480" y="1888899"/>
            <a:ext cx="10215880" cy="4284889"/>
          </a:xfrm>
          <a:noFill/>
        </p:spPr>
        <p:txBody>
          <a:bodyPr vert="horz" lIns="91440" tIns="45720" rIns="91440" bIns="45720" rtlCol="0" anchor="t">
            <a:normAutofit/>
          </a:bodyPr>
          <a:lstStyle/>
          <a:p>
            <a:pPr marL="182563" indent="0" algn="just">
              <a:lnSpc>
                <a:spcPct val="150000"/>
              </a:lnSpc>
              <a:buNone/>
            </a:pPr>
            <a:r>
              <a:rPr lang="en-US" sz="2000" dirty="0">
                <a:latin typeface="Calibri" panose="020F0502020204030204" pitchFamily="34" charset="0"/>
                <a:ea typeface="Calibri" panose="020F0502020204030204" pitchFamily="34" charset="0"/>
                <a:cs typeface="Calibri" panose="020F0502020204030204" pitchFamily="34" charset="0"/>
              </a:rPr>
              <a:t>The main goal of the Criminal Identification App is to help law enforcement officers identify and catch individuals who may be involved in criminal activities. The app uses advanced computer vision technology, like facial recognition, to accurately recognize people. It also allows for the surveillance of live video feeds, helping law enforcement monitor and respond to criminal behavior in real-time. The app is designed to be easy to use, with a user-friendly web interface, making it accessible for law enforcement personnel. Additionally, the app can keep a record of known criminals, making it a useful tool for tracking and preventing crimes. The objective is to provide law enforcement with a powerful and efficient tool for maintaining public safety and security.</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664785"/>
            <a:ext cx="6560142" cy="3063149"/>
          </a:xfrm>
          <a:noFill/>
        </p:spPr>
        <p:txBody>
          <a:bodyPr/>
          <a:lstStyle/>
          <a:p>
            <a:r>
              <a:rPr lang="en-US" dirty="0"/>
              <a:t>Structure of</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flipH="1">
            <a:off x="3271520" y="3576320"/>
            <a:ext cx="5466080" cy="2772224"/>
          </a:xfrm>
          <a:noFill/>
        </p:spPr>
        <p:txBody>
          <a:bodyPr/>
          <a:lstStyle/>
          <a:p>
            <a:r>
              <a:rPr lang="en-US" sz="5400" dirty="0">
                <a:latin typeface="+mj-lt"/>
              </a:rPr>
              <a:t>Python Code</a:t>
            </a:r>
          </a:p>
        </p:txBody>
      </p:sp>
    </p:spTree>
    <p:extLst>
      <p:ext uri="{BB962C8B-B14F-4D97-AF65-F5344CB8AC3E}">
        <p14:creationId xmlns:p14="http://schemas.microsoft.com/office/powerpoint/2010/main" val="36309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nchor="ctr"/>
          <a:lstStyle/>
          <a:p>
            <a:r>
              <a:rPr lang="en-US" dirty="0"/>
              <a:t>Libraries used</a:t>
            </a:r>
          </a:p>
        </p:txBody>
      </p:sp>
      <p:sp>
        <p:nvSpPr>
          <p:cNvPr id="5" name="Content Placeholder 4">
            <a:extLst>
              <a:ext uri="{FF2B5EF4-FFF2-40B4-BE49-F238E27FC236}">
                <a16:creationId xmlns:a16="http://schemas.microsoft.com/office/drawing/2014/main" id="{AE8D88F9-B050-8ECE-3734-2A9EC793D23D}"/>
              </a:ext>
            </a:extLst>
          </p:cNvPr>
          <p:cNvSpPr>
            <a:spLocks noGrp="1"/>
          </p:cNvSpPr>
          <p:nvPr>
            <p:ph idx="1"/>
          </p:nvPr>
        </p:nvSpPr>
        <p:spPr>
          <a:xfrm>
            <a:off x="6564815" y="1385091"/>
            <a:ext cx="4619937" cy="5315035"/>
          </a:xfrm>
        </p:spPr>
        <p:txBody>
          <a:bodyPr>
            <a:normAutofit/>
          </a:bodyPr>
          <a:lstStyle/>
          <a:p>
            <a:r>
              <a:rPr lang="en-US" sz="2600" dirty="0">
                <a:latin typeface="Calibri" panose="020F0502020204030204" pitchFamily="34" charset="0"/>
                <a:ea typeface="Calibri" panose="020F0502020204030204" pitchFamily="34" charset="0"/>
                <a:cs typeface="Calibri" panose="020F0502020204030204" pitchFamily="34" charset="0"/>
              </a:rPr>
              <a:t>import </a:t>
            </a:r>
            <a:r>
              <a:rPr lang="en-US" sz="2600" dirty="0" err="1">
                <a:latin typeface="Calibri" panose="020F0502020204030204" pitchFamily="34" charset="0"/>
                <a:ea typeface="Calibri" panose="020F0502020204030204" pitchFamily="34" charset="0"/>
                <a:cs typeface="Calibri" panose="020F0502020204030204" pitchFamily="34" charset="0"/>
              </a:rPr>
              <a:t>os</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rPr>
              <a:t>import </a:t>
            </a:r>
            <a:r>
              <a:rPr lang="en-US" sz="2600" dirty="0" err="1">
                <a:latin typeface="Calibri" panose="020F0502020204030204" pitchFamily="34" charset="0"/>
                <a:ea typeface="Calibri" panose="020F0502020204030204" pitchFamily="34" charset="0"/>
                <a:cs typeface="Calibri" panose="020F0502020204030204" pitchFamily="34" charset="0"/>
              </a:rPr>
              <a:t>streamlit</a:t>
            </a:r>
            <a:r>
              <a:rPr lang="en-US" sz="2600" dirty="0">
                <a:latin typeface="Calibri" panose="020F0502020204030204" pitchFamily="34" charset="0"/>
                <a:ea typeface="Calibri" panose="020F0502020204030204" pitchFamily="34" charset="0"/>
                <a:cs typeface="Calibri" panose="020F0502020204030204" pitchFamily="34" charset="0"/>
              </a:rPr>
              <a:t> as </a:t>
            </a:r>
            <a:r>
              <a:rPr lang="en-US" sz="2600" dirty="0" err="1">
                <a:latin typeface="Calibri" panose="020F0502020204030204" pitchFamily="34" charset="0"/>
                <a:ea typeface="Calibri" panose="020F0502020204030204" pitchFamily="34" charset="0"/>
                <a:cs typeface="Calibri" panose="020F0502020204030204" pitchFamily="34" charset="0"/>
              </a:rPr>
              <a:t>st</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rPr>
              <a:t>import cv2</a:t>
            </a:r>
          </a:p>
          <a:p>
            <a:r>
              <a:rPr lang="en-US" sz="2600" dirty="0">
                <a:latin typeface="Calibri" panose="020F0502020204030204" pitchFamily="34" charset="0"/>
                <a:ea typeface="Calibri" panose="020F0502020204030204" pitchFamily="34" charset="0"/>
                <a:cs typeface="Calibri" panose="020F0502020204030204" pitchFamily="34" charset="0"/>
              </a:rPr>
              <a:t>import </a:t>
            </a:r>
            <a:r>
              <a:rPr lang="en-US" sz="2600" dirty="0" err="1">
                <a:latin typeface="Calibri" panose="020F0502020204030204" pitchFamily="34" charset="0"/>
                <a:ea typeface="Calibri" panose="020F0502020204030204" pitchFamily="34" charset="0"/>
                <a:cs typeface="Calibri" panose="020F0502020204030204" pitchFamily="34" charset="0"/>
              </a:rPr>
              <a:t>numpy</a:t>
            </a:r>
            <a:r>
              <a:rPr lang="en-US" sz="2600" dirty="0">
                <a:latin typeface="Calibri" panose="020F0502020204030204" pitchFamily="34" charset="0"/>
                <a:ea typeface="Calibri" panose="020F0502020204030204" pitchFamily="34" charset="0"/>
                <a:cs typeface="Calibri" panose="020F0502020204030204" pitchFamily="34" charset="0"/>
              </a:rPr>
              <a:t> as np</a:t>
            </a:r>
          </a:p>
          <a:p>
            <a:r>
              <a:rPr lang="en-US" sz="2600" dirty="0">
                <a:latin typeface="Calibri" panose="020F0502020204030204" pitchFamily="34" charset="0"/>
                <a:ea typeface="Calibri" panose="020F0502020204030204" pitchFamily="34" charset="0"/>
                <a:cs typeface="Calibri" panose="020F0502020204030204" pitchFamily="34" charset="0"/>
              </a:rPr>
              <a:t>from PIL import Image</a:t>
            </a:r>
          </a:p>
          <a:p>
            <a:r>
              <a:rPr lang="en-US" sz="2600" dirty="0">
                <a:latin typeface="Calibri" panose="020F0502020204030204" pitchFamily="34" charset="0"/>
                <a:ea typeface="Calibri" panose="020F0502020204030204" pitchFamily="34" charset="0"/>
                <a:cs typeface="Calibri" panose="020F0502020204030204" pitchFamily="34" charset="0"/>
              </a:rPr>
              <a:t>import </a:t>
            </a:r>
            <a:r>
              <a:rPr lang="en-US" sz="2600" dirty="0" err="1">
                <a:latin typeface="Calibri" panose="020F0502020204030204" pitchFamily="34" charset="0"/>
                <a:ea typeface="Calibri" panose="020F0502020204030204" pitchFamily="34" charset="0"/>
                <a:cs typeface="Calibri" panose="020F0502020204030204" pitchFamily="34" charset="0"/>
              </a:rPr>
              <a:t>face_recognition</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rPr>
              <a:t>from datetime import datetime </a:t>
            </a:r>
          </a:p>
          <a:p>
            <a:endParaRPr lang="en-IN" dirty="0"/>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nchor="ctr"/>
          <a:lstStyle/>
          <a:p>
            <a:r>
              <a:rPr lang="en-US" dirty="0"/>
              <a:t>Computer Vision Algorithms</a:t>
            </a:r>
          </a:p>
        </p:txBody>
      </p:sp>
      <p:sp>
        <p:nvSpPr>
          <p:cNvPr id="5" name="Content Placeholder 4">
            <a:extLst>
              <a:ext uri="{FF2B5EF4-FFF2-40B4-BE49-F238E27FC236}">
                <a16:creationId xmlns:a16="http://schemas.microsoft.com/office/drawing/2014/main" id="{B34FE0C1-8D82-8925-E624-772827E4B83B}"/>
              </a:ext>
            </a:extLst>
          </p:cNvPr>
          <p:cNvSpPr>
            <a:spLocks noGrp="1"/>
          </p:cNvSpPr>
          <p:nvPr>
            <p:ph sz="quarter" idx="13"/>
          </p:nvPr>
        </p:nvSpPr>
        <p:spPr>
          <a:xfrm>
            <a:off x="665480" y="1777777"/>
            <a:ext cx="10419080" cy="4542381"/>
          </a:xfrm>
        </p:spPr>
        <p:txBody>
          <a:bodyPr>
            <a:normAutofit fontScale="92500" lnSpcReduction="10000"/>
          </a:bodyPr>
          <a:lstStyle/>
          <a:p>
            <a:pPr marL="0" indent="0">
              <a:buNone/>
            </a:pPr>
            <a:r>
              <a:rPr lang="en-US" sz="2600" dirty="0">
                <a:latin typeface="+mj-lt"/>
              </a:rPr>
              <a:t>1.Face Detection:</a:t>
            </a:r>
            <a:endParaRPr lang="en-US" dirty="0"/>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The </a:t>
            </a:r>
            <a:r>
              <a:rPr lang="en-US" sz="2200" dirty="0" err="1">
                <a:highlight>
                  <a:srgbClr val="00FFFF"/>
                </a:highlight>
                <a:latin typeface="Calibri" panose="020F0502020204030204" pitchFamily="34" charset="0"/>
                <a:ea typeface="Calibri" panose="020F0502020204030204" pitchFamily="34" charset="0"/>
                <a:cs typeface="Calibri" panose="020F0502020204030204" pitchFamily="34" charset="0"/>
              </a:rPr>
              <a:t>face_recognition.face_locations</a:t>
            </a:r>
            <a:r>
              <a:rPr lang="en-US" sz="2200" dirty="0">
                <a:highlight>
                  <a:srgbClr val="00FFFF"/>
                </a:highlight>
                <a:latin typeface="Calibri" panose="020F0502020204030204" pitchFamily="34" charset="0"/>
                <a:ea typeface="Calibri" panose="020F0502020204030204" pitchFamily="34" charset="0"/>
                <a:cs typeface="Calibri" panose="020F0502020204030204" pitchFamily="34" charset="0"/>
              </a:rPr>
              <a:t> </a:t>
            </a:r>
            <a:r>
              <a:rPr lang="en-US" sz="2200" dirty="0">
                <a:latin typeface="Calibri" panose="020F0502020204030204" pitchFamily="34" charset="0"/>
                <a:ea typeface="Calibri" panose="020F0502020204030204" pitchFamily="34" charset="0"/>
                <a:cs typeface="Calibri" panose="020F0502020204030204" pitchFamily="34" charset="0"/>
              </a:rPr>
              <a:t>function is used for detecting faces in  images. It likely employs a combination of algorithms, possibly based on </a:t>
            </a:r>
            <a:r>
              <a:rPr lang="en-US" sz="2200" dirty="0" err="1">
                <a:latin typeface="Calibri" panose="020F0502020204030204" pitchFamily="34" charset="0"/>
                <a:ea typeface="Calibri" panose="020F0502020204030204" pitchFamily="34" charset="0"/>
                <a:cs typeface="Calibri" panose="020F0502020204030204" pitchFamily="34" charset="0"/>
              </a:rPr>
              <a:t>Haar</a:t>
            </a:r>
            <a:r>
              <a:rPr lang="en-US" sz="2200" dirty="0">
                <a:latin typeface="Calibri" panose="020F0502020204030204" pitchFamily="34" charset="0"/>
                <a:ea typeface="Calibri" panose="020F0502020204030204" pitchFamily="34" charset="0"/>
                <a:cs typeface="Calibri" panose="020F0502020204030204" pitchFamily="34" charset="0"/>
              </a:rPr>
              <a:t> cascades or deep learning-based methods.</a:t>
            </a:r>
          </a:p>
          <a:p>
            <a:pPr marL="0" indent="0" algn="just">
              <a:buNone/>
            </a:pPr>
            <a:r>
              <a:rPr lang="en-US" sz="2600" dirty="0">
                <a:latin typeface="+mj-lt"/>
                <a:ea typeface="Calibri" panose="020F0502020204030204" pitchFamily="34" charset="0"/>
                <a:cs typeface="Calibri" panose="020F0502020204030204" pitchFamily="34" charset="0"/>
              </a:rPr>
              <a:t>2.Face Recognition:</a:t>
            </a:r>
            <a:endParaRPr lang="en-US" sz="1600" dirty="0">
              <a:latin typeface="+mj-lt"/>
              <a:ea typeface="Calibri" panose="020F0502020204030204" pitchFamily="34" charset="0"/>
              <a:cs typeface="Calibri" panose="020F0502020204030204" pitchFamily="34" charset="0"/>
            </a:endParaRP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The </a:t>
            </a:r>
            <a:r>
              <a:rPr lang="en-US" sz="2200" dirty="0" err="1">
                <a:highlight>
                  <a:srgbClr val="00FFFF"/>
                </a:highlight>
                <a:latin typeface="Calibri" panose="020F0502020204030204" pitchFamily="34" charset="0"/>
                <a:ea typeface="Calibri" panose="020F0502020204030204" pitchFamily="34" charset="0"/>
                <a:cs typeface="Calibri" panose="020F0502020204030204" pitchFamily="34" charset="0"/>
              </a:rPr>
              <a:t>face_recognition.face_encodings</a:t>
            </a:r>
            <a:r>
              <a:rPr lang="en-US" sz="2200" dirty="0">
                <a:highlight>
                  <a:srgbClr val="00FFFF"/>
                </a:highlight>
                <a:latin typeface="Calibri" panose="020F0502020204030204" pitchFamily="34" charset="0"/>
                <a:ea typeface="Calibri" panose="020F0502020204030204" pitchFamily="34" charset="0"/>
                <a:cs typeface="Calibri" panose="020F0502020204030204" pitchFamily="34" charset="0"/>
              </a:rPr>
              <a:t> </a:t>
            </a:r>
            <a:r>
              <a:rPr lang="en-US" sz="2200" dirty="0">
                <a:latin typeface="Calibri" panose="020F0502020204030204" pitchFamily="34" charset="0"/>
                <a:ea typeface="Calibri" panose="020F0502020204030204" pitchFamily="34" charset="0"/>
                <a:cs typeface="Calibri" panose="020F0502020204030204" pitchFamily="34" charset="0"/>
              </a:rPr>
              <a:t>function is used to encode facial features for both the training images and the test images. This involves extracting unique features from the face, likely using deep neural networks.</a:t>
            </a:r>
          </a:p>
          <a:p>
            <a:pPr marL="0" indent="0">
              <a:buNone/>
            </a:pPr>
            <a:r>
              <a:rPr lang="en-US" sz="2600" dirty="0">
                <a:latin typeface="+mj-lt"/>
              </a:rPr>
              <a:t>3.Comparison of Faces:</a:t>
            </a:r>
            <a:endParaRPr lang="en-US" dirty="0"/>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The </a:t>
            </a:r>
            <a:r>
              <a:rPr lang="en-US" sz="2200" dirty="0" err="1">
                <a:highlight>
                  <a:srgbClr val="00FFFF"/>
                </a:highlight>
                <a:latin typeface="Calibri" panose="020F0502020204030204" pitchFamily="34" charset="0"/>
                <a:ea typeface="Calibri" panose="020F0502020204030204" pitchFamily="34" charset="0"/>
                <a:cs typeface="Calibri" panose="020F0502020204030204" pitchFamily="34" charset="0"/>
              </a:rPr>
              <a:t>face_recognition.compare_faces</a:t>
            </a:r>
            <a:r>
              <a:rPr lang="en-US" sz="2200" dirty="0">
                <a:highlight>
                  <a:srgbClr val="00FFFF"/>
                </a:highlight>
                <a:latin typeface="Calibri" panose="020F0502020204030204" pitchFamily="34" charset="0"/>
                <a:ea typeface="Calibri" panose="020F0502020204030204" pitchFamily="34" charset="0"/>
                <a:cs typeface="Calibri" panose="020F0502020204030204" pitchFamily="34" charset="0"/>
              </a:rPr>
              <a:t> </a:t>
            </a:r>
            <a:r>
              <a:rPr lang="en-US" sz="2200" dirty="0">
                <a:latin typeface="Calibri" panose="020F0502020204030204" pitchFamily="34" charset="0"/>
                <a:ea typeface="Calibri" panose="020F0502020204030204" pitchFamily="34" charset="0"/>
                <a:cs typeface="Calibri" panose="020F0502020204030204" pitchFamily="34" charset="0"/>
              </a:rPr>
              <a:t>function is employed to compare the facial encodings of the test image with those of the known (trained) images. This involves measuring the similarity between facial features</a:t>
            </a:r>
            <a:r>
              <a:rPr lang="en-US" dirty="0"/>
              <a:t>.</a:t>
            </a:r>
            <a:endParaRPr lang="en-IN" dirty="0"/>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479CD3-8120-016C-0564-27172D88A902}"/>
              </a:ext>
            </a:extLst>
          </p:cNvPr>
          <p:cNvSpPr>
            <a:spLocks noGrp="1"/>
          </p:cNvSpPr>
          <p:nvPr>
            <p:ph type="title"/>
          </p:nvPr>
        </p:nvSpPr>
        <p:spPr>
          <a:xfrm>
            <a:off x="792480" y="354124"/>
            <a:ext cx="10302240" cy="1472974"/>
          </a:xfrm>
        </p:spPr>
        <p:txBody>
          <a:bodyPr/>
          <a:lstStyle/>
          <a:p>
            <a:r>
              <a:rPr lang="en-IN" dirty="0"/>
              <a:t>Computer Vision Algorithms</a:t>
            </a:r>
          </a:p>
        </p:txBody>
      </p:sp>
      <p:sp>
        <p:nvSpPr>
          <p:cNvPr id="9" name="Content Placeholder 8">
            <a:extLst>
              <a:ext uri="{FF2B5EF4-FFF2-40B4-BE49-F238E27FC236}">
                <a16:creationId xmlns:a16="http://schemas.microsoft.com/office/drawing/2014/main" id="{2721D41C-1181-6CB6-A211-A59489F60D8E}"/>
              </a:ext>
            </a:extLst>
          </p:cNvPr>
          <p:cNvSpPr>
            <a:spLocks noGrp="1"/>
          </p:cNvSpPr>
          <p:nvPr>
            <p:ph sz="quarter" idx="13"/>
          </p:nvPr>
        </p:nvSpPr>
        <p:spPr>
          <a:xfrm>
            <a:off x="792480" y="1816938"/>
            <a:ext cx="10231120" cy="4456748"/>
          </a:xfrm>
        </p:spPr>
        <p:txBody>
          <a:bodyPr>
            <a:normAutofit fontScale="40000" lnSpcReduction="20000"/>
          </a:bodyPr>
          <a:lstStyle/>
          <a:p>
            <a:pPr marL="0" indent="0">
              <a:buNone/>
            </a:pPr>
            <a:r>
              <a:rPr lang="en-US" sz="5000" dirty="0">
                <a:latin typeface="+mj-lt"/>
              </a:rPr>
              <a:t>4. </a:t>
            </a:r>
            <a:r>
              <a:rPr lang="en-US" sz="6000" dirty="0">
                <a:latin typeface="+mj-lt"/>
              </a:rPr>
              <a:t>Distance Measurement</a:t>
            </a:r>
            <a:r>
              <a:rPr lang="en-US" sz="4500" dirty="0">
                <a:latin typeface="+mj-lt"/>
              </a:rPr>
              <a:t>:</a:t>
            </a:r>
            <a:endParaRPr lang="en-US" sz="3500" dirty="0">
              <a:latin typeface="+mj-lt"/>
            </a:endParaRPr>
          </a:p>
          <a:p>
            <a:pPr marL="0" indent="0">
              <a:buNone/>
            </a:pPr>
            <a:r>
              <a:rPr lang="en-US" sz="4500" dirty="0">
                <a:latin typeface="Calibri" panose="020F0502020204030204" pitchFamily="34" charset="0"/>
                <a:ea typeface="Calibri" panose="020F0502020204030204" pitchFamily="34" charset="0"/>
                <a:cs typeface="Calibri" panose="020F0502020204030204" pitchFamily="34" charset="0"/>
              </a:rPr>
              <a:t>The </a:t>
            </a:r>
            <a:r>
              <a:rPr lang="en-US" sz="4500" dirty="0" err="1">
                <a:highlight>
                  <a:srgbClr val="00FFFF"/>
                </a:highlight>
                <a:latin typeface="Calibri" panose="020F0502020204030204" pitchFamily="34" charset="0"/>
                <a:ea typeface="Calibri" panose="020F0502020204030204" pitchFamily="34" charset="0"/>
                <a:cs typeface="Calibri" panose="020F0502020204030204" pitchFamily="34" charset="0"/>
              </a:rPr>
              <a:t>face_recognition.face_distance</a:t>
            </a:r>
            <a:r>
              <a:rPr lang="en-US" sz="4500" dirty="0">
                <a:highlight>
                  <a:srgbClr val="00FFFF"/>
                </a:highlight>
                <a:latin typeface="Calibri" panose="020F0502020204030204" pitchFamily="34" charset="0"/>
                <a:ea typeface="Calibri" panose="020F0502020204030204" pitchFamily="34" charset="0"/>
                <a:cs typeface="Calibri" panose="020F0502020204030204" pitchFamily="34" charset="0"/>
              </a:rPr>
              <a:t> </a:t>
            </a:r>
            <a:r>
              <a:rPr lang="en-US" sz="4500" dirty="0">
                <a:latin typeface="Calibri" panose="020F0502020204030204" pitchFamily="34" charset="0"/>
                <a:ea typeface="Calibri" panose="020F0502020204030204" pitchFamily="34" charset="0"/>
                <a:cs typeface="Calibri" panose="020F0502020204030204" pitchFamily="34" charset="0"/>
              </a:rPr>
              <a:t>function calculates the Euclidean distance between face encodings. It provides a measure of how similar or dissimilar the faces are</a:t>
            </a:r>
            <a:r>
              <a:rPr lang="en-US" sz="42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6000" dirty="0">
                <a:latin typeface="+mj-lt"/>
              </a:rPr>
              <a:t>5. Rectangle Drawing:</a:t>
            </a:r>
          </a:p>
          <a:p>
            <a:pPr marL="0" indent="0">
              <a:buNone/>
            </a:pPr>
            <a:r>
              <a:rPr lang="en-US" sz="4500" dirty="0">
                <a:latin typeface="Calibri" panose="020F0502020204030204" pitchFamily="34" charset="0"/>
                <a:ea typeface="Calibri" panose="020F0502020204030204" pitchFamily="34" charset="0"/>
                <a:cs typeface="Calibri" panose="020F0502020204030204" pitchFamily="34" charset="0"/>
              </a:rPr>
              <a:t>OpenCV functions </a:t>
            </a:r>
            <a:r>
              <a:rPr lang="en-US" sz="4500" dirty="0">
                <a:highlight>
                  <a:srgbClr val="00FFFF"/>
                </a:highlight>
                <a:latin typeface="Calibri" panose="020F0502020204030204" pitchFamily="34" charset="0"/>
                <a:ea typeface="Calibri" panose="020F0502020204030204" pitchFamily="34" charset="0"/>
                <a:cs typeface="Calibri" panose="020F0502020204030204" pitchFamily="34" charset="0"/>
              </a:rPr>
              <a:t>(cv2.rectangle, cv2.putText) </a:t>
            </a:r>
            <a:r>
              <a:rPr lang="en-US" sz="4500" dirty="0">
                <a:latin typeface="Calibri" panose="020F0502020204030204" pitchFamily="34" charset="0"/>
                <a:ea typeface="Calibri" panose="020F0502020204030204" pitchFamily="34" charset="0"/>
                <a:cs typeface="Calibri" panose="020F0502020204030204" pitchFamily="34" charset="0"/>
              </a:rPr>
              <a:t>are used to draw rectangles around detected faces and display text identifying the recognized individual.</a:t>
            </a:r>
          </a:p>
          <a:p>
            <a:pPr marL="0" indent="0">
              <a:buNone/>
            </a:pPr>
            <a:r>
              <a:rPr lang="en-US" sz="6000" dirty="0">
                <a:latin typeface="+mj-lt"/>
              </a:rPr>
              <a:t>6. Attendance Logging:</a:t>
            </a:r>
          </a:p>
          <a:p>
            <a:pPr marL="0" indent="0">
              <a:buNone/>
            </a:pPr>
            <a:r>
              <a:rPr lang="en-US" sz="5000" dirty="0">
                <a:latin typeface="Calibri" panose="020F0502020204030204" pitchFamily="34" charset="0"/>
                <a:ea typeface="Calibri" panose="020F0502020204030204" pitchFamily="34" charset="0"/>
                <a:cs typeface="Calibri" panose="020F0502020204030204" pitchFamily="34" charset="0"/>
              </a:rPr>
              <a:t>The code includes a function named </a:t>
            </a:r>
            <a:r>
              <a:rPr lang="en-US" sz="5000" dirty="0">
                <a:highlight>
                  <a:srgbClr val="00FFFF"/>
                </a:highlight>
                <a:latin typeface="Calibri" panose="020F0502020204030204" pitchFamily="34" charset="0"/>
                <a:ea typeface="Calibri" panose="020F0502020204030204" pitchFamily="34" charset="0"/>
                <a:cs typeface="Calibri" panose="020F0502020204030204" pitchFamily="34" charset="0"/>
              </a:rPr>
              <a:t>Attendance</a:t>
            </a:r>
            <a:r>
              <a:rPr lang="en-US" sz="5000" dirty="0">
                <a:latin typeface="Calibri" panose="020F0502020204030204" pitchFamily="34" charset="0"/>
                <a:ea typeface="Calibri" panose="020F0502020204030204" pitchFamily="34" charset="0"/>
                <a:cs typeface="Calibri" panose="020F0502020204030204" pitchFamily="34" charset="0"/>
              </a:rPr>
              <a:t> that logs the attendance of recognized individuals in a CSV file.</a:t>
            </a:r>
          </a:p>
          <a:p>
            <a:pPr marL="0" indent="0">
              <a:buNone/>
            </a:pPr>
            <a:r>
              <a:rPr lang="en-US" sz="6000" dirty="0">
                <a:latin typeface="+mj-lt"/>
              </a:rPr>
              <a:t>7. Webcam Integration</a:t>
            </a:r>
            <a:r>
              <a:rPr lang="en-US" sz="6000" dirty="0"/>
              <a:t>:</a:t>
            </a:r>
          </a:p>
          <a:p>
            <a:pPr marL="0" indent="0">
              <a:buNone/>
            </a:pPr>
            <a:r>
              <a:rPr lang="en-US" sz="5000" dirty="0">
                <a:latin typeface="Calibri" panose="020F0502020204030204" pitchFamily="34" charset="0"/>
                <a:ea typeface="Calibri" panose="020F0502020204030204" pitchFamily="34" charset="0"/>
                <a:cs typeface="Calibri" panose="020F0502020204030204" pitchFamily="34" charset="0"/>
              </a:rPr>
              <a:t>The code uses </a:t>
            </a:r>
            <a:r>
              <a:rPr lang="en-US" sz="5000" dirty="0">
                <a:highlight>
                  <a:srgbClr val="00FFFF"/>
                </a:highlight>
                <a:latin typeface="Calibri" panose="020F0502020204030204" pitchFamily="34" charset="0"/>
                <a:ea typeface="Calibri" panose="020F0502020204030204" pitchFamily="34" charset="0"/>
                <a:cs typeface="Calibri" panose="020F0502020204030204" pitchFamily="34" charset="0"/>
              </a:rPr>
              <a:t>OpenCV (cv2.VideoCapture)</a:t>
            </a:r>
            <a:r>
              <a:rPr lang="en-US" sz="5000" dirty="0">
                <a:latin typeface="Calibri" panose="020F0502020204030204" pitchFamily="34" charset="0"/>
                <a:ea typeface="Calibri" panose="020F0502020204030204" pitchFamily="34" charset="0"/>
                <a:cs typeface="Calibri" panose="020F0502020204030204" pitchFamily="34" charset="0"/>
              </a:rPr>
              <a:t> for accessing and processing video frames from a webcam or video file.</a:t>
            </a:r>
            <a:endParaRPr lang="en-IN" sz="5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24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81C48D-FCEF-F747-30FD-79ED7DE2BE30}"/>
              </a:ext>
            </a:extLst>
          </p:cNvPr>
          <p:cNvSpPr>
            <a:spLocks noGrp="1"/>
          </p:cNvSpPr>
          <p:nvPr>
            <p:ph type="ctrTitle"/>
          </p:nvPr>
        </p:nvSpPr>
        <p:spPr>
          <a:xfrm>
            <a:off x="2815929" y="1997661"/>
            <a:ext cx="6560142" cy="3063149"/>
          </a:xfrm>
        </p:spPr>
        <p:txBody>
          <a:bodyPr/>
          <a:lstStyle/>
          <a:p>
            <a:r>
              <a:rPr lang="en-IN" dirty="0"/>
              <a:t>IMPLEMENTATION</a:t>
            </a:r>
            <a:br>
              <a:rPr lang="en-IN" dirty="0"/>
            </a:br>
            <a:endParaRPr lang="en-IN" dirty="0"/>
          </a:p>
        </p:txBody>
      </p:sp>
      <p:sp>
        <p:nvSpPr>
          <p:cNvPr id="6" name="Subtitle 5">
            <a:extLst>
              <a:ext uri="{FF2B5EF4-FFF2-40B4-BE49-F238E27FC236}">
                <a16:creationId xmlns:a16="http://schemas.microsoft.com/office/drawing/2014/main" id="{A85D5F41-63F4-D2BA-8047-73B390065F9F}"/>
              </a:ext>
            </a:extLst>
          </p:cNvPr>
          <p:cNvSpPr>
            <a:spLocks noGrp="1"/>
          </p:cNvSpPr>
          <p:nvPr>
            <p:ph type="subTitle" idx="1"/>
          </p:nvPr>
        </p:nvSpPr>
        <p:spPr>
          <a:xfrm>
            <a:off x="2653369" y="3612919"/>
            <a:ext cx="6560142" cy="1935571"/>
          </a:xfrm>
        </p:spPr>
        <p:txBody>
          <a:bodyPr/>
          <a:lstStyle/>
          <a:p>
            <a:r>
              <a:rPr lang="en-IN" sz="6000" dirty="0">
                <a:latin typeface="+mj-lt"/>
              </a:rPr>
              <a:t>Of the Project</a:t>
            </a:r>
          </a:p>
        </p:txBody>
      </p:sp>
    </p:spTree>
    <p:extLst>
      <p:ext uri="{BB962C8B-B14F-4D97-AF65-F5344CB8AC3E}">
        <p14:creationId xmlns:p14="http://schemas.microsoft.com/office/powerpoint/2010/main" val="414613742"/>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Shapes presentation</Template>
  <TotalTime>174</TotalTime>
  <Words>943</Words>
  <Application>Microsoft Office PowerPoint</Application>
  <PresentationFormat>Widescreen</PresentationFormat>
  <Paragraphs>71</Paragraphs>
  <Slides>18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Avenir Next LT Pro</vt:lpstr>
      <vt:lpstr>Avenir Next LT Pro Light</vt:lpstr>
      <vt:lpstr>Bahnschrift</vt:lpstr>
      <vt:lpstr>Calibri</vt:lpstr>
      <vt:lpstr>Tw Cen MT</vt:lpstr>
      <vt:lpstr>Custom</vt:lpstr>
      <vt:lpstr>CRIMINAL IDENTIFICATION AND DETECTION </vt:lpstr>
      <vt:lpstr>Agenda</vt:lpstr>
      <vt:lpstr>Introduction</vt:lpstr>
      <vt:lpstr>Objective</vt:lpstr>
      <vt:lpstr>Structure of</vt:lpstr>
      <vt:lpstr>Libraries used</vt:lpstr>
      <vt:lpstr>Computer Vision Algorithms</vt:lpstr>
      <vt:lpstr>Computer Vision Algorithms</vt:lpstr>
      <vt:lpstr>IMPLEMENTATION </vt:lpstr>
      <vt:lpstr>Anaconda Integration</vt:lpstr>
      <vt:lpstr>Creating Face Virtual Environment</vt:lpstr>
      <vt:lpstr>Streamlit Integration</vt:lpstr>
      <vt:lpstr>FUNCTIONALITY</vt:lpstr>
      <vt:lpstr> USER INTERFACE</vt:lpstr>
      <vt:lpstr>Image-Based Criminal Detection</vt:lpstr>
      <vt:lpstr>Video Surveillance Criminal Detection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IDENTIFICATION AND DETECTION APP</dc:title>
  <dc:creator>Anusha Pantala</dc:creator>
  <cp:lastModifiedBy>Anusha Pantala</cp:lastModifiedBy>
  <cp:revision>2</cp:revision>
  <dcterms:created xsi:type="dcterms:W3CDTF">2024-03-09T17:20:23Z</dcterms:created>
  <dcterms:modified xsi:type="dcterms:W3CDTF">2024-03-14T06:23:34Z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