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4" r:id="rId14"/>
    <p:sldId id="268" r:id="rId15"/>
    <p:sldId id="269" r:id="rId16"/>
    <p:sldId id="273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803CF-55C8-46AB-AE39-42BEC02F198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6DFC-D661-464C-97A7-4B648B28C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4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86DFC-D661-464C-97A7-4B648B28CA7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4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72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4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70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1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75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79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0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7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3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6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5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52C2-7441-41F0-99C9-FF280CEB4A3D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A14983-867F-4FB0-BD4A-1BEE8E7E5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5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mahv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talaymon/coreferee_french" TargetMode="External"/><Relationship Id="rId2" Type="http://schemas.openxmlformats.org/officeDocument/2006/relationships/hyperlink" Target="https://github.com/msg-systems/corefere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C67D0-28C9-412D-8E97-99777ED72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Coreferee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849DAF-E391-4353-873B-FFCB3EB41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Une Bibliothèque Python pour la Résolution de Coréférence : </a:t>
            </a:r>
          </a:p>
          <a:p>
            <a:r>
              <a:rPr lang="fr-FR" dirty="0"/>
              <a:t>Ajout du support pour le français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748F85-E950-4C77-BAF8-66CAC5AE7861}"/>
              </a:ext>
            </a:extLst>
          </p:cNvPr>
          <p:cNvSpPr txBox="1"/>
          <p:nvPr/>
        </p:nvSpPr>
        <p:spPr>
          <a:xfrm>
            <a:off x="1231641" y="345233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Valentin-Gabriel Soumah</a:t>
            </a:r>
          </a:p>
          <a:p>
            <a:r>
              <a:rPr lang="fr-FR" dirty="0">
                <a:hlinkClick r:id="rId2"/>
              </a:rPr>
              <a:t>soumahvg@gmail.com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00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a) La Détection de Mentions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36854" cy="3880773"/>
          </a:xfrm>
        </p:spPr>
        <p:txBody>
          <a:bodyPr/>
          <a:lstStyle/>
          <a:p>
            <a:r>
              <a:rPr lang="fr-FR" dirty="0"/>
              <a:t>Les Noms Indépendants (Peuvent introduire la référence dans le discours):</a:t>
            </a:r>
          </a:p>
          <a:p>
            <a:pPr lvl="1"/>
            <a:r>
              <a:rPr lang="fr-FR" dirty="0"/>
              <a:t>Noms Propres</a:t>
            </a:r>
          </a:p>
          <a:p>
            <a:pPr lvl="1"/>
            <a:r>
              <a:rPr lang="fr-FR" dirty="0"/>
              <a:t>Noms Communs</a:t>
            </a:r>
          </a:p>
          <a:p>
            <a:pPr lvl="1"/>
            <a:r>
              <a:rPr lang="fr-FR" dirty="0"/>
              <a:t>Adjectifs Substantivés (Le premier, le grand…)</a:t>
            </a:r>
          </a:p>
          <a:p>
            <a:pPr lvl="1"/>
            <a:r>
              <a:rPr lang="fr-FR" dirty="0"/>
              <a:t>Pronom Possessif de la 3</a:t>
            </a:r>
            <a:r>
              <a:rPr lang="fr-FR" baseline="30000" dirty="0"/>
              <a:t>ème</a:t>
            </a:r>
            <a:r>
              <a:rPr lang="fr-FR" dirty="0"/>
              <a:t> personne (Le sien..)</a:t>
            </a:r>
          </a:p>
          <a:p>
            <a:pPr lvl="1"/>
            <a:r>
              <a:rPr lang="fr-FR" dirty="0"/>
              <a:t>Une des pommes, certains des hommes..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29FA151-7AE9-412F-8EB7-D71ED5FA8DEB}"/>
              </a:ext>
            </a:extLst>
          </p:cNvPr>
          <p:cNvSpPr txBox="1">
            <a:spLocks/>
          </p:cNvSpPr>
          <p:nvPr/>
        </p:nvSpPr>
        <p:spPr>
          <a:xfrm>
            <a:off x="6214188" y="2160588"/>
            <a:ext cx="532225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Anaphores (dont cataphores) :</a:t>
            </a:r>
          </a:p>
          <a:p>
            <a:pPr lvl="1"/>
            <a:r>
              <a:rPr lang="fr-FR" dirty="0"/>
              <a:t>Pronom Personnel troisième personne (sauf « on »)</a:t>
            </a:r>
          </a:p>
          <a:p>
            <a:pPr lvl="1"/>
            <a:r>
              <a:rPr lang="fr-FR" dirty="0"/>
              <a:t>Pro-adverbes/ Pronoms adverbiaux (« y »,   » en »)</a:t>
            </a:r>
          </a:p>
          <a:p>
            <a:pPr lvl="1"/>
            <a:r>
              <a:rPr lang="fr-FR" dirty="0"/>
              <a:t>Déictiques avec usage potentiellement anaphorique (« ici »)</a:t>
            </a:r>
          </a:p>
          <a:p>
            <a:pPr lvl="1"/>
            <a:r>
              <a:rPr lang="fr-FR" dirty="0"/>
              <a:t>Pronoms démonstratifs</a:t>
            </a:r>
          </a:p>
          <a:p>
            <a:pPr lvl="1"/>
            <a:r>
              <a:rPr lang="fr-FR" dirty="0"/>
              <a:t>Déterminants possessifs</a:t>
            </a:r>
          </a:p>
          <a:p>
            <a:pPr lvl="1"/>
            <a:r>
              <a:rPr lang="fr-FR" dirty="0"/>
              <a:t>Pronom réfléchi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21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a) La Détection de Mentions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364029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Eléments non pris en charge</a:t>
            </a:r>
          </a:p>
          <a:p>
            <a:r>
              <a:rPr lang="fr-FR" dirty="0"/>
              <a:t>Les premières et seconde personnes</a:t>
            </a:r>
          </a:p>
          <a:p>
            <a:r>
              <a:rPr lang="fr-FR" dirty="0"/>
              <a:t>Le pronom « on »</a:t>
            </a:r>
          </a:p>
          <a:p>
            <a:r>
              <a:rPr lang="fr-FR" dirty="0"/>
              <a:t>Pronoms relatifs (« que », « qui »…)</a:t>
            </a:r>
          </a:p>
          <a:p>
            <a:r>
              <a:rPr lang="fr-FR" dirty="0"/>
              <a:t>Pronoms interrogatifs (« comment », « quoi »..)</a:t>
            </a:r>
          </a:p>
          <a:p>
            <a:r>
              <a:rPr lang="fr-FR" dirty="0"/>
              <a:t>Pronoms démonstratif neutre (« ça », « cela »…)</a:t>
            </a:r>
          </a:p>
          <a:p>
            <a:r>
              <a:rPr lang="fr-FR" dirty="0"/>
              <a:t>Syntagmes adverbiaux temporels (« en 1990 »…)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24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B55F-78EA-4D86-B96F-3BE4A988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D1196-CD5D-4F86-91CD-7E5DFA77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Deux étapes successives pour résoudre la coréférence</a:t>
            </a:r>
          </a:p>
          <a:p>
            <a:pPr lvl="1"/>
            <a:r>
              <a:rPr lang="fr-FR" sz="2800" dirty="0"/>
              <a:t>Résolution d’Anaphore</a:t>
            </a:r>
          </a:p>
          <a:p>
            <a:pPr lvl="1"/>
            <a:r>
              <a:rPr lang="fr-FR" sz="2800" dirty="0"/>
              <a:t>Résolution de coréférence pour les paires de noms indépendants</a:t>
            </a:r>
          </a:p>
        </p:txBody>
      </p:sp>
    </p:spTree>
    <p:extLst>
      <p:ext uri="{BB962C8B-B14F-4D97-AF65-F5344CB8AC3E}">
        <p14:creationId xmlns:p14="http://schemas.microsoft.com/office/powerpoint/2010/main" val="10280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b) La résolution d’anaphore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4A55C-0CA9-4D39-9FF0-0C665A51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Deux types de paires:</a:t>
            </a:r>
          </a:p>
          <a:p>
            <a:pPr lvl="1"/>
            <a:r>
              <a:rPr lang="fr-FR" sz="2000" dirty="0"/>
              <a:t>Nom Indépendant – Anaphore</a:t>
            </a:r>
          </a:p>
          <a:p>
            <a:pPr lvl="1"/>
            <a:r>
              <a:rPr lang="fr-FR" sz="2000" dirty="0"/>
              <a:t>Anaphore – Anaphore</a:t>
            </a:r>
          </a:p>
          <a:p>
            <a:r>
              <a:rPr lang="fr-FR" sz="2400" dirty="0"/>
              <a:t>Deux étapes </a:t>
            </a:r>
          </a:p>
          <a:p>
            <a:pPr lvl="1"/>
            <a:r>
              <a:rPr lang="fr-FR" sz="2000" dirty="0"/>
              <a:t>Règles basées sur les annotations de </a:t>
            </a:r>
            <a:r>
              <a:rPr lang="fr-FR" sz="2000" dirty="0" err="1"/>
              <a:t>spacy</a:t>
            </a:r>
            <a:r>
              <a:rPr lang="fr-FR" sz="2000" dirty="0"/>
              <a:t> (pos-</a:t>
            </a:r>
            <a:r>
              <a:rPr lang="fr-FR" sz="2000" dirty="0" err="1"/>
              <a:t>tagging</a:t>
            </a:r>
            <a:r>
              <a:rPr lang="fr-FR" sz="2000" dirty="0"/>
              <a:t>, </a:t>
            </a:r>
            <a:r>
              <a:rPr lang="fr-FR" sz="2000" dirty="0" err="1"/>
              <a:t>parser</a:t>
            </a:r>
            <a:r>
              <a:rPr lang="fr-FR" sz="2000" dirty="0"/>
              <a:t>, entités nommées…) pour ne garder que les paires grammaticalement et sémantiquement possibles</a:t>
            </a:r>
          </a:p>
          <a:p>
            <a:pPr lvl="1"/>
            <a:r>
              <a:rPr lang="fr-FR" sz="2000" dirty="0"/>
              <a:t>Classement des paires restantes par un ensemble de 5 réseaux de neurones . </a:t>
            </a:r>
          </a:p>
        </p:txBody>
      </p:sp>
    </p:spTree>
    <p:extLst>
      <p:ext uri="{BB962C8B-B14F-4D97-AF65-F5344CB8AC3E}">
        <p14:creationId xmlns:p14="http://schemas.microsoft.com/office/powerpoint/2010/main" val="261231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b) La résolution d’anaphore -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4A55C-0CA9-4D39-9FF0-0C665A51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99531" cy="39602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chemeClr val="accent1"/>
                </a:solidFill>
              </a:rPr>
              <a:t>En entrée du réseau de neurones</a:t>
            </a:r>
          </a:p>
          <a:p>
            <a:r>
              <a:rPr lang="fr-FR" sz="1600" dirty="0"/>
              <a:t>Tableau de traits (</a:t>
            </a:r>
            <a:r>
              <a:rPr lang="fr-FR" sz="1600" dirty="0" err="1"/>
              <a:t>one-hot</a:t>
            </a:r>
            <a:r>
              <a:rPr lang="fr-FR" sz="1600" dirty="0"/>
              <a:t>)</a:t>
            </a:r>
          </a:p>
          <a:p>
            <a:pPr lvl="1"/>
            <a:r>
              <a:rPr lang="fr-FR" dirty="0"/>
              <a:t>traits syntaxique, morphologiques, types d’entités nommées …</a:t>
            </a:r>
          </a:p>
          <a:p>
            <a:pPr lvl="1"/>
            <a:r>
              <a:rPr lang="fr-FR" dirty="0"/>
              <a:t>Pareil pour les dépendants de la tête</a:t>
            </a:r>
          </a:p>
          <a:p>
            <a:r>
              <a:rPr lang="fr-FR" sz="1600" dirty="0"/>
              <a:t>Tableau de position (position dans la phrase, profondeur dans l’arbre syntaxique…) </a:t>
            </a:r>
          </a:p>
          <a:p>
            <a:r>
              <a:rPr lang="fr-FR" sz="1600" dirty="0"/>
              <a:t>Vecteurs sémantique </a:t>
            </a:r>
            <a:r>
              <a:rPr lang="fr-FR" sz="1600" dirty="0" err="1"/>
              <a:t>spaCy</a:t>
            </a:r>
            <a:r>
              <a:rPr lang="fr-FR" sz="1600" dirty="0"/>
              <a:t> des têtes et de leurs dépendants</a:t>
            </a:r>
          </a:p>
          <a:p>
            <a:r>
              <a:rPr lang="fr-FR" sz="1600" dirty="0"/>
              <a:t>Tableau de compatibilité </a:t>
            </a:r>
          </a:p>
          <a:p>
            <a:pPr lvl="1"/>
            <a:r>
              <a:rPr lang="fr-FR" dirty="0"/>
              <a:t>Position relative des deux têtes comparées</a:t>
            </a:r>
          </a:p>
          <a:p>
            <a:pPr lvl="1"/>
            <a:r>
              <a:rPr lang="fr-FR" dirty="0"/>
              <a:t>Nombre de traits partagés entre les deux têtes</a:t>
            </a:r>
          </a:p>
          <a:p>
            <a:pPr lvl="1"/>
            <a:r>
              <a:rPr lang="fr-FR" dirty="0"/>
              <a:t>Similarité cosinus des vecteurs sémantiques des deux têtes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5846222-CF6D-48B4-A250-2D05D6966465}"/>
              </a:ext>
            </a:extLst>
          </p:cNvPr>
          <p:cNvSpPr txBox="1">
            <a:spLocks/>
          </p:cNvSpPr>
          <p:nvPr/>
        </p:nvSpPr>
        <p:spPr>
          <a:xfrm>
            <a:off x="6248401" y="3895047"/>
            <a:ext cx="4127240" cy="1643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En sortie </a:t>
            </a:r>
          </a:p>
          <a:p>
            <a:r>
              <a:rPr lang="fr-FR" dirty="0"/>
              <a:t>5 scores entre 0 et 1 : Probabilité que la paire </a:t>
            </a:r>
            <a:r>
              <a:rPr lang="fr-FR" dirty="0" err="1"/>
              <a:t>coréfère</a:t>
            </a:r>
            <a:endParaRPr lang="fr-FR" dirty="0"/>
          </a:p>
          <a:p>
            <a:r>
              <a:rPr lang="fr-FR" dirty="0"/>
              <a:t>Moyenne des 5 scores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E3B20A-D8FE-4F00-B2D2-3AE726986B6D}"/>
              </a:ext>
            </a:extLst>
          </p:cNvPr>
          <p:cNvSpPr txBox="1"/>
          <p:nvPr/>
        </p:nvSpPr>
        <p:spPr>
          <a:xfrm>
            <a:off x="6596742" y="2160589"/>
            <a:ext cx="3778898" cy="14773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* 5 réseaux initialisés avec des poids différents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Entraînés sur DEMOCRAT (textes du XIXème au XXIème)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c) Appariement des Noms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4A55C-0CA9-4D39-9FF0-0C665A51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6849"/>
            <a:ext cx="4930364" cy="3680374"/>
          </a:xfrm>
        </p:spPr>
        <p:txBody>
          <a:bodyPr>
            <a:normAutofit/>
          </a:bodyPr>
          <a:lstStyle/>
          <a:p>
            <a:r>
              <a:rPr lang="fr-FR" dirty="0"/>
              <a:t>Référence absolue : Noms propres</a:t>
            </a:r>
          </a:p>
          <a:p>
            <a:pPr lvl="1"/>
            <a:r>
              <a:rPr lang="fr-FR" dirty="0"/>
              <a:t>Match exact ou partiel du nom</a:t>
            </a:r>
          </a:p>
          <a:p>
            <a:pPr lvl="1"/>
            <a:r>
              <a:rPr lang="fr-FR" dirty="0"/>
              <a:t>Emmanuel Macron (…) Monsieur Macron</a:t>
            </a:r>
          </a:p>
          <a:p>
            <a:pPr lvl="1"/>
            <a:endParaRPr lang="fr-FR" dirty="0"/>
          </a:p>
          <a:p>
            <a:r>
              <a:rPr lang="fr-FR" dirty="0"/>
              <a:t>Noms Propres – Noms communs</a:t>
            </a:r>
          </a:p>
          <a:p>
            <a:pPr lvl="1"/>
            <a:r>
              <a:rPr lang="fr-FR" dirty="0"/>
              <a:t>Restrictions grammaticales et sémantiques (entités nommées)</a:t>
            </a:r>
          </a:p>
          <a:p>
            <a:pPr lvl="1"/>
            <a:r>
              <a:rPr lang="fr-FR" dirty="0"/>
              <a:t>Emmanuel Macron (…) Le président de la République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B9FA136-FF39-4A1E-B2B0-846D45F57071}"/>
              </a:ext>
            </a:extLst>
          </p:cNvPr>
          <p:cNvSpPr txBox="1">
            <a:spLocks/>
          </p:cNvSpPr>
          <p:nvPr/>
        </p:nvSpPr>
        <p:spPr>
          <a:xfrm>
            <a:off x="5776198" y="2668486"/>
            <a:ext cx="6083010" cy="346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Mêmes substantifs</a:t>
            </a:r>
          </a:p>
          <a:p>
            <a:pPr lvl="1"/>
            <a:r>
              <a:rPr lang="fr-FR" dirty="0"/>
              <a:t>Restrictions selon le déterminant (un != le)</a:t>
            </a:r>
          </a:p>
          <a:p>
            <a:pPr lvl="1"/>
            <a:r>
              <a:rPr lang="fr-FR" dirty="0"/>
              <a:t>Le président de la République (…) Le président français</a:t>
            </a:r>
          </a:p>
          <a:p>
            <a:pPr lvl="1"/>
            <a:endParaRPr lang="fr-FR" dirty="0"/>
          </a:p>
          <a:p>
            <a:r>
              <a:rPr lang="fr-FR" dirty="0"/>
              <a:t>Structure grammaticale lie les noms</a:t>
            </a:r>
          </a:p>
          <a:p>
            <a:pPr lvl="1"/>
            <a:r>
              <a:rPr lang="fr-FR" dirty="0"/>
              <a:t>Appositions </a:t>
            </a:r>
          </a:p>
          <a:p>
            <a:pPr lvl="2"/>
            <a:r>
              <a:rPr lang="fr-FR" dirty="0"/>
              <a:t>Emmanuel Macron, le président français (…)</a:t>
            </a:r>
          </a:p>
          <a:p>
            <a:pPr lvl="1"/>
            <a:r>
              <a:rPr lang="fr-FR" dirty="0"/>
              <a:t>Copule</a:t>
            </a:r>
          </a:p>
          <a:p>
            <a:pPr lvl="2"/>
            <a:r>
              <a:rPr lang="fr-FR" dirty="0"/>
              <a:t>Macron est le président français.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642C39-F0B9-456C-BC67-AE3C4921AC08}"/>
              </a:ext>
            </a:extLst>
          </p:cNvPr>
          <p:cNvSpPr txBox="1"/>
          <p:nvPr/>
        </p:nvSpPr>
        <p:spPr>
          <a:xfrm>
            <a:off x="3419669" y="2095207"/>
            <a:ext cx="4376057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4 manières de lier les paires de nom</a:t>
            </a:r>
          </a:p>
        </p:txBody>
      </p:sp>
    </p:spTree>
    <p:extLst>
      <p:ext uri="{BB962C8B-B14F-4D97-AF65-F5344CB8AC3E}">
        <p14:creationId xmlns:p14="http://schemas.microsoft.com/office/powerpoint/2010/main" val="74389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B9A5-D29E-4547-AECD-3D66B308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37050" cy="1303176"/>
          </a:xfrm>
        </p:spPr>
        <p:txBody>
          <a:bodyPr>
            <a:normAutofit fontScale="90000"/>
          </a:bodyPr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d) Construction des chaines de coréférence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2C2D35-6D43-4067-AE62-149BBEFE6507}"/>
              </a:ext>
            </a:extLst>
          </p:cNvPr>
          <p:cNvSpPr txBox="1">
            <a:spLocks/>
          </p:cNvSpPr>
          <p:nvPr/>
        </p:nvSpPr>
        <p:spPr>
          <a:xfrm>
            <a:off x="766668" y="2440608"/>
            <a:ext cx="4701071" cy="426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  <a:p>
            <a:r>
              <a:rPr lang="fr-FR" dirty="0"/>
              <a:t>Les Paires sont mises bout à bout pour former une chaine</a:t>
            </a:r>
          </a:p>
          <a:p>
            <a:r>
              <a:rPr lang="fr-FR" dirty="0"/>
              <a:t>Règles d’exclusion au niveau de la chaine entière </a:t>
            </a:r>
          </a:p>
          <a:p>
            <a:pPr lvl="1"/>
            <a:r>
              <a:rPr lang="fr-FR" dirty="0"/>
              <a:t>Pour anaphores</a:t>
            </a:r>
          </a:p>
          <a:p>
            <a:pPr lvl="1"/>
            <a:r>
              <a:rPr lang="fr-FR" dirty="0"/>
              <a:t>Pour paires de noms</a:t>
            </a:r>
          </a:p>
          <a:p>
            <a:r>
              <a:rPr lang="fr-FR" dirty="0"/>
              <a:t>Anaphores choisies parmi celles avec le plus haut rang attribué par le modèle et compatibles avec la chaine entière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CBAE239-639E-47BB-8469-12E5E0B2D556}"/>
              </a:ext>
            </a:extLst>
          </p:cNvPr>
          <p:cNvSpPr/>
          <p:nvPr/>
        </p:nvSpPr>
        <p:spPr>
          <a:xfrm>
            <a:off x="6162869" y="5828472"/>
            <a:ext cx="503853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D8475AEF-4428-436F-B4AD-747FF33AA914}"/>
              </a:ext>
            </a:extLst>
          </p:cNvPr>
          <p:cNvSpPr/>
          <p:nvPr/>
        </p:nvSpPr>
        <p:spPr>
          <a:xfrm>
            <a:off x="5858067" y="2789854"/>
            <a:ext cx="5613918" cy="923330"/>
          </a:xfrm>
          <a:prstGeom prst="wedge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433CBA-CB54-4564-896E-A2332983CA05}"/>
              </a:ext>
            </a:extLst>
          </p:cNvPr>
          <p:cNvSpPr txBox="1"/>
          <p:nvPr/>
        </p:nvSpPr>
        <p:spPr>
          <a:xfrm>
            <a:off x="5942042" y="2967335"/>
            <a:ext cx="570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Emile Zola est l'auteur d’</a:t>
            </a:r>
            <a:r>
              <a:rPr lang="fr-FR" i="1" dirty="0"/>
              <a:t>Illusions perdues</a:t>
            </a:r>
            <a:r>
              <a:rPr lang="fr-FR" dirty="0"/>
              <a:t>. Le célèbre écrivain a écrit son premier roman à 30 ans.</a:t>
            </a:r>
          </a:p>
          <a:p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436B4BE-0D93-4BCB-B8D4-A85161C7A624}"/>
              </a:ext>
            </a:extLst>
          </p:cNvPr>
          <p:cNvSpPr txBox="1">
            <a:spLocks/>
          </p:cNvSpPr>
          <p:nvPr/>
        </p:nvSpPr>
        <p:spPr>
          <a:xfrm>
            <a:off x="6155096" y="3778798"/>
            <a:ext cx="6448144" cy="2930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  <a:p>
            <a:r>
              <a:rPr lang="fr-FR" dirty="0"/>
              <a:t>Emile – auteur</a:t>
            </a:r>
          </a:p>
          <a:p>
            <a:r>
              <a:rPr lang="fr-FR" dirty="0"/>
              <a:t>Emile – écrivain</a:t>
            </a:r>
          </a:p>
          <a:p>
            <a:r>
              <a:rPr lang="fr-FR" dirty="0"/>
              <a:t>Écrivain – son</a:t>
            </a:r>
          </a:p>
          <a:p>
            <a:pPr marL="0" indent="0">
              <a:buNone/>
            </a:pPr>
            <a:r>
              <a:rPr lang="fr-FR" dirty="0"/>
              <a:t>	  </a:t>
            </a:r>
          </a:p>
          <a:p>
            <a:pPr marL="0" indent="0">
              <a:buNone/>
            </a:pPr>
            <a:r>
              <a:rPr lang="fr-FR" dirty="0"/>
              <a:t>	 Emile, auteur, écrivain, son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20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B128EE-EBD8-4702-AE94-37E8A8B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906"/>
            <a:ext cx="10233261" cy="5217021"/>
          </a:xfrm>
        </p:spPr>
        <p:txBody>
          <a:bodyPr>
            <a:norm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 la bibliothèque : </a:t>
            </a:r>
            <a:r>
              <a:rPr lang="fr-FR" dirty="0">
                <a:hlinkClick r:id="rId2"/>
              </a:rPr>
              <a:t>https://github.com/msg-systems/coreferee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du projet d’ajout du français : </a:t>
            </a:r>
            <a:r>
              <a:rPr lang="fr-FR" dirty="0">
                <a:hlinkClick r:id="rId3"/>
              </a:rPr>
              <a:t>https://github.com/Pantalaymon/coreferee_french</a:t>
            </a:r>
            <a:endParaRPr lang="fr-FR" dirty="0"/>
          </a:p>
          <a:p>
            <a:r>
              <a:rPr lang="fr-FR" dirty="0"/>
              <a:t>Télécharger dans un dossier les fichiers : </a:t>
            </a:r>
          </a:p>
          <a:p>
            <a:pPr lvl="1"/>
            <a:r>
              <a:rPr lang="fr-FR" dirty="0" err="1"/>
              <a:t>demonstration_coreferee.ipynb</a:t>
            </a:r>
            <a:endParaRPr lang="fr-FR" dirty="0"/>
          </a:p>
          <a:p>
            <a:pPr lvl="1"/>
            <a:r>
              <a:rPr lang="fr-FR" dirty="0"/>
              <a:t>build_mentions.py</a:t>
            </a:r>
          </a:p>
          <a:p>
            <a:r>
              <a:rPr lang="fr-FR" dirty="0"/>
              <a:t>Installer Python 3.9 (apt-get pour Linux sinon sur le site Python)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5AD7F9-9DE5-4AD0-9A97-7D10873A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FA7EC-606A-400F-9421-C73554F051BB}"/>
              </a:ext>
            </a:extLst>
          </p:cNvPr>
          <p:cNvSpPr txBox="1"/>
          <p:nvPr/>
        </p:nvSpPr>
        <p:spPr>
          <a:xfrm>
            <a:off x="793101" y="4306163"/>
            <a:ext cx="481459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apt-get update</a:t>
            </a:r>
          </a:p>
          <a:p>
            <a:r>
              <a:rPr lang="fr-FR" dirty="0">
                <a:solidFill>
                  <a:schemeClr val="bg1"/>
                </a:solidFill>
              </a:rPr>
              <a:t>apt-get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python3.9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56708D-9C1D-46B8-A56B-C85D8114ED57}"/>
              </a:ext>
            </a:extLst>
          </p:cNvPr>
          <p:cNvSpPr txBox="1"/>
          <p:nvPr/>
        </p:nvSpPr>
        <p:spPr>
          <a:xfrm>
            <a:off x="6211767" y="4306163"/>
            <a:ext cx="481459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Télécharger sur le site officiel : </a:t>
            </a:r>
          </a:p>
          <a:p>
            <a:r>
              <a:rPr lang="fr-FR" dirty="0">
                <a:solidFill>
                  <a:schemeClr val="bg1"/>
                </a:solidFill>
              </a:rPr>
              <a:t>https://www.python.org/downloads/release/python-395/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50819-26F1-40CE-8CEB-7076AC966E27}"/>
              </a:ext>
            </a:extLst>
          </p:cNvPr>
          <p:cNvSpPr txBox="1"/>
          <p:nvPr/>
        </p:nvSpPr>
        <p:spPr>
          <a:xfrm>
            <a:off x="2090059" y="3936831"/>
            <a:ext cx="18941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Ubuntu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F20D9-8FEE-4AB0-8623-041DB462449D}"/>
              </a:ext>
            </a:extLst>
          </p:cNvPr>
          <p:cNvSpPr txBox="1"/>
          <p:nvPr/>
        </p:nvSpPr>
        <p:spPr>
          <a:xfrm>
            <a:off x="7450493" y="3936831"/>
            <a:ext cx="21056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Windows / </a:t>
            </a:r>
            <a:r>
              <a:rPr lang="fr-FR" dirty="0" err="1"/>
              <a:t>MacOS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6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B128EE-EBD8-4702-AE94-37E8A8B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906"/>
            <a:ext cx="10233261" cy="5217021"/>
          </a:xfrm>
        </p:spPr>
        <p:txBody>
          <a:bodyPr>
            <a:normAutofit/>
          </a:bodyPr>
          <a:lstStyle/>
          <a:p>
            <a:r>
              <a:rPr lang="fr-FR" dirty="0"/>
              <a:t>Créer un environnement virtuel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Lancer le notebook avec cet environnement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5AD7F9-9DE5-4AD0-9A97-7D10873A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FA7EC-606A-400F-9421-C73554F051BB}"/>
              </a:ext>
            </a:extLst>
          </p:cNvPr>
          <p:cNvSpPr txBox="1"/>
          <p:nvPr/>
        </p:nvSpPr>
        <p:spPr>
          <a:xfrm>
            <a:off x="821092" y="2430536"/>
            <a:ext cx="4814595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python3.9 -m </a:t>
            </a:r>
            <a:r>
              <a:rPr lang="fr-FR" dirty="0" err="1">
                <a:solidFill>
                  <a:schemeClr val="bg1"/>
                </a:solidFill>
              </a:rPr>
              <a:t>venv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source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r>
              <a:rPr lang="fr-FR" dirty="0">
                <a:solidFill>
                  <a:schemeClr val="bg1"/>
                </a:solidFill>
              </a:rPr>
              <a:t>/bin/</a:t>
            </a:r>
            <a:r>
              <a:rPr lang="fr-FR" dirty="0" err="1">
                <a:solidFill>
                  <a:schemeClr val="bg1"/>
                </a:solidFill>
              </a:rPr>
              <a:t>activate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python3 -m </a:t>
            </a:r>
            <a:r>
              <a:rPr lang="fr-FR" dirty="0" err="1">
                <a:solidFill>
                  <a:schemeClr val="bg1"/>
                </a:solidFill>
              </a:rPr>
              <a:t>pip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python3 -m </a:t>
            </a:r>
            <a:r>
              <a:rPr lang="fr-FR" dirty="0" err="1">
                <a:solidFill>
                  <a:schemeClr val="bg1"/>
                </a:solidFill>
              </a:rPr>
              <a:t>spacy</a:t>
            </a:r>
            <a:r>
              <a:rPr lang="fr-FR" dirty="0">
                <a:solidFill>
                  <a:schemeClr val="bg1"/>
                </a:solidFill>
              </a:rPr>
              <a:t> download </a:t>
            </a:r>
            <a:r>
              <a:rPr lang="fr-FR" dirty="0" err="1">
                <a:solidFill>
                  <a:schemeClr val="bg1"/>
                </a:solidFill>
              </a:rPr>
              <a:t>fr_core_news_lg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python3 -m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56708D-9C1D-46B8-A56B-C85D8114ED57}"/>
              </a:ext>
            </a:extLst>
          </p:cNvPr>
          <p:cNvSpPr txBox="1"/>
          <p:nvPr/>
        </p:nvSpPr>
        <p:spPr>
          <a:xfrm>
            <a:off x="6211765" y="2430536"/>
            <a:ext cx="4814595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conda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create</a:t>
            </a:r>
            <a:r>
              <a:rPr lang="fr-FR" dirty="0">
                <a:solidFill>
                  <a:schemeClr val="bg1"/>
                </a:solidFill>
              </a:rPr>
              <a:t> –n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r>
              <a:rPr lang="fr-FR" dirty="0">
                <a:solidFill>
                  <a:schemeClr val="bg1"/>
                </a:solidFill>
              </a:rPr>
              <a:t> python=3.9</a:t>
            </a:r>
          </a:p>
          <a:p>
            <a:r>
              <a:rPr lang="fr-FR" dirty="0" err="1">
                <a:solidFill>
                  <a:schemeClr val="bg1"/>
                </a:solidFill>
              </a:rPr>
              <a:t>conda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activate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coreferee-env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 -m </a:t>
            </a:r>
            <a:r>
              <a:rPr lang="fr-FR" dirty="0" err="1">
                <a:solidFill>
                  <a:schemeClr val="bg1"/>
                </a:solidFill>
              </a:rPr>
              <a:t>pip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 -m </a:t>
            </a:r>
            <a:r>
              <a:rPr lang="fr-FR" dirty="0" err="1">
                <a:solidFill>
                  <a:schemeClr val="bg1"/>
                </a:solidFill>
              </a:rPr>
              <a:t>spacy</a:t>
            </a:r>
            <a:r>
              <a:rPr lang="fr-FR" dirty="0">
                <a:solidFill>
                  <a:schemeClr val="bg1"/>
                </a:solidFill>
              </a:rPr>
              <a:t> download </a:t>
            </a:r>
            <a:r>
              <a:rPr lang="fr-FR" dirty="0" err="1">
                <a:solidFill>
                  <a:schemeClr val="bg1"/>
                </a:solidFill>
              </a:rPr>
              <a:t>fr_core_news_lg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python -m </a:t>
            </a:r>
            <a:r>
              <a:rPr lang="fr-FR" dirty="0" err="1">
                <a:solidFill>
                  <a:schemeClr val="bg1"/>
                </a:solidFill>
              </a:rPr>
              <a:t>coreferee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50819-26F1-40CE-8CEB-7076AC966E27}"/>
              </a:ext>
            </a:extLst>
          </p:cNvPr>
          <p:cNvSpPr txBox="1"/>
          <p:nvPr/>
        </p:nvSpPr>
        <p:spPr>
          <a:xfrm>
            <a:off x="1940769" y="2056453"/>
            <a:ext cx="18941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Ubuntu / </a:t>
            </a:r>
            <a:r>
              <a:rPr lang="fr-FR" dirty="0" err="1"/>
              <a:t>MacOS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F20D9-8FEE-4AB0-8623-041DB462449D}"/>
              </a:ext>
            </a:extLst>
          </p:cNvPr>
          <p:cNvSpPr txBox="1"/>
          <p:nvPr/>
        </p:nvSpPr>
        <p:spPr>
          <a:xfrm>
            <a:off x="7566260" y="2056453"/>
            <a:ext cx="21056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Anaconda Prompt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DA6DA5-A255-4704-AC26-F34C49C55892}"/>
              </a:ext>
            </a:extLst>
          </p:cNvPr>
          <p:cNvSpPr txBox="1"/>
          <p:nvPr/>
        </p:nvSpPr>
        <p:spPr>
          <a:xfrm>
            <a:off x="7566260" y="4785662"/>
            <a:ext cx="21056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Anaconda Prompt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A78FE8-A6DA-403B-A193-B35AD413F8EC}"/>
              </a:ext>
            </a:extLst>
          </p:cNvPr>
          <p:cNvSpPr txBox="1"/>
          <p:nvPr/>
        </p:nvSpPr>
        <p:spPr>
          <a:xfrm>
            <a:off x="6211764" y="5150492"/>
            <a:ext cx="48145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conda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jupyter</a:t>
            </a:r>
            <a:r>
              <a:rPr lang="fr-FR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093D97-42E7-40EE-AC74-7E70A508CEF3}"/>
              </a:ext>
            </a:extLst>
          </p:cNvPr>
          <p:cNvSpPr txBox="1"/>
          <p:nvPr/>
        </p:nvSpPr>
        <p:spPr>
          <a:xfrm>
            <a:off x="1940769" y="4759829"/>
            <a:ext cx="18941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Ubuntu / </a:t>
            </a:r>
            <a:r>
              <a:rPr lang="fr-FR" dirty="0" err="1"/>
              <a:t>MacOS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314C174-A3D1-42B1-8991-6288C53C82E4}"/>
              </a:ext>
            </a:extLst>
          </p:cNvPr>
          <p:cNvSpPr txBox="1"/>
          <p:nvPr/>
        </p:nvSpPr>
        <p:spPr>
          <a:xfrm>
            <a:off x="797586" y="5138486"/>
            <a:ext cx="48145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pip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jupyter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648BAE-E6F2-4A99-AF3B-495A889765EC}"/>
              </a:ext>
            </a:extLst>
          </p:cNvPr>
          <p:cNvSpPr txBox="1"/>
          <p:nvPr/>
        </p:nvSpPr>
        <p:spPr>
          <a:xfrm>
            <a:off x="3228389" y="5799801"/>
            <a:ext cx="541417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cd </a:t>
            </a:r>
            <a:r>
              <a:rPr lang="fr-FR" dirty="0" err="1">
                <a:solidFill>
                  <a:schemeClr val="bg1"/>
                </a:solidFill>
              </a:rPr>
              <a:t>path</a:t>
            </a:r>
            <a:r>
              <a:rPr lang="fr-FR" dirty="0">
                <a:solidFill>
                  <a:schemeClr val="bg1"/>
                </a:solidFill>
              </a:rPr>
              <a:t>/to/</a:t>
            </a:r>
            <a:r>
              <a:rPr lang="fr-FR" dirty="0" err="1">
                <a:solidFill>
                  <a:schemeClr val="bg1"/>
                </a:solidFill>
              </a:rPr>
              <a:t>dir_</a:t>
            </a:r>
            <a:r>
              <a:rPr lang="fr-FR" err="1">
                <a:solidFill>
                  <a:schemeClr val="bg1"/>
                </a:solidFill>
              </a:rPr>
              <a:t>with</a:t>
            </a:r>
            <a:r>
              <a:rPr lang="fr-FR">
                <a:solidFill>
                  <a:schemeClr val="bg1"/>
                </a:solidFill>
              </a:rPr>
              <a:t>_notebook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jupyter</a:t>
            </a:r>
            <a:r>
              <a:rPr lang="fr-FR" dirty="0">
                <a:solidFill>
                  <a:schemeClr val="bg1"/>
                </a:solidFill>
              </a:rPr>
              <a:t> notebook </a:t>
            </a:r>
            <a:r>
              <a:rPr lang="fr-FR" dirty="0" err="1">
                <a:solidFill>
                  <a:schemeClr val="bg1"/>
                </a:solidFill>
              </a:rPr>
              <a:t>demonstration_coreferee.ipynb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8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722D7-2F81-4B9E-A976-D599FD12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" y="1819469"/>
            <a:ext cx="9259768" cy="4302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00B050"/>
                </a:solidFill>
              </a:rPr>
              <a:t>Merci pour votre participation !</a:t>
            </a:r>
          </a:p>
          <a:p>
            <a:pPr marL="0" indent="0" algn="ctr">
              <a:buNone/>
            </a:pPr>
            <a:endParaRPr lang="fr-FR" sz="24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fr-FR" sz="4000" dirty="0">
                <a:solidFill>
                  <a:srgbClr val="0070C0"/>
                </a:solidFill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99788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A21B8-BDA4-4628-A34C-7E4EAE64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00513-6A23-4155-B167-0E26ED80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38" y="1852679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fr-FR" sz="2400" dirty="0"/>
              <a:t>La Résolution de Coréférence</a:t>
            </a:r>
          </a:p>
          <a:p>
            <a:pPr>
              <a:buFont typeface="+mj-lt"/>
              <a:buAutoNum type="arabicParenR"/>
            </a:pPr>
            <a:r>
              <a:rPr lang="fr-FR" sz="2400" dirty="0"/>
              <a:t>Les Outils Existants</a:t>
            </a:r>
          </a:p>
          <a:p>
            <a:pPr>
              <a:buFont typeface="+mj-lt"/>
              <a:buAutoNum type="arabicParenR"/>
            </a:pPr>
            <a:r>
              <a:rPr lang="fr-FR" sz="2400" dirty="0"/>
              <a:t>Le fonctionnement de l’Outil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La détection des Mentions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La résolution d’Anaphore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Appariement des Noms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000" dirty="0"/>
              <a:t>Construction des chaines de coréférence</a:t>
            </a:r>
          </a:p>
          <a:p>
            <a:pPr>
              <a:buFont typeface="+mj-lt"/>
              <a:buAutoNum type="arabicParenR"/>
            </a:pPr>
            <a:r>
              <a:rPr lang="fr-FR" sz="24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73004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3D91-314C-44A9-9688-57981595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La Résolution de Coréférence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D0126-B7DA-4EC4-83C0-8D7A0B2E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b="1" dirty="0"/>
              <a:t>Coréférence</a:t>
            </a:r>
            <a:r>
              <a:rPr lang="fr-FR" dirty="0"/>
              <a:t> : Plusieurs syntagmes (</a:t>
            </a:r>
            <a:r>
              <a:rPr lang="fr-FR" b="1" dirty="0"/>
              <a:t>les</a:t>
            </a:r>
            <a:r>
              <a:rPr lang="fr-FR" dirty="0"/>
              <a:t> </a:t>
            </a:r>
            <a:r>
              <a:rPr lang="fr-FR" b="1" dirty="0"/>
              <a:t>mentions</a:t>
            </a:r>
            <a:r>
              <a:rPr lang="fr-FR" dirty="0"/>
              <a:t>) désignent le même référent. Une personne, un lieu, une date…</a:t>
            </a:r>
          </a:p>
          <a:p>
            <a:r>
              <a:rPr lang="fr-FR" dirty="0"/>
              <a:t>En Français ces mentions sont généralement des syntagmes nominaux ou pronominaux.</a:t>
            </a:r>
          </a:p>
          <a:p>
            <a:r>
              <a:rPr lang="fr-FR" dirty="0"/>
              <a:t>Une mention est liée à une mention précédente : celle-ci est son </a:t>
            </a:r>
            <a:r>
              <a:rPr lang="fr-FR" b="1" dirty="0"/>
              <a:t>antécédent</a:t>
            </a:r>
            <a:r>
              <a:rPr lang="fr-FR" dirty="0"/>
              <a:t>.</a:t>
            </a:r>
          </a:p>
          <a:p>
            <a:r>
              <a:rPr lang="fr-FR" dirty="0"/>
              <a:t>Toutes les mentions qui </a:t>
            </a:r>
            <a:r>
              <a:rPr lang="fr-FR" dirty="0" err="1"/>
              <a:t>coréfèrent</a:t>
            </a:r>
            <a:r>
              <a:rPr lang="fr-FR" dirty="0"/>
              <a:t> mises bout à bout forment </a:t>
            </a:r>
            <a:r>
              <a:rPr lang="fr-FR" b="1" dirty="0"/>
              <a:t>une chaine de coréférence</a:t>
            </a:r>
            <a:r>
              <a:rPr lang="fr-FR" dirty="0"/>
              <a:t>.</a:t>
            </a:r>
          </a:p>
          <a:p>
            <a:r>
              <a:rPr lang="fr-FR" dirty="0"/>
              <a:t>L’identification automatique de toutes les mentions qui peuvent potentiellement </a:t>
            </a:r>
            <a:r>
              <a:rPr lang="fr-FR" dirty="0" err="1"/>
              <a:t>coréférer</a:t>
            </a:r>
            <a:r>
              <a:rPr lang="fr-FR" dirty="0"/>
              <a:t> est appelée la </a:t>
            </a:r>
            <a:r>
              <a:rPr lang="fr-FR" b="1" dirty="0"/>
              <a:t>détection de mention.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4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3D91-314C-44A9-9688-57981595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La Résolution de Coréférence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87E587-7B49-49EF-80C8-AD5CBA50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848141"/>
            <a:ext cx="9028109" cy="41932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60B2C9-AB9C-4F0C-8B41-029C8BC5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0" y="3643777"/>
            <a:ext cx="2692128" cy="480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72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CB517-598A-435E-9CA0-B9605CC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Les Outils Existants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242D1-BD82-416E-9BA7-8D86EC8E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3282"/>
            <a:ext cx="8596668" cy="3517641"/>
          </a:xfrm>
        </p:spPr>
        <p:txBody>
          <a:bodyPr>
            <a:normAutofit lnSpcReduction="10000"/>
          </a:bodyPr>
          <a:lstStyle/>
          <a:p>
            <a:r>
              <a:rPr lang="fr-FR" sz="2800" dirty="0" err="1"/>
              <a:t>NeuralCoref</a:t>
            </a:r>
            <a:r>
              <a:rPr lang="fr-FR" sz="2800" dirty="0"/>
              <a:t> (par </a:t>
            </a:r>
            <a:r>
              <a:rPr lang="fr-FR" sz="2800" dirty="0" err="1"/>
              <a:t>Huggingface</a:t>
            </a:r>
            <a:r>
              <a:rPr lang="fr-FR" sz="2800" dirty="0"/>
              <a:t>) : Anglais</a:t>
            </a:r>
          </a:p>
          <a:p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Stanford </a:t>
            </a:r>
            <a:r>
              <a:rPr lang="fr-FR" sz="2800" b="0" i="0" dirty="0" err="1">
                <a:solidFill>
                  <a:srgbClr val="24292F"/>
                </a:solidFill>
                <a:effectLst/>
                <a:latin typeface="-apple-system"/>
              </a:rPr>
              <a:t>CoreNLP</a:t>
            </a:r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fr-FR" sz="2400" dirty="0">
                <a:solidFill>
                  <a:srgbClr val="24292F"/>
                </a:solidFill>
                <a:latin typeface="-apple-system"/>
              </a:rPr>
              <a:t>Anglais</a:t>
            </a:r>
          </a:p>
          <a:p>
            <a:pPr lvl="1"/>
            <a:r>
              <a:rPr lang="fr-FR" sz="2400" dirty="0">
                <a:solidFill>
                  <a:srgbClr val="24292F"/>
                </a:solidFill>
                <a:latin typeface="-apple-system"/>
              </a:rPr>
              <a:t>Chinois </a:t>
            </a:r>
          </a:p>
          <a:p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AllenNLP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: Anglais</a:t>
            </a:r>
          </a:p>
          <a:p>
            <a:r>
              <a:rPr lang="fr-FR" sz="2800" dirty="0">
                <a:solidFill>
                  <a:srgbClr val="24292F"/>
                </a:solidFill>
                <a:latin typeface="-apple-system"/>
              </a:rPr>
              <a:t>BERT and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SpanBERT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for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Coreference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Resolution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: Anglais</a:t>
            </a:r>
            <a:endParaRPr lang="fr-FR" sz="2400" dirty="0"/>
          </a:p>
          <a:p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DAB1DB-1868-4C2F-AAA2-EFC7884EADE1}"/>
              </a:ext>
            </a:extLst>
          </p:cNvPr>
          <p:cNvSpPr txBox="1"/>
          <p:nvPr/>
        </p:nvSpPr>
        <p:spPr>
          <a:xfrm>
            <a:off x="755780" y="1827509"/>
            <a:ext cx="583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70C0"/>
                </a:solidFill>
              </a:rPr>
              <a:t>Pour les langues autres que le français</a:t>
            </a:r>
          </a:p>
        </p:txBody>
      </p:sp>
    </p:spTree>
    <p:extLst>
      <p:ext uri="{BB962C8B-B14F-4D97-AF65-F5344CB8AC3E}">
        <p14:creationId xmlns:p14="http://schemas.microsoft.com/office/powerpoint/2010/main" val="332917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CB517-598A-435E-9CA0-B9605CC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Les Outils Existants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242D1-BD82-416E-9BA7-8D86EC8E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2416628"/>
            <a:ext cx="4995678" cy="3122645"/>
          </a:xfrm>
        </p:spPr>
        <p:txBody>
          <a:bodyPr>
            <a:normAutofit lnSpcReduction="10000"/>
          </a:bodyPr>
          <a:lstStyle/>
          <a:p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DecoFRE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 (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Grobol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) : Entraîné sur ANCOR</a:t>
            </a:r>
          </a:p>
          <a:p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French-CRS (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M</a:t>
            </a:r>
            <a:r>
              <a:rPr lang="fr-FR" sz="2800" b="0" i="0" dirty="0" err="1">
                <a:solidFill>
                  <a:srgbClr val="24292F"/>
                </a:solidFill>
                <a:effectLst/>
                <a:latin typeface="-apple-system"/>
              </a:rPr>
              <a:t>irzapour</a:t>
            </a:r>
            <a:r>
              <a:rPr lang="fr-FR" sz="2800" b="0" i="0" dirty="0">
                <a:solidFill>
                  <a:srgbClr val="24292F"/>
                </a:solidFill>
                <a:effectLst/>
                <a:latin typeface="-apple-system"/>
              </a:rPr>
              <a:t>) : Entraîné sur ANCOR</a:t>
            </a:r>
          </a:p>
          <a:p>
            <a:r>
              <a:rPr lang="fr-FR" sz="2800" dirty="0">
                <a:solidFill>
                  <a:srgbClr val="24292F"/>
                </a:solidFill>
                <a:latin typeface="-apple-system"/>
              </a:rPr>
              <a:t>COFR (Rodrigo,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Landragin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fr-FR" sz="2800" dirty="0" err="1">
                <a:solidFill>
                  <a:srgbClr val="24292F"/>
                </a:solidFill>
                <a:latin typeface="-apple-system"/>
              </a:rPr>
              <a:t>Oberle</a:t>
            </a:r>
            <a:r>
              <a:rPr lang="fr-FR" sz="2800" dirty="0">
                <a:solidFill>
                  <a:srgbClr val="24292F"/>
                </a:solidFill>
                <a:latin typeface="-apple-system"/>
              </a:rPr>
              <a:t>, Amalia…): Entraîné sur DEMOCRAT</a:t>
            </a:r>
            <a:endParaRPr lang="fr-FR" sz="2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DAB1DB-1868-4C2F-AAA2-EFC7884EADE1}"/>
              </a:ext>
            </a:extLst>
          </p:cNvPr>
          <p:cNvSpPr txBox="1"/>
          <p:nvPr/>
        </p:nvSpPr>
        <p:spPr>
          <a:xfrm>
            <a:off x="755780" y="1804182"/>
            <a:ext cx="36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rgbClr val="0070C0"/>
                </a:solidFill>
              </a:rPr>
              <a:t>Pour le français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DD0744-AC5B-4BF9-9045-E43CAE3DE234}"/>
              </a:ext>
            </a:extLst>
          </p:cNvPr>
          <p:cNvSpPr txBox="1"/>
          <p:nvPr/>
        </p:nvSpPr>
        <p:spPr>
          <a:xfrm>
            <a:off x="6391469" y="2239347"/>
            <a:ext cx="3666931" cy="28623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ANCOR (LI, LLL, </a:t>
            </a:r>
            <a:r>
              <a:rPr lang="fr-FR" dirty="0" err="1"/>
              <a:t>Lattice</a:t>
            </a:r>
            <a:r>
              <a:rPr lang="fr-FR" dirty="0"/>
              <a:t>): Premier large corpus en français annoté en coréférence et distribué librement. Corpus Oral</a:t>
            </a:r>
          </a:p>
          <a:p>
            <a:endParaRPr lang="fr-FR" dirty="0"/>
          </a:p>
          <a:p>
            <a:r>
              <a:rPr lang="fr-FR" dirty="0"/>
              <a:t>DEMOCRAT (</a:t>
            </a:r>
            <a:r>
              <a:rPr lang="fr-FR" dirty="0" err="1"/>
              <a:t>Lattice</a:t>
            </a:r>
            <a:r>
              <a:rPr lang="fr-FR" dirty="0"/>
              <a:t>, </a:t>
            </a:r>
            <a:r>
              <a:rPr lang="fr-FR" dirty="0" err="1"/>
              <a:t>LiLPa</a:t>
            </a:r>
            <a:r>
              <a:rPr lang="fr-FR" dirty="0"/>
              <a:t>, ICAR, IHRIM): Plus récent, corpus diachronique écrit comportant divers genres discursifs sur plusieurs siècles</a:t>
            </a:r>
          </a:p>
        </p:txBody>
      </p:sp>
    </p:spTree>
    <p:extLst>
      <p:ext uri="{BB962C8B-B14F-4D97-AF65-F5344CB8AC3E}">
        <p14:creationId xmlns:p14="http://schemas.microsoft.com/office/powerpoint/2010/main" val="67597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6C7A3-FA48-493E-864C-243F3FE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coreferee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F2428-844D-4962-AD0A-6420DE30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Bibliothèque basée sur </a:t>
            </a:r>
            <a:r>
              <a:rPr lang="fr-FR" sz="2800" dirty="0" err="1"/>
              <a:t>spaCy</a:t>
            </a:r>
            <a:endParaRPr lang="fr-FR" sz="2800" dirty="0"/>
          </a:p>
          <a:p>
            <a:pPr lvl="1"/>
            <a:r>
              <a:rPr lang="fr-FR" sz="2400" dirty="0" err="1"/>
              <a:t>spaCy</a:t>
            </a:r>
            <a:r>
              <a:rPr lang="fr-FR" sz="2400" dirty="0"/>
              <a:t> est utilisé par des universitaires et entreprises</a:t>
            </a:r>
          </a:p>
          <a:p>
            <a:pPr lvl="1"/>
            <a:r>
              <a:rPr lang="fr-FR" sz="2400" dirty="0"/>
              <a:t>Incorporable dans d’autres applications</a:t>
            </a:r>
          </a:p>
          <a:p>
            <a:r>
              <a:rPr lang="fr-FR" sz="2800" dirty="0"/>
              <a:t>Mise en place et utilisation simple</a:t>
            </a:r>
          </a:p>
          <a:p>
            <a:r>
              <a:rPr lang="fr-FR" sz="2800" dirty="0"/>
              <a:t>Bibliothèque extensible à de nouvelles langues</a:t>
            </a:r>
          </a:p>
          <a:p>
            <a:pPr lvl="1"/>
            <a:r>
              <a:rPr lang="fr-FR" sz="2400" dirty="0"/>
              <a:t>Modèles entraînables avec un corpus de taille limité</a:t>
            </a:r>
          </a:p>
          <a:p>
            <a:r>
              <a:rPr lang="fr-FR" sz="2800" dirty="0"/>
              <a:t>Modèles pré-entraînés</a:t>
            </a:r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645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r>
              <a:rPr lang="fr-FR" dirty="0"/>
              <a:t>3) Le Fonctionnement de l’Outil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50" y="4060581"/>
            <a:ext cx="5219613" cy="2331922"/>
          </a:xfrm>
        </p:spPr>
        <p:txBody>
          <a:bodyPr>
            <a:normAutofit/>
          </a:bodyPr>
          <a:lstStyle/>
          <a:p>
            <a:r>
              <a:rPr lang="fr-FR" dirty="0"/>
              <a:t>S’ajoute à la fin de la pipeline NLP de </a:t>
            </a:r>
            <a:r>
              <a:rPr lang="fr-FR" dirty="0" err="1"/>
              <a:t>spaCy</a:t>
            </a:r>
            <a:endParaRPr lang="fr-FR" dirty="0"/>
          </a:p>
          <a:p>
            <a:r>
              <a:rPr lang="fr-FR" dirty="0"/>
              <a:t>Utilise les composants précédents</a:t>
            </a:r>
          </a:p>
          <a:p>
            <a:r>
              <a:rPr lang="fr-FR" dirty="0"/>
              <a:t>Trois modèles</a:t>
            </a:r>
          </a:p>
          <a:p>
            <a:pPr lvl="1"/>
            <a:r>
              <a:rPr lang="fr-FR" dirty="0" err="1"/>
              <a:t>fr_core_news_sm</a:t>
            </a:r>
            <a:endParaRPr lang="fr-FR" dirty="0"/>
          </a:p>
          <a:p>
            <a:pPr lvl="1"/>
            <a:r>
              <a:rPr lang="fr-FR" dirty="0" err="1"/>
              <a:t>fr_core_news_md</a:t>
            </a:r>
            <a:endParaRPr lang="fr-FR" dirty="0"/>
          </a:p>
          <a:p>
            <a:pPr lvl="1"/>
            <a:r>
              <a:rPr lang="fr-FR" dirty="0" err="1"/>
              <a:t>fr_core_news_lg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8926A-7D57-4203-AD26-5F346184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8" y="1357971"/>
            <a:ext cx="11316681" cy="2331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469C056-612B-4AE1-AA43-2E36F0982B22}"/>
              </a:ext>
            </a:extLst>
          </p:cNvPr>
          <p:cNvSpPr txBox="1">
            <a:spLocks/>
          </p:cNvSpPr>
          <p:nvPr/>
        </p:nvSpPr>
        <p:spPr>
          <a:xfrm>
            <a:off x="6213497" y="4060581"/>
            <a:ext cx="5219613" cy="233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Procède en deux étapes</a:t>
            </a:r>
          </a:p>
          <a:p>
            <a:pPr lvl="1"/>
            <a:r>
              <a:rPr lang="fr-FR" sz="1800" dirty="0"/>
              <a:t>Détection des mentions</a:t>
            </a:r>
          </a:p>
          <a:p>
            <a:pPr lvl="1"/>
            <a:r>
              <a:rPr lang="fr-FR" sz="1800" dirty="0"/>
              <a:t>Appariement des mentions</a:t>
            </a:r>
          </a:p>
          <a:p>
            <a:pPr lvl="2"/>
            <a:r>
              <a:rPr lang="fr-FR" sz="1600" dirty="0"/>
              <a:t>Résolution d’anaphore</a:t>
            </a:r>
          </a:p>
          <a:p>
            <a:pPr lvl="2"/>
            <a:r>
              <a:rPr lang="fr-FR" sz="1600" dirty="0"/>
              <a:t>Appariement de Noms</a:t>
            </a:r>
          </a:p>
          <a:p>
            <a:pPr marL="0" indent="0">
              <a:buFont typeface="Wingdings 3" charset="2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30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1AF3-24CF-46A9-B081-CAF0A127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Le Fonctionnement de l’Outil</a:t>
            </a:r>
            <a:br>
              <a:rPr lang="fr-FR" dirty="0"/>
            </a:br>
            <a:r>
              <a:rPr lang="fr-FR" dirty="0"/>
              <a:t>	a) La Détection de Mentions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72DCD-3BE8-4FE4-A216-395CF6F3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Identifier les segments susceptibles de </a:t>
            </a:r>
            <a:r>
              <a:rPr lang="fr-FR" sz="2000" dirty="0" err="1"/>
              <a:t>coréférer</a:t>
            </a:r>
            <a:endParaRPr lang="fr-FR" sz="2000" dirty="0"/>
          </a:p>
          <a:p>
            <a:r>
              <a:rPr lang="fr-FR" sz="2000" dirty="0"/>
              <a:t>Utilise les annotations de </a:t>
            </a:r>
            <a:r>
              <a:rPr lang="fr-FR" sz="2000" dirty="0" err="1"/>
              <a:t>spaCy</a:t>
            </a:r>
            <a:endParaRPr lang="fr-FR" sz="2000" dirty="0"/>
          </a:p>
          <a:p>
            <a:pPr lvl="1"/>
            <a:r>
              <a:rPr lang="fr-FR" sz="1800" dirty="0"/>
              <a:t>Parties du discours</a:t>
            </a:r>
          </a:p>
          <a:p>
            <a:pPr lvl="1"/>
            <a:r>
              <a:rPr lang="fr-FR" sz="1800" dirty="0"/>
              <a:t>Analyse syntaxique (en dépendance)</a:t>
            </a:r>
          </a:p>
          <a:p>
            <a:pPr lvl="1"/>
            <a:r>
              <a:rPr lang="fr-FR" sz="1800" dirty="0"/>
              <a:t>Morphologie</a:t>
            </a:r>
          </a:p>
          <a:p>
            <a:endParaRPr lang="fr-FR" sz="2000" dirty="0"/>
          </a:p>
          <a:p>
            <a:r>
              <a:rPr lang="fr-FR" sz="2000" dirty="0"/>
              <a:t>Les mentions sont les têtes du syntagmes :</a:t>
            </a:r>
          </a:p>
          <a:p>
            <a:pPr lvl="1"/>
            <a:r>
              <a:rPr lang="fr-FR" sz="1800" strike="sngStrike" dirty="0"/>
              <a:t>Le maître de la classe de CE1 </a:t>
            </a:r>
          </a:p>
          <a:p>
            <a:pPr lvl="1"/>
            <a:r>
              <a:rPr lang="fr-FR" sz="1800" b="1" dirty="0"/>
              <a:t>maître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84716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1276</TotalTime>
  <Words>1204</Words>
  <Application>Microsoft Office PowerPoint</Application>
  <PresentationFormat>Grand écran</PresentationFormat>
  <Paragraphs>202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Trebuchet MS</vt:lpstr>
      <vt:lpstr>Wingdings 3</vt:lpstr>
      <vt:lpstr>Facette</vt:lpstr>
      <vt:lpstr>Coreferee</vt:lpstr>
      <vt:lpstr>Plan</vt:lpstr>
      <vt:lpstr>1) La Résolution de Coréférence</vt:lpstr>
      <vt:lpstr>1) La Résolution de Coréférence</vt:lpstr>
      <vt:lpstr>2) Les Outils Existants </vt:lpstr>
      <vt:lpstr>2) Les Outils Existants </vt:lpstr>
      <vt:lpstr>Pourquoi coreferee?</vt:lpstr>
      <vt:lpstr>3) Le Fonctionnement de l’Outil</vt:lpstr>
      <vt:lpstr>3) Le Fonctionnement de l’Outil  a) La Détection de Mentions</vt:lpstr>
      <vt:lpstr>3) Le Fonctionnement de l’Outil  a) La Détection de Mentions</vt:lpstr>
      <vt:lpstr>3) Le Fonctionnement de l’Outil  a) La Détection de Mentions</vt:lpstr>
      <vt:lpstr>3) Le Fonctionnement de l’Outil</vt:lpstr>
      <vt:lpstr>3) Le Fonctionnement de l’Outil  b) La résolution d’anaphore</vt:lpstr>
      <vt:lpstr>3) Le Fonctionnement de l’Outil  b) La résolution d’anaphore - </vt:lpstr>
      <vt:lpstr>3) Le Fonctionnement de l’Outil  c) Appariement des Noms</vt:lpstr>
      <vt:lpstr>3) Le Fonctionnement de l’Outil  d) Construction des chaines de coréférence</vt:lpstr>
      <vt:lpstr>4) Démonstration</vt:lpstr>
      <vt:lpstr>4) 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Coreferee</dc:title>
  <dc:creator>Valtiros Sky</dc:creator>
  <cp:lastModifiedBy>Valtiros Sky</cp:lastModifiedBy>
  <cp:revision>28</cp:revision>
  <dcterms:created xsi:type="dcterms:W3CDTF">2022-03-03T14:02:28Z</dcterms:created>
  <dcterms:modified xsi:type="dcterms:W3CDTF">2022-03-30T18:24:55Z</dcterms:modified>
</cp:coreProperties>
</file>