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handoutMasterIdLst>
    <p:handoutMasterId r:id="rId18"/>
  </p:handoutMasterIdLst>
  <p:sldIdLst>
    <p:sldId id="272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9945688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88" y="4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D7E3E-4231-4866-9534-E17E0FF34AEB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4283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88" y="6514283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FDAC4-5D1E-4EEC-A036-A812C23E4A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99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0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0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78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931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15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00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301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8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21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9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7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4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15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1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49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36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AB00-BE54-4DCD-9964-A4D9EC454C9A}" type="datetimeFigureOut">
              <a:rPr lang="id-ID" smtClean="0"/>
              <a:t>17/11/2016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63C98F-57BE-4123-9184-85560A807E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3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0" y="478972"/>
            <a:ext cx="9144000" cy="22352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40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SEMINAR OUTLINE </a:t>
            </a:r>
            <a:b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RANCANG BANGUN SISTEM </a:t>
            </a:r>
            <a:r>
              <a:rPr lang="id-ID" sz="2800" i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DAN PENGENDALI </a:t>
            </a:r>
            <a:r>
              <a:rPr lang="id-ID" sz="2800" i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SMARTHOME</a:t>
            </a:r>
            <a: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BERBASIS WEB MENGGUNAKAN </a:t>
            </a:r>
            <a:r>
              <a:rPr lang="id-ID" sz="2800" i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br>
              <a:rPr lang="id-ID" sz="2800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2800" dirty="0">
              <a:ln w="0"/>
              <a:effectLst>
                <a:glow rad="2286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234192"/>
            <a:ext cx="9144000" cy="8538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2400" b="1" u="sng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PANTANA</a:t>
            </a:r>
          </a:p>
          <a:p>
            <a:pPr marL="0" indent="0" algn="ctr">
              <a:buNone/>
            </a:pPr>
            <a:r>
              <a:rPr lang="id-ID" sz="24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NIM D01110065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28914" y="4504191"/>
            <a:ext cx="10160000" cy="202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JURUSAN TEKNIK ELEKTRO FAKULTAS TEKNIK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TANJUNGPURA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PONTIANAK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77561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37" y="645604"/>
            <a:ext cx="8911687" cy="609604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 Raspberry</a:t>
            </a:r>
            <a:r>
              <a:rPr lang="id-ID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model B </a:t>
            </a:r>
          </a:p>
        </p:txBody>
      </p:sp>
      <p:pic>
        <p:nvPicPr>
          <p:cNvPr id="4" name="Content Placeholder 3" descr="C:\Users\Vantana\AppData\Local\Microsoft\Windows\INetCacheContent.Word\Raspberry GPIO-Pins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06" b="16449"/>
          <a:stretch/>
        </p:blipFill>
        <p:spPr bwMode="auto">
          <a:xfrm>
            <a:off x="2235634" y="1432734"/>
            <a:ext cx="3643952" cy="536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86" y="1687286"/>
            <a:ext cx="2797791" cy="49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86" y="582841"/>
            <a:ext cx="9761764" cy="713048"/>
          </a:xfrm>
        </p:spPr>
        <p:txBody>
          <a:bodyPr>
            <a:norm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800367"/>
            <a:ext cx="10896600" cy="4839482"/>
          </a:xfrm>
        </p:spPr>
        <p:txBody>
          <a:bodyPr>
            <a:normAutofit/>
          </a:bodyPr>
          <a:lstStyle/>
          <a:p>
            <a:pPr algn="just"/>
            <a:r>
              <a:rPr lang="id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Perancangan perangkat keras</a:t>
            </a:r>
            <a:r>
              <a:rPr lang="id-I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yaitu Rangkaian Sensor PIR, Rangkaian Sensor </a:t>
            </a:r>
            <a:r>
              <a:rPr lang="id-ID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d-I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id-I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Rangkaian Sensor Cahaya Photodioda, Rangkaian Driver Relay, Rangkaian Driver Motor dan Rangkaian Sensor Suhu LM35.</a:t>
            </a:r>
          </a:p>
          <a:p>
            <a:pPr algn="just"/>
            <a:endParaRPr lang="id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2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4886" y="648929"/>
            <a:ext cx="9761764" cy="646960"/>
          </a:xfrm>
        </p:spPr>
        <p:txBody>
          <a:bodyPr>
            <a:norm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825624"/>
            <a:ext cx="4121624" cy="4698005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id-ID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Perakitan Perangkat Keras dan Pengujian Komunikasi Antara Pin GPIO dan Rangkaian Relay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:\Skripsi\Proposal\desain penggunaan kaki GPI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39" y="1825624"/>
            <a:ext cx="7159166" cy="4547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72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4886" y="634181"/>
            <a:ext cx="9761764" cy="661708"/>
          </a:xfrm>
        </p:spPr>
        <p:txBody>
          <a:bodyPr>
            <a:norm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00700" cy="4881561"/>
          </a:xfrm>
        </p:spPr>
        <p:txBody>
          <a:bodyPr>
            <a:normAutofit fontScale="850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id-ID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 sensor, serta pengukuran tegangan dan arus pada setiap peragkat keras.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</a:pPr>
            <a:r>
              <a:rPr lang="id-ID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Perancangan Perangkat lunak, </a:t>
            </a:r>
            <a:r>
              <a:rPr lang="id-ID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yaitu perangkat lunak GPIO dan perangkat lunak interface halaman web 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Skripsi\Proposal\Cara pengujian senso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30" y="2185988"/>
            <a:ext cx="4484370" cy="337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91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228" y="184666"/>
            <a:ext cx="7715250" cy="549274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ALIR PENELITIAN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214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95" y="1078173"/>
            <a:ext cx="8171816" cy="54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26" y="611867"/>
            <a:ext cx="9136860" cy="766989"/>
          </a:xfrm>
        </p:spPr>
        <p:txBody>
          <a:bodyPr>
            <a:norm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378856"/>
            <a:ext cx="11344729" cy="5155293"/>
          </a:xfrm>
        </p:spPr>
        <p:txBody>
          <a:bodyPr>
            <a:normAutofit fontScale="92500" lnSpcReduction="10000"/>
          </a:bodyPr>
          <a:lstStyle/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Egrit Nurcahyo Wijatsongko. 2014. Skripsi: Sistem Pemantauan Ruangan dengan Server Raspberry Pi. Yogyakarta: Universitas Gadjah Mada.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Fikri, Sultan. 2014. Skripsi: Rancang Bangun Sistem Kendali Rumah Jarak Jauh Menggunakan Telepon Selular Android. Pontianak: Universitas Tanjungpura.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Fadjar Septian, Ridwan. 2013. Belajar Pemrograman Python Dasar. Bandung: POSS – UPI.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Luitel Subash. 2013.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 Smart Home System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Helinski Metropolia of Applied Sciences, Bachelor of Engineering.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Zelle, John. 2002.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Programming: An Introduction to Computer Science.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Waverly: Wartburg College Printing Services.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Purbo, Onno W. “Membuat Sendiri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Pemula”. 02 Agustus 2016. http://aloekmantara.blogspot.co.id/2012/09/fire-protection-system-sistem-fire-alarm.html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Raharjo, Budi. 2015. Mudah Belajar Python Untuk Desktop dan Web. Bandung: Informatika.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Rakhman, Edi, Faisal Candrasyah dan Fajar D. Sutera. 2014. RaspberryPi Mikrokontroler Mungil yang Serba Bisa. Yogyakarta: ANDI</a:t>
            </a:r>
          </a:p>
          <a:p>
            <a:pPr marL="623888" indent="-623888" algn="just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Yolanda Putra, Angga. 2015. Skripsi: Monitoring Kamera Pengintai Jarak Jauh Terintegrasi dengan Google Drive Berbasis Raspberry Pi Via Internet. Pontianak: Universitas Tanjungpura.</a:t>
            </a:r>
          </a:p>
          <a:p>
            <a:pPr marL="623888" indent="-623888" algn="just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4.bp.blogspot.com/-1oauEZ5koa4/VPCZYPc7D6I/AAAAAAAAJNU/uOuVeRuVLUY/s1600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025049"/>
            <a:ext cx="2014551" cy="190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5" y="5461725"/>
            <a:ext cx="2276793" cy="13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5435528"/>
            <a:ext cx="2352020" cy="1248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24" y="5303071"/>
            <a:ext cx="1930098" cy="1380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66" y="-16116"/>
            <a:ext cx="1588834" cy="1535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68" y="1966180"/>
            <a:ext cx="1542832" cy="1592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9" y="1831093"/>
            <a:ext cx="1712704" cy="964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84" y="224203"/>
            <a:ext cx="1670958" cy="1054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822" y="5580507"/>
            <a:ext cx="3215602" cy="126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83" y="609599"/>
            <a:ext cx="10515600" cy="7159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38" y="1325563"/>
            <a:ext cx="9220200" cy="4465638"/>
          </a:xfrm>
        </p:spPr>
        <p:txBody>
          <a:bodyPr>
            <a:normAutofit fontScale="92500" lnSpcReduction="20000"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mendukung tren teknologi alat elektronika saat ini yang sedang ramai dibicarakan baik di Indonesia maupun luar negeri yaitu IoT (</a:t>
            </a:r>
            <a:r>
              <a:rPr lang="id-ID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Memperluas manfaat dari konektifitas internet</a:t>
            </a:r>
          </a:p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Memerlukan perangkat yang efisien baik itu dalam dimensi maupun penggunaan daya, yaitu dengan memanfaatkan </a:t>
            </a:r>
            <a:r>
              <a:rPr lang="id-ID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marL="0" indent="0">
              <a:buNone/>
            </a:pPr>
            <a:endParaRPr lang="id-ID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51" y="600169"/>
            <a:ext cx="8109478" cy="781287"/>
          </a:xfrm>
        </p:spPr>
        <p:txBody>
          <a:bodyPr>
            <a:norm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3" y="1351128"/>
            <a:ext cx="11491414" cy="5186150"/>
          </a:xfrm>
        </p:spPr>
        <p:txBody>
          <a:bodyPr>
            <a:normAutofit lnSpcReduction="10000"/>
          </a:bodyPr>
          <a:lstStyle/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membuat rangkaian perangkat keras sistem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digunakan untuk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mengendalikan perangkat kelistrikan di rumah ?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cara melakukan komunikasi antara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perangkat keras yang akan dikendalikan ?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membangun perangkat lunak pendukung untuk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mengendalikan perangkat kelistrikan di rumah ?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membuat jaringan sistem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kendali yang sederhana namun tetap efektif dan efisien dalam penggunaannya?</a:t>
            </a:r>
          </a:p>
          <a:p>
            <a:pPr lvl="0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kinerja sistem secara keseluruhan ? 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85336"/>
            <a:ext cx="10515600" cy="765357"/>
          </a:xfrm>
        </p:spPr>
        <p:txBody>
          <a:bodyPr>
            <a:normAutofit/>
          </a:bodyPr>
          <a:lstStyle/>
          <a:p>
            <a:pPr lvl="0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94" y="1350693"/>
            <a:ext cx="11204812" cy="5199797"/>
          </a:xfrm>
        </p:spPr>
        <p:txBody>
          <a:bodyPr>
            <a:normAutofit lnSpcReduction="10000"/>
          </a:bodyPr>
          <a:lstStyle/>
          <a:p>
            <a:pPr lvl="0"/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Merancang dan membangun rangkaian perangkat keras sistem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untuk 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mengendalikan perangkat kelistrikan di rumah.</a:t>
            </a:r>
          </a:p>
          <a:p>
            <a:pPr lvl="0"/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 komunikasi antara 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perangkat keras yang akan dikendalikan.</a:t>
            </a:r>
          </a:p>
          <a:p>
            <a:pPr lvl="0"/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Merancang dan membangun perangkat lunak pendukung untuk 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mengendalikan perangkat kelistrikan di rumah</a:t>
            </a:r>
          </a:p>
          <a:p>
            <a:pPr lvl="0"/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jaringan sistem </a:t>
            </a:r>
            <a:r>
              <a:rPr lang="id-ID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kendali yang sederhana namun tetap efektif dan efisien dalam penggunaannya.</a:t>
            </a:r>
          </a:p>
          <a:p>
            <a:pPr lvl="0"/>
            <a:r>
              <a:rPr lang="id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Menguji kinerja sistem secara keseluruhan dan menganalisis hasil pengujian.</a:t>
            </a:r>
          </a:p>
          <a:p>
            <a:endParaRPr lang="id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1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606" y="1666569"/>
            <a:ext cx="10192006" cy="4852218"/>
          </a:xfrm>
        </p:spPr>
        <p:txBody>
          <a:bodyPr>
            <a:noAutofit/>
          </a:bodyPr>
          <a:lstStyle/>
          <a:p>
            <a:pPr lvl="0" algn="just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jessie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sistem operasi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 bahasa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sebagai bahasa pemrograman utama dalam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yang dikendalikan berupa lampu, pintu dan alarm.</a:t>
            </a:r>
          </a:p>
          <a:p>
            <a:pPr lvl="0" algn="just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yang digunakan adalah sensor PIR, Sensor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Photodioda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id-ID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585336"/>
            <a:ext cx="10515600" cy="765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PEMBATASAN MASALAH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88" y="624110"/>
            <a:ext cx="8911687" cy="740796"/>
          </a:xfrm>
        </p:spPr>
        <p:txBody>
          <a:bodyPr>
            <a:normAutofit/>
          </a:bodyPr>
          <a:lstStyle/>
          <a:p>
            <a:pPr lvl="0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TINJAUAN PUSTAKA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49" y="1567543"/>
            <a:ext cx="6047909" cy="4760686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(Sultan Fiqri, 2014) Dalam penelitiannya dirancang sistem kendali rumah menggunakan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dapat di akses melalui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29229" y="1905000"/>
            <a:ext cx="5562771" cy="2732728"/>
            <a:chOff x="0" y="0"/>
            <a:chExt cx="5326779" cy="247738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326779" cy="2477386"/>
              <a:chOff x="0" y="0"/>
              <a:chExt cx="5326779" cy="23285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10632"/>
                <a:ext cx="1360805" cy="2317278"/>
                <a:chOff x="0" y="510657"/>
                <a:chExt cx="1715784" cy="1902461"/>
              </a:xfrm>
            </p:grpSpPr>
            <p:sp>
              <p:nvSpPr>
                <p:cNvPr id="23" name="Frame 22"/>
                <p:cNvSpPr/>
                <p:nvPr/>
              </p:nvSpPr>
              <p:spPr>
                <a:xfrm>
                  <a:off x="0" y="510657"/>
                  <a:ext cx="1715784" cy="1902461"/>
                </a:xfrm>
                <a:prstGeom prst="frame">
                  <a:avLst>
                    <a:gd name="adj1" fmla="val 264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Flowchart: Predefined Process 23"/>
                <p:cNvSpPr/>
                <p:nvPr/>
              </p:nvSpPr>
              <p:spPr>
                <a:xfrm>
                  <a:off x="133564" y="651136"/>
                  <a:ext cx="1356053" cy="277402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d-ID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SQLite</a:t>
                  </a:r>
                </a:p>
              </p:txBody>
            </p:sp>
            <p:sp>
              <p:nvSpPr>
                <p:cNvPr id="25" name="Flowchart: Predefined Process 24"/>
                <p:cNvSpPr/>
                <p:nvPr/>
              </p:nvSpPr>
              <p:spPr>
                <a:xfrm>
                  <a:off x="133564" y="1430129"/>
                  <a:ext cx="1438381" cy="841939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d-ID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Telepon</a:t>
                  </a:r>
                </a:p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d-ID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Seluler Android</a:t>
                  </a:r>
                </a:p>
              </p:txBody>
            </p:sp>
            <p:sp>
              <p:nvSpPr>
                <p:cNvPr id="26" name="Left-Right Arrow 25"/>
                <p:cNvSpPr/>
                <p:nvPr/>
              </p:nvSpPr>
              <p:spPr>
                <a:xfrm rot="16200000">
                  <a:off x="614238" y="1038201"/>
                  <a:ext cx="431472" cy="328295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466"/>
              <a:stretch/>
            </p:blipFill>
            <p:spPr bwMode="auto">
              <a:xfrm>
                <a:off x="1446028" y="372139"/>
                <a:ext cx="577215" cy="75438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488558" y="1190846"/>
                <a:ext cx="457200" cy="2442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BTS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052084" y="0"/>
                <a:ext cx="3274695" cy="2328530"/>
                <a:chOff x="0" y="0"/>
                <a:chExt cx="3274695" cy="232853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06326" y="191386"/>
                  <a:ext cx="2990215" cy="657738"/>
                  <a:chOff x="-994053" y="-10024"/>
                  <a:chExt cx="2991034" cy="658273"/>
                </a:xfrm>
              </p:grpSpPr>
              <p:sp>
                <p:nvSpPr>
                  <p:cNvPr id="21" name="Flowchart: Alternate Process 20"/>
                  <p:cNvSpPr/>
                  <p:nvPr/>
                </p:nvSpPr>
                <p:spPr>
                  <a:xfrm>
                    <a:off x="-994053" y="-10024"/>
                    <a:ext cx="2991034" cy="328761"/>
                  </a:xfrm>
                  <a:prstGeom prst="flowChartAlternate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id-ID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Catu Daya</a:t>
                    </a:r>
                  </a:p>
                </p:txBody>
              </p:sp>
              <p:sp>
                <p:nvSpPr>
                  <p:cNvPr id="22" name="Down Arrow 21"/>
                  <p:cNvSpPr/>
                  <p:nvPr/>
                </p:nvSpPr>
                <p:spPr>
                  <a:xfrm>
                    <a:off x="810431" y="318684"/>
                    <a:ext cx="205175" cy="32956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5" name="Flowchart: Predefined Process 14"/>
                <p:cNvSpPr/>
                <p:nvPr/>
              </p:nvSpPr>
              <p:spPr>
                <a:xfrm>
                  <a:off x="106164" y="882413"/>
                  <a:ext cx="832602" cy="1273452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d-ID" sz="10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Modem GSM</a:t>
                  </a:r>
                  <a:endParaRPr lang="id-ID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Flowchart: Predefined Process 15"/>
                <p:cNvSpPr/>
                <p:nvPr/>
              </p:nvSpPr>
              <p:spPr>
                <a:xfrm>
                  <a:off x="1341508" y="882502"/>
                  <a:ext cx="1111360" cy="389136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d-ID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ATmega16</a:t>
                  </a:r>
                </a:p>
              </p:txBody>
            </p:sp>
            <p:sp>
              <p:nvSpPr>
                <p:cNvPr id="17" name="Left-Right Arrow 16"/>
                <p:cNvSpPr/>
                <p:nvPr/>
              </p:nvSpPr>
              <p:spPr>
                <a:xfrm>
                  <a:off x="994809" y="992827"/>
                  <a:ext cx="297180" cy="191135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lowchart: Predefined Process 17"/>
                <p:cNvSpPr/>
                <p:nvPr/>
              </p:nvSpPr>
              <p:spPr>
                <a:xfrm>
                  <a:off x="1405928" y="1665441"/>
                  <a:ext cx="984237" cy="446080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d-ID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Input</a:t>
                  </a:r>
                </a:p>
              </p:txBody>
            </p:sp>
            <p:sp>
              <p:nvSpPr>
                <p:cNvPr id="19" name="Frame 18"/>
                <p:cNvSpPr/>
                <p:nvPr/>
              </p:nvSpPr>
              <p:spPr>
                <a:xfrm>
                  <a:off x="0" y="0"/>
                  <a:ext cx="3274695" cy="2328530"/>
                </a:xfrm>
                <a:prstGeom prst="frame">
                  <a:avLst>
                    <a:gd name="adj1" fmla="val 264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Down Arrow 19"/>
                <p:cNvSpPr/>
                <p:nvPr/>
              </p:nvSpPr>
              <p:spPr>
                <a:xfrm>
                  <a:off x="466790" y="531520"/>
                  <a:ext cx="157651" cy="32929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3" name="Left-Right Arrow 12"/>
              <p:cNvSpPr/>
              <p:nvPr/>
            </p:nvSpPr>
            <p:spPr>
              <a:xfrm>
                <a:off x="1467293" y="1520456"/>
                <a:ext cx="478466" cy="24454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6" name="Flowchart: Predefined Process 5"/>
            <p:cNvSpPr/>
            <p:nvPr/>
          </p:nvSpPr>
          <p:spPr>
            <a:xfrm rot="16200000">
              <a:off x="4599215" y="961052"/>
              <a:ext cx="838200" cy="28360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539343" y="1002574"/>
              <a:ext cx="290195" cy="2112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8" name="Right Arrow 7"/>
            <p:cNvSpPr/>
            <p:nvPr/>
          </p:nvSpPr>
          <p:spPr>
            <a:xfrm rot="16200000">
              <a:off x="3765540" y="1456353"/>
              <a:ext cx="355040" cy="21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889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99" y="580568"/>
            <a:ext cx="8911687" cy="696690"/>
          </a:xfrm>
        </p:spPr>
        <p:txBody>
          <a:bodyPr>
            <a:normAutofit/>
          </a:bodyPr>
          <a:lstStyle/>
          <a:p>
            <a:pPr lvl="0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TINJAUAN PUSTAKA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2" y="1422399"/>
            <a:ext cx="5663820" cy="5060287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(Lilik Kunarso, 2015), Merancang sistem kendali listrik mampu mengendalikan 4 alat elektronika tegangan AC sekaligus oleh 4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relay. 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setiap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nya yang mampu menanggung beban maksimal sebesar 2200 watt dengan menggunakan catu daya pada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memiliki minimal kuat arus 0,7 </a:t>
            </a:r>
            <a:r>
              <a:rPr lang="id-ID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ampere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0220"/>
            <a:ext cx="5874695" cy="22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2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039" y="638624"/>
            <a:ext cx="8911687" cy="725719"/>
          </a:xfrm>
        </p:spPr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665967"/>
            <a:ext cx="5740021" cy="4452345"/>
          </a:xfrm>
        </p:spPr>
        <p:txBody>
          <a:bodyPr>
            <a:no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Merancang prototipe sistem </a:t>
            </a:r>
            <a:r>
              <a:rPr lang="id-ID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pengendali perangkat elektronik rumah tangga berbasis web menggunakan </a:t>
            </a:r>
            <a:r>
              <a:rPr lang="id-ID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sebagai pengendali sekaligus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82" y="2032768"/>
            <a:ext cx="5186659" cy="19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811" y="667653"/>
            <a:ext cx="8911687" cy="711204"/>
          </a:xfrm>
        </p:spPr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model B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</a:t>
            </a:r>
          </a:p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SDHC </a:t>
            </a:r>
            <a:r>
              <a:rPr lang="id-ID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DC 5 V 2A</a:t>
            </a:r>
          </a:p>
          <a:p>
            <a:pPr lvl="0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Servo Motor SG90</a:t>
            </a:r>
          </a:p>
          <a:p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Lampu LED</a:t>
            </a:r>
          </a:p>
          <a:p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Lampu AC</a:t>
            </a:r>
          </a:p>
        </p:txBody>
      </p:sp>
    </p:spTree>
    <p:extLst>
      <p:ext uri="{BB962C8B-B14F-4D97-AF65-F5344CB8AC3E}">
        <p14:creationId xmlns:p14="http://schemas.microsoft.com/office/powerpoint/2010/main" val="4485905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653</TotalTime>
  <Words>692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LATAR BELAKANG</vt:lpstr>
      <vt:lpstr>RUMUSAN MASALAH</vt:lpstr>
      <vt:lpstr>TUJUAN PENELITIAN</vt:lpstr>
      <vt:lpstr>PowerPoint Presentation</vt:lpstr>
      <vt:lpstr>TINJAUAN PUSTAKA</vt:lpstr>
      <vt:lpstr>TINJAUAN PUSTAKA</vt:lpstr>
      <vt:lpstr>BAHAN PENELITIAN</vt:lpstr>
      <vt:lpstr>ALAT PENELITIAN</vt:lpstr>
      <vt:lpstr>Antarmuka Raspberry Pi 2 model B </vt:lpstr>
      <vt:lpstr>METODE PENELITIAN</vt:lpstr>
      <vt:lpstr>METODE PENELITIAN</vt:lpstr>
      <vt:lpstr>METODE PENELITIAN</vt:lpstr>
      <vt:lpstr>DIAGRAM ALIR PENELITIAN</vt:lpstr>
      <vt:lpstr>DAFTAR PUSTAKA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Pantana Elektro</dc:creator>
  <cp:lastModifiedBy>Pantana Elektro</cp:lastModifiedBy>
  <cp:revision>26</cp:revision>
  <dcterms:created xsi:type="dcterms:W3CDTF">2016-11-14T14:16:57Z</dcterms:created>
  <dcterms:modified xsi:type="dcterms:W3CDTF">2016-11-17T14:47:58Z</dcterms:modified>
</cp:coreProperties>
</file>