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60568-1A81-5BD7-5E67-89F8470A5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F44FB-FCEF-BBE8-C595-D23ED1028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4BF34-65FF-8439-E4F0-63F00EA4F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2CA6-AA2D-4469-AAF7-2275AEE72A6C}" type="datetimeFigureOut">
              <a:rPr lang="th-TH" smtClean="0"/>
              <a:t>30/05/65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08E78-87FC-09D4-0EBB-6505E3E7D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692EC-8BAA-F2C9-1B4D-57774821B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88C2-B6C4-40E4-A1D7-AAEF10D707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8875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E26D-D959-CE3A-966C-77CB4725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B4B43-DCFF-014A-999F-9CCB530E7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B9517-331E-333D-9F0E-F9DAC55DD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2CA6-AA2D-4469-AAF7-2275AEE72A6C}" type="datetimeFigureOut">
              <a:rPr lang="th-TH" smtClean="0"/>
              <a:t>30/05/65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EDD81-BD3D-19C5-9C25-A5342E11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E3A2C-642C-F803-04CD-DBDDE037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88C2-B6C4-40E4-A1D7-AAEF10D707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506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43E53-21F9-E00E-6F9E-E32999E29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B9774-178B-81A0-56DE-6BC5FECA9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3945B-C70D-E9C7-453A-44C877B1B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2CA6-AA2D-4469-AAF7-2275AEE72A6C}" type="datetimeFigureOut">
              <a:rPr lang="th-TH" smtClean="0"/>
              <a:t>30/05/65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40730-537A-BEA2-E93E-C8E28703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FC11D-CB03-484A-CE78-1927CA56A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88C2-B6C4-40E4-A1D7-AAEF10D707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239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088F-DC5D-8B20-9B92-F0D2D5C6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54345-A1D8-7B41-1D65-457A94B87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72019-E6B1-480A-9A73-B49AEF85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2CA6-AA2D-4469-AAF7-2275AEE72A6C}" type="datetimeFigureOut">
              <a:rPr lang="th-TH" smtClean="0"/>
              <a:t>30/05/65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7A54F-7122-EB96-D07F-708367F2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83A05-8B6E-B29A-A554-C0CAD3A8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88C2-B6C4-40E4-A1D7-AAEF10D707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1692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0C6CD-42F2-F8AF-0760-A65ABD7B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8F520-5957-0A78-D17C-266BE5DC9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0DF17-83A5-DEFB-B6B6-C950E82A8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2CA6-AA2D-4469-AAF7-2275AEE72A6C}" type="datetimeFigureOut">
              <a:rPr lang="th-TH" smtClean="0"/>
              <a:t>30/05/65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4480E-B1A5-CEEF-661E-C2DFEA5B2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A3F72-17BE-DE47-FB90-7381EC2D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88C2-B6C4-40E4-A1D7-AAEF10D707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6988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E8F0-B1CB-1F6A-31F5-A39A688F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997A0-37CB-5278-502B-424EC2FEA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B1FFF-62DA-A956-67BD-A61953665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21616-61C9-8840-BD11-1596C61E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2CA6-AA2D-4469-AAF7-2275AEE72A6C}" type="datetimeFigureOut">
              <a:rPr lang="th-TH" smtClean="0"/>
              <a:t>30/05/65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16AD8-4336-0BEA-0CD4-7A376EB9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723F2-4E14-36E2-9B29-1EF7E52C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88C2-B6C4-40E4-A1D7-AAEF10D707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079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7B5F-5305-D201-1E79-A08B7DE9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4ED83-5574-83CC-3ED4-C860180E4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8E961-7B28-DCC0-7183-6BBC6413A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50BFE-688B-1A5B-FCA5-E8E1539D3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E699C-7D2E-34B1-A065-B191EBB27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AA6C12-E328-474B-AB39-2E3B274E0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2CA6-AA2D-4469-AAF7-2275AEE72A6C}" type="datetimeFigureOut">
              <a:rPr lang="th-TH" smtClean="0"/>
              <a:t>30/05/65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5603A7-3DD6-AAB0-9296-8760F929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0ABD9-4343-10BA-A795-31CD2890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88C2-B6C4-40E4-A1D7-AAEF10D707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8249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F065-8E7F-3AD7-60AD-60985414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011E36-D561-E214-034B-CCCB3903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2CA6-AA2D-4469-AAF7-2275AEE72A6C}" type="datetimeFigureOut">
              <a:rPr lang="th-TH" smtClean="0"/>
              <a:t>30/05/65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83E00-2213-1233-0593-BD4115ED2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5AC2B-B8AD-D3DC-5D8B-C5ECB03F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88C2-B6C4-40E4-A1D7-AAEF10D707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4769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6217A-DBBF-1ED9-AB95-4567D76D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2CA6-AA2D-4469-AAF7-2275AEE72A6C}" type="datetimeFigureOut">
              <a:rPr lang="th-TH" smtClean="0"/>
              <a:t>30/05/65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CC2046-5BB8-495D-5905-A82DD5B6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9A5D7-669A-459C-A274-4AE7F525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88C2-B6C4-40E4-A1D7-AAEF10D707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1327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80B1-011E-A3A4-DAB3-56BD5CF3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4276-0E19-3672-0CE3-09121586B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04147-564D-5C38-0EBC-25EC23209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2DEF5-11A1-EF00-F285-48334D44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2CA6-AA2D-4469-AAF7-2275AEE72A6C}" type="datetimeFigureOut">
              <a:rPr lang="th-TH" smtClean="0"/>
              <a:t>30/05/65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116C8-6C24-FE41-A44A-A4A070EE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46D6-C50E-05B8-0A97-7804ED86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88C2-B6C4-40E4-A1D7-AAEF10D707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904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136F-6C83-264C-D701-6CB7E07F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877D8-6F2E-CAD7-6A4A-BBCAA97D1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2621C-C956-FD99-F9A6-B82F05716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DE375-58CC-0890-69BC-B8DC7BB8B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2CA6-AA2D-4469-AAF7-2275AEE72A6C}" type="datetimeFigureOut">
              <a:rPr lang="th-TH" smtClean="0"/>
              <a:t>30/05/65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B652C-9169-68CD-37A1-3D8D09C0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5D819-7709-7752-975F-EE33C4A7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88C2-B6C4-40E4-A1D7-AAEF10D707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6878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C7BD39-FD4E-B8B1-783D-5AC7774BF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CC0D4-1C82-3511-BEE8-00E95491D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78FB4-9484-4A6F-F8D9-1ADF3FE4A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12CA6-AA2D-4469-AAF7-2275AEE72A6C}" type="datetimeFigureOut">
              <a:rPr lang="th-TH" smtClean="0"/>
              <a:t>30/05/65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D035C-B995-098C-0C1A-71D654D39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7F3A5-2B3F-BAD3-06D4-85989FD62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A88C2-B6C4-40E4-A1D7-AAEF10D707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9876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9ACD-B39C-AEA6-C7BF-28E64B5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453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ระบบแนะนำวัตถุจัดแสดงแบบข้ามแหล่ง</a:t>
            </a:r>
            <a:b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b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Cross Platform Object Recommendation 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5087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FC366BD1-9FE8-3D77-75FB-506752EDB9B2}"/>
              </a:ext>
            </a:extLst>
          </p:cNvPr>
          <p:cNvSpPr/>
          <p:nvPr/>
        </p:nvSpPr>
        <p:spPr>
          <a:xfrm>
            <a:off x="633299" y="1406155"/>
            <a:ext cx="952108" cy="843632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Portal_1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db</a:t>
            </a:r>
            <a:endParaRPr lang="th-TH" sz="20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4462C5-412E-BFCC-3BB4-FE6C8D11EA40}"/>
              </a:ext>
            </a:extLst>
          </p:cNvPr>
          <p:cNvSpPr/>
          <p:nvPr/>
        </p:nvSpPr>
        <p:spPr>
          <a:xfrm>
            <a:off x="6874712" y="3336912"/>
            <a:ext cx="1508290" cy="6669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Keyword module 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96855E30-681D-DEE3-8AC3-4367E30A0534}"/>
              </a:ext>
            </a:extLst>
          </p:cNvPr>
          <p:cNvSpPr/>
          <p:nvPr/>
        </p:nvSpPr>
        <p:spPr>
          <a:xfrm>
            <a:off x="5069455" y="3194052"/>
            <a:ext cx="871981" cy="952668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</a:t>
            </a:r>
          </a:p>
          <a:p>
            <a:pPr algn="ctr"/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db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83C3CF-A1CC-00EA-B37D-7DDCCDFAD571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8383002" y="3669454"/>
            <a:ext cx="1230071" cy="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58E94C-E198-D299-5716-B5DC8CA1FA59}"/>
              </a:ext>
            </a:extLst>
          </p:cNvPr>
          <p:cNvSpPr txBox="1"/>
          <p:nvPr/>
        </p:nvSpPr>
        <p:spPr>
          <a:xfrm>
            <a:off x="9613073" y="3253955"/>
            <a:ext cx="1369286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Recommend</a:t>
            </a:r>
          </a:p>
          <a:p>
            <a:pPr algn="ctr"/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Service API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368AF3FE-41EE-FE4F-01C0-9D07304A1E1F}"/>
              </a:ext>
            </a:extLst>
          </p:cNvPr>
          <p:cNvSpPr/>
          <p:nvPr/>
        </p:nvSpPr>
        <p:spPr>
          <a:xfrm>
            <a:off x="633299" y="2874370"/>
            <a:ext cx="952108" cy="864904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Portal_2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db</a:t>
            </a:r>
            <a:endParaRPr lang="th-TH" sz="20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DB7504-51AD-6DC8-E6B0-E4F6AB4A1777}"/>
              </a:ext>
            </a:extLst>
          </p:cNvPr>
          <p:cNvSpPr txBox="1"/>
          <p:nvPr/>
        </p:nvSpPr>
        <p:spPr>
          <a:xfrm>
            <a:off x="3547485" y="3315511"/>
            <a:ext cx="1653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all items with logging data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00BED3-493D-35B7-199F-136E15C30995}"/>
              </a:ext>
            </a:extLst>
          </p:cNvPr>
          <p:cNvSpPr txBox="1"/>
          <p:nvPr/>
        </p:nvSpPr>
        <p:spPr>
          <a:xfrm>
            <a:off x="4475138" y="5656953"/>
            <a:ext cx="20606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Calculate popular score 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7D74A4-11A9-1FE2-540A-C2469F0FCD5B}"/>
              </a:ext>
            </a:extLst>
          </p:cNvPr>
          <p:cNvSpPr txBox="1"/>
          <p:nvPr/>
        </p:nvSpPr>
        <p:spPr>
          <a:xfrm>
            <a:off x="6577916" y="2742251"/>
            <a:ext cx="21018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Calculate keyword relation on some items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1E2045AA-49FB-8DF6-60F8-F7152B084380}"/>
              </a:ext>
            </a:extLst>
          </p:cNvPr>
          <p:cNvSpPr/>
          <p:nvPr/>
        </p:nvSpPr>
        <p:spPr>
          <a:xfrm>
            <a:off x="646882" y="5252483"/>
            <a:ext cx="952108" cy="864904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Portal_n</a:t>
            </a:r>
            <a:endParaRPr lang="en-US" sz="20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en-US" sz="2000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db</a:t>
            </a:r>
            <a:endParaRPr lang="th-TH" sz="20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7A3AE4-0D76-B42F-47AE-F1DF54F72973}"/>
              </a:ext>
            </a:extLst>
          </p:cNvPr>
          <p:cNvSpPr/>
          <p:nvPr/>
        </p:nvSpPr>
        <p:spPr>
          <a:xfrm>
            <a:off x="2740362" y="1684907"/>
            <a:ext cx="952108" cy="39720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Adapter</a:t>
            </a:r>
          </a:p>
          <a:p>
            <a:pPr algn="ctr"/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Agent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CC087D-2091-7BEE-66B8-0DAEEDCA929F}"/>
              </a:ext>
            </a:extLst>
          </p:cNvPr>
          <p:cNvSpPr txBox="1"/>
          <p:nvPr/>
        </p:nvSpPr>
        <p:spPr>
          <a:xfrm>
            <a:off x="2009510" y="709606"/>
            <a:ext cx="23176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Collect visiting log and basic information into defined template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FC95CF5-5454-C938-33EF-097F9D7EADDA}"/>
              </a:ext>
            </a:extLst>
          </p:cNvPr>
          <p:cNvCxnSpPr>
            <a:cxnSpLocks/>
            <a:stCxn id="24" idx="1"/>
            <a:endCxn id="4" idx="4"/>
          </p:cNvCxnSpPr>
          <p:nvPr/>
        </p:nvCxnSpPr>
        <p:spPr>
          <a:xfrm flipH="1" flipV="1">
            <a:off x="1585407" y="1827971"/>
            <a:ext cx="1154955" cy="1842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EE84D74-EC1A-57B9-3358-6814329528A2}"/>
              </a:ext>
            </a:extLst>
          </p:cNvPr>
          <p:cNvCxnSpPr>
            <a:cxnSpLocks/>
            <a:stCxn id="24" idx="1"/>
            <a:endCxn id="21" idx="4"/>
          </p:cNvCxnSpPr>
          <p:nvPr/>
        </p:nvCxnSpPr>
        <p:spPr>
          <a:xfrm flipH="1" flipV="1">
            <a:off x="1585407" y="3306822"/>
            <a:ext cx="1154955" cy="36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22000F9-EA36-9C10-E197-ED7E26D1FFF0}"/>
              </a:ext>
            </a:extLst>
          </p:cNvPr>
          <p:cNvCxnSpPr>
            <a:cxnSpLocks/>
            <a:stCxn id="24" idx="1"/>
            <a:endCxn id="19" idx="4"/>
          </p:cNvCxnSpPr>
          <p:nvPr/>
        </p:nvCxnSpPr>
        <p:spPr>
          <a:xfrm flipH="1">
            <a:off x="1598990" y="3670930"/>
            <a:ext cx="1141372" cy="201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19C83D1-F0E6-E026-7586-E72FC6B1F281}"/>
              </a:ext>
            </a:extLst>
          </p:cNvPr>
          <p:cNvCxnSpPr>
            <a:cxnSpLocks/>
            <a:stCxn id="24" idx="3"/>
            <a:endCxn id="8" idx="2"/>
          </p:cNvCxnSpPr>
          <p:nvPr/>
        </p:nvCxnSpPr>
        <p:spPr>
          <a:xfrm flipV="1">
            <a:off x="3692470" y="3670386"/>
            <a:ext cx="1376985" cy="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720C2C51-A258-4C45-3C16-E7A9816B4EF5}"/>
              </a:ext>
            </a:extLst>
          </p:cNvPr>
          <p:cNvSpPr/>
          <p:nvPr/>
        </p:nvSpPr>
        <p:spPr>
          <a:xfrm>
            <a:off x="4751301" y="4980827"/>
            <a:ext cx="1508290" cy="6669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Popular module 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4C5DA0C-78C3-972C-9E27-F424A5B4F5B2}"/>
              </a:ext>
            </a:extLst>
          </p:cNvPr>
          <p:cNvCxnSpPr>
            <a:stCxn id="94" idx="0"/>
            <a:endCxn id="8" idx="3"/>
          </p:cNvCxnSpPr>
          <p:nvPr/>
        </p:nvCxnSpPr>
        <p:spPr>
          <a:xfrm flipV="1">
            <a:off x="5505446" y="4146720"/>
            <a:ext cx="0" cy="834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CFA731F-A59D-1702-9E89-93BB1F93038D}"/>
              </a:ext>
            </a:extLst>
          </p:cNvPr>
          <p:cNvCxnSpPr>
            <a:stCxn id="5" idx="1"/>
            <a:endCxn id="8" idx="4"/>
          </p:cNvCxnSpPr>
          <p:nvPr/>
        </p:nvCxnSpPr>
        <p:spPr>
          <a:xfrm flipH="1">
            <a:off x="5941436" y="3670386"/>
            <a:ext cx="933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BD6CA8E5-86A8-DA74-837B-2E6EACA1D9AA}"/>
              </a:ext>
            </a:extLst>
          </p:cNvPr>
          <p:cNvCxnSpPr>
            <a:stCxn id="94" idx="3"/>
            <a:endCxn id="14" idx="2"/>
          </p:cNvCxnSpPr>
          <p:nvPr/>
        </p:nvCxnSpPr>
        <p:spPr>
          <a:xfrm flipV="1">
            <a:off x="6259591" y="4084952"/>
            <a:ext cx="4038125" cy="12293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4246065-37E7-CAC9-FB4A-7F91387C87BA}"/>
              </a:ext>
            </a:extLst>
          </p:cNvPr>
          <p:cNvSpPr/>
          <p:nvPr/>
        </p:nvSpPr>
        <p:spPr>
          <a:xfrm>
            <a:off x="4751301" y="1684907"/>
            <a:ext cx="1508290" cy="66694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Prediction module </a:t>
            </a:r>
            <a:endParaRPr lang="th-TH" sz="20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F2A8994-2C7D-8E77-24A7-086270B16AAD}"/>
              </a:ext>
            </a:extLst>
          </p:cNvPr>
          <p:cNvCxnSpPr>
            <a:stCxn id="106" idx="2"/>
            <a:endCxn id="8" idx="1"/>
          </p:cNvCxnSpPr>
          <p:nvPr/>
        </p:nvCxnSpPr>
        <p:spPr>
          <a:xfrm>
            <a:off x="5505446" y="2351854"/>
            <a:ext cx="0" cy="842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6E048A82-D13B-2467-9CCC-6EBCD247A63E}"/>
              </a:ext>
            </a:extLst>
          </p:cNvPr>
          <p:cNvCxnSpPr>
            <a:stCxn id="106" idx="3"/>
            <a:endCxn id="14" idx="0"/>
          </p:cNvCxnSpPr>
          <p:nvPr/>
        </p:nvCxnSpPr>
        <p:spPr>
          <a:xfrm>
            <a:off x="6259591" y="2018381"/>
            <a:ext cx="4038125" cy="12355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76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A148E-FEDC-46D7-3F18-BD67C0F5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61" y="337510"/>
            <a:ext cx="4374823" cy="702163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Prediction Scope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2B4A61-79CC-DFBB-0755-AB9FF10969C1}"/>
              </a:ext>
            </a:extLst>
          </p:cNvPr>
          <p:cNvSpPr/>
          <p:nvPr/>
        </p:nvSpPr>
        <p:spPr>
          <a:xfrm>
            <a:off x="3531910" y="2720691"/>
            <a:ext cx="1913641" cy="7435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Predictions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01E1D1-99A9-D904-239A-9CD664F47FCB}"/>
              </a:ext>
            </a:extLst>
          </p:cNvPr>
          <p:cNvSpPr/>
          <p:nvPr/>
        </p:nvSpPr>
        <p:spPr>
          <a:xfrm>
            <a:off x="8953108" y="222417"/>
            <a:ext cx="1968630" cy="710302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Visitors of Next weeks/days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BE8292-38FD-2445-48FF-C8A8CF43F08B}"/>
              </a:ext>
            </a:extLst>
          </p:cNvPr>
          <p:cNvCxnSpPr>
            <a:cxnSpLocks/>
            <a:stCxn id="4" idx="3"/>
            <a:endCxn id="54" idx="1"/>
          </p:cNvCxnSpPr>
          <p:nvPr/>
        </p:nvCxnSpPr>
        <p:spPr>
          <a:xfrm>
            <a:off x="5445551" y="3092463"/>
            <a:ext cx="761605" cy="9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2EF641E-4F1A-667E-FCF6-80A6891718C1}"/>
              </a:ext>
            </a:extLst>
          </p:cNvPr>
          <p:cNvSpPr/>
          <p:nvPr/>
        </p:nvSpPr>
        <p:spPr>
          <a:xfrm>
            <a:off x="508261" y="1766103"/>
            <a:ext cx="1968630" cy="491914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Season relation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303508-2882-19CE-1834-09989DD0B31F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2476891" y="2012060"/>
            <a:ext cx="1055019" cy="1080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E2CB6E7-AF3B-76F1-4036-1BB9991A3569}"/>
              </a:ext>
            </a:extLst>
          </p:cNvPr>
          <p:cNvSpPr/>
          <p:nvPr/>
        </p:nvSpPr>
        <p:spPr>
          <a:xfrm>
            <a:off x="508261" y="2492190"/>
            <a:ext cx="1968630" cy="491914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Day of week relation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62B137D-3878-D4FF-D844-B02858DA825C}"/>
              </a:ext>
            </a:extLst>
          </p:cNvPr>
          <p:cNvCxnSpPr>
            <a:cxnSpLocks/>
            <a:stCxn id="26" idx="3"/>
            <a:endCxn id="4" idx="1"/>
          </p:cNvCxnSpPr>
          <p:nvPr/>
        </p:nvCxnSpPr>
        <p:spPr>
          <a:xfrm>
            <a:off x="2476891" y="2738147"/>
            <a:ext cx="1055019" cy="354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9F0B8A6-B774-2C21-0720-BBB4D53BF946}"/>
              </a:ext>
            </a:extLst>
          </p:cNvPr>
          <p:cNvSpPr/>
          <p:nvPr/>
        </p:nvSpPr>
        <p:spPr>
          <a:xfrm>
            <a:off x="508261" y="3230061"/>
            <a:ext cx="1968630" cy="491914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Holiday relation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64E65D-F61C-BDBD-FF76-711D4E83FDCE}"/>
              </a:ext>
            </a:extLst>
          </p:cNvPr>
          <p:cNvCxnSpPr>
            <a:cxnSpLocks/>
            <a:stCxn id="30" idx="3"/>
            <a:endCxn id="4" idx="1"/>
          </p:cNvCxnSpPr>
          <p:nvPr/>
        </p:nvCxnSpPr>
        <p:spPr>
          <a:xfrm flipV="1">
            <a:off x="2476891" y="3092463"/>
            <a:ext cx="1055019" cy="383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1C7F5B1-816D-47AE-6CFE-6FCEAAFDAC6B}"/>
              </a:ext>
            </a:extLst>
          </p:cNvPr>
          <p:cNvSpPr/>
          <p:nvPr/>
        </p:nvSpPr>
        <p:spPr>
          <a:xfrm>
            <a:off x="508261" y="4006202"/>
            <a:ext cx="1968630" cy="491914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Weather relation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D09E191-C609-34E5-69F9-92A340E04F6D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 flipV="1">
            <a:off x="2476891" y="3092463"/>
            <a:ext cx="1055019" cy="1159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8773A1D-F2DB-3F70-7312-F84272650B0C}"/>
              </a:ext>
            </a:extLst>
          </p:cNvPr>
          <p:cNvSpPr/>
          <p:nvPr/>
        </p:nvSpPr>
        <p:spPr>
          <a:xfrm>
            <a:off x="508261" y="4782343"/>
            <a:ext cx="1968630" cy="4919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??? relation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0B647F5-8CF8-DDDA-AD36-C3A4B4AD820E}"/>
              </a:ext>
            </a:extLst>
          </p:cNvPr>
          <p:cNvCxnSpPr>
            <a:cxnSpLocks/>
            <a:stCxn id="41" idx="3"/>
            <a:endCxn id="4" idx="1"/>
          </p:cNvCxnSpPr>
          <p:nvPr/>
        </p:nvCxnSpPr>
        <p:spPr>
          <a:xfrm flipV="1">
            <a:off x="2476891" y="3092463"/>
            <a:ext cx="1055019" cy="1935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7D2A803-8125-5B30-6E20-EBF36B6B5009}"/>
              </a:ext>
            </a:extLst>
          </p:cNvPr>
          <p:cNvSpPr/>
          <p:nvPr/>
        </p:nvSpPr>
        <p:spPr>
          <a:xfrm>
            <a:off x="6207157" y="1497853"/>
            <a:ext cx="1913641" cy="7435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Number of visitors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CBE1B8-CE12-C265-42D9-FAC5C8C25AEE}"/>
              </a:ext>
            </a:extLst>
          </p:cNvPr>
          <p:cNvSpPr/>
          <p:nvPr/>
        </p:nvSpPr>
        <p:spPr>
          <a:xfrm>
            <a:off x="6207156" y="2729873"/>
            <a:ext cx="1913641" cy="7435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Visiting duration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B28075E-E890-E4A9-DA4A-1A1F861CA5EC}"/>
              </a:ext>
            </a:extLst>
          </p:cNvPr>
          <p:cNvCxnSpPr>
            <a:stCxn id="4" idx="3"/>
            <a:endCxn id="52" idx="1"/>
          </p:cNvCxnSpPr>
          <p:nvPr/>
        </p:nvCxnSpPr>
        <p:spPr>
          <a:xfrm flipV="1">
            <a:off x="5445551" y="1869625"/>
            <a:ext cx="761606" cy="1222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028EEB2-2887-B7C4-FB00-4C810097363D}"/>
              </a:ext>
            </a:extLst>
          </p:cNvPr>
          <p:cNvCxnSpPr>
            <a:stCxn id="52" idx="3"/>
            <a:endCxn id="5" idx="1"/>
          </p:cNvCxnSpPr>
          <p:nvPr/>
        </p:nvCxnSpPr>
        <p:spPr>
          <a:xfrm flipV="1">
            <a:off x="8120798" y="577568"/>
            <a:ext cx="832310" cy="1292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CDF12D2-9DC5-A34F-A050-AB7086568D9E}"/>
              </a:ext>
            </a:extLst>
          </p:cNvPr>
          <p:cNvCxnSpPr>
            <a:cxnSpLocks/>
            <a:stCxn id="54" idx="3"/>
            <a:endCxn id="77" idx="1"/>
          </p:cNvCxnSpPr>
          <p:nvPr/>
        </p:nvCxnSpPr>
        <p:spPr>
          <a:xfrm>
            <a:off x="8120797" y="3101645"/>
            <a:ext cx="832311" cy="115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80FE3C4-FF82-9F34-F450-E266998E0321}"/>
              </a:ext>
            </a:extLst>
          </p:cNvPr>
          <p:cNvSpPr/>
          <p:nvPr/>
        </p:nvSpPr>
        <p:spPr>
          <a:xfrm>
            <a:off x="8953108" y="2758061"/>
            <a:ext cx="1968630" cy="710302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duration of Next weeks/days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073F306-0A1D-2159-6C83-6221077B513D}"/>
              </a:ext>
            </a:extLst>
          </p:cNvPr>
          <p:cNvSpPr/>
          <p:nvPr/>
        </p:nvSpPr>
        <p:spPr>
          <a:xfrm>
            <a:off x="8953108" y="1476821"/>
            <a:ext cx="1968630" cy="710302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Staffs and services preparation plan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ACBB37C-70EB-2292-CEA9-9DF72615A5E2}"/>
              </a:ext>
            </a:extLst>
          </p:cNvPr>
          <p:cNvCxnSpPr>
            <a:stCxn id="77" idx="0"/>
            <a:endCxn id="81" idx="2"/>
          </p:cNvCxnSpPr>
          <p:nvPr/>
        </p:nvCxnSpPr>
        <p:spPr>
          <a:xfrm flipV="1">
            <a:off x="9937423" y="2187123"/>
            <a:ext cx="0" cy="570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4D2C253-AC98-77A1-4FE3-48EA7520F73C}"/>
              </a:ext>
            </a:extLst>
          </p:cNvPr>
          <p:cNvCxnSpPr>
            <a:stCxn id="5" idx="2"/>
            <a:endCxn id="81" idx="0"/>
          </p:cNvCxnSpPr>
          <p:nvPr/>
        </p:nvCxnSpPr>
        <p:spPr>
          <a:xfrm>
            <a:off x="9937423" y="932719"/>
            <a:ext cx="0" cy="544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63487AF5-C8B3-E942-3DD6-F64A5C2EB1A4}"/>
              </a:ext>
            </a:extLst>
          </p:cNvPr>
          <p:cNvSpPr/>
          <p:nvPr/>
        </p:nvSpPr>
        <p:spPr>
          <a:xfrm>
            <a:off x="6207157" y="3958213"/>
            <a:ext cx="1913641" cy="7435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Item Trend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51343F4-FF80-33E0-5379-7A035958FA42}"/>
              </a:ext>
            </a:extLst>
          </p:cNvPr>
          <p:cNvCxnSpPr>
            <a:stCxn id="4" idx="3"/>
            <a:endCxn id="94" idx="1"/>
          </p:cNvCxnSpPr>
          <p:nvPr/>
        </p:nvCxnSpPr>
        <p:spPr>
          <a:xfrm>
            <a:off x="5445551" y="3092463"/>
            <a:ext cx="761606" cy="1237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F94C4E2-5F17-ABF5-1BF1-1F771E29823A}"/>
              </a:ext>
            </a:extLst>
          </p:cNvPr>
          <p:cNvSpPr/>
          <p:nvPr/>
        </p:nvSpPr>
        <p:spPr>
          <a:xfrm>
            <a:off x="8953108" y="3973461"/>
            <a:ext cx="1968630" cy="710302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Exhibition</a:t>
            </a:r>
          </a:p>
          <a:p>
            <a:pPr algn="ctr"/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management plan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A20D6A0-E3AB-F8EF-36C5-84BE6DD39F1B}"/>
              </a:ext>
            </a:extLst>
          </p:cNvPr>
          <p:cNvCxnSpPr>
            <a:stCxn id="94" idx="3"/>
            <a:endCxn id="114" idx="1"/>
          </p:cNvCxnSpPr>
          <p:nvPr/>
        </p:nvCxnSpPr>
        <p:spPr>
          <a:xfrm flipV="1">
            <a:off x="8120798" y="4328612"/>
            <a:ext cx="832310" cy="1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802F241-AE3F-E568-AC03-EC7ECE8FB5B0}"/>
              </a:ext>
            </a:extLst>
          </p:cNvPr>
          <p:cNvSpPr/>
          <p:nvPr/>
        </p:nvSpPr>
        <p:spPr>
          <a:xfrm>
            <a:off x="8953108" y="5183808"/>
            <a:ext cx="1968630" cy="710302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Personal</a:t>
            </a:r>
          </a:p>
          <a:p>
            <a:pPr algn="ctr"/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Recommendations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0ACF1F-1DDA-993B-0295-1077B45DFE59}"/>
              </a:ext>
            </a:extLst>
          </p:cNvPr>
          <p:cNvCxnSpPr>
            <a:stCxn id="94" idx="3"/>
            <a:endCxn id="29" idx="1"/>
          </p:cNvCxnSpPr>
          <p:nvPr/>
        </p:nvCxnSpPr>
        <p:spPr>
          <a:xfrm>
            <a:off x="8120798" y="4329985"/>
            <a:ext cx="832310" cy="1208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32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82052-2AB3-FA90-BC6F-CD119D90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2945" y="2325900"/>
            <a:ext cx="6828934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How to</a:t>
            </a:r>
            <a:endParaRPr lang="th-TH" sz="7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5182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612BC-9E3E-4BA6-BE90-FAD11B01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8162"/>
          </a:xfrm>
        </p:spPr>
        <p:txBody>
          <a:bodyPr/>
          <a:lstStyle/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Adapter Agent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9006F4-1F1E-6D5F-D2F9-2B58B8CD61F7}"/>
              </a:ext>
            </a:extLst>
          </p:cNvPr>
          <p:cNvSpPr/>
          <p:nvPr/>
        </p:nvSpPr>
        <p:spPr>
          <a:xfrm>
            <a:off x="6549717" y="495557"/>
            <a:ext cx="952108" cy="10381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Adapter</a:t>
            </a:r>
          </a:p>
          <a:p>
            <a:pPr algn="ctr"/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Agent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6C2CC5DC-862F-4908-315B-6AF5A9D7C76A}"/>
              </a:ext>
            </a:extLst>
          </p:cNvPr>
          <p:cNvSpPr/>
          <p:nvPr/>
        </p:nvSpPr>
        <p:spPr>
          <a:xfrm>
            <a:off x="4897481" y="277442"/>
            <a:ext cx="952108" cy="864904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Portal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db</a:t>
            </a:r>
            <a:endParaRPr lang="th-TH" sz="20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E54EDDDF-76AC-5AFD-9875-77AE9460A7C2}"/>
              </a:ext>
            </a:extLst>
          </p:cNvPr>
          <p:cNvSpPr/>
          <p:nvPr/>
        </p:nvSpPr>
        <p:spPr>
          <a:xfrm>
            <a:off x="8201953" y="538304"/>
            <a:ext cx="871981" cy="952668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</a:t>
            </a:r>
          </a:p>
          <a:p>
            <a:pPr algn="ctr"/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db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C031FA-A637-AD5B-FFC5-7919CB6EDF31}"/>
              </a:ext>
            </a:extLst>
          </p:cNvPr>
          <p:cNvCxnSpPr>
            <a:stCxn id="4" idx="1"/>
            <a:endCxn id="5" idx="4"/>
          </p:cNvCxnSpPr>
          <p:nvPr/>
        </p:nvCxnSpPr>
        <p:spPr>
          <a:xfrm flipH="1" flipV="1">
            <a:off x="5849589" y="709894"/>
            <a:ext cx="700128" cy="30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0B9551-CA61-D90E-D43C-4815AC80A7AB}"/>
              </a:ext>
            </a:extLst>
          </p:cNvPr>
          <p:cNvCxnSpPr>
            <a:stCxn id="4" idx="3"/>
            <a:endCxn id="6" idx="2"/>
          </p:cNvCxnSpPr>
          <p:nvPr/>
        </p:nvCxnSpPr>
        <p:spPr>
          <a:xfrm>
            <a:off x="7501825" y="1014638"/>
            <a:ext cx="700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2B189D1-3281-7F03-6D9D-AECC05E28C75}"/>
              </a:ext>
            </a:extLst>
          </p:cNvPr>
          <p:cNvSpPr txBox="1"/>
          <p:nvPr/>
        </p:nvSpPr>
        <p:spPr>
          <a:xfrm>
            <a:off x="968720" y="2183231"/>
            <a:ext cx="94518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แปลงข้อมูลจากฐานข้อมูลต้นทางให้อยู่ในรูปแบบที่กำหนดเพื่อเก็บในฐานข้อมูลปลายทาง</a:t>
            </a:r>
          </a:p>
          <a:p>
            <a:pPr marL="514350" indent="-514350">
              <a:buFont typeface="+mj-lt"/>
              <a:buAutoNum type="arabicPeriod"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ข้อมูลที่เก็บมี 2 ส่วนคือ ข้อมูลวัตถุพื้นฐาน และ ข้อมูลการเยี่ยมชมวัตถุ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352697-9A45-6026-39C6-CE91FC131258}"/>
              </a:ext>
            </a:extLst>
          </p:cNvPr>
          <p:cNvSpPr txBox="1"/>
          <p:nvPr/>
        </p:nvSpPr>
        <p:spPr>
          <a:xfrm>
            <a:off x="1276538" y="3345256"/>
            <a:ext cx="28065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ข้อมูลวัตถุพื้นฐาน</a:t>
            </a:r>
          </a:p>
          <a:p>
            <a:pPr marL="457200" indent="-457200">
              <a:buFontTx/>
              <a:buChar char="-"/>
            </a:pP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Item_code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Tx/>
              <a:buChar char="-"/>
            </a:pP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Item_image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Tx/>
              <a:buChar char="-"/>
            </a:pP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Item_description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Tx/>
              <a:buChar char="-"/>
            </a:pP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Place_code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Tx/>
              <a:buChar char="-"/>
            </a:pP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Lat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Lon</a:t>
            </a:r>
          </a:p>
          <a:p>
            <a:pPr marL="457200" indent="-457200">
              <a:buFontTx/>
              <a:buChar char="-"/>
            </a:pP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A803FE-3C53-E3D6-05E2-0AA78174361D}"/>
              </a:ext>
            </a:extLst>
          </p:cNvPr>
          <p:cNvSpPr txBox="1"/>
          <p:nvPr/>
        </p:nvSpPr>
        <p:spPr>
          <a:xfrm>
            <a:off x="8411606" y="3429000"/>
            <a:ext cx="280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ข้อมูลการเยี่ยมชมวัตถุ</a:t>
            </a:r>
          </a:p>
          <a:p>
            <a:pPr marL="457200" indent="-457200">
              <a:buFontTx/>
              <a:buChar char="-"/>
            </a:pP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Item_code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Tx/>
              <a:buChar char="-"/>
            </a:pP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Visitor_code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Tx/>
              <a:buChar char="-"/>
            </a:pP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Timestamp</a:t>
            </a:r>
          </a:p>
          <a:p>
            <a:pPr marL="457200" indent="-457200">
              <a:buFontTx/>
              <a:buChar char="-"/>
            </a:pP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Place_code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3B439F-8246-3969-71F8-E8A7BDF0EDCA}"/>
              </a:ext>
            </a:extLst>
          </p:cNvPr>
          <p:cNvSpPr txBox="1"/>
          <p:nvPr/>
        </p:nvSpPr>
        <p:spPr>
          <a:xfrm>
            <a:off x="3860501" y="3345256"/>
            <a:ext cx="3991388" cy="147732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ต้องมีกระบวนการ </a:t>
            </a:r>
            <a:r>
              <a:rPr lang="en-US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mapping code </a:t>
            </a:r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ระหว่างฐานข้อมูลต้นทางและปลายทางด้วย โดยอาจใช้การจับคู่ระหว่าง </a:t>
            </a:r>
            <a:r>
              <a:rPr lang="en-US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primary key </a:t>
            </a:r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คู่กับลำดับฐานข้อมูลต้นทางที่ลงทะเบียนไว้ </a:t>
            </a:r>
            <a:r>
              <a:rPr lang="en-US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ฐานข้อมูลต้นทางต้องมีการลงทะเบียนใช้งาน และมีการ </a:t>
            </a:r>
            <a:r>
              <a:rPr lang="en-US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custom </a:t>
            </a:r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วิธีการติดต่อบางอย่างเพื่อให้ทำงานได้ตามที่กำหนด</a:t>
            </a:r>
            <a:r>
              <a:rPr lang="en-US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sz="1800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122F9A57-7A0D-5394-656D-8BC846EF3B79}"/>
              </a:ext>
            </a:extLst>
          </p:cNvPr>
          <p:cNvSpPr/>
          <p:nvPr/>
        </p:nvSpPr>
        <p:spPr>
          <a:xfrm>
            <a:off x="4904644" y="1185173"/>
            <a:ext cx="952108" cy="864904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Portal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db</a:t>
            </a:r>
            <a:endParaRPr lang="th-TH" sz="20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5B64DD-682B-D215-974F-EA11694344D3}"/>
              </a:ext>
            </a:extLst>
          </p:cNvPr>
          <p:cNvCxnSpPr>
            <a:stCxn id="4" idx="1"/>
            <a:endCxn id="22" idx="4"/>
          </p:cNvCxnSpPr>
          <p:nvPr/>
        </p:nvCxnSpPr>
        <p:spPr>
          <a:xfrm flipH="1">
            <a:off x="5856752" y="1014638"/>
            <a:ext cx="692965" cy="60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5AB971-8C06-C857-C19D-6557E1F5B206}"/>
              </a:ext>
            </a:extLst>
          </p:cNvPr>
          <p:cNvSpPr txBox="1"/>
          <p:nvPr/>
        </p:nvSpPr>
        <p:spPr>
          <a:xfrm>
            <a:off x="3860501" y="4961082"/>
            <a:ext cx="3991388" cy="64633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เริ่มต้นด้วยการสร้าง </a:t>
            </a:r>
            <a:r>
              <a:rPr lang="en-US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Adapter Agent </a:t>
            </a:r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ก่อน โดยใช้ </a:t>
            </a:r>
            <a:r>
              <a:rPr lang="en-US" sz="1800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nodejs</a:t>
            </a:r>
            <a:r>
              <a:rPr lang="en-US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python </a:t>
            </a:r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ก็ได้</a:t>
            </a:r>
            <a:r>
              <a:rPr lang="en-US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1800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51211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415223-21F3-4575-D2E8-09BD8F1B6378}"/>
              </a:ext>
            </a:extLst>
          </p:cNvPr>
          <p:cNvSpPr txBox="1"/>
          <p:nvPr/>
        </p:nvSpPr>
        <p:spPr>
          <a:xfrm>
            <a:off x="780395" y="207097"/>
            <a:ext cx="675945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{</a:t>
            </a:r>
          </a:p>
          <a:p>
            <a:r>
              <a:rPr lang="en-US" sz="1400" b="0" dirty="0" err="1">
                <a:solidFill>
                  <a:srgbClr val="A31515"/>
                </a:solidFill>
                <a:effectLst/>
                <a:latin typeface="IBMPlexMono,  Courier New"/>
              </a:rPr>
              <a:t>status_description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: “successful”,</a:t>
            </a:r>
          </a:p>
          <a:p>
            <a:r>
              <a:rPr lang="en-US" sz="1400" dirty="0">
                <a:solidFill>
                  <a:srgbClr val="A31515"/>
                </a:solidFill>
                <a:latin typeface="IBMPlexMono,  Courier New"/>
              </a:rPr>
              <a:t>r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esult: 	{</a:t>
            </a:r>
          </a:p>
          <a:p>
            <a:r>
              <a:rPr lang="en-US" sz="1400" dirty="0">
                <a:solidFill>
                  <a:srgbClr val="A31515"/>
                </a:solidFill>
                <a:latin typeface="IBMPlexMono,  Courier New"/>
              </a:rPr>
              <a:t>	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IBMPlexMono,  Courier New"/>
              </a:rPr>
              <a:t>number_of_results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: 12,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	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IBMPlexMono,  Courier New"/>
              </a:rPr>
              <a:t>number_of_pages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: 1,</a:t>
            </a:r>
          </a:p>
          <a:p>
            <a:r>
              <a:rPr lang="en-US" sz="1400" dirty="0">
                <a:solidFill>
                  <a:srgbClr val="A31515"/>
                </a:solidFill>
                <a:latin typeface="IBMPlexMono,  Courier New"/>
              </a:rPr>
              <a:t>	items: 	[</a:t>
            </a:r>
          </a:p>
          <a:p>
            <a:r>
              <a:rPr lang="en-US" sz="1400" dirty="0">
                <a:solidFill>
                  <a:srgbClr val="A31515"/>
                </a:solidFill>
                <a:latin typeface="IBMPlexMono,  Courier New"/>
              </a:rPr>
              <a:t>			{</a:t>
            </a:r>
          </a:p>
          <a:p>
            <a:r>
              <a:rPr lang="en-US" sz="1400" dirty="0">
                <a:solidFill>
                  <a:srgbClr val="A31515"/>
                </a:solidFill>
                <a:latin typeface="IBMPlexMono,  Courier New"/>
              </a:rPr>
              <a:t>			</a:t>
            </a:r>
            <a:r>
              <a:rPr lang="en-US" sz="1400" dirty="0" err="1">
                <a:solidFill>
                  <a:srgbClr val="A31515"/>
                </a:solidFill>
                <a:latin typeface="IBMPlexMono,  Courier New"/>
              </a:rPr>
              <a:t>basic_info</a:t>
            </a:r>
            <a:r>
              <a:rPr lang="en-US" sz="1400" dirty="0">
                <a:solidFill>
                  <a:srgbClr val="A31515"/>
                </a:solidFill>
                <a:latin typeface="IBMPlexMono,  Courier New"/>
              </a:rPr>
              <a:t>:	{</a:t>
            </a:r>
          </a:p>
          <a:p>
            <a:r>
              <a:rPr lang="en-US" sz="1400" dirty="0">
                <a:solidFill>
                  <a:srgbClr val="A31515"/>
                </a:solidFill>
                <a:latin typeface="IBMPlexMono,  Courier New"/>
              </a:rPr>
              <a:t>				code: “00110028000023”,</a:t>
            </a:r>
          </a:p>
          <a:p>
            <a:r>
              <a:rPr lang="en-US" sz="1400" dirty="0">
                <a:solidFill>
                  <a:srgbClr val="A31515"/>
                </a:solidFill>
                <a:latin typeface="IBMPlexMono,  Courier New"/>
              </a:rPr>
              <a:t>				language: “</a:t>
            </a:r>
            <a:r>
              <a:rPr lang="en-US" sz="1400" dirty="0" err="1">
                <a:solidFill>
                  <a:srgbClr val="A31515"/>
                </a:solidFill>
                <a:latin typeface="IBMPlexMono,  Courier New"/>
              </a:rPr>
              <a:t>th</a:t>
            </a:r>
            <a:r>
              <a:rPr lang="en-US" sz="1400" dirty="0">
                <a:solidFill>
                  <a:srgbClr val="A31515"/>
                </a:solidFill>
                <a:latin typeface="IBMPlexMono,  Courier New"/>
              </a:rPr>
              <a:t>-TH”,</a:t>
            </a:r>
          </a:p>
          <a:p>
            <a:r>
              <a:rPr lang="en-US" sz="1400" dirty="0">
                <a:solidFill>
                  <a:srgbClr val="A31515"/>
                </a:solidFill>
                <a:latin typeface="IBMPlexMono,  Courier New"/>
              </a:rPr>
              <a:t>				</a:t>
            </a:r>
            <a:r>
              <a:rPr lang="en-US" sz="1400" dirty="0" err="1">
                <a:solidFill>
                  <a:srgbClr val="A31515"/>
                </a:solidFill>
                <a:latin typeface="IBMPlexMono,  Courier New"/>
              </a:rPr>
              <a:t>display_name</a:t>
            </a:r>
            <a:r>
              <a:rPr lang="en-US" sz="1400" dirty="0">
                <a:solidFill>
                  <a:srgbClr val="A31515"/>
                </a:solidFill>
                <a:latin typeface="IBMPlexMono,  Courier New"/>
              </a:rPr>
              <a:t>: “</a:t>
            </a:r>
            <a:r>
              <a:rPr lang="th-TH" sz="1400" dirty="0">
                <a:solidFill>
                  <a:srgbClr val="A31515"/>
                </a:solidFill>
                <a:latin typeface="IBMPlexMono,  Courier New"/>
              </a:rPr>
              <a:t>ขวานหิน</a:t>
            </a:r>
            <a:r>
              <a:rPr lang="en-US" sz="1400" dirty="0">
                <a:solidFill>
                  <a:srgbClr val="A31515"/>
                </a:solidFill>
                <a:latin typeface="IBMPlexMono,  Courier New"/>
              </a:rPr>
              <a:t>”,</a:t>
            </a:r>
          </a:p>
          <a:p>
            <a:r>
              <a:rPr lang="en-US" sz="1400" dirty="0">
                <a:solidFill>
                  <a:srgbClr val="A31515"/>
                </a:solidFill>
                <a:latin typeface="IBMPlexMono,  Courier New"/>
              </a:rPr>
              <a:t>				description: “</a:t>
            </a:r>
            <a:r>
              <a:rPr lang="th-TH" sz="1400" dirty="0">
                <a:solidFill>
                  <a:srgbClr val="A31515"/>
                </a:solidFill>
                <a:latin typeface="IBMPlexMono,  Courier New"/>
              </a:rPr>
              <a:t>วัสดุ\</a:t>
            </a:r>
            <a:r>
              <a:rPr lang="en-US" sz="1400" dirty="0">
                <a:solidFill>
                  <a:srgbClr val="A31515"/>
                </a:solidFill>
                <a:latin typeface="IBMPlexMono,  Courier New"/>
              </a:rPr>
              <a:t>t\t</a:t>
            </a:r>
            <a:r>
              <a:rPr lang="th-TH" sz="1400" dirty="0">
                <a:solidFill>
                  <a:srgbClr val="A31515"/>
                </a:solidFill>
                <a:latin typeface="IBMPlexMono,  Courier New"/>
              </a:rPr>
              <a:t>หินคาลซิโดนี</a:t>
            </a:r>
            <a:r>
              <a:rPr lang="en-US" sz="1400" dirty="0">
                <a:solidFill>
                  <a:srgbClr val="A31515"/>
                </a:solidFill>
                <a:latin typeface="IBMPlexMono,  Courier New"/>
              </a:rPr>
              <a:t>”</a:t>
            </a:r>
          </a:p>
          <a:p>
            <a:r>
              <a:rPr lang="en-US" sz="1400" dirty="0">
                <a:solidFill>
                  <a:srgbClr val="A31515"/>
                </a:solidFill>
                <a:latin typeface="IBMPlexMono,  Courier New"/>
              </a:rPr>
              <a:t>				latitude: 100</a:t>
            </a:r>
          </a:p>
          <a:p>
            <a:r>
              <a:rPr lang="en-US" sz="1400" dirty="0">
                <a:solidFill>
                  <a:srgbClr val="A31515"/>
                </a:solidFill>
                <a:latin typeface="IBMPlexMono,  Courier New"/>
              </a:rPr>
              <a:t>				longitude: 13</a:t>
            </a:r>
          </a:p>
          <a:p>
            <a:r>
              <a:rPr lang="en-US" sz="1400" dirty="0">
                <a:solidFill>
                  <a:srgbClr val="A31515"/>
                </a:solidFill>
                <a:latin typeface="IBMPlexMono,  Courier New"/>
              </a:rPr>
              <a:t>				},	</a:t>
            </a:r>
          </a:p>
          <a:p>
            <a:r>
              <a:rPr lang="en-US" sz="1400" dirty="0">
                <a:solidFill>
                  <a:srgbClr val="A31515"/>
                </a:solidFill>
                <a:latin typeface="IBMPlexMono,  Courier New"/>
              </a:rPr>
              <a:t>			images:	[{</a:t>
            </a:r>
          </a:p>
          <a:p>
            <a:r>
              <a:rPr lang="en-US" sz="1400" dirty="0">
                <a:solidFill>
                  <a:srgbClr val="A31515"/>
                </a:solidFill>
                <a:latin typeface="IBMPlexMono,  Courier New"/>
              </a:rPr>
              <a:t>				</a:t>
            </a:r>
            <a:r>
              <a:rPr lang="en-US" sz="1400" dirty="0" err="1">
                <a:solidFill>
                  <a:srgbClr val="A31515"/>
                </a:solidFill>
                <a:latin typeface="IBMPlexMono,  Courier New"/>
              </a:rPr>
              <a:t>isMain</a:t>
            </a:r>
            <a:r>
              <a:rPr lang="en-US" sz="1400" dirty="0">
                <a:solidFill>
                  <a:srgbClr val="A31515"/>
                </a:solidFill>
                <a:latin typeface="IBMPlexMono,  Courier New"/>
              </a:rPr>
              <a:t>: true,</a:t>
            </a:r>
          </a:p>
          <a:p>
            <a:r>
              <a:rPr lang="en-US" sz="1400" dirty="0">
                <a:solidFill>
                  <a:srgbClr val="A31515"/>
                </a:solidFill>
                <a:latin typeface="IBMPlexMono,  Courier New"/>
              </a:rPr>
              <a:t>				url: “http://........”</a:t>
            </a:r>
          </a:p>
          <a:p>
            <a:r>
              <a:rPr lang="en-US" sz="1400" dirty="0">
                <a:solidFill>
                  <a:srgbClr val="A31515"/>
                </a:solidFill>
                <a:latin typeface="IBMPlexMono,  Courier New"/>
              </a:rPr>
              <a:t>				}],</a:t>
            </a:r>
          </a:p>
          <a:p>
            <a:r>
              <a:rPr lang="en-US" sz="1400" dirty="0">
                <a:solidFill>
                  <a:srgbClr val="A31515"/>
                </a:solidFill>
                <a:latin typeface="IBMPlexMono,  Courier New"/>
              </a:rPr>
              <a:t>			reference:	{</a:t>
            </a:r>
          </a:p>
          <a:p>
            <a:r>
              <a:rPr lang="en-US" sz="1400" dirty="0">
                <a:solidFill>
                  <a:srgbClr val="A31515"/>
                </a:solidFill>
                <a:latin typeface="IBMPlexMono,  Courier New"/>
              </a:rPr>
              <a:t>				</a:t>
            </a:r>
            <a:r>
              <a:rPr lang="en-US" sz="1400" dirty="0" err="1">
                <a:solidFill>
                  <a:srgbClr val="A31515"/>
                </a:solidFill>
                <a:latin typeface="IBMPlexMono,  Courier New"/>
              </a:rPr>
              <a:t>ownermuseum_code</a:t>
            </a:r>
            <a:r>
              <a:rPr lang="en-US" sz="1400" dirty="0">
                <a:solidFill>
                  <a:srgbClr val="A31515"/>
                </a:solidFill>
                <a:latin typeface="IBMPlexMono,  Courier New"/>
              </a:rPr>
              <a:t>: “00110028”,</a:t>
            </a:r>
          </a:p>
          <a:p>
            <a:r>
              <a:rPr lang="en-US" sz="1400" dirty="0">
                <a:solidFill>
                  <a:srgbClr val="A31515"/>
                </a:solidFill>
                <a:latin typeface="IBMPlexMono,  Courier New"/>
              </a:rPr>
              <a:t>				</a:t>
            </a:r>
            <a:r>
              <a:rPr lang="en-US" sz="1400" dirty="0" err="1">
                <a:solidFill>
                  <a:srgbClr val="A31515"/>
                </a:solidFill>
                <a:latin typeface="IBMPlexMono,  Courier New"/>
              </a:rPr>
              <a:t>holdmuseum_code</a:t>
            </a:r>
            <a:r>
              <a:rPr lang="en-US" sz="1400" dirty="0">
                <a:solidFill>
                  <a:srgbClr val="A31515"/>
                </a:solidFill>
                <a:latin typeface="IBMPlexMono,  Courier New"/>
              </a:rPr>
              <a:t> : “00110028”</a:t>
            </a:r>
          </a:p>
          <a:p>
            <a:r>
              <a:rPr lang="en-US" sz="1400" dirty="0">
                <a:solidFill>
                  <a:srgbClr val="A31515"/>
                </a:solidFill>
                <a:latin typeface="IBMPlexMono,  Courier New"/>
              </a:rPr>
              <a:t>				}	</a:t>
            </a:r>
          </a:p>
          <a:p>
            <a:r>
              <a:rPr lang="en-US" sz="1400" dirty="0">
                <a:solidFill>
                  <a:srgbClr val="A31515"/>
                </a:solidFill>
                <a:latin typeface="IBMPlexMono,  Courier New"/>
              </a:rPr>
              <a:t>			}</a:t>
            </a:r>
          </a:p>
          <a:p>
            <a:r>
              <a:rPr lang="en-US" sz="1400" dirty="0">
                <a:solidFill>
                  <a:srgbClr val="A31515"/>
                </a:solidFill>
                <a:latin typeface="IBMPlexMono,  Courier New"/>
              </a:rPr>
              <a:t>		]</a:t>
            </a:r>
            <a:endParaRPr lang="en-US" sz="14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en-US" sz="1400" dirty="0">
                <a:solidFill>
                  <a:srgbClr val="A31515"/>
                </a:solidFill>
                <a:latin typeface="IBMPlexMono,  Courier New"/>
              </a:rPr>
              <a:t>	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}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IBMPlexMono,  Courier New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endParaRPr lang="th-TH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15100-7C4D-F829-0A0D-9B6A1DDFC1DB}"/>
              </a:ext>
            </a:extLst>
          </p:cNvPr>
          <p:cNvSpPr txBox="1"/>
          <p:nvPr/>
        </p:nvSpPr>
        <p:spPr>
          <a:xfrm>
            <a:off x="8595975" y="1790106"/>
            <a:ext cx="314004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err="1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Item_code</a:t>
            </a:r>
            <a:endParaRPr lang="en-US" sz="2800" b="1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Item_image</a:t>
            </a:r>
            <a:endParaRPr lang="en-US" sz="2800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Item_description</a:t>
            </a:r>
            <a:endParaRPr lang="en-US" sz="2800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Place_code</a:t>
            </a:r>
            <a:endParaRPr lang="en-US" sz="2800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Lat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87A8EAC-B664-3C86-3D59-87A34198C391}"/>
              </a:ext>
            </a:extLst>
          </p:cNvPr>
          <p:cNvSpPr/>
          <p:nvPr/>
        </p:nvSpPr>
        <p:spPr>
          <a:xfrm>
            <a:off x="6625683" y="3052191"/>
            <a:ext cx="1348966" cy="43456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2B8992-AFEF-9481-2233-135C6F86F995}"/>
              </a:ext>
            </a:extLst>
          </p:cNvPr>
          <p:cNvSpPr txBox="1"/>
          <p:nvPr/>
        </p:nvSpPr>
        <p:spPr>
          <a:xfrm>
            <a:off x="8394168" y="486623"/>
            <a:ext cx="2866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Pairing </a:t>
            </a:r>
            <a:r>
              <a:rPr lang="th-TH" sz="2000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กับ </a:t>
            </a:r>
            <a:r>
              <a:rPr lang="en-US" sz="2000" dirty="0" err="1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register_id</a:t>
            </a:r>
            <a:r>
              <a:rPr lang="en-US" sz="2000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000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ที่ลงทะเบียนไว้เพื่อใช้ตรวจสอบความ </a:t>
            </a:r>
            <a:r>
              <a:rPr lang="en-US" sz="2000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unique</a:t>
            </a:r>
            <a:endParaRPr lang="th-TH" sz="2000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A5C69D-3294-4E3B-2B17-85A7B245647D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>
            <a:off x="9827535" y="1194509"/>
            <a:ext cx="0" cy="59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00EA07E-8F45-FB90-40FE-6E843D0A4F24}"/>
              </a:ext>
            </a:extLst>
          </p:cNvPr>
          <p:cNvSpPr/>
          <p:nvPr/>
        </p:nvSpPr>
        <p:spPr>
          <a:xfrm>
            <a:off x="8591736" y="1790106"/>
            <a:ext cx="2471598" cy="487802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04624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4462C5-412E-BFCC-3BB4-FE6C8D11EA40}"/>
              </a:ext>
            </a:extLst>
          </p:cNvPr>
          <p:cNvSpPr/>
          <p:nvPr/>
        </p:nvSpPr>
        <p:spPr>
          <a:xfrm>
            <a:off x="920685" y="761214"/>
            <a:ext cx="1508290" cy="6669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Get input</a:t>
            </a:r>
            <a:endParaRPr lang="th-TH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304B1C-D9A8-C2C0-9939-3978333F55D0}"/>
              </a:ext>
            </a:extLst>
          </p:cNvPr>
          <p:cNvSpPr txBox="1"/>
          <p:nvPr/>
        </p:nvSpPr>
        <p:spPr>
          <a:xfrm>
            <a:off x="834273" y="1639984"/>
            <a:ext cx="24226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Current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lat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lon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Search Range (km)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Trip Period (min)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Max Place (M)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Keywords (option)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B49725-FC15-7709-D6EA-051F58355F5F}"/>
              </a:ext>
            </a:extLst>
          </p:cNvPr>
          <p:cNvSpPr/>
          <p:nvPr/>
        </p:nvSpPr>
        <p:spPr>
          <a:xfrm>
            <a:off x="3047217" y="542630"/>
            <a:ext cx="1852370" cy="11041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Collect M (or less) places and popular items in range from </a:t>
            </a:r>
            <a:r>
              <a:rPr lang="en-US" sz="1600" dirty="0" err="1"/>
              <a:t>cRec</a:t>
            </a:r>
            <a:r>
              <a:rPr lang="en-US" sz="1600" dirty="0"/>
              <a:t> DB </a:t>
            </a:r>
            <a:endParaRPr lang="th-TH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B52A14-19D7-065E-54E5-A50DF32E0E4F}"/>
              </a:ext>
            </a:extLst>
          </p:cNvPr>
          <p:cNvSpPr/>
          <p:nvPr/>
        </p:nvSpPr>
        <p:spPr>
          <a:xfrm>
            <a:off x="5517829" y="684032"/>
            <a:ext cx="1673259" cy="8213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Scoring items based on keywords</a:t>
            </a:r>
            <a:endParaRPr lang="th-TH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3DABD6-EB62-500D-4EAB-135A488B17DC}"/>
              </a:ext>
            </a:extLst>
          </p:cNvPr>
          <p:cNvSpPr/>
          <p:nvPr/>
        </p:nvSpPr>
        <p:spPr>
          <a:xfrm>
            <a:off x="7809330" y="683694"/>
            <a:ext cx="1673259" cy="8213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Choose 1</a:t>
            </a:r>
            <a:r>
              <a:rPr lang="en-US" sz="1600" baseline="30000" dirty="0"/>
              <a:t>st</a:t>
            </a:r>
            <a:r>
              <a:rPr lang="en-US" sz="1600" dirty="0"/>
              <a:t> place from most item score</a:t>
            </a:r>
            <a:endParaRPr lang="th-TH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6BD834-8573-C596-00B8-A6B97CB2701F}"/>
              </a:ext>
            </a:extLst>
          </p:cNvPr>
          <p:cNvSpPr/>
          <p:nvPr/>
        </p:nvSpPr>
        <p:spPr>
          <a:xfrm>
            <a:off x="7809330" y="1906678"/>
            <a:ext cx="1673259" cy="10978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Select items from 1</a:t>
            </a:r>
            <a:r>
              <a:rPr lang="en-US" sz="1600" baseline="30000" dirty="0"/>
              <a:t>st</a:t>
            </a:r>
            <a:r>
              <a:rPr lang="en-US" sz="1600" dirty="0"/>
              <a:t> place order by score within stay period</a:t>
            </a:r>
            <a:endParaRPr lang="th-TH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E27842-1C25-4C93-D863-624E25ED71A9}"/>
              </a:ext>
            </a:extLst>
          </p:cNvPr>
          <p:cNvSpPr txBox="1"/>
          <p:nvPr/>
        </p:nvSpPr>
        <p:spPr>
          <a:xfrm>
            <a:off x="920685" y="4873796"/>
            <a:ext cx="43850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Stay Period = Trip Period/Max Place   </a:t>
            </a:r>
            <a:endParaRPr lang="th-T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1171AD-3281-E6A1-6118-7FC8A326C6CF}"/>
              </a:ext>
            </a:extLst>
          </p:cNvPr>
          <p:cNvSpPr/>
          <p:nvPr/>
        </p:nvSpPr>
        <p:spPr>
          <a:xfrm>
            <a:off x="5596377" y="3394173"/>
            <a:ext cx="1673259" cy="8213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Choose next place from closest location</a:t>
            </a:r>
            <a:endParaRPr lang="th-TH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0C6549-F09F-A4A3-9FCD-8EB40028C156}"/>
              </a:ext>
            </a:extLst>
          </p:cNvPr>
          <p:cNvSpPr/>
          <p:nvPr/>
        </p:nvSpPr>
        <p:spPr>
          <a:xfrm>
            <a:off x="7809328" y="4586492"/>
            <a:ext cx="1673259" cy="10978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Select items from next place order by score within stay period</a:t>
            </a:r>
            <a:endParaRPr lang="th-TH" sz="1600" dirty="0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93768B9A-851C-1B0C-235C-41F4B16FD2F6}"/>
              </a:ext>
            </a:extLst>
          </p:cNvPr>
          <p:cNvSpPr/>
          <p:nvPr/>
        </p:nvSpPr>
        <p:spPr>
          <a:xfrm>
            <a:off x="7890244" y="3405297"/>
            <a:ext cx="1511429" cy="810186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 Trip period</a:t>
            </a:r>
            <a:endParaRPr lang="th-TH" sz="14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09EDFDF-0F66-D148-6D1F-7E6247B248EE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8645959" y="3004507"/>
            <a:ext cx="1" cy="400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5FAFC66-235A-F454-98F5-B56E302F5BCD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2428975" y="1094687"/>
            <a:ext cx="6182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C0ACAD3-73E8-6F36-40B9-01EE8B20CF03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4899587" y="1094687"/>
            <a:ext cx="618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46BEF8-FD1B-26BB-B063-A24A741D6EF1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7191088" y="1094349"/>
            <a:ext cx="618242" cy="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04121CC-443A-C432-6BEA-43C9A828FBC0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8645960" y="1505004"/>
            <a:ext cx="0" cy="40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38DA722-17DF-B60F-7B4B-8F50FBDEB037}"/>
              </a:ext>
            </a:extLst>
          </p:cNvPr>
          <p:cNvCxnSpPr>
            <a:stCxn id="19" idx="3"/>
            <a:endCxn id="6" idx="1"/>
          </p:cNvCxnSpPr>
          <p:nvPr/>
        </p:nvCxnSpPr>
        <p:spPr>
          <a:xfrm>
            <a:off x="7269636" y="3804828"/>
            <a:ext cx="620608" cy="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E27B151-8C13-7E53-EE88-8AED705B1684}"/>
              </a:ext>
            </a:extLst>
          </p:cNvPr>
          <p:cNvCxnSpPr>
            <a:stCxn id="6" idx="3"/>
          </p:cNvCxnSpPr>
          <p:nvPr/>
        </p:nvCxnSpPr>
        <p:spPr>
          <a:xfrm flipV="1">
            <a:off x="9401673" y="3804828"/>
            <a:ext cx="1156348" cy="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78BD2AB-7DF6-3317-6CA1-FE054947134C}"/>
              </a:ext>
            </a:extLst>
          </p:cNvPr>
          <p:cNvCxnSpPr>
            <a:endCxn id="20" idx="0"/>
          </p:cNvCxnSpPr>
          <p:nvPr/>
        </p:nvCxnSpPr>
        <p:spPr>
          <a:xfrm>
            <a:off x="8645957" y="4215483"/>
            <a:ext cx="1" cy="37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D05F0A73-F48E-A4A2-7416-6804642FF25D}"/>
              </a:ext>
            </a:extLst>
          </p:cNvPr>
          <p:cNvCxnSpPr>
            <a:stCxn id="20" idx="1"/>
            <a:endCxn id="19" idx="2"/>
          </p:cNvCxnSpPr>
          <p:nvPr/>
        </p:nvCxnSpPr>
        <p:spPr>
          <a:xfrm rot="10800000">
            <a:off x="6433008" y="4215483"/>
            <a:ext cx="1376321" cy="9199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5C7DE47-D488-A768-89D3-0E4F2CAE1E44}"/>
              </a:ext>
            </a:extLst>
          </p:cNvPr>
          <p:cNvSpPr txBox="1"/>
          <p:nvPr/>
        </p:nvSpPr>
        <p:spPr>
          <a:xfrm>
            <a:off x="8645957" y="4133794"/>
            <a:ext cx="62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yes</a:t>
            </a:r>
            <a:endParaRPr lang="th-TH" sz="18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A403A9E-55D3-D6DD-2CAA-E74EAADB37FF}"/>
              </a:ext>
            </a:extLst>
          </p:cNvPr>
          <p:cNvSpPr txBox="1"/>
          <p:nvPr/>
        </p:nvSpPr>
        <p:spPr>
          <a:xfrm>
            <a:off x="9354527" y="3484162"/>
            <a:ext cx="62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no</a:t>
            </a: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1579908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557</Words>
  <Application>Microsoft Office PowerPoint</Application>
  <PresentationFormat>Widescreen</PresentationFormat>
  <Paragraphs>113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IBMPlexMono,  Courier New</vt:lpstr>
      <vt:lpstr>TH Sarabun New</vt:lpstr>
      <vt:lpstr>Office Theme</vt:lpstr>
      <vt:lpstr>ระบบแนะนำวัตถุจัดแสดงแบบข้ามแหล่ง  Cross Platform Object Recommendation </vt:lpstr>
      <vt:lpstr>PowerPoint Presentation</vt:lpstr>
      <vt:lpstr>Prediction Scope</vt:lpstr>
      <vt:lpstr>How to</vt:lpstr>
      <vt:lpstr>Adapter Agent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ระบบแนะนำวัตถุจัดแสดงแบบข้ามแหล่ง</dc:title>
  <dc:creator>depend ayu -</dc:creator>
  <cp:lastModifiedBy>Taweesak Sanpechuda</cp:lastModifiedBy>
  <cp:revision>35</cp:revision>
  <dcterms:created xsi:type="dcterms:W3CDTF">2022-05-12T06:42:54Z</dcterms:created>
  <dcterms:modified xsi:type="dcterms:W3CDTF">2022-05-30T07:27:45Z</dcterms:modified>
</cp:coreProperties>
</file>