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Skillsync</a:t>
            </a:r>
            <a:endParaRPr lang="en-US" dirty="0" err="1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Aligning Education with Job Market Needs</a:t>
            </a:r>
            <a:endParaRPr lang="en-Z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ZA" b="1">
                <a:sym typeface="+mn-ea"/>
              </a:rPr>
              <a:t>The technology you plan to use.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 u="sng">
                <a:sym typeface="+mn-ea"/>
              </a:rPr>
              <a:t>Security and Compliance:</a:t>
            </a:r>
            <a:endParaRPr lang="en-US" b="1" u="sng">
              <a:sym typeface="+mn-ea"/>
            </a:endParaRPr>
          </a:p>
          <a:p>
            <a:r>
              <a:rPr lang="en-US"/>
              <a:t>Data Encryption: Ensure data is encrypted both at rest and in transit using industry-standard encryption protocols, such as AES-256 for data at rest and TLS for data in transit.</a:t>
            </a:r>
            <a:endParaRPr lang="en-US"/>
          </a:p>
          <a:p>
            <a:r>
              <a:rPr lang="en-US"/>
              <a:t>Access Control: Implement robust access control mechanisms, including multi-factor authentication (MFA), role-based access control (RBAC), and regular audits of access logs.</a:t>
            </a:r>
            <a:endParaRPr lang="en-US"/>
          </a:p>
          <a:p>
            <a:r>
              <a:rPr lang="en-US"/>
              <a:t>Compliance: Adhere to data privacy regulations such as GDPR, CCPA, or HIPAA, ensuring user data is handled securely and responsibly.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Sarah, 26, sarahmaluleke860@gmail and </a:t>
            </a:r>
            <a:r>
              <a:rPr lang="en-US" dirty="0" err="1" smtClean="0"/>
              <a:t>Sebokeng</a:t>
            </a:r>
            <a:endParaRPr lang="en-US" dirty="0" smtClean="0"/>
          </a:p>
          <a:p>
            <a:r>
              <a:rPr lang="en-US" dirty="0" smtClean="0"/>
              <a:t>Tebogo, 26, tebogosekwala98@gmail and </a:t>
            </a:r>
            <a:r>
              <a:rPr lang="en-US" dirty="0" err="1" smtClean="0"/>
              <a:t>Tembisa</a:t>
            </a:r>
            <a:endParaRPr lang="en-Z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115" y="966497"/>
            <a:ext cx="9603275" cy="1049235"/>
          </a:xfrm>
        </p:spPr>
        <p:txBody>
          <a:bodyPr/>
          <a:lstStyle/>
          <a:p>
            <a:r>
              <a:rPr lang="en-ZA" dirty="0"/>
              <a:t>purpose and goals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94924"/>
          </a:xfrm>
        </p:spPr>
        <p:txBody>
          <a:bodyPr>
            <a:noAutofit/>
          </a:bodyPr>
          <a:lstStyle/>
          <a:p>
            <a:r>
              <a:rPr lang="en-US" dirty="0" err="1"/>
              <a:t>SkillSync</a:t>
            </a:r>
            <a:r>
              <a:rPr lang="en-US" dirty="0"/>
              <a:t> is designed to help universities align their academic offerings with the evolving job market. Our mission is to eradicate unemployment, drive economic growth, and achieve Sustainable Development Goal 8 (Decent Work and Economic Growth) by developing a software that predicts in-demand careers, connects universities and companies, and automates matching graduates with job opportunities, enabling a seamless transition from academia to industry and fostering a thriving economy with inclusive and sustainable growth. </a:t>
            </a:r>
            <a:endParaRPr lang="en-US" dirty="0"/>
          </a:p>
          <a:p>
            <a:r>
              <a:rPr lang="en-US" b="1" u="sng" dirty="0"/>
              <a:t>The platform aims to: </a:t>
            </a:r>
            <a:endParaRPr lang="en-US" b="1" u="sng" dirty="0" smtClean="0"/>
          </a:p>
          <a:p>
            <a:r>
              <a:rPr lang="en-US" dirty="0" smtClean="0"/>
              <a:t> </a:t>
            </a:r>
            <a:r>
              <a:rPr lang="en-US" dirty="0"/>
              <a:t>Reduce Unemployment: By guiding students into relevant courses, </a:t>
            </a:r>
            <a:r>
              <a:rPr lang="en-US" dirty="0" err="1" smtClean="0"/>
              <a:t>SkillSync</a:t>
            </a:r>
            <a:r>
              <a:rPr lang="en-US" dirty="0" smtClean="0"/>
              <a:t> </a:t>
            </a:r>
            <a:r>
              <a:rPr lang="en-US" dirty="0"/>
              <a:t>aims to decrease the number of graduates struggling to find employment. </a:t>
            </a:r>
            <a:endParaRPr lang="en-Z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ym typeface="+mn-ea"/>
              </a:rPr>
              <a:t>purpose and goals</a:t>
            </a:r>
            <a:r>
              <a:rPr lang="en-US" altLang="en-ZA" dirty="0">
                <a:sym typeface="+mn-ea"/>
              </a:rPr>
              <a:t>(Cont.)</a:t>
            </a:r>
            <a:endParaRPr lang="en-US" altLang="en-ZA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Inform Academic Planning: Provide universities with actionable data to adjust their program capacities, ensuring they offer the right number of spots in high-demand fields. </a:t>
            </a:r>
            <a:endParaRPr lang="en-US" dirty="0" smtClean="0">
              <a:sym typeface="+mn-ea"/>
            </a:endParaRPr>
          </a:p>
          <a:p>
            <a:r>
              <a:rPr lang="en-US" dirty="0">
                <a:sym typeface="+mn-ea"/>
              </a:rPr>
              <a:t>Enhance Student Success: Help students choose career paths that are not only in demand but also sustainable and rewarding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r>
              <a:rPr lang="en-US" dirty="0" smtClean="0">
                <a:sym typeface="+mn-ea"/>
              </a:rPr>
              <a:t> Support </a:t>
            </a:r>
            <a:r>
              <a:rPr lang="en-US" dirty="0">
                <a:sym typeface="+mn-ea"/>
              </a:rPr>
              <a:t>Economic Growth: Contribute to a well-prepared workforce that meets the needs of the economy, fostering overall economic development. </a:t>
            </a:r>
            <a:endParaRPr lang="en-US" dirty="0"/>
          </a:p>
          <a:p>
            <a:r>
              <a:rPr lang="en-US" dirty="0" smtClean="0">
                <a:sym typeface="+mn-ea"/>
              </a:rPr>
              <a:t>Enable </a:t>
            </a:r>
            <a:r>
              <a:rPr lang="en-US" dirty="0">
                <a:sym typeface="+mn-ea"/>
              </a:rPr>
              <a:t>Data-Driven Decisions: Empower universities with reliable forecasts and analytics to make informed decisions about future academic offerings.</a:t>
            </a:r>
            <a:endParaRPr lang="en-ZA" dirty="0"/>
          </a:p>
          <a:p>
            <a:endParaRPr lang="en-Z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>
                <a:sym typeface="+mn-ea"/>
              </a:rPr>
              <a:t>The problem you’re addressing.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/>
              <a:t>- Mismatch between university courses and job market demands</a:t>
            </a:r>
            <a:endParaRPr lang="en-ZA"/>
          </a:p>
          <a:p>
            <a:pPr marL="0" indent="0">
              <a:buNone/>
            </a:pPr>
            <a:r>
              <a:rPr lang="en-ZA"/>
              <a:t>- Outdated curricula, limited industry collaboration, and graduates lacking relevant skills</a:t>
            </a:r>
            <a:endParaRPr lang="en-ZA"/>
          </a:p>
          <a:p>
            <a:pPr marL="0" indent="0">
              <a:buNone/>
            </a:pPr>
            <a:r>
              <a:rPr lang="en-ZA"/>
              <a:t>- High unemployment rates among graduates due to oversaturation, inadequate career guidance, and high competition</a:t>
            </a:r>
            <a:endParaRPr lang="en-ZA"/>
          </a:p>
          <a:p>
            <a:pPr marL="0" indent="0">
              <a:buNone/>
            </a:pPr>
            <a:r>
              <a:rPr lang="en-ZA"/>
              <a:t>- Universities struggle to predict future career trends</a:t>
            </a:r>
            <a:endParaRPr lang="en-ZA"/>
          </a:p>
          <a:p>
            <a:pPr marL="0" indent="0">
              <a:buNone/>
            </a:pPr>
            <a:r>
              <a:rPr lang="en-ZA"/>
              <a:t>- Economic impact of unemployed graduates, including financial burden and societal costs</a:t>
            </a:r>
            <a:endParaRPr lang="en-ZA"/>
          </a:p>
          <a:p>
            <a:pPr marL="0" indent="0">
              <a:buNone/>
            </a:pPr>
            <a:r>
              <a:rPr lang="en-ZA"/>
              <a:t>- Inefficiencies in academic resource allocation</a:t>
            </a:r>
            <a:endParaRPr lang="en-Z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ZA">
                <a:sym typeface="+mn-ea"/>
              </a:rPr>
              <a:t>The potential impact of your project.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 Promote sustained, inclusive, and sustainable economic growth (Target 8.1)</a:t>
            </a:r>
            <a:endParaRPr lang="en-US"/>
          </a:p>
          <a:p>
            <a:r>
              <a:rPr lang="en-US"/>
              <a:t> Reduce graduate unemployment through alignment with job market demands</a:t>
            </a:r>
            <a:endParaRPr lang="en-US"/>
          </a:p>
          <a:p>
            <a:r>
              <a:rPr lang="en-US"/>
              <a:t>Achieve higher levels of productivity (Target 8.2)</a:t>
            </a:r>
            <a:endParaRPr lang="en-US"/>
          </a:p>
          <a:p>
            <a:r>
              <a:rPr lang="en-US"/>
              <a:t> Enhance student success through informed decision-making and skill development</a:t>
            </a:r>
            <a:endParaRPr lang="en-US"/>
          </a:p>
          <a:p>
            <a:r>
              <a:rPr lang="en-US"/>
              <a:t> Encourage entrepreneurship, creativity, and innovation (Target 8.3)</a:t>
            </a:r>
            <a:endParaRPr lang="en-US"/>
          </a:p>
          <a:p>
            <a:r>
              <a:rPr lang="en-US"/>
              <a:t>  Foster innovation and adaptability in university programs and offerings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ZA">
                <a:sym typeface="+mn-ea"/>
              </a:rPr>
              <a:t>The potential impact of your project</a:t>
            </a:r>
            <a:r>
              <a:rPr lang="en-US" altLang="en-ZA">
                <a:sym typeface="+mn-ea"/>
              </a:rPr>
              <a:t>(cont.)</a:t>
            </a:r>
            <a:endParaRPr lang="en-US" altLang="en-ZA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Provide decent work opportunities for all (Target 8.5).</a:t>
            </a:r>
            <a:endParaRPr lang="en-US"/>
          </a:p>
          <a:p>
            <a:r>
              <a:rPr lang="en-US">
                <a:sym typeface="+mn-ea"/>
              </a:rPr>
              <a:t>Strengthen industry-university collaboration and partnerships.</a:t>
            </a:r>
            <a:endParaRPr lang="en-US"/>
          </a:p>
          <a:p>
            <a:r>
              <a:rPr lang="en-US">
                <a:sym typeface="+mn-ea"/>
              </a:rPr>
              <a:t>Reduce unemployment and underemployment (Target 8.6).</a:t>
            </a:r>
            <a:endParaRPr lang="en-US"/>
          </a:p>
          <a:p>
            <a:r>
              <a:rPr lang="en-US">
                <a:sym typeface="+mn-ea"/>
              </a:rPr>
              <a:t> Improve academic planning and resource allocation.</a:t>
            </a:r>
            <a:endParaRPr lang="en-US"/>
          </a:p>
          <a:p>
            <a:r>
              <a:rPr lang="en-US">
                <a:sym typeface="+mn-ea"/>
              </a:rPr>
              <a:t>By aligning with SDG 8, FuturePath contributes to decent work and economic growth, promoting a sustainable and resilient economy.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ZA">
                <a:sym typeface="+mn-ea"/>
              </a:rPr>
              <a:t>Your innovative solution.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ym typeface="+mn-ea"/>
              </a:rPr>
              <a:t>Real-time labor market analysis to inform curricula and enrollment</a:t>
            </a:r>
            <a:endParaRPr lang="en-US"/>
          </a:p>
          <a:p>
            <a:r>
              <a:rPr lang="en-US">
                <a:sym typeface="+mn-ea"/>
              </a:rPr>
              <a:t>Predictive analytics to forecast future job trends</a:t>
            </a:r>
            <a:endParaRPr lang="en-US"/>
          </a:p>
          <a:p>
            <a:r>
              <a:rPr lang="en-US">
                <a:sym typeface="+mn-ea"/>
              </a:rPr>
              <a:t>Industry collaboration to ensure relevant curricula</a:t>
            </a:r>
            <a:endParaRPr lang="en-US"/>
          </a:p>
          <a:p>
            <a:r>
              <a:rPr lang="en-US">
                <a:sym typeface="+mn-ea"/>
              </a:rPr>
              <a:t>Enhanced career guidance with data-driven insights</a:t>
            </a:r>
            <a:endParaRPr lang="en-US"/>
          </a:p>
          <a:p>
            <a:r>
              <a:rPr lang="en-US">
                <a:sym typeface="+mn-ea"/>
              </a:rPr>
              <a:t>Efficient resource allocation to optimize programs with strong job prospects</a:t>
            </a:r>
            <a:endParaRPr lang="en-US"/>
          </a:p>
          <a:p>
            <a:r>
              <a:rPr lang="en-US">
                <a:sym typeface="+mn-ea"/>
              </a:rPr>
              <a:t>By addressing these challenges, higher education institutions can contribute to SDG 8: Decent Work and Economic Growth, promoting sustained economic growth, productivity, entrepreneurship, and decent work opportunities while reducing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ZA">
                <a:sym typeface="+mn-ea"/>
              </a:rPr>
              <a:t>The technology you plan to use.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Data Visualization: Tableu</a:t>
            </a:r>
            <a:endParaRPr lang="en-US"/>
          </a:p>
          <a:p>
            <a:r>
              <a:rPr lang="en-US"/>
              <a:t>Data source:  Get data from job portals, API</a:t>
            </a:r>
            <a:endParaRPr lang="en-US"/>
          </a:p>
          <a:p>
            <a:r>
              <a:rPr lang="en-US"/>
              <a:t>For the ETL process AmazonGlue</a:t>
            </a:r>
            <a:endParaRPr lang="en-US"/>
          </a:p>
          <a:p>
            <a:r>
              <a:rPr lang="en-US"/>
              <a:t>Machine learning models for predictive analytics,  AWS SageMaker</a:t>
            </a:r>
            <a:endParaRPr lang="en-US"/>
          </a:p>
          <a:p>
            <a:r>
              <a:rPr lang="en-US"/>
              <a:t>For the Interface or the GUI, HTML, CSS,  JavaScript and Typescript</a:t>
            </a:r>
            <a:endParaRPr lang="en-US"/>
          </a:p>
          <a:p>
            <a:r>
              <a:rPr lang="en-US"/>
              <a:t>web application: Python</a:t>
            </a:r>
            <a:endParaRPr lang="en-US"/>
          </a:p>
          <a:p>
            <a:r>
              <a:rPr lang="en-US"/>
              <a:t>Database: MySQL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4196</Words>
  <Application>WPS Presentation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Gallery</vt:lpstr>
      <vt:lpstr>SkillSync</vt:lpstr>
      <vt:lpstr>Introduction</vt:lpstr>
      <vt:lpstr>purpose and goals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SkillSync</dc:title>
  <dc:creator>Tebogo Sekwala</dc:creator>
  <cp:lastModifiedBy>Admin</cp:lastModifiedBy>
  <cp:revision>5</cp:revision>
  <dcterms:created xsi:type="dcterms:W3CDTF">2024-06-24T21:12:00Z</dcterms:created>
  <dcterms:modified xsi:type="dcterms:W3CDTF">2024-06-28T09:10:58Z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9B251343C63141D5B4006BB3368E71F6_12</vt:lpwstr>
  </property>
  <property fmtid="{D5CDD505-2E9C-101B-9397-08002B2CF9AE}" pid="3" name="KSOProductBuildVer">
    <vt:lpwstr>1033-12.2.0.17119</vt:lpwstr>
  </property>
</Properties>
</file>