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678" y="126669"/>
            <a:ext cx="1138746" cy="33492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7284720" y="0"/>
                </a:moveTo>
                <a:lnTo>
                  <a:pt x="0" y="0"/>
                </a:lnTo>
                <a:lnTo>
                  <a:pt x="0" y="405384"/>
                </a:lnTo>
                <a:lnTo>
                  <a:pt x="7284720" y="405384"/>
                </a:lnTo>
                <a:lnTo>
                  <a:pt x="728472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0" y="405384"/>
                </a:moveTo>
                <a:lnTo>
                  <a:pt x="7284720" y="405384"/>
                </a:lnTo>
                <a:lnTo>
                  <a:pt x="728472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4383">
            <a:solidFill>
              <a:srgbClr val="2031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5327" y="2326589"/>
            <a:ext cx="2133345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7205" y="1622551"/>
            <a:ext cx="8349589" cy="2372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4384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943" y="417600"/>
              <a:ext cx="8345678" cy="46391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11936" y="1030223"/>
              <a:ext cx="6983095" cy="3450590"/>
            </a:xfrm>
            <a:custGeom>
              <a:avLst/>
              <a:gdLst/>
              <a:ahLst/>
              <a:cxnLst/>
              <a:rect l="l" t="t" r="r" b="b"/>
              <a:pathLst>
                <a:path w="6983095" h="3450590">
                  <a:moveTo>
                    <a:pt x="6982967" y="0"/>
                  </a:moveTo>
                  <a:lnTo>
                    <a:pt x="0" y="0"/>
                  </a:lnTo>
                  <a:lnTo>
                    <a:pt x="0" y="3450336"/>
                  </a:lnTo>
                  <a:lnTo>
                    <a:pt x="6982967" y="3450336"/>
                  </a:lnTo>
                  <a:lnTo>
                    <a:pt x="69829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11936" y="1030223"/>
              <a:ext cx="6983095" cy="3450590"/>
            </a:xfrm>
            <a:custGeom>
              <a:avLst/>
              <a:gdLst/>
              <a:ahLst/>
              <a:cxnLst/>
              <a:rect l="l" t="t" r="r" b="b"/>
              <a:pathLst>
                <a:path w="6983095" h="3450590">
                  <a:moveTo>
                    <a:pt x="0" y="3450336"/>
                  </a:moveTo>
                  <a:lnTo>
                    <a:pt x="6982967" y="3450336"/>
                  </a:lnTo>
                  <a:lnTo>
                    <a:pt x="6982967" y="0"/>
                  </a:lnTo>
                  <a:lnTo>
                    <a:pt x="0" y="0"/>
                  </a:lnTo>
                  <a:lnTo>
                    <a:pt x="0" y="34503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51816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51816" y="445007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0" y="445007"/>
                  </a:moveTo>
                  <a:lnTo>
                    <a:pt x="51816" y="445007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24384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8961" y="2276601"/>
            <a:ext cx="483870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5">
                <a:solidFill>
                  <a:srgbClr val="161D22"/>
                </a:solidFill>
              </a:rPr>
              <a:t>NEXT</a:t>
            </a:r>
            <a:r>
              <a:rPr dirty="0" sz="2000" spc="45">
                <a:solidFill>
                  <a:srgbClr val="161D22"/>
                </a:solidFill>
              </a:rPr>
              <a:t> </a:t>
            </a:r>
            <a:r>
              <a:rPr dirty="0" sz="2000" spc="-10">
                <a:solidFill>
                  <a:srgbClr val="161D22"/>
                </a:solidFill>
              </a:rPr>
              <a:t>GEN</a:t>
            </a:r>
            <a:r>
              <a:rPr dirty="0" sz="2000">
                <a:solidFill>
                  <a:srgbClr val="161D22"/>
                </a:solidFill>
              </a:rPr>
              <a:t> </a:t>
            </a:r>
            <a:r>
              <a:rPr dirty="0" sz="2000" spc="-10">
                <a:solidFill>
                  <a:srgbClr val="161D22"/>
                </a:solidFill>
              </a:rPr>
              <a:t>EMPLOYABILITY</a:t>
            </a:r>
            <a:r>
              <a:rPr dirty="0" sz="2000" spc="60">
                <a:solidFill>
                  <a:srgbClr val="161D22"/>
                </a:solidFill>
              </a:rPr>
              <a:t> </a:t>
            </a:r>
            <a:r>
              <a:rPr dirty="0" sz="2000" spc="-20">
                <a:solidFill>
                  <a:srgbClr val="161D22"/>
                </a:solidFill>
              </a:rPr>
              <a:t>PROGRAM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620772" y="2824048"/>
            <a:ext cx="3808729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161D22"/>
                </a:solidFill>
                <a:latin typeface="Microsoft Sans Serif"/>
                <a:cs typeface="Microsoft Sans Serif"/>
              </a:rPr>
              <a:t>Creating</a:t>
            </a:r>
            <a:r>
              <a:rPr dirty="0" sz="2000" spc="45">
                <a:solidFill>
                  <a:srgbClr val="161D2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161D22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10">
                <a:solidFill>
                  <a:srgbClr val="161D2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161D22"/>
                </a:solidFill>
                <a:latin typeface="Microsoft Sans Serif"/>
                <a:cs typeface="Microsoft Sans Serif"/>
              </a:rPr>
              <a:t>future-ready</a:t>
            </a:r>
            <a:r>
              <a:rPr dirty="0" sz="2000" spc="20">
                <a:solidFill>
                  <a:srgbClr val="161D22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161D22"/>
                </a:solidFill>
                <a:latin typeface="Microsoft Sans Serif"/>
                <a:cs typeface="Microsoft Sans Serif"/>
              </a:rPr>
              <a:t>workforce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751" y="3674745"/>
            <a:ext cx="1088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icrosoft Sans Serif"/>
                <a:cs typeface="Microsoft Sans Serif"/>
              </a:rPr>
              <a:t>Team</a:t>
            </a:r>
            <a:r>
              <a:rPr dirty="0" sz="1200" spc="-6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Members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01852" y="1213103"/>
            <a:ext cx="6027420" cy="2710180"/>
            <a:chOff x="1101852" y="1213103"/>
            <a:chExt cx="6027420" cy="2710180"/>
          </a:xfrm>
        </p:grpSpPr>
        <p:sp>
          <p:nvSpPr>
            <p:cNvPr id="15" name="object 15"/>
            <p:cNvSpPr/>
            <p:nvPr/>
          </p:nvSpPr>
          <p:spPr>
            <a:xfrm>
              <a:off x="1101852" y="3921252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 h="0">
                  <a:moveTo>
                    <a:pt x="0" y="0"/>
                  </a:moveTo>
                  <a:lnTo>
                    <a:pt x="1986661" y="0"/>
                  </a:lnTo>
                </a:path>
                <a:path w="5953759" h="0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6" y="1249679"/>
              <a:ext cx="1146047" cy="664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3103"/>
              <a:ext cx="667512" cy="664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872" y="1286255"/>
              <a:ext cx="1584960" cy="5181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77280" y="3659504"/>
            <a:ext cx="981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Microsoft Sans Serif"/>
                <a:cs typeface="Microsoft Sans Serif"/>
              </a:rPr>
              <a:t>Co</a:t>
            </a:r>
            <a:r>
              <a:rPr dirty="0" sz="1200" spc="15">
                <a:latin typeface="Microsoft Sans Serif"/>
                <a:cs typeface="Microsoft Sans Serif"/>
              </a:rPr>
              <a:t>l</a:t>
            </a:r>
            <a:r>
              <a:rPr dirty="0" sz="1200" spc="10">
                <a:latin typeface="Microsoft Sans Serif"/>
                <a:cs typeface="Microsoft Sans Serif"/>
              </a:rPr>
              <a:t>l</a:t>
            </a:r>
            <a:r>
              <a:rPr dirty="0" sz="1200" spc="-5">
                <a:latin typeface="Microsoft Sans Serif"/>
                <a:cs typeface="Microsoft Sans Serif"/>
              </a:rPr>
              <a:t>ege</a:t>
            </a:r>
            <a:r>
              <a:rPr dirty="0" sz="1200" spc="-7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Na</a:t>
            </a:r>
            <a:r>
              <a:rPr dirty="0" sz="1200" spc="-45">
                <a:latin typeface="Microsoft Sans Serif"/>
                <a:cs typeface="Microsoft Sans Serif"/>
              </a:rPr>
              <a:t>m</a:t>
            </a:r>
            <a:r>
              <a:rPr dirty="0" sz="1200" spc="-5">
                <a:latin typeface="Microsoft Sans Serif"/>
                <a:cs typeface="Microsoft Sans Serif"/>
              </a:rPr>
              <a:t>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4182" y="3988409"/>
            <a:ext cx="16770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Microsoft Sans Serif"/>
                <a:cs typeface="Microsoft Sans Serif"/>
              </a:rPr>
              <a:t>JP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College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Of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Engineering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8400" y="3976115"/>
            <a:ext cx="21062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Student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Name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:P.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Antony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Francis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8400" y="4179061"/>
            <a:ext cx="186118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 MT"/>
                <a:cs typeface="Arial MT"/>
              </a:rPr>
              <a:t>Student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:au951221104301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244729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dirty="0" sz="2000" spc="-7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dirty="0" sz="200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502920" marR="540385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503555" algn="l"/>
                <a:tab pos="504190" algn="l"/>
              </a:tabLst>
            </a:pPr>
            <a:r>
              <a:rPr dirty="0" spc="-20"/>
              <a:t>In</a:t>
            </a:r>
            <a:r>
              <a:rPr dirty="0" spc="55"/>
              <a:t> </a:t>
            </a:r>
            <a:r>
              <a:rPr dirty="0" spc="-10"/>
              <a:t>developing</a:t>
            </a:r>
            <a:r>
              <a:rPr dirty="0" spc="50"/>
              <a:t> </a:t>
            </a:r>
            <a:r>
              <a:rPr dirty="0" spc="-5"/>
              <a:t>a</a:t>
            </a:r>
            <a:r>
              <a:rPr dirty="0" spc="10"/>
              <a:t> </a:t>
            </a:r>
            <a:r>
              <a:rPr dirty="0" spc="-10"/>
              <a:t>voting</a:t>
            </a:r>
            <a:r>
              <a:rPr dirty="0" spc="55"/>
              <a:t> </a:t>
            </a:r>
            <a:r>
              <a:rPr dirty="0" spc="-15"/>
              <a:t>application</a:t>
            </a:r>
            <a:r>
              <a:rPr dirty="0" spc="55"/>
              <a:t> </a:t>
            </a:r>
            <a:r>
              <a:rPr dirty="0" spc="-10"/>
              <a:t>using</a:t>
            </a:r>
            <a:r>
              <a:rPr dirty="0" spc="30"/>
              <a:t> </a:t>
            </a:r>
            <a:r>
              <a:rPr dirty="0" spc="-15"/>
              <a:t>Django,</a:t>
            </a:r>
            <a:r>
              <a:rPr dirty="0" spc="60"/>
              <a:t> </a:t>
            </a:r>
            <a:r>
              <a:rPr dirty="0" spc="-10"/>
              <a:t>meticulous</a:t>
            </a:r>
            <a:r>
              <a:rPr dirty="0" spc="35"/>
              <a:t> </a:t>
            </a:r>
            <a:r>
              <a:rPr dirty="0" spc="-10"/>
              <a:t>attention</a:t>
            </a:r>
            <a:r>
              <a:rPr dirty="0" spc="55"/>
              <a:t> </a:t>
            </a:r>
            <a:r>
              <a:rPr dirty="0" spc="-10"/>
              <a:t>is</a:t>
            </a:r>
            <a:r>
              <a:rPr dirty="0" spc="40"/>
              <a:t> </a:t>
            </a:r>
            <a:r>
              <a:rPr dirty="0" spc="-10"/>
              <a:t>directed</a:t>
            </a:r>
            <a:r>
              <a:rPr dirty="0" spc="55"/>
              <a:t> </a:t>
            </a:r>
            <a:r>
              <a:rPr dirty="0" spc="-15"/>
              <a:t>towards</a:t>
            </a:r>
            <a:r>
              <a:rPr dirty="0" spc="60"/>
              <a:t> </a:t>
            </a:r>
            <a:r>
              <a:rPr dirty="0" spc="-10"/>
              <a:t>both </a:t>
            </a:r>
            <a:r>
              <a:rPr dirty="0" spc="-355"/>
              <a:t> </a:t>
            </a:r>
            <a:r>
              <a:rPr dirty="0" spc="-10"/>
              <a:t>modeling</a:t>
            </a:r>
            <a:r>
              <a:rPr dirty="0" spc="30"/>
              <a:t> </a:t>
            </a:r>
            <a:r>
              <a:rPr dirty="0" spc="-10"/>
              <a:t>the</a:t>
            </a:r>
            <a:r>
              <a:rPr dirty="0" spc="30"/>
              <a:t> </a:t>
            </a:r>
            <a:r>
              <a:rPr dirty="0" spc="-15"/>
              <a:t>underlying</a:t>
            </a:r>
            <a:r>
              <a:rPr dirty="0" spc="95"/>
              <a:t> </a:t>
            </a:r>
            <a:r>
              <a:rPr dirty="0" spc="-10"/>
              <a:t>data</a:t>
            </a:r>
            <a:r>
              <a:rPr dirty="0" spc="50"/>
              <a:t> </a:t>
            </a:r>
            <a:r>
              <a:rPr dirty="0" spc="-10"/>
              <a:t>structure</a:t>
            </a:r>
            <a:r>
              <a:rPr dirty="0" spc="50"/>
              <a:t> </a:t>
            </a:r>
            <a:r>
              <a:rPr dirty="0" spc="-15"/>
              <a:t>and</a:t>
            </a:r>
            <a:r>
              <a:rPr dirty="0" spc="30"/>
              <a:t> </a:t>
            </a:r>
            <a:r>
              <a:rPr dirty="0" spc="-10"/>
              <a:t>effectively</a:t>
            </a:r>
            <a:r>
              <a:rPr dirty="0" spc="60"/>
              <a:t> </a:t>
            </a:r>
            <a:r>
              <a:rPr dirty="0" spc="-15"/>
              <a:t>presenting</a:t>
            </a:r>
            <a:r>
              <a:rPr dirty="0" spc="55"/>
              <a:t> </a:t>
            </a:r>
            <a:r>
              <a:rPr dirty="0" spc="-10"/>
              <a:t>the</a:t>
            </a:r>
            <a:r>
              <a:rPr dirty="0" spc="30"/>
              <a:t> </a:t>
            </a:r>
            <a:r>
              <a:rPr dirty="0" spc="-10"/>
              <a:t>voting</a:t>
            </a:r>
            <a:r>
              <a:rPr dirty="0" spc="25"/>
              <a:t> </a:t>
            </a:r>
            <a:r>
              <a:rPr dirty="0" spc="-10"/>
              <a:t>results</a:t>
            </a:r>
            <a:r>
              <a:rPr dirty="0" spc="60"/>
              <a:t> </a:t>
            </a:r>
            <a:r>
              <a:rPr dirty="0" spc="-5"/>
              <a:t>to</a:t>
            </a:r>
            <a:r>
              <a:rPr dirty="0" spc="25"/>
              <a:t> </a:t>
            </a:r>
            <a:r>
              <a:rPr dirty="0" spc="-10"/>
              <a:t>users.</a:t>
            </a:r>
          </a:p>
          <a:p>
            <a:pPr marL="502920" indent="-344805">
              <a:lnSpc>
                <a:spcPct val="100000"/>
              </a:lnSpc>
              <a:buChar char="•"/>
              <a:tabLst>
                <a:tab pos="503555" algn="l"/>
                <a:tab pos="504190" algn="l"/>
              </a:tabLst>
            </a:pPr>
            <a:r>
              <a:rPr dirty="0" spc="-15"/>
              <a:t>Through</a:t>
            </a:r>
            <a:r>
              <a:rPr dirty="0" spc="25"/>
              <a:t> </a:t>
            </a:r>
            <a:r>
              <a:rPr dirty="0" spc="-10"/>
              <a:t>Django's</a:t>
            </a:r>
            <a:r>
              <a:rPr dirty="0" spc="60"/>
              <a:t> </a:t>
            </a:r>
            <a:r>
              <a:rPr dirty="0" spc="-10"/>
              <a:t>model</a:t>
            </a:r>
            <a:r>
              <a:rPr dirty="0" spc="20"/>
              <a:t> </a:t>
            </a:r>
            <a:r>
              <a:rPr dirty="0" spc="-15"/>
              <a:t>system,</a:t>
            </a:r>
            <a:r>
              <a:rPr dirty="0" spc="80"/>
              <a:t> </a:t>
            </a:r>
            <a:r>
              <a:rPr dirty="0" spc="-10"/>
              <a:t>the</a:t>
            </a:r>
            <a:r>
              <a:rPr dirty="0" spc="30"/>
              <a:t> </a:t>
            </a:r>
            <a:r>
              <a:rPr dirty="0" spc="-10"/>
              <a:t>application's</a:t>
            </a:r>
            <a:r>
              <a:rPr dirty="0" spc="60"/>
              <a:t> </a:t>
            </a:r>
            <a:r>
              <a:rPr dirty="0" spc="-10"/>
              <a:t>data</a:t>
            </a:r>
            <a:r>
              <a:rPr dirty="0" spc="30"/>
              <a:t> </a:t>
            </a:r>
            <a:r>
              <a:rPr dirty="0" spc="-10"/>
              <a:t>architecture</a:t>
            </a:r>
            <a:r>
              <a:rPr dirty="0" spc="80"/>
              <a:t> </a:t>
            </a:r>
            <a:r>
              <a:rPr dirty="0" spc="-10"/>
              <a:t>is</a:t>
            </a:r>
            <a:r>
              <a:rPr dirty="0" spc="35"/>
              <a:t> </a:t>
            </a:r>
            <a:r>
              <a:rPr dirty="0" spc="-10"/>
              <a:t>meticulously</a:t>
            </a:r>
            <a:r>
              <a:rPr dirty="0" spc="40"/>
              <a:t> </a:t>
            </a:r>
            <a:r>
              <a:rPr dirty="0" spc="-10"/>
              <a:t>crafted,</a:t>
            </a:r>
            <a:r>
              <a:rPr dirty="0" spc="60"/>
              <a:t> </a:t>
            </a:r>
            <a:r>
              <a:rPr dirty="0" spc="-15"/>
              <a:t>typically</a:t>
            </a:r>
          </a:p>
          <a:p>
            <a:pPr marL="502920">
              <a:lnSpc>
                <a:spcPct val="100000"/>
              </a:lnSpc>
            </a:pPr>
            <a:r>
              <a:rPr dirty="0" spc="-10"/>
              <a:t>featuring</a:t>
            </a:r>
            <a:r>
              <a:rPr dirty="0" spc="50"/>
              <a:t> </a:t>
            </a:r>
            <a:r>
              <a:rPr dirty="0" spc="-10"/>
              <a:t>models</a:t>
            </a:r>
            <a:r>
              <a:rPr dirty="0" spc="35"/>
              <a:t> </a:t>
            </a:r>
            <a:r>
              <a:rPr dirty="0" spc="-5"/>
              <a:t>like</a:t>
            </a:r>
            <a:r>
              <a:rPr dirty="0" spc="-15"/>
              <a:t> </a:t>
            </a:r>
            <a:r>
              <a:rPr dirty="0" spc="-10"/>
              <a:t>Question</a:t>
            </a:r>
            <a:r>
              <a:rPr dirty="0" spc="50"/>
              <a:t> </a:t>
            </a:r>
            <a:r>
              <a:rPr dirty="0" spc="-10"/>
              <a:t>and</a:t>
            </a:r>
            <a:r>
              <a:rPr dirty="0" spc="30"/>
              <a:t> </a:t>
            </a:r>
            <a:r>
              <a:rPr dirty="0" spc="-10"/>
              <a:t>Choice</a:t>
            </a:r>
            <a:r>
              <a:rPr dirty="0" spc="50"/>
              <a:t> </a:t>
            </a:r>
            <a:r>
              <a:rPr dirty="0" spc="-5"/>
              <a:t>to</a:t>
            </a:r>
            <a:r>
              <a:rPr dirty="0" spc="5"/>
              <a:t> </a:t>
            </a:r>
            <a:r>
              <a:rPr dirty="0" spc="-15"/>
              <a:t>represent</a:t>
            </a:r>
            <a:r>
              <a:rPr dirty="0" spc="75"/>
              <a:t> </a:t>
            </a:r>
            <a:r>
              <a:rPr dirty="0" spc="-10"/>
              <a:t>the</a:t>
            </a:r>
            <a:r>
              <a:rPr dirty="0" spc="30"/>
              <a:t> </a:t>
            </a:r>
            <a:r>
              <a:rPr dirty="0" spc="-10"/>
              <a:t>polls</a:t>
            </a:r>
            <a:r>
              <a:rPr dirty="0" spc="30"/>
              <a:t> </a:t>
            </a:r>
            <a:r>
              <a:rPr dirty="0" spc="-10"/>
              <a:t>and</a:t>
            </a:r>
            <a:r>
              <a:rPr dirty="0" spc="25"/>
              <a:t> </a:t>
            </a:r>
            <a:r>
              <a:rPr dirty="0" spc="-10"/>
              <a:t>available</a:t>
            </a:r>
            <a:r>
              <a:rPr dirty="0" spc="55"/>
              <a:t> </a:t>
            </a:r>
            <a:r>
              <a:rPr dirty="0" spc="-10"/>
              <a:t>choices.</a:t>
            </a:r>
          </a:p>
          <a:p>
            <a:pPr marL="502920" marR="690245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503555" algn="l"/>
                <a:tab pos="504190" algn="l"/>
              </a:tabLst>
            </a:pPr>
            <a:r>
              <a:rPr dirty="0" spc="-10"/>
              <a:t>Once</a:t>
            </a:r>
            <a:r>
              <a:rPr dirty="0" spc="25"/>
              <a:t> </a:t>
            </a:r>
            <a:r>
              <a:rPr dirty="0" spc="-10"/>
              <a:t>users</a:t>
            </a:r>
            <a:r>
              <a:rPr dirty="0" spc="55"/>
              <a:t> </a:t>
            </a:r>
            <a:r>
              <a:rPr dirty="0" spc="-10"/>
              <a:t>have</a:t>
            </a:r>
            <a:r>
              <a:rPr dirty="0" spc="25"/>
              <a:t> </a:t>
            </a:r>
            <a:r>
              <a:rPr dirty="0" spc="-10"/>
              <a:t>participated</a:t>
            </a:r>
            <a:r>
              <a:rPr dirty="0" spc="50"/>
              <a:t> </a:t>
            </a:r>
            <a:r>
              <a:rPr dirty="0" spc="-10"/>
              <a:t>in</a:t>
            </a:r>
            <a:r>
              <a:rPr dirty="0" spc="30"/>
              <a:t> </a:t>
            </a:r>
            <a:r>
              <a:rPr dirty="0" spc="-10"/>
              <a:t>the</a:t>
            </a:r>
            <a:r>
              <a:rPr dirty="0" spc="25"/>
              <a:t> </a:t>
            </a:r>
            <a:r>
              <a:rPr dirty="0" spc="-10"/>
              <a:t>voting</a:t>
            </a:r>
            <a:r>
              <a:rPr dirty="0" spc="25"/>
              <a:t> </a:t>
            </a:r>
            <a:r>
              <a:rPr dirty="0" spc="-10"/>
              <a:t>process,</a:t>
            </a:r>
            <a:r>
              <a:rPr dirty="0" spc="60"/>
              <a:t> </a:t>
            </a:r>
            <a:r>
              <a:rPr dirty="0" spc="-15"/>
              <a:t>conveying</a:t>
            </a:r>
            <a:r>
              <a:rPr dirty="0" spc="95"/>
              <a:t> </a:t>
            </a:r>
            <a:r>
              <a:rPr dirty="0" spc="-10"/>
              <a:t>the</a:t>
            </a:r>
            <a:r>
              <a:rPr dirty="0" spc="25"/>
              <a:t> </a:t>
            </a:r>
            <a:r>
              <a:rPr dirty="0" spc="-10"/>
              <a:t>results</a:t>
            </a:r>
            <a:r>
              <a:rPr dirty="0" spc="55"/>
              <a:t> </a:t>
            </a:r>
            <a:r>
              <a:rPr dirty="0" spc="-5"/>
              <a:t>to</a:t>
            </a:r>
            <a:r>
              <a:rPr dirty="0" spc="5"/>
              <a:t> </a:t>
            </a:r>
            <a:r>
              <a:rPr dirty="0" spc="-15"/>
              <a:t>them</a:t>
            </a:r>
            <a:r>
              <a:rPr dirty="0" spc="30"/>
              <a:t> </a:t>
            </a:r>
            <a:r>
              <a:rPr dirty="0" spc="-10"/>
              <a:t>becomes </a:t>
            </a:r>
            <a:r>
              <a:rPr dirty="0" spc="-355"/>
              <a:t> </a:t>
            </a:r>
            <a:r>
              <a:rPr dirty="0" spc="-10"/>
              <a:t>paramount.</a:t>
            </a:r>
          </a:p>
          <a:p>
            <a:pPr marL="502920" marR="5080" indent="-344805">
              <a:lnSpc>
                <a:spcPct val="100000"/>
              </a:lnSpc>
              <a:buChar char="•"/>
              <a:tabLst>
                <a:tab pos="503555" algn="l"/>
                <a:tab pos="504190" algn="l"/>
              </a:tabLst>
            </a:pPr>
            <a:r>
              <a:rPr dirty="0" spc="-15"/>
              <a:t>Leveraging</a:t>
            </a:r>
            <a:r>
              <a:rPr dirty="0" spc="85"/>
              <a:t> </a:t>
            </a:r>
            <a:r>
              <a:rPr dirty="0" spc="-10"/>
              <a:t>Django's</a:t>
            </a:r>
            <a:r>
              <a:rPr dirty="0" spc="45"/>
              <a:t> </a:t>
            </a:r>
            <a:r>
              <a:rPr dirty="0" spc="-10"/>
              <a:t>templating</a:t>
            </a:r>
            <a:r>
              <a:rPr dirty="0" spc="55"/>
              <a:t> </a:t>
            </a:r>
            <a:r>
              <a:rPr dirty="0" spc="-15"/>
              <a:t>system,</a:t>
            </a:r>
            <a:r>
              <a:rPr dirty="0" spc="70"/>
              <a:t> </a:t>
            </a:r>
            <a:r>
              <a:rPr dirty="0" spc="-10"/>
              <a:t>the</a:t>
            </a:r>
            <a:r>
              <a:rPr dirty="0" spc="40"/>
              <a:t> </a:t>
            </a:r>
            <a:r>
              <a:rPr dirty="0" spc="-15"/>
              <a:t>application</a:t>
            </a:r>
            <a:r>
              <a:rPr dirty="0" spc="60"/>
              <a:t> </a:t>
            </a:r>
            <a:r>
              <a:rPr dirty="0" spc="-10"/>
              <a:t>dynamically</a:t>
            </a:r>
            <a:r>
              <a:rPr dirty="0" spc="95"/>
              <a:t> </a:t>
            </a:r>
            <a:r>
              <a:rPr dirty="0" spc="-15"/>
              <a:t>generates</a:t>
            </a:r>
            <a:r>
              <a:rPr dirty="0" spc="70"/>
              <a:t> </a:t>
            </a:r>
            <a:r>
              <a:rPr dirty="0" spc="-15"/>
              <a:t>HTML</a:t>
            </a:r>
            <a:r>
              <a:rPr dirty="0" spc="65"/>
              <a:t> </a:t>
            </a:r>
            <a:r>
              <a:rPr dirty="0" spc="-10"/>
              <a:t>templates</a:t>
            </a:r>
            <a:r>
              <a:rPr dirty="0" spc="40"/>
              <a:t> </a:t>
            </a:r>
            <a:r>
              <a:rPr dirty="0" spc="-10"/>
              <a:t>that </a:t>
            </a:r>
            <a:r>
              <a:rPr dirty="0" spc="-355"/>
              <a:t> </a:t>
            </a:r>
            <a:r>
              <a:rPr dirty="0" spc="-10"/>
              <a:t>vividly</a:t>
            </a:r>
            <a:r>
              <a:rPr dirty="0" spc="35"/>
              <a:t> </a:t>
            </a:r>
            <a:r>
              <a:rPr dirty="0" spc="-15"/>
              <a:t>present</a:t>
            </a:r>
            <a:r>
              <a:rPr dirty="0" spc="55"/>
              <a:t> </a:t>
            </a:r>
            <a:r>
              <a:rPr dirty="0" spc="-10"/>
              <a:t>the</a:t>
            </a:r>
            <a:r>
              <a:rPr dirty="0" spc="25"/>
              <a:t> </a:t>
            </a:r>
            <a:r>
              <a:rPr dirty="0" spc="-10"/>
              <a:t>voting</a:t>
            </a:r>
            <a:r>
              <a:rPr dirty="0" spc="30"/>
              <a:t> </a:t>
            </a:r>
            <a:r>
              <a:rPr dirty="0" spc="-10"/>
              <a:t>outcomes</a:t>
            </a:r>
            <a:r>
              <a:rPr dirty="0" spc="30"/>
              <a:t> </a:t>
            </a:r>
            <a:r>
              <a:rPr dirty="0" spc="-10"/>
              <a:t>in</a:t>
            </a:r>
            <a:r>
              <a:rPr dirty="0" spc="30"/>
              <a:t> </a:t>
            </a:r>
            <a:r>
              <a:rPr dirty="0" spc="-10"/>
              <a:t>an</a:t>
            </a:r>
            <a:r>
              <a:rPr dirty="0" spc="30"/>
              <a:t> </a:t>
            </a:r>
            <a:r>
              <a:rPr dirty="0" spc="-10"/>
              <a:t>intuitive</a:t>
            </a:r>
            <a:r>
              <a:rPr dirty="0" spc="30"/>
              <a:t> </a:t>
            </a:r>
            <a:r>
              <a:rPr dirty="0" spc="-15"/>
              <a:t>and</a:t>
            </a:r>
            <a:r>
              <a:rPr dirty="0" spc="25"/>
              <a:t> </a:t>
            </a:r>
            <a:r>
              <a:rPr dirty="0" spc="-10"/>
              <a:t>visually</a:t>
            </a:r>
            <a:r>
              <a:rPr dirty="0" spc="40"/>
              <a:t> </a:t>
            </a:r>
            <a:r>
              <a:rPr dirty="0" spc="-15"/>
              <a:t>engaging</a:t>
            </a:r>
            <a:r>
              <a:rPr dirty="0" spc="75"/>
              <a:t> </a:t>
            </a:r>
            <a:r>
              <a:rPr dirty="0" spc="-10"/>
              <a:t>manner.</a:t>
            </a:r>
          </a:p>
          <a:p>
            <a:pPr marL="502920" marR="213995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503555" algn="l"/>
                <a:tab pos="504190" algn="l"/>
              </a:tabLst>
            </a:pPr>
            <a:r>
              <a:rPr dirty="0" spc="-15"/>
              <a:t>Furthermore,</a:t>
            </a:r>
            <a:r>
              <a:rPr dirty="0" spc="80"/>
              <a:t> </a:t>
            </a:r>
            <a:r>
              <a:rPr dirty="0" spc="-10"/>
              <a:t>the</a:t>
            </a:r>
            <a:r>
              <a:rPr dirty="0" spc="15"/>
              <a:t> </a:t>
            </a:r>
            <a:r>
              <a:rPr dirty="0" spc="-10"/>
              <a:t>application</a:t>
            </a:r>
            <a:r>
              <a:rPr dirty="0" spc="85"/>
              <a:t> </a:t>
            </a:r>
            <a:r>
              <a:rPr dirty="0" spc="-5"/>
              <a:t>may</a:t>
            </a:r>
            <a:r>
              <a:rPr dirty="0" spc="20"/>
              <a:t> </a:t>
            </a:r>
            <a:r>
              <a:rPr dirty="0" spc="-15"/>
              <a:t>utilize</a:t>
            </a:r>
            <a:r>
              <a:rPr dirty="0" spc="55"/>
              <a:t> </a:t>
            </a:r>
            <a:r>
              <a:rPr dirty="0" spc="-10"/>
              <a:t>charting</a:t>
            </a:r>
            <a:r>
              <a:rPr dirty="0" spc="60"/>
              <a:t> </a:t>
            </a:r>
            <a:r>
              <a:rPr dirty="0" spc="-15"/>
              <a:t>libraries</a:t>
            </a:r>
            <a:r>
              <a:rPr dirty="0" spc="65"/>
              <a:t> </a:t>
            </a:r>
            <a:r>
              <a:rPr dirty="0" spc="-10"/>
              <a:t>or</a:t>
            </a:r>
            <a:r>
              <a:rPr dirty="0" spc="15"/>
              <a:t> </a:t>
            </a:r>
            <a:r>
              <a:rPr dirty="0" spc="-10"/>
              <a:t>custom</a:t>
            </a:r>
            <a:r>
              <a:rPr dirty="0" spc="55"/>
              <a:t> </a:t>
            </a:r>
            <a:r>
              <a:rPr dirty="0" spc="-15"/>
              <a:t>visualization</a:t>
            </a:r>
            <a:r>
              <a:rPr dirty="0" spc="80"/>
              <a:t> </a:t>
            </a:r>
            <a:r>
              <a:rPr dirty="0" spc="-10"/>
              <a:t>techniques</a:t>
            </a:r>
            <a:r>
              <a:rPr dirty="0" spc="90"/>
              <a:t> </a:t>
            </a:r>
            <a:r>
              <a:rPr dirty="0" spc="-5"/>
              <a:t>to </a:t>
            </a:r>
            <a:r>
              <a:rPr dirty="0"/>
              <a:t> </a:t>
            </a:r>
            <a:r>
              <a:rPr dirty="0" spc="-10"/>
              <a:t>elucidate</a:t>
            </a:r>
            <a:r>
              <a:rPr dirty="0" spc="45"/>
              <a:t> </a:t>
            </a:r>
            <a:r>
              <a:rPr dirty="0" spc="-10"/>
              <a:t>the</a:t>
            </a:r>
            <a:r>
              <a:rPr dirty="0" spc="20"/>
              <a:t> </a:t>
            </a:r>
            <a:r>
              <a:rPr dirty="0" spc="-10"/>
              <a:t>distribution</a:t>
            </a:r>
            <a:r>
              <a:rPr dirty="0" spc="50"/>
              <a:t> </a:t>
            </a:r>
            <a:r>
              <a:rPr dirty="0" spc="-10"/>
              <a:t>of</a:t>
            </a:r>
            <a:r>
              <a:rPr dirty="0" spc="30"/>
              <a:t> </a:t>
            </a:r>
            <a:r>
              <a:rPr dirty="0" spc="-10"/>
              <a:t>votes</a:t>
            </a:r>
            <a:r>
              <a:rPr dirty="0" spc="30"/>
              <a:t> </a:t>
            </a:r>
            <a:r>
              <a:rPr dirty="0" spc="-10"/>
              <a:t>across</a:t>
            </a:r>
            <a:r>
              <a:rPr dirty="0" spc="55"/>
              <a:t> </a:t>
            </a:r>
            <a:r>
              <a:rPr dirty="0" spc="-10"/>
              <a:t>different</a:t>
            </a:r>
            <a:r>
              <a:rPr dirty="0" spc="55"/>
              <a:t> </a:t>
            </a:r>
            <a:r>
              <a:rPr dirty="0" spc="-10"/>
              <a:t>options,</a:t>
            </a:r>
            <a:r>
              <a:rPr dirty="0" spc="30"/>
              <a:t> </a:t>
            </a:r>
            <a:r>
              <a:rPr dirty="0" spc="-10"/>
              <a:t>offering</a:t>
            </a:r>
            <a:r>
              <a:rPr dirty="0" spc="45"/>
              <a:t> </a:t>
            </a:r>
            <a:r>
              <a:rPr dirty="0" spc="-10"/>
              <a:t>users</a:t>
            </a:r>
            <a:r>
              <a:rPr dirty="0" spc="55"/>
              <a:t> </a:t>
            </a:r>
            <a:r>
              <a:rPr dirty="0" spc="-10"/>
              <a:t>valuable</a:t>
            </a:r>
            <a:r>
              <a:rPr dirty="0" spc="30"/>
              <a:t> </a:t>
            </a:r>
            <a:r>
              <a:rPr dirty="0" spc="-10"/>
              <a:t>insights</a:t>
            </a:r>
            <a:r>
              <a:rPr dirty="0" spc="55"/>
              <a:t> </a:t>
            </a:r>
            <a:r>
              <a:rPr dirty="0" spc="-10"/>
              <a:t>into</a:t>
            </a:r>
            <a:r>
              <a:rPr dirty="0" spc="25"/>
              <a:t> </a:t>
            </a:r>
            <a:r>
              <a:rPr dirty="0" spc="-10"/>
              <a:t>the </a:t>
            </a:r>
            <a:r>
              <a:rPr dirty="0" spc="-355"/>
              <a:t> </a:t>
            </a:r>
            <a:r>
              <a:rPr dirty="0" spc="-10"/>
              <a:t>voting</a:t>
            </a:r>
            <a:r>
              <a:rPr dirty="0" spc="20"/>
              <a:t> </a:t>
            </a:r>
            <a:r>
              <a:rPr dirty="0" spc="-10"/>
              <a:t>process's</a:t>
            </a:r>
            <a:r>
              <a:rPr dirty="0" spc="55"/>
              <a:t> </a:t>
            </a:r>
            <a:r>
              <a:rPr dirty="0" spc="-10"/>
              <a:t>outcome.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1651" y="586181"/>
            <a:ext cx="15195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000000"/>
                </a:solidFill>
                <a:latin typeface="Microsoft Sans Serif"/>
                <a:cs typeface="Microsoft Sans Serif"/>
              </a:rPr>
              <a:t>Homepage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1307591"/>
            <a:ext cx="611124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7492" y="812673"/>
            <a:ext cx="6170295" cy="35579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421640"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400" spc="-15">
                <a:latin typeface="Microsoft Sans Serif"/>
                <a:cs typeface="Microsoft Sans Serif"/>
              </a:rPr>
              <a:t>1.Credibility:</a:t>
            </a:r>
            <a:endParaRPr sz="1400">
              <a:latin typeface="Microsoft Sans Serif"/>
              <a:cs typeface="Microsoft Sans Serif"/>
            </a:endParaRPr>
          </a:p>
          <a:p>
            <a:pPr marL="798830">
              <a:lnSpc>
                <a:spcPct val="100000"/>
              </a:lnSpc>
            </a:pP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"About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Us"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page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establishes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credibility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by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providing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information</a:t>
            </a:r>
            <a:endParaRPr sz="1400">
              <a:latin typeface="Microsoft Sans Serif"/>
              <a:cs typeface="Microsoft Sans Serif"/>
            </a:endParaRPr>
          </a:p>
          <a:p>
            <a:pPr marL="12700" marR="1379855">
              <a:lnSpc>
                <a:spcPct val="100000"/>
              </a:lnSpc>
              <a:spcBef>
                <a:spcPts val="5"/>
              </a:spcBef>
            </a:pPr>
            <a:r>
              <a:rPr dirty="0" sz="1400" spc="-15">
                <a:latin typeface="Microsoft Sans Serif"/>
                <a:cs typeface="Microsoft Sans Serif"/>
              </a:rPr>
              <a:t>about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organization's</a:t>
            </a:r>
            <a:r>
              <a:rPr dirty="0" sz="1400" spc="10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history,</a:t>
            </a:r>
            <a:r>
              <a:rPr dirty="0" sz="1400" spc="10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mission,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team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members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2.Mission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Values:</a:t>
            </a:r>
            <a:endParaRPr sz="1400">
              <a:latin typeface="Microsoft Sans Serif"/>
              <a:cs typeface="Microsoft Sans Serif"/>
            </a:endParaRPr>
          </a:p>
          <a:p>
            <a:pPr marL="12700" marR="5080" indent="935990">
              <a:lnSpc>
                <a:spcPct val="100000"/>
              </a:lnSpc>
            </a:pPr>
            <a:r>
              <a:rPr dirty="0" sz="1400" spc="-20">
                <a:latin typeface="Microsoft Sans Serif"/>
                <a:cs typeface="Microsoft Sans Serif"/>
              </a:rPr>
              <a:t>It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communicates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organization's</a:t>
            </a:r>
            <a:r>
              <a:rPr dirty="0" sz="1400" spc="1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mission,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values,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objectives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promoting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democratic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participation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decision-making.</a:t>
            </a:r>
            <a:endParaRPr sz="1400">
              <a:latin typeface="Microsoft Sans Serif"/>
              <a:cs typeface="Microsoft Sans Serif"/>
            </a:endParaRPr>
          </a:p>
          <a:p>
            <a:pPr marL="210185" indent="-198120">
              <a:lnSpc>
                <a:spcPct val="100000"/>
              </a:lnSpc>
              <a:buAutoNum type="arabicPeriod" startAt="3"/>
              <a:tabLst>
                <a:tab pos="21082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Community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Engagement:</a:t>
            </a:r>
            <a:endParaRPr sz="1400">
              <a:latin typeface="Microsoft Sans Serif"/>
              <a:cs typeface="Microsoft Sans Serif"/>
            </a:endParaRPr>
          </a:p>
          <a:p>
            <a:pPr marL="12700" marR="562610" indent="98488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Microsoft Sans Serif"/>
                <a:cs typeface="Microsoft Sans Serif"/>
              </a:rPr>
              <a:t>The </a:t>
            </a:r>
            <a:r>
              <a:rPr dirty="0" sz="1400" spc="-15">
                <a:latin typeface="Microsoft Sans Serif"/>
                <a:cs typeface="Microsoft Sans Serif"/>
              </a:rPr>
              <a:t>page showcases</a:t>
            </a:r>
            <a:r>
              <a:rPr dirty="0" sz="1400" spc="-10">
                <a:latin typeface="Microsoft Sans Serif"/>
                <a:cs typeface="Microsoft Sans Serif"/>
              </a:rPr>
              <a:t> the </a:t>
            </a:r>
            <a:r>
              <a:rPr dirty="0" sz="1400" spc="-15">
                <a:latin typeface="Microsoft Sans Serif"/>
                <a:cs typeface="Microsoft Sans Serif"/>
              </a:rPr>
              <a:t>organization's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commitment to 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community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engagement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empowerment</a:t>
            </a:r>
            <a:r>
              <a:rPr dirty="0" sz="1400" spc="9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through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process,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inspiring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active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participation.</a:t>
            </a:r>
            <a:endParaRPr sz="1400">
              <a:latin typeface="Microsoft Sans Serif"/>
              <a:cs typeface="Microsoft Sans Serif"/>
            </a:endParaRPr>
          </a:p>
          <a:p>
            <a:pPr marL="210185" indent="-198120">
              <a:lnSpc>
                <a:spcPct val="100000"/>
              </a:lnSpc>
              <a:buAutoNum type="arabicPeriod" startAt="4"/>
              <a:tabLst>
                <a:tab pos="21082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Contact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Information:</a:t>
            </a:r>
            <a:endParaRPr sz="1400">
              <a:latin typeface="Microsoft Sans Serif"/>
              <a:cs typeface="Microsoft Sans Serif"/>
            </a:endParaRPr>
          </a:p>
          <a:p>
            <a:pPr marL="12700" marR="175260" indent="935990">
              <a:lnSpc>
                <a:spcPct val="100000"/>
              </a:lnSpc>
            </a:pPr>
            <a:r>
              <a:rPr dirty="0" sz="1400" spc="-10">
                <a:latin typeface="Microsoft Sans Serif"/>
                <a:cs typeface="Microsoft Sans Serif"/>
              </a:rPr>
              <a:t>Users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can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easily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reach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out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with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questions,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feedback,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or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inquiries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about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application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through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contact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information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provided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on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page.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102" y="599643"/>
            <a:ext cx="161480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latin typeface="Arial"/>
                <a:cs typeface="Arial"/>
              </a:rPr>
              <a:t>Service-Page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4314" y="1829561"/>
            <a:ext cx="2174875" cy="1732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latin typeface="Arial"/>
                <a:cs typeface="Arial"/>
              </a:rPr>
              <a:t>1.Header</a:t>
            </a:r>
            <a:r>
              <a:rPr dirty="0" sz="1400" spc="4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Section 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2.Introduction</a:t>
            </a:r>
            <a:r>
              <a:rPr dirty="0" sz="1400" spc="7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section </a:t>
            </a:r>
            <a:r>
              <a:rPr dirty="0" sz="1400" spc="-10" b="1">
                <a:latin typeface="Arial"/>
                <a:cs typeface="Arial"/>
              </a:rPr>
              <a:t> 3.User</a:t>
            </a:r>
            <a:r>
              <a:rPr dirty="0" sz="1400" spc="2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Services 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4.Administrator</a:t>
            </a:r>
            <a:r>
              <a:rPr dirty="0" sz="1400" spc="85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Services 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5.Organizational</a:t>
            </a:r>
            <a:r>
              <a:rPr dirty="0" sz="1400" spc="85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Services </a:t>
            </a:r>
            <a:r>
              <a:rPr dirty="0" sz="1400" spc="-375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6.Technical</a:t>
            </a:r>
            <a:r>
              <a:rPr dirty="0" sz="1400" spc="5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Services 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7.Consulting</a:t>
            </a:r>
            <a:r>
              <a:rPr dirty="0" sz="1400" spc="7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Services </a:t>
            </a:r>
            <a:r>
              <a:rPr dirty="0" sz="1400" spc="-10" b="1">
                <a:latin typeface="Arial"/>
                <a:cs typeface="Arial"/>
              </a:rPr>
              <a:t> 8.Call</a:t>
            </a:r>
            <a:r>
              <a:rPr dirty="0" sz="140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to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Action</a:t>
            </a:r>
            <a:r>
              <a:rPr dirty="0" sz="1400" spc="45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863041"/>
            <a:ext cx="2501900" cy="3625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>
                <a:solidFill>
                  <a:srgbClr val="000000"/>
                </a:solidFill>
              </a:rPr>
              <a:t>Departments-Page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542950" y="1438232"/>
            <a:ext cx="3104515" cy="223393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415"/>
              </a:spcBef>
              <a:buSzPct val="66666"/>
              <a:buChar char="●"/>
              <a:tabLst>
                <a:tab pos="317500" algn="l"/>
                <a:tab pos="318135" algn="l"/>
              </a:tabLst>
            </a:pPr>
            <a:r>
              <a:rPr dirty="0" sz="1800">
                <a:latin typeface="Microsoft Sans Serif"/>
                <a:cs typeface="Microsoft Sans Serif"/>
              </a:rPr>
              <a:t>Header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Section</a:t>
            </a:r>
            <a:endParaRPr sz="1800">
              <a:latin typeface="Microsoft Sans Serif"/>
              <a:cs typeface="Microsoft Sans Serif"/>
            </a:endParaRPr>
          </a:p>
          <a:p>
            <a:pPr marL="317500" indent="-305435">
              <a:lnSpc>
                <a:spcPct val="100000"/>
              </a:lnSpc>
              <a:spcBef>
                <a:spcPts val="315"/>
              </a:spcBef>
              <a:buSzPct val="66666"/>
              <a:buChar char="●"/>
              <a:tabLst>
                <a:tab pos="317500" algn="l"/>
                <a:tab pos="318135" algn="l"/>
              </a:tabLst>
            </a:pPr>
            <a:r>
              <a:rPr dirty="0" sz="1800">
                <a:latin typeface="Microsoft Sans Serif"/>
                <a:cs typeface="Microsoft Sans Serif"/>
              </a:rPr>
              <a:t>Introduction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Section</a:t>
            </a:r>
            <a:endParaRPr sz="1800">
              <a:latin typeface="Microsoft Sans Serif"/>
              <a:cs typeface="Microsoft Sans Serif"/>
            </a:endParaRPr>
          </a:p>
          <a:p>
            <a:pPr marL="317500" indent="-305435">
              <a:lnSpc>
                <a:spcPct val="100000"/>
              </a:lnSpc>
              <a:spcBef>
                <a:spcPts val="340"/>
              </a:spcBef>
              <a:buSzPct val="66666"/>
              <a:buChar char="●"/>
              <a:tabLst>
                <a:tab pos="317500" algn="l"/>
                <a:tab pos="318135" algn="l"/>
              </a:tabLst>
            </a:pPr>
            <a:r>
              <a:rPr dirty="0" sz="1800">
                <a:latin typeface="Microsoft Sans Serif"/>
                <a:cs typeface="Microsoft Sans Serif"/>
              </a:rPr>
              <a:t>Department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Listings</a:t>
            </a:r>
            <a:endParaRPr sz="1800">
              <a:latin typeface="Microsoft Sans Serif"/>
              <a:cs typeface="Microsoft Sans Serif"/>
            </a:endParaRPr>
          </a:p>
          <a:p>
            <a:pPr marL="317500" indent="-305435">
              <a:lnSpc>
                <a:spcPct val="100000"/>
              </a:lnSpc>
              <a:spcBef>
                <a:spcPts val="310"/>
              </a:spcBef>
              <a:buSzPct val="66666"/>
              <a:buChar char="●"/>
              <a:tabLst>
                <a:tab pos="317500" algn="l"/>
                <a:tab pos="318135" algn="l"/>
              </a:tabLst>
            </a:pPr>
            <a:r>
              <a:rPr dirty="0" sz="1800">
                <a:latin typeface="Microsoft Sans Serif"/>
                <a:cs typeface="Microsoft Sans Serif"/>
              </a:rPr>
              <a:t>Department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Details</a:t>
            </a:r>
            <a:endParaRPr sz="1800">
              <a:latin typeface="Microsoft Sans Serif"/>
              <a:cs typeface="Microsoft Sans Serif"/>
            </a:endParaRPr>
          </a:p>
          <a:p>
            <a:pPr marL="317500" indent="-305435">
              <a:lnSpc>
                <a:spcPct val="100000"/>
              </a:lnSpc>
              <a:spcBef>
                <a:spcPts val="340"/>
              </a:spcBef>
              <a:buSzPct val="66666"/>
              <a:buChar char="●"/>
              <a:tabLst>
                <a:tab pos="317500" algn="l"/>
                <a:tab pos="318135" algn="l"/>
              </a:tabLst>
            </a:pPr>
            <a:r>
              <a:rPr dirty="0" sz="1800">
                <a:latin typeface="Microsoft Sans Serif"/>
                <a:cs typeface="Microsoft Sans Serif"/>
              </a:rPr>
              <a:t>Key</a:t>
            </a:r>
            <a:r>
              <a:rPr dirty="0" sz="1800" spc="4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Personnel</a:t>
            </a:r>
            <a:endParaRPr sz="1800">
              <a:latin typeface="Microsoft Sans Serif"/>
              <a:cs typeface="Microsoft Sans Serif"/>
            </a:endParaRPr>
          </a:p>
          <a:p>
            <a:pPr marL="317500" indent="-305435">
              <a:lnSpc>
                <a:spcPct val="100000"/>
              </a:lnSpc>
              <a:spcBef>
                <a:spcPts val="310"/>
              </a:spcBef>
              <a:buSzPct val="66666"/>
              <a:buChar char="●"/>
              <a:tabLst>
                <a:tab pos="317500" algn="l"/>
                <a:tab pos="318135" algn="l"/>
              </a:tabLst>
            </a:pPr>
            <a:r>
              <a:rPr dirty="0" sz="1800" spc="-5">
                <a:latin typeface="Microsoft Sans Serif"/>
                <a:cs typeface="Microsoft Sans Serif"/>
              </a:rPr>
              <a:t>Collaboration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Opportunities</a:t>
            </a:r>
            <a:endParaRPr sz="1800">
              <a:latin typeface="Microsoft Sans Serif"/>
              <a:cs typeface="Microsoft Sans Serif"/>
            </a:endParaRPr>
          </a:p>
          <a:p>
            <a:pPr marL="317500" indent="-305435">
              <a:lnSpc>
                <a:spcPct val="100000"/>
              </a:lnSpc>
              <a:spcBef>
                <a:spcPts val="340"/>
              </a:spcBef>
              <a:buSzPct val="66666"/>
              <a:buChar char="●"/>
              <a:tabLst>
                <a:tab pos="317500" algn="l"/>
                <a:tab pos="318135" algn="l"/>
              </a:tabLst>
            </a:pPr>
            <a:r>
              <a:rPr dirty="0" sz="1800">
                <a:latin typeface="Microsoft Sans Serif"/>
                <a:cs typeface="Microsoft Sans Serif"/>
              </a:rPr>
              <a:t>Footer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Section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6229" y="820623"/>
            <a:ext cx="89535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Bl</a:t>
            </a:r>
            <a:r>
              <a:rPr dirty="0" sz="1400" spc="-20" b="1">
                <a:latin typeface="Arial"/>
                <a:cs typeface="Arial"/>
              </a:rPr>
              <a:t>o</a:t>
            </a:r>
            <a:r>
              <a:rPr dirty="0" sz="1400" spc="-15" b="1">
                <a:latin typeface="Arial"/>
                <a:cs typeface="Arial"/>
              </a:rPr>
              <a:t>g-</a:t>
            </a:r>
            <a:r>
              <a:rPr dirty="0" sz="1400" spc="-5" b="1">
                <a:latin typeface="Arial"/>
                <a:cs typeface="Arial"/>
              </a:rPr>
              <a:t>P</a:t>
            </a:r>
            <a:r>
              <a:rPr dirty="0" sz="1400" spc="-15" b="1">
                <a:latin typeface="Arial"/>
                <a:cs typeface="Arial"/>
              </a:rPr>
              <a:t>a</a:t>
            </a:r>
            <a:r>
              <a:rPr dirty="0" sz="1400" spc="-20" b="1">
                <a:latin typeface="Arial"/>
                <a:cs typeface="Arial"/>
              </a:rPr>
              <a:t>g</a:t>
            </a:r>
            <a:r>
              <a:rPr dirty="0" sz="1400" spc="-5" b="1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1633727"/>
            <a:ext cx="6821423" cy="21477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488" y="670686"/>
            <a:ext cx="8032750" cy="3321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b="1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dirty="0" sz="2000" spc="-2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dirty="0" sz="2000" spc="-5" b="1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Arial"/>
              <a:cs typeface="Arial"/>
            </a:endParaRPr>
          </a:p>
          <a:p>
            <a:pPr marL="1400175" indent="-287020">
              <a:lnSpc>
                <a:spcPct val="100000"/>
              </a:lnSpc>
              <a:buChar char="•"/>
              <a:tabLst>
                <a:tab pos="1400175" algn="l"/>
                <a:tab pos="1400810" algn="l"/>
              </a:tabLst>
            </a:pPr>
            <a:r>
              <a:rPr dirty="0" sz="1400" spc="-20">
                <a:latin typeface="Microsoft Sans Serif"/>
                <a:cs typeface="Microsoft Sans Serif"/>
              </a:rPr>
              <a:t>In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pursuit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advancing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application,</a:t>
            </a:r>
            <a:r>
              <a:rPr dirty="0" sz="1400" spc="9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several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avenues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for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enhancement</a:t>
            </a:r>
            <a:endParaRPr sz="1400">
              <a:latin typeface="Microsoft Sans Serif"/>
              <a:cs typeface="Microsoft Sans Serif"/>
            </a:endParaRPr>
          </a:p>
          <a:p>
            <a:pPr marL="1400175">
              <a:lnSpc>
                <a:spcPct val="100000"/>
              </a:lnSpc>
            </a:pPr>
            <a:r>
              <a:rPr dirty="0" sz="1400" spc="-10">
                <a:latin typeface="Microsoft Sans Serif"/>
                <a:cs typeface="Microsoft Sans Serif"/>
              </a:rPr>
              <a:t>present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themselves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enrich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its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functionality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engagement.</a:t>
            </a:r>
            <a:endParaRPr sz="1400">
              <a:latin typeface="Microsoft Sans Serif"/>
              <a:cs typeface="Microsoft Sans Serif"/>
            </a:endParaRPr>
          </a:p>
          <a:p>
            <a:pPr marL="1400175" marR="191770" indent="-287020">
              <a:lnSpc>
                <a:spcPct val="100000"/>
              </a:lnSpc>
              <a:buChar char="•"/>
              <a:tabLst>
                <a:tab pos="1400175" algn="l"/>
                <a:tab pos="140081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One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promising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direction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is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integration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advanced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analytics</a:t>
            </a:r>
            <a:r>
              <a:rPr dirty="0" sz="1400" spc="8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tools,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enabling </a:t>
            </a:r>
            <a:r>
              <a:rPr dirty="0" sz="1400" spc="-10">
                <a:latin typeface="Microsoft Sans Serif"/>
                <a:cs typeface="Microsoft Sans Serif"/>
              </a:rPr>
              <a:t> administrators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glean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deeper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insights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into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behaviors,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demographic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trends,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predictive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modeling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for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future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electoral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outcomes.</a:t>
            </a:r>
            <a:endParaRPr sz="1400">
              <a:latin typeface="Microsoft Sans Serif"/>
              <a:cs typeface="Microsoft Sans Serif"/>
            </a:endParaRPr>
          </a:p>
          <a:p>
            <a:pPr marL="1400175" marR="1828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1400175" algn="l"/>
                <a:tab pos="1400810" algn="l"/>
              </a:tabLst>
            </a:pPr>
            <a:r>
              <a:rPr dirty="0" sz="1400" spc="-15">
                <a:latin typeface="Microsoft Sans Serif"/>
                <a:cs typeface="Microsoft Sans Serif"/>
              </a:rPr>
              <a:t>Furthermore,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incorporation</a:t>
            </a:r>
            <a:r>
              <a:rPr dirty="0" sz="1400" spc="1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social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media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integration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could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amplify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engagement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by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allowing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participants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share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their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activities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poll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results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seamlessly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across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popular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platforms,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fostering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wider</a:t>
            </a:r>
            <a:r>
              <a:rPr dirty="0" sz="1400" spc="8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reach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encouraging </a:t>
            </a:r>
            <a:r>
              <a:rPr dirty="0" sz="1400" spc="-10">
                <a:latin typeface="Microsoft Sans Serif"/>
                <a:cs typeface="Microsoft Sans Serif"/>
              </a:rPr>
              <a:t> community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involvement.</a:t>
            </a:r>
            <a:endParaRPr sz="1400">
              <a:latin typeface="Microsoft Sans Serif"/>
              <a:cs typeface="Microsoft Sans Serif"/>
            </a:endParaRPr>
          </a:p>
          <a:p>
            <a:pPr marL="140017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1400175" algn="l"/>
                <a:tab pos="140081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Real-time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collaboration</a:t>
            </a:r>
            <a:r>
              <a:rPr dirty="0" sz="1400" spc="8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features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offer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another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avenue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for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enhancement,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empowering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teams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or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committees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collaboratively</a:t>
            </a:r>
            <a:r>
              <a:rPr dirty="0" sz="1400" spc="9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create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refine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polls,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enhancing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decision- </a:t>
            </a:r>
            <a:r>
              <a:rPr dirty="0" sz="1400" spc="-5">
                <a:latin typeface="Microsoft Sans Serif"/>
                <a:cs typeface="Microsoft Sans Serif"/>
              </a:rPr>
              <a:t> making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processes.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8138159" cy="277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794385" marR="5080">
              <a:lnSpc>
                <a:spcPct val="100000"/>
              </a:lnSpc>
              <a:spcBef>
                <a:spcPts val="1620"/>
              </a:spcBef>
            </a:pPr>
            <a:r>
              <a:rPr dirty="0" sz="1400" spc="-20">
                <a:latin typeface="Microsoft Sans Serif"/>
                <a:cs typeface="Microsoft Sans Serif"/>
              </a:rPr>
              <a:t>In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conclusion,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development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application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using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Django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framework</a:t>
            </a:r>
            <a:r>
              <a:rPr dirty="0" sz="1400" spc="8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has </a:t>
            </a:r>
            <a:r>
              <a:rPr dirty="0" sz="1400" spc="-10">
                <a:latin typeface="Microsoft Sans Serif"/>
                <a:cs typeface="Microsoft Sans Serif"/>
              </a:rPr>
              <a:t> provided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solid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foundation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for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facilitating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democratic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participation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decision-making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processes.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Through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meticulous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modeling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data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structure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thoughtful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presentation</a:t>
            </a:r>
            <a:r>
              <a:rPr dirty="0" sz="1400" spc="8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results,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application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delivers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seamless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transparent</a:t>
            </a:r>
            <a:r>
              <a:rPr dirty="0" sz="1400" spc="9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experience.</a:t>
            </a:r>
            <a:r>
              <a:rPr dirty="0" sz="1400" spc="114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However,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journey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does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not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here.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By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embracing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future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enhancements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such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advanced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analytics,</a:t>
            </a:r>
            <a:r>
              <a:rPr dirty="0" sz="1400" spc="-10">
                <a:latin typeface="Microsoft Sans Serif"/>
                <a:cs typeface="Microsoft Sans Serif"/>
              </a:rPr>
              <a:t> social media </a:t>
            </a:r>
            <a:r>
              <a:rPr dirty="0" sz="1400" spc="-15">
                <a:latin typeface="Microsoft Sans Serif"/>
                <a:cs typeface="Microsoft Sans Serif"/>
              </a:rPr>
              <a:t>integration, </a:t>
            </a:r>
            <a:r>
              <a:rPr dirty="0" sz="1400" spc="-10">
                <a:latin typeface="Microsoft Sans Serif"/>
                <a:cs typeface="Microsoft Sans Serif"/>
              </a:rPr>
              <a:t>real-time </a:t>
            </a:r>
            <a:r>
              <a:rPr dirty="0" sz="1400" spc="-15">
                <a:latin typeface="Microsoft Sans Serif"/>
                <a:cs typeface="Microsoft Sans Serif"/>
              </a:rPr>
              <a:t>collaboration, and </a:t>
            </a:r>
            <a:r>
              <a:rPr dirty="0" sz="1400" spc="-10">
                <a:latin typeface="Microsoft Sans Serif"/>
                <a:cs typeface="Microsoft Sans Serif"/>
              </a:rPr>
              <a:t>mobile </a:t>
            </a:r>
            <a:r>
              <a:rPr dirty="0" sz="1400" spc="-15">
                <a:latin typeface="Microsoft Sans Serif"/>
                <a:cs typeface="Microsoft Sans Serif"/>
              </a:rPr>
              <a:t>accessibility,</a:t>
            </a:r>
            <a:r>
              <a:rPr dirty="0" sz="1400" spc="-10">
                <a:latin typeface="Microsoft Sans Serif"/>
                <a:cs typeface="Microsoft Sans Serif"/>
              </a:rPr>
              <a:t> the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application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can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evolve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meet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evolving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needs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its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administrators.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Ultimately, </a:t>
            </a:r>
            <a:r>
              <a:rPr dirty="0" sz="1400" spc="-10">
                <a:latin typeface="Microsoft Sans Serif"/>
                <a:cs typeface="Microsoft Sans Serif"/>
              </a:rPr>
              <a:t> the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application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stands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testament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power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technology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fostering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civic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engagement,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empowering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individuals,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upholding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principles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democracy.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24" y="4791252"/>
            <a:ext cx="49720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327" y="2326589"/>
            <a:ext cx="209423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Thank</a:t>
            </a:r>
            <a:r>
              <a:rPr dirty="0" spc="-40"/>
              <a:t> </a:t>
            </a:r>
            <a:r>
              <a:rPr dirty="0" spc="-1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99" y="167323"/>
            <a:ext cx="33147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479" y="1076655"/>
            <a:ext cx="4258945" cy="3295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20">
                <a:solidFill>
                  <a:srgbClr val="203063"/>
                </a:solidFill>
              </a:rPr>
              <a:t>CAPSTONE</a:t>
            </a:r>
            <a:r>
              <a:rPr dirty="0" sz="2000" spc="60">
                <a:solidFill>
                  <a:srgbClr val="203063"/>
                </a:solidFill>
              </a:rPr>
              <a:t> </a:t>
            </a:r>
            <a:r>
              <a:rPr dirty="0" sz="2000" spc="-10">
                <a:solidFill>
                  <a:srgbClr val="203063"/>
                </a:solidFill>
              </a:rPr>
              <a:t>PROJECT</a:t>
            </a:r>
            <a:r>
              <a:rPr dirty="0" sz="2000" spc="55">
                <a:solidFill>
                  <a:srgbClr val="203063"/>
                </a:solidFill>
              </a:rPr>
              <a:t> </a:t>
            </a:r>
            <a:r>
              <a:rPr dirty="0" sz="2000" spc="-15">
                <a:solidFill>
                  <a:srgbClr val="203063"/>
                </a:solidFill>
              </a:rPr>
              <a:t>SHOWCASE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944880" y="3026663"/>
            <a:ext cx="7251700" cy="554990"/>
            <a:chOff x="944880" y="3026663"/>
            <a:chExt cx="7251700" cy="554990"/>
          </a:xfrm>
        </p:grpSpPr>
        <p:sp>
          <p:nvSpPr>
            <p:cNvPr id="6" name="object 6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7138416" y="0"/>
                  </a:moveTo>
                  <a:lnTo>
                    <a:pt x="88391" y="0"/>
                  </a:lnTo>
                  <a:lnTo>
                    <a:pt x="53985" y="6953"/>
                  </a:lnTo>
                  <a:lnTo>
                    <a:pt x="25888" y="25907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1" y="530352"/>
                  </a:lnTo>
                  <a:lnTo>
                    <a:pt x="7138416" y="530352"/>
                  </a:lnTo>
                  <a:lnTo>
                    <a:pt x="7172801" y="523398"/>
                  </a:lnTo>
                  <a:lnTo>
                    <a:pt x="7200900" y="504443"/>
                  </a:lnTo>
                  <a:lnTo>
                    <a:pt x="7219854" y="476345"/>
                  </a:lnTo>
                  <a:lnTo>
                    <a:pt x="7226808" y="441960"/>
                  </a:lnTo>
                  <a:lnTo>
                    <a:pt x="7226808" y="88392"/>
                  </a:lnTo>
                  <a:lnTo>
                    <a:pt x="7219854" y="54006"/>
                  </a:lnTo>
                  <a:lnTo>
                    <a:pt x="7200900" y="25908"/>
                  </a:lnTo>
                  <a:lnTo>
                    <a:pt x="7172801" y="6953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7"/>
                  </a:lnTo>
                  <a:lnTo>
                    <a:pt x="53985" y="6953"/>
                  </a:lnTo>
                  <a:lnTo>
                    <a:pt x="88391" y="0"/>
                  </a:lnTo>
                  <a:lnTo>
                    <a:pt x="7138416" y="0"/>
                  </a:lnTo>
                  <a:lnTo>
                    <a:pt x="7172801" y="6953"/>
                  </a:lnTo>
                  <a:lnTo>
                    <a:pt x="7200900" y="25908"/>
                  </a:lnTo>
                  <a:lnTo>
                    <a:pt x="7219854" y="54006"/>
                  </a:lnTo>
                  <a:lnTo>
                    <a:pt x="7226808" y="88392"/>
                  </a:lnTo>
                  <a:lnTo>
                    <a:pt x="7226808" y="441960"/>
                  </a:lnTo>
                  <a:lnTo>
                    <a:pt x="7219854" y="476345"/>
                  </a:lnTo>
                  <a:lnTo>
                    <a:pt x="7200900" y="504443"/>
                  </a:lnTo>
                  <a:lnTo>
                    <a:pt x="7172801" y="523398"/>
                  </a:lnTo>
                  <a:lnTo>
                    <a:pt x="7138416" y="530352"/>
                  </a:lnTo>
                  <a:lnTo>
                    <a:pt x="88391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4384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105405" y="2681477"/>
            <a:ext cx="4770755" cy="749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6637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110" b="1">
                <a:latin typeface="Arial"/>
                <a:cs typeface="Arial"/>
              </a:rPr>
              <a:t>V</a:t>
            </a:r>
            <a:r>
              <a:rPr dirty="0" sz="1600" spc="5" b="1">
                <a:latin typeface="Arial"/>
                <a:cs typeface="Arial"/>
              </a:rPr>
              <a:t>o</a:t>
            </a:r>
            <a:r>
              <a:rPr dirty="0" sz="1600" spc="-10" b="1">
                <a:latin typeface="Arial"/>
                <a:cs typeface="Arial"/>
              </a:rPr>
              <a:t>t</a:t>
            </a:r>
            <a:r>
              <a:rPr dirty="0" sz="1600" spc="5" b="1">
                <a:latin typeface="Arial"/>
                <a:cs typeface="Arial"/>
              </a:rPr>
              <a:t>i</a:t>
            </a:r>
            <a:r>
              <a:rPr dirty="0" sz="1600" spc="5" b="1">
                <a:latin typeface="Arial"/>
                <a:cs typeface="Arial"/>
              </a:rPr>
              <a:t>ng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20" b="1">
                <a:latin typeface="Arial"/>
                <a:cs typeface="Arial"/>
              </a:rPr>
              <a:t>W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5" b="1">
                <a:latin typeface="Arial"/>
                <a:cs typeface="Arial"/>
              </a:rPr>
              <a:t>b</a:t>
            </a:r>
            <a:r>
              <a:rPr dirty="0" sz="1600" spc="-110" b="1">
                <a:latin typeface="Arial"/>
                <a:cs typeface="Arial"/>
              </a:rPr>
              <a:t> </a:t>
            </a:r>
            <a:r>
              <a:rPr dirty="0" sz="1600" spc="-80" b="1">
                <a:latin typeface="Arial"/>
                <a:cs typeface="Arial"/>
              </a:rPr>
              <a:t>A</a:t>
            </a:r>
            <a:r>
              <a:rPr dirty="0" sz="1600" spc="5" b="1">
                <a:latin typeface="Arial"/>
                <a:cs typeface="Arial"/>
              </a:rPr>
              <a:t>pp</a:t>
            </a:r>
            <a:r>
              <a:rPr dirty="0" sz="1600" spc="5" b="1">
                <a:latin typeface="Arial"/>
                <a:cs typeface="Arial"/>
              </a:rPr>
              <a:t>li</a:t>
            </a:r>
            <a:r>
              <a:rPr dirty="0" sz="1600" spc="-5" b="1">
                <a:latin typeface="Arial"/>
                <a:cs typeface="Arial"/>
              </a:rPr>
              <a:t>ca</a:t>
            </a:r>
            <a:r>
              <a:rPr dirty="0" sz="1600" spc="-10" b="1">
                <a:latin typeface="Arial"/>
                <a:cs typeface="Arial"/>
              </a:rPr>
              <a:t>t</a:t>
            </a:r>
            <a:r>
              <a:rPr dirty="0" sz="1600" spc="5" b="1">
                <a:latin typeface="Arial"/>
                <a:cs typeface="Arial"/>
              </a:rPr>
              <a:t>i</a:t>
            </a:r>
            <a:r>
              <a:rPr dirty="0" sz="1600" spc="5" b="1">
                <a:latin typeface="Arial"/>
                <a:cs typeface="Arial"/>
              </a:rPr>
              <a:t>on</a:t>
            </a:r>
            <a:r>
              <a:rPr dirty="0" sz="1600" spc="30" b="1">
                <a:latin typeface="Arial"/>
                <a:cs typeface="Arial"/>
              </a:rPr>
              <a:t> </a:t>
            </a:r>
            <a:r>
              <a:rPr dirty="0" sz="1600" spc="5" b="1">
                <a:latin typeface="Arial"/>
                <a:cs typeface="Arial"/>
              </a:rPr>
              <a:t>u</a:t>
            </a:r>
            <a:r>
              <a:rPr dirty="0" sz="1600" spc="-5" b="1">
                <a:latin typeface="Arial"/>
                <a:cs typeface="Arial"/>
              </a:rPr>
              <a:t>s</a:t>
            </a:r>
            <a:r>
              <a:rPr dirty="0" sz="1600" spc="5" b="1">
                <a:latin typeface="Arial"/>
                <a:cs typeface="Arial"/>
              </a:rPr>
              <a:t>i</a:t>
            </a:r>
            <a:r>
              <a:rPr dirty="0" sz="1600" spc="5" b="1">
                <a:latin typeface="Arial"/>
                <a:cs typeface="Arial"/>
              </a:rPr>
              <a:t>ng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0" b="1">
                <a:latin typeface="Arial"/>
                <a:cs typeface="Arial"/>
              </a:rPr>
              <a:t>j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5" b="1">
                <a:latin typeface="Arial"/>
                <a:cs typeface="Arial"/>
              </a:rPr>
              <a:t>ngo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5" b="1">
                <a:latin typeface="Arial"/>
                <a:cs typeface="Arial"/>
              </a:rPr>
              <a:t>Fr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10" b="1">
                <a:latin typeface="Arial"/>
                <a:cs typeface="Arial"/>
              </a:rPr>
              <a:t>m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20" b="1">
                <a:latin typeface="Arial"/>
                <a:cs typeface="Arial"/>
              </a:rPr>
              <a:t>w</a:t>
            </a:r>
            <a:r>
              <a:rPr dirty="0" sz="1600" spc="5" b="1">
                <a:latin typeface="Arial"/>
                <a:cs typeface="Arial"/>
              </a:rPr>
              <a:t>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4399" y="4007611"/>
            <a:ext cx="6316980" cy="523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Abstract</a:t>
            </a:r>
            <a:r>
              <a:rPr dirty="0" sz="16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| </a:t>
            </a: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r>
              <a:rPr dirty="0" sz="16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Statement</a:t>
            </a:r>
            <a:r>
              <a:rPr dirty="0" sz="16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r>
              <a:rPr dirty="0" sz="16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 Overview</a:t>
            </a: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r>
              <a:rPr dirty="0" sz="1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Proposed</a:t>
            </a:r>
            <a:r>
              <a:rPr dirty="0" sz="16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Solution</a:t>
            </a:r>
            <a:r>
              <a:rPr dirty="0" sz="16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endParaRPr sz="1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600" spc="-20">
                <a:solidFill>
                  <a:srgbClr val="FFFFFF"/>
                </a:solidFill>
                <a:latin typeface="Microsoft Sans Serif"/>
                <a:cs typeface="Microsoft Sans Serif"/>
              </a:rPr>
              <a:t>Technology</a:t>
            </a:r>
            <a:r>
              <a:rPr dirty="0" sz="16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r>
              <a:rPr dirty="0" sz="16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Modelling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 &amp;</a:t>
            </a: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Results</a:t>
            </a:r>
            <a:r>
              <a:rPr dirty="0" sz="16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Conclusion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2043"/>
            <a:ext cx="12547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 b="1">
                <a:solidFill>
                  <a:srgbClr val="203062"/>
                </a:solidFill>
                <a:latin typeface="Arial"/>
                <a:cs typeface="Arial"/>
              </a:rPr>
              <a:t>A</a:t>
            </a:r>
            <a:r>
              <a:rPr dirty="0" sz="2400" b="1">
                <a:solidFill>
                  <a:srgbClr val="203062"/>
                </a:solidFill>
                <a:latin typeface="Arial"/>
                <a:cs typeface="Arial"/>
              </a:rPr>
              <a:t>bstra</a:t>
            </a:r>
            <a:r>
              <a:rPr dirty="0" sz="2400" spc="10" b="1">
                <a:solidFill>
                  <a:srgbClr val="203062"/>
                </a:solidFill>
                <a:latin typeface="Arial"/>
                <a:cs typeface="Arial"/>
              </a:rPr>
              <a:t>c</a:t>
            </a:r>
            <a:r>
              <a:rPr dirty="0" sz="2400" b="1">
                <a:solidFill>
                  <a:srgbClr val="203062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4864" y="1575003"/>
            <a:ext cx="7226300" cy="17329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latin typeface="Microsoft Sans Serif"/>
                <a:cs typeface="Microsoft Sans Serif"/>
              </a:rPr>
              <a:t>In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realm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web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development,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Django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framework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stands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formidable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tool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for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crafting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dynamic</a:t>
            </a:r>
            <a:r>
              <a:rPr dirty="0" sz="1400" spc="8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feature-rich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applications.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Django's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robust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ecosystem</a:t>
            </a:r>
            <a:r>
              <a:rPr dirty="0" sz="1400" spc="1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accelerates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development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through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its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"batteries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included"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approach,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providing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built-in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solutions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for </a:t>
            </a:r>
            <a:r>
              <a:rPr dirty="0" sz="1400" spc="-5">
                <a:latin typeface="Microsoft Sans Serif"/>
                <a:cs typeface="Microsoft Sans Serif"/>
              </a:rPr>
              <a:t> common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tasks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like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authentication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database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management.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framework's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Object- 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Relational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Mapping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(ORM)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simplifies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database</a:t>
            </a:r>
            <a:r>
              <a:rPr dirty="0" sz="1400" spc="8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interactions,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enhancing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productivity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while </a:t>
            </a:r>
            <a:r>
              <a:rPr dirty="0" sz="1400" spc="-10">
                <a:latin typeface="Microsoft Sans Serif"/>
                <a:cs typeface="Microsoft Sans Serif"/>
              </a:rPr>
              <a:t> ensuring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security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through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its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in-built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protection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mechanisms.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However,</a:t>
            </a:r>
            <a:r>
              <a:rPr dirty="0" sz="1400" spc="9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Django's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opinionated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structure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may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present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learning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curve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for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newcomers,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its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monolithic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nature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could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introduce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performance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overhead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certain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scenarios.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2111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dirty="0" sz="1800" spc="-7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2751" y="1710308"/>
            <a:ext cx="6533515" cy="2159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9085" marR="505459" indent="-287020">
              <a:lnSpc>
                <a:spcPct val="100000"/>
              </a:lnSpc>
              <a:spcBef>
                <a:spcPts val="9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problem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at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hand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is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design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develop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robust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web-based</a:t>
            </a:r>
            <a:r>
              <a:rPr dirty="0" sz="1400" spc="10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application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using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Django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framework.</a:t>
            </a:r>
            <a:endParaRPr sz="1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objective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is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to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create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platform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where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can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participate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polls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or</a:t>
            </a:r>
            <a:endParaRPr sz="14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400" spc="-20">
                <a:latin typeface="Microsoft Sans Serif"/>
                <a:cs typeface="Microsoft Sans Serif"/>
              </a:rPr>
              <a:t>surveys</a:t>
            </a:r>
            <a:r>
              <a:rPr dirty="0" sz="1400" spc="10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by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casting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their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votes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on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various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questions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or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topics.</a:t>
            </a:r>
            <a:endParaRPr sz="1400">
              <a:latin typeface="Microsoft Sans Serif"/>
              <a:cs typeface="Microsoft Sans Serif"/>
            </a:endParaRPr>
          </a:p>
          <a:p>
            <a:pPr algn="just" marL="299085" marR="5080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The </a:t>
            </a:r>
            <a:r>
              <a:rPr dirty="0" sz="1400" spc="-10">
                <a:latin typeface="Microsoft Sans Serif"/>
                <a:cs typeface="Microsoft Sans Serif"/>
              </a:rPr>
              <a:t>application should </a:t>
            </a:r>
            <a:r>
              <a:rPr dirty="0" sz="1400" spc="-15">
                <a:latin typeface="Microsoft Sans Serif"/>
                <a:cs typeface="Microsoft Sans Serif"/>
              </a:rPr>
              <a:t>allow </a:t>
            </a:r>
            <a:r>
              <a:rPr dirty="0" sz="1400" spc="-10">
                <a:latin typeface="Microsoft Sans Serif"/>
                <a:cs typeface="Microsoft Sans Serif"/>
              </a:rPr>
              <a:t>users </a:t>
            </a:r>
            <a:r>
              <a:rPr dirty="0" sz="1400" spc="-5">
                <a:latin typeface="Microsoft Sans Serif"/>
                <a:cs typeface="Microsoft Sans Serif"/>
              </a:rPr>
              <a:t>to </a:t>
            </a:r>
            <a:r>
              <a:rPr dirty="0" sz="1400" spc="-10">
                <a:latin typeface="Microsoft Sans Serif"/>
                <a:cs typeface="Microsoft Sans Serif"/>
              </a:rPr>
              <a:t>view </a:t>
            </a:r>
            <a:r>
              <a:rPr dirty="0" sz="1400" spc="-5">
                <a:latin typeface="Microsoft Sans Serif"/>
                <a:cs typeface="Microsoft Sans Serif"/>
              </a:rPr>
              <a:t>a </a:t>
            </a:r>
            <a:r>
              <a:rPr dirty="0" sz="1400" spc="-10">
                <a:latin typeface="Microsoft Sans Serif"/>
                <a:cs typeface="Microsoft Sans Serif"/>
              </a:rPr>
              <a:t>list of available questions, select </a:t>
            </a:r>
            <a:r>
              <a:rPr dirty="0" sz="1400" spc="-5">
                <a:latin typeface="Microsoft Sans Serif"/>
                <a:cs typeface="Microsoft Sans Serif"/>
              </a:rPr>
              <a:t>a 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question of interest, </a:t>
            </a:r>
            <a:r>
              <a:rPr dirty="0" sz="1400" spc="-15">
                <a:latin typeface="Microsoft Sans Serif"/>
                <a:cs typeface="Microsoft Sans Serif"/>
              </a:rPr>
              <a:t>and </a:t>
            </a:r>
            <a:r>
              <a:rPr dirty="0" sz="1400" spc="-10">
                <a:latin typeface="Microsoft Sans Serif"/>
                <a:cs typeface="Microsoft Sans Serif"/>
              </a:rPr>
              <a:t>submit their votes for </a:t>
            </a:r>
            <a:r>
              <a:rPr dirty="0" sz="1400" spc="-15">
                <a:latin typeface="Microsoft Sans Serif"/>
                <a:cs typeface="Microsoft Sans Serif"/>
              </a:rPr>
              <a:t>one </a:t>
            </a:r>
            <a:r>
              <a:rPr dirty="0" sz="1400" spc="-10">
                <a:latin typeface="Microsoft Sans Serif"/>
                <a:cs typeface="Microsoft Sans Serif"/>
              </a:rPr>
              <a:t>or more choices provided for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that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question.</a:t>
            </a:r>
            <a:endParaRPr sz="1400">
              <a:latin typeface="Microsoft Sans Serif"/>
              <a:cs typeface="Microsoft Sans Serif"/>
            </a:endParaRPr>
          </a:p>
          <a:p>
            <a:pPr marL="299085" marR="8191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goal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deliver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application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that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is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intuitive,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secure,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scalable,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providing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engaging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experience</a:t>
            </a:r>
            <a:r>
              <a:rPr dirty="0" sz="1400" spc="10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while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enabling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administrators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 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effectively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manage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process.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939" y="777316"/>
            <a:ext cx="7634605" cy="2956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solidFill>
                  <a:srgbClr val="203062"/>
                </a:solidFill>
                <a:latin typeface="Arial"/>
                <a:cs typeface="Arial"/>
              </a:rPr>
              <a:t>Project </a:t>
            </a:r>
            <a:r>
              <a:rPr dirty="0" sz="2000" spc="-5" b="1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al"/>
              <a:cs typeface="Arial"/>
            </a:endParaRPr>
          </a:p>
          <a:p>
            <a:pPr marL="1009015" marR="9525" indent="-287020">
              <a:lnSpc>
                <a:spcPct val="100000"/>
              </a:lnSpc>
              <a:buChar char="•"/>
              <a:tabLst>
                <a:tab pos="1008380" algn="l"/>
                <a:tab pos="100965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project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aims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develop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sophisticated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web-based</a:t>
            </a:r>
            <a:r>
              <a:rPr dirty="0" sz="1400" spc="1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application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leveraging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Django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framework,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designed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facilitate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digital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polls,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surveys,</a:t>
            </a:r>
            <a:r>
              <a:rPr dirty="0" sz="1400" spc="1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or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elections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for 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organizations,</a:t>
            </a:r>
            <a:r>
              <a:rPr dirty="0" sz="1400" spc="10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institutions,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or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communities.</a:t>
            </a:r>
            <a:endParaRPr sz="1400">
              <a:latin typeface="Microsoft Sans Serif"/>
              <a:cs typeface="Microsoft Sans Serif"/>
            </a:endParaRPr>
          </a:p>
          <a:p>
            <a:pPr marL="1009015" marR="128270" indent="-287020">
              <a:lnSpc>
                <a:spcPct val="100000"/>
              </a:lnSpc>
              <a:buFont typeface="Microsoft Sans Serif"/>
              <a:buChar char="•"/>
              <a:tabLst>
                <a:tab pos="1057910" algn="l"/>
                <a:tab pos="1058545" algn="l"/>
              </a:tabLst>
            </a:pPr>
            <a:r>
              <a:rPr dirty="0"/>
              <a:t>	</a:t>
            </a:r>
            <a:r>
              <a:rPr dirty="0" sz="1400" spc="10">
                <a:latin typeface="Microsoft Sans Serif"/>
                <a:cs typeface="Microsoft Sans Serif"/>
              </a:rPr>
              <a:t>With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focus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on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engagement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transparency,</a:t>
            </a:r>
            <a:r>
              <a:rPr dirty="0" sz="1400" spc="1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application's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key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features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include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robust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authentication</a:t>
            </a:r>
            <a:r>
              <a:rPr dirty="0" sz="1400" spc="9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registration</a:t>
            </a:r>
            <a:r>
              <a:rPr dirty="0" sz="1400" spc="9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functionalities,</a:t>
            </a:r>
            <a:r>
              <a:rPr dirty="0" sz="1400" spc="9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ensuring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secure </a:t>
            </a:r>
            <a:r>
              <a:rPr dirty="0" sz="1400" spc="-5">
                <a:latin typeface="Microsoft Sans Serif"/>
                <a:cs typeface="Microsoft Sans Serif"/>
              </a:rPr>
              <a:t> access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platform.</a:t>
            </a:r>
            <a:endParaRPr sz="1400">
              <a:latin typeface="Microsoft Sans Serif"/>
              <a:cs typeface="Microsoft Sans Serif"/>
            </a:endParaRPr>
          </a:p>
          <a:p>
            <a:pPr marL="1009015" marR="40386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1008380" algn="l"/>
                <a:tab pos="100965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Administrators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will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have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comprehensive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control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over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poll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creation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management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process,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enabling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customization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of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poll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parameters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such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as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titles,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descriptions,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question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types.</a:t>
            </a:r>
            <a:endParaRPr sz="1400">
              <a:latin typeface="Microsoft Sans Serif"/>
              <a:cs typeface="Microsoft Sans Serif"/>
            </a:endParaRPr>
          </a:p>
          <a:p>
            <a:pPr marL="1009015" indent="-287655">
              <a:lnSpc>
                <a:spcPct val="100000"/>
              </a:lnSpc>
              <a:spcBef>
                <a:spcPts val="5"/>
              </a:spcBef>
              <a:buChar char="•"/>
              <a:tabLst>
                <a:tab pos="1008380" algn="l"/>
                <a:tab pos="100965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Participants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will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interact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with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an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intuitive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voting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interface,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equipped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handle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various</a:t>
            </a:r>
            <a:endParaRPr sz="1400">
              <a:latin typeface="Microsoft Sans Serif"/>
              <a:cs typeface="Microsoft Sans Serif"/>
            </a:endParaRPr>
          </a:p>
          <a:p>
            <a:pPr marL="1009015">
              <a:lnSpc>
                <a:spcPct val="100000"/>
              </a:lnSpc>
            </a:pPr>
            <a:r>
              <a:rPr dirty="0" sz="1400" spc="-10">
                <a:latin typeface="Microsoft Sans Serif"/>
                <a:cs typeface="Microsoft Sans Serif"/>
              </a:rPr>
              <a:t>question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formats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provide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real-time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feedback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on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active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polls.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228028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b="1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dirty="0" sz="2000" spc="-2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424" y="1200149"/>
            <a:ext cx="698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24864" y="1321130"/>
            <a:ext cx="585343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proposed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solution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involves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development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comprehensive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web-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based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application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using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Django,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tailored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meet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diverse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needs </a:t>
            </a:r>
            <a:r>
              <a:rPr dirty="0" sz="1400" spc="-10">
                <a:latin typeface="Microsoft Sans Serif"/>
                <a:cs typeface="Microsoft Sans Serif"/>
              </a:rPr>
              <a:t> of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organizations,</a:t>
            </a:r>
            <a:r>
              <a:rPr dirty="0" sz="1400" spc="10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institutions,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or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communities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seeking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efficient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 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transparent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processes.</a:t>
            </a:r>
            <a:r>
              <a:rPr dirty="0" sz="1400" spc="8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solution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will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comprise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following </a:t>
            </a:r>
            <a:r>
              <a:rPr dirty="0" sz="1400" spc="-10">
                <a:latin typeface="Microsoft Sans Serif"/>
                <a:cs typeface="Microsoft Sans Serif"/>
              </a:rPr>
              <a:t> components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functionalities: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864" y="2602483"/>
            <a:ext cx="3457575" cy="1732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6068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Microsoft Sans Serif"/>
                <a:cs typeface="Microsoft Sans Serif"/>
              </a:rPr>
              <a:t>1.User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Authentication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Registration.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2.Poll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Creation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Management.</a:t>
            </a:r>
            <a:endParaRPr sz="1400">
              <a:latin typeface="Microsoft Sans Serif"/>
              <a:cs typeface="Microsoft Sans Serif"/>
            </a:endParaRPr>
          </a:p>
          <a:p>
            <a:pPr marL="160020" indent="-147320">
              <a:lnSpc>
                <a:spcPct val="100000"/>
              </a:lnSpc>
              <a:buSzPct val="92857"/>
              <a:buAutoNum type="arabicPeriod" startAt="3"/>
              <a:tabLst>
                <a:tab pos="16002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Interface.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SzPct val="92857"/>
              <a:buAutoNum type="arabicPeriod" startAt="3"/>
              <a:tabLst>
                <a:tab pos="16002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Real-time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Updates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Notifications.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5.Transparent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Auditable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Process.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6.Scalability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Performance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Optimization.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7.Reporting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Analytics.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-10">
                <a:latin typeface="Microsoft Sans Serif"/>
                <a:cs typeface="Microsoft Sans Serif"/>
              </a:rPr>
              <a:t>8.Compliance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Security.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823" y="813307"/>
            <a:ext cx="7346315" cy="3595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Advantages:</a:t>
            </a:r>
            <a:endParaRPr sz="20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50100"/>
              </a:lnSpc>
              <a:spcBef>
                <a:spcPts val="145"/>
              </a:spcBef>
              <a:buClr>
                <a:srgbClr val="000000"/>
              </a:buClr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Efficiency:</a:t>
            </a:r>
            <a:r>
              <a:rPr dirty="0" sz="140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Utilizing</a:t>
            </a:r>
            <a:r>
              <a:rPr dirty="0" sz="1400" spc="1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400" spc="6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Django</a:t>
            </a:r>
            <a:r>
              <a:rPr dirty="0" sz="1400" spc="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framework</a:t>
            </a:r>
            <a:r>
              <a:rPr dirty="0" sz="1400" spc="7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allows</a:t>
            </a:r>
            <a:r>
              <a:rPr dirty="0" sz="1400" spc="7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dirty="0" sz="1400" spc="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rapid</a:t>
            </a:r>
            <a:r>
              <a:rPr dirty="0" sz="1400" spc="3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development</a:t>
            </a:r>
            <a:r>
              <a:rPr dirty="0" sz="1400" spc="7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dirty="0" sz="1400" spc="2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voting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application,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374151"/>
                </a:solidFill>
                <a:latin typeface="Times New Roman"/>
                <a:cs typeface="Times New Roman"/>
              </a:rPr>
              <a:t>thanks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to its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built-in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features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conventions.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This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accelerates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development </a:t>
            </a:r>
            <a:r>
              <a:rPr dirty="0" sz="1400" spc="-3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process</a:t>
            </a:r>
            <a:r>
              <a:rPr dirty="0" sz="1400" spc="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2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reduces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time-to-market.</a:t>
            </a:r>
            <a:endParaRPr sz="1400">
              <a:latin typeface="Times New Roman"/>
              <a:cs typeface="Times New Roman"/>
            </a:endParaRPr>
          </a:p>
          <a:p>
            <a:pPr marL="356870" marR="74930" indent="-344805">
              <a:lnSpc>
                <a:spcPct val="150100"/>
              </a:lnSpc>
              <a:buClr>
                <a:srgbClr val="000000"/>
              </a:buClr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Security:</a:t>
            </a:r>
            <a:r>
              <a:rPr dirty="0" sz="1400" spc="5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Django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incorporates</a:t>
            </a:r>
            <a:r>
              <a:rPr dirty="0" sz="1400" spc="12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security</a:t>
            </a:r>
            <a:r>
              <a:rPr dirty="0" sz="1400" spc="6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features</a:t>
            </a:r>
            <a:r>
              <a:rPr dirty="0" sz="1400" spc="2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by</a:t>
            </a:r>
            <a:r>
              <a:rPr dirty="0" sz="1400" spc="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default,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such</a:t>
            </a:r>
            <a:r>
              <a:rPr dirty="0" sz="1400" spc="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as</a:t>
            </a:r>
            <a:r>
              <a:rPr dirty="0" sz="1400" spc="2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protection</a:t>
            </a:r>
            <a:r>
              <a:rPr dirty="0" sz="1400" spc="8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against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common</a:t>
            </a:r>
            <a:r>
              <a:rPr dirty="0" sz="1400" spc="8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web</a:t>
            </a:r>
            <a:r>
              <a:rPr dirty="0" sz="1400" spc="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vulnerabilities</a:t>
            </a:r>
            <a:r>
              <a:rPr dirty="0" sz="1400" spc="12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like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SQL</a:t>
            </a:r>
            <a:r>
              <a:rPr dirty="0" sz="1400" spc="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injection</a:t>
            </a:r>
            <a:r>
              <a:rPr dirty="0" sz="1400" spc="8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cross-site</a:t>
            </a:r>
            <a:r>
              <a:rPr dirty="0" sz="1400" spc="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scripting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(XSS).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Additionally,</a:t>
            </a:r>
            <a:endParaRPr sz="1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905"/>
              </a:spcBef>
            </a:pP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Django's</a:t>
            </a:r>
            <a:r>
              <a:rPr dirty="0" sz="1400" spc="9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authentication</a:t>
            </a:r>
            <a:r>
              <a:rPr dirty="0" sz="1400" spc="1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system</a:t>
            </a:r>
            <a:r>
              <a:rPr dirty="0" sz="1400" spc="3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helps</a:t>
            </a:r>
            <a:r>
              <a:rPr dirty="0" sz="1400" spc="5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dirty="0" sz="1400" spc="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securely</a:t>
            </a:r>
            <a:r>
              <a:rPr dirty="0" sz="1400" spc="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managing</a:t>
            </a:r>
            <a:r>
              <a:rPr dirty="0" sz="1400" spc="114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user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accounts</a:t>
            </a:r>
            <a:r>
              <a:rPr dirty="0" sz="1400" spc="9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5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permissions</a:t>
            </a:r>
            <a:r>
              <a:rPr dirty="0" sz="1600" spc="-15" b="1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356870" marR="119380" indent="-344805">
              <a:lnSpc>
                <a:spcPct val="150100"/>
              </a:lnSpc>
              <a:spcBef>
                <a:spcPts val="55"/>
              </a:spcBef>
              <a:buClr>
                <a:srgbClr val="000000"/>
              </a:buClr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Community</a:t>
            </a:r>
            <a:r>
              <a:rPr dirty="0" sz="1400" spc="13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Support:</a:t>
            </a:r>
            <a:r>
              <a:rPr dirty="0" sz="1400" spc="7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Django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has</a:t>
            </a:r>
            <a:r>
              <a:rPr dirty="0" sz="1400" spc="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1400" spc="1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large</a:t>
            </a:r>
            <a:r>
              <a:rPr dirty="0" sz="1400" spc="1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5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active</a:t>
            </a:r>
            <a:r>
              <a:rPr dirty="0" sz="1400" spc="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community</a:t>
            </a:r>
            <a:r>
              <a:rPr dirty="0" sz="1400" spc="13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dirty="0" sz="1400" spc="2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developers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374151"/>
                </a:solidFill>
                <a:latin typeface="Times New Roman"/>
                <a:cs typeface="Times New Roman"/>
              </a:rPr>
              <a:t>who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 contribute</a:t>
            </a:r>
            <a:r>
              <a:rPr dirty="0" sz="1400" spc="12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1400" spc="2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its</a:t>
            </a:r>
            <a:r>
              <a:rPr dirty="0" sz="1400" spc="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ecosystem.</a:t>
            </a:r>
            <a:r>
              <a:rPr dirty="0" sz="1400" spc="8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This</a:t>
            </a:r>
            <a:r>
              <a:rPr dirty="0" sz="1400" spc="5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ensures</a:t>
            </a:r>
            <a:r>
              <a:rPr dirty="0" sz="1400" spc="8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400" spc="5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availability</a:t>
            </a:r>
            <a:r>
              <a:rPr dirty="0" sz="1400" spc="7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dirty="0" sz="1400" spc="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extensive</a:t>
            </a:r>
            <a:r>
              <a:rPr dirty="0" sz="1400" spc="8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documentation,</a:t>
            </a:r>
            <a:r>
              <a:rPr dirty="0" sz="1400" spc="1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third- </a:t>
            </a:r>
            <a:r>
              <a:rPr dirty="0" sz="1400" spc="-3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party packages,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community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 support,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making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it easier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troubleshoot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 issues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implement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new</a:t>
            </a:r>
            <a:r>
              <a:rPr dirty="0" sz="1400" spc="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features.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877646"/>
            <a:ext cx="7409180" cy="3230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Disadvantages:</a:t>
            </a:r>
            <a:endParaRPr sz="2000">
              <a:latin typeface="Times New Roman"/>
              <a:cs typeface="Times New Roman"/>
            </a:endParaRPr>
          </a:p>
          <a:p>
            <a:pPr algn="just" marL="299085" marR="302260" indent="-287020">
              <a:lnSpc>
                <a:spcPct val="150100"/>
              </a:lnSpc>
              <a:spcBef>
                <a:spcPts val="140"/>
              </a:spcBef>
              <a:buFont typeface="Microsoft Sans Serif"/>
              <a:buChar char="•"/>
              <a:tabLst>
                <a:tab pos="345440" algn="l"/>
              </a:tabLst>
            </a:pPr>
            <a:r>
              <a:rPr dirty="0"/>
              <a:t>	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Learning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Curve: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Django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has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a steep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learning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curve,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especially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for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beginners with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limited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experience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in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web development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or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Python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programming.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Developers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may require time to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 grasp</a:t>
            </a:r>
            <a:r>
              <a:rPr dirty="0" sz="1400" spc="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400" spc="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framework's</a:t>
            </a:r>
            <a:r>
              <a:rPr dirty="0" sz="1400" spc="114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concepts</a:t>
            </a:r>
            <a:r>
              <a:rPr dirty="0" sz="1400" spc="7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5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conventions.</a:t>
            </a:r>
            <a:endParaRPr sz="1400">
              <a:latin typeface="Times New Roman"/>
              <a:cs typeface="Times New Roman"/>
            </a:endParaRPr>
          </a:p>
          <a:p>
            <a:pPr marL="299085" marR="110489" indent="-287020">
              <a:lnSpc>
                <a:spcPct val="150100"/>
              </a:lnSpc>
              <a:spcBef>
                <a:spcPts val="5"/>
              </a:spcBef>
              <a:buClr>
                <a:srgbClr val="000000"/>
              </a:buClr>
              <a:buFont typeface="Microsoft Sans Serif"/>
              <a:buChar char="•"/>
              <a:tabLst>
                <a:tab pos="299085" algn="l"/>
                <a:tab pos="299720" algn="l"/>
                <a:tab pos="2386330" algn="l"/>
              </a:tabLst>
            </a:pP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Opinionated</a:t>
            </a:r>
            <a:r>
              <a:rPr dirty="0" sz="1400" spc="1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Framework:	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Django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follows</a:t>
            </a:r>
            <a:r>
              <a:rPr dirty="0" sz="1400" spc="7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"Django</a:t>
            </a:r>
            <a:r>
              <a:rPr dirty="0" sz="1400" spc="9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way"</a:t>
            </a:r>
            <a:r>
              <a:rPr dirty="0" sz="1400" spc="3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dirty="0" sz="1400" spc="3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doing</a:t>
            </a:r>
            <a:r>
              <a:rPr dirty="0" sz="1400" spc="9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things,</a:t>
            </a:r>
            <a:r>
              <a:rPr dirty="0" sz="1400" spc="7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which</a:t>
            </a:r>
            <a:r>
              <a:rPr dirty="0" sz="1400" spc="6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can</a:t>
            </a:r>
            <a:r>
              <a:rPr dirty="0" sz="1400" spc="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be </a:t>
            </a:r>
            <a:r>
              <a:rPr dirty="0" sz="140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restrictive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dirty="0" sz="1400" spc="2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developers</a:t>
            </a:r>
            <a:r>
              <a:rPr dirty="0" sz="1400" spc="7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374151"/>
                </a:solidFill>
                <a:latin typeface="Times New Roman"/>
                <a:cs typeface="Times New Roman"/>
              </a:rPr>
              <a:t>who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74151"/>
                </a:solidFill>
                <a:latin typeface="Times New Roman"/>
                <a:cs typeface="Times New Roman"/>
              </a:rPr>
              <a:t>prefer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more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flexibility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freedom</a:t>
            </a:r>
            <a:r>
              <a:rPr dirty="0" sz="1400" spc="3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dirty="0" sz="1400" spc="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their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frameworks.</a:t>
            </a:r>
            <a:r>
              <a:rPr dirty="0" sz="1400" spc="10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This </a:t>
            </a:r>
            <a:r>
              <a:rPr dirty="0" sz="1400" spc="-3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could</a:t>
            </a:r>
            <a:r>
              <a:rPr dirty="0" sz="1400" spc="7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lead</a:t>
            </a:r>
            <a:r>
              <a:rPr dirty="0" sz="1400" spc="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1400" spc="1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challenges</a:t>
            </a:r>
            <a:r>
              <a:rPr dirty="0" sz="1400" spc="9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when</a:t>
            </a:r>
            <a:r>
              <a:rPr dirty="0" sz="1400" spc="6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implementing</a:t>
            </a:r>
            <a:r>
              <a:rPr dirty="0" sz="1400" spc="10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custom</a:t>
            </a:r>
            <a:r>
              <a:rPr dirty="0" sz="1400" spc="7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unconventional</a:t>
            </a:r>
            <a:r>
              <a:rPr dirty="0" sz="1400" spc="10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features.</a:t>
            </a:r>
            <a:endParaRPr sz="14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520"/>
              </a:lnSpc>
              <a:spcBef>
                <a:spcPts val="100"/>
              </a:spcBef>
              <a:buClr>
                <a:srgbClr val="000000"/>
              </a:buClr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Customization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Limitations: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While Django provides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many </a:t>
            </a:r>
            <a:r>
              <a:rPr dirty="0" sz="1400" spc="-25" b="1">
                <a:solidFill>
                  <a:srgbClr val="374151"/>
                </a:solidFill>
                <a:latin typeface="Times New Roman"/>
                <a:cs typeface="Times New Roman"/>
              </a:rPr>
              <a:t>built-in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features,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customization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beyond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 its defaults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can be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challenging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may require diving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into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framework's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internals. </a:t>
            </a:r>
            <a:r>
              <a:rPr dirty="0" sz="1400" spc="-3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This</a:t>
            </a:r>
            <a:r>
              <a:rPr dirty="0" sz="1400" spc="5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could</a:t>
            </a:r>
            <a:r>
              <a:rPr dirty="0" sz="1400" spc="8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pose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difficulties</a:t>
            </a:r>
            <a:r>
              <a:rPr dirty="0" sz="1400" spc="2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when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implementing</a:t>
            </a:r>
            <a:r>
              <a:rPr dirty="0" sz="1400" spc="1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highly</a:t>
            </a:r>
            <a:r>
              <a:rPr dirty="0" sz="1400" spc="8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specialized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unique</a:t>
            </a:r>
            <a:r>
              <a:rPr dirty="0" sz="1400" spc="12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requirements.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7164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dirty="0" sz="1600" spc="-11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60" y="1722537"/>
            <a:ext cx="3237230" cy="2520315"/>
            <a:chOff x="137160" y="1722537"/>
            <a:chExt cx="3237230" cy="2520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" y="1722537"/>
              <a:ext cx="2942966" cy="25202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0383" y="3020567"/>
              <a:ext cx="1063752" cy="106375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565903" y="1712975"/>
            <a:ext cx="4163695" cy="2856230"/>
            <a:chOff x="4565903" y="1712975"/>
            <a:chExt cx="4163695" cy="28562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5903" y="1712975"/>
              <a:ext cx="4163567" cy="20909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54039" y="3840479"/>
              <a:ext cx="1386839" cy="7284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268727" y="1392427"/>
            <a:ext cx="7848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latin typeface="Microsoft Sans Serif"/>
                <a:cs typeface="Microsoft Sans Serif"/>
              </a:rPr>
              <a:t>Front-end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2910" y="1318386"/>
            <a:ext cx="77279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Microsoft Sans Serif"/>
                <a:cs typeface="Microsoft Sans Serif"/>
              </a:rPr>
              <a:t>Back-end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2024-04-26T07:05:55Z</dcterms:created>
  <dcterms:modified xsi:type="dcterms:W3CDTF">2024-04-26T07:05:55Z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2024-04-26T00:00:00Z</vt:filetime>
  </property>
</Properties>
</file>