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275" r:id="rId2"/>
    <p:sldId id="256" r:id="rId3"/>
    <p:sldId id="260" r:id="rId4"/>
    <p:sldId id="261" r:id="rId5"/>
    <p:sldId id="262" r:id="rId6"/>
    <p:sldId id="263" r:id="rId7"/>
    <p:sldId id="264" r:id="rId8"/>
    <p:sldId id="267" r:id="rId9"/>
    <p:sldId id="268" r:id="rId10"/>
    <p:sldId id="269" r:id="rId11"/>
    <p:sldId id="270" r:id="rId12"/>
    <p:sldId id="271" r:id="rId13"/>
    <p:sldId id="272" r:id="rId14"/>
    <p:sldId id="273" r:id="rId15"/>
    <p:sldId id="274" r:id="rId16"/>
    <p:sldId id="362"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63" r:id="rId59"/>
    <p:sldId id="364" r:id="rId60"/>
    <p:sldId id="365" r:id="rId61"/>
    <p:sldId id="320" r:id="rId62"/>
    <p:sldId id="366" r:id="rId63"/>
    <p:sldId id="367" r:id="rId64"/>
    <p:sldId id="368" r:id="rId65"/>
    <p:sldId id="329" r:id="rId6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2" autoAdjust="0"/>
    <p:restoredTop sz="96305" autoAdjust="0"/>
  </p:normalViewPr>
  <p:slideViewPr>
    <p:cSldViewPr snapToGrid="0">
      <p:cViewPr varScale="1">
        <p:scale>
          <a:sx n="113" d="100"/>
          <a:sy n="113" d="100"/>
        </p:scale>
        <p:origin x="200" y="8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93BA-05AE-42C2-9281-79C9C4769D9E}" type="datetimeFigureOut">
              <a:rPr lang="el-GR" smtClean="0"/>
              <a:t>6/4/25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E8C79-4014-4B30-B987-BA956F8D5BC7}" type="slidenum">
              <a:rPr lang="el-GR" smtClean="0"/>
              <a:t>‹#›</a:t>
            </a:fld>
            <a:endParaRPr lang="el-GR"/>
          </a:p>
        </p:txBody>
      </p:sp>
    </p:spTree>
    <p:extLst>
      <p:ext uri="{BB962C8B-B14F-4D97-AF65-F5344CB8AC3E}">
        <p14:creationId xmlns:p14="http://schemas.microsoft.com/office/powerpoint/2010/main" val="242208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6"/>
        <p:cNvGrpSpPr/>
        <p:nvPr/>
      </p:nvGrpSpPr>
      <p:grpSpPr>
        <a:xfrm>
          <a:off x="0" y="0"/>
          <a:ext cx="0" cy="0"/>
          <a:chOff x="0" y="0"/>
          <a:chExt cx="0" cy="0"/>
        </a:xfrm>
      </p:grpSpPr>
      <p:sp>
        <p:nvSpPr>
          <p:cNvPr id="17" name="Google Shape;17;p13"/>
          <p:cNvSpPr>
            <a:spLocks noGrp="1"/>
          </p:cNvSpPr>
          <p:nvPr>
            <p:ph type="pic" idx="2"/>
          </p:nvPr>
        </p:nvSpPr>
        <p:spPr>
          <a:xfrm>
            <a:off x="0" y="0"/>
            <a:ext cx="12192000" cy="6858000"/>
          </a:xfrm>
          <a:prstGeom prst="rect">
            <a:avLst/>
          </a:prstGeom>
          <a:solidFill>
            <a:schemeClr val="dk1"/>
          </a:solidFill>
          <a:ln>
            <a:noFill/>
          </a:ln>
        </p:spPr>
      </p:sp>
      <p:sp>
        <p:nvSpPr>
          <p:cNvPr id="18" name="Google Shape;18;p13"/>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pic>
        <p:nvPicPr>
          <p:cNvPr id="19" name="Google Shape;19;p13"/>
          <p:cNvPicPr preferRelativeResize="0"/>
          <p:nvPr/>
        </p:nvPicPr>
        <p:blipFill rotWithShape="1">
          <a:blip r:embed="rId2">
            <a:alphaModFix/>
          </a:blip>
          <a:srcRect/>
          <a:stretch/>
        </p:blipFill>
        <p:spPr>
          <a:xfrm>
            <a:off x="3134183" y="2334538"/>
            <a:ext cx="5923634" cy="1368178"/>
          </a:xfrm>
          <a:prstGeom prst="rect">
            <a:avLst/>
          </a:prstGeom>
          <a:noFill/>
          <a:ln>
            <a:noFill/>
          </a:ln>
        </p:spPr>
      </p:pic>
    </p:spTree>
    <p:extLst>
      <p:ext uri="{BB962C8B-B14F-4D97-AF65-F5344CB8AC3E}">
        <p14:creationId xmlns:p14="http://schemas.microsoft.com/office/powerpoint/2010/main" val="356258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image right" preserve="1">
  <p:cSld name="Two Content image righ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838200"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 name="Google Shape;8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2"/>
          <p:cNvSpPr txBox="1">
            <a:spLocks noGrp="1"/>
          </p:cNvSpPr>
          <p:nvPr>
            <p:ph type="body" idx="1"/>
          </p:nvPr>
        </p:nvSpPr>
        <p:spPr>
          <a:xfrm>
            <a:off x="838200"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22"/>
          <p:cNvSpPr txBox="1">
            <a:spLocks noGrp="1"/>
          </p:cNvSpPr>
          <p:nvPr>
            <p:ph type="body" idx="2"/>
          </p:nvPr>
        </p:nvSpPr>
        <p:spPr>
          <a:xfrm>
            <a:off x="5002189"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5" name="Google Shape;85;p22"/>
          <p:cNvSpPr>
            <a:spLocks noGrp="1"/>
          </p:cNvSpPr>
          <p:nvPr>
            <p:ph type="pic" idx="3"/>
          </p:nvPr>
        </p:nvSpPr>
        <p:spPr>
          <a:xfrm>
            <a:off x="9101559" y="0"/>
            <a:ext cx="3090441" cy="6858000"/>
          </a:xfrm>
          <a:prstGeom prst="rect">
            <a:avLst/>
          </a:prstGeom>
          <a:solidFill>
            <a:schemeClr val="accent2"/>
          </a:solidFill>
          <a:ln>
            <a:noFill/>
          </a:ln>
        </p:spPr>
      </p:sp>
    </p:spTree>
    <p:extLst>
      <p:ext uri="{BB962C8B-B14F-4D97-AF65-F5344CB8AC3E}">
        <p14:creationId xmlns:p14="http://schemas.microsoft.com/office/powerpoint/2010/main" val="1993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ntent image right" preserve="1">
  <p:cSld name="One Content image righ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838200"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8" name="Google Shape;8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23"/>
          <p:cNvSpPr txBox="1">
            <a:spLocks noGrp="1"/>
          </p:cNvSpPr>
          <p:nvPr>
            <p:ph type="body" idx="1"/>
          </p:nvPr>
        </p:nvSpPr>
        <p:spPr>
          <a:xfrm>
            <a:off x="838200" y="1825625"/>
            <a:ext cx="80550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2" name="Google Shape;92;p23"/>
          <p:cNvSpPr>
            <a:spLocks noGrp="1"/>
          </p:cNvSpPr>
          <p:nvPr>
            <p:ph type="pic" idx="2"/>
          </p:nvPr>
        </p:nvSpPr>
        <p:spPr>
          <a:xfrm>
            <a:off x="9101559" y="0"/>
            <a:ext cx="3090441" cy="6858000"/>
          </a:xfrm>
          <a:prstGeom prst="rect">
            <a:avLst/>
          </a:prstGeom>
          <a:solidFill>
            <a:schemeClr val="accent2"/>
          </a:solidFill>
          <a:ln>
            <a:noFill/>
          </a:ln>
        </p:spPr>
      </p:sp>
    </p:spTree>
    <p:extLst>
      <p:ext uri="{BB962C8B-B14F-4D97-AF65-F5344CB8AC3E}">
        <p14:creationId xmlns:p14="http://schemas.microsoft.com/office/powerpoint/2010/main" val="56925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93"/>
        <p:cNvGrpSpPr/>
        <p:nvPr/>
      </p:nvGrpSpPr>
      <p:grpSpPr>
        <a:xfrm>
          <a:off x="0" y="0"/>
          <a:ext cx="0" cy="0"/>
          <a:chOff x="0" y="0"/>
          <a:chExt cx="0" cy="0"/>
        </a:xfrm>
      </p:grpSpPr>
      <p:sp>
        <p:nvSpPr>
          <p:cNvPr id="94" name="Google Shape;9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24"/>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6397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80" b="1" i="0">
                <a:solidFill>
                  <a:srgbClr val="3E3A39"/>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160" b="0" i="0">
                <a:solidFill>
                  <a:srgbClr val="3E3A39"/>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720" b="0" i="0">
                <a:solidFill>
                  <a:schemeClr val="bg1"/>
                </a:solidFill>
                <a:latin typeface="Arial"/>
                <a:cs typeface="Arial"/>
              </a:defRPr>
            </a:lvl1pPr>
          </a:lstStyle>
          <a:p>
            <a:pPr marL="15240">
              <a:spcBef>
                <a:spcPts val="48"/>
              </a:spcBef>
            </a:pPr>
            <a:r>
              <a:rPr lang="en-US"/>
              <a:t>©</a:t>
            </a:r>
            <a:r>
              <a:rPr lang="en-US" spc="-30"/>
              <a:t> </a:t>
            </a:r>
            <a:r>
              <a:rPr lang="en-US"/>
              <a:t>2021</a:t>
            </a:r>
            <a:r>
              <a:rPr lang="en-US" spc="-24"/>
              <a:t> </a:t>
            </a:r>
            <a:r>
              <a:rPr lang="en-US"/>
              <a:t>KNIME</a:t>
            </a:r>
            <a:r>
              <a:rPr lang="en-US" spc="-24"/>
              <a:t> </a:t>
            </a:r>
            <a:r>
              <a:rPr lang="en-US"/>
              <a:t>AG.</a:t>
            </a:r>
            <a:r>
              <a:rPr lang="en-US" spc="-30"/>
              <a:t> </a:t>
            </a:r>
            <a:r>
              <a:rPr lang="en-US"/>
              <a:t>All</a:t>
            </a:r>
            <a:r>
              <a:rPr lang="en-US" spc="-18"/>
              <a:t> </a:t>
            </a:r>
            <a:r>
              <a:rPr lang="en-US"/>
              <a:t>rights</a:t>
            </a:r>
            <a:r>
              <a:rPr lang="en-US" spc="-18"/>
              <a:t> </a:t>
            </a:r>
            <a:r>
              <a:rPr lang="en-US" spc="-12"/>
              <a:t>reserved.</a:t>
            </a:r>
            <a:endParaRPr lang="en-US" spc="-12"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6" name="Holder 6"/>
          <p:cNvSpPr>
            <a:spLocks noGrp="1"/>
          </p:cNvSpPr>
          <p:nvPr>
            <p:ph type="sldNum" sz="quarter" idx="7"/>
          </p:nvPr>
        </p:nvSpPr>
        <p:spPr/>
        <p:txBody>
          <a:bodyPr lIns="0" tIns="0" rIns="0" bIns="0"/>
          <a:lstStyle>
            <a:lvl1pPr>
              <a:defRPr sz="1080" b="0" i="0">
                <a:solidFill>
                  <a:schemeClr val="bg1"/>
                </a:solidFill>
                <a:latin typeface="Arial"/>
                <a:cs typeface="Arial"/>
              </a:defRPr>
            </a:lvl1pPr>
          </a:lstStyle>
          <a:p>
            <a:pPr marL="197358">
              <a:spcBef>
                <a:spcPts val="18"/>
              </a:spcBef>
            </a:pPr>
            <a:fld id="{81D60167-4931-47E6-BA6A-407CBD079E47}" type="slidenum">
              <a:rPr lang="el-GR" spc="-60" smtClean="0"/>
              <a:pPr marL="197358">
                <a:spcBef>
                  <a:spcPts val="18"/>
                </a:spcBef>
              </a:pPr>
              <a:t>‹#›</a:t>
            </a:fld>
            <a:endParaRPr lang="el-GR" spc="-60" dirty="0"/>
          </a:p>
        </p:txBody>
      </p:sp>
    </p:spTree>
    <p:extLst>
      <p:ext uri="{BB962C8B-B14F-4D97-AF65-F5344CB8AC3E}">
        <p14:creationId xmlns:p14="http://schemas.microsoft.com/office/powerpoint/2010/main" val="1671415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98989"/>
                </a:solidFill>
                <a:latin typeface="Verdana"/>
                <a:cs typeface="Verdana"/>
              </a:defRPr>
            </a:lvl1p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Verdana"/>
                <a:cs typeface="Verdana"/>
              </a:defRPr>
            </a:lvl1pPr>
          </a:lstStyle>
          <a:p>
            <a:pPr marL="121920">
              <a:lnSpc>
                <a:spcPct val="100000"/>
              </a:lnSpc>
              <a:spcBef>
                <a:spcPts val="105"/>
              </a:spcBef>
            </a:pPr>
            <a:fld id="{81D60167-4931-47E6-BA6A-407CBD079E47}" type="slidenum">
              <a:rPr spc="-25" dirty="0"/>
              <a:t>‹#›</a:t>
            </a:fld>
            <a:endParaRPr spc="-25" dirty="0"/>
          </a:p>
        </p:txBody>
      </p:sp>
    </p:spTree>
    <p:extLst>
      <p:ext uri="{BB962C8B-B14F-4D97-AF65-F5344CB8AC3E}">
        <p14:creationId xmlns:p14="http://schemas.microsoft.com/office/powerpoint/2010/main" val="1985557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80" b="1" i="0">
                <a:solidFill>
                  <a:srgbClr val="3E3A39"/>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51603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51603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720" b="0" i="0">
                <a:solidFill>
                  <a:schemeClr val="bg1"/>
                </a:solidFill>
                <a:latin typeface="Arial"/>
                <a:cs typeface="Arial"/>
              </a:defRPr>
            </a:lvl1pPr>
          </a:lstStyle>
          <a:p>
            <a:pPr marL="12700">
              <a:lnSpc>
                <a:spcPct val="100000"/>
              </a:lnSpc>
              <a:spcBef>
                <a:spcPts val="105"/>
              </a:spcBef>
            </a:pPr>
            <a:r>
              <a:rPr lang="en-US" spc="-65"/>
              <a:t>Kishan</a:t>
            </a:r>
            <a:r>
              <a:rPr lang="en-US" spc="5"/>
              <a:t> </a:t>
            </a:r>
            <a:r>
              <a:rPr lang="en-US"/>
              <a:t>Manani — </a:t>
            </a:r>
            <a:r>
              <a:rPr lang="en-US" spc="-35"/>
              <a:t>in/KishanManani</a:t>
            </a:r>
            <a:r>
              <a:rPr lang="en-US" spc="-10"/>
              <a:t> </a:t>
            </a:r>
            <a:r>
              <a:rPr lang="en-US"/>
              <a:t>—</a:t>
            </a:r>
            <a:r>
              <a:rPr lang="en-US" spc="5"/>
              <a:t> </a:t>
            </a:r>
            <a:r>
              <a:rPr lang="en-US" spc="-20"/>
              <a:t>trainindata.com/p/forecasting-</a:t>
            </a:r>
            <a:r>
              <a:rPr lang="en-US" spc="-10"/>
              <a:t>specialization</a:t>
            </a:r>
            <a:endParaRPr lang="en-US"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4/6/25</a:t>
            </a:fld>
            <a:endParaRPr lang="en-US"/>
          </a:p>
        </p:txBody>
      </p:sp>
      <p:sp>
        <p:nvSpPr>
          <p:cNvPr id="7" name="Holder 7"/>
          <p:cNvSpPr>
            <a:spLocks noGrp="1"/>
          </p:cNvSpPr>
          <p:nvPr>
            <p:ph type="sldNum" sz="quarter" idx="7"/>
          </p:nvPr>
        </p:nvSpPr>
        <p:spPr/>
        <p:txBody>
          <a:bodyPr lIns="0" tIns="0" rIns="0" bIns="0"/>
          <a:lstStyle>
            <a:lvl1pPr>
              <a:defRPr sz="1080" b="0" i="0">
                <a:solidFill>
                  <a:schemeClr val="bg1"/>
                </a:solidFill>
                <a:latin typeface="Arial"/>
                <a:cs typeface="Arial"/>
              </a:defRPr>
            </a:lvl1pPr>
          </a:lstStyle>
          <a:p>
            <a:pPr marL="121920">
              <a:lnSpc>
                <a:spcPct val="100000"/>
              </a:lnSpc>
              <a:spcBef>
                <a:spcPts val="105"/>
              </a:spcBef>
            </a:pPr>
            <a:fld id="{81D60167-4931-47E6-BA6A-407CBD079E47}" type="slidenum">
              <a:rPr lang="en-US" spc="-25" smtClean="0"/>
              <a:t>‹#›</a:t>
            </a:fld>
            <a:endParaRPr lang="en-US" spc="-25" dirty="0"/>
          </a:p>
        </p:txBody>
      </p:sp>
    </p:spTree>
    <p:extLst>
      <p:ext uri="{BB962C8B-B14F-4D97-AF65-F5344CB8AC3E}">
        <p14:creationId xmlns:p14="http://schemas.microsoft.com/office/powerpoint/2010/main" val="160006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ntent image bottom" preserve="1">
  <p:cSld name="One Content image bottom">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19"/>
          <p:cNvSpPr txBox="1">
            <a:spLocks noGrp="1"/>
          </p:cNvSpPr>
          <p:nvPr>
            <p:ph type="body" idx="1"/>
          </p:nvPr>
        </p:nvSpPr>
        <p:spPr>
          <a:xfrm>
            <a:off x="838200" y="1825625"/>
            <a:ext cx="10515600" cy="35103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6" name="Google Shape;26;p19"/>
          <p:cNvSpPr>
            <a:spLocks noGrp="1"/>
          </p:cNvSpPr>
          <p:nvPr>
            <p:ph type="pic" idx="2"/>
          </p:nvPr>
        </p:nvSpPr>
        <p:spPr>
          <a:xfrm>
            <a:off x="0" y="5567422"/>
            <a:ext cx="12192000" cy="1290578"/>
          </a:xfrm>
          <a:prstGeom prst="rect">
            <a:avLst/>
          </a:prstGeom>
          <a:solidFill>
            <a:schemeClr val="accent2"/>
          </a:solidFill>
          <a:ln>
            <a:noFill/>
          </a:ln>
        </p:spPr>
      </p:sp>
    </p:spTree>
    <p:extLst>
      <p:ext uri="{BB962C8B-B14F-4D97-AF65-F5344CB8AC3E}">
        <p14:creationId xmlns:p14="http://schemas.microsoft.com/office/powerpoint/2010/main" val="375704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reserve="1">
  <p:cSld name="Thank you">
    <p:spTree>
      <p:nvGrpSpPr>
        <p:cNvPr id="1" name="Shape 27"/>
        <p:cNvGrpSpPr/>
        <p:nvPr/>
      </p:nvGrpSpPr>
      <p:grpSpPr>
        <a:xfrm>
          <a:off x="0" y="0"/>
          <a:ext cx="0" cy="0"/>
          <a:chOff x="0" y="0"/>
          <a:chExt cx="0" cy="0"/>
        </a:xfrm>
      </p:grpSpPr>
      <p:sp>
        <p:nvSpPr>
          <p:cNvPr id="28" name="Google Shape;28;p21"/>
          <p:cNvSpPr/>
          <p:nvPr/>
        </p:nvSpPr>
        <p:spPr>
          <a:xfrm rot="10800000" flipH="1">
            <a:off x="0" y="0"/>
            <a:ext cx="12192000" cy="6858000"/>
          </a:xfrm>
          <a:prstGeom prst="snip1Rect">
            <a:avLst>
              <a:gd name="adj" fmla="val 33039"/>
            </a:avLst>
          </a:prstGeom>
          <a:solidFill>
            <a:schemeClr val="accent1"/>
          </a:solidFill>
          <a:ln w="12700" cap="flat" cmpd="sng">
            <a:solidFill>
              <a:srgbClr val="AF422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29" name="Google Shape;29;p21"/>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30" name="Google Shape;30;p21"/>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ucida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extLst>
      <p:ext uri="{BB962C8B-B14F-4D97-AF65-F5344CB8AC3E}">
        <p14:creationId xmlns:p14="http://schemas.microsoft.com/office/powerpoint/2010/main" val="356258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slide" preserve="1">
  <p:cSld name="Quote slide">
    <p:spTree>
      <p:nvGrpSpPr>
        <p:cNvPr id="1" name="Shape 31"/>
        <p:cNvGrpSpPr/>
        <p:nvPr/>
      </p:nvGrpSpPr>
      <p:grpSpPr>
        <a:xfrm>
          <a:off x="0" y="0"/>
          <a:ext cx="0" cy="0"/>
          <a:chOff x="0" y="0"/>
          <a:chExt cx="0" cy="0"/>
        </a:xfrm>
      </p:grpSpPr>
      <p:sp>
        <p:nvSpPr>
          <p:cNvPr id="32" name="Google Shape;32;p14"/>
          <p:cNvSpPr>
            <a:spLocks noGrp="1"/>
          </p:cNvSpPr>
          <p:nvPr>
            <p:ph type="pic" idx="2"/>
          </p:nvPr>
        </p:nvSpPr>
        <p:spPr>
          <a:xfrm>
            <a:off x="0" y="0"/>
            <a:ext cx="12192000" cy="6858000"/>
          </a:xfrm>
          <a:prstGeom prst="snip2DiagRect">
            <a:avLst>
              <a:gd name="adj1" fmla="val 32406"/>
              <a:gd name="adj2" fmla="val 0"/>
            </a:avLst>
          </a:prstGeom>
          <a:solidFill>
            <a:schemeClr val="dk1"/>
          </a:solidFill>
          <a:ln>
            <a:noFill/>
          </a:ln>
        </p:spPr>
      </p:sp>
      <p:sp>
        <p:nvSpPr>
          <p:cNvPr id="33" name="Google Shape;33;p14"/>
          <p:cNvSpPr txBox="1">
            <a:spLocks noGrp="1"/>
          </p:cNvSpPr>
          <p:nvPr>
            <p:ph type="body" idx="1"/>
          </p:nvPr>
        </p:nvSpPr>
        <p:spPr>
          <a:xfrm>
            <a:off x="838200" y="1932972"/>
            <a:ext cx="10515600" cy="22346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800"/>
              <a:buNone/>
              <a:defRPr sz="2590" b="0" i="1">
                <a:solidFill>
                  <a:schemeClr val="lt1"/>
                </a:solidFill>
                <a:latin typeface="Lucida Sans"/>
                <a:ea typeface="Lucida Sans"/>
                <a:cs typeface="Lucida Sans"/>
                <a:sym typeface="Lucida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4" name="Google Shape;34;p14"/>
          <p:cNvSpPr txBox="1">
            <a:spLocks noGrp="1"/>
          </p:cNvSpPr>
          <p:nvPr>
            <p:ph type="body" idx="3"/>
          </p:nvPr>
        </p:nvSpPr>
        <p:spPr>
          <a:xfrm>
            <a:off x="3255962" y="4695510"/>
            <a:ext cx="8097838" cy="369332"/>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800"/>
              <a:buNone/>
              <a:defRPr i="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pic>
        <p:nvPicPr>
          <p:cNvPr id="35" name="Google Shape;35;p14"/>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1033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slide" preserve="1">
  <p:cSld name="Section Title slide">
    <p:spTree>
      <p:nvGrpSpPr>
        <p:cNvPr id="1" name="Shape 36"/>
        <p:cNvGrpSpPr/>
        <p:nvPr/>
      </p:nvGrpSpPr>
      <p:grpSpPr>
        <a:xfrm>
          <a:off x="0" y="0"/>
          <a:ext cx="0" cy="0"/>
          <a:chOff x="0" y="0"/>
          <a:chExt cx="0" cy="0"/>
        </a:xfrm>
      </p:grpSpPr>
      <p:sp>
        <p:nvSpPr>
          <p:cNvPr id="37" name="Google Shape;37;p15"/>
          <p:cNvSpPr>
            <a:spLocks noGrp="1"/>
          </p:cNvSpPr>
          <p:nvPr>
            <p:ph type="pic" idx="2"/>
          </p:nvPr>
        </p:nvSpPr>
        <p:spPr>
          <a:xfrm>
            <a:off x="0" y="0"/>
            <a:ext cx="12192000" cy="4589463"/>
          </a:xfrm>
          <a:prstGeom prst="rect">
            <a:avLst/>
          </a:prstGeom>
          <a:solidFill>
            <a:schemeClr val="dk1"/>
          </a:solidFill>
          <a:ln>
            <a:noFill/>
          </a:ln>
        </p:spPr>
      </p:sp>
      <p:sp>
        <p:nvSpPr>
          <p:cNvPr id="38" name="Google Shape;38;p15"/>
          <p:cNvSpPr txBox="1">
            <a:spLocks noGrp="1"/>
          </p:cNvSpPr>
          <p:nvPr>
            <p:ph type="title"/>
          </p:nvPr>
        </p:nvSpPr>
        <p:spPr>
          <a:xfrm>
            <a:off x="831850" y="4849792"/>
            <a:ext cx="5001791" cy="141347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3600"/>
              <a:buFont typeface="Lucida Sans"/>
              <a:buNone/>
              <a:defRPr sz="3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9" name="Google Shape;39;p15"/>
          <p:cNvSpPr txBox="1">
            <a:spLocks noGrp="1"/>
          </p:cNvSpPr>
          <p:nvPr>
            <p:ph type="body" idx="1"/>
          </p:nvPr>
        </p:nvSpPr>
        <p:spPr>
          <a:xfrm>
            <a:off x="5995686" y="4849792"/>
            <a:ext cx="5351764" cy="14134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rgbClr val="D7938D"/>
              </a:buClr>
              <a:buSzPts val="2000"/>
              <a:buNone/>
              <a:defRPr sz="2000">
                <a:solidFill>
                  <a:srgbClr val="D7938D"/>
                </a:solidFill>
              </a:defRPr>
            </a:lvl2pPr>
            <a:lvl3pPr marL="1371600" lvl="2" indent="-228600" algn="l">
              <a:lnSpc>
                <a:spcPct val="90000"/>
              </a:lnSpc>
              <a:spcBef>
                <a:spcPts val="500"/>
              </a:spcBef>
              <a:spcAft>
                <a:spcPts val="0"/>
              </a:spcAft>
              <a:buClr>
                <a:srgbClr val="D7938D"/>
              </a:buClr>
              <a:buSzPts val="1800"/>
              <a:buNone/>
              <a:defRPr sz="1800">
                <a:solidFill>
                  <a:srgbClr val="D7938D"/>
                </a:solidFill>
              </a:defRPr>
            </a:lvl3pPr>
            <a:lvl4pPr marL="1828800" lvl="3" indent="-228600" algn="l">
              <a:lnSpc>
                <a:spcPct val="90000"/>
              </a:lnSpc>
              <a:spcBef>
                <a:spcPts val="500"/>
              </a:spcBef>
              <a:spcAft>
                <a:spcPts val="0"/>
              </a:spcAft>
              <a:buClr>
                <a:srgbClr val="D7938D"/>
              </a:buClr>
              <a:buSzPts val="1600"/>
              <a:buNone/>
              <a:defRPr sz="1600">
                <a:solidFill>
                  <a:srgbClr val="D7938D"/>
                </a:solidFill>
              </a:defRPr>
            </a:lvl4pPr>
            <a:lvl5pPr marL="2286000" lvl="4" indent="-228600" algn="l">
              <a:lnSpc>
                <a:spcPct val="90000"/>
              </a:lnSpc>
              <a:spcBef>
                <a:spcPts val="500"/>
              </a:spcBef>
              <a:spcAft>
                <a:spcPts val="0"/>
              </a:spcAft>
              <a:buClr>
                <a:srgbClr val="D7938D"/>
              </a:buClr>
              <a:buSzPts val="1600"/>
              <a:buNone/>
              <a:defRPr sz="1600">
                <a:solidFill>
                  <a:srgbClr val="D7938D"/>
                </a:solidFill>
              </a:defRPr>
            </a:lvl5pPr>
            <a:lvl6pPr marL="2743200" lvl="5" indent="-228600" algn="l">
              <a:lnSpc>
                <a:spcPct val="90000"/>
              </a:lnSpc>
              <a:spcBef>
                <a:spcPts val="500"/>
              </a:spcBef>
              <a:spcAft>
                <a:spcPts val="0"/>
              </a:spcAft>
              <a:buClr>
                <a:srgbClr val="D7938D"/>
              </a:buClr>
              <a:buSzPts val="1600"/>
              <a:buNone/>
              <a:defRPr sz="1600">
                <a:solidFill>
                  <a:srgbClr val="D7938D"/>
                </a:solidFill>
              </a:defRPr>
            </a:lvl6pPr>
            <a:lvl7pPr marL="3200400" lvl="6" indent="-228600" algn="l">
              <a:lnSpc>
                <a:spcPct val="90000"/>
              </a:lnSpc>
              <a:spcBef>
                <a:spcPts val="500"/>
              </a:spcBef>
              <a:spcAft>
                <a:spcPts val="0"/>
              </a:spcAft>
              <a:buClr>
                <a:srgbClr val="D7938D"/>
              </a:buClr>
              <a:buSzPts val="1600"/>
              <a:buNone/>
              <a:defRPr sz="1600">
                <a:solidFill>
                  <a:srgbClr val="D7938D"/>
                </a:solidFill>
              </a:defRPr>
            </a:lvl7pPr>
            <a:lvl8pPr marL="3657600" lvl="7" indent="-228600" algn="l">
              <a:lnSpc>
                <a:spcPct val="90000"/>
              </a:lnSpc>
              <a:spcBef>
                <a:spcPts val="500"/>
              </a:spcBef>
              <a:spcAft>
                <a:spcPts val="0"/>
              </a:spcAft>
              <a:buClr>
                <a:srgbClr val="D7938D"/>
              </a:buClr>
              <a:buSzPts val="1600"/>
              <a:buNone/>
              <a:defRPr sz="1600">
                <a:solidFill>
                  <a:srgbClr val="D7938D"/>
                </a:solidFill>
              </a:defRPr>
            </a:lvl8pPr>
            <a:lvl9pPr marL="4114800" lvl="8" indent="-228600" algn="l">
              <a:lnSpc>
                <a:spcPct val="90000"/>
              </a:lnSpc>
              <a:spcBef>
                <a:spcPts val="500"/>
              </a:spcBef>
              <a:spcAft>
                <a:spcPts val="0"/>
              </a:spcAft>
              <a:buClr>
                <a:srgbClr val="D7938D"/>
              </a:buClr>
              <a:buSzPts val="1600"/>
              <a:buNone/>
              <a:defRPr sz="1600">
                <a:solidFill>
                  <a:srgbClr val="D7938D"/>
                </a:solidFill>
              </a:defRPr>
            </a:lvl9pPr>
          </a:lstStyle>
          <a:p>
            <a:pPr lvl="0"/>
            <a:r>
              <a:rPr lang="en-US"/>
              <a:t>Click to edit Master text styles</a:t>
            </a:r>
          </a:p>
        </p:txBody>
      </p:sp>
      <p:pic>
        <p:nvPicPr>
          <p:cNvPr id="40" name="Google Shape;40;p15"/>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82193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e team" preserve="1">
  <p:cSld name="The team">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6"/>
          <p:cNvSpPr txBox="1"/>
          <p:nvPr/>
        </p:nvSpPr>
        <p:spPr>
          <a:xfrm>
            <a:off x="0" y="5347504"/>
            <a:ext cx="12192000" cy="1510496"/>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46" name="Google Shape;46;p16"/>
          <p:cNvSpPr txBox="1"/>
          <p:nvPr/>
        </p:nvSpPr>
        <p:spPr>
          <a:xfrm>
            <a:off x="4201610" y="5499904"/>
            <a:ext cx="7152190" cy="1200329"/>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chemeClr val="dk2"/>
                </a:solidFill>
                <a:latin typeface="Lucida Sans"/>
                <a:ea typeface="Lucida Sans"/>
                <a:cs typeface="Lucida Sans"/>
                <a:sym typeface="Lucida Sans"/>
              </a:rPr>
              <a:t>“We respect diversity, we are having fun, we welcome and we respect new ideas and we work on them. We are diverse personalities, working together to create value for the ICT community.“</a:t>
            </a:r>
            <a:endParaRPr sz="1800" b="0" i="1" u="none" strike="noStrike" cap="none">
              <a:solidFill>
                <a:schemeClr val="dk2"/>
              </a:solidFill>
              <a:latin typeface="Lucida Sans"/>
              <a:ea typeface="Lucida Sans"/>
              <a:cs typeface="Lucida Sans"/>
              <a:sym typeface="Lucida Sans"/>
            </a:endParaRPr>
          </a:p>
        </p:txBody>
      </p:sp>
      <p:pic>
        <p:nvPicPr>
          <p:cNvPr id="47" name="Google Shape;47;p16"/>
          <p:cNvPicPr preferRelativeResize="0"/>
          <p:nvPr/>
        </p:nvPicPr>
        <p:blipFill rotWithShape="1">
          <a:blip r:embed="rId2">
            <a:alphaModFix/>
          </a:blip>
          <a:srcRect/>
          <a:stretch/>
        </p:blipFill>
        <p:spPr>
          <a:xfrm>
            <a:off x="838200" y="5783270"/>
            <a:ext cx="2743200" cy="633595"/>
          </a:xfrm>
          <a:prstGeom prst="rect">
            <a:avLst/>
          </a:prstGeom>
          <a:noFill/>
          <a:ln>
            <a:noFill/>
          </a:ln>
        </p:spPr>
      </p:pic>
      <p:sp>
        <p:nvSpPr>
          <p:cNvPr id="48" name="Google Shape;48;p16"/>
          <p:cNvSpPr>
            <a:spLocks noGrp="1"/>
          </p:cNvSpPr>
          <p:nvPr>
            <p:ph type="pic" idx="2"/>
          </p:nvPr>
        </p:nvSpPr>
        <p:spPr>
          <a:xfrm>
            <a:off x="838200"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49" name="Google Shape;49;p16"/>
          <p:cNvSpPr>
            <a:spLocks noGrp="1"/>
          </p:cNvSpPr>
          <p:nvPr>
            <p:ph type="pic" idx="3"/>
          </p:nvPr>
        </p:nvSpPr>
        <p:spPr>
          <a:xfrm>
            <a:off x="3529314"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0" name="Google Shape;50;p16"/>
          <p:cNvSpPr>
            <a:spLocks noGrp="1"/>
          </p:cNvSpPr>
          <p:nvPr>
            <p:ph type="pic" idx="4"/>
          </p:nvPr>
        </p:nvSpPr>
        <p:spPr>
          <a:xfrm>
            <a:off x="6220428"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1" name="Google Shape;51;p16"/>
          <p:cNvSpPr>
            <a:spLocks noGrp="1"/>
          </p:cNvSpPr>
          <p:nvPr>
            <p:ph type="pic" idx="5"/>
          </p:nvPr>
        </p:nvSpPr>
        <p:spPr>
          <a:xfrm>
            <a:off x="8911542"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2" name="Google Shape;52;p16"/>
          <p:cNvSpPr txBox="1"/>
          <p:nvPr/>
        </p:nvSpPr>
        <p:spPr>
          <a:xfrm>
            <a:off x="900414"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3" name="Google Shape;53;p16"/>
          <p:cNvSpPr txBox="1"/>
          <p:nvPr/>
        </p:nvSpPr>
        <p:spPr>
          <a:xfrm>
            <a:off x="3591528"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4" name="Google Shape;54;p16"/>
          <p:cNvSpPr txBox="1"/>
          <p:nvPr/>
        </p:nvSpPr>
        <p:spPr>
          <a:xfrm>
            <a:off x="6251535"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5" name="Google Shape;55;p16"/>
          <p:cNvSpPr txBox="1"/>
          <p:nvPr/>
        </p:nvSpPr>
        <p:spPr>
          <a:xfrm>
            <a:off x="8973756"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Tree>
    <p:extLst>
      <p:ext uri="{BB962C8B-B14F-4D97-AF65-F5344CB8AC3E}">
        <p14:creationId xmlns:p14="http://schemas.microsoft.com/office/powerpoint/2010/main" val="40513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Section Title slide" preserve="1">
  <p:cSld name="1_Section Title slide">
    <p:spTree>
      <p:nvGrpSpPr>
        <p:cNvPr id="1" name="Shape 56"/>
        <p:cNvGrpSpPr/>
        <p:nvPr/>
      </p:nvGrpSpPr>
      <p:grpSpPr>
        <a:xfrm>
          <a:off x="0" y="0"/>
          <a:ext cx="0" cy="0"/>
          <a:chOff x="0" y="0"/>
          <a:chExt cx="0" cy="0"/>
        </a:xfrm>
      </p:grpSpPr>
      <p:sp>
        <p:nvSpPr>
          <p:cNvPr id="57" name="Google Shape;57;p17"/>
          <p:cNvSpPr>
            <a:spLocks noGrp="1"/>
          </p:cNvSpPr>
          <p:nvPr>
            <p:ph type="pic" idx="2"/>
          </p:nvPr>
        </p:nvSpPr>
        <p:spPr>
          <a:xfrm>
            <a:off x="0" y="0"/>
            <a:ext cx="12192000" cy="6858000"/>
          </a:xfrm>
          <a:prstGeom prst="rect">
            <a:avLst/>
          </a:prstGeom>
          <a:solidFill>
            <a:schemeClr val="dk1"/>
          </a:solidFill>
          <a:ln>
            <a:noFill/>
          </a:ln>
        </p:spPr>
      </p:sp>
      <p:sp>
        <p:nvSpPr>
          <p:cNvPr id="58" name="Google Shape;58;p17"/>
          <p:cNvSpPr>
            <a:spLocks noGrp="1"/>
          </p:cNvSpPr>
          <p:nvPr>
            <p:ph type="pic" idx="3"/>
          </p:nvPr>
        </p:nvSpPr>
        <p:spPr>
          <a:xfrm>
            <a:off x="0" y="3692324"/>
            <a:ext cx="12192000" cy="2476982"/>
          </a:xfrm>
          <a:prstGeom prst="rect">
            <a:avLst/>
          </a:prstGeom>
          <a:solidFill>
            <a:schemeClr val="accent1"/>
          </a:solidFill>
          <a:ln>
            <a:noFill/>
          </a:ln>
        </p:spPr>
      </p:sp>
      <p:sp>
        <p:nvSpPr>
          <p:cNvPr id="59" name="Google Shape;59;p17"/>
          <p:cNvSpPr txBox="1">
            <a:spLocks noGrp="1"/>
          </p:cNvSpPr>
          <p:nvPr>
            <p:ph type="title"/>
          </p:nvPr>
        </p:nvSpPr>
        <p:spPr>
          <a:xfrm>
            <a:off x="831850" y="4224759"/>
            <a:ext cx="5001791" cy="141347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3600"/>
              <a:buFont typeface="Lucida Sans"/>
              <a:buNone/>
              <a:defRPr sz="3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0" name="Google Shape;60;p17"/>
          <p:cNvSpPr txBox="1">
            <a:spLocks noGrp="1"/>
          </p:cNvSpPr>
          <p:nvPr>
            <p:ph type="body" idx="1"/>
          </p:nvPr>
        </p:nvSpPr>
        <p:spPr>
          <a:xfrm>
            <a:off x="5995686" y="4224759"/>
            <a:ext cx="5351764" cy="14134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D7938D"/>
              </a:buClr>
              <a:buSzPts val="2000"/>
              <a:buNone/>
              <a:defRPr sz="2000">
                <a:solidFill>
                  <a:srgbClr val="D7938D"/>
                </a:solidFill>
              </a:defRPr>
            </a:lvl2pPr>
            <a:lvl3pPr marL="1371600" lvl="2" indent="-228600" algn="l">
              <a:lnSpc>
                <a:spcPct val="90000"/>
              </a:lnSpc>
              <a:spcBef>
                <a:spcPts val="500"/>
              </a:spcBef>
              <a:spcAft>
                <a:spcPts val="0"/>
              </a:spcAft>
              <a:buClr>
                <a:srgbClr val="D7938D"/>
              </a:buClr>
              <a:buSzPts val="1800"/>
              <a:buNone/>
              <a:defRPr sz="1800">
                <a:solidFill>
                  <a:srgbClr val="D7938D"/>
                </a:solidFill>
              </a:defRPr>
            </a:lvl3pPr>
            <a:lvl4pPr marL="1828800" lvl="3" indent="-228600" algn="l">
              <a:lnSpc>
                <a:spcPct val="90000"/>
              </a:lnSpc>
              <a:spcBef>
                <a:spcPts val="500"/>
              </a:spcBef>
              <a:spcAft>
                <a:spcPts val="0"/>
              </a:spcAft>
              <a:buClr>
                <a:srgbClr val="D7938D"/>
              </a:buClr>
              <a:buSzPts val="1600"/>
              <a:buNone/>
              <a:defRPr sz="1600">
                <a:solidFill>
                  <a:srgbClr val="D7938D"/>
                </a:solidFill>
              </a:defRPr>
            </a:lvl4pPr>
            <a:lvl5pPr marL="2286000" lvl="4" indent="-228600" algn="l">
              <a:lnSpc>
                <a:spcPct val="90000"/>
              </a:lnSpc>
              <a:spcBef>
                <a:spcPts val="500"/>
              </a:spcBef>
              <a:spcAft>
                <a:spcPts val="0"/>
              </a:spcAft>
              <a:buClr>
                <a:srgbClr val="D7938D"/>
              </a:buClr>
              <a:buSzPts val="1600"/>
              <a:buNone/>
              <a:defRPr sz="1600">
                <a:solidFill>
                  <a:srgbClr val="D7938D"/>
                </a:solidFill>
              </a:defRPr>
            </a:lvl5pPr>
            <a:lvl6pPr marL="2743200" lvl="5" indent="-228600" algn="l">
              <a:lnSpc>
                <a:spcPct val="90000"/>
              </a:lnSpc>
              <a:spcBef>
                <a:spcPts val="500"/>
              </a:spcBef>
              <a:spcAft>
                <a:spcPts val="0"/>
              </a:spcAft>
              <a:buClr>
                <a:srgbClr val="D7938D"/>
              </a:buClr>
              <a:buSzPts val="1600"/>
              <a:buNone/>
              <a:defRPr sz="1600">
                <a:solidFill>
                  <a:srgbClr val="D7938D"/>
                </a:solidFill>
              </a:defRPr>
            </a:lvl6pPr>
            <a:lvl7pPr marL="3200400" lvl="6" indent="-228600" algn="l">
              <a:lnSpc>
                <a:spcPct val="90000"/>
              </a:lnSpc>
              <a:spcBef>
                <a:spcPts val="500"/>
              </a:spcBef>
              <a:spcAft>
                <a:spcPts val="0"/>
              </a:spcAft>
              <a:buClr>
                <a:srgbClr val="D7938D"/>
              </a:buClr>
              <a:buSzPts val="1600"/>
              <a:buNone/>
              <a:defRPr sz="1600">
                <a:solidFill>
                  <a:srgbClr val="D7938D"/>
                </a:solidFill>
              </a:defRPr>
            </a:lvl7pPr>
            <a:lvl8pPr marL="3657600" lvl="7" indent="-228600" algn="l">
              <a:lnSpc>
                <a:spcPct val="90000"/>
              </a:lnSpc>
              <a:spcBef>
                <a:spcPts val="500"/>
              </a:spcBef>
              <a:spcAft>
                <a:spcPts val="0"/>
              </a:spcAft>
              <a:buClr>
                <a:srgbClr val="D7938D"/>
              </a:buClr>
              <a:buSzPts val="1600"/>
              <a:buNone/>
              <a:defRPr sz="1600">
                <a:solidFill>
                  <a:srgbClr val="D7938D"/>
                </a:solidFill>
              </a:defRPr>
            </a:lvl8pPr>
            <a:lvl9pPr marL="4114800" lvl="8" indent="-228600" algn="l">
              <a:lnSpc>
                <a:spcPct val="90000"/>
              </a:lnSpc>
              <a:spcBef>
                <a:spcPts val="500"/>
              </a:spcBef>
              <a:spcAft>
                <a:spcPts val="0"/>
              </a:spcAft>
              <a:buClr>
                <a:srgbClr val="D7938D"/>
              </a:buClr>
              <a:buSzPts val="1600"/>
              <a:buNone/>
              <a:defRPr sz="1600">
                <a:solidFill>
                  <a:srgbClr val="D7938D"/>
                </a:solidFill>
              </a:defRPr>
            </a:lvl9pPr>
          </a:lstStyle>
          <a:p>
            <a:pPr lvl="0"/>
            <a:r>
              <a:rPr lang="en-US"/>
              <a:t>Click to edit Master text styles</a:t>
            </a:r>
          </a:p>
        </p:txBody>
      </p:sp>
    </p:spTree>
    <p:extLst>
      <p:ext uri="{BB962C8B-B14F-4D97-AF65-F5344CB8AC3E}">
        <p14:creationId xmlns:p14="http://schemas.microsoft.com/office/powerpoint/2010/main" val="99410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image left" preserve="1">
  <p:cSld name="Two Content image lef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3298784"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3" name="Google Shape;6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18"/>
          <p:cNvSpPr txBox="1">
            <a:spLocks noGrp="1"/>
          </p:cNvSpPr>
          <p:nvPr>
            <p:ph type="body" idx="1"/>
          </p:nvPr>
        </p:nvSpPr>
        <p:spPr>
          <a:xfrm>
            <a:off x="3298784"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7" name="Google Shape;67;p18"/>
          <p:cNvSpPr txBox="1">
            <a:spLocks noGrp="1"/>
          </p:cNvSpPr>
          <p:nvPr>
            <p:ph type="body" idx="2"/>
          </p:nvPr>
        </p:nvSpPr>
        <p:spPr>
          <a:xfrm>
            <a:off x="7462773"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8" name="Google Shape;68;p18"/>
          <p:cNvSpPr>
            <a:spLocks noGrp="1"/>
          </p:cNvSpPr>
          <p:nvPr>
            <p:ph type="pic" idx="3"/>
          </p:nvPr>
        </p:nvSpPr>
        <p:spPr>
          <a:xfrm>
            <a:off x="0" y="0"/>
            <a:ext cx="3090441" cy="6858000"/>
          </a:xfrm>
          <a:prstGeom prst="rect">
            <a:avLst/>
          </a:prstGeom>
          <a:solidFill>
            <a:schemeClr val="accent2"/>
          </a:solidFill>
          <a:ln>
            <a:noFill/>
          </a:ln>
        </p:spPr>
      </p:sp>
      <p:pic>
        <p:nvPicPr>
          <p:cNvPr id="69" name="Google Shape;69;p18"/>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81889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ntent image left" preserve="1">
  <p:cSld name="One Content image lef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3298784"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0"/>
          <p:cNvSpPr txBox="1">
            <a:spLocks noGrp="1"/>
          </p:cNvSpPr>
          <p:nvPr>
            <p:ph type="body" idx="1"/>
          </p:nvPr>
        </p:nvSpPr>
        <p:spPr>
          <a:xfrm>
            <a:off x="3298784" y="1825625"/>
            <a:ext cx="80550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p20"/>
          <p:cNvSpPr>
            <a:spLocks noGrp="1"/>
          </p:cNvSpPr>
          <p:nvPr>
            <p:ph type="pic" idx="2"/>
          </p:nvPr>
        </p:nvSpPr>
        <p:spPr>
          <a:xfrm>
            <a:off x="0" y="0"/>
            <a:ext cx="3090441" cy="6858000"/>
          </a:xfrm>
          <a:prstGeom prst="rect">
            <a:avLst/>
          </a:prstGeom>
          <a:solidFill>
            <a:schemeClr val="accent2"/>
          </a:solidFill>
          <a:ln>
            <a:noFill/>
          </a:ln>
        </p:spPr>
      </p:sp>
      <p:pic>
        <p:nvPicPr>
          <p:cNvPr id="77" name="Google Shape;77;p20"/>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281403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ucida Sans"/>
              <a:buNone/>
              <a:defRPr sz="44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Lucida Sans"/>
                <a:ea typeface="Lucida Sans"/>
                <a:cs typeface="Lucida Sans"/>
                <a:sym typeface="Lucida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Lucida Sans"/>
                <a:ea typeface="Lucida Sans"/>
                <a:cs typeface="Lucida Sans"/>
                <a:sym typeface="Lucida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Lucida Sans"/>
                <a:ea typeface="Lucida Sans"/>
                <a:cs typeface="Lucida Sans"/>
                <a:sym typeface="Lucida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Lucida Sans"/>
                <a:ea typeface="Lucida Sans"/>
                <a:cs typeface="Lucida Sans"/>
                <a:sym typeface="Lucida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9pPr>
          </a:lstStyle>
          <a:p>
            <a:endParaRPr lang="en-US" dirty="0"/>
          </a:p>
          <a:p>
            <a:endParaRPr lang="en-US" dirty="0"/>
          </a:p>
          <a:p>
            <a:endParaRPr dirty="0"/>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2"/>
          <p:cNvPicPr preferRelativeResize="0"/>
          <p:nvPr/>
        </p:nvPicPr>
        <p:blipFill rotWithShape="1">
          <a:blip r:embed="rId17">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54089529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8" r:id="rId13"/>
    <p:sldLayoutId id="2147483700" r:id="rId14"/>
    <p:sldLayoutId id="2147483701"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0800" marR="0" lvl="0" indent="0" algn="l" rtl="0" eaLnBrk="1" hangingPunct="1">
        <a:lnSpc>
          <a:spcPct val="100000"/>
        </a:lnSpc>
        <a:spcBef>
          <a:spcPts val="0"/>
        </a:spcBef>
        <a:spcAft>
          <a:spcPts val="0"/>
        </a:spcAft>
        <a:buClr>
          <a:schemeClr val="tx1"/>
        </a:buClr>
        <a:buFont typeface="Arial"/>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jpg"/><Relationship Id="rId1" Type="http://schemas.openxmlformats.org/officeDocument/2006/relationships/slideLayout" Target="../slideLayouts/slideLayout1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jp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14.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31.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13.xml"/><Relationship Id="rId6" Type="http://schemas.openxmlformats.org/officeDocument/2006/relationships/image" Target="../media/image80.jpg"/><Relationship Id="rId5" Type="http://schemas.openxmlformats.org/officeDocument/2006/relationships/image" Target="../media/image79.jpg"/><Relationship Id="rId10" Type="http://schemas.openxmlformats.org/officeDocument/2006/relationships/image" Target="../media/image84.png"/><Relationship Id="rId4" Type="http://schemas.openxmlformats.org/officeDocument/2006/relationships/image" Target="../media/image78.jpg"/><Relationship Id="rId9" Type="http://schemas.openxmlformats.org/officeDocument/2006/relationships/image" Target="../media/image83.jpg"/></Relationships>
</file>

<file path=ppt/slides/_rels/slide42.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image" Target="../media/image85.png"/><Relationship Id="rId1" Type="http://schemas.openxmlformats.org/officeDocument/2006/relationships/slideLayout" Target="../slideLayouts/slideLayout13.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98.png"/><Relationship Id="rId7" Type="http://schemas.openxmlformats.org/officeDocument/2006/relationships/image" Target="../media/image90.png"/><Relationship Id="rId2" Type="http://schemas.openxmlformats.org/officeDocument/2006/relationships/image" Target="../media/image97.png"/><Relationship Id="rId1" Type="http://schemas.openxmlformats.org/officeDocument/2006/relationships/slideLayout" Target="../slideLayouts/slideLayout13.xml"/><Relationship Id="rId6" Type="http://schemas.openxmlformats.org/officeDocument/2006/relationships/image" Target="../media/image89.png"/><Relationship Id="rId11" Type="http://schemas.openxmlformats.org/officeDocument/2006/relationships/image" Target="../media/image91.png"/><Relationship Id="rId5" Type="http://schemas.openxmlformats.org/officeDocument/2006/relationships/image" Target="../media/image100.png"/><Relationship Id="rId10" Type="http://schemas.openxmlformats.org/officeDocument/2006/relationships/image" Target="../media/image92.png"/><Relationship Id="rId4" Type="http://schemas.openxmlformats.org/officeDocument/2006/relationships/image" Target="../media/image99.png"/><Relationship Id="rId9" Type="http://schemas.openxmlformats.org/officeDocument/2006/relationships/image" Target="../media/image101.png"/></Relationships>
</file>

<file path=ppt/slides/_rels/slide4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34.png"/><Relationship Id="rId10" Type="http://schemas.openxmlformats.org/officeDocument/2006/relationships/image" Target="../media/image108.png"/><Relationship Id="rId4" Type="http://schemas.openxmlformats.org/officeDocument/2006/relationships/image" Target="../media/image103.png"/><Relationship Id="rId9" Type="http://schemas.openxmlformats.org/officeDocument/2006/relationships/image" Target="../media/image107.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11.jp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3.jpg"/><Relationship Id="rId2" Type="http://schemas.openxmlformats.org/officeDocument/2006/relationships/image" Target="../media/image112.png"/><Relationship Id="rId1" Type="http://schemas.openxmlformats.org/officeDocument/2006/relationships/slideLayout" Target="../slideLayouts/slideLayout13.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4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27.png"/><Relationship Id="rId18" Type="http://schemas.openxmlformats.org/officeDocument/2006/relationships/image" Target="../media/image132.png"/><Relationship Id="rId3" Type="http://schemas.openxmlformats.org/officeDocument/2006/relationships/image" Target="../media/image118.png"/><Relationship Id="rId21" Type="http://schemas.openxmlformats.org/officeDocument/2006/relationships/image" Target="../media/image135.png"/><Relationship Id="rId7" Type="http://schemas.openxmlformats.org/officeDocument/2006/relationships/image" Target="../media/image122.png"/><Relationship Id="rId12" Type="http://schemas.openxmlformats.org/officeDocument/2006/relationships/image" Target="../media/image126.png"/><Relationship Id="rId17" Type="http://schemas.openxmlformats.org/officeDocument/2006/relationships/image" Target="../media/image131.png"/><Relationship Id="rId2" Type="http://schemas.openxmlformats.org/officeDocument/2006/relationships/image" Target="../media/image117.png"/><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13.xml"/><Relationship Id="rId6" Type="http://schemas.openxmlformats.org/officeDocument/2006/relationships/image" Target="../media/image121.png"/><Relationship Id="rId11" Type="http://schemas.openxmlformats.org/officeDocument/2006/relationships/image" Target="../media/image125.png"/><Relationship Id="rId5" Type="http://schemas.openxmlformats.org/officeDocument/2006/relationships/image" Target="../media/image120.png"/><Relationship Id="rId15" Type="http://schemas.openxmlformats.org/officeDocument/2006/relationships/image" Target="../media/image129.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9.png"/><Relationship Id="rId9" Type="http://schemas.openxmlformats.org/officeDocument/2006/relationships/image" Target="../media/image123.png"/><Relationship Id="rId14" Type="http://schemas.openxmlformats.org/officeDocument/2006/relationships/image" Target="../media/image128.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0.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21.png"/><Relationship Id="rId18" Type="http://schemas.openxmlformats.org/officeDocument/2006/relationships/image" Target="../media/image127.png"/><Relationship Id="rId26" Type="http://schemas.openxmlformats.org/officeDocument/2006/relationships/image" Target="../media/image135.png"/><Relationship Id="rId3" Type="http://schemas.openxmlformats.org/officeDocument/2006/relationships/image" Target="../media/image137.png"/><Relationship Id="rId21" Type="http://schemas.openxmlformats.org/officeDocument/2006/relationships/image" Target="../media/image37.png"/><Relationship Id="rId7" Type="http://schemas.openxmlformats.org/officeDocument/2006/relationships/image" Target="../media/image141.png"/><Relationship Id="rId12" Type="http://schemas.openxmlformats.org/officeDocument/2006/relationships/image" Target="../media/image120.png"/><Relationship Id="rId17" Type="http://schemas.openxmlformats.org/officeDocument/2006/relationships/image" Target="../media/image126.png"/><Relationship Id="rId25" Type="http://schemas.openxmlformats.org/officeDocument/2006/relationships/image" Target="../media/image133.png"/><Relationship Id="rId2" Type="http://schemas.openxmlformats.org/officeDocument/2006/relationships/image" Target="../media/image136.png"/><Relationship Id="rId16" Type="http://schemas.openxmlformats.org/officeDocument/2006/relationships/image" Target="../media/image125.png"/><Relationship Id="rId20" Type="http://schemas.openxmlformats.org/officeDocument/2006/relationships/image" Target="../media/image129.png"/><Relationship Id="rId1" Type="http://schemas.openxmlformats.org/officeDocument/2006/relationships/slideLayout" Target="../slideLayouts/slideLayout13.xml"/><Relationship Id="rId6" Type="http://schemas.openxmlformats.org/officeDocument/2006/relationships/image" Target="../media/image140.png"/><Relationship Id="rId11" Type="http://schemas.openxmlformats.org/officeDocument/2006/relationships/image" Target="../media/image119.png"/><Relationship Id="rId24" Type="http://schemas.openxmlformats.org/officeDocument/2006/relationships/image" Target="../media/image132.png"/><Relationship Id="rId5" Type="http://schemas.openxmlformats.org/officeDocument/2006/relationships/image" Target="../media/image139.png"/><Relationship Id="rId15" Type="http://schemas.openxmlformats.org/officeDocument/2006/relationships/image" Target="../media/image124.png"/><Relationship Id="rId23" Type="http://schemas.openxmlformats.org/officeDocument/2006/relationships/image" Target="../media/image123.png"/><Relationship Id="rId10" Type="http://schemas.openxmlformats.org/officeDocument/2006/relationships/image" Target="../media/image118.png"/><Relationship Id="rId19" Type="http://schemas.openxmlformats.org/officeDocument/2006/relationships/image" Target="../media/image128.png"/><Relationship Id="rId4" Type="http://schemas.openxmlformats.org/officeDocument/2006/relationships/image" Target="../media/image138.png"/><Relationship Id="rId9" Type="http://schemas.openxmlformats.org/officeDocument/2006/relationships/image" Target="../media/image117.png"/><Relationship Id="rId14" Type="http://schemas.openxmlformats.org/officeDocument/2006/relationships/image" Target="../media/image122.png"/><Relationship Id="rId22" Type="http://schemas.openxmlformats.org/officeDocument/2006/relationships/image" Target="../media/image130.png"/></Relationships>
</file>

<file path=ppt/slides/_rels/slide5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45.png"/><Relationship Id="rId7" Type="http://schemas.openxmlformats.org/officeDocument/2006/relationships/image" Target="../media/image13.jpg"/><Relationship Id="rId2" Type="http://schemas.openxmlformats.org/officeDocument/2006/relationships/image" Target="../media/image144.png"/><Relationship Id="rId1" Type="http://schemas.openxmlformats.org/officeDocument/2006/relationships/slideLayout" Target="../slideLayouts/slideLayout13.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5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3.xml"/><Relationship Id="rId5" Type="http://schemas.openxmlformats.org/officeDocument/2006/relationships/image" Target="../media/image152.png"/><Relationship Id="rId4" Type="http://schemas.openxmlformats.org/officeDocument/2006/relationships/image" Target="../media/image151.png"/></Relationships>
</file>

<file path=ppt/slides/_rels/slide57.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13.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9" Type="http://schemas.openxmlformats.org/officeDocument/2006/relationships/image" Target="../media/image158.png"/></Relationships>
</file>

<file path=ppt/slides/_rels/slide58.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6.png"/><Relationship Id="rId18" Type="http://schemas.openxmlformats.org/officeDocument/2006/relationships/image" Target="../media/image130.png"/><Relationship Id="rId3" Type="http://schemas.openxmlformats.org/officeDocument/2006/relationships/image" Target="../media/image160.png"/><Relationship Id="rId21" Type="http://schemas.openxmlformats.org/officeDocument/2006/relationships/image" Target="../media/image133.png"/><Relationship Id="rId7" Type="http://schemas.openxmlformats.org/officeDocument/2006/relationships/image" Target="../media/image119.png"/><Relationship Id="rId12" Type="http://schemas.openxmlformats.org/officeDocument/2006/relationships/image" Target="../media/image125.png"/><Relationship Id="rId17" Type="http://schemas.openxmlformats.org/officeDocument/2006/relationships/image" Target="../media/image37.png"/><Relationship Id="rId2" Type="http://schemas.openxmlformats.org/officeDocument/2006/relationships/image" Target="../media/image159.png"/><Relationship Id="rId16" Type="http://schemas.openxmlformats.org/officeDocument/2006/relationships/image" Target="../media/image129.png"/><Relationship Id="rId20" Type="http://schemas.openxmlformats.org/officeDocument/2006/relationships/image" Target="../media/image132.png"/><Relationship Id="rId1" Type="http://schemas.openxmlformats.org/officeDocument/2006/relationships/slideLayout" Target="../slideLayouts/slideLayout13.xml"/><Relationship Id="rId6" Type="http://schemas.openxmlformats.org/officeDocument/2006/relationships/image" Target="../media/image118.png"/><Relationship Id="rId11" Type="http://schemas.openxmlformats.org/officeDocument/2006/relationships/image" Target="../media/image124.png"/><Relationship Id="rId5" Type="http://schemas.openxmlformats.org/officeDocument/2006/relationships/image" Target="../media/image117.png"/><Relationship Id="rId15" Type="http://schemas.openxmlformats.org/officeDocument/2006/relationships/image" Target="../media/image128.png"/><Relationship Id="rId10" Type="http://schemas.openxmlformats.org/officeDocument/2006/relationships/image" Target="../media/image122.png"/><Relationship Id="rId19" Type="http://schemas.openxmlformats.org/officeDocument/2006/relationships/image" Target="../media/image123.png"/><Relationship Id="rId4" Type="http://schemas.openxmlformats.org/officeDocument/2006/relationships/image" Target="../media/image161.png"/><Relationship Id="rId9" Type="http://schemas.openxmlformats.org/officeDocument/2006/relationships/image" Target="../media/image121.png"/><Relationship Id="rId14" Type="http://schemas.openxmlformats.org/officeDocument/2006/relationships/image" Target="../media/image127.png"/></Relationships>
</file>

<file path=ppt/slides/_rels/slide59.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13.xml"/><Relationship Id="rId5" Type="http://schemas.openxmlformats.org/officeDocument/2006/relationships/image" Target="../media/image165.png"/><Relationship Id="rId4" Type="http://schemas.openxmlformats.org/officeDocument/2006/relationships/image" Target="../media/image164.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3.png"/><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3" Type="http://schemas.openxmlformats.org/officeDocument/2006/relationships/image" Target="../media/image167.png"/><Relationship Id="rId7" Type="http://schemas.openxmlformats.org/officeDocument/2006/relationships/image" Target="../media/image13.jpg"/><Relationship Id="rId2" Type="http://schemas.openxmlformats.org/officeDocument/2006/relationships/image" Target="../media/image166.png"/><Relationship Id="rId1" Type="http://schemas.openxmlformats.org/officeDocument/2006/relationships/slideLayout" Target="../slideLayouts/slideLayout13.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2.png"/><Relationship Id="rId7" Type="http://schemas.openxmlformats.org/officeDocument/2006/relationships/image" Target="../media/image174.png"/><Relationship Id="rId2" Type="http://schemas.openxmlformats.org/officeDocument/2006/relationships/image" Target="../media/image171.png"/><Relationship Id="rId1" Type="http://schemas.openxmlformats.org/officeDocument/2006/relationships/slideLayout" Target="../slideLayouts/slideLayout13.xml"/><Relationship Id="rId6" Type="http://schemas.openxmlformats.org/officeDocument/2006/relationships/image" Target="../media/image104.png"/><Relationship Id="rId11" Type="http://schemas.openxmlformats.org/officeDocument/2006/relationships/image" Target="../media/image177.png"/><Relationship Id="rId5" Type="http://schemas.openxmlformats.org/officeDocument/2006/relationships/image" Target="../media/image33.png"/><Relationship Id="rId10" Type="http://schemas.openxmlformats.org/officeDocument/2006/relationships/image" Target="../media/image176.png"/><Relationship Id="rId4" Type="http://schemas.openxmlformats.org/officeDocument/2006/relationships/image" Target="../media/image173.png"/><Relationship Id="rId9" Type="http://schemas.openxmlformats.org/officeDocument/2006/relationships/image" Target="../media/image175.png"/></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13.xml"/><Relationship Id="rId6" Type="http://schemas.openxmlformats.org/officeDocument/2006/relationships/image" Target="../media/image66.png"/><Relationship Id="rId5" Type="http://schemas.openxmlformats.org/officeDocument/2006/relationships/image" Target="../media/image70.png"/><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
          <p:cNvPicPr preferRelativeResize="0">
            <a:picLocks noGrp="1"/>
          </p:cNvPicPr>
          <p:nvPr>
            <p:ph type="pic" idx="2"/>
          </p:nvPr>
        </p:nvPicPr>
        <p:blipFill rotWithShape="1">
          <a:blip r:embed="rId3">
            <a:alphaModFix/>
          </a:blip>
          <a:srcRect l="6816" r="6815"/>
          <a:stretch/>
        </p:blipFill>
        <p:spPr>
          <a:xfrm>
            <a:off x="0" y="0"/>
            <a:ext cx="12192000" cy="6858000"/>
          </a:xfrm>
          <a:prstGeom prst="rect">
            <a:avLst/>
          </a:prstGeom>
          <a:solidFill>
            <a:schemeClr val="dk1"/>
          </a:solidFill>
          <a:ln>
            <a:noFill/>
          </a:ln>
        </p:spPr>
      </p:pic>
      <p:sp>
        <p:nvSpPr>
          <p:cNvPr id="192" name="Google Shape;192;p1"/>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sz="2400" spc="-135" dirty="0" err="1"/>
              <a:t>Backtesting</a:t>
            </a:r>
            <a:r>
              <a:rPr lang="en-US" sz="2400" spc="-160" dirty="0"/>
              <a:t> </a:t>
            </a:r>
            <a:r>
              <a:rPr lang="en-US" sz="2400" spc="55" dirty="0"/>
              <a:t>and</a:t>
            </a:r>
            <a:r>
              <a:rPr lang="en-US" sz="2400" spc="-120" dirty="0"/>
              <a:t> </a:t>
            </a:r>
            <a:r>
              <a:rPr lang="en-US" sz="2400" spc="-285" dirty="0"/>
              <a:t>error</a:t>
            </a:r>
            <a:r>
              <a:rPr lang="en-US" sz="2400" spc="-70" dirty="0"/>
              <a:t> </a:t>
            </a:r>
            <a:r>
              <a:rPr lang="en-US" sz="2400" spc="-155" dirty="0"/>
              <a:t>metrics</a:t>
            </a:r>
            <a:r>
              <a:rPr lang="en-US" sz="2400" spc="-110" dirty="0"/>
              <a:t> </a:t>
            </a:r>
            <a:r>
              <a:rPr lang="en-US" sz="2400" spc="-355" dirty="0"/>
              <a:t>for </a:t>
            </a:r>
            <a:r>
              <a:rPr lang="en-US" sz="2400" spc="-40" dirty="0"/>
              <a:t>modern</a:t>
            </a:r>
            <a:r>
              <a:rPr lang="en-US" sz="2400" spc="-280" dirty="0"/>
              <a:t> </a:t>
            </a:r>
            <a:r>
              <a:rPr lang="en-US" sz="2400" spc="-165" dirty="0"/>
              <a:t>time</a:t>
            </a:r>
            <a:r>
              <a:rPr lang="en-US" sz="2400" spc="-190" dirty="0"/>
              <a:t> series</a:t>
            </a:r>
            <a:r>
              <a:rPr lang="en-US" sz="2400" spc="-165" dirty="0"/>
              <a:t> </a:t>
            </a:r>
            <a:r>
              <a:rPr lang="en-US" sz="2400" spc="-10" dirty="0"/>
              <a:t>forecasting</a:t>
            </a:r>
            <a:endParaRPr dirty="0">
              <a:solidFill>
                <a:schemeClr val="lt1"/>
              </a:solidFill>
            </a:endParaRPr>
          </a:p>
        </p:txBody>
      </p:sp>
      <p:pic>
        <p:nvPicPr>
          <p:cNvPr id="193" name="Google Shape;193;p1"/>
          <p:cNvPicPr preferRelativeResize="0"/>
          <p:nvPr/>
        </p:nvPicPr>
        <p:blipFill rotWithShape="1">
          <a:blip r:embed="rId4">
            <a:alphaModFix/>
          </a:blip>
          <a:srcRect/>
          <a:stretch/>
        </p:blipFill>
        <p:spPr>
          <a:xfrm>
            <a:off x="3134183" y="2334538"/>
            <a:ext cx="5923634" cy="13681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105" dirty="0">
                <a:solidFill>
                  <a:schemeClr val="bg2"/>
                </a:solidFill>
              </a:rPr>
              <a:t>Backtesting</a:t>
            </a:r>
          </a:p>
        </p:txBody>
      </p:sp>
      <p:sp>
        <p:nvSpPr>
          <p:cNvPr id="3" name="object 3"/>
          <p:cNvSpPr txBox="1"/>
          <p:nvPr/>
        </p:nvSpPr>
        <p:spPr>
          <a:xfrm>
            <a:off x="688340" y="1633220"/>
            <a:ext cx="5967095" cy="568325"/>
          </a:xfrm>
          <a:prstGeom prst="rect">
            <a:avLst/>
          </a:prstGeom>
        </p:spPr>
        <p:txBody>
          <a:bodyPr vert="horz" wrap="square" lIns="0" tIns="12700" rIns="0" bIns="0" rtlCol="0">
            <a:spAutoFit/>
          </a:bodyPr>
          <a:lstStyle/>
          <a:p>
            <a:pPr marL="354965" indent="-342265">
              <a:lnSpc>
                <a:spcPts val="2135"/>
              </a:lnSpc>
              <a:spcBef>
                <a:spcPts val="100"/>
              </a:spcBef>
              <a:buFont typeface="Arial MT"/>
              <a:buChar char="•"/>
              <a:tabLst>
                <a:tab pos="354965" algn="l"/>
              </a:tabLst>
            </a:pPr>
            <a:r>
              <a:rPr sz="1800" spc="-50" dirty="0">
                <a:solidFill>
                  <a:schemeClr val="bg2"/>
                </a:solidFill>
                <a:latin typeface="Verdana"/>
                <a:cs typeface="Verdana"/>
              </a:rPr>
              <a:t>Backtesting</a:t>
            </a:r>
            <a:r>
              <a:rPr sz="1800" spc="-130" dirty="0">
                <a:solidFill>
                  <a:schemeClr val="bg2"/>
                </a:solidFill>
                <a:latin typeface="Verdana"/>
                <a:cs typeface="Verdana"/>
              </a:rPr>
              <a:t> </a:t>
            </a:r>
            <a:r>
              <a:rPr sz="1800" spc="-200" dirty="0">
                <a:solidFill>
                  <a:schemeClr val="bg2"/>
                </a:solidFill>
                <a:latin typeface="Verdana"/>
                <a:cs typeface="Verdana"/>
              </a:rPr>
              <a:t>is</a:t>
            </a:r>
            <a:r>
              <a:rPr sz="1800" spc="-130" dirty="0">
                <a:solidFill>
                  <a:schemeClr val="bg2"/>
                </a:solidFill>
                <a:latin typeface="Verdana"/>
                <a:cs typeface="Verdana"/>
              </a:rPr>
              <a:t> </a:t>
            </a:r>
            <a:r>
              <a:rPr sz="1800" spc="-20" dirty="0">
                <a:solidFill>
                  <a:schemeClr val="bg2"/>
                </a:solidFill>
                <a:latin typeface="Verdana"/>
                <a:cs typeface="Verdana"/>
              </a:rPr>
              <a:t>where</a:t>
            </a:r>
            <a:r>
              <a:rPr sz="1800" spc="-125" dirty="0">
                <a:solidFill>
                  <a:schemeClr val="bg2"/>
                </a:solidFill>
                <a:latin typeface="Verdana"/>
                <a:cs typeface="Verdana"/>
              </a:rPr>
              <a:t> </a:t>
            </a:r>
            <a:r>
              <a:rPr sz="1800" spc="50" dirty="0">
                <a:solidFill>
                  <a:schemeClr val="bg2"/>
                </a:solidFill>
                <a:latin typeface="Verdana"/>
                <a:cs typeface="Verdana"/>
              </a:rPr>
              <a:t>we</a:t>
            </a:r>
            <a:r>
              <a:rPr sz="1800" spc="-125" dirty="0">
                <a:solidFill>
                  <a:schemeClr val="bg2"/>
                </a:solidFill>
                <a:latin typeface="Verdana"/>
                <a:cs typeface="Verdana"/>
              </a:rPr>
              <a:t> </a:t>
            </a:r>
            <a:r>
              <a:rPr sz="1800" b="1" spc="-25" dirty="0">
                <a:solidFill>
                  <a:schemeClr val="bg2"/>
                </a:solidFill>
                <a:latin typeface="Tahoma"/>
                <a:cs typeface="Tahoma"/>
              </a:rPr>
              <a:t>measure</a:t>
            </a:r>
            <a:r>
              <a:rPr sz="1800" b="1" spc="-30" dirty="0">
                <a:solidFill>
                  <a:schemeClr val="bg2"/>
                </a:solidFill>
                <a:latin typeface="Tahoma"/>
                <a:cs typeface="Tahoma"/>
              </a:rPr>
              <a:t> </a:t>
            </a:r>
            <a:r>
              <a:rPr sz="1800" b="1" spc="-75" dirty="0">
                <a:solidFill>
                  <a:schemeClr val="bg2"/>
                </a:solidFill>
                <a:latin typeface="Tahoma"/>
                <a:cs typeface="Tahoma"/>
              </a:rPr>
              <a:t>the</a:t>
            </a:r>
            <a:r>
              <a:rPr sz="1800" b="1" spc="-30" dirty="0">
                <a:solidFill>
                  <a:schemeClr val="bg2"/>
                </a:solidFill>
                <a:latin typeface="Tahoma"/>
                <a:cs typeface="Tahoma"/>
              </a:rPr>
              <a:t> </a:t>
            </a:r>
            <a:r>
              <a:rPr sz="1800" b="1" spc="-10" dirty="0">
                <a:solidFill>
                  <a:schemeClr val="bg2"/>
                </a:solidFill>
                <a:latin typeface="Tahoma"/>
                <a:cs typeface="Tahoma"/>
              </a:rPr>
              <a:t>performance</a:t>
            </a:r>
            <a:endParaRPr sz="1800">
              <a:solidFill>
                <a:schemeClr val="bg2"/>
              </a:solidFill>
              <a:latin typeface="Tahoma"/>
              <a:cs typeface="Tahoma"/>
            </a:endParaRPr>
          </a:p>
          <a:p>
            <a:pPr marL="355600">
              <a:lnSpc>
                <a:spcPts val="2135"/>
              </a:lnSpc>
            </a:pPr>
            <a:r>
              <a:rPr sz="1800" dirty="0">
                <a:solidFill>
                  <a:schemeClr val="bg2"/>
                </a:solidFill>
                <a:latin typeface="Verdana"/>
                <a:cs typeface="Verdana"/>
              </a:rPr>
              <a:t>of</a:t>
            </a:r>
            <a:r>
              <a:rPr sz="1800" spc="-125" dirty="0">
                <a:solidFill>
                  <a:schemeClr val="bg2"/>
                </a:solidFill>
                <a:latin typeface="Verdana"/>
                <a:cs typeface="Verdana"/>
              </a:rPr>
              <a:t> </a:t>
            </a:r>
            <a:r>
              <a:rPr sz="1800" spc="150" dirty="0">
                <a:solidFill>
                  <a:schemeClr val="bg2"/>
                </a:solidFill>
                <a:latin typeface="Verdana"/>
                <a:cs typeface="Verdana"/>
              </a:rPr>
              <a:t>a</a:t>
            </a:r>
            <a:r>
              <a:rPr sz="1800" spc="-125" dirty="0">
                <a:solidFill>
                  <a:schemeClr val="bg2"/>
                </a:solidFill>
                <a:latin typeface="Verdana"/>
                <a:cs typeface="Verdana"/>
              </a:rPr>
              <a:t> </a:t>
            </a:r>
            <a:r>
              <a:rPr sz="1800" b="1" spc="-45" dirty="0">
                <a:solidFill>
                  <a:schemeClr val="bg2"/>
                </a:solidFill>
                <a:latin typeface="Tahoma"/>
                <a:cs typeface="Tahoma"/>
              </a:rPr>
              <a:t>forecasting</a:t>
            </a:r>
            <a:r>
              <a:rPr sz="1800" b="1" spc="-20" dirty="0">
                <a:solidFill>
                  <a:schemeClr val="bg2"/>
                </a:solidFill>
                <a:latin typeface="Tahoma"/>
                <a:cs typeface="Tahoma"/>
              </a:rPr>
              <a:t> </a:t>
            </a:r>
            <a:r>
              <a:rPr sz="1800" b="1" dirty="0">
                <a:solidFill>
                  <a:schemeClr val="bg2"/>
                </a:solidFill>
                <a:latin typeface="Tahoma"/>
                <a:cs typeface="Tahoma"/>
              </a:rPr>
              <a:t>model</a:t>
            </a:r>
            <a:r>
              <a:rPr sz="1800" b="1" spc="-10" dirty="0">
                <a:solidFill>
                  <a:schemeClr val="bg2"/>
                </a:solidFill>
                <a:latin typeface="Tahoma"/>
                <a:cs typeface="Tahoma"/>
              </a:rPr>
              <a:t> </a:t>
            </a:r>
            <a:r>
              <a:rPr sz="1800" dirty="0">
                <a:solidFill>
                  <a:schemeClr val="bg2"/>
                </a:solidFill>
                <a:latin typeface="Verdana"/>
                <a:cs typeface="Verdana"/>
              </a:rPr>
              <a:t>on</a:t>
            </a:r>
            <a:r>
              <a:rPr sz="1800" spc="-125" dirty="0">
                <a:solidFill>
                  <a:schemeClr val="bg2"/>
                </a:solidFill>
                <a:latin typeface="Verdana"/>
                <a:cs typeface="Verdana"/>
              </a:rPr>
              <a:t> </a:t>
            </a:r>
            <a:r>
              <a:rPr sz="1800" b="1" spc="-85" dirty="0">
                <a:solidFill>
                  <a:schemeClr val="bg2"/>
                </a:solidFill>
                <a:latin typeface="Tahoma"/>
                <a:cs typeface="Tahoma"/>
              </a:rPr>
              <a:t>historic</a:t>
            </a:r>
            <a:r>
              <a:rPr sz="1800" b="1" spc="-15" dirty="0">
                <a:solidFill>
                  <a:schemeClr val="bg2"/>
                </a:solidFill>
                <a:latin typeface="Tahoma"/>
                <a:cs typeface="Tahoma"/>
              </a:rPr>
              <a:t> </a:t>
            </a:r>
            <a:r>
              <a:rPr sz="1800" b="1" spc="-10" dirty="0">
                <a:solidFill>
                  <a:schemeClr val="bg2"/>
                </a:solidFill>
                <a:latin typeface="Tahoma"/>
                <a:cs typeface="Tahoma"/>
              </a:rPr>
              <a:t>data</a:t>
            </a:r>
            <a:r>
              <a:rPr sz="1800" spc="-10" dirty="0">
                <a:solidFill>
                  <a:schemeClr val="bg2"/>
                </a:solidFill>
                <a:latin typeface="Verdana"/>
                <a:cs typeface="Verdana"/>
              </a:rPr>
              <a:t>.</a:t>
            </a:r>
            <a:endParaRPr sz="1800">
              <a:solidFill>
                <a:schemeClr val="bg2"/>
              </a:solidFill>
              <a:latin typeface="Verdana"/>
              <a:cs typeface="Verdana"/>
            </a:endParaRPr>
          </a:p>
        </p:txBody>
      </p:sp>
      <p:sp>
        <p:nvSpPr>
          <p:cNvPr id="4" name="object 4"/>
          <p:cNvSpPr txBox="1"/>
          <p:nvPr/>
        </p:nvSpPr>
        <p:spPr>
          <a:xfrm>
            <a:off x="688340" y="2559811"/>
            <a:ext cx="5588635" cy="1506855"/>
          </a:xfrm>
          <a:prstGeom prst="rect">
            <a:avLst/>
          </a:prstGeom>
        </p:spPr>
        <p:txBody>
          <a:bodyPr vert="horz" wrap="square" lIns="0" tIns="6350" rIns="0" bIns="0" rtlCol="0">
            <a:spAutoFit/>
          </a:bodyPr>
          <a:lstStyle/>
          <a:p>
            <a:pPr marL="355600" marR="287655" indent="-342900">
              <a:lnSpc>
                <a:spcPct val="102200"/>
              </a:lnSpc>
              <a:spcBef>
                <a:spcPts val="50"/>
              </a:spcBef>
              <a:buFont typeface="Arial MT"/>
              <a:buChar char="•"/>
              <a:tabLst>
                <a:tab pos="355600" algn="l"/>
              </a:tabLst>
            </a:pPr>
            <a:r>
              <a:rPr sz="1800" dirty="0">
                <a:solidFill>
                  <a:schemeClr val="bg2"/>
                </a:solidFill>
                <a:latin typeface="Verdana"/>
                <a:cs typeface="Verdana"/>
              </a:rPr>
              <a:t>We</a:t>
            </a:r>
            <a:r>
              <a:rPr sz="1800" spc="-135" dirty="0">
                <a:solidFill>
                  <a:schemeClr val="bg2"/>
                </a:solidFill>
                <a:latin typeface="Verdana"/>
                <a:cs typeface="Verdana"/>
              </a:rPr>
              <a:t> </a:t>
            </a:r>
            <a:r>
              <a:rPr sz="1800" dirty="0">
                <a:solidFill>
                  <a:schemeClr val="bg2"/>
                </a:solidFill>
                <a:latin typeface="Verdana"/>
                <a:cs typeface="Verdana"/>
              </a:rPr>
              <a:t>want</a:t>
            </a:r>
            <a:r>
              <a:rPr sz="1800" spc="-135" dirty="0">
                <a:solidFill>
                  <a:schemeClr val="bg2"/>
                </a:solidFill>
                <a:latin typeface="Verdana"/>
                <a:cs typeface="Verdana"/>
              </a:rPr>
              <a:t> </a:t>
            </a:r>
            <a:r>
              <a:rPr sz="1800" spc="-10" dirty="0">
                <a:solidFill>
                  <a:schemeClr val="bg2"/>
                </a:solidFill>
                <a:latin typeface="Verdana"/>
                <a:cs typeface="Verdana"/>
              </a:rPr>
              <a:t>to</a:t>
            </a:r>
            <a:r>
              <a:rPr sz="1800" spc="-140" dirty="0">
                <a:solidFill>
                  <a:schemeClr val="bg2"/>
                </a:solidFill>
                <a:latin typeface="Verdana"/>
                <a:cs typeface="Verdana"/>
              </a:rPr>
              <a:t> </a:t>
            </a:r>
            <a:r>
              <a:rPr sz="1800" b="1" spc="-55" dirty="0">
                <a:solidFill>
                  <a:schemeClr val="bg2"/>
                </a:solidFill>
                <a:latin typeface="Tahoma"/>
                <a:cs typeface="Tahoma"/>
              </a:rPr>
              <a:t>estimate</a:t>
            </a:r>
            <a:r>
              <a:rPr sz="1800" b="1" spc="-35" dirty="0">
                <a:solidFill>
                  <a:schemeClr val="bg2"/>
                </a:solidFill>
                <a:latin typeface="Tahoma"/>
                <a:cs typeface="Tahoma"/>
              </a:rPr>
              <a:t> </a:t>
            </a:r>
            <a:r>
              <a:rPr sz="1800" b="1" spc="-70" dirty="0">
                <a:solidFill>
                  <a:schemeClr val="bg2"/>
                </a:solidFill>
                <a:latin typeface="Tahoma"/>
                <a:cs typeface="Tahoma"/>
              </a:rPr>
              <a:t>the</a:t>
            </a:r>
            <a:r>
              <a:rPr sz="1800" b="1" spc="-30" dirty="0">
                <a:solidFill>
                  <a:schemeClr val="bg2"/>
                </a:solidFill>
                <a:latin typeface="Tahoma"/>
                <a:cs typeface="Tahoma"/>
              </a:rPr>
              <a:t> </a:t>
            </a:r>
            <a:r>
              <a:rPr sz="1800" b="1" spc="-20" dirty="0">
                <a:solidFill>
                  <a:schemeClr val="bg2"/>
                </a:solidFill>
                <a:latin typeface="Tahoma"/>
                <a:cs typeface="Tahoma"/>
              </a:rPr>
              <a:t>performance</a:t>
            </a:r>
            <a:r>
              <a:rPr sz="1800" b="1" spc="-45" dirty="0">
                <a:solidFill>
                  <a:schemeClr val="bg2"/>
                </a:solidFill>
                <a:latin typeface="Tahoma"/>
                <a:cs typeface="Tahoma"/>
              </a:rPr>
              <a:t> </a:t>
            </a:r>
            <a:r>
              <a:rPr sz="1800" dirty="0">
                <a:solidFill>
                  <a:schemeClr val="bg2"/>
                </a:solidFill>
                <a:latin typeface="Verdana"/>
                <a:cs typeface="Verdana"/>
              </a:rPr>
              <a:t>of</a:t>
            </a:r>
            <a:r>
              <a:rPr sz="1800" spc="-135" dirty="0">
                <a:solidFill>
                  <a:schemeClr val="bg2"/>
                </a:solidFill>
                <a:latin typeface="Verdana"/>
                <a:cs typeface="Verdana"/>
              </a:rPr>
              <a:t> </a:t>
            </a:r>
            <a:r>
              <a:rPr sz="1800" spc="-25" dirty="0">
                <a:solidFill>
                  <a:schemeClr val="bg2"/>
                </a:solidFill>
                <a:latin typeface="Verdana"/>
                <a:cs typeface="Verdana"/>
              </a:rPr>
              <a:t>the </a:t>
            </a:r>
            <a:r>
              <a:rPr sz="1800" dirty="0">
                <a:solidFill>
                  <a:schemeClr val="bg2"/>
                </a:solidFill>
                <a:latin typeface="Verdana"/>
                <a:cs typeface="Verdana"/>
              </a:rPr>
              <a:t>model</a:t>
            </a:r>
            <a:r>
              <a:rPr sz="1800" spc="-114" dirty="0">
                <a:solidFill>
                  <a:schemeClr val="bg2"/>
                </a:solidFill>
                <a:latin typeface="Verdana"/>
                <a:cs typeface="Verdana"/>
              </a:rPr>
              <a:t> </a:t>
            </a:r>
            <a:r>
              <a:rPr sz="1800" b="1" dirty="0">
                <a:solidFill>
                  <a:schemeClr val="bg2"/>
                </a:solidFill>
                <a:latin typeface="Tahoma"/>
                <a:cs typeface="Tahoma"/>
              </a:rPr>
              <a:t>on</a:t>
            </a:r>
            <a:r>
              <a:rPr sz="1800" b="1" spc="-15" dirty="0">
                <a:solidFill>
                  <a:schemeClr val="bg2"/>
                </a:solidFill>
                <a:latin typeface="Tahoma"/>
                <a:cs typeface="Tahoma"/>
              </a:rPr>
              <a:t> </a:t>
            </a:r>
            <a:r>
              <a:rPr sz="1800" b="1" spc="-125" dirty="0">
                <a:solidFill>
                  <a:schemeClr val="bg2"/>
                </a:solidFill>
                <a:latin typeface="Tahoma"/>
                <a:cs typeface="Tahoma"/>
              </a:rPr>
              <a:t>future</a:t>
            </a:r>
            <a:r>
              <a:rPr sz="1800" b="1" spc="-10" dirty="0">
                <a:solidFill>
                  <a:schemeClr val="bg2"/>
                </a:solidFill>
                <a:latin typeface="Tahoma"/>
                <a:cs typeface="Tahoma"/>
              </a:rPr>
              <a:t> </a:t>
            </a:r>
            <a:r>
              <a:rPr sz="1800" b="1" spc="-20" dirty="0">
                <a:solidFill>
                  <a:schemeClr val="bg2"/>
                </a:solidFill>
                <a:latin typeface="Tahoma"/>
                <a:cs typeface="Tahoma"/>
              </a:rPr>
              <a:t>data</a:t>
            </a:r>
            <a:r>
              <a:rPr sz="1800" spc="-20" dirty="0">
                <a:solidFill>
                  <a:schemeClr val="bg2"/>
                </a:solidFill>
                <a:latin typeface="Verdana"/>
                <a:cs typeface="Verdana"/>
              </a:rPr>
              <a:t>.</a:t>
            </a:r>
            <a:endParaRPr sz="1800">
              <a:solidFill>
                <a:schemeClr val="bg2"/>
              </a:solidFill>
              <a:latin typeface="Verdana"/>
              <a:cs typeface="Verdana"/>
            </a:endParaRPr>
          </a:p>
          <a:p>
            <a:pPr>
              <a:lnSpc>
                <a:spcPct val="100000"/>
              </a:lnSpc>
              <a:spcBef>
                <a:spcPts val="695"/>
              </a:spcBef>
              <a:buFont typeface="Arial MT"/>
              <a:buChar char="•"/>
            </a:pPr>
            <a:endParaRPr sz="1800">
              <a:solidFill>
                <a:schemeClr val="bg2"/>
              </a:solidFill>
              <a:latin typeface="Verdana"/>
              <a:cs typeface="Verdana"/>
            </a:endParaRPr>
          </a:p>
          <a:p>
            <a:pPr marL="355600" marR="5080" indent="-342900">
              <a:lnSpc>
                <a:spcPct val="102200"/>
              </a:lnSpc>
              <a:buFont typeface="Arial MT"/>
              <a:buChar char="•"/>
              <a:tabLst>
                <a:tab pos="355600" algn="l"/>
              </a:tabLst>
            </a:pPr>
            <a:r>
              <a:rPr sz="1800" spc="-240" dirty="0">
                <a:solidFill>
                  <a:schemeClr val="bg2"/>
                </a:solidFill>
                <a:latin typeface="Verdana"/>
                <a:cs typeface="Verdana"/>
              </a:rPr>
              <a:t>It</a:t>
            </a:r>
            <a:r>
              <a:rPr sz="1800" spc="-95" dirty="0">
                <a:solidFill>
                  <a:schemeClr val="bg2"/>
                </a:solidFill>
                <a:latin typeface="Verdana"/>
                <a:cs typeface="Verdana"/>
              </a:rPr>
              <a:t> </a:t>
            </a:r>
            <a:r>
              <a:rPr sz="1800" spc="-200" dirty="0">
                <a:solidFill>
                  <a:schemeClr val="bg2"/>
                </a:solidFill>
                <a:latin typeface="Verdana"/>
                <a:cs typeface="Verdana"/>
              </a:rPr>
              <a:t>is</a:t>
            </a:r>
            <a:r>
              <a:rPr sz="1800" spc="-100" dirty="0">
                <a:solidFill>
                  <a:schemeClr val="bg2"/>
                </a:solidFill>
                <a:latin typeface="Verdana"/>
                <a:cs typeface="Verdana"/>
              </a:rPr>
              <a:t> </a:t>
            </a:r>
            <a:r>
              <a:rPr sz="1800" dirty="0">
                <a:solidFill>
                  <a:schemeClr val="bg2"/>
                </a:solidFill>
                <a:latin typeface="Verdana"/>
                <a:cs typeface="Verdana"/>
              </a:rPr>
              <a:t>common</a:t>
            </a:r>
            <a:r>
              <a:rPr sz="1800" spc="-95" dirty="0">
                <a:solidFill>
                  <a:schemeClr val="bg2"/>
                </a:solidFill>
                <a:latin typeface="Verdana"/>
                <a:cs typeface="Verdana"/>
              </a:rPr>
              <a:t> </a:t>
            </a:r>
            <a:r>
              <a:rPr sz="1800" dirty="0">
                <a:solidFill>
                  <a:schemeClr val="bg2"/>
                </a:solidFill>
                <a:latin typeface="Verdana"/>
                <a:cs typeface="Verdana"/>
              </a:rPr>
              <a:t>to</a:t>
            </a:r>
            <a:r>
              <a:rPr sz="1800" spc="-100" dirty="0">
                <a:solidFill>
                  <a:schemeClr val="bg2"/>
                </a:solidFill>
                <a:latin typeface="Verdana"/>
                <a:cs typeface="Verdana"/>
              </a:rPr>
              <a:t> </a:t>
            </a:r>
            <a:r>
              <a:rPr sz="1800" spc="-40" dirty="0">
                <a:solidFill>
                  <a:schemeClr val="bg2"/>
                </a:solidFill>
                <a:latin typeface="Verdana"/>
                <a:cs typeface="Verdana"/>
              </a:rPr>
              <a:t>randomly</a:t>
            </a:r>
            <a:r>
              <a:rPr sz="1800" spc="-105" dirty="0">
                <a:solidFill>
                  <a:schemeClr val="bg2"/>
                </a:solidFill>
                <a:latin typeface="Verdana"/>
                <a:cs typeface="Verdana"/>
              </a:rPr>
              <a:t> </a:t>
            </a:r>
            <a:r>
              <a:rPr sz="1800" spc="-80" dirty="0">
                <a:solidFill>
                  <a:schemeClr val="bg2"/>
                </a:solidFill>
                <a:latin typeface="Verdana"/>
                <a:cs typeface="Verdana"/>
              </a:rPr>
              <a:t>shuffle</a:t>
            </a:r>
            <a:r>
              <a:rPr sz="1800" spc="-95" dirty="0">
                <a:solidFill>
                  <a:schemeClr val="bg2"/>
                </a:solidFill>
                <a:latin typeface="Verdana"/>
                <a:cs typeface="Verdana"/>
              </a:rPr>
              <a:t> </a:t>
            </a:r>
            <a:r>
              <a:rPr sz="1800" spc="70" dirty="0">
                <a:solidFill>
                  <a:schemeClr val="bg2"/>
                </a:solidFill>
                <a:latin typeface="Verdana"/>
                <a:cs typeface="Verdana"/>
              </a:rPr>
              <a:t>data</a:t>
            </a:r>
            <a:r>
              <a:rPr sz="1800" spc="-110" dirty="0">
                <a:solidFill>
                  <a:schemeClr val="bg2"/>
                </a:solidFill>
                <a:latin typeface="Verdana"/>
                <a:cs typeface="Verdana"/>
              </a:rPr>
              <a:t> </a:t>
            </a:r>
            <a:r>
              <a:rPr sz="1800" spc="-55" dirty="0">
                <a:solidFill>
                  <a:schemeClr val="bg2"/>
                </a:solidFill>
                <a:latin typeface="Verdana"/>
                <a:cs typeface="Verdana"/>
              </a:rPr>
              <a:t>into</a:t>
            </a:r>
            <a:r>
              <a:rPr sz="1800" spc="-100" dirty="0">
                <a:solidFill>
                  <a:schemeClr val="bg2"/>
                </a:solidFill>
                <a:latin typeface="Verdana"/>
                <a:cs typeface="Verdana"/>
              </a:rPr>
              <a:t> </a:t>
            </a:r>
            <a:r>
              <a:rPr sz="1800" spc="-45" dirty="0">
                <a:solidFill>
                  <a:schemeClr val="bg2"/>
                </a:solidFill>
                <a:latin typeface="Verdana"/>
                <a:cs typeface="Verdana"/>
              </a:rPr>
              <a:t>train </a:t>
            </a:r>
            <a:r>
              <a:rPr sz="1800" spc="65" dirty="0">
                <a:solidFill>
                  <a:schemeClr val="bg2"/>
                </a:solidFill>
                <a:latin typeface="Verdana"/>
                <a:cs typeface="Verdana"/>
              </a:rPr>
              <a:t>and</a:t>
            </a:r>
            <a:r>
              <a:rPr sz="1800" spc="-120" dirty="0">
                <a:solidFill>
                  <a:schemeClr val="bg2"/>
                </a:solidFill>
                <a:latin typeface="Verdana"/>
                <a:cs typeface="Verdana"/>
              </a:rPr>
              <a:t> </a:t>
            </a:r>
            <a:r>
              <a:rPr sz="1800" spc="-95" dirty="0">
                <a:solidFill>
                  <a:schemeClr val="bg2"/>
                </a:solidFill>
                <a:latin typeface="Verdana"/>
                <a:cs typeface="Verdana"/>
              </a:rPr>
              <a:t>test</a:t>
            </a:r>
            <a:r>
              <a:rPr sz="1800" spc="-120" dirty="0">
                <a:solidFill>
                  <a:schemeClr val="bg2"/>
                </a:solidFill>
                <a:latin typeface="Verdana"/>
                <a:cs typeface="Verdana"/>
              </a:rPr>
              <a:t> </a:t>
            </a:r>
            <a:r>
              <a:rPr sz="1800" spc="-20" dirty="0">
                <a:solidFill>
                  <a:schemeClr val="bg2"/>
                </a:solidFill>
                <a:latin typeface="Verdana"/>
                <a:cs typeface="Verdana"/>
              </a:rPr>
              <a:t>sets.</a:t>
            </a:r>
            <a:endParaRPr sz="1800">
              <a:solidFill>
                <a:schemeClr val="bg2"/>
              </a:solidFill>
              <a:latin typeface="Verdana"/>
              <a:cs typeface="Verdana"/>
            </a:endParaRPr>
          </a:p>
        </p:txBody>
      </p:sp>
      <p:graphicFrame>
        <p:nvGraphicFramePr>
          <p:cNvPr id="5" name="object 5"/>
          <p:cNvGraphicFramePr>
            <a:graphicFrameLocks noGrp="1"/>
          </p:cNvGraphicFramePr>
          <p:nvPr/>
        </p:nvGraphicFramePr>
        <p:xfrm>
          <a:off x="7184773" y="2470128"/>
          <a:ext cx="3293745" cy="2857500"/>
        </p:xfrm>
        <a:graphic>
          <a:graphicData uri="http://schemas.openxmlformats.org/drawingml/2006/table">
            <a:tbl>
              <a:tblPr firstRow="1" bandRow="1">
                <a:tableStyleId>{2D5ABB26-0587-4C30-8999-92F81FD0307C}</a:tableStyleId>
              </a:tblPr>
              <a:tblGrid>
                <a:gridCol w="1097915">
                  <a:extLst>
                    <a:ext uri="{9D8B030D-6E8A-4147-A177-3AD203B41FA5}">
                      <a16:colId xmlns:a16="http://schemas.microsoft.com/office/drawing/2014/main" val="20000"/>
                    </a:ext>
                  </a:extLst>
                </a:gridCol>
                <a:gridCol w="1097915">
                  <a:extLst>
                    <a:ext uri="{9D8B030D-6E8A-4147-A177-3AD203B41FA5}">
                      <a16:colId xmlns:a16="http://schemas.microsoft.com/office/drawing/2014/main" val="20001"/>
                    </a:ext>
                  </a:extLst>
                </a:gridCol>
                <a:gridCol w="1097915">
                  <a:extLst>
                    <a:ext uri="{9D8B030D-6E8A-4147-A177-3AD203B41FA5}">
                      <a16:colId xmlns:a16="http://schemas.microsoft.com/office/drawing/2014/main" val="20002"/>
                    </a:ext>
                  </a:extLst>
                </a:gridCol>
              </a:tblGrid>
              <a:tr h="510540">
                <a:tc>
                  <a:txBody>
                    <a:bodyPr/>
                    <a:lstStyle/>
                    <a:p>
                      <a:pPr algn="ctr">
                        <a:lnSpc>
                          <a:spcPct val="100000"/>
                        </a:lnSpc>
                        <a:spcBef>
                          <a:spcPts val="355"/>
                        </a:spcBef>
                      </a:pPr>
                      <a:r>
                        <a:rPr sz="1600" b="1" spc="-25" dirty="0">
                          <a:solidFill>
                            <a:srgbClr val="FFFFFF"/>
                          </a:solidFill>
                          <a:latin typeface="Tahoma"/>
                          <a:cs typeface="Tahoma"/>
                        </a:rPr>
                        <a:t>x1</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25" dirty="0">
                          <a:solidFill>
                            <a:srgbClr val="FFFFFF"/>
                          </a:solidFill>
                          <a:latin typeface="Tahoma"/>
                          <a:cs typeface="Tahoma"/>
                        </a:rPr>
                        <a:t>x2</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50" dirty="0">
                          <a:solidFill>
                            <a:srgbClr val="FFFFFF"/>
                          </a:solidFill>
                          <a:latin typeface="Tahoma"/>
                          <a:cs typeface="Tahoma"/>
                        </a:rPr>
                        <a:t>y</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1"/>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1</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2"/>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3"/>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4"/>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5"/>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1</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6"/>
                  </a:ext>
                </a:extLst>
              </a:tr>
              <a:tr h="335280">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7"/>
                  </a:ext>
                </a:extLst>
              </a:tr>
            </a:tbl>
          </a:graphicData>
        </a:graphic>
      </p:graphicFrame>
      <p:sp>
        <p:nvSpPr>
          <p:cNvPr id="6" name="object 6"/>
          <p:cNvSpPr txBox="1"/>
          <p:nvPr/>
        </p:nvSpPr>
        <p:spPr>
          <a:xfrm>
            <a:off x="7269863" y="1538731"/>
            <a:ext cx="537845" cy="661400"/>
          </a:xfrm>
          <a:prstGeom prst="rect">
            <a:avLst/>
          </a:prstGeom>
        </p:spPr>
        <p:txBody>
          <a:bodyPr vert="horz" wrap="square" lIns="0" tIns="12700" rIns="0" bIns="0" rtlCol="0">
            <a:spAutoFit/>
          </a:bodyPr>
          <a:lstStyle/>
          <a:p>
            <a:pPr marL="12700" marR="5080">
              <a:lnSpc>
                <a:spcPct val="124400"/>
              </a:lnSpc>
              <a:spcBef>
                <a:spcPts val="100"/>
              </a:spcBef>
            </a:pPr>
            <a:r>
              <a:rPr sz="1800" b="1" spc="-135" dirty="0">
                <a:solidFill>
                  <a:schemeClr val="bg2"/>
                </a:solidFill>
                <a:latin typeface="Tahoma"/>
                <a:cs typeface="Tahoma"/>
              </a:rPr>
              <a:t>Train </a:t>
            </a:r>
            <a:r>
              <a:rPr sz="1800" b="1" spc="-20" dirty="0">
                <a:solidFill>
                  <a:schemeClr val="bg2"/>
                </a:solidFill>
                <a:latin typeface="Tahoma"/>
                <a:cs typeface="Tahoma"/>
              </a:rPr>
              <a:t>Test</a:t>
            </a:r>
            <a:endParaRPr sz="1800">
              <a:solidFill>
                <a:schemeClr val="bg2"/>
              </a:solidFill>
              <a:latin typeface="Tahoma"/>
              <a:cs typeface="Tahoma"/>
            </a:endParaRPr>
          </a:p>
        </p:txBody>
      </p:sp>
      <p:sp>
        <p:nvSpPr>
          <p:cNvPr id="7" name="object 7"/>
          <p:cNvSpPr/>
          <p:nvPr/>
        </p:nvSpPr>
        <p:spPr>
          <a:xfrm>
            <a:off x="7953580" y="1692276"/>
            <a:ext cx="442595" cy="153670"/>
          </a:xfrm>
          <a:custGeom>
            <a:avLst/>
            <a:gdLst/>
            <a:ahLst/>
            <a:cxnLst/>
            <a:rect l="l" t="t" r="r" b="b"/>
            <a:pathLst>
              <a:path w="442595" h="153669">
                <a:moveTo>
                  <a:pt x="442191" y="0"/>
                </a:moveTo>
                <a:lnTo>
                  <a:pt x="0" y="0"/>
                </a:lnTo>
                <a:lnTo>
                  <a:pt x="0" y="153149"/>
                </a:lnTo>
                <a:lnTo>
                  <a:pt x="442191" y="153149"/>
                </a:lnTo>
                <a:lnTo>
                  <a:pt x="442191" y="0"/>
                </a:lnTo>
                <a:close/>
              </a:path>
            </a:pathLst>
          </a:custGeom>
          <a:solidFill>
            <a:srgbClr val="558ED5"/>
          </a:solidFill>
        </p:spPr>
        <p:txBody>
          <a:bodyPr wrap="square" lIns="0" tIns="0" rIns="0" bIns="0" rtlCol="0"/>
          <a:lstStyle/>
          <a:p>
            <a:endParaRPr>
              <a:solidFill>
                <a:schemeClr val="bg2"/>
              </a:solidFill>
            </a:endParaRPr>
          </a:p>
        </p:txBody>
      </p:sp>
      <p:sp>
        <p:nvSpPr>
          <p:cNvPr id="8" name="object 8"/>
          <p:cNvSpPr/>
          <p:nvPr/>
        </p:nvSpPr>
        <p:spPr>
          <a:xfrm>
            <a:off x="7951268" y="2051848"/>
            <a:ext cx="442595" cy="153670"/>
          </a:xfrm>
          <a:custGeom>
            <a:avLst/>
            <a:gdLst/>
            <a:ahLst/>
            <a:cxnLst/>
            <a:rect l="l" t="t" r="r" b="b"/>
            <a:pathLst>
              <a:path w="442595" h="153669">
                <a:moveTo>
                  <a:pt x="442191" y="0"/>
                </a:moveTo>
                <a:lnTo>
                  <a:pt x="0" y="0"/>
                </a:lnTo>
                <a:lnTo>
                  <a:pt x="0" y="153150"/>
                </a:lnTo>
                <a:lnTo>
                  <a:pt x="442191" y="153150"/>
                </a:lnTo>
                <a:lnTo>
                  <a:pt x="442191" y="0"/>
                </a:lnTo>
                <a:close/>
              </a:path>
            </a:pathLst>
          </a:custGeom>
          <a:solidFill>
            <a:srgbClr val="953735"/>
          </a:solidFill>
        </p:spPr>
        <p:txBody>
          <a:bodyPr wrap="square" lIns="0" tIns="0" rIns="0" bIns="0" rtlCol="0"/>
          <a:lstStyle/>
          <a:p>
            <a:endParaRPr>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105" dirty="0" err="1">
                <a:solidFill>
                  <a:schemeClr val="bg2"/>
                </a:solidFill>
              </a:rPr>
              <a:t>Backtesting</a:t>
            </a:r>
            <a:endParaRPr spc="-105" dirty="0">
              <a:solidFill>
                <a:schemeClr val="bg2"/>
              </a:solidFill>
            </a:endParaRPr>
          </a:p>
        </p:txBody>
      </p:sp>
      <p:sp>
        <p:nvSpPr>
          <p:cNvPr id="3" name="object 3"/>
          <p:cNvSpPr txBox="1"/>
          <p:nvPr/>
        </p:nvSpPr>
        <p:spPr>
          <a:xfrm>
            <a:off x="688340" y="1633220"/>
            <a:ext cx="5967095" cy="568325"/>
          </a:xfrm>
          <a:prstGeom prst="rect">
            <a:avLst/>
          </a:prstGeom>
        </p:spPr>
        <p:txBody>
          <a:bodyPr vert="horz" wrap="square" lIns="0" tIns="12700" rIns="0" bIns="0" rtlCol="0">
            <a:spAutoFit/>
          </a:bodyPr>
          <a:lstStyle/>
          <a:p>
            <a:pPr marL="354965" indent="-342265">
              <a:lnSpc>
                <a:spcPts val="2135"/>
              </a:lnSpc>
              <a:spcBef>
                <a:spcPts val="100"/>
              </a:spcBef>
              <a:buFont typeface="Arial MT"/>
              <a:buChar char="•"/>
              <a:tabLst>
                <a:tab pos="354965" algn="l"/>
              </a:tabLst>
            </a:pPr>
            <a:r>
              <a:rPr sz="1800" spc="-50" dirty="0">
                <a:solidFill>
                  <a:schemeClr val="bg2"/>
                </a:solidFill>
                <a:latin typeface="Verdana"/>
                <a:cs typeface="Verdana"/>
              </a:rPr>
              <a:t>Backtesting</a:t>
            </a:r>
            <a:r>
              <a:rPr sz="1800" spc="-130" dirty="0">
                <a:solidFill>
                  <a:schemeClr val="bg2"/>
                </a:solidFill>
                <a:latin typeface="Verdana"/>
                <a:cs typeface="Verdana"/>
              </a:rPr>
              <a:t> </a:t>
            </a:r>
            <a:r>
              <a:rPr sz="1800" spc="-200" dirty="0">
                <a:solidFill>
                  <a:schemeClr val="bg2"/>
                </a:solidFill>
                <a:latin typeface="Verdana"/>
                <a:cs typeface="Verdana"/>
              </a:rPr>
              <a:t>is</a:t>
            </a:r>
            <a:r>
              <a:rPr sz="1800" spc="-130" dirty="0">
                <a:solidFill>
                  <a:schemeClr val="bg2"/>
                </a:solidFill>
                <a:latin typeface="Verdana"/>
                <a:cs typeface="Verdana"/>
              </a:rPr>
              <a:t> </a:t>
            </a:r>
            <a:r>
              <a:rPr sz="1800" spc="-20" dirty="0">
                <a:solidFill>
                  <a:schemeClr val="bg2"/>
                </a:solidFill>
                <a:latin typeface="Verdana"/>
                <a:cs typeface="Verdana"/>
              </a:rPr>
              <a:t>where</a:t>
            </a:r>
            <a:r>
              <a:rPr sz="1800" spc="-125" dirty="0">
                <a:solidFill>
                  <a:schemeClr val="bg2"/>
                </a:solidFill>
                <a:latin typeface="Verdana"/>
                <a:cs typeface="Verdana"/>
              </a:rPr>
              <a:t> </a:t>
            </a:r>
            <a:r>
              <a:rPr sz="1800" spc="50" dirty="0">
                <a:solidFill>
                  <a:schemeClr val="bg2"/>
                </a:solidFill>
                <a:latin typeface="Verdana"/>
                <a:cs typeface="Verdana"/>
              </a:rPr>
              <a:t>we</a:t>
            </a:r>
            <a:r>
              <a:rPr sz="1800" spc="-125" dirty="0">
                <a:solidFill>
                  <a:schemeClr val="bg2"/>
                </a:solidFill>
                <a:latin typeface="Verdana"/>
                <a:cs typeface="Verdana"/>
              </a:rPr>
              <a:t> </a:t>
            </a:r>
            <a:r>
              <a:rPr sz="1800" b="1" spc="-25" dirty="0">
                <a:solidFill>
                  <a:schemeClr val="bg2"/>
                </a:solidFill>
                <a:latin typeface="Tahoma"/>
                <a:cs typeface="Tahoma"/>
              </a:rPr>
              <a:t>measure</a:t>
            </a:r>
            <a:r>
              <a:rPr sz="1800" b="1" spc="-30" dirty="0">
                <a:solidFill>
                  <a:schemeClr val="bg2"/>
                </a:solidFill>
                <a:latin typeface="Tahoma"/>
                <a:cs typeface="Tahoma"/>
              </a:rPr>
              <a:t> </a:t>
            </a:r>
            <a:r>
              <a:rPr sz="1800" b="1" spc="-75" dirty="0">
                <a:solidFill>
                  <a:schemeClr val="bg2"/>
                </a:solidFill>
                <a:latin typeface="Tahoma"/>
                <a:cs typeface="Tahoma"/>
              </a:rPr>
              <a:t>the</a:t>
            </a:r>
            <a:r>
              <a:rPr sz="1800" b="1" spc="-30" dirty="0">
                <a:solidFill>
                  <a:schemeClr val="bg2"/>
                </a:solidFill>
                <a:latin typeface="Tahoma"/>
                <a:cs typeface="Tahoma"/>
              </a:rPr>
              <a:t> </a:t>
            </a:r>
            <a:r>
              <a:rPr sz="1800" b="1" spc="-10" dirty="0">
                <a:solidFill>
                  <a:schemeClr val="bg2"/>
                </a:solidFill>
                <a:latin typeface="Tahoma"/>
                <a:cs typeface="Tahoma"/>
              </a:rPr>
              <a:t>performance</a:t>
            </a:r>
            <a:endParaRPr sz="1800">
              <a:solidFill>
                <a:schemeClr val="bg2"/>
              </a:solidFill>
              <a:latin typeface="Tahoma"/>
              <a:cs typeface="Tahoma"/>
            </a:endParaRPr>
          </a:p>
          <a:p>
            <a:pPr marL="355600">
              <a:lnSpc>
                <a:spcPts val="2135"/>
              </a:lnSpc>
            </a:pPr>
            <a:r>
              <a:rPr sz="1800" dirty="0">
                <a:solidFill>
                  <a:schemeClr val="bg2"/>
                </a:solidFill>
                <a:latin typeface="Verdana"/>
                <a:cs typeface="Verdana"/>
              </a:rPr>
              <a:t>of</a:t>
            </a:r>
            <a:r>
              <a:rPr sz="1800" spc="-125" dirty="0">
                <a:solidFill>
                  <a:schemeClr val="bg2"/>
                </a:solidFill>
                <a:latin typeface="Verdana"/>
                <a:cs typeface="Verdana"/>
              </a:rPr>
              <a:t> </a:t>
            </a:r>
            <a:r>
              <a:rPr sz="1800" spc="150" dirty="0">
                <a:solidFill>
                  <a:schemeClr val="bg2"/>
                </a:solidFill>
                <a:latin typeface="Verdana"/>
                <a:cs typeface="Verdana"/>
              </a:rPr>
              <a:t>a</a:t>
            </a:r>
            <a:r>
              <a:rPr sz="1800" spc="-125" dirty="0">
                <a:solidFill>
                  <a:schemeClr val="bg2"/>
                </a:solidFill>
                <a:latin typeface="Verdana"/>
                <a:cs typeface="Verdana"/>
              </a:rPr>
              <a:t> </a:t>
            </a:r>
            <a:r>
              <a:rPr sz="1800" b="1" spc="-45" dirty="0">
                <a:solidFill>
                  <a:schemeClr val="bg2"/>
                </a:solidFill>
                <a:latin typeface="Tahoma"/>
                <a:cs typeface="Tahoma"/>
              </a:rPr>
              <a:t>forecasting</a:t>
            </a:r>
            <a:r>
              <a:rPr sz="1800" b="1" spc="-20" dirty="0">
                <a:solidFill>
                  <a:schemeClr val="bg2"/>
                </a:solidFill>
                <a:latin typeface="Tahoma"/>
                <a:cs typeface="Tahoma"/>
              </a:rPr>
              <a:t> </a:t>
            </a:r>
            <a:r>
              <a:rPr sz="1800" b="1" dirty="0">
                <a:solidFill>
                  <a:schemeClr val="bg2"/>
                </a:solidFill>
                <a:latin typeface="Tahoma"/>
                <a:cs typeface="Tahoma"/>
              </a:rPr>
              <a:t>model</a:t>
            </a:r>
            <a:r>
              <a:rPr sz="1800" b="1" spc="-10" dirty="0">
                <a:solidFill>
                  <a:schemeClr val="bg2"/>
                </a:solidFill>
                <a:latin typeface="Tahoma"/>
                <a:cs typeface="Tahoma"/>
              </a:rPr>
              <a:t> </a:t>
            </a:r>
            <a:r>
              <a:rPr sz="1800" dirty="0">
                <a:solidFill>
                  <a:schemeClr val="bg2"/>
                </a:solidFill>
                <a:latin typeface="Verdana"/>
                <a:cs typeface="Verdana"/>
              </a:rPr>
              <a:t>on</a:t>
            </a:r>
            <a:r>
              <a:rPr sz="1800" spc="-125" dirty="0">
                <a:solidFill>
                  <a:schemeClr val="bg2"/>
                </a:solidFill>
                <a:latin typeface="Verdana"/>
                <a:cs typeface="Verdana"/>
              </a:rPr>
              <a:t> </a:t>
            </a:r>
            <a:r>
              <a:rPr sz="1800" b="1" spc="-85" dirty="0">
                <a:solidFill>
                  <a:schemeClr val="bg2"/>
                </a:solidFill>
                <a:latin typeface="Tahoma"/>
                <a:cs typeface="Tahoma"/>
              </a:rPr>
              <a:t>historic</a:t>
            </a:r>
            <a:r>
              <a:rPr sz="1800" b="1" spc="-15" dirty="0">
                <a:solidFill>
                  <a:schemeClr val="bg2"/>
                </a:solidFill>
                <a:latin typeface="Tahoma"/>
                <a:cs typeface="Tahoma"/>
              </a:rPr>
              <a:t> </a:t>
            </a:r>
            <a:r>
              <a:rPr sz="1800" b="1" spc="-10" dirty="0">
                <a:solidFill>
                  <a:schemeClr val="bg2"/>
                </a:solidFill>
                <a:latin typeface="Tahoma"/>
                <a:cs typeface="Tahoma"/>
              </a:rPr>
              <a:t>data</a:t>
            </a:r>
            <a:r>
              <a:rPr sz="1800" spc="-10" dirty="0">
                <a:solidFill>
                  <a:schemeClr val="bg2"/>
                </a:solidFill>
                <a:latin typeface="Verdana"/>
                <a:cs typeface="Verdana"/>
              </a:rPr>
              <a:t>.</a:t>
            </a:r>
            <a:endParaRPr sz="1800">
              <a:solidFill>
                <a:schemeClr val="bg2"/>
              </a:solidFill>
              <a:latin typeface="Verdana"/>
              <a:cs typeface="Verdana"/>
            </a:endParaRPr>
          </a:p>
        </p:txBody>
      </p:sp>
      <p:sp>
        <p:nvSpPr>
          <p:cNvPr id="4" name="object 4"/>
          <p:cNvSpPr txBox="1"/>
          <p:nvPr/>
        </p:nvSpPr>
        <p:spPr>
          <a:xfrm>
            <a:off x="688340" y="2559811"/>
            <a:ext cx="5836285" cy="2446020"/>
          </a:xfrm>
          <a:prstGeom prst="rect">
            <a:avLst/>
          </a:prstGeom>
        </p:spPr>
        <p:txBody>
          <a:bodyPr vert="horz" wrap="square" lIns="0" tIns="6350" rIns="0" bIns="0" rtlCol="0">
            <a:spAutoFit/>
          </a:bodyPr>
          <a:lstStyle/>
          <a:p>
            <a:pPr marL="355600" marR="535940" indent="-342900">
              <a:lnSpc>
                <a:spcPct val="102200"/>
              </a:lnSpc>
              <a:spcBef>
                <a:spcPts val="50"/>
              </a:spcBef>
              <a:buFont typeface="Arial MT"/>
              <a:buChar char="•"/>
              <a:tabLst>
                <a:tab pos="355600" algn="l"/>
              </a:tabLst>
            </a:pPr>
            <a:r>
              <a:rPr sz="1800" dirty="0">
                <a:solidFill>
                  <a:schemeClr val="bg2"/>
                </a:solidFill>
                <a:latin typeface="Verdana"/>
                <a:cs typeface="Verdana"/>
              </a:rPr>
              <a:t>We</a:t>
            </a:r>
            <a:r>
              <a:rPr sz="1800" spc="-135" dirty="0">
                <a:solidFill>
                  <a:schemeClr val="bg2"/>
                </a:solidFill>
                <a:latin typeface="Verdana"/>
                <a:cs typeface="Verdana"/>
              </a:rPr>
              <a:t> </a:t>
            </a:r>
            <a:r>
              <a:rPr sz="1800" dirty="0">
                <a:solidFill>
                  <a:schemeClr val="bg2"/>
                </a:solidFill>
                <a:latin typeface="Verdana"/>
                <a:cs typeface="Verdana"/>
              </a:rPr>
              <a:t>want</a:t>
            </a:r>
            <a:r>
              <a:rPr sz="1800" spc="-135" dirty="0">
                <a:solidFill>
                  <a:schemeClr val="bg2"/>
                </a:solidFill>
                <a:latin typeface="Verdana"/>
                <a:cs typeface="Verdana"/>
              </a:rPr>
              <a:t> </a:t>
            </a:r>
            <a:r>
              <a:rPr sz="1800" spc="-10" dirty="0">
                <a:solidFill>
                  <a:schemeClr val="bg2"/>
                </a:solidFill>
                <a:latin typeface="Verdana"/>
                <a:cs typeface="Verdana"/>
              </a:rPr>
              <a:t>to</a:t>
            </a:r>
            <a:r>
              <a:rPr sz="1800" spc="-140" dirty="0">
                <a:solidFill>
                  <a:schemeClr val="bg2"/>
                </a:solidFill>
                <a:latin typeface="Verdana"/>
                <a:cs typeface="Verdana"/>
              </a:rPr>
              <a:t> </a:t>
            </a:r>
            <a:r>
              <a:rPr sz="1800" b="1" spc="-55" dirty="0">
                <a:solidFill>
                  <a:schemeClr val="bg2"/>
                </a:solidFill>
                <a:latin typeface="Tahoma"/>
                <a:cs typeface="Tahoma"/>
              </a:rPr>
              <a:t>estimate</a:t>
            </a:r>
            <a:r>
              <a:rPr sz="1800" b="1" spc="-35" dirty="0">
                <a:solidFill>
                  <a:schemeClr val="bg2"/>
                </a:solidFill>
                <a:latin typeface="Tahoma"/>
                <a:cs typeface="Tahoma"/>
              </a:rPr>
              <a:t> </a:t>
            </a:r>
            <a:r>
              <a:rPr sz="1800" b="1" spc="-70" dirty="0">
                <a:solidFill>
                  <a:schemeClr val="bg2"/>
                </a:solidFill>
                <a:latin typeface="Tahoma"/>
                <a:cs typeface="Tahoma"/>
              </a:rPr>
              <a:t>the</a:t>
            </a:r>
            <a:r>
              <a:rPr sz="1800" b="1" spc="-30" dirty="0">
                <a:solidFill>
                  <a:schemeClr val="bg2"/>
                </a:solidFill>
                <a:latin typeface="Tahoma"/>
                <a:cs typeface="Tahoma"/>
              </a:rPr>
              <a:t> </a:t>
            </a:r>
            <a:r>
              <a:rPr sz="1800" b="1" spc="-20" dirty="0">
                <a:solidFill>
                  <a:schemeClr val="bg2"/>
                </a:solidFill>
                <a:latin typeface="Tahoma"/>
                <a:cs typeface="Tahoma"/>
              </a:rPr>
              <a:t>performance</a:t>
            </a:r>
            <a:r>
              <a:rPr sz="1800" b="1" spc="-45" dirty="0">
                <a:solidFill>
                  <a:schemeClr val="bg2"/>
                </a:solidFill>
                <a:latin typeface="Tahoma"/>
                <a:cs typeface="Tahoma"/>
              </a:rPr>
              <a:t> </a:t>
            </a:r>
            <a:r>
              <a:rPr sz="1800" dirty="0">
                <a:solidFill>
                  <a:schemeClr val="bg2"/>
                </a:solidFill>
                <a:latin typeface="Verdana"/>
                <a:cs typeface="Verdana"/>
              </a:rPr>
              <a:t>of</a:t>
            </a:r>
            <a:r>
              <a:rPr sz="1800" spc="-135" dirty="0">
                <a:solidFill>
                  <a:schemeClr val="bg2"/>
                </a:solidFill>
                <a:latin typeface="Verdana"/>
                <a:cs typeface="Verdana"/>
              </a:rPr>
              <a:t> </a:t>
            </a:r>
            <a:r>
              <a:rPr sz="1800" spc="-25" dirty="0">
                <a:solidFill>
                  <a:schemeClr val="bg2"/>
                </a:solidFill>
                <a:latin typeface="Verdana"/>
                <a:cs typeface="Verdana"/>
              </a:rPr>
              <a:t>the </a:t>
            </a:r>
            <a:r>
              <a:rPr sz="1800" dirty="0">
                <a:solidFill>
                  <a:schemeClr val="bg2"/>
                </a:solidFill>
                <a:latin typeface="Verdana"/>
                <a:cs typeface="Verdana"/>
              </a:rPr>
              <a:t>model</a:t>
            </a:r>
            <a:r>
              <a:rPr sz="1800" spc="-114" dirty="0">
                <a:solidFill>
                  <a:schemeClr val="bg2"/>
                </a:solidFill>
                <a:latin typeface="Verdana"/>
                <a:cs typeface="Verdana"/>
              </a:rPr>
              <a:t> </a:t>
            </a:r>
            <a:r>
              <a:rPr sz="1800" b="1" dirty="0">
                <a:solidFill>
                  <a:schemeClr val="bg2"/>
                </a:solidFill>
                <a:latin typeface="Tahoma"/>
                <a:cs typeface="Tahoma"/>
              </a:rPr>
              <a:t>on</a:t>
            </a:r>
            <a:r>
              <a:rPr sz="1800" b="1" spc="-15" dirty="0">
                <a:solidFill>
                  <a:schemeClr val="bg2"/>
                </a:solidFill>
                <a:latin typeface="Tahoma"/>
                <a:cs typeface="Tahoma"/>
              </a:rPr>
              <a:t> </a:t>
            </a:r>
            <a:r>
              <a:rPr sz="1800" b="1" spc="-125" dirty="0">
                <a:solidFill>
                  <a:schemeClr val="bg2"/>
                </a:solidFill>
                <a:latin typeface="Tahoma"/>
                <a:cs typeface="Tahoma"/>
              </a:rPr>
              <a:t>future</a:t>
            </a:r>
            <a:r>
              <a:rPr sz="1800" b="1" spc="-10" dirty="0">
                <a:solidFill>
                  <a:schemeClr val="bg2"/>
                </a:solidFill>
                <a:latin typeface="Tahoma"/>
                <a:cs typeface="Tahoma"/>
              </a:rPr>
              <a:t> </a:t>
            </a:r>
            <a:r>
              <a:rPr sz="1800" b="1" spc="-20" dirty="0">
                <a:solidFill>
                  <a:schemeClr val="bg2"/>
                </a:solidFill>
                <a:latin typeface="Tahoma"/>
                <a:cs typeface="Tahoma"/>
              </a:rPr>
              <a:t>data</a:t>
            </a:r>
            <a:r>
              <a:rPr sz="1800" spc="-20" dirty="0">
                <a:solidFill>
                  <a:schemeClr val="bg2"/>
                </a:solidFill>
                <a:latin typeface="Verdana"/>
                <a:cs typeface="Verdana"/>
              </a:rPr>
              <a:t>.</a:t>
            </a:r>
            <a:endParaRPr sz="1800">
              <a:solidFill>
                <a:schemeClr val="bg2"/>
              </a:solidFill>
              <a:latin typeface="Verdana"/>
              <a:cs typeface="Verdana"/>
            </a:endParaRPr>
          </a:p>
          <a:p>
            <a:pPr>
              <a:lnSpc>
                <a:spcPct val="100000"/>
              </a:lnSpc>
              <a:spcBef>
                <a:spcPts val="695"/>
              </a:spcBef>
              <a:buFont typeface="Arial MT"/>
              <a:buChar char="•"/>
            </a:pPr>
            <a:endParaRPr sz="1800">
              <a:solidFill>
                <a:schemeClr val="bg2"/>
              </a:solidFill>
              <a:latin typeface="Verdana"/>
              <a:cs typeface="Verdana"/>
            </a:endParaRPr>
          </a:p>
          <a:p>
            <a:pPr marL="355600" marR="252729" indent="-342900">
              <a:lnSpc>
                <a:spcPct val="102200"/>
              </a:lnSpc>
              <a:buFont typeface="Arial MT"/>
              <a:buChar char="•"/>
              <a:tabLst>
                <a:tab pos="355600" algn="l"/>
              </a:tabLst>
            </a:pPr>
            <a:r>
              <a:rPr sz="1800" spc="-240" dirty="0">
                <a:solidFill>
                  <a:schemeClr val="bg2"/>
                </a:solidFill>
                <a:latin typeface="Verdana"/>
                <a:cs typeface="Verdana"/>
              </a:rPr>
              <a:t>It</a:t>
            </a:r>
            <a:r>
              <a:rPr sz="1800" spc="-95" dirty="0">
                <a:solidFill>
                  <a:schemeClr val="bg2"/>
                </a:solidFill>
                <a:latin typeface="Verdana"/>
                <a:cs typeface="Verdana"/>
              </a:rPr>
              <a:t> </a:t>
            </a:r>
            <a:r>
              <a:rPr sz="1800" spc="-200" dirty="0">
                <a:solidFill>
                  <a:schemeClr val="bg2"/>
                </a:solidFill>
                <a:latin typeface="Verdana"/>
                <a:cs typeface="Verdana"/>
              </a:rPr>
              <a:t>is</a:t>
            </a:r>
            <a:r>
              <a:rPr sz="1800" spc="-100" dirty="0">
                <a:solidFill>
                  <a:schemeClr val="bg2"/>
                </a:solidFill>
                <a:latin typeface="Verdana"/>
                <a:cs typeface="Verdana"/>
              </a:rPr>
              <a:t> </a:t>
            </a:r>
            <a:r>
              <a:rPr sz="1800" dirty="0">
                <a:solidFill>
                  <a:schemeClr val="bg2"/>
                </a:solidFill>
                <a:latin typeface="Verdana"/>
                <a:cs typeface="Verdana"/>
              </a:rPr>
              <a:t>common</a:t>
            </a:r>
            <a:r>
              <a:rPr sz="1800" spc="-95" dirty="0">
                <a:solidFill>
                  <a:schemeClr val="bg2"/>
                </a:solidFill>
                <a:latin typeface="Verdana"/>
                <a:cs typeface="Verdana"/>
              </a:rPr>
              <a:t> </a:t>
            </a:r>
            <a:r>
              <a:rPr sz="1800" dirty="0">
                <a:solidFill>
                  <a:schemeClr val="bg2"/>
                </a:solidFill>
                <a:latin typeface="Verdana"/>
                <a:cs typeface="Verdana"/>
              </a:rPr>
              <a:t>to</a:t>
            </a:r>
            <a:r>
              <a:rPr sz="1800" spc="-100" dirty="0">
                <a:solidFill>
                  <a:schemeClr val="bg2"/>
                </a:solidFill>
                <a:latin typeface="Verdana"/>
                <a:cs typeface="Verdana"/>
              </a:rPr>
              <a:t> </a:t>
            </a:r>
            <a:r>
              <a:rPr sz="1800" spc="-40" dirty="0">
                <a:solidFill>
                  <a:schemeClr val="bg2"/>
                </a:solidFill>
                <a:latin typeface="Verdana"/>
                <a:cs typeface="Verdana"/>
              </a:rPr>
              <a:t>randomly</a:t>
            </a:r>
            <a:r>
              <a:rPr sz="1800" spc="-105" dirty="0">
                <a:solidFill>
                  <a:schemeClr val="bg2"/>
                </a:solidFill>
                <a:latin typeface="Verdana"/>
                <a:cs typeface="Verdana"/>
              </a:rPr>
              <a:t> </a:t>
            </a:r>
            <a:r>
              <a:rPr sz="1800" spc="-80" dirty="0">
                <a:solidFill>
                  <a:schemeClr val="bg2"/>
                </a:solidFill>
                <a:latin typeface="Verdana"/>
                <a:cs typeface="Verdana"/>
              </a:rPr>
              <a:t>shuffle</a:t>
            </a:r>
            <a:r>
              <a:rPr sz="1800" spc="-95" dirty="0">
                <a:solidFill>
                  <a:schemeClr val="bg2"/>
                </a:solidFill>
                <a:latin typeface="Verdana"/>
                <a:cs typeface="Verdana"/>
              </a:rPr>
              <a:t> </a:t>
            </a:r>
            <a:r>
              <a:rPr sz="1800" spc="70" dirty="0">
                <a:solidFill>
                  <a:schemeClr val="bg2"/>
                </a:solidFill>
                <a:latin typeface="Verdana"/>
                <a:cs typeface="Verdana"/>
              </a:rPr>
              <a:t>data</a:t>
            </a:r>
            <a:r>
              <a:rPr sz="1800" spc="-110" dirty="0">
                <a:solidFill>
                  <a:schemeClr val="bg2"/>
                </a:solidFill>
                <a:latin typeface="Verdana"/>
                <a:cs typeface="Verdana"/>
              </a:rPr>
              <a:t> </a:t>
            </a:r>
            <a:r>
              <a:rPr sz="1800" spc="-55" dirty="0">
                <a:solidFill>
                  <a:schemeClr val="bg2"/>
                </a:solidFill>
                <a:latin typeface="Verdana"/>
                <a:cs typeface="Verdana"/>
              </a:rPr>
              <a:t>into</a:t>
            </a:r>
            <a:r>
              <a:rPr sz="1800" spc="-100" dirty="0">
                <a:solidFill>
                  <a:schemeClr val="bg2"/>
                </a:solidFill>
                <a:latin typeface="Verdana"/>
                <a:cs typeface="Verdana"/>
              </a:rPr>
              <a:t> </a:t>
            </a:r>
            <a:r>
              <a:rPr sz="1800" spc="-45" dirty="0">
                <a:solidFill>
                  <a:schemeClr val="bg2"/>
                </a:solidFill>
                <a:latin typeface="Verdana"/>
                <a:cs typeface="Verdana"/>
              </a:rPr>
              <a:t>train </a:t>
            </a:r>
            <a:r>
              <a:rPr sz="1800" spc="65" dirty="0">
                <a:solidFill>
                  <a:schemeClr val="bg2"/>
                </a:solidFill>
                <a:latin typeface="Verdana"/>
                <a:cs typeface="Verdana"/>
              </a:rPr>
              <a:t>and</a:t>
            </a:r>
            <a:r>
              <a:rPr sz="1800" spc="-120" dirty="0">
                <a:solidFill>
                  <a:schemeClr val="bg2"/>
                </a:solidFill>
                <a:latin typeface="Verdana"/>
                <a:cs typeface="Verdana"/>
              </a:rPr>
              <a:t> </a:t>
            </a:r>
            <a:r>
              <a:rPr sz="1800" spc="-95" dirty="0">
                <a:solidFill>
                  <a:schemeClr val="bg2"/>
                </a:solidFill>
                <a:latin typeface="Verdana"/>
                <a:cs typeface="Verdana"/>
              </a:rPr>
              <a:t>test</a:t>
            </a:r>
            <a:r>
              <a:rPr sz="1800" spc="-120" dirty="0">
                <a:solidFill>
                  <a:schemeClr val="bg2"/>
                </a:solidFill>
                <a:latin typeface="Verdana"/>
                <a:cs typeface="Verdana"/>
              </a:rPr>
              <a:t> </a:t>
            </a:r>
            <a:r>
              <a:rPr sz="1800" spc="-20" dirty="0">
                <a:solidFill>
                  <a:schemeClr val="bg2"/>
                </a:solidFill>
                <a:latin typeface="Verdana"/>
                <a:cs typeface="Verdana"/>
              </a:rPr>
              <a:t>sets.</a:t>
            </a:r>
            <a:endParaRPr sz="1800">
              <a:solidFill>
                <a:schemeClr val="bg2"/>
              </a:solidFill>
              <a:latin typeface="Verdana"/>
              <a:cs typeface="Verdana"/>
            </a:endParaRPr>
          </a:p>
          <a:p>
            <a:pPr>
              <a:lnSpc>
                <a:spcPct val="100000"/>
              </a:lnSpc>
              <a:spcBef>
                <a:spcPts val="835"/>
              </a:spcBef>
              <a:buFont typeface="Arial MT"/>
              <a:buChar char="•"/>
            </a:pPr>
            <a:endParaRPr sz="1800">
              <a:solidFill>
                <a:schemeClr val="bg2"/>
              </a:solidFill>
              <a:latin typeface="Verdana"/>
              <a:cs typeface="Verdana"/>
            </a:endParaRPr>
          </a:p>
          <a:p>
            <a:pPr marL="355600" marR="5080" indent="-342900">
              <a:lnSpc>
                <a:spcPct val="101099"/>
              </a:lnSpc>
              <a:buFont typeface="Arial MT"/>
              <a:buChar char="•"/>
              <a:tabLst>
                <a:tab pos="355600" algn="l"/>
              </a:tabLst>
            </a:pPr>
            <a:r>
              <a:rPr sz="1800" dirty="0">
                <a:solidFill>
                  <a:schemeClr val="bg2"/>
                </a:solidFill>
                <a:latin typeface="Verdana"/>
                <a:cs typeface="Verdana"/>
              </a:rPr>
              <a:t>We</a:t>
            </a:r>
            <a:r>
              <a:rPr sz="1800" spc="-130" dirty="0">
                <a:solidFill>
                  <a:schemeClr val="bg2"/>
                </a:solidFill>
                <a:latin typeface="Verdana"/>
                <a:cs typeface="Verdana"/>
              </a:rPr>
              <a:t> </a:t>
            </a:r>
            <a:r>
              <a:rPr sz="1800" b="1" dirty="0">
                <a:solidFill>
                  <a:schemeClr val="bg2"/>
                </a:solidFill>
                <a:latin typeface="Tahoma"/>
                <a:cs typeface="Tahoma"/>
              </a:rPr>
              <a:t>can’t</a:t>
            </a:r>
            <a:r>
              <a:rPr sz="1800" b="1" spc="-30" dirty="0">
                <a:solidFill>
                  <a:schemeClr val="bg2"/>
                </a:solidFill>
                <a:latin typeface="Tahoma"/>
                <a:cs typeface="Tahoma"/>
              </a:rPr>
              <a:t> </a:t>
            </a:r>
            <a:r>
              <a:rPr sz="1800" b="1" spc="-25" dirty="0">
                <a:solidFill>
                  <a:schemeClr val="bg2"/>
                </a:solidFill>
                <a:latin typeface="Tahoma"/>
                <a:cs typeface="Tahoma"/>
              </a:rPr>
              <a:t>randomly </a:t>
            </a:r>
            <a:r>
              <a:rPr sz="1800" b="1" spc="-110" dirty="0">
                <a:solidFill>
                  <a:schemeClr val="bg2"/>
                </a:solidFill>
                <a:latin typeface="Tahoma"/>
                <a:cs typeface="Tahoma"/>
              </a:rPr>
              <a:t>shuffle</a:t>
            </a:r>
            <a:r>
              <a:rPr sz="1800" b="1" spc="-35" dirty="0">
                <a:solidFill>
                  <a:schemeClr val="bg2"/>
                </a:solidFill>
                <a:latin typeface="Tahoma"/>
                <a:cs typeface="Tahoma"/>
              </a:rPr>
              <a:t> </a:t>
            </a:r>
            <a:r>
              <a:rPr sz="1800" spc="-20" dirty="0">
                <a:solidFill>
                  <a:schemeClr val="bg2"/>
                </a:solidFill>
                <a:latin typeface="Verdana"/>
                <a:cs typeface="Verdana"/>
              </a:rPr>
              <a:t>the</a:t>
            </a:r>
            <a:r>
              <a:rPr sz="1800" spc="-125" dirty="0">
                <a:solidFill>
                  <a:schemeClr val="bg2"/>
                </a:solidFill>
                <a:latin typeface="Verdana"/>
                <a:cs typeface="Verdana"/>
              </a:rPr>
              <a:t> </a:t>
            </a:r>
            <a:r>
              <a:rPr sz="1800" spc="70" dirty="0">
                <a:solidFill>
                  <a:schemeClr val="bg2"/>
                </a:solidFill>
                <a:latin typeface="Verdana"/>
                <a:cs typeface="Verdana"/>
              </a:rPr>
              <a:t>data</a:t>
            </a:r>
            <a:r>
              <a:rPr sz="1800" spc="-140" dirty="0">
                <a:solidFill>
                  <a:schemeClr val="bg2"/>
                </a:solidFill>
                <a:latin typeface="Verdana"/>
                <a:cs typeface="Verdana"/>
              </a:rPr>
              <a:t> </a:t>
            </a:r>
            <a:r>
              <a:rPr sz="1800" spc="-55" dirty="0">
                <a:solidFill>
                  <a:schemeClr val="bg2"/>
                </a:solidFill>
                <a:latin typeface="Verdana"/>
                <a:cs typeface="Verdana"/>
              </a:rPr>
              <a:t>into</a:t>
            </a:r>
            <a:r>
              <a:rPr sz="1800" spc="-140" dirty="0">
                <a:solidFill>
                  <a:schemeClr val="bg2"/>
                </a:solidFill>
                <a:latin typeface="Verdana"/>
                <a:cs typeface="Verdana"/>
              </a:rPr>
              <a:t> </a:t>
            </a:r>
            <a:r>
              <a:rPr sz="1800" spc="-75" dirty="0">
                <a:solidFill>
                  <a:schemeClr val="bg2"/>
                </a:solidFill>
                <a:latin typeface="Verdana"/>
                <a:cs typeface="Verdana"/>
              </a:rPr>
              <a:t>train</a:t>
            </a:r>
            <a:r>
              <a:rPr sz="1800" spc="-135" dirty="0">
                <a:solidFill>
                  <a:schemeClr val="bg2"/>
                </a:solidFill>
                <a:latin typeface="Verdana"/>
                <a:cs typeface="Verdana"/>
              </a:rPr>
              <a:t> </a:t>
            </a:r>
            <a:r>
              <a:rPr sz="1800" spc="45" dirty="0">
                <a:solidFill>
                  <a:schemeClr val="bg2"/>
                </a:solidFill>
                <a:latin typeface="Verdana"/>
                <a:cs typeface="Verdana"/>
              </a:rPr>
              <a:t>and </a:t>
            </a:r>
            <a:r>
              <a:rPr sz="1800" spc="-95" dirty="0">
                <a:solidFill>
                  <a:schemeClr val="bg2"/>
                </a:solidFill>
                <a:latin typeface="Verdana"/>
                <a:cs typeface="Verdana"/>
              </a:rPr>
              <a:t>test</a:t>
            </a:r>
            <a:r>
              <a:rPr sz="1800" spc="-125" dirty="0">
                <a:solidFill>
                  <a:schemeClr val="bg2"/>
                </a:solidFill>
                <a:latin typeface="Verdana"/>
                <a:cs typeface="Verdana"/>
              </a:rPr>
              <a:t> </a:t>
            </a:r>
            <a:r>
              <a:rPr sz="1800" spc="-130" dirty="0">
                <a:solidFill>
                  <a:schemeClr val="bg2"/>
                </a:solidFill>
                <a:latin typeface="Verdana"/>
                <a:cs typeface="Verdana"/>
              </a:rPr>
              <a:t>sets</a:t>
            </a:r>
            <a:r>
              <a:rPr sz="1800" spc="-125" dirty="0">
                <a:solidFill>
                  <a:schemeClr val="bg2"/>
                </a:solidFill>
                <a:latin typeface="Verdana"/>
                <a:cs typeface="Verdana"/>
              </a:rPr>
              <a:t> </a:t>
            </a:r>
            <a:r>
              <a:rPr sz="1800" dirty="0">
                <a:solidFill>
                  <a:schemeClr val="bg2"/>
                </a:solidFill>
                <a:latin typeface="Verdana"/>
                <a:cs typeface="Verdana"/>
              </a:rPr>
              <a:t>when</a:t>
            </a:r>
            <a:r>
              <a:rPr sz="1800" spc="-125" dirty="0">
                <a:solidFill>
                  <a:schemeClr val="bg2"/>
                </a:solidFill>
                <a:latin typeface="Verdana"/>
                <a:cs typeface="Verdana"/>
              </a:rPr>
              <a:t> </a:t>
            </a:r>
            <a:r>
              <a:rPr sz="1800" spc="-60" dirty="0">
                <a:solidFill>
                  <a:schemeClr val="bg2"/>
                </a:solidFill>
                <a:latin typeface="Verdana"/>
                <a:cs typeface="Verdana"/>
              </a:rPr>
              <a:t>working</a:t>
            </a:r>
            <a:r>
              <a:rPr sz="1800" spc="-120" dirty="0">
                <a:solidFill>
                  <a:schemeClr val="bg2"/>
                </a:solidFill>
                <a:latin typeface="Verdana"/>
                <a:cs typeface="Verdana"/>
              </a:rPr>
              <a:t> </a:t>
            </a:r>
            <a:r>
              <a:rPr sz="1800" b="1" spc="-150" dirty="0">
                <a:solidFill>
                  <a:schemeClr val="bg2"/>
                </a:solidFill>
                <a:latin typeface="Tahoma"/>
                <a:cs typeface="Tahoma"/>
              </a:rPr>
              <a:t>with</a:t>
            </a:r>
            <a:r>
              <a:rPr sz="1800" b="1" spc="-25" dirty="0">
                <a:solidFill>
                  <a:schemeClr val="bg2"/>
                </a:solidFill>
                <a:latin typeface="Tahoma"/>
                <a:cs typeface="Tahoma"/>
              </a:rPr>
              <a:t> </a:t>
            </a:r>
            <a:r>
              <a:rPr sz="1800" b="1" spc="-65" dirty="0">
                <a:solidFill>
                  <a:schemeClr val="bg2"/>
                </a:solidFill>
                <a:latin typeface="Tahoma"/>
                <a:cs typeface="Tahoma"/>
              </a:rPr>
              <a:t>time</a:t>
            </a:r>
            <a:r>
              <a:rPr sz="1800" b="1" spc="-25" dirty="0">
                <a:solidFill>
                  <a:schemeClr val="bg2"/>
                </a:solidFill>
                <a:latin typeface="Tahoma"/>
                <a:cs typeface="Tahoma"/>
              </a:rPr>
              <a:t> </a:t>
            </a:r>
            <a:r>
              <a:rPr sz="1800" b="1" spc="-10" dirty="0">
                <a:solidFill>
                  <a:schemeClr val="bg2"/>
                </a:solidFill>
                <a:latin typeface="Tahoma"/>
                <a:cs typeface="Tahoma"/>
              </a:rPr>
              <a:t>series</a:t>
            </a:r>
            <a:r>
              <a:rPr sz="1800" spc="-10" dirty="0">
                <a:solidFill>
                  <a:schemeClr val="bg2"/>
                </a:solidFill>
                <a:latin typeface="Verdana"/>
                <a:cs typeface="Verdana"/>
              </a:rPr>
              <a:t>.</a:t>
            </a:r>
            <a:endParaRPr sz="1800">
              <a:solidFill>
                <a:schemeClr val="bg2"/>
              </a:solidFill>
              <a:latin typeface="Verdana"/>
              <a:cs typeface="Verdana"/>
            </a:endParaRPr>
          </a:p>
        </p:txBody>
      </p:sp>
      <p:graphicFrame>
        <p:nvGraphicFramePr>
          <p:cNvPr id="5" name="object 5"/>
          <p:cNvGraphicFramePr>
            <a:graphicFrameLocks noGrp="1"/>
          </p:cNvGraphicFramePr>
          <p:nvPr/>
        </p:nvGraphicFramePr>
        <p:xfrm>
          <a:off x="7184773" y="2470128"/>
          <a:ext cx="4391659" cy="2857500"/>
        </p:xfrm>
        <a:graphic>
          <a:graphicData uri="http://schemas.openxmlformats.org/drawingml/2006/table">
            <a:tbl>
              <a:tblPr firstRow="1" bandRow="1">
                <a:tableStyleId>{2D5ABB26-0587-4C30-8999-92F81FD0307C}</a:tableStyleId>
              </a:tblPr>
              <a:tblGrid>
                <a:gridCol w="1097915">
                  <a:extLst>
                    <a:ext uri="{9D8B030D-6E8A-4147-A177-3AD203B41FA5}">
                      <a16:colId xmlns:a16="http://schemas.microsoft.com/office/drawing/2014/main" val="20000"/>
                    </a:ext>
                  </a:extLst>
                </a:gridCol>
                <a:gridCol w="1097915">
                  <a:extLst>
                    <a:ext uri="{9D8B030D-6E8A-4147-A177-3AD203B41FA5}">
                      <a16:colId xmlns:a16="http://schemas.microsoft.com/office/drawing/2014/main" val="20001"/>
                    </a:ext>
                  </a:extLst>
                </a:gridCol>
                <a:gridCol w="1097915">
                  <a:extLst>
                    <a:ext uri="{9D8B030D-6E8A-4147-A177-3AD203B41FA5}">
                      <a16:colId xmlns:a16="http://schemas.microsoft.com/office/drawing/2014/main" val="20002"/>
                    </a:ext>
                  </a:extLst>
                </a:gridCol>
                <a:gridCol w="1097914">
                  <a:extLst>
                    <a:ext uri="{9D8B030D-6E8A-4147-A177-3AD203B41FA5}">
                      <a16:colId xmlns:a16="http://schemas.microsoft.com/office/drawing/2014/main" val="20003"/>
                    </a:ext>
                  </a:extLst>
                </a:gridCol>
              </a:tblGrid>
              <a:tr h="510540">
                <a:tc>
                  <a:txBody>
                    <a:bodyPr/>
                    <a:lstStyle/>
                    <a:p>
                      <a:pPr algn="ctr">
                        <a:lnSpc>
                          <a:spcPct val="100000"/>
                        </a:lnSpc>
                        <a:spcBef>
                          <a:spcPts val="355"/>
                        </a:spcBef>
                      </a:pPr>
                      <a:r>
                        <a:rPr sz="1600" b="1" spc="-20" dirty="0">
                          <a:solidFill>
                            <a:srgbClr val="FFFFFF"/>
                          </a:solidFill>
                          <a:latin typeface="Tahoma"/>
                          <a:cs typeface="Tahoma"/>
                        </a:rPr>
                        <a:t>time</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25" dirty="0">
                          <a:solidFill>
                            <a:srgbClr val="FFFFFF"/>
                          </a:solidFill>
                          <a:latin typeface="Tahoma"/>
                          <a:cs typeface="Tahoma"/>
                        </a:rPr>
                        <a:t>x1</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25" dirty="0">
                          <a:solidFill>
                            <a:srgbClr val="FFFFFF"/>
                          </a:solidFill>
                          <a:latin typeface="Tahoma"/>
                          <a:cs typeface="Tahoma"/>
                        </a:rPr>
                        <a:t>x2</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50" dirty="0">
                          <a:solidFill>
                            <a:srgbClr val="FFFFFF"/>
                          </a:solidFill>
                          <a:latin typeface="Tahoma"/>
                          <a:cs typeface="Tahoma"/>
                        </a:rPr>
                        <a:t>y</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335280">
                <a:tc>
                  <a:txBody>
                    <a:bodyPr/>
                    <a:lstStyle/>
                    <a:p>
                      <a:pPr algn="ctr">
                        <a:lnSpc>
                          <a:spcPct val="100000"/>
                        </a:lnSpc>
                        <a:spcBef>
                          <a:spcPts val="365"/>
                        </a:spcBef>
                      </a:pPr>
                      <a:r>
                        <a:rPr sz="1600" spc="-50" dirty="0">
                          <a:latin typeface="Verdana"/>
                          <a:cs typeface="Verdana"/>
                        </a:rPr>
                        <a:t>1</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1"/>
                  </a:ext>
                </a:extLst>
              </a:tr>
              <a:tr h="335280">
                <a:tc>
                  <a:txBody>
                    <a:bodyPr/>
                    <a:lstStyle/>
                    <a:p>
                      <a:pPr algn="ctr">
                        <a:lnSpc>
                          <a:spcPct val="100000"/>
                        </a:lnSpc>
                        <a:spcBef>
                          <a:spcPts val="365"/>
                        </a:spcBef>
                      </a:pPr>
                      <a:r>
                        <a:rPr sz="1600" spc="-50" dirty="0">
                          <a:latin typeface="Verdana"/>
                          <a:cs typeface="Verdana"/>
                        </a:rPr>
                        <a:t>2</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1</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2"/>
                  </a:ext>
                </a:extLst>
              </a:tr>
              <a:tr h="335280">
                <a:tc>
                  <a:txBody>
                    <a:bodyPr/>
                    <a:lstStyle/>
                    <a:p>
                      <a:pPr algn="ctr">
                        <a:lnSpc>
                          <a:spcPct val="100000"/>
                        </a:lnSpc>
                        <a:spcBef>
                          <a:spcPts val="365"/>
                        </a:spcBef>
                      </a:pPr>
                      <a:r>
                        <a:rPr sz="1600" spc="-50" dirty="0">
                          <a:latin typeface="Verdana"/>
                          <a:cs typeface="Verdana"/>
                        </a:rPr>
                        <a:t>3</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3"/>
                  </a:ext>
                </a:extLst>
              </a:tr>
              <a:tr h="335280">
                <a:tc>
                  <a:txBody>
                    <a:bodyPr/>
                    <a:lstStyle/>
                    <a:p>
                      <a:pPr algn="ctr">
                        <a:lnSpc>
                          <a:spcPct val="100000"/>
                        </a:lnSpc>
                        <a:spcBef>
                          <a:spcPts val="365"/>
                        </a:spcBef>
                      </a:pPr>
                      <a:r>
                        <a:rPr sz="1600" spc="-50" dirty="0">
                          <a:latin typeface="Verdana"/>
                          <a:cs typeface="Verdana"/>
                        </a:rPr>
                        <a:t>4</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4"/>
                  </a:ext>
                </a:extLst>
              </a:tr>
              <a:tr h="335280">
                <a:tc>
                  <a:txBody>
                    <a:bodyPr/>
                    <a:lstStyle/>
                    <a:p>
                      <a:pPr algn="ctr">
                        <a:lnSpc>
                          <a:spcPct val="100000"/>
                        </a:lnSpc>
                        <a:spcBef>
                          <a:spcPts val="365"/>
                        </a:spcBef>
                      </a:pPr>
                      <a:r>
                        <a:rPr sz="1600" spc="-50" dirty="0">
                          <a:latin typeface="Verdana"/>
                          <a:cs typeface="Verdana"/>
                        </a:rPr>
                        <a:t>5</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B9B8"/>
                    </a:solidFill>
                  </a:tcPr>
                </a:tc>
                <a:extLst>
                  <a:ext uri="{0D108BD9-81ED-4DB2-BD59-A6C34878D82A}">
                    <a16:rowId xmlns:a16="http://schemas.microsoft.com/office/drawing/2014/main" val="10005"/>
                  </a:ext>
                </a:extLst>
              </a:tr>
              <a:tr h="335280">
                <a:tc>
                  <a:txBody>
                    <a:bodyPr/>
                    <a:lstStyle/>
                    <a:p>
                      <a:pPr algn="ctr">
                        <a:lnSpc>
                          <a:spcPct val="100000"/>
                        </a:lnSpc>
                        <a:spcBef>
                          <a:spcPts val="365"/>
                        </a:spcBef>
                      </a:pPr>
                      <a:r>
                        <a:rPr sz="1600" spc="-50" dirty="0">
                          <a:latin typeface="Verdana"/>
                          <a:cs typeface="Verdana"/>
                        </a:rPr>
                        <a:t>6</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1</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6"/>
                  </a:ext>
                </a:extLst>
              </a:tr>
              <a:tr h="335280">
                <a:tc>
                  <a:txBody>
                    <a:bodyPr/>
                    <a:lstStyle/>
                    <a:p>
                      <a:pPr algn="ctr">
                        <a:lnSpc>
                          <a:spcPct val="100000"/>
                        </a:lnSpc>
                        <a:spcBef>
                          <a:spcPts val="365"/>
                        </a:spcBef>
                      </a:pPr>
                      <a:r>
                        <a:rPr sz="1600" spc="-50" dirty="0">
                          <a:latin typeface="Verdana"/>
                          <a:cs typeface="Verdana"/>
                        </a:rPr>
                        <a:t>7</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225" dirty="0">
                          <a:latin typeface="Verdana"/>
                          <a:cs typeface="Verdana"/>
                        </a:rPr>
                        <a:t>…</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tc>
                  <a:txBody>
                    <a:bodyPr/>
                    <a:lstStyle/>
                    <a:p>
                      <a:pPr algn="ctr">
                        <a:lnSpc>
                          <a:spcPct val="100000"/>
                        </a:lnSpc>
                        <a:spcBef>
                          <a:spcPts val="365"/>
                        </a:spcBef>
                      </a:pPr>
                      <a:r>
                        <a:rPr sz="1600" spc="-50" dirty="0">
                          <a:latin typeface="Verdana"/>
                          <a:cs typeface="Verdana"/>
                        </a:rPr>
                        <a:t>0</a:t>
                      </a:r>
                      <a:endParaRPr sz="1600">
                        <a:latin typeface="Verdana"/>
                        <a:cs typeface="Verdana"/>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CE6F2"/>
                    </a:solidFill>
                  </a:tcPr>
                </a:tc>
                <a:extLst>
                  <a:ext uri="{0D108BD9-81ED-4DB2-BD59-A6C34878D82A}">
                    <a16:rowId xmlns:a16="http://schemas.microsoft.com/office/drawing/2014/main" val="10007"/>
                  </a:ext>
                </a:extLst>
              </a:tr>
            </a:tbl>
          </a:graphicData>
        </a:graphic>
      </p:graphicFrame>
      <p:grpSp>
        <p:nvGrpSpPr>
          <p:cNvPr id="6" name="object 6"/>
          <p:cNvGrpSpPr/>
          <p:nvPr/>
        </p:nvGrpSpPr>
        <p:grpSpPr>
          <a:xfrm>
            <a:off x="8796528" y="783336"/>
            <a:ext cx="1176655" cy="1036319"/>
            <a:chOff x="8796528" y="783336"/>
            <a:chExt cx="1176655" cy="1036319"/>
          </a:xfrm>
        </p:grpSpPr>
        <p:pic>
          <p:nvPicPr>
            <p:cNvPr id="7" name="object 7"/>
            <p:cNvPicPr/>
            <p:nvPr/>
          </p:nvPicPr>
          <p:blipFill>
            <a:blip r:embed="rId2" cstate="print"/>
            <a:stretch>
              <a:fillRect/>
            </a:stretch>
          </p:blipFill>
          <p:spPr>
            <a:xfrm>
              <a:off x="8796528" y="783336"/>
              <a:ext cx="1176527" cy="1036320"/>
            </a:xfrm>
            <a:prstGeom prst="rect">
              <a:avLst/>
            </a:prstGeom>
          </p:spPr>
        </p:pic>
        <p:sp>
          <p:nvSpPr>
            <p:cNvPr id="8" name="object 8"/>
            <p:cNvSpPr/>
            <p:nvPr/>
          </p:nvSpPr>
          <p:spPr>
            <a:xfrm>
              <a:off x="8845123" y="808357"/>
              <a:ext cx="1079500" cy="941705"/>
            </a:xfrm>
            <a:custGeom>
              <a:avLst/>
              <a:gdLst/>
              <a:ahLst/>
              <a:cxnLst/>
              <a:rect l="l" t="t" r="r" b="b"/>
              <a:pathLst>
                <a:path w="1079500" h="941705">
                  <a:moveTo>
                    <a:pt x="884941" y="0"/>
                  </a:moveTo>
                  <a:lnTo>
                    <a:pt x="539441" y="271040"/>
                  </a:lnTo>
                  <a:lnTo>
                    <a:pt x="193940" y="0"/>
                  </a:lnTo>
                  <a:lnTo>
                    <a:pt x="0" y="247220"/>
                  </a:lnTo>
                  <a:lnTo>
                    <a:pt x="284902" y="470724"/>
                  </a:lnTo>
                  <a:lnTo>
                    <a:pt x="0" y="694226"/>
                  </a:lnTo>
                  <a:lnTo>
                    <a:pt x="193940" y="941448"/>
                  </a:lnTo>
                  <a:lnTo>
                    <a:pt x="539441" y="670407"/>
                  </a:lnTo>
                  <a:lnTo>
                    <a:pt x="884941" y="941448"/>
                  </a:lnTo>
                  <a:lnTo>
                    <a:pt x="1078881" y="694226"/>
                  </a:lnTo>
                  <a:lnTo>
                    <a:pt x="793979" y="470724"/>
                  </a:lnTo>
                  <a:lnTo>
                    <a:pt x="1078881" y="247220"/>
                  </a:lnTo>
                  <a:lnTo>
                    <a:pt x="884941" y="0"/>
                  </a:lnTo>
                  <a:close/>
                </a:path>
              </a:pathLst>
            </a:custGeom>
            <a:solidFill>
              <a:srgbClr val="C00000"/>
            </a:solidFill>
          </p:spPr>
          <p:txBody>
            <a:bodyPr wrap="square" lIns="0" tIns="0" rIns="0" bIns="0" rtlCol="0"/>
            <a:lstStyle/>
            <a:p>
              <a:endParaRPr>
                <a:solidFill>
                  <a:schemeClr val="bg2"/>
                </a:solidFill>
              </a:endParaRPr>
            </a:p>
          </p:txBody>
        </p:sp>
        <p:sp>
          <p:nvSpPr>
            <p:cNvPr id="9" name="object 9"/>
            <p:cNvSpPr/>
            <p:nvPr/>
          </p:nvSpPr>
          <p:spPr>
            <a:xfrm>
              <a:off x="8845123" y="808356"/>
              <a:ext cx="1079500" cy="941705"/>
            </a:xfrm>
            <a:custGeom>
              <a:avLst/>
              <a:gdLst/>
              <a:ahLst/>
              <a:cxnLst/>
              <a:rect l="l" t="t" r="r" b="b"/>
              <a:pathLst>
                <a:path w="1079500" h="941705">
                  <a:moveTo>
                    <a:pt x="0" y="247221"/>
                  </a:moveTo>
                  <a:lnTo>
                    <a:pt x="193940" y="0"/>
                  </a:lnTo>
                  <a:lnTo>
                    <a:pt x="539441" y="271041"/>
                  </a:lnTo>
                  <a:lnTo>
                    <a:pt x="884941" y="0"/>
                  </a:lnTo>
                  <a:lnTo>
                    <a:pt x="1078882" y="247221"/>
                  </a:lnTo>
                  <a:lnTo>
                    <a:pt x="793979" y="470725"/>
                  </a:lnTo>
                  <a:lnTo>
                    <a:pt x="1078882" y="694227"/>
                  </a:lnTo>
                  <a:lnTo>
                    <a:pt x="884941" y="941449"/>
                  </a:lnTo>
                  <a:lnTo>
                    <a:pt x="539441" y="670407"/>
                  </a:lnTo>
                  <a:lnTo>
                    <a:pt x="193940" y="941449"/>
                  </a:lnTo>
                  <a:lnTo>
                    <a:pt x="0" y="694227"/>
                  </a:lnTo>
                  <a:lnTo>
                    <a:pt x="284902" y="470725"/>
                  </a:lnTo>
                  <a:lnTo>
                    <a:pt x="0" y="247221"/>
                  </a:lnTo>
                  <a:close/>
                </a:path>
              </a:pathLst>
            </a:custGeom>
            <a:ln w="9525">
              <a:solidFill>
                <a:srgbClr val="C00000"/>
              </a:solidFill>
            </a:ln>
          </p:spPr>
          <p:txBody>
            <a:bodyPr wrap="square" lIns="0" tIns="0" rIns="0" bIns="0" rtlCol="0"/>
            <a:lstStyle/>
            <a:p>
              <a:endParaRPr>
                <a:solidFill>
                  <a:schemeClr val="bg2"/>
                </a:solidFill>
              </a:endParaRPr>
            </a:p>
          </p:txBody>
        </p:sp>
      </p:grpSp>
      <p:sp>
        <p:nvSpPr>
          <p:cNvPr id="10" name="object 10"/>
          <p:cNvSpPr txBox="1"/>
          <p:nvPr/>
        </p:nvSpPr>
        <p:spPr>
          <a:xfrm>
            <a:off x="7269863" y="1538731"/>
            <a:ext cx="537845" cy="661400"/>
          </a:xfrm>
          <a:prstGeom prst="rect">
            <a:avLst/>
          </a:prstGeom>
        </p:spPr>
        <p:txBody>
          <a:bodyPr vert="horz" wrap="square" lIns="0" tIns="12700" rIns="0" bIns="0" rtlCol="0">
            <a:spAutoFit/>
          </a:bodyPr>
          <a:lstStyle/>
          <a:p>
            <a:pPr marL="12700" marR="5080">
              <a:lnSpc>
                <a:spcPct val="124400"/>
              </a:lnSpc>
              <a:spcBef>
                <a:spcPts val="100"/>
              </a:spcBef>
            </a:pPr>
            <a:r>
              <a:rPr sz="1800" b="1" spc="-135" dirty="0">
                <a:solidFill>
                  <a:schemeClr val="bg2"/>
                </a:solidFill>
                <a:latin typeface="Tahoma"/>
                <a:cs typeface="Tahoma"/>
              </a:rPr>
              <a:t>Train </a:t>
            </a:r>
            <a:r>
              <a:rPr sz="1800" b="1" spc="-20" dirty="0">
                <a:solidFill>
                  <a:schemeClr val="bg2"/>
                </a:solidFill>
                <a:latin typeface="Tahoma"/>
                <a:cs typeface="Tahoma"/>
              </a:rPr>
              <a:t>Test</a:t>
            </a:r>
            <a:endParaRPr sz="1800">
              <a:solidFill>
                <a:schemeClr val="bg2"/>
              </a:solidFill>
              <a:latin typeface="Tahoma"/>
              <a:cs typeface="Tahoma"/>
            </a:endParaRPr>
          </a:p>
        </p:txBody>
      </p:sp>
      <p:sp>
        <p:nvSpPr>
          <p:cNvPr id="11" name="object 11"/>
          <p:cNvSpPr/>
          <p:nvPr/>
        </p:nvSpPr>
        <p:spPr>
          <a:xfrm>
            <a:off x="7953580" y="1692276"/>
            <a:ext cx="442595" cy="153670"/>
          </a:xfrm>
          <a:custGeom>
            <a:avLst/>
            <a:gdLst/>
            <a:ahLst/>
            <a:cxnLst/>
            <a:rect l="l" t="t" r="r" b="b"/>
            <a:pathLst>
              <a:path w="442595" h="153669">
                <a:moveTo>
                  <a:pt x="442191" y="0"/>
                </a:moveTo>
                <a:lnTo>
                  <a:pt x="0" y="0"/>
                </a:lnTo>
                <a:lnTo>
                  <a:pt x="0" y="153149"/>
                </a:lnTo>
                <a:lnTo>
                  <a:pt x="442191" y="153149"/>
                </a:lnTo>
                <a:lnTo>
                  <a:pt x="442191" y="0"/>
                </a:lnTo>
                <a:close/>
              </a:path>
            </a:pathLst>
          </a:custGeom>
          <a:solidFill>
            <a:srgbClr val="558ED5"/>
          </a:solidFill>
        </p:spPr>
        <p:txBody>
          <a:bodyPr wrap="square" lIns="0" tIns="0" rIns="0" bIns="0" rtlCol="0"/>
          <a:lstStyle/>
          <a:p>
            <a:endParaRPr>
              <a:solidFill>
                <a:schemeClr val="bg2"/>
              </a:solidFill>
            </a:endParaRPr>
          </a:p>
        </p:txBody>
      </p:sp>
      <p:sp>
        <p:nvSpPr>
          <p:cNvPr id="12" name="object 12"/>
          <p:cNvSpPr/>
          <p:nvPr/>
        </p:nvSpPr>
        <p:spPr>
          <a:xfrm>
            <a:off x="7951268" y="2051848"/>
            <a:ext cx="442595" cy="153670"/>
          </a:xfrm>
          <a:custGeom>
            <a:avLst/>
            <a:gdLst/>
            <a:ahLst/>
            <a:cxnLst/>
            <a:rect l="l" t="t" r="r" b="b"/>
            <a:pathLst>
              <a:path w="442595" h="153669">
                <a:moveTo>
                  <a:pt x="442191" y="0"/>
                </a:moveTo>
                <a:lnTo>
                  <a:pt x="0" y="0"/>
                </a:lnTo>
                <a:lnTo>
                  <a:pt x="0" y="153150"/>
                </a:lnTo>
                <a:lnTo>
                  <a:pt x="442191" y="153150"/>
                </a:lnTo>
                <a:lnTo>
                  <a:pt x="442191" y="0"/>
                </a:lnTo>
                <a:close/>
              </a:path>
            </a:pathLst>
          </a:custGeom>
          <a:solidFill>
            <a:srgbClr val="953735"/>
          </a:solidFill>
        </p:spPr>
        <p:txBody>
          <a:bodyPr wrap="square" lIns="0" tIns="0" rIns="0" bIns="0" rtlCol="0"/>
          <a:lstStyle/>
          <a:p>
            <a:endParaRPr>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p>
        </p:txBody>
      </p:sp>
      <p:sp>
        <p:nvSpPr>
          <p:cNvPr id="50" name="object 5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p:nvPr/>
        </p:nvSpPr>
        <p:spPr>
          <a:xfrm>
            <a:off x="1205331" y="1739419"/>
            <a:ext cx="7418705" cy="114300"/>
          </a:xfrm>
          <a:custGeom>
            <a:avLst/>
            <a:gdLst/>
            <a:ahLst/>
            <a:cxnLst/>
            <a:rect l="l" t="t" r="r" b="b"/>
            <a:pathLst>
              <a:path w="7418705" h="114300">
                <a:moveTo>
                  <a:pt x="7304301" y="0"/>
                </a:moveTo>
                <a:lnTo>
                  <a:pt x="7304301" y="114300"/>
                </a:lnTo>
                <a:lnTo>
                  <a:pt x="7380501" y="76200"/>
                </a:lnTo>
                <a:lnTo>
                  <a:pt x="7323378" y="76200"/>
                </a:lnTo>
                <a:lnTo>
                  <a:pt x="7323378" y="38100"/>
                </a:lnTo>
                <a:lnTo>
                  <a:pt x="7380501" y="38100"/>
                </a:lnTo>
                <a:lnTo>
                  <a:pt x="7304301" y="0"/>
                </a:lnTo>
                <a:close/>
              </a:path>
              <a:path w="7418705" h="114300">
                <a:moveTo>
                  <a:pt x="7304301" y="38100"/>
                </a:moveTo>
                <a:lnTo>
                  <a:pt x="0" y="38100"/>
                </a:lnTo>
                <a:lnTo>
                  <a:pt x="0" y="76200"/>
                </a:lnTo>
                <a:lnTo>
                  <a:pt x="7304301" y="76200"/>
                </a:lnTo>
                <a:lnTo>
                  <a:pt x="7304301" y="38100"/>
                </a:lnTo>
                <a:close/>
              </a:path>
              <a:path w="7418705" h="114300">
                <a:moveTo>
                  <a:pt x="7380501" y="38100"/>
                </a:moveTo>
                <a:lnTo>
                  <a:pt x="7323378" y="38100"/>
                </a:lnTo>
                <a:lnTo>
                  <a:pt x="7323378" y="76200"/>
                </a:lnTo>
                <a:lnTo>
                  <a:pt x="7380501" y="76200"/>
                </a:lnTo>
                <a:lnTo>
                  <a:pt x="7418601" y="57150"/>
                </a:lnTo>
                <a:lnTo>
                  <a:pt x="7380501" y="38100"/>
                </a:lnTo>
                <a:close/>
              </a:path>
            </a:pathLst>
          </a:custGeom>
          <a:solidFill>
            <a:srgbClr val="4F81BD"/>
          </a:solidFill>
        </p:spPr>
        <p:txBody>
          <a:bodyPr wrap="square" lIns="0" tIns="0" rIns="0" bIns="0" rtlCol="0"/>
          <a:lstStyle/>
          <a:p>
            <a:endParaRPr/>
          </a:p>
        </p:txBody>
      </p:sp>
      <p:sp>
        <p:nvSpPr>
          <p:cNvPr id="4" name="object 4"/>
          <p:cNvSpPr txBox="1"/>
          <p:nvPr/>
        </p:nvSpPr>
        <p:spPr>
          <a:xfrm>
            <a:off x="8709038" y="1642364"/>
            <a:ext cx="537210" cy="299720"/>
          </a:xfrm>
          <a:prstGeom prst="rect">
            <a:avLst/>
          </a:prstGeom>
        </p:spPr>
        <p:txBody>
          <a:bodyPr vert="horz" wrap="square" lIns="0" tIns="12700" rIns="0" bIns="0" rtlCol="0">
            <a:spAutoFit/>
          </a:bodyPr>
          <a:lstStyle/>
          <a:p>
            <a:pPr marL="12700">
              <a:lnSpc>
                <a:spcPct val="100000"/>
              </a:lnSpc>
              <a:spcBef>
                <a:spcPts val="100"/>
              </a:spcBef>
            </a:pPr>
            <a:r>
              <a:rPr sz="1800" b="1" spc="-95" dirty="0">
                <a:latin typeface="Tahoma"/>
                <a:cs typeface="Tahoma"/>
              </a:rPr>
              <a:t>Time</a:t>
            </a:r>
            <a:endParaRPr sz="1800">
              <a:latin typeface="Tahoma"/>
              <a:cs typeface="Tahoma"/>
            </a:endParaRPr>
          </a:p>
        </p:txBody>
      </p:sp>
      <p:grpSp>
        <p:nvGrpSpPr>
          <p:cNvPr id="5" name="object 5"/>
          <p:cNvGrpSpPr/>
          <p:nvPr/>
        </p:nvGrpSpPr>
        <p:grpSpPr>
          <a:xfrm>
            <a:off x="1200569" y="2189800"/>
            <a:ext cx="7329805" cy="516255"/>
            <a:chOff x="1200569" y="2189800"/>
            <a:chExt cx="7329805" cy="516255"/>
          </a:xfrm>
        </p:grpSpPr>
        <p:sp>
          <p:nvSpPr>
            <p:cNvPr id="6" name="object 6"/>
            <p:cNvSpPr/>
            <p:nvPr/>
          </p:nvSpPr>
          <p:spPr>
            <a:xfrm>
              <a:off x="1205331" y="2194562"/>
              <a:ext cx="7320280" cy="506730"/>
            </a:xfrm>
            <a:custGeom>
              <a:avLst/>
              <a:gdLst/>
              <a:ahLst/>
              <a:cxnLst/>
              <a:rect l="l" t="t" r="r" b="b"/>
              <a:pathLst>
                <a:path w="7320280" h="506730">
                  <a:moveTo>
                    <a:pt x="7235289" y="0"/>
                  </a:moveTo>
                  <a:lnTo>
                    <a:pt x="84403" y="0"/>
                  </a:lnTo>
                  <a:lnTo>
                    <a:pt x="51550" y="6632"/>
                  </a:lnTo>
                  <a:lnTo>
                    <a:pt x="24721" y="24721"/>
                  </a:lnTo>
                  <a:lnTo>
                    <a:pt x="6632" y="51550"/>
                  </a:lnTo>
                  <a:lnTo>
                    <a:pt x="0" y="84404"/>
                  </a:lnTo>
                  <a:lnTo>
                    <a:pt x="0" y="422031"/>
                  </a:lnTo>
                  <a:lnTo>
                    <a:pt x="6632" y="454885"/>
                  </a:lnTo>
                  <a:lnTo>
                    <a:pt x="24721" y="481714"/>
                  </a:lnTo>
                  <a:lnTo>
                    <a:pt x="51550" y="499803"/>
                  </a:lnTo>
                  <a:lnTo>
                    <a:pt x="84403" y="506436"/>
                  </a:lnTo>
                  <a:lnTo>
                    <a:pt x="7235289" y="506436"/>
                  </a:lnTo>
                  <a:lnTo>
                    <a:pt x="7268143" y="499803"/>
                  </a:lnTo>
                  <a:lnTo>
                    <a:pt x="7294972" y="481714"/>
                  </a:lnTo>
                  <a:lnTo>
                    <a:pt x="7313060" y="454885"/>
                  </a:lnTo>
                  <a:lnTo>
                    <a:pt x="7319692" y="422031"/>
                  </a:lnTo>
                  <a:lnTo>
                    <a:pt x="7319692" y="84404"/>
                  </a:lnTo>
                  <a:lnTo>
                    <a:pt x="7313060" y="51550"/>
                  </a:lnTo>
                  <a:lnTo>
                    <a:pt x="7294972" y="24721"/>
                  </a:lnTo>
                  <a:lnTo>
                    <a:pt x="7268143" y="6632"/>
                  </a:lnTo>
                  <a:lnTo>
                    <a:pt x="7235289" y="0"/>
                  </a:lnTo>
                  <a:close/>
                </a:path>
              </a:pathLst>
            </a:custGeom>
            <a:solidFill>
              <a:srgbClr val="8EB4E3"/>
            </a:solidFill>
          </p:spPr>
          <p:txBody>
            <a:bodyPr wrap="square" lIns="0" tIns="0" rIns="0" bIns="0" rtlCol="0"/>
            <a:lstStyle/>
            <a:p>
              <a:endParaRPr/>
            </a:p>
          </p:txBody>
        </p:sp>
        <p:sp>
          <p:nvSpPr>
            <p:cNvPr id="7" name="object 7"/>
            <p:cNvSpPr/>
            <p:nvPr/>
          </p:nvSpPr>
          <p:spPr>
            <a:xfrm>
              <a:off x="1205331" y="2194562"/>
              <a:ext cx="7320280" cy="506730"/>
            </a:xfrm>
            <a:custGeom>
              <a:avLst/>
              <a:gdLst/>
              <a:ahLst/>
              <a:cxnLst/>
              <a:rect l="l" t="t" r="r" b="b"/>
              <a:pathLst>
                <a:path w="7320280" h="506730">
                  <a:moveTo>
                    <a:pt x="0" y="84404"/>
                  </a:moveTo>
                  <a:lnTo>
                    <a:pt x="6632" y="51550"/>
                  </a:lnTo>
                  <a:lnTo>
                    <a:pt x="24721" y="24721"/>
                  </a:lnTo>
                  <a:lnTo>
                    <a:pt x="51550" y="6632"/>
                  </a:lnTo>
                  <a:lnTo>
                    <a:pt x="84403" y="0"/>
                  </a:lnTo>
                  <a:lnTo>
                    <a:pt x="7235290" y="0"/>
                  </a:lnTo>
                  <a:lnTo>
                    <a:pt x="7268143" y="6632"/>
                  </a:lnTo>
                  <a:lnTo>
                    <a:pt x="7294972" y="24721"/>
                  </a:lnTo>
                  <a:lnTo>
                    <a:pt x="7313061" y="51550"/>
                  </a:lnTo>
                  <a:lnTo>
                    <a:pt x="7319694" y="84404"/>
                  </a:lnTo>
                  <a:lnTo>
                    <a:pt x="7319694" y="422032"/>
                  </a:lnTo>
                  <a:lnTo>
                    <a:pt x="7313061" y="454886"/>
                  </a:lnTo>
                  <a:lnTo>
                    <a:pt x="7294972" y="481715"/>
                  </a:lnTo>
                  <a:lnTo>
                    <a:pt x="7268143" y="499804"/>
                  </a:lnTo>
                  <a:lnTo>
                    <a:pt x="7235290" y="506437"/>
                  </a:lnTo>
                  <a:lnTo>
                    <a:pt x="84403" y="506437"/>
                  </a:lnTo>
                  <a:lnTo>
                    <a:pt x="51550" y="499804"/>
                  </a:lnTo>
                  <a:lnTo>
                    <a:pt x="24721" y="481715"/>
                  </a:lnTo>
                  <a:lnTo>
                    <a:pt x="6632" y="454886"/>
                  </a:lnTo>
                  <a:lnTo>
                    <a:pt x="0" y="422032"/>
                  </a:lnTo>
                  <a:lnTo>
                    <a:pt x="0" y="84404"/>
                  </a:lnTo>
                  <a:close/>
                </a:path>
              </a:pathLst>
            </a:custGeom>
            <a:ln w="9525">
              <a:solidFill>
                <a:srgbClr val="8EB4E3"/>
              </a:solidFill>
            </a:ln>
          </p:spPr>
          <p:txBody>
            <a:bodyPr wrap="square" lIns="0" tIns="0" rIns="0" bIns="0" rtlCol="0"/>
            <a:lstStyle/>
            <a:p>
              <a:endParaRPr/>
            </a:p>
          </p:txBody>
        </p:sp>
      </p:grpSp>
      <p:sp>
        <p:nvSpPr>
          <p:cNvPr id="8" name="object 8"/>
          <p:cNvSpPr txBox="1"/>
          <p:nvPr/>
        </p:nvSpPr>
        <p:spPr>
          <a:xfrm>
            <a:off x="4224621" y="2297684"/>
            <a:ext cx="1282065" cy="29972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Tahoma"/>
                <a:cs typeface="Tahoma"/>
              </a:rPr>
              <a:t>Full</a:t>
            </a:r>
            <a:r>
              <a:rPr sz="1800" b="1" spc="-15" dirty="0">
                <a:latin typeface="Tahoma"/>
                <a:cs typeface="Tahoma"/>
              </a:rPr>
              <a:t> </a:t>
            </a:r>
            <a:r>
              <a:rPr sz="1800" b="1" spc="-25" dirty="0">
                <a:latin typeface="Tahoma"/>
                <a:cs typeface="Tahoma"/>
              </a:rPr>
              <a:t>dataset</a:t>
            </a:r>
            <a:endParaRPr sz="1800">
              <a:latin typeface="Tahoma"/>
              <a:cs typeface="Tahoma"/>
            </a:endParaRPr>
          </a:p>
        </p:txBody>
      </p:sp>
      <p:grpSp>
        <p:nvGrpSpPr>
          <p:cNvPr id="9" name="object 9"/>
          <p:cNvGrpSpPr/>
          <p:nvPr/>
        </p:nvGrpSpPr>
        <p:grpSpPr>
          <a:xfrm>
            <a:off x="1200569" y="2972368"/>
            <a:ext cx="7324725" cy="516255"/>
            <a:chOff x="1200569" y="2972368"/>
            <a:chExt cx="7324725" cy="516255"/>
          </a:xfrm>
        </p:grpSpPr>
        <p:sp>
          <p:nvSpPr>
            <p:cNvPr id="10" name="object 10"/>
            <p:cNvSpPr/>
            <p:nvPr/>
          </p:nvSpPr>
          <p:spPr>
            <a:xfrm>
              <a:off x="1205329" y="3179622"/>
              <a:ext cx="7320280" cy="114300"/>
            </a:xfrm>
            <a:custGeom>
              <a:avLst/>
              <a:gdLst/>
              <a:ahLst/>
              <a:cxnLst/>
              <a:rect l="l" t="t" r="r" b="b"/>
              <a:pathLst>
                <a:path w="7320280" h="114300">
                  <a:moveTo>
                    <a:pt x="7205396" y="0"/>
                  </a:moveTo>
                  <a:lnTo>
                    <a:pt x="7205396" y="114300"/>
                  </a:lnTo>
                  <a:lnTo>
                    <a:pt x="7281596" y="76200"/>
                  </a:lnTo>
                  <a:lnTo>
                    <a:pt x="7224448" y="76200"/>
                  </a:lnTo>
                  <a:lnTo>
                    <a:pt x="7224448" y="38100"/>
                  </a:lnTo>
                  <a:lnTo>
                    <a:pt x="7281596" y="38100"/>
                  </a:lnTo>
                  <a:lnTo>
                    <a:pt x="7205396" y="0"/>
                  </a:lnTo>
                  <a:close/>
                </a:path>
                <a:path w="7320280" h="114300">
                  <a:moveTo>
                    <a:pt x="7205396" y="38100"/>
                  </a:moveTo>
                  <a:lnTo>
                    <a:pt x="0" y="38100"/>
                  </a:lnTo>
                  <a:lnTo>
                    <a:pt x="0" y="76200"/>
                  </a:lnTo>
                  <a:lnTo>
                    <a:pt x="7205396" y="76200"/>
                  </a:lnTo>
                  <a:lnTo>
                    <a:pt x="7205396" y="38100"/>
                  </a:lnTo>
                  <a:close/>
                </a:path>
                <a:path w="7320280" h="114300">
                  <a:moveTo>
                    <a:pt x="7281596" y="38100"/>
                  </a:moveTo>
                  <a:lnTo>
                    <a:pt x="7224448" y="38100"/>
                  </a:lnTo>
                  <a:lnTo>
                    <a:pt x="7224448" y="76200"/>
                  </a:lnTo>
                  <a:lnTo>
                    <a:pt x="7281596" y="76200"/>
                  </a:lnTo>
                  <a:lnTo>
                    <a:pt x="7319696" y="57150"/>
                  </a:lnTo>
                  <a:lnTo>
                    <a:pt x="7281596" y="38100"/>
                  </a:lnTo>
                  <a:close/>
                </a:path>
              </a:pathLst>
            </a:custGeom>
            <a:solidFill>
              <a:srgbClr val="4F81BD"/>
            </a:solidFill>
          </p:spPr>
          <p:txBody>
            <a:bodyPr wrap="square" lIns="0" tIns="0" rIns="0" bIns="0" rtlCol="0"/>
            <a:lstStyle/>
            <a:p>
              <a:endParaRPr/>
            </a:p>
          </p:txBody>
        </p:sp>
        <p:sp>
          <p:nvSpPr>
            <p:cNvPr id="11" name="object 11"/>
            <p:cNvSpPr/>
            <p:nvPr/>
          </p:nvSpPr>
          <p:spPr>
            <a:xfrm>
              <a:off x="1205331" y="2977131"/>
              <a:ext cx="2579370" cy="506730"/>
            </a:xfrm>
            <a:custGeom>
              <a:avLst/>
              <a:gdLst/>
              <a:ahLst/>
              <a:cxnLst/>
              <a:rect l="l" t="t" r="r" b="b"/>
              <a:pathLst>
                <a:path w="2579370" h="506729">
                  <a:moveTo>
                    <a:pt x="2494473" y="0"/>
                  </a:moveTo>
                  <a:lnTo>
                    <a:pt x="84408" y="0"/>
                  </a:lnTo>
                  <a:lnTo>
                    <a:pt x="51553" y="6633"/>
                  </a:lnTo>
                  <a:lnTo>
                    <a:pt x="24722" y="24722"/>
                  </a:lnTo>
                  <a:lnTo>
                    <a:pt x="6633" y="51553"/>
                  </a:lnTo>
                  <a:lnTo>
                    <a:pt x="0" y="84409"/>
                  </a:lnTo>
                  <a:lnTo>
                    <a:pt x="0" y="422028"/>
                  </a:lnTo>
                  <a:lnTo>
                    <a:pt x="6633" y="454884"/>
                  </a:lnTo>
                  <a:lnTo>
                    <a:pt x="24722" y="481714"/>
                  </a:lnTo>
                  <a:lnTo>
                    <a:pt x="51553" y="499804"/>
                  </a:lnTo>
                  <a:lnTo>
                    <a:pt x="84408" y="506437"/>
                  </a:lnTo>
                  <a:lnTo>
                    <a:pt x="2494473" y="506437"/>
                  </a:lnTo>
                  <a:lnTo>
                    <a:pt x="2527329" y="499804"/>
                  </a:lnTo>
                  <a:lnTo>
                    <a:pt x="2554160" y="481714"/>
                  </a:lnTo>
                  <a:lnTo>
                    <a:pt x="2572249" y="454884"/>
                  </a:lnTo>
                  <a:lnTo>
                    <a:pt x="2578883" y="422028"/>
                  </a:lnTo>
                  <a:lnTo>
                    <a:pt x="2578883" y="84409"/>
                  </a:lnTo>
                  <a:lnTo>
                    <a:pt x="2572249" y="51553"/>
                  </a:lnTo>
                  <a:lnTo>
                    <a:pt x="2554160" y="24722"/>
                  </a:lnTo>
                  <a:lnTo>
                    <a:pt x="2527329" y="6633"/>
                  </a:lnTo>
                  <a:lnTo>
                    <a:pt x="2494473" y="0"/>
                  </a:lnTo>
                  <a:close/>
                </a:path>
              </a:pathLst>
            </a:custGeom>
            <a:solidFill>
              <a:srgbClr val="8EB4E3"/>
            </a:solidFill>
          </p:spPr>
          <p:txBody>
            <a:bodyPr wrap="square" lIns="0" tIns="0" rIns="0" bIns="0" rtlCol="0"/>
            <a:lstStyle/>
            <a:p>
              <a:endParaRPr/>
            </a:p>
          </p:txBody>
        </p:sp>
        <p:sp>
          <p:nvSpPr>
            <p:cNvPr id="12" name="object 12"/>
            <p:cNvSpPr/>
            <p:nvPr/>
          </p:nvSpPr>
          <p:spPr>
            <a:xfrm>
              <a:off x="1205331" y="2977131"/>
              <a:ext cx="2579370" cy="506730"/>
            </a:xfrm>
            <a:custGeom>
              <a:avLst/>
              <a:gdLst/>
              <a:ahLst/>
              <a:cxnLst/>
              <a:rect l="l" t="t" r="r" b="b"/>
              <a:pathLst>
                <a:path w="2579370" h="506729">
                  <a:moveTo>
                    <a:pt x="0" y="84408"/>
                  </a:moveTo>
                  <a:lnTo>
                    <a:pt x="6633" y="51553"/>
                  </a:lnTo>
                  <a:lnTo>
                    <a:pt x="24722" y="24722"/>
                  </a:lnTo>
                  <a:lnTo>
                    <a:pt x="51553" y="6633"/>
                  </a:lnTo>
                  <a:lnTo>
                    <a:pt x="84408" y="0"/>
                  </a:lnTo>
                  <a:lnTo>
                    <a:pt x="2494474" y="0"/>
                  </a:lnTo>
                  <a:lnTo>
                    <a:pt x="2527329" y="6633"/>
                  </a:lnTo>
                  <a:lnTo>
                    <a:pt x="2554160" y="24722"/>
                  </a:lnTo>
                  <a:lnTo>
                    <a:pt x="2572249" y="51553"/>
                  </a:lnTo>
                  <a:lnTo>
                    <a:pt x="2578883" y="84408"/>
                  </a:lnTo>
                  <a:lnTo>
                    <a:pt x="2578883" y="422028"/>
                  </a:lnTo>
                  <a:lnTo>
                    <a:pt x="2572249" y="454883"/>
                  </a:lnTo>
                  <a:lnTo>
                    <a:pt x="2554160" y="481714"/>
                  </a:lnTo>
                  <a:lnTo>
                    <a:pt x="2527329" y="499803"/>
                  </a:lnTo>
                  <a:lnTo>
                    <a:pt x="2494474" y="506437"/>
                  </a:lnTo>
                  <a:lnTo>
                    <a:pt x="84408" y="506437"/>
                  </a:lnTo>
                  <a:lnTo>
                    <a:pt x="51553" y="499803"/>
                  </a:lnTo>
                  <a:lnTo>
                    <a:pt x="24722" y="481714"/>
                  </a:lnTo>
                  <a:lnTo>
                    <a:pt x="6633" y="454883"/>
                  </a:lnTo>
                  <a:lnTo>
                    <a:pt x="0" y="422028"/>
                  </a:lnTo>
                  <a:lnTo>
                    <a:pt x="0" y="84408"/>
                  </a:lnTo>
                  <a:close/>
                </a:path>
              </a:pathLst>
            </a:custGeom>
            <a:ln w="9525">
              <a:solidFill>
                <a:srgbClr val="8EB4E3"/>
              </a:solidFill>
            </a:ln>
          </p:spPr>
          <p:txBody>
            <a:bodyPr wrap="square" lIns="0" tIns="0" rIns="0" bIns="0" rtlCol="0"/>
            <a:lstStyle/>
            <a:p>
              <a:endParaRPr/>
            </a:p>
          </p:txBody>
        </p:sp>
      </p:grpSp>
      <p:sp>
        <p:nvSpPr>
          <p:cNvPr id="13" name="object 13"/>
          <p:cNvSpPr txBox="1"/>
          <p:nvPr/>
        </p:nvSpPr>
        <p:spPr>
          <a:xfrm>
            <a:off x="2226485" y="3081020"/>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ahoma"/>
                <a:cs typeface="Tahoma"/>
              </a:rPr>
              <a:t>Train</a:t>
            </a:r>
            <a:endParaRPr sz="1800">
              <a:latin typeface="Tahoma"/>
              <a:cs typeface="Tahoma"/>
            </a:endParaRPr>
          </a:p>
        </p:txBody>
      </p:sp>
      <p:sp>
        <p:nvSpPr>
          <p:cNvPr id="14" name="object 14"/>
          <p:cNvSpPr/>
          <p:nvPr/>
        </p:nvSpPr>
        <p:spPr>
          <a:xfrm>
            <a:off x="3784215" y="2977131"/>
            <a:ext cx="1196340" cy="506730"/>
          </a:xfrm>
          <a:custGeom>
            <a:avLst/>
            <a:gdLst/>
            <a:ahLst/>
            <a:cxnLst/>
            <a:rect l="l" t="t" r="r" b="b"/>
            <a:pathLst>
              <a:path w="1196339" h="506729">
                <a:moveTo>
                  <a:pt x="1111346" y="0"/>
                </a:moveTo>
                <a:lnTo>
                  <a:pt x="84408" y="0"/>
                </a:lnTo>
                <a:lnTo>
                  <a:pt x="51552" y="6633"/>
                </a:lnTo>
                <a:lnTo>
                  <a:pt x="24722" y="24722"/>
                </a:lnTo>
                <a:lnTo>
                  <a:pt x="6633" y="51552"/>
                </a:lnTo>
                <a:lnTo>
                  <a:pt x="0" y="84408"/>
                </a:lnTo>
                <a:lnTo>
                  <a:pt x="0" y="422029"/>
                </a:lnTo>
                <a:lnTo>
                  <a:pt x="6633" y="454885"/>
                </a:lnTo>
                <a:lnTo>
                  <a:pt x="24722" y="481715"/>
                </a:lnTo>
                <a:lnTo>
                  <a:pt x="51552" y="499804"/>
                </a:lnTo>
                <a:lnTo>
                  <a:pt x="84408" y="506437"/>
                </a:lnTo>
                <a:lnTo>
                  <a:pt x="1111346" y="506437"/>
                </a:lnTo>
                <a:lnTo>
                  <a:pt x="1144201" y="499804"/>
                </a:lnTo>
                <a:lnTo>
                  <a:pt x="1171031" y="481715"/>
                </a:lnTo>
                <a:lnTo>
                  <a:pt x="1189121" y="454885"/>
                </a:lnTo>
                <a:lnTo>
                  <a:pt x="1195754" y="422029"/>
                </a:lnTo>
                <a:lnTo>
                  <a:pt x="1195754" y="84408"/>
                </a:lnTo>
                <a:lnTo>
                  <a:pt x="1189121" y="51552"/>
                </a:lnTo>
                <a:lnTo>
                  <a:pt x="1171031" y="24722"/>
                </a:lnTo>
                <a:lnTo>
                  <a:pt x="1144201" y="6633"/>
                </a:lnTo>
                <a:lnTo>
                  <a:pt x="1111346" y="0"/>
                </a:lnTo>
                <a:close/>
              </a:path>
            </a:pathLst>
          </a:custGeom>
          <a:solidFill>
            <a:srgbClr val="D99694"/>
          </a:solidFill>
        </p:spPr>
        <p:txBody>
          <a:bodyPr wrap="square" lIns="0" tIns="0" rIns="0" bIns="0" rtlCol="0"/>
          <a:lstStyle/>
          <a:p>
            <a:endParaRPr/>
          </a:p>
        </p:txBody>
      </p:sp>
      <p:sp>
        <p:nvSpPr>
          <p:cNvPr id="15" name="object 15"/>
          <p:cNvSpPr txBox="1"/>
          <p:nvPr/>
        </p:nvSpPr>
        <p:spPr>
          <a:xfrm>
            <a:off x="4164604" y="3081020"/>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Test</a:t>
            </a:r>
            <a:endParaRPr sz="1800">
              <a:latin typeface="Tahoma"/>
              <a:cs typeface="Tahoma"/>
            </a:endParaRPr>
          </a:p>
        </p:txBody>
      </p:sp>
      <p:sp>
        <p:nvSpPr>
          <p:cNvPr id="16" name="object 16"/>
          <p:cNvSpPr/>
          <p:nvPr/>
        </p:nvSpPr>
        <p:spPr>
          <a:xfrm>
            <a:off x="8623934" y="2975800"/>
            <a:ext cx="1196340" cy="506730"/>
          </a:xfrm>
          <a:custGeom>
            <a:avLst/>
            <a:gdLst/>
            <a:ahLst/>
            <a:cxnLst/>
            <a:rect l="l" t="t" r="r" b="b"/>
            <a:pathLst>
              <a:path w="1196340" h="506729">
                <a:moveTo>
                  <a:pt x="1111346" y="0"/>
                </a:moveTo>
                <a:lnTo>
                  <a:pt x="84408" y="0"/>
                </a:lnTo>
                <a:lnTo>
                  <a:pt x="51552" y="6633"/>
                </a:lnTo>
                <a:lnTo>
                  <a:pt x="24722" y="24722"/>
                </a:lnTo>
                <a:lnTo>
                  <a:pt x="6633" y="51551"/>
                </a:lnTo>
                <a:lnTo>
                  <a:pt x="0" y="84406"/>
                </a:lnTo>
                <a:lnTo>
                  <a:pt x="0" y="422028"/>
                </a:lnTo>
                <a:lnTo>
                  <a:pt x="6633" y="454883"/>
                </a:lnTo>
                <a:lnTo>
                  <a:pt x="24722" y="481713"/>
                </a:lnTo>
                <a:lnTo>
                  <a:pt x="51552" y="499803"/>
                </a:lnTo>
                <a:lnTo>
                  <a:pt x="84408" y="506436"/>
                </a:lnTo>
                <a:lnTo>
                  <a:pt x="1111346" y="506436"/>
                </a:lnTo>
                <a:lnTo>
                  <a:pt x="1144201" y="499803"/>
                </a:lnTo>
                <a:lnTo>
                  <a:pt x="1171031" y="481713"/>
                </a:lnTo>
                <a:lnTo>
                  <a:pt x="1189121" y="454883"/>
                </a:lnTo>
                <a:lnTo>
                  <a:pt x="1195754" y="422028"/>
                </a:lnTo>
                <a:lnTo>
                  <a:pt x="1195754" y="84406"/>
                </a:lnTo>
                <a:lnTo>
                  <a:pt x="1189121" y="51551"/>
                </a:lnTo>
                <a:lnTo>
                  <a:pt x="1171031" y="24722"/>
                </a:lnTo>
                <a:lnTo>
                  <a:pt x="1144201" y="6633"/>
                </a:lnTo>
                <a:lnTo>
                  <a:pt x="1111346" y="0"/>
                </a:lnTo>
                <a:close/>
              </a:path>
            </a:pathLst>
          </a:custGeom>
          <a:solidFill>
            <a:srgbClr val="D99694"/>
          </a:solidFill>
        </p:spPr>
        <p:txBody>
          <a:bodyPr wrap="square" lIns="0" tIns="0" rIns="0" bIns="0" rtlCol="0"/>
          <a:lstStyle/>
          <a:p>
            <a:endParaRPr/>
          </a:p>
        </p:txBody>
      </p:sp>
      <p:sp>
        <p:nvSpPr>
          <p:cNvPr id="17" name="object 17"/>
          <p:cNvSpPr txBox="1"/>
          <p:nvPr/>
        </p:nvSpPr>
        <p:spPr>
          <a:xfrm>
            <a:off x="8857478" y="2940811"/>
            <a:ext cx="728980" cy="568325"/>
          </a:xfrm>
          <a:prstGeom prst="rect">
            <a:avLst/>
          </a:prstGeom>
        </p:spPr>
        <p:txBody>
          <a:bodyPr vert="horz" wrap="square" lIns="0" tIns="26670" rIns="0" bIns="0" rtlCol="0">
            <a:spAutoFit/>
          </a:bodyPr>
          <a:lstStyle/>
          <a:p>
            <a:pPr marL="12700" marR="5080" indent="109220">
              <a:lnSpc>
                <a:spcPts val="2110"/>
              </a:lnSpc>
              <a:spcBef>
                <a:spcPts val="210"/>
              </a:spcBef>
            </a:pPr>
            <a:r>
              <a:rPr sz="1800" b="1" spc="-10" dirty="0">
                <a:latin typeface="Tahoma"/>
                <a:cs typeface="Tahoma"/>
              </a:rPr>
              <a:t>Error </a:t>
            </a:r>
            <a:r>
              <a:rPr sz="1800" b="1" spc="-50" dirty="0">
                <a:latin typeface="Tahoma"/>
                <a:cs typeface="Tahoma"/>
              </a:rPr>
              <a:t>metric</a:t>
            </a:r>
            <a:endParaRPr sz="1800">
              <a:latin typeface="Tahoma"/>
              <a:cs typeface="Tahoma"/>
            </a:endParaRPr>
          </a:p>
        </p:txBody>
      </p:sp>
      <p:sp>
        <p:nvSpPr>
          <p:cNvPr id="18" name="object 18"/>
          <p:cNvSpPr txBox="1"/>
          <p:nvPr/>
        </p:nvSpPr>
        <p:spPr>
          <a:xfrm>
            <a:off x="392783" y="3077971"/>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1</a:t>
            </a:r>
            <a:endParaRPr sz="1800">
              <a:latin typeface="Verdana"/>
              <a:cs typeface="Verdana"/>
            </a:endParaRPr>
          </a:p>
        </p:txBody>
      </p:sp>
      <p:grpSp>
        <p:nvGrpSpPr>
          <p:cNvPr id="19" name="object 19"/>
          <p:cNvGrpSpPr/>
          <p:nvPr/>
        </p:nvGrpSpPr>
        <p:grpSpPr>
          <a:xfrm>
            <a:off x="1200569" y="3754939"/>
            <a:ext cx="7324725" cy="516255"/>
            <a:chOff x="1200569" y="3754939"/>
            <a:chExt cx="7324725" cy="516255"/>
          </a:xfrm>
        </p:grpSpPr>
        <p:sp>
          <p:nvSpPr>
            <p:cNvPr id="20" name="object 20"/>
            <p:cNvSpPr/>
            <p:nvPr/>
          </p:nvSpPr>
          <p:spPr>
            <a:xfrm>
              <a:off x="1201819" y="3964883"/>
              <a:ext cx="7323455" cy="114300"/>
            </a:xfrm>
            <a:custGeom>
              <a:avLst/>
              <a:gdLst/>
              <a:ahLst/>
              <a:cxnLst/>
              <a:rect l="l" t="t" r="r" b="b"/>
              <a:pathLst>
                <a:path w="7323455" h="114300">
                  <a:moveTo>
                    <a:pt x="7208907" y="0"/>
                  </a:moveTo>
                  <a:lnTo>
                    <a:pt x="7208907" y="114300"/>
                  </a:lnTo>
                  <a:lnTo>
                    <a:pt x="7285107" y="76200"/>
                  </a:lnTo>
                  <a:lnTo>
                    <a:pt x="7227954" y="76200"/>
                  </a:lnTo>
                  <a:lnTo>
                    <a:pt x="7227954" y="38100"/>
                  </a:lnTo>
                  <a:lnTo>
                    <a:pt x="7285107" y="38100"/>
                  </a:lnTo>
                  <a:lnTo>
                    <a:pt x="7208907" y="0"/>
                  </a:lnTo>
                  <a:close/>
                </a:path>
                <a:path w="7323455" h="114300">
                  <a:moveTo>
                    <a:pt x="7208907" y="38100"/>
                  </a:moveTo>
                  <a:lnTo>
                    <a:pt x="0" y="38100"/>
                  </a:lnTo>
                  <a:lnTo>
                    <a:pt x="0" y="76200"/>
                  </a:lnTo>
                  <a:lnTo>
                    <a:pt x="7208907" y="76200"/>
                  </a:lnTo>
                  <a:lnTo>
                    <a:pt x="7208907" y="38100"/>
                  </a:lnTo>
                  <a:close/>
                </a:path>
                <a:path w="7323455" h="114300">
                  <a:moveTo>
                    <a:pt x="7285107" y="38100"/>
                  </a:moveTo>
                  <a:lnTo>
                    <a:pt x="7227954" y="38100"/>
                  </a:lnTo>
                  <a:lnTo>
                    <a:pt x="7227954" y="76200"/>
                  </a:lnTo>
                  <a:lnTo>
                    <a:pt x="7285107" y="76200"/>
                  </a:lnTo>
                  <a:lnTo>
                    <a:pt x="7323207" y="57150"/>
                  </a:lnTo>
                  <a:lnTo>
                    <a:pt x="7285107" y="38100"/>
                  </a:lnTo>
                  <a:close/>
                </a:path>
              </a:pathLst>
            </a:custGeom>
            <a:solidFill>
              <a:srgbClr val="4F81BD"/>
            </a:solidFill>
          </p:spPr>
          <p:txBody>
            <a:bodyPr wrap="square" lIns="0" tIns="0" rIns="0" bIns="0" rtlCol="0"/>
            <a:lstStyle/>
            <a:p>
              <a:endParaRPr/>
            </a:p>
          </p:txBody>
        </p:sp>
        <p:sp>
          <p:nvSpPr>
            <p:cNvPr id="21" name="object 21"/>
            <p:cNvSpPr/>
            <p:nvPr/>
          </p:nvSpPr>
          <p:spPr>
            <a:xfrm>
              <a:off x="1205331" y="3759701"/>
              <a:ext cx="3226435" cy="506730"/>
            </a:xfrm>
            <a:custGeom>
              <a:avLst/>
              <a:gdLst/>
              <a:ahLst/>
              <a:cxnLst/>
              <a:rect l="l" t="t" r="r" b="b"/>
              <a:pathLst>
                <a:path w="3226435" h="506729">
                  <a:moveTo>
                    <a:pt x="3141588" y="0"/>
                  </a:moveTo>
                  <a:lnTo>
                    <a:pt x="84407" y="0"/>
                  </a:lnTo>
                  <a:lnTo>
                    <a:pt x="51552" y="6633"/>
                  </a:lnTo>
                  <a:lnTo>
                    <a:pt x="24722" y="24722"/>
                  </a:lnTo>
                  <a:lnTo>
                    <a:pt x="6633" y="51552"/>
                  </a:lnTo>
                  <a:lnTo>
                    <a:pt x="0" y="84408"/>
                  </a:lnTo>
                  <a:lnTo>
                    <a:pt x="0" y="422029"/>
                  </a:lnTo>
                  <a:lnTo>
                    <a:pt x="6633" y="454885"/>
                  </a:lnTo>
                  <a:lnTo>
                    <a:pt x="24722" y="481715"/>
                  </a:lnTo>
                  <a:lnTo>
                    <a:pt x="51552" y="499804"/>
                  </a:lnTo>
                  <a:lnTo>
                    <a:pt x="84407" y="506437"/>
                  </a:lnTo>
                  <a:lnTo>
                    <a:pt x="3141588" y="506437"/>
                  </a:lnTo>
                  <a:lnTo>
                    <a:pt x="3174443" y="499804"/>
                  </a:lnTo>
                  <a:lnTo>
                    <a:pt x="3201273" y="481715"/>
                  </a:lnTo>
                  <a:lnTo>
                    <a:pt x="3219362" y="454885"/>
                  </a:lnTo>
                  <a:lnTo>
                    <a:pt x="3225995" y="422029"/>
                  </a:lnTo>
                  <a:lnTo>
                    <a:pt x="3225995" y="84408"/>
                  </a:lnTo>
                  <a:lnTo>
                    <a:pt x="3219362" y="51552"/>
                  </a:lnTo>
                  <a:lnTo>
                    <a:pt x="3201273" y="24722"/>
                  </a:lnTo>
                  <a:lnTo>
                    <a:pt x="3174443" y="6633"/>
                  </a:lnTo>
                  <a:lnTo>
                    <a:pt x="3141588" y="0"/>
                  </a:lnTo>
                  <a:close/>
                </a:path>
              </a:pathLst>
            </a:custGeom>
            <a:solidFill>
              <a:srgbClr val="8EB4E3"/>
            </a:solidFill>
          </p:spPr>
          <p:txBody>
            <a:bodyPr wrap="square" lIns="0" tIns="0" rIns="0" bIns="0" rtlCol="0"/>
            <a:lstStyle/>
            <a:p>
              <a:endParaRPr/>
            </a:p>
          </p:txBody>
        </p:sp>
        <p:sp>
          <p:nvSpPr>
            <p:cNvPr id="22" name="object 22"/>
            <p:cNvSpPr/>
            <p:nvPr/>
          </p:nvSpPr>
          <p:spPr>
            <a:xfrm>
              <a:off x="1205331" y="3759701"/>
              <a:ext cx="3226435" cy="506730"/>
            </a:xfrm>
            <a:custGeom>
              <a:avLst/>
              <a:gdLst/>
              <a:ahLst/>
              <a:cxnLst/>
              <a:rect l="l" t="t" r="r" b="b"/>
              <a:pathLst>
                <a:path w="3226435" h="506729">
                  <a:moveTo>
                    <a:pt x="0" y="84407"/>
                  </a:moveTo>
                  <a:lnTo>
                    <a:pt x="6633" y="51552"/>
                  </a:lnTo>
                  <a:lnTo>
                    <a:pt x="24722" y="24722"/>
                  </a:lnTo>
                  <a:lnTo>
                    <a:pt x="51552" y="6633"/>
                  </a:lnTo>
                  <a:lnTo>
                    <a:pt x="84407" y="0"/>
                  </a:lnTo>
                  <a:lnTo>
                    <a:pt x="3141589" y="0"/>
                  </a:lnTo>
                  <a:lnTo>
                    <a:pt x="3174444" y="6633"/>
                  </a:lnTo>
                  <a:lnTo>
                    <a:pt x="3201273" y="24722"/>
                  </a:lnTo>
                  <a:lnTo>
                    <a:pt x="3219362" y="51552"/>
                  </a:lnTo>
                  <a:lnTo>
                    <a:pt x="3225996" y="84407"/>
                  </a:lnTo>
                  <a:lnTo>
                    <a:pt x="3225996" y="422029"/>
                  </a:lnTo>
                  <a:lnTo>
                    <a:pt x="3219362" y="454884"/>
                  </a:lnTo>
                  <a:lnTo>
                    <a:pt x="3201273" y="481714"/>
                  </a:lnTo>
                  <a:lnTo>
                    <a:pt x="3174444" y="499803"/>
                  </a:lnTo>
                  <a:lnTo>
                    <a:pt x="3141589" y="506437"/>
                  </a:lnTo>
                  <a:lnTo>
                    <a:pt x="84407" y="506437"/>
                  </a:lnTo>
                  <a:lnTo>
                    <a:pt x="51552" y="499803"/>
                  </a:lnTo>
                  <a:lnTo>
                    <a:pt x="24722" y="481714"/>
                  </a:lnTo>
                  <a:lnTo>
                    <a:pt x="6633" y="454884"/>
                  </a:lnTo>
                  <a:lnTo>
                    <a:pt x="0" y="422029"/>
                  </a:lnTo>
                  <a:lnTo>
                    <a:pt x="0" y="84407"/>
                  </a:lnTo>
                  <a:close/>
                </a:path>
              </a:pathLst>
            </a:custGeom>
            <a:ln w="9525">
              <a:solidFill>
                <a:srgbClr val="8EB4E3"/>
              </a:solidFill>
            </a:ln>
          </p:spPr>
          <p:txBody>
            <a:bodyPr wrap="square" lIns="0" tIns="0" rIns="0" bIns="0" rtlCol="0"/>
            <a:lstStyle/>
            <a:p>
              <a:endParaRPr/>
            </a:p>
          </p:txBody>
        </p:sp>
      </p:grpSp>
      <p:sp>
        <p:nvSpPr>
          <p:cNvPr id="23" name="object 23"/>
          <p:cNvSpPr txBox="1"/>
          <p:nvPr/>
        </p:nvSpPr>
        <p:spPr>
          <a:xfrm>
            <a:off x="2550041" y="3864355"/>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ahoma"/>
                <a:cs typeface="Tahoma"/>
              </a:rPr>
              <a:t>Train</a:t>
            </a:r>
            <a:endParaRPr sz="1800">
              <a:latin typeface="Tahoma"/>
              <a:cs typeface="Tahoma"/>
            </a:endParaRPr>
          </a:p>
        </p:txBody>
      </p:sp>
      <p:sp>
        <p:nvSpPr>
          <p:cNvPr id="24" name="object 24"/>
          <p:cNvSpPr/>
          <p:nvPr/>
        </p:nvSpPr>
        <p:spPr>
          <a:xfrm>
            <a:off x="4431328" y="3759700"/>
            <a:ext cx="1196340" cy="506730"/>
          </a:xfrm>
          <a:custGeom>
            <a:avLst/>
            <a:gdLst/>
            <a:ahLst/>
            <a:cxnLst/>
            <a:rect l="l" t="t" r="r" b="b"/>
            <a:pathLst>
              <a:path w="1196339" h="506729">
                <a:moveTo>
                  <a:pt x="1111345" y="0"/>
                </a:moveTo>
                <a:lnTo>
                  <a:pt x="84406" y="0"/>
                </a:lnTo>
                <a:lnTo>
                  <a:pt x="51551" y="6633"/>
                </a:lnTo>
                <a:lnTo>
                  <a:pt x="24722" y="24722"/>
                </a:lnTo>
                <a:lnTo>
                  <a:pt x="6633" y="51552"/>
                </a:lnTo>
                <a:lnTo>
                  <a:pt x="0" y="84408"/>
                </a:lnTo>
                <a:lnTo>
                  <a:pt x="0" y="422029"/>
                </a:lnTo>
                <a:lnTo>
                  <a:pt x="6633" y="454885"/>
                </a:lnTo>
                <a:lnTo>
                  <a:pt x="24722" y="481715"/>
                </a:lnTo>
                <a:lnTo>
                  <a:pt x="51551" y="499804"/>
                </a:lnTo>
                <a:lnTo>
                  <a:pt x="84406" y="506437"/>
                </a:lnTo>
                <a:lnTo>
                  <a:pt x="1111345" y="506437"/>
                </a:lnTo>
                <a:lnTo>
                  <a:pt x="1144200" y="499804"/>
                </a:lnTo>
                <a:lnTo>
                  <a:pt x="1171030" y="481715"/>
                </a:lnTo>
                <a:lnTo>
                  <a:pt x="1189120" y="454885"/>
                </a:lnTo>
                <a:lnTo>
                  <a:pt x="1195753" y="422029"/>
                </a:lnTo>
                <a:lnTo>
                  <a:pt x="1195753" y="84408"/>
                </a:lnTo>
                <a:lnTo>
                  <a:pt x="1189120" y="51552"/>
                </a:lnTo>
                <a:lnTo>
                  <a:pt x="1171030" y="24722"/>
                </a:lnTo>
                <a:lnTo>
                  <a:pt x="1144200" y="6633"/>
                </a:lnTo>
                <a:lnTo>
                  <a:pt x="1111345" y="0"/>
                </a:lnTo>
                <a:close/>
              </a:path>
            </a:pathLst>
          </a:custGeom>
          <a:solidFill>
            <a:srgbClr val="D99694"/>
          </a:solidFill>
        </p:spPr>
        <p:txBody>
          <a:bodyPr wrap="square" lIns="0" tIns="0" rIns="0" bIns="0" rtlCol="0"/>
          <a:lstStyle/>
          <a:p>
            <a:endParaRPr/>
          </a:p>
        </p:txBody>
      </p:sp>
      <p:sp>
        <p:nvSpPr>
          <p:cNvPr id="25" name="object 25"/>
          <p:cNvSpPr txBox="1"/>
          <p:nvPr/>
        </p:nvSpPr>
        <p:spPr>
          <a:xfrm>
            <a:off x="4811717" y="3864355"/>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Test</a:t>
            </a:r>
            <a:endParaRPr sz="1800">
              <a:latin typeface="Tahoma"/>
              <a:cs typeface="Tahoma"/>
            </a:endParaRPr>
          </a:p>
        </p:txBody>
      </p:sp>
      <p:sp>
        <p:nvSpPr>
          <p:cNvPr id="26" name="object 26"/>
          <p:cNvSpPr/>
          <p:nvPr/>
        </p:nvSpPr>
        <p:spPr>
          <a:xfrm>
            <a:off x="8623934" y="3759700"/>
            <a:ext cx="1196340" cy="506730"/>
          </a:xfrm>
          <a:custGeom>
            <a:avLst/>
            <a:gdLst/>
            <a:ahLst/>
            <a:cxnLst/>
            <a:rect l="l" t="t" r="r" b="b"/>
            <a:pathLst>
              <a:path w="1196340" h="506729">
                <a:moveTo>
                  <a:pt x="1111346" y="0"/>
                </a:moveTo>
                <a:lnTo>
                  <a:pt x="84408" y="0"/>
                </a:lnTo>
                <a:lnTo>
                  <a:pt x="51552" y="6633"/>
                </a:lnTo>
                <a:lnTo>
                  <a:pt x="24722" y="24722"/>
                </a:lnTo>
                <a:lnTo>
                  <a:pt x="6633" y="51552"/>
                </a:lnTo>
                <a:lnTo>
                  <a:pt x="0" y="84408"/>
                </a:lnTo>
                <a:lnTo>
                  <a:pt x="0" y="422029"/>
                </a:lnTo>
                <a:lnTo>
                  <a:pt x="6633" y="454885"/>
                </a:lnTo>
                <a:lnTo>
                  <a:pt x="24722" y="481715"/>
                </a:lnTo>
                <a:lnTo>
                  <a:pt x="51552" y="499804"/>
                </a:lnTo>
                <a:lnTo>
                  <a:pt x="84408" y="506437"/>
                </a:lnTo>
                <a:lnTo>
                  <a:pt x="1111346" y="506437"/>
                </a:lnTo>
                <a:lnTo>
                  <a:pt x="1144201" y="499804"/>
                </a:lnTo>
                <a:lnTo>
                  <a:pt x="1171031" y="481715"/>
                </a:lnTo>
                <a:lnTo>
                  <a:pt x="1189121" y="454885"/>
                </a:lnTo>
                <a:lnTo>
                  <a:pt x="1195754" y="422029"/>
                </a:lnTo>
                <a:lnTo>
                  <a:pt x="1195754" y="84408"/>
                </a:lnTo>
                <a:lnTo>
                  <a:pt x="1189121" y="51552"/>
                </a:lnTo>
                <a:lnTo>
                  <a:pt x="1171031" y="24722"/>
                </a:lnTo>
                <a:lnTo>
                  <a:pt x="1144201" y="6633"/>
                </a:lnTo>
                <a:lnTo>
                  <a:pt x="1111346" y="0"/>
                </a:lnTo>
                <a:close/>
              </a:path>
            </a:pathLst>
          </a:custGeom>
          <a:solidFill>
            <a:srgbClr val="D99694"/>
          </a:solidFill>
        </p:spPr>
        <p:txBody>
          <a:bodyPr wrap="square" lIns="0" tIns="0" rIns="0" bIns="0" rtlCol="0"/>
          <a:lstStyle/>
          <a:p>
            <a:endParaRPr/>
          </a:p>
        </p:txBody>
      </p:sp>
      <p:sp>
        <p:nvSpPr>
          <p:cNvPr id="27" name="object 27"/>
          <p:cNvSpPr txBox="1"/>
          <p:nvPr/>
        </p:nvSpPr>
        <p:spPr>
          <a:xfrm>
            <a:off x="8857478" y="3727195"/>
            <a:ext cx="728980" cy="565150"/>
          </a:xfrm>
          <a:prstGeom prst="rect">
            <a:avLst/>
          </a:prstGeom>
        </p:spPr>
        <p:txBody>
          <a:bodyPr vert="horz" wrap="square" lIns="0" tIns="28575" rIns="0" bIns="0" rtlCol="0">
            <a:spAutoFit/>
          </a:bodyPr>
          <a:lstStyle/>
          <a:p>
            <a:pPr marL="12700" marR="5080" indent="109220">
              <a:lnSpc>
                <a:spcPts val="2090"/>
              </a:lnSpc>
              <a:spcBef>
                <a:spcPts val="225"/>
              </a:spcBef>
            </a:pPr>
            <a:r>
              <a:rPr sz="1800" b="1" spc="-10" dirty="0">
                <a:latin typeface="Tahoma"/>
                <a:cs typeface="Tahoma"/>
              </a:rPr>
              <a:t>Error </a:t>
            </a:r>
            <a:r>
              <a:rPr sz="1800" b="1" spc="-50" dirty="0">
                <a:latin typeface="Tahoma"/>
                <a:cs typeface="Tahoma"/>
              </a:rPr>
              <a:t>metric</a:t>
            </a:r>
            <a:endParaRPr sz="1800">
              <a:latin typeface="Tahoma"/>
              <a:cs typeface="Tahoma"/>
            </a:endParaRPr>
          </a:p>
        </p:txBody>
      </p:sp>
      <p:sp>
        <p:nvSpPr>
          <p:cNvPr id="28" name="object 28"/>
          <p:cNvSpPr txBox="1"/>
          <p:nvPr/>
        </p:nvSpPr>
        <p:spPr>
          <a:xfrm>
            <a:off x="392783" y="3903979"/>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2</a:t>
            </a:r>
            <a:endParaRPr sz="1800">
              <a:latin typeface="Verdana"/>
              <a:cs typeface="Verdana"/>
            </a:endParaRPr>
          </a:p>
        </p:txBody>
      </p:sp>
      <p:sp>
        <p:nvSpPr>
          <p:cNvPr id="29" name="object 29"/>
          <p:cNvSpPr/>
          <p:nvPr/>
        </p:nvSpPr>
        <p:spPr>
          <a:xfrm>
            <a:off x="10449569" y="2977131"/>
            <a:ext cx="1333500" cy="2092960"/>
          </a:xfrm>
          <a:custGeom>
            <a:avLst/>
            <a:gdLst/>
            <a:ahLst/>
            <a:cxnLst/>
            <a:rect l="l" t="t" r="r" b="b"/>
            <a:pathLst>
              <a:path w="1333500" h="2092960">
                <a:moveTo>
                  <a:pt x="1111049" y="0"/>
                </a:moveTo>
                <a:lnTo>
                  <a:pt x="222214" y="0"/>
                </a:lnTo>
                <a:lnTo>
                  <a:pt x="177430" y="4514"/>
                </a:lnTo>
                <a:lnTo>
                  <a:pt x="135718" y="17462"/>
                </a:lnTo>
                <a:lnTo>
                  <a:pt x="97971" y="37950"/>
                </a:lnTo>
                <a:lnTo>
                  <a:pt x="65084" y="65084"/>
                </a:lnTo>
                <a:lnTo>
                  <a:pt x="37950" y="97971"/>
                </a:lnTo>
                <a:lnTo>
                  <a:pt x="17462" y="135718"/>
                </a:lnTo>
                <a:lnTo>
                  <a:pt x="4514" y="177430"/>
                </a:lnTo>
                <a:lnTo>
                  <a:pt x="0" y="222214"/>
                </a:lnTo>
                <a:lnTo>
                  <a:pt x="0" y="1870334"/>
                </a:lnTo>
                <a:lnTo>
                  <a:pt x="4514" y="1915117"/>
                </a:lnTo>
                <a:lnTo>
                  <a:pt x="17462" y="1956829"/>
                </a:lnTo>
                <a:lnTo>
                  <a:pt x="37950" y="1994576"/>
                </a:lnTo>
                <a:lnTo>
                  <a:pt x="65084" y="2027463"/>
                </a:lnTo>
                <a:lnTo>
                  <a:pt x="97971" y="2054597"/>
                </a:lnTo>
                <a:lnTo>
                  <a:pt x="135718" y="2075085"/>
                </a:lnTo>
                <a:lnTo>
                  <a:pt x="177430" y="2088033"/>
                </a:lnTo>
                <a:lnTo>
                  <a:pt x="222214" y="2092548"/>
                </a:lnTo>
                <a:lnTo>
                  <a:pt x="1111049" y="2092548"/>
                </a:lnTo>
                <a:lnTo>
                  <a:pt x="1155833" y="2088033"/>
                </a:lnTo>
                <a:lnTo>
                  <a:pt x="1197545" y="2075085"/>
                </a:lnTo>
                <a:lnTo>
                  <a:pt x="1235291" y="2054597"/>
                </a:lnTo>
                <a:lnTo>
                  <a:pt x="1268178" y="2027463"/>
                </a:lnTo>
                <a:lnTo>
                  <a:pt x="1295312" y="1994576"/>
                </a:lnTo>
                <a:lnTo>
                  <a:pt x="1315801" y="1956829"/>
                </a:lnTo>
                <a:lnTo>
                  <a:pt x="1328749" y="1915117"/>
                </a:lnTo>
                <a:lnTo>
                  <a:pt x="1333263" y="1870334"/>
                </a:lnTo>
                <a:lnTo>
                  <a:pt x="1333263" y="222214"/>
                </a:lnTo>
                <a:lnTo>
                  <a:pt x="1328749" y="177430"/>
                </a:lnTo>
                <a:lnTo>
                  <a:pt x="1315801" y="135718"/>
                </a:lnTo>
                <a:lnTo>
                  <a:pt x="1295312" y="97971"/>
                </a:lnTo>
                <a:lnTo>
                  <a:pt x="1268178" y="65084"/>
                </a:lnTo>
                <a:lnTo>
                  <a:pt x="1235291" y="37950"/>
                </a:lnTo>
                <a:lnTo>
                  <a:pt x="1197545" y="17462"/>
                </a:lnTo>
                <a:lnTo>
                  <a:pt x="1155833" y="4514"/>
                </a:lnTo>
                <a:lnTo>
                  <a:pt x="1111049" y="0"/>
                </a:lnTo>
                <a:close/>
              </a:path>
            </a:pathLst>
          </a:custGeom>
          <a:solidFill>
            <a:srgbClr val="D99694"/>
          </a:solidFill>
        </p:spPr>
        <p:txBody>
          <a:bodyPr wrap="square" lIns="0" tIns="0" rIns="0" bIns="0" rtlCol="0"/>
          <a:lstStyle/>
          <a:p>
            <a:endParaRPr/>
          </a:p>
        </p:txBody>
      </p:sp>
      <p:sp>
        <p:nvSpPr>
          <p:cNvPr id="30" name="object 30"/>
          <p:cNvSpPr txBox="1"/>
          <p:nvPr/>
        </p:nvSpPr>
        <p:spPr>
          <a:xfrm>
            <a:off x="10620900" y="3599179"/>
            <a:ext cx="991235" cy="845819"/>
          </a:xfrm>
          <a:prstGeom prst="rect">
            <a:avLst/>
          </a:prstGeom>
        </p:spPr>
        <p:txBody>
          <a:bodyPr vert="horz" wrap="square" lIns="0" tIns="13970" rIns="0" bIns="0" rtlCol="0">
            <a:spAutoFit/>
          </a:bodyPr>
          <a:lstStyle/>
          <a:p>
            <a:pPr marL="12065" marR="5080" algn="ctr">
              <a:lnSpc>
                <a:spcPct val="99400"/>
              </a:lnSpc>
              <a:spcBef>
                <a:spcPts val="110"/>
              </a:spcBef>
            </a:pPr>
            <a:r>
              <a:rPr sz="1800" b="1" spc="-10" dirty="0">
                <a:latin typeface="Tahoma"/>
                <a:cs typeface="Tahoma"/>
              </a:rPr>
              <a:t>Average error metric</a:t>
            </a:r>
            <a:endParaRPr sz="1800">
              <a:latin typeface="Tahoma"/>
              <a:cs typeface="Tahoma"/>
            </a:endParaRPr>
          </a:p>
        </p:txBody>
      </p:sp>
      <p:grpSp>
        <p:nvGrpSpPr>
          <p:cNvPr id="31" name="object 31"/>
          <p:cNvGrpSpPr/>
          <p:nvPr/>
        </p:nvGrpSpPr>
        <p:grpSpPr>
          <a:xfrm>
            <a:off x="9915143" y="3681984"/>
            <a:ext cx="502920" cy="646430"/>
            <a:chOff x="9915143" y="3681984"/>
            <a:chExt cx="502920" cy="646430"/>
          </a:xfrm>
        </p:grpSpPr>
        <p:pic>
          <p:nvPicPr>
            <p:cNvPr id="32" name="object 32"/>
            <p:cNvPicPr/>
            <p:nvPr/>
          </p:nvPicPr>
          <p:blipFill>
            <a:blip r:embed="rId2" cstate="print"/>
            <a:stretch>
              <a:fillRect/>
            </a:stretch>
          </p:blipFill>
          <p:spPr>
            <a:xfrm>
              <a:off x="9915143" y="3681984"/>
              <a:ext cx="502920" cy="646176"/>
            </a:xfrm>
            <a:prstGeom prst="rect">
              <a:avLst/>
            </a:prstGeom>
          </p:spPr>
        </p:pic>
        <p:pic>
          <p:nvPicPr>
            <p:cNvPr id="33" name="object 33"/>
            <p:cNvPicPr/>
            <p:nvPr/>
          </p:nvPicPr>
          <p:blipFill>
            <a:blip r:embed="rId3" cstate="print"/>
            <a:stretch>
              <a:fillRect/>
            </a:stretch>
          </p:blipFill>
          <p:spPr>
            <a:xfrm>
              <a:off x="9961498" y="3715859"/>
              <a:ext cx="407963" cy="535115"/>
            </a:xfrm>
            <a:prstGeom prst="rect">
              <a:avLst/>
            </a:prstGeom>
          </p:spPr>
        </p:pic>
        <p:sp>
          <p:nvSpPr>
            <p:cNvPr id="34" name="object 34"/>
            <p:cNvSpPr/>
            <p:nvPr/>
          </p:nvSpPr>
          <p:spPr>
            <a:xfrm>
              <a:off x="9961498" y="3715858"/>
              <a:ext cx="408305" cy="535305"/>
            </a:xfrm>
            <a:custGeom>
              <a:avLst/>
              <a:gdLst/>
              <a:ahLst/>
              <a:cxnLst/>
              <a:rect l="l" t="t" r="r" b="b"/>
              <a:pathLst>
                <a:path w="408304" h="535304">
                  <a:moveTo>
                    <a:pt x="0" y="133778"/>
                  </a:moveTo>
                  <a:lnTo>
                    <a:pt x="203982" y="133778"/>
                  </a:lnTo>
                  <a:lnTo>
                    <a:pt x="203982" y="0"/>
                  </a:lnTo>
                  <a:lnTo>
                    <a:pt x="407964" y="267557"/>
                  </a:lnTo>
                  <a:lnTo>
                    <a:pt x="203982" y="535115"/>
                  </a:lnTo>
                  <a:lnTo>
                    <a:pt x="203982" y="401336"/>
                  </a:lnTo>
                  <a:lnTo>
                    <a:pt x="0" y="401336"/>
                  </a:lnTo>
                  <a:lnTo>
                    <a:pt x="0" y="133778"/>
                  </a:lnTo>
                  <a:close/>
                </a:path>
              </a:pathLst>
            </a:custGeom>
            <a:ln w="9525">
              <a:solidFill>
                <a:srgbClr val="4A7EBB"/>
              </a:solidFill>
            </a:ln>
          </p:spPr>
          <p:txBody>
            <a:bodyPr wrap="square" lIns="0" tIns="0" rIns="0" bIns="0" rtlCol="0"/>
            <a:lstStyle/>
            <a:p>
              <a:endParaRPr/>
            </a:p>
          </p:txBody>
        </p:sp>
      </p:grpSp>
      <p:sp>
        <p:nvSpPr>
          <p:cNvPr id="35" name="object 35"/>
          <p:cNvSpPr txBox="1"/>
          <p:nvPr/>
        </p:nvSpPr>
        <p:spPr>
          <a:xfrm>
            <a:off x="480590" y="5504179"/>
            <a:ext cx="254000" cy="299720"/>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Tahoma"/>
                <a:cs typeface="Tahoma"/>
              </a:rPr>
              <a:t>…</a:t>
            </a:r>
            <a:endParaRPr sz="1800">
              <a:latin typeface="Tahoma"/>
              <a:cs typeface="Tahoma"/>
            </a:endParaRPr>
          </a:p>
        </p:txBody>
      </p:sp>
      <p:grpSp>
        <p:nvGrpSpPr>
          <p:cNvPr id="36" name="object 36"/>
          <p:cNvGrpSpPr/>
          <p:nvPr/>
        </p:nvGrpSpPr>
        <p:grpSpPr>
          <a:xfrm>
            <a:off x="1200568" y="4609233"/>
            <a:ext cx="7324725" cy="516255"/>
            <a:chOff x="1200568" y="4609233"/>
            <a:chExt cx="7324725" cy="516255"/>
          </a:xfrm>
        </p:grpSpPr>
        <p:sp>
          <p:nvSpPr>
            <p:cNvPr id="37" name="object 37"/>
            <p:cNvSpPr/>
            <p:nvPr/>
          </p:nvSpPr>
          <p:spPr>
            <a:xfrm>
              <a:off x="1205329" y="4820822"/>
              <a:ext cx="7320280" cy="114300"/>
            </a:xfrm>
            <a:custGeom>
              <a:avLst/>
              <a:gdLst/>
              <a:ahLst/>
              <a:cxnLst/>
              <a:rect l="l" t="t" r="r" b="b"/>
              <a:pathLst>
                <a:path w="7320280" h="114300">
                  <a:moveTo>
                    <a:pt x="7205396" y="0"/>
                  </a:moveTo>
                  <a:lnTo>
                    <a:pt x="7205396" y="114299"/>
                  </a:lnTo>
                  <a:lnTo>
                    <a:pt x="7281596" y="76199"/>
                  </a:lnTo>
                  <a:lnTo>
                    <a:pt x="7224448" y="76199"/>
                  </a:lnTo>
                  <a:lnTo>
                    <a:pt x="7224448" y="38099"/>
                  </a:lnTo>
                  <a:lnTo>
                    <a:pt x="7281596" y="38099"/>
                  </a:lnTo>
                  <a:lnTo>
                    <a:pt x="7205396" y="0"/>
                  </a:lnTo>
                  <a:close/>
                </a:path>
                <a:path w="7320280" h="114300">
                  <a:moveTo>
                    <a:pt x="7205396" y="38099"/>
                  </a:moveTo>
                  <a:lnTo>
                    <a:pt x="0" y="38099"/>
                  </a:lnTo>
                  <a:lnTo>
                    <a:pt x="0" y="76199"/>
                  </a:lnTo>
                  <a:lnTo>
                    <a:pt x="7205396" y="76199"/>
                  </a:lnTo>
                  <a:lnTo>
                    <a:pt x="7205396" y="38099"/>
                  </a:lnTo>
                  <a:close/>
                </a:path>
                <a:path w="7320280" h="114300">
                  <a:moveTo>
                    <a:pt x="7281596" y="38099"/>
                  </a:moveTo>
                  <a:lnTo>
                    <a:pt x="7224448" y="38099"/>
                  </a:lnTo>
                  <a:lnTo>
                    <a:pt x="7224448" y="76199"/>
                  </a:lnTo>
                  <a:lnTo>
                    <a:pt x="7281596" y="76199"/>
                  </a:lnTo>
                  <a:lnTo>
                    <a:pt x="7319696" y="57149"/>
                  </a:lnTo>
                  <a:lnTo>
                    <a:pt x="7281596" y="38099"/>
                  </a:lnTo>
                  <a:close/>
                </a:path>
              </a:pathLst>
            </a:custGeom>
            <a:solidFill>
              <a:srgbClr val="4F81BD"/>
            </a:solidFill>
          </p:spPr>
          <p:txBody>
            <a:bodyPr wrap="square" lIns="0" tIns="0" rIns="0" bIns="0" rtlCol="0"/>
            <a:lstStyle/>
            <a:p>
              <a:endParaRPr/>
            </a:p>
          </p:txBody>
        </p:sp>
        <p:sp>
          <p:nvSpPr>
            <p:cNvPr id="38" name="object 38"/>
            <p:cNvSpPr/>
            <p:nvPr/>
          </p:nvSpPr>
          <p:spPr>
            <a:xfrm>
              <a:off x="1205330" y="4613996"/>
              <a:ext cx="3775075" cy="506730"/>
            </a:xfrm>
            <a:custGeom>
              <a:avLst/>
              <a:gdLst/>
              <a:ahLst/>
              <a:cxnLst/>
              <a:rect l="l" t="t" r="r" b="b"/>
              <a:pathLst>
                <a:path w="3775075" h="506729">
                  <a:moveTo>
                    <a:pt x="3690229" y="0"/>
                  </a:moveTo>
                  <a:lnTo>
                    <a:pt x="84408" y="0"/>
                  </a:lnTo>
                  <a:lnTo>
                    <a:pt x="51553" y="6633"/>
                  </a:lnTo>
                  <a:lnTo>
                    <a:pt x="24722" y="24723"/>
                  </a:lnTo>
                  <a:lnTo>
                    <a:pt x="6633" y="51554"/>
                  </a:lnTo>
                  <a:lnTo>
                    <a:pt x="0" y="84410"/>
                  </a:lnTo>
                  <a:lnTo>
                    <a:pt x="0" y="422027"/>
                  </a:lnTo>
                  <a:lnTo>
                    <a:pt x="6633" y="454883"/>
                  </a:lnTo>
                  <a:lnTo>
                    <a:pt x="24722" y="481714"/>
                  </a:lnTo>
                  <a:lnTo>
                    <a:pt x="51553" y="499804"/>
                  </a:lnTo>
                  <a:lnTo>
                    <a:pt x="84408" y="506437"/>
                  </a:lnTo>
                  <a:lnTo>
                    <a:pt x="3690229" y="506437"/>
                  </a:lnTo>
                  <a:lnTo>
                    <a:pt x="3723085" y="499804"/>
                  </a:lnTo>
                  <a:lnTo>
                    <a:pt x="3749915" y="481714"/>
                  </a:lnTo>
                  <a:lnTo>
                    <a:pt x="3768004" y="454883"/>
                  </a:lnTo>
                  <a:lnTo>
                    <a:pt x="3774637" y="422027"/>
                  </a:lnTo>
                  <a:lnTo>
                    <a:pt x="3774637" y="84410"/>
                  </a:lnTo>
                  <a:lnTo>
                    <a:pt x="3768004" y="51554"/>
                  </a:lnTo>
                  <a:lnTo>
                    <a:pt x="3749915" y="24723"/>
                  </a:lnTo>
                  <a:lnTo>
                    <a:pt x="3723085" y="6633"/>
                  </a:lnTo>
                  <a:lnTo>
                    <a:pt x="3690229" y="0"/>
                  </a:lnTo>
                  <a:close/>
                </a:path>
              </a:pathLst>
            </a:custGeom>
            <a:solidFill>
              <a:srgbClr val="8EB4E3"/>
            </a:solidFill>
          </p:spPr>
          <p:txBody>
            <a:bodyPr wrap="square" lIns="0" tIns="0" rIns="0" bIns="0" rtlCol="0"/>
            <a:lstStyle/>
            <a:p>
              <a:endParaRPr/>
            </a:p>
          </p:txBody>
        </p:sp>
        <p:sp>
          <p:nvSpPr>
            <p:cNvPr id="39" name="object 39"/>
            <p:cNvSpPr/>
            <p:nvPr/>
          </p:nvSpPr>
          <p:spPr>
            <a:xfrm>
              <a:off x="1205330" y="4613996"/>
              <a:ext cx="3775075" cy="506730"/>
            </a:xfrm>
            <a:custGeom>
              <a:avLst/>
              <a:gdLst/>
              <a:ahLst/>
              <a:cxnLst/>
              <a:rect l="l" t="t" r="r" b="b"/>
              <a:pathLst>
                <a:path w="3775075" h="506729">
                  <a:moveTo>
                    <a:pt x="0" y="84409"/>
                  </a:moveTo>
                  <a:lnTo>
                    <a:pt x="6633" y="51553"/>
                  </a:lnTo>
                  <a:lnTo>
                    <a:pt x="24722" y="24723"/>
                  </a:lnTo>
                  <a:lnTo>
                    <a:pt x="51553" y="6633"/>
                  </a:lnTo>
                  <a:lnTo>
                    <a:pt x="84409" y="0"/>
                  </a:lnTo>
                  <a:lnTo>
                    <a:pt x="3690229" y="0"/>
                  </a:lnTo>
                  <a:lnTo>
                    <a:pt x="3723084" y="6633"/>
                  </a:lnTo>
                  <a:lnTo>
                    <a:pt x="3749915" y="24723"/>
                  </a:lnTo>
                  <a:lnTo>
                    <a:pt x="3768004" y="51553"/>
                  </a:lnTo>
                  <a:lnTo>
                    <a:pt x="3774638" y="84409"/>
                  </a:lnTo>
                  <a:lnTo>
                    <a:pt x="3774638" y="422027"/>
                  </a:lnTo>
                  <a:lnTo>
                    <a:pt x="3768004" y="454883"/>
                  </a:lnTo>
                  <a:lnTo>
                    <a:pt x="3749915" y="481713"/>
                  </a:lnTo>
                  <a:lnTo>
                    <a:pt x="3723084" y="499803"/>
                  </a:lnTo>
                  <a:lnTo>
                    <a:pt x="3690229" y="506437"/>
                  </a:lnTo>
                  <a:lnTo>
                    <a:pt x="84409" y="506437"/>
                  </a:lnTo>
                  <a:lnTo>
                    <a:pt x="51553" y="499803"/>
                  </a:lnTo>
                  <a:lnTo>
                    <a:pt x="24722" y="481713"/>
                  </a:lnTo>
                  <a:lnTo>
                    <a:pt x="6633" y="454883"/>
                  </a:lnTo>
                  <a:lnTo>
                    <a:pt x="0" y="422027"/>
                  </a:lnTo>
                  <a:lnTo>
                    <a:pt x="0" y="84409"/>
                  </a:lnTo>
                  <a:close/>
                </a:path>
              </a:pathLst>
            </a:custGeom>
            <a:ln w="9525">
              <a:solidFill>
                <a:srgbClr val="8EB4E3"/>
              </a:solidFill>
            </a:ln>
          </p:spPr>
          <p:txBody>
            <a:bodyPr wrap="square" lIns="0" tIns="0" rIns="0" bIns="0" rtlCol="0"/>
            <a:lstStyle/>
            <a:p>
              <a:endParaRPr/>
            </a:p>
          </p:txBody>
        </p:sp>
      </p:grpSp>
      <p:sp>
        <p:nvSpPr>
          <p:cNvPr id="40" name="object 40"/>
          <p:cNvSpPr txBox="1"/>
          <p:nvPr/>
        </p:nvSpPr>
        <p:spPr>
          <a:xfrm>
            <a:off x="2824361" y="4717795"/>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ahoma"/>
                <a:cs typeface="Tahoma"/>
              </a:rPr>
              <a:t>Train</a:t>
            </a:r>
            <a:endParaRPr sz="1800">
              <a:latin typeface="Tahoma"/>
              <a:cs typeface="Tahoma"/>
            </a:endParaRPr>
          </a:p>
        </p:txBody>
      </p:sp>
      <p:sp>
        <p:nvSpPr>
          <p:cNvPr id="41" name="object 41"/>
          <p:cNvSpPr/>
          <p:nvPr/>
        </p:nvSpPr>
        <p:spPr>
          <a:xfrm>
            <a:off x="4979968" y="4605802"/>
            <a:ext cx="1196340" cy="506730"/>
          </a:xfrm>
          <a:custGeom>
            <a:avLst/>
            <a:gdLst/>
            <a:ahLst/>
            <a:cxnLst/>
            <a:rect l="l" t="t" r="r" b="b"/>
            <a:pathLst>
              <a:path w="1196339" h="506729">
                <a:moveTo>
                  <a:pt x="1111346" y="0"/>
                </a:moveTo>
                <a:lnTo>
                  <a:pt x="84408" y="0"/>
                </a:lnTo>
                <a:lnTo>
                  <a:pt x="51552" y="6633"/>
                </a:lnTo>
                <a:lnTo>
                  <a:pt x="24722" y="24722"/>
                </a:lnTo>
                <a:lnTo>
                  <a:pt x="6633" y="51551"/>
                </a:lnTo>
                <a:lnTo>
                  <a:pt x="0" y="84406"/>
                </a:lnTo>
                <a:lnTo>
                  <a:pt x="0" y="422028"/>
                </a:lnTo>
                <a:lnTo>
                  <a:pt x="6633" y="454883"/>
                </a:lnTo>
                <a:lnTo>
                  <a:pt x="24722" y="481713"/>
                </a:lnTo>
                <a:lnTo>
                  <a:pt x="51552" y="499803"/>
                </a:lnTo>
                <a:lnTo>
                  <a:pt x="84408" y="506436"/>
                </a:lnTo>
                <a:lnTo>
                  <a:pt x="1111346" y="506436"/>
                </a:lnTo>
                <a:lnTo>
                  <a:pt x="1144202" y="499803"/>
                </a:lnTo>
                <a:lnTo>
                  <a:pt x="1171032" y="481713"/>
                </a:lnTo>
                <a:lnTo>
                  <a:pt x="1189121" y="454883"/>
                </a:lnTo>
                <a:lnTo>
                  <a:pt x="1195754" y="422028"/>
                </a:lnTo>
                <a:lnTo>
                  <a:pt x="1195754" y="84406"/>
                </a:lnTo>
                <a:lnTo>
                  <a:pt x="1189121" y="51551"/>
                </a:lnTo>
                <a:lnTo>
                  <a:pt x="1171032" y="24722"/>
                </a:lnTo>
                <a:lnTo>
                  <a:pt x="1144202" y="6633"/>
                </a:lnTo>
                <a:lnTo>
                  <a:pt x="1111346" y="0"/>
                </a:lnTo>
                <a:close/>
              </a:path>
            </a:pathLst>
          </a:custGeom>
          <a:solidFill>
            <a:srgbClr val="D99694"/>
          </a:solidFill>
        </p:spPr>
        <p:txBody>
          <a:bodyPr wrap="square" lIns="0" tIns="0" rIns="0" bIns="0" rtlCol="0"/>
          <a:lstStyle/>
          <a:p>
            <a:endParaRPr/>
          </a:p>
        </p:txBody>
      </p:sp>
      <p:sp>
        <p:nvSpPr>
          <p:cNvPr id="42" name="object 42"/>
          <p:cNvSpPr txBox="1"/>
          <p:nvPr/>
        </p:nvSpPr>
        <p:spPr>
          <a:xfrm>
            <a:off x="5360358" y="4708652"/>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Test</a:t>
            </a:r>
            <a:endParaRPr sz="1800">
              <a:latin typeface="Tahoma"/>
              <a:cs typeface="Tahoma"/>
            </a:endParaRPr>
          </a:p>
        </p:txBody>
      </p:sp>
      <p:sp>
        <p:nvSpPr>
          <p:cNvPr id="43" name="object 43"/>
          <p:cNvSpPr/>
          <p:nvPr/>
        </p:nvSpPr>
        <p:spPr>
          <a:xfrm>
            <a:off x="8623934" y="4624751"/>
            <a:ext cx="1196340" cy="506730"/>
          </a:xfrm>
          <a:custGeom>
            <a:avLst/>
            <a:gdLst/>
            <a:ahLst/>
            <a:cxnLst/>
            <a:rect l="l" t="t" r="r" b="b"/>
            <a:pathLst>
              <a:path w="1196340" h="506729">
                <a:moveTo>
                  <a:pt x="1111346" y="0"/>
                </a:moveTo>
                <a:lnTo>
                  <a:pt x="84408" y="0"/>
                </a:lnTo>
                <a:lnTo>
                  <a:pt x="51552" y="6633"/>
                </a:lnTo>
                <a:lnTo>
                  <a:pt x="24722" y="24722"/>
                </a:lnTo>
                <a:lnTo>
                  <a:pt x="6633" y="51552"/>
                </a:lnTo>
                <a:lnTo>
                  <a:pt x="0" y="84408"/>
                </a:lnTo>
                <a:lnTo>
                  <a:pt x="0" y="422029"/>
                </a:lnTo>
                <a:lnTo>
                  <a:pt x="6633" y="454884"/>
                </a:lnTo>
                <a:lnTo>
                  <a:pt x="24722" y="481714"/>
                </a:lnTo>
                <a:lnTo>
                  <a:pt x="51552" y="499803"/>
                </a:lnTo>
                <a:lnTo>
                  <a:pt x="84408" y="506436"/>
                </a:lnTo>
                <a:lnTo>
                  <a:pt x="1111346" y="506436"/>
                </a:lnTo>
                <a:lnTo>
                  <a:pt x="1144201" y="499803"/>
                </a:lnTo>
                <a:lnTo>
                  <a:pt x="1171031" y="481714"/>
                </a:lnTo>
                <a:lnTo>
                  <a:pt x="1189121" y="454884"/>
                </a:lnTo>
                <a:lnTo>
                  <a:pt x="1195754" y="422029"/>
                </a:lnTo>
                <a:lnTo>
                  <a:pt x="1195754" y="84408"/>
                </a:lnTo>
                <a:lnTo>
                  <a:pt x="1189121" y="51552"/>
                </a:lnTo>
                <a:lnTo>
                  <a:pt x="1171031" y="24722"/>
                </a:lnTo>
                <a:lnTo>
                  <a:pt x="1144201" y="6633"/>
                </a:lnTo>
                <a:lnTo>
                  <a:pt x="1111346" y="0"/>
                </a:lnTo>
                <a:close/>
              </a:path>
            </a:pathLst>
          </a:custGeom>
          <a:solidFill>
            <a:srgbClr val="D99694"/>
          </a:solidFill>
        </p:spPr>
        <p:txBody>
          <a:bodyPr wrap="square" lIns="0" tIns="0" rIns="0" bIns="0" rtlCol="0"/>
          <a:lstStyle/>
          <a:p>
            <a:endParaRPr/>
          </a:p>
        </p:txBody>
      </p:sp>
      <p:sp>
        <p:nvSpPr>
          <p:cNvPr id="44" name="object 44"/>
          <p:cNvSpPr txBox="1"/>
          <p:nvPr/>
        </p:nvSpPr>
        <p:spPr>
          <a:xfrm>
            <a:off x="8857478" y="4583683"/>
            <a:ext cx="728980" cy="580390"/>
          </a:xfrm>
          <a:prstGeom prst="rect">
            <a:avLst/>
          </a:prstGeom>
        </p:spPr>
        <p:txBody>
          <a:bodyPr vert="horz" wrap="square" lIns="0" tIns="6350" rIns="0" bIns="0" rtlCol="0">
            <a:spAutoFit/>
          </a:bodyPr>
          <a:lstStyle/>
          <a:p>
            <a:pPr marL="12700" marR="5080" indent="109220">
              <a:lnSpc>
                <a:spcPct val="102200"/>
              </a:lnSpc>
              <a:spcBef>
                <a:spcPts val="50"/>
              </a:spcBef>
            </a:pPr>
            <a:r>
              <a:rPr sz="1800" b="1" spc="-10" dirty="0">
                <a:latin typeface="Tahoma"/>
                <a:cs typeface="Tahoma"/>
              </a:rPr>
              <a:t>Error </a:t>
            </a:r>
            <a:r>
              <a:rPr sz="1800" b="1" spc="-50" dirty="0">
                <a:latin typeface="Tahoma"/>
                <a:cs typeface="Tahoma"/>
              </a:rPr>
              <a:t>metric</a:t>
            </a:r>
            <a:endParaRPr sz="1800">
              <a:latin typeface="Tahoma"/>
              <a:cs typeface="Tahoma"/>
            </a:endParaRPr>
          </a:p>
        </p:txBody>
      </p:sp>
      <p:sp>
        <p:nvSpPr>
          <p:cNvPr id="45" name="object 45"/>
          <p:cNvSpPr txBox="1"/>
          <p:nvPr/>
        </p:nvSpPr>
        <p:spPr>
          <a:xfrm>
            <a:off x="422755" y="4705604"/>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3</a:t>
            </a:r>
            <a:endParaRPr sz="1800">
              <a:latin typeface="Verdana"/>
              <a:cs typeface="Verdana"/>
            </a:endParaRPr>
          </a:p>
        </p:txBody>
      </p:sp>
      <p:sp>
        <p:nvSpPr>
          <p:cNvPr id="46" name="object 46"/>
          <p:cNvSpPr txBox="1"/>
          <p:nvPr/>
        </p:nvSpPr>
        <p:spPr>
          <a:xfrm>
            <a:off x="5107945" y="5485891"/>
            <a:ext cx="973455" cy="565150"/>
          </a:xfrm>
          <a:prstGeom prst="rect">
            <a:avLst/>
          </a:prstGeom>
        </p:spPr>
        <p:txBody>
          <a:bodyPr vert="horz" wrap="square" lIns="0" tIns="28575" rIns="0" bIns="0" rtlCol="0">
            <a:spAutoFit/>
          </a:bodyPr>
          <a:lstStyle/>
          <a:p>
            <a:pPr marL="12700" marR="5080">
              <a:lnSpc>
                <a:spcPts val="2090"/>
              </a:lnSpc>
              <a:spcBef>
                <a:spcPts val="225"/>
              </a:spcBef>
            </a:pPr>
            <a:r>
              <a:rPr sz="1800" spc="-25" dirty="0">
                <a:latin typeface="Verdana"/>
                <a:cs typeface="Verdana"/>
              </a:rPr>
              <a:t>Forecast </a:t>
            </a:r>
            <a:r>
              <a:rPr sz="1800" spc="-10" dirty="0">
                <a:latin typeface="Verdana"/>
                <a:cs typeface="Verdana"/>
              </a:rPr>
              <a:t>horizon</a:t>
            </a:r>
            <a:endParaRPr sz="1800">
              <a:latin typeface="Verdana"/>
              <a:cs typeface="Verdana"/>
            </a:endParaRPr>
          </a:p>
        </p:txBody>
      </p:sp>
      <p:grpSp>
        <p:nvGrpSpPr>
          <p:cNvPr id="47" name="object 47"/>
          <p:cNvGrpSpPr/>
          <p:nvPr/>
        </p:nvGrpSpPr>
        <p:grpSpPr>
          <a:xfrm>
            <a:off x="4910328" y="5205984"/>
            <a:ext cx="1442085" cy="238125"/>
            <a:chOff x="4910328" y="5205984"/>
            <a:chExt cx="1442085" cy="238125"/>
          </a:xfrm>
        </p:grpSpPr>
        <p:pic>
          <p:nvPicPr>
            <p:cNvPr id="48" name="object 48"/>
            <p:cNvPicPr/>
            <p:nvPr/>
          </p:nvPicPr>
          <p:blipFill>
            <a:blip r:embed="rId4" cstate="print"/>
            <a:stretch>
              <a:fillRect/>
            </a:stretch>
          </p:blipFill>
          <p:spPr>
            <a:xfrm>
              <a:off x="4910328" y="5205984"/>
              <a:ext cx="1441703" cy="237743"/>
            </a:xfrm>
            <a:prstGeom prst="rect">
              <a:avLst/>
            </a:prstGeom>
          </p:spPr>
        </p:pic>
        <p:sp>
          <p:nvSpPr>
            <p:cNvPr id="49" name="object 49"/>
            <p:cNvSpPr/>
            <p:nvPr/>
          </p:nvSpPr>
          <p:spPr>
            <a:xfrm>
              <a:off x="5029207" y="5267039"/>
              <a:ext cx="1205865" cy="76200"/>
            </a:xfrm>
            <a:custGeom>
              <a:avLst/>
              <a:gdLst/>
              <a:ahLst/>
              <a:cxnLst/>
              <a:rect l="l" t="t" r="r" b="b"/>
              <a:pathLst>
                <a:path w="1205864" h="76200">
                  <a:moveTo>
                    <a:pt x="76197" y="0"/>
                  </a:moveTo>
                  <a:lnTo>
                    <a:pt x="0" y="38099"/>
                  </a:lnTo>
                  <a:lnTo>
                    <a:pt x="76200" y="76199"/>
                  </a:lnTo>
                  <a:lnTo>
                    <a:pt x="76197" y="50799"/>
                  </a:lnTo>
                  <a:lnTo>
                    <a:pt x="63497" y="50799"/>
                  </a:lnTo>
                  <a:lnTo>
                    <a:pt x="63497" y="25399"/>
                  </a:lnTo>
                  <a:lnTo>
                    <a:pt x="76197" y="25399"/>
                  </a:lnTo>
                  <a:lnTo>
                    <a:pt x="76197" y="0"/>
                  </a:lnTo>
                  <a:close/>
                </a:path>
                <a:path w="1205864" h="76200">
                  <a:moveTo>
                    <a:pt x="1129576" y="0"/>
                  </a:moveTo>
                  <a:lnTo>
                    <a:pt x="1129576" y="76199"/>
                  </a:lnTo>
                  <a:lnTo>
                    <a:pt x="1180376" y="50799"/>
                  </a:lnTo>
                  <a:lnTo>
                    <a:pt x="1142276" y="50799"/>
                  </a:lnTo>
                  <a:lnTo>
                    <a:pt x="1142276" y="25399"/>
                  </a:lnTo>
                  <a:lnTo>
                    <a:pt x="1180376" y="25399"/>
                  </a:lnTo>
                  <a:lnTo>
                    <a:pt x="1129576" y="0"/>
                  </a:lnTo>
                  <a:close/>
                </a:path>
                <a:path w="1205864" h="76200">
                  <a:moveTo>
                    <a:pt x="76197" y="25399"/>
                  </a:moveTo>
                  <a:lnTo>
                    <a:pt x="63497" y="25399"/>
                  </a:lnTo>
                  <a:lnTo>
                    <a:pt x="63497" y="50799"/>
                  </a:lnTo>
                  <a:lnTo>
                    <a:pt x="76197" y="50799"/>
                  </a:lnTo>
                  <a:lnTo>
                    <a:pt x="76197" y="25399"/>
                  </a:lnTo>
                  <a:close/>
                </a:path>
                <a:path w="1205864" h="76200">
                  <a:moveTo>
                    <a:pt x="1129576" y="25399"/>
                  </a:moveTo>
                  <a:lnTo>
                    <a:pt x="76197" y="25399"/>
                  </a:lnTo>
                  <a:lnTo>
                    <a:pt x="76197" y="50799"/>
                  </a:lnTo>
                  <a:lnTo>
                    <a:pt x="1129576" y="50799"/>
                  </a:lnTo>
                  <a:lnTo>
                    <a:pt x="1129576" y="25399"/>
                  </a:lnTo>
                  <a:close/>
                </a:path>
                <a:path w="1205864" h="76200">
                  <a:moveTo>
                    <a:pt x="1180376" y="25399"/>
                  </a:moveTo>
                  <a:lnTo>
                    <a:pt x="1142276" y="25399"/>
                  </a:lnTo>
                  <a:lnTo>
                    <a:pt x="1142276" y="50799"/>
                  </a:lnTo>
                  <a:lnTo>
                    <a:pt x="1180376" y="50799"/>
                  </a:lnTo>
                  <a:lnTo>
                    <a:pt x="1205776" y="38099"/>
                  </a:lnTo>
                  <a:lnTo>
                    <a:pt x="1180376" y="25399"/>
                  </a:lnTo>
                  <a:close/>
                </a:path>
              </a:pathLst>
            </a:custGeom>
            <a:solidFill>
              <a:srgbClr val="4F81BD"/>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405483" y="1653724"/>
            <a:ext cx="11193780" cy="4389120"/>
          </a:xfrm>
          <a:prstGeom prst="rect">
            <a:avLst/>
          </a:prstGeom>
        </p:spPr>
        <p:txBody>
          <a:bodyPr vert="horz" wrap="square" lIns="0" tIns="1270" rIns="0" bIns="0" rtlCol="0">
            <a:spAutoFit/>
          </a:bodyPr>
          <a:lstStyle/>
          <a:p>
            <a:pPr marR="2357755" algn="r">
              <a:lnSpc>
                <a:spcPct val="100000"/>
              </a:lnSpc>
              <a:spcBef>
                <a:spcPts val="10"/>
              </a:spcBef>
            </a:pPr>
            <a:r>
              <a:rPr sz="1800" b="1" spc="-20" dirty="0">
                <a:latin typeface="Tahoma"/>
                <a:cs typeface="Tahoma"/>
              </a:rPr>
              <a:t>Time</a:t>
            </a:r>
            <a:endParaRPr sz="1800">
              <a:latin typeface="Tahoma"/>
              <a:cs typeface="Tahoma"/>
            </a:endParaRPr>
          </a:p>
          <a:p>
            <a:pPr>
              <a:lnSpc>
                <a:spcPct val="100000"/>
              </a:lnSpc>
              <a:spcBef>
                <a:spcPts val="825"/>
              </a:spcBef>
            </a:pPr>
            <a:endParaRPr sz="1800">
              <a:latin typeface="Tahoma"/>
              <a:cs typeface="Tahoma"/>
            </a:endParaRPr>
          </a:p>
          <a:p>
            <a:pPr marR="2265680" algn="ctr">
              <a:lnSpc>
                <a:spcPct val="100000"/>
              </a:lnSpc>
            </a:pPr>
            <a:r>
              <a:rPr sz="1800" b="1" spc="-125" dirty="0">
                <a:latin typeface="Tahoma"/>
                <a:cs typeface="Tahoma"/>
              </a:rPr>
              <a:t>Full</a:t>
            </a:r>
            <a:r>
              <a:rPr sz="1800" b="1" spc="-15" dirty="0">
                <a:latin typeface="Tahoma"/>
                <a:cs typeface="Tahoma"/>
              </a:rPr>
              <a:t> </a:t>
            </a:r>
            <a:r>
              <a:rPr sz="1800" b="1" spc="-10" dirty="0">
                <a:latin typeface="Tahoma"/>
                <a:cs typeface="Tahoma"/>
              </a:rPr>
              <a:t>dataset</a:t>
            </a:r>
            <a:endParaRPr sz="1800">
              <a:latin typeface="Tahoma"/>
              <a:cs typeface="Tahoma"/>
            </a:endParaRPr>
          </a:p>
          <a:p>
            <a:pPr>
              <a:lnSpc>
                <a:spcPct val="100000"/>
              </a:lnSpc>
            </a:pPr>
            <a:endParaRPr sz="1800">
              <a:latin typeface="Tahoma"/>
              <a:cs typeface="Tahoma"/>
            </a:endParaRPr>
          </a:p>
          <a:p>
            <a:pPr>
              <a:lnSpc>
                <a:spcPct val="100000"/>
              </a:lnSpc>
              <a:spcBef>
                <a:spcPts val="815"/>
              </a:spcBef>
            </a:pPr>
            <a:endParaRPr sz="1800">
              <a:latin typeface="Tahoma"/>
              <a:cs typeface="Tahoma"/>
            </a:endParaRPr>
          </a:p>
          <a:p>
            <a:pPr marL="8464550" marR="2017395" indent="-8465185">
              <a:lnSpc>
                <a:spcPct val="46700"/>
              </a:lnSpc>
              <a:tabLst>
                <a:tab pos="1833245" algn="l"/>
                <a:tab pos="3771265" algn="l"/>
                <a:tab pos="8573770" algn="l"/>
              </a:tabLst>
            </a:pPr>
            <a:r>
              <a:rPr sz="1800" spc="-130" dirty="0">
                <a:latin typeface="Verdana"/>
                <a:cs typeface="Verdana"/>
              </a:rPr>
              <a:t>Split</a:t>
            </a:r>
            <a:r>
              <a:rPr sz="1800" spc="-114" dirty="0">
                <a:latin typeface="Verdana"/>
                <a:cs typeface="Verdana"/>
              </a:rPr>
              <a:t> </a:t>
            </a:r>
            <a:r>
              <a:rPr sz="1800" spc="-50" dirty="0">
                <a:latin typeface="Verdana"/>
                <a:cs typeface="Verdana"/>
              </a:rPr>
              <a:t>1</a:t>
            </a:r>
            <a:r>
              <a:rPr sz="1800" dirty="0">
                <a:latin typeface="Verdana"/>
                <a:cs typeface="Verdana"/>
              </a:rPr>
              <a:t>	</a:t>
            </a:r>
            <a:r>
              <a:rPr sz="1800" b="1" spc="-20" dirty="0">
                <a:latin typeface="Tahoma"/>
                <a:cs typeface="Tahoma"/>
              </a:rPr>
              <a:t>Train</a:t>
            </a:r>
            <a:r>
              <a:rPr sz="1800" b="1" dirty="0">
                <a:latin typeface="Tahoma"/>
                <a:cs typeface="Tahoma"/>
              </a:rPr>
              <a:t>	</a:t>
            </a:r>
            <a:r>
              <a:rPr sz="1800" b="1" spc="-20" dirty="0">
                <a:latin typeface="Tahoma"/>
                <a:cs typeface="Tahoma"/>
              </a:rPr>
              <a:t>Test</a:t>
            </a:r>
            <a:r>
              <a:rPr sz="1800" b="1" dirty="0">
                <a:latin typeface="Tahoma"/>
                <a:cs typeface="Tahoma"/>
              </a:rPr>
              <a:t>		</a:t>
            </a:r>
            <a:r>
              <a:rPr sz="2700" b="1" spc="-15" baseline="33950" dirty="0">
                <a:latin typeface="Tahoma"/>
                <a:cs typeface="Tahoma"/>
              </a:rPr>
              <a:t>Error </a:t>
            </a:r>
            <a:r>
              <a:rPr sz="1800" b="1" spc="-55" dirty="0">
                <a:latin typeface="Tahoma"/>
                <a:cs typeface="Tahoma"/>
              </a:rPr>
              <a:t>metric</a:t>
            </a:r>
            <a:endParaRPr sz="1800">
              <a:latin typeface="Tahoma"/>
              <a:cs typeface="Tahoma"/>
            </a:endParaRPr>
          </a:p>
          <a:p>
            <a:pPr>
              <a:lnSpc>
                <a:spcPct val="100000"/>
              </a:lnSpc>
              <a:spcBef>
                <a:spcPts val="825"/>
              </a:spcBef>
            </a:pPr>
            <a:endParaRPr sz="1800">
              <a:latin typeface="Tahoma"/>
              <a:cs typeface="Tahoma"/>
            </a:endParaRPr>
          </a:p>
          <a:p>
            <a:pPr marL="2157095">
              <a:lnSpc>
                <a:spcPts val="1235"/>
              </a:lnSpc>
              <a:spcBef>
                <a:spcPts val="5"/>
              </a:spcBef>
              <a:tabLst>
                <a:tab pos="4418330" algn="l"/>
                <a:tab pos="8573770" algn="l"/>
                <a:tab pos="10227945" algn="l"/>
              </a:tabLst>
            </a:pPr>
            <a:r>
              <a:rPr sz="1800" b="1" spc="-10" dirty="0">
                <a:latin typeface="Tahoma"/>
                <a:cs typeface="Tahoma"/>
              </a:rPr>
              <a:t>Train</a:t>
            </a:r>
            <a:r>
              <a:rPr sz="1800" b="1" dirty="0">
                <a:latin typeface="Tahoma"/>
                <a:cs typeface="Tahoma"/>
              </a:rPr>
              <a:t>	</a:t>
            </a:r>
            <a:r>
              <a:rPr sz="1800" b="1" spc="-20" dirty="0">
                <a:latin typeface="Tahoma"/>
                <a:cs typeface="Tahoma"/>
              </a:rPr>
              <a:t>Test</a:t>
            </a:r>
            <a:r>
              <a:rPr sz="1800" b="1" dirty="0">
                <a:latin typeface="Tahoma"/>
                <a:cs typeface="Tahoma"/>
              </a:rPr>
              <a:t>	</a:t>
            </a:r>
            <a:r>
              <a:rPr sz="2700" b="1" spc="-15" baseline="33950" dirty="0">
                <a:latin typeface="Tahoma"/>
                <a:cs typeface="Tahoma"/>
              </a:rPr>
              <a:t>Error</a:t>
            </a:r>
            <a:r>
              <a:rPr sz="2700" b="1" baseline="33950" dirty="0">
                <a:latin typeface="Tahoma"/>
                <a:cs typeface="Tahoma"/>
              </a:rPr>
              <a:t>	</a:t>
            </a:r>
            <a:r>
              <a:rPr sz="2700" b="1" spc="-15" baseline="64814" dirty="0">
                <a:latin typeface="Tahoma"/>
                <a:cs typeface="Tahoma"/>
              </a:rPr>
              <a:t>Average</a:t>
            </a:r>
            <a:endParaRPr sz="2700" baseline="64814">
              <a:latin typeface="Tahoma"/>
              <a:cs typeface="Tahoma"/>
            </a:endParaRPr>
          </a:p>
          <a:p>
            <a:pPr>
              <a:lnSpc>
                <a:spcPts val="1105"/>
              </a:lnSpc>
              <a:tabLst>
                <a:tab pos="8464550" algn="l"/>
                <a:tab pos="10454640" algn="l"/>
              </a:tabLst>
            </a:pPr>
            <a:r>
              <a:rPr sz="1800" spc="-130" dirty="0">
                <a:latin typeface="Verdana"/>
                <a:cs typeface="Verdana"/>
              </a:rPr>
              <a:t>Split</a:t>
            </a:r>
            <a:r>
              <a:rPr sz="1800" spc="-114" dirty="0">
                <a:latin typeface="Verdana"/>
                <a:cs typeface="Verdana"/>
              </a:rPr>
              <a:t> </a:t>
            </a:r>
            <a:r>
              <a:rPr sz="1800" spc="-50" dirty="0">
                <a:latin typeface="Verdana"/>
                <a:cs typeface="Verdana"/>
              </a:rPr>
              <a:t>2</a:t>
            </a:r>
            <a:r>
              <a:rPr sz="1800" dirty="0">
                <a:latin typeface="Verdana"/>
                <a:cs typeface="Verdana"/>
              </a:rPr>
              <a:t>	</a:t>
            </a:r>
            <a:r>
              <a:rPr sz="2700" b="1" spc="-15" baseline="-21604" dirty="0">
                <a:latin typeface="Tahoma"/>
                <a:cs typeface="Tahoma"/>
              </a:rPr>
              <a:t>metric</a:t>
            </a:r>
            <a:r>
              <a:rPr sz="2700" b="1" baseline="-21604" dirty="0">
                <a:latin typeface="Tahoma"/>
                <a:cs typeface="Tahoma"/>
              </a:rPr>
              <a:t>	</a:t>
            </a:r>
            <a:r>
              <a:rPr sz="2700" b="1" spc="-15" baseline="9259" dirty="0">
                <a:latin typeface="Tahoma"/>
                <a:cs typeface="Tahoma"/>
              </a:rPr>
              <a:t>error</a:t>
            </a:r>
            <a:endParaRPr sz="2700" baseline="9259">
              <a:latin typeface="Tahoma"/>
              <a:cs typeface="Tahoma"/>
            </a:endParaRPr>
          </a:p>
          <a:p>
            <a:pPr marR="123189" algn="r">
              <a:lnSpc>
                <a:spcPts val="2030"/>
              </a:lnSpc>
            </a:pPr>
            <a:r>
              <a:rPr sz="1800" b="1" spc="-10" dirty="0">
                <a:latin typeface="Tahoma"/>
                <a:cs typeface="Tahoma"/>
              </a:rPr>
              <a:t>metric</a:t>
            </a:r>
            <a:endParaRPr sz="1800">
              <a:latin typeface="Tahoma"/>
              <a:cs typeface="Tahoma"/>
            </a:endParaRPr>
          </a:p>
          <a:p>
            <a:pPr>
              <a:lnSpc>
                <a:spcPct val="100000"/>
              </a:lnSpc>
              <a:spcBef>
                <a:spcPts val="1185"/>
              </a:spcBef>
            </a:pPr>
            <a:endParaRPr sz="1800">
              <a:latin typeface="Tahoma"/>
              <a:cs typeface="Tahoma"/>
            </a:endParaRPr>
          </a:p>
          <a:p>
            <a:pPr marL="8464550" marR="2017395" indent="-8435340">
              <a:lnSpc>
                <a:spcPct val="53300"/>
              </a:lnSpc>
              <a:tabLst>
                <a:tab pos="2431415" algn="l"/>
                <a:tab pos="4966970" algn="l"/>
                <a:tab pos="8573770" algn="l"/>
              </a:tabLst>
            </a:pPr>
            <a:r>
              <a:rPr sz="2700" spc="-195" baseline="3086" dirty="0">
                <a:latin typeface="Verdana"/>
                <a:cs typeface="Verdana"/>
              </a:rPr>
              <a:t>Split</a:t>
            </a:r>
            <a:r>
              <a:rPr sz="2700" spc="-172" baseline="3086" dirty="0">
                <a:latin typeface="Verdana"/>
                <a:cs typeface="Verdana"/>
              </a:rPr>
              <a:t> </a:t>
            </a:r>
            <a:r>
              <a:rPr sz="2700" spc="-75" baseline="3086" dirty="0">
                <a:latin typeface="Verdana"/>
                <a:cs typeface="Verdana"/>
              </a:rPr>
              <a:t>3</a:t>
            </a:r>
            <a:r>
              <a:rPr sz="2700" baseline="3086" dirty="0">
                <a:latin typeface="Verdana"/>
                <a:cs typeface="Verdana"/>
              </a:rPr>
              <a:t>	</a:t>
            </a:r>
            <a:r>
              <a:rPr sz="1800" b="1" spc="-20" dirty="0">
                <a:latin typeface="Tahoma"/>
                <a:cs typeface="Tahoma"/>
              </a:rPr>
              <a:t>Train</a:t>
            </a:r>
            <a:r>
              <a:rPr sz="1800" b="1" dirty="0">
                <a:latin typeface="Tahoma"/>
                <a:cs typeface="Tahoma"/>
              </a:rPr>
              <a:t>	</a:t>
            </a:r>
            <a:r>
              <a:rPr sz="2700" b="1" spc="-30" baseline="1543" dirty="0">
                <a:latin typeface="Tahoma"/>
                <a:cs typeface="Tahoma"/>
              </a:rPr>
              <a:t>Test</a:t>
            </a:r>
            <a:r>
              <a:rPr sz="2700" b="1" baseline="1543" dirty="0">
                <a:latin typeface="Tahoma"/>
                <a:cs typeface="Tahoma"/>
              </a:rPr>
              <a:t>		</a:t>
            </a:r>
            <a:r>
              <a:rPr sz="2700" b="1" spc="-15" baseline="32407" dirty="0">
                <a:latin typeface="Tahoma"/>
                <a:cs typeface="Tahoma"/>
              </a:rPr>
              <a:t>Error </a:t>
            </a:r>
            <a:r>
              <a:rPr sz="1800" b="1" spc="-55" dirty="0">
                <a:latin typeface="Tahoma"/>
                <a:cs typeface="Tahoma"/>
              </a:rPr>
              <a:t>metric</a:t>
            </a:r>
            <a:endParaRPr sz="1800">
              <a:latin typeface="Tahoma"/>
              <a:cs typeface="Tahoma"/>
            </a:endParaRPr>
          </a:p>
          <a:p>
            <a:pPr>
              <a:lnSpc>
                <a:spcPct val="100000"/>
              </a:lnSpc>
              <a:spcBef>
                <a:spcPts val="565"/>
              </a:spcBef>
            </a:pPr>
            <a:endParaRPr sz="1800">
              <a:latin typeface="Tahoma"/>
              <a:cs typeface="Tahoma"/>
            </a:endParaRPr>
          </a:p>
          <a:p>
            <a:pPr marL="87630">
              <a:lnSpc>
                <a:spcPts val="2125"/>
              </a:lnSpc>
              <a:tabLst>
                <a:tab pos="4714875" algn="l"/>
              </a:tabLst>
            </a:pPr>
            <a:r>
              <a:rPr sz="2700" b="1" spc="-75" baseline="-4629" dirty="0">
                <a:latin typeface="Tahoma"/>
                <a:cs typeface="Tahoma"/>
              </a:rPr>
              <a:t>…</a:t>
            </a:r>
            <a:r>
              <a:rPr sz="2700" b="1" baseline="-4629" dirty="0">
                <a:latin typeface="Tahoma"/>
                <a:cs typeface="Tahoma"/>
              </a:rPr>
              <a:t>	</a:t>
            </a:r>
            <a:r>
              <a:rPr sz="1800" spc="-10" dirty="0">
                <a:latin typeface="Verdana"/>
                <a:cs typeface="Verdana"/>
              </a:rPr>
              <a:t>Forecast</a:t>
            </a:r>
            <a:endParaRPr sz="1800">
              <a:latin typeface="Verdana"/>
              <a:cs typeface="Verdana"/>
            </a:endParaRPr>
          </a:p>
          <a:p>
            <a:pPr marR="966469" algn="ctr">
              <a:lnSpc>
                <a:spcPts val="2125"/>
              </a:lnSpc>
            </a:pPr>
            <a:r>
              <a:rPr sz="1800" spc="-10" dirty="0">
                <a:latin typeface="Verdana"/>
                <a:cs typeface="Verdana"/>
              </a:rPr>
              <a:t>horizon</a:t>
            </a:r>
            <a:endParaRPr sz="1800">
              <a:latin typeface="Verdana"/>
              <a:cs typeface="Verdana"/>
            </a:endParaRPr>
          </a:p>
        </p:txBody>
      </p:sp>
      <p:pic>
        <p:nvPicPr>
          <p:cNvPr id="4" name="object 4"/>
          <p:cNvPicPr/>
          <p:nvPr/>
        </p:nvPicPr>
        <p:blipFill>
          <a:blip r:embed="rId2" cstate="print"/>
          <a:stretch>
            <a:fillRect/>
          </a:stretch>
        </p:blipFill>
        <p:spPr>
          <a:xfrm>
            <a:off x="9915143" y="3681984"/>
            <a:ext cx="502920" cy="646176"/>
          </a:xfrm>
          <a:prstGeom prst="rect">
            <a:avLst/>
          </a:prstGeom>
        </p:spPr>
      </p:pic>
      <p:grpSp>
        <p:nvGrpSpPr>
          <p:cNvPr id="5" name="object 5"/>
          <p:cNvGrpSpPr/>
          <p:nvPr/>
        </p:nvGrpSpPr>
        <p:grpSpPr>
          <a:xfrm>
            <a:off x="314042" y="1621764"/>
            <a:ext cx="11644630" cy="4730115"/>
            <a:chOff x="314042" y="1621764"/>
            <a:chExt cx="11644630" cy="4730115"/>
          </a:xfrm>
        </p:grpSpPr>
        <p:pic>
          <p:nvPicPr>
            <p:cNvPr id="6" name="object 6"/>
            <p:cNvPicPr/>
            <p:nvPr/>
          </p:nvPicPr>
          <p:blipFill>
            <a:blip r:embed="rId3" cstate="print"/>
            <a:stretch>
              <a:fillRect/>
            </a:stretch>
          </p:blipFill>
          <p:spPr>
            <a:xfrm>
              <a:off x="4910327" y="5205983"/>
              <a:ext cx="1441703" cy="237743"/>
            </a:xfrm>
            <a:prstGeom prst="rect">
              <a:avLst/>
            </a:prstGeom>
          </p:spPr>
        </p:pic>
        <p:sp>
          <p:nvSpPr>
            <p:cNvPr id="7" name="object 7"/>
            <p:cNvSpPr/>
            <p:nvPr/>
          </p:nvSpPr>
          <p:spPr>
            <a:xfrm>
              <a:off x="314042" y="1621764"/>
              <a:ext cx="11644630" cy="4730115"/>
            </a:xfrm>
            <a:custGeom>
              <a:avLst/>
              <a:gdLst/>
              <a:ahLst/>
              <a:cxnLst/>
              <a:rect l="l" t="t" r="r" b="b"/>
              <a:pathLst>
                <a:path w="11644630" h="4730115">
                  <a:moveTo>
                    <a:pt x="11644258" y="0"/>
                  </a:moveTo>
                  <a:lnTo>
                    <a:pt x="0" y="0"/>
                  </a:lnTo>
                  <a:lnTo>
                    <a:pt x="0" y="4729552"/>
                  </a:lnTo>
                  <a:lnTo>
                    <a:pt x="11644258" y="4729552"/>
                  </a:lnTo>
                  <a:lnTo>
                    <a:pt x="11644258" y="0"/>
                  </a:lnTo>
                  <a:close/>
                </a:path>
              </a:pathLst>
            </a:custGeom>
            <a:solidFill>
              <a:srgbClr val="FFFFFF">
                <a:alpha val="90199"/>
              </a:srgbClr>
            </a:solidFill>
          </p:spPr>
          <p:txBody>
            <a:bodyPr wrap="square" lIns="0" tIns="0" rIns="0" bIns="0" rtlCol="0"/>
            <a:lstStyle/>
            <a:p>
              <a:endParaRPr/>
            </a:p>
          </p:txBody>
        </p:sp>
        <p:pic>
          <p:nvPicPr>
            <p:cNvPr id="8" name="object 8"/>
            <p:cNvPicPr/>
            <p:nvPr/>
          </p:nvPicPr>
          <p:blipFill>
            <a:blip r:embed="rId4" cstate="print"/>
            <a:stretch>
              <a:fillRect/>
            </a:stretch>
          </p:blipFill>
          <p:spPr>
            <a:xfrm>
              <a:off x="4483607" y="2599944"/>
              <a:ext cx="2093976" cy="2093975"/>
            </a:xfrm>
            <a:prstGeom prst="rect">
              <a:avLst/>
            </a:prstGeom>
          </p:spPr>
        </p:pic>
        <p:pic>
          <p:nvPicPr>
            <p:cNvPr id="9" name="object 9"/>
            <p:cNvPicPr/>
            <p:nvPr/>
          </p:nvPicPr>
          <p:blipFill>
            <a:blip r:embed="rId5" cstate="print"/>
            <a:stretch>
              <a:fillRect/>
            </a:stretch>
          </p:blipFill>
          <p:spPr>
            <a:xfrm>
              <a:off x="7135367" y="2633472"/>
              <a:ext cx="2026920" cy="2026920"/>
            </a:xfrm>
            <a:prstGeom prst="rect">
              <a:avLst/>
            </a:prstGeom>
          </p:spPr>
        </p:pic>
      </p:grpSp>
      <p:sp>
        <p:nvSpPr>
          <p:cNvPr id="10" name="object 10"/>
          <p:cNvSpPr txBox="1"/>
          <p:nvPr/>
        </p:nvSpPr>
        <p:spPr>
          <a:xfrm>
            <a:off x="4530830" y="4790947"/>
            <a:ext cx="1823085" cy="299720"/>
          </a:xfrm>
          <a:prstGeom prst="rect">
            <a:avLst/>
          </a:prstGeom>
        </p:spPr>
        <p:txBody>
          <a:bodyPr vert="horz" wrap="square" lIns="0" tIns="12700" rIns="0" bIns="0" rtlCol="0">
            <a:spAutoFit/>
          </a:bodyPr>
          <a:lstStyle/>
          <a:p>
            <a:pPr marL="12700">
              <a:lnSpc>
                <a:spcPct val="100000"/>
              </a:lnSpc>
              <a:spcBef>
                <a:spcPts val="100"/>
              </a:spcBef>
            </a:pPr>
            <a:r>
              <a:rPr sz="1800" b="1" spc="-110" dirty="0">
                <a:latin typeface="Tahoma"/>
                <a:cs typeface="Tahoma"/>
              </a:rPr>
              <a:t>Time</a:t>
            </a:r>
            <a:r>
              <a:rPr sz="1800" b="1" spc="-25" dirty="0">
                <a:latin typeface="Tahoma"/>
                <a:cs typeface="Tahoma"/>
              </a:rPr>
              <a:t> </a:t>
            </a:r>
            <a:r>
              <a:rPr sz="1800" b="1" spc="-20" dirty="0">
                <a:latin typeface="Tahoma"/>
                <a:cs typeface="Tahoma"/>
              </a:rPr>
              <a:t>consuming</a:t>
            </a:r>
            <a:endParaRPr sz="1800">
              <a:latin typeface="Tahoma"/>
              <a:cs typeface="Tahoma"/>
            </a:endParaRPr>
          </a:p>
        </p:txBody>
      </p:sp>
      <p:sp>
        <p:nvSpPr>
          <p:cNvPr id="11" name="object 11"/>
          <p:cNvSpPr txBox="1"/>
          <p:nvPr/>
        </p:nvSpPr>
        <p:spPr>
          <a:xfrm>
            <a:off x="7131742" y="4790947"/>
            <a:ext cx="223075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ahoma"/>
                <a:cs typeface="Tahoma"/>
              </a:rPr>
              <a:t>Memory</a:t>
            </a:r>
            <a:r>
              <a:rPr sz="1800" b="1" spc="-105" dirty="0">
                <a:latin typeface="Tahoma"/>
                <a:cs typeface="Tahoma"/>
              </a:rPr>
              <a:t> </a:t>
            </a:r>
            <a:r>
              <a:rPr sz="1800" b="1" spc="-20" dirty="0">
                <a:latin typeface="Tahoma"/>
                <a:cs typeface="Tahoma"/>
              </a:rPr>
              <a:t>consuming</a:t>
            </a:r>
            <a:endParaRPr sz="1800">
              <a:latin typeface="Tahoma"/>
              <a:cs typeface="Tahoma"/>
            </a:endParaRPr>
          </a:p>
        </p:txBody>
      </p:sp>
      <p:grpSp>
        <p:nvGrpSpPr>
          <p:cNvPr id="12" name="object 12"/>
          <p:cNvGrpSpPr/>
          <p:nvPr/>
        </p:nvGrpSpPr>
        <p:grpSpPr>
          <a:xfrm>
            <a:off x="752855" y="2770632"/>
            <a:ext cx="10772140" cy="1752600"/>
            <a:chOff x="752855" y="2770632"/>
            <a:chExt cx="10772140" cy="1752600"/>
          </a:xfrm>
        </p:grpSpPr>
        <p:pic>
          <p:nvPicPr>
            <p:cNvPr id="13" name="object 13"/>
            <p:cNvPicPr/>
            <p:nvPr/>
          </p:nvPicPr>
          <p:blipFill>
            <a:blip r:embed="rId6" cstate="print"/>
            <a:stretch>
              <a:fillRect/>
            </a:stretch>
          </p:blipFill>
          <p:spPr>
            <a:xfrm>
              <a:off x="752855" y="3072384"/>
              <a:ext cx="1331976" cy="1328927"/>
            </a:xfrm>
            <a:prstGeom prst="rect">
              <a:avLst/>
            </a:prstGeom>
          </p:spPr>
        </p:pic>
        <p:pic>
          <p:nvPicPr>
            <p:cNvPr id="14" name="object 14"/>
            <p:cNvPicPr/>
            <p:nvPr/>
          </p:nvPicPr>
          <p:blipFill>
            <a:blip r:embed="rId7" cstate="print"/>
            <a:stretch>
              <a:fillRect/>
            </a:stretch>
          </p:blipFill>
          <p:spPr>
            <a:xfrm>
              <a:off x="765047" y="2892552"/>
              <a:ext cx="1328927" cy="691896"/>
            </a:xfrm>
            <a:prstGeom prst="rect">
              <a:avLst/>
            </a:prstGeom>
          </p:spPr>
        </p:pic>
        <p:sp>
          <p:nvSpPr>
            <p:cNvPr id="15" name="object 15"/>
            <p:cNvSpPr/>
            <p:nvPr/>
          </p:nvSpPr>
          <p:spPr>
            <a:xfrm>
              <a:off x="2973806" y="3371303"/>
              <a:ext cx="922655" cy="551180"/>
            </a:xfrm>
            <a:custGeom>
              <a:avLst/>
              <a:gdLst/>
              <a:ahLst/>
              <a:cxnLst/>
              <a:rect l="l" t="t" r="r" b="b"/>
              <a:pathLst>
                <a:path w="922654" h="551179">
                  <a:moveTo>
                    <a:pt x="922337" y="330631"/>
                  </a:moveTo>
                  <a:lnTo>
                    <a:pt x="0" y="330631"/>
                  </a:lnTo>
                  <a:lnTo>
                    <a:pt x="0" y="551053"/>
                  </a:lnTo>
                  <a:lnTo>
                    <a:pt x="922337" y="551053"/>
                  </a:lnTo>
                  <a:lnTo>
                    <a:pt x="922337" y="330631"/>
                  </a:lnTo>
                  <a:close/>
                </a:path>
                <a:path w="922654" h="551179">
                  <a:moveTo>
                    <a:pt x="922337" y="0"/>
                  </a:moveTo>
                  <a:lnTo>
                    <a:pt x="0" y="0"/>
                  </a:lnTo>
                  <a:lnTo>
                    <a:pt x="0" y="220421"/>
                  </a:lnTo>
                  <a:lnTo>
                    <a:pt x="922337" y="220421"/>
                  </a:lnTo>
                  <a:lnTo>
                    <a:pt x="922337" y="0"/>
                  </a:lnTo>
                  <a:close/>
                </a:path>
              </a:pathLst>
            </a:custGeom>
            <a:solidFill>
              <a:srgbClr val="000000"/>
            </a:solidFill>
          </p:spPr>
          <p:txBody>
            <a:bodyPr wrap="square" lIns="0" tIns="0" rIns="0" bIns="0" rtlCol="0"/>
            <a:lstStyle/>
            <a:p>
              <a:endParaRPr/>
            </a:p>
          </p:txBody>
        </p:sp>
        <p:sp>
          <p:nvSpPr>
            <p:cNvPr id="16" name="object 16"/>
            <p:cNvSpPr/>
            <p:nvPr/>
          </p:nvSpPr>
          <p:spPr>
            <a:xfrm>
              <a:off x="2973811" y="3371295"/>
              <a:ext cx="922655" cy="551180"/>
            </a:xfrm>
            <a:custGeom>
              <a:avLst/>
              <a:gdLst/>
              <a:ahLst/>
              <a:cxnLst/>
              <a:rect l="l" t="t" r="r" b="b"/>
              <a:pathLst>
                <a:path w="922654" h="551179">
                  <a:moveTo>
                    <a:pt x="0" y="0"/>
                  </a:moveTo>
                  <a:lnTo>
                    <a:pt x="922341" y="0"/>
                  </a:lnTo>
                  <a:lnTo>
                    <a:pt x="922341" y="220424"/>
                  </a:lnTo>
                  <a:lnTo>
                    <a:pt x="0" y="220424"/>
                  </a:lnTo>
                  <a:lnTo>
                    <a:pt x="0" y="0"/>
                  </a:lnTo>
                  <a:close/>
                </a:path>
                <a:path w="922654" h="551179">
                  <a:moveTo>
                    <a:pt x="0" y="330637"/>
                  </a:moveTo>
                  <a:lnTo>
                    <a:pt x="922341" y="330637"/>
                  </a:lnTo>
                  <a:lnTo>
                    <a:pt x="922341" y="551061"/>
                  </a:lnTo>
                  <a:lnTo>
                    <a:pt x="0" y="551061"/>
                  </a:lnTo>
                  <a:lnTo>
                    <a:pt x="0" y="330637"/>
                  </a:lnTo>
                  <a:close/>
                </a:path>
              </a:pathLst>
            </a:custGeom>
            <a:ln w="9525">
              <a:solidFill>
                <a:srgbClr val="000000"/>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9771887" y="2770632"/>
              <a:ext cx="1752600" cy="1752600"/>
            </a:xfrm>
            <a:prstGeom prst="rect">
              <a:avLst/>
            </a:prstGeom>
          </p:spPr>
        </p:pic>
      </p:grpSp>
      <p:sp>
        <p:nvSpPr>
          <p:cNvPr id="18" name="object 18"/>
          <p:cNvSpPr txBox="1"/>
          <p:nvPr/>
        </p:nvSpPr>
        <p:spPr>
          <a:xfrm>
            <a:off x="406644" y="4790947"/>
            <a:ext cx="2140585" cy="568325"/>
          </a:xfrm>
          <a:prstGeom prst="rect">
            <a:avLst/>
          </a:prstGeom>
        </p:spPr>
        <p:txBody>
          <a:bodyPr vert="horz" wrap="square" lIns="0" tIns="26670" rIns="0" bIns="0" rtlCol="0">
            <a:spAutoFit/>
          </a:bodyPr>
          <a:lstStyle/>
          <a:p>
            <a:pPr marL="12700" marR="5080" indent="44450">
              <a:lnSpc>
                <a:spcPts val="2110"/>
              </a:lnSpc>
              <a:spcBef>
                <a:spcPts val="210"/>
              </a:spcBef>
            </a:pPr>
            <a:r>
              <a:rPr sz="1800" b="1" spc="-35" dirty="0">
                <a:latin typeface="Tahoma"/>
                <a:cs typeface="Tahoma"/>
              </a:rPr>
              <a:t>Large</a:t>
            </a:r>
            <a:r>
              <a:rPr sz="1800" b="1" spc="-90" dirty="0">
                <a:latin typeface="Tahoma"/>
                <a:cs typeface="Tahoma"/>
              </a:rPr>
              <a:t> </a:t>
            </a:r>
            <a:r>
              <a:rPr sz="1800" b="1" spc="-30" dirty="0">
                <a:latin typeface="Tahoma"/>
                <a:cs typeface="Tahoma"/>
              </a:rPr>
              <a:t>dataset</a:t>
            </a:r>
            <a:r>
              <a:rPr sz="1800" b="1" spc="-90" dirty="0">
                <a:latin typeface="Tahoma"/>
                <a:cs typeface="Tahoma"/>
              </a:rPr>
              <a:t> </a:t>
            </a:r>
            <a:r>
              <a:rPr sz="1800" b="1" spc="-40" dirty="0">
                <a:latin typeface="Tahoma"/>
                <a:cs typeface="Tahoma"/>
              </a:rPr>
              <a:t>with </a:t>
            </a:r>
            <a:r>
              <a:rPr sz="1800" b="1" spc="-70" dirty="0">
                <a:latin typeface="Tahoma"/>
                <a:cs typeface="Tahoma"/>
              </a:rPr>
              <a:t>multiple</a:t>
            </a:r>
            <a:r>
              <a:rPr sz="1800" b="1" spc="-35" dirty="0">
                <a:latin typeface="Tahoma"/>
                <a:cs typeface="Tahoma"/>
              </a:rPr>
              <a:t> </a:t>
            </a:r>
            <a:r>
              <a:rPr sz="1800" b="1" spc="-60" dirty="0">
                <a:latin typeface="Tahoma"/>
                <a:cs typeface="Tahoma"/>
              </a:rPr>
              <a:t>time</a:t>
            </a:r>
            <a:r>
              <a:rPr sz="1800" b="1" spc="-30" dirty="0">
                <a:latin typeface="Tahoma"/>
                <a:cs typeface="Tahoma"/>
              </a:rPr>
              <a:t> </a:t>
            </a:r>
            <a:r>
              <a:rPr sz="1800" b="1" spc="-75" dirty="0">
                <a:latin typeface="Tahoma"/>
                <a:cs typeface="Tahoma"/>
              </a:rPr>
              <a:t>series</a:t>
            </a:r>
            <a:endParaRPr sz="1800">
              <a:latin typeface="Tahoma"/>
              <a:cs typeface="Tahoma"/>
            </a:endParaRPr>
          </a:p>
        </p:txBody>
      </p:sp>
      <p:sp>
        <p:nvSpPr>
          <p:cNvPr id="19" name="object 19"/>
          <p:cNvSpPr txBox="1"/>
          <p:nvPr/>
        </p:nvSpPr>
        <p:spPr>
          <a:xfrm>
            <a:off x="10063126" y="4790947"/>
            <a:ext cx="1226185" cy="299720"/>
          </a:xfrm>
          <a:prstGeom prst="rect">
            <a:avLst/>
          </a:prstGeom>
        </p:spPr>
        <p:txBody>
          <a:bodyPr vert="horz" wrap="square" lIns="0" tIns="12700" rIns="0" bIns="0" rtlCol="0">
            <a:spAutoFit/>
          </a:bodyPr>
          <a:lstStyle/>
          <a:p>
            <a:pPr marL="12700">
              <a:lnSpc>
                <a:spcPct val="100000"/>
              </a:lnSpc>
              <a:spcBef>
                <a:spcPts val="100"/>
              </a:spcBef>
            </a:pPr>
            <a:r>
              <a:rPr sz="1800" b="1" spc="-160" dirty="0">
                <a:latin typeface="Tahoma"/>
                <a:cs typeface="Tahoma"/>
              </a:rPr>
              <a:t>Error</a:t>
            </a:r>
            <a:r>
              <a:rPr sz="1800" b="1" spc="15" dirty="0">
                <a:latin typeface="Tahoma"/>
                <a:cs typeface="Tahoma"/>
              </a:rPr>
              <a:t> </a:t>
            </a:r>
            <a:r>
              <a:rPr sz="1800" b="1" spc="-10" dirty="0">
                <a:latin typeface="Tahoma"/>
                <a:cs typeface="Tahoma"/>
              </a:rPr>
              <a:t>prone</a:t>
            </a:r>
            <a:endParaRPr sz="18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25" dirty="0"/>
              <a:t> </a:t>
            </a:r>
            <a:r>
              <a:rPr spc="-70" dirty="0"/>
              <a:t>parameters</a:t>
            </a:r>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604884" y="2445341"/>
            <a:ext cx="3254375" cy="1967864"/>
            <a:chOff x="604884" y="2445341"/>
            <a:chExt cx="3254375" cy="1967864"/>
          </a:xfrm>
        </p:grpSpPr>
        <p:sp>
          <p:nvSpPr>
            <p:cNvPr id="4" name="object 4"/>
            <p:cNvSpPr/>
            <p:nvPr/>
          </p:nvSpPr>
          <p:spPr>
            <a:xfrm>
              <a:off x="617584" y="2458041"/>
              <a:ext cx="3228975" cy="1942464"/>
            </a:xfrm>
            <a:custGeom>
              <a:avLst/>
              <a:gdLst/>
              <a:ahLst/>
              <a:cxnLst/>
              <a:rect l="l" t="t" r="r" b="b"/>
              <a:pathLst>
                <a:path w="3228975" h="1942464">
                  <a:moveTo>
                    <a:pt x="3034755" y="0"/>
                  </a:moveTo>
                  <a:lnTo>
                    <a:pt x="194192" y="0"/>
                  </a:lnTo>
                  <a:lnTo>
                    <a:pt x="149665" y="5128"/>
                  </a:lnTo>
                  <a:lnTo>
                    <a:pt x="108791" y="19737"/>
                  </a:lnTo>
                  <a:lnTo>
                    <a:pt x="72734" y="42661"/>
                  </a:lnTo>
                  <a:lnTo>
                    <a:pt x="42661" y="72735"/>
                  </a:lnTo>
                  <a:lnTo>
                    <a:pt x="19737" y="108791"/>
                  </a:lnTo>
                  <a:lnTo>
                    <a:pt x="5128" y="149666"/>
                  </a:lnTo>
                  <a:lnTo>
                    <a:pt x="0" y="194193"/>
                  </a:lnTo>
                  <a:lnTo>
                    <a:pt x="0" y="1747721"/>
                  </a:lnTo>
                  <a:lnTo>
                    <a:pt x="5128" y="1792248"/>
                  </a:lnTo>
                  <a:lnTo>
                    <a:pt x="19737" y="1833123"/>
                  </a:lnTo>
                  <a:lnTo>
                    <a:pt x="42661" y="1869179"/>
                  </a:lnTo>
                  <a:lnTo>
                    <a:pt x="72734" y="1899253"/>
                  </a:lnTo>
                  <a:lnTo>
                    <a:pt x="108791" y="1922177"/>
                  </a:lnTo>
                  <a:lnTo>
                    <a:pt x="149665" y="1936786"/>
                  </a:lnTo>
                  <a:lnTo>
                    <a:pt x="194192" y="1941915"/>
                  </a:lnTo>
                  <a:lnTo>
                    <a:pt x="3034755" y="1941915"/>
                  </a:lnTo>
                  <a:lnTo>
                    <a:pt x="3079282" y="1936786"/>
                  </a:lnTo>
                  <a:lnTo>
                    <a:pt x="3120156" y="1922177"/>
                  </a:lnTo>
                  <a:lnTo>
                    <a:pt x="3156212" y="1899253"/>
                  </a:lnTo>
                  <a:lnTo>
                    <a:pt x="3186285" y="1869179"/>
                  </a:lnTo>
                  <a:lnTo>
                    <a:pt x="3209209" y="1833123"/>
                  </a:lnTo>
                  <a:lnTo>
                    <a:pt x="3223819" y="1792248"/>
                  </a:lnTo>
                  <a:lnTo>
                    <a:pt x="3228947" y="1747721"/>
                  </a:lnTo>
                  <a:lnTo>
                    <a:pt x="3228947" y="194193"/>
                  </a:lnTo>
                  <a:lnTo>
                    <a:pt x="3223819" y="149666"/>
                  </a:lnTo>
                  <a:lnTo>
                    <a:pt x="3209209" y="108791"/>
                  </a:lnTo>
                  <a:lnTo>
                    <a:pt x="3186285" y="72735"/>
                  </a:lnTo>
                  <a:lnTo>
                    <a:pt x="3156212" y="42661"/>
                  </a:lnTo>
                  <a:lnTo>
                    <a:pt x="3120156" y="19737"/>
                  </a:lnTo>
                  <a:lnTo>
                    <a:pt x="3079282" y="5128"/>
                  </a:lnTo>
                  <a:lnTo>
                    <a:pt x="3034755" y="0"/>
                  </a:lnTo>
                  <a:close/>
                </a:path>
              </a:pathLst>
            </a:custGeom>
            <a:solidFill>
              <a:srgbClr val="4F81BD"/>
            </a:solidFill>
          </p:spPr>
          <p:txBody>
            <a:bodyPr wrap="square" lIns="0" tIns="0" rIns="0" bIns="0" rtlCol="0"/>
            <a:lstStyle/>
            <a:p>
              <a:endParaRPr/>
            </a:p>
          </p:txBody>
        </p:sp>
        <p:sp>
          <p:nvSpPr>
            <p:cNvPr id="5" name="object 5"/>
            <p:cNvSpPr/>
            <p:nvPr/>
          </p:nvSpPr>
          <p:spPr>
            <a:xfrm>
              <a:off x="617584" y="2458041"/>
              <a:ext cx="3228975" cy="1942464"/>
            </a:xfrm>
            <a:custGeom>
              <a:avLst/>
              <a:gdLst/>
              <a:ahLst/>
              <a:cxnLst/>
              <a:rect l="l" t="t" r="r" b="b"/>
              <a:pathLst>
                <a:path w="3228975" h="1942464">
                  <a:moveTo>
                    <a:pt x="0" y="194192"/>
                  </a:moveTo>
                  <a:lnTo>
                    <a:pt x="5128" y="149666"/>
                  </a:lnTo>
                  <a:lnTo>
                    <a:pt x="19737" y="108791"/>
                  </a:lnTo>
                  <a:lnTo>
                    <a:pt x="42661" y="72735"/>
                  </a:lnTo>
                  <a:lnTo>
                    <a:pt x="72734" y="42661"/>
                  </a:lnTo>
                  <a:lnTo>
                    <a:pt x="108791" y="19737"/>
                  </a:lnTo>
                  <a:lnTo>
                    <a:pt x="149665" y="5128"/>
                  </a:lnTo>
                  <a:lnTo>
                    <a:pt x="194192" y="0"/>
                  </a:lnTo>
                  <a:lnTo>
                    <a:pt x="3034756" y="0"/>
                  </a:lnTo>
                  <a:lnTo>
                    <a:pt x="3079282" y="5128"/>
                  </a:lnTo>
                  <a:lnTo>
                    <a:pt x="3120156" y="19737"/>
                  </a:lnTo>
                  <a:lnTo>
                    <a:pt x="3156213" y="42661"/>
                  </a:lnTo>
                  <a:lnTo>
                    <a:pt x="3186286" y="72735"/>
                  </a:lnTo>
                  <a:lnTo>
                    <a:pt x="3209210" y="108791"/>
                  </a:lnTo>
                  <a:lnTo>
                    <a:pt x="3223819" y="149666"/>
                  </a:lnTo>
                  <a:lnTo>
                    <a:pt x="3228948" y="194192"/>
                  </a:lnTo>
                  <a:lnTo>
                    <a:pt x="3228948" y="1747722"/>
                  </a:lnTo>
                  <a:lnTo>
                    <a:pt x="3223819" y="1792248"/>
                  </a:lnTo>
                  <a:lnTo>
                    <a:pt x="3209210" y="1833123"/>
                  </a:lnTo>
                  <a:lnTo>
                    <a:pt x="3186286" y="1869179"/>
                  </a:lnTo>
                  <a:lnTo>
                    <a:pt x="3156213" y="1899253"/>
                  </a:lnTo>
                  <a:lnTo>
                    <a:pt x="3120156" y="1922177"/>
                  </a:lnTo>
                  <a:lnTo>
                    <a:pt x="3079282" y="1936786"/>
                  </a:lnTo>
                  <a:lnTo>
                    <a:pt x="3034756" y="1941915"/>
                  </a:lnTo>
                  <a:lnTo>
                    <a:pt x="194192" y="1941915"/>
                  </a:lnTo>
                  <a:lnTo>
                    <a:pt x="149665" y="1936786"/>
                  </a:lnTo>
                  <a:lnTo>
                    <a:pt x="108791" y="1922177"/>
                  </a:lnTo>
                  <a:lnTo>
                    <a:pt x="72734" y="1899253"/>
                  </a:lnTo>
                  <a:lnTo>
                    <a:pt x="42661" y="1869179"/>
                  </a:lnTo>
                  <a:lnTo>
                    <a:pt x="19737" y="1833123"/>
                  </a:lnTo>
                  <a:lnTo>
                    <a:pt x="5128" y="1792248"/>
                  </a:lnTo>
                  <a:lnTo>
                    <a:pt x="0" y="1747722"/>
                  </a:lnTo>
                  <a:lnTo>
                    <a:pt x="0" y="194192"/>
                  </a:lnTo>
                  <a:close/>
                </a:path>
              </a:pathLst>
            </a:custGeom>
            <a:ln w="25400">
              <a:solidFill>
                <a:srgbClr val="FFFFFF"/>
              </a:solidFill>
            </a:ln>
          </p:spPr>
          <p:txBody>
            <a:bodyPr wrap="square" lIns="0" tIns="0" rIns="0" bIns="0" rtlCol="0"/>
            <a:lstStyle/>
            <a:p>
              <a:endParaRPr/>
            </a:p>
          </p:txBody>
        </p:sp>
      </p:grpSp>
      <p:sp>
        <p:nvSpPr>
          <p:cNvPr id="6" name="object 6"/>
          <p:cNvSpPr txBox="1"/>
          <p:nvPr/>
        </p:nvSpPr>
        <p:spPr>
          <a:xfrm>
            <a:off x="1347948" y="2608579"/>
            <a:ext cx="1768475" cy="1577340"/>
          </a:xfrm>
          <a:prstGeom prst="rect">
            <a:avLst/>
          </a:prstGeom>
        </p:spPr>
        <p:txBody>
          <a:bodyPr vert="horz" wrap="square" lIns="0" tIns="59690" rIns="0" bIns="0" rtlCol="0">
            <a:spAutoFit/>
          </a:bodyPr>
          <a:lstStyle/>
          <a:p>
            <a:pPr marL="12700" marR="5080" indent="-635" algn="ctr">
              <a:lnSpc>
                <a:spcPct val="91400"/>
              </a:lnSpc>
              <a:spcBef>
                <a:spcPts val="470"/>
              </a:spcBef>
            </a:pPr>
            <a:r>
              <a:rPr sz="3600" spc="-130" dirty="0">
                <a:solidFill>
                  <a:srgbClr val="FFFFFF"/>
                </a:solidFill>
                <a:latin typeface="Verdana"/>
                <a:cs typeface="Verdana"/>
              </a:rPr>
              <a:t>Training </a:t>
            </a:r>
            <a:r>
              <a:rPr sz="3600" spc="-10" dirty="0">
                <a:solidFill>
                  <a:srgbClr val="FFFFFF"/>
                </a:solidFill>
                <a:latin typeface="Verdana"/>
                <a:cs typeface="Verdana"/>
              </a:rPr>
              <a:t>window </a:t>
            </a:r>
            <a:r>
              <a:rPr sz="3600" spc="-20" dirty="0">
                <a:solidFill>
                  <a:srgbClr val="FFFFFF"/>
                </a:solidFill>
                <a:latin typeface="Verdana"/>
                <a:cs typeface="Verdana"/>
              </a:rPr>
              <a:t>type</a:t>
            </a:r>
            <a:endParaRPr sz="3600">
              <a:latin typeface="Verdana"/>
              <a:cs typeface="Verdana"/>
            </a:endParaRPr>
          </a:p>
        </p:txBody>
      </p:sp>
      <p:grpSp>
        <p:nvGrpSpPr>
          <p:cNvPr id="7" name="object 7"/>
          <p:cNvGrpSpPr/>
          <p:nvPr/>
        </p:nvGrpSpPr>
        <p:grpSpPr>
          <a:xfrm>
            <a:off x="4376296" y="2445341"/>
            <a:ext cx="3254375" cy="1967864"/>
            <a:chOff x="4376296" y="2445341"/>
            <a:chExt cx="3254375" cy="1967864"/>
          </a:xfrm>
        </p:grpSpPr>
        <p:sp>
          <p:nvSpPr>
            <p:cNvPr id="8" name="object 8"/>
            <p:cNvSpPr/>
            <p:nvPr/>
          </p:nvSpPr>
          <p:spPr>
            <a:xfrm>
              <a:off x="4388996" y="2458041"/>
              <a:ext cx="3228975" cy="1942464"/>
            </a:xfrm>
            <a:custGeom>
              <a:avLst/>
              <a:gdLst/>
              <a:ahLst/>
              <a:cxnLst/>
              <a:rect l="l" t="t" r="r" b="b"/>
              <a:pathLst>
                <a:path w="3228975" h="1942464">
                  <a:moveTo>
                    <a:pt x="3034755" y="0"/>
                  </a:moveTo>
                  <a:lnTo>
                    <a:pt x="194191" y="0"/>
                  </a:lnTo>
                  <a:lnTo>
                    <a:pt x="149665" y="5128"/>
                  </a:lnTo>
                  <a:lnTo>
                    <a:pt x="108791" y="19737"/>
                  </a:lnTo>
                  <a:lnTo>
                    <a:pt x="72734" y="42661"/>
                  </a:lnTo>
                  <a:lnTo>
                    <a:pt x="42661" y="72735"/>
                  </a:lnTo>
                  <a:lnTo>
                    <a:pt x="19737" y="108791"/>
                  </a:lnTo>
                  <a:lnTo>
                    <a:pt x="5128" y="149666"/>
                  </a:lnTo>
                  <a:lnTo>
                    <a:pt x="0" y="194193"/>
                  </a:lnTo>
                  <a:lnTo>
                    <a:pt x="0" y="1747721"/>
                  </a:lnTo>
                  <a:lnTo>
                    <a:pt x="5128" y="1792248"/>
                  </a:lnTo>
                  <a:lnTo>
                    <a:pt x="19737" y="1833123"/>
                  </a:lnTo>
                  <a:lnTo>
                    <a:pt x="42661" y="1869179"/>
                  </a:lnTo>
                  <a:lnTo>
                    <a:pt x="72734" y="1899253"/>
                  </a:lnTo>
                  <a:lnTo>
                    <a:pt x="108791" y="1922177"/>
                  </a:lnTo>
                  <a:lnTo>
                    <a:pt x="149665" y="1936786"/>
                  </a:lnTo>
                  <a:lnTo>
                    <a:pt x="194191" y="1941915"/>
                  </a:lnTo>
                  <a:lnTo>
                    <a:pt x="3034755" y="1941915"/>
                  </a:lnTo>
                  <a:lnTo>
                    <a:pt x="3079281" y="1936786"/>
                  </a:lnTo>
                  <a:lnTo>
                    <a:pt x="3120156" y="1922177"/>
                  </a:lnTo>
                  <a:lnTo>
                    <a:pt x="3156213" y="1899253"/>
                  </a:lnTo>
                  <a:lnTo>
                    <a:pt x="3186286" y="1869179"/>
                  </a:lnTo>
                  <a:lnTo>
                    <a:pt x="3209210" y="1833123"/>
                  </a:lnTo>
                  <a:lnTo>
                    <a:pt x="3223819" y="1792248"/>
                  </a:lnTo>
                  <a:lnTo>
                    <a:pt x="3228948" y="1747721"/>
                  </a:lnTo>
                  <a:lnTo>
                    <a:pt x="3228948" y="194193"/>
                  </a:lnTo>
                  <a:lnTo>
                    <a:pt x="3223819" y="149666"/>
                  </a:lnTo>
                  <a:lnTo>
                    <a:pt x="3209210" y="108791"/>
                  </a:lnTo>
                  <a:lnTo>
                    <a:pt x="3186286" y="72735"/>
                  </a:lnTo>
                  <a:lnTo>
                    <a:pt x="3156213" y="42661"/>
                  </a:lnTo>
                  <a:lnTo>
                    <a:pt x="3120156" y="19737"/>
                  </a:lnTo>
                  <a:lnTo>
                    <a:pt x="3079281" y="5128"/>
                  </a:lnTo>
                  <a:lnTo>
                    <a:pt x="3034755" y="0"/>
                  </a:lnTo>
                  <a:close/>
                </a:path>
              </a:pathLst>
            </a:custGeom>
            <a:solidFill>
              <a:srgbClr val="4F81BD"/>
            </a:solidFill>
          </p:spPr>
          <p:txBody>
            <a:bodyPr wrap="square" lIns="0" tIns="0" rIns="0" bIns="0" rtlCol="0"/>
            <a:lstStyle/>
            <a:p>
              <a:endParaRPr/>
            </a:p>
          </p:txBody>
        </p:sp>
        <p:sp>
          <p:nvSpPr>
            <p:cNvPr id="9" name="object 9"/>
            <p:cNvSpPr/>
            <p:nvPr/>
          </p:nvSpPr>
          <p:spPr>
            <a:xfrm>
              <a:off x="4388996" y="2458041"/>
              <a:ext cx="3228975" cy="1942464"/>
            </a:xfrm>
            <a:custGeom>
              <a:avLst/>
              <a:gdLst/>
              <a:ahLst/>
              <a:cxnLst/>
              <a:rect l="l" t="t" r="r" b="b"/>
              <a:pathLst>
                <a:path w="3228975" h="1942464">
                  <a:moveTo>
                    <a:pt x="0" y="194192"/>
                  </a:moveTo>
                  <a:lnTo>
                    <a:pt x="5128" y="149666"/>
                  </a:lnTo>
                  <a:lnTo>
                    <a:pt x="19737" y="108791"/>
                  </a:lnTo>
                  <a:lnTo>
                    <a:pt x="42661" y="72735"/>
                  </a:lnTo>
                  <a:lnTo>
                    <a:pt x="72734" y="42661"/>
                  </a:lnTo>
                  <a:lnTo>
                    <a:pt x="108791" y="19737"/>
                  </a:lnTo>
                  <a:lnTo>
                    <a:pt x="149665" y="5128"/>
                  </a:lnTo>
                  <a:lnTo>
                    <a:pt x="194192" y="0"/>
                  </a:lnTo>
                  <a:lnTo>
                    <a:pt x="3034756" y="0"/>
                  </a:lnTo>
                  <a:lnTo>
                    <a:pt x="3079282" y="5128"/>
                  </a:lnTo>
                  <a:lnTo>
                    <a:pt x="3120156" y="19737"/>
                  </a:lnTo>
                  <a:lnTo>
                    <a:pt x="3156213" y="42661"/>
                  </a:lnTo>
                  <a:lnTo>
                    <a:pt x="3186286" y="72735"/>
                  </a:lnTo>
                  <a:lnTo>
                    <a:pt x="3209210" y="108791"/>
                  </a:lnTo>
                  <a:lnTo>
                    <a:pt x="3223819" y="149666"/>
                  </a:lnTo>
                  <a:lnTo>
                    <a:pt x="3228948" y="194192"/>
                  </a:lnTo>
                  <a:lnTo>
                    <a:pt x="3228948" y="1747722"/>
                  </a:lnTo>
                  <a:lnTo>
                    <a:pt x="3223819" y="1792248"/>
                  </a:lnTo>
                  <a:lnTo>
                    <a:pt x="3209210" y="1833123"/>
                  </a:lnTo>
                  <a:lnTo>
                    <a:pt x="3186286" y="1869179"/>
                  </a:lnTo>
                  <a:lnTo>
                    <a:pt x="3156213" y="1899253"/>
                  </a:lnTo>
                  <a:lnTo>
                    <a:pt x="3120156" y="1922177"/>
                  </a:lnTo>
                  <a:lnTo>
                    <a:pt x="3079282" y="1936786"/>
                  </a:lnTo>
                  <a:lnTo>
                    <a:pt x="3034756" y="1941915"/>
                  </a:lnTo>
                  <a:lnTo>
                    <a:pt x="194192" y="1941915"/>
                  </a:lnTo>
                  <a:lnTo>
                    <a:pt x="149665" y="1936786"/>
                  </a:lnTo>
                  <a:lnTo>
                    <a:pt x="108791" y="1922177"/>
                  </a:lnTo>
                  <a:lnTo>
                    <a:pt x="72734" y="1899253"/>
                  </a:lnTo>
                  <a:lnTo>
                    <a:pt x="42661" y="1869179"/>
                  </a:lnTo>
                  <a:lnTo>
                    <a:pt x="19737" y="1833123"/>
                  </a:lnTo>
                  <a:lnTo>
                    <a:pt x="5128" y="1792248"/>
                  </a:lnTo>
                  <a:lnTo>
                    <a:pt x="0" y="1747722"/>
                  </a:lnTo>
                  <a:lnTo>
                    <a:pt x="0" y="194192"/>
                  </a:lnTo>
                  <a:close/>
                </a:path>
              </a:pathLst>
            </a:custGeom>
            <a:ln w="25400">
              <a:solidFill>
                <a:srgbClr val="FFFFFF"/>
              </a:solidFill>
            </a:ln>
          </p:spPr>
          <p:txBody>
            <a:bodyPr wrap="square" lIns="0" tIns="0" rIns="0" bIns="0" rtlCol="0"/>
            <a:lstStyle/>
            <a:p>
              <a:endParaRPr/>
            </a:p>
          </p:txBody>
        </p:sp>
      </p:grpSp>
      <p:sp>
        <p:nvSpPr>
          <p:cNvPr id="10" name="object 10"/>
          <p:cNvSpPr txBox="1"/>
          <p:nvPr/>
        </p:nvSpPr>
        <p:spPr>
          <a:xfrm>
            <a:off x="5051510" y="3114547"/>
            <a:ext cx="1905000" cy="574040"/>
          </a:xfrm>
          <a:prstGeom prst="rect">
            <a:avLst/>
          </a:prstGeom>
        </p:spPr>
        <p:txBody>
          <a:bodyPr vert="horz" wrap="square" lIns="0" tIns="12700" rIns="0" bIns="0" rtlCol="0">
            <a:spAutoFit/>
          </a:bodyPr>
          <a:lstStyle/>
          <a:p>
            <a:pPr marL="12700">
              <a:lnSpc>
                <a:spcPct val="100000"/>
              </a:lnSpc>
              <a:spcBef>
                <a:spcPts val="100"/>
              </a:spcBef>
            </a:pPr>
            <a:r>
              <a:rPr sz="3600" spc="-135" dirty="0">
                <a:solidFill>
                  <a:srgbClr val="FFFFFF"/>
                </a:solidFill>
                <a:latin typeface="Verdana"/>
                <a:cs typeface="Verdana"/>
              </a:rPr>
              <a:t>Step</a:t>
            </a:r>
            <a:r>
              <a:rPr sz="3600" spc="-245" dirty="0">
                <a:solidFill>
                  <a:srgbClr val="FFFFFF"/>
                </a:solidFill>
                <a:latin typeface="Verdana"/>
                <a:cs typeface="Verdana"/>
              </a:rPr>
              <a:t> </a:t>
            </a:r>
            <a:r>
              <a:rPr sz="3600" spc="-204" dirty="0">
                <a:solidFill>
                  <a:srgbClr val="FFFFFF"/>
                </a:solidFill>
                <a:latin typeface="Verdana"/>
                <a:cs typeface="Verdana"/>
              </a:rPr>
              <a:t>size</a:t>
            </a:r>
            <a:endParaRPr sz="3600">
              <a:latin typeface="Verdana"/>
              <a:cs typeface="Verdana"/>
            </a:endParaRPr>
          </a:p>
        </p:txBody>
      </p:sp>
      <p:grpSp>
        <p:nvGrpSpPr>
          <p:cNvPr id="11" name="object 11"/>
          <p:cNvGrpSpPr/>
          <p:nvPr/>
        </p:nvGrpSpPr>
        <p:grpSpPr>
          <a:xfrm>
            <a:off x="8147708" y="2445341"/>
            <a:ext cx="3254375" cy="1967864"/>
            <a:chOff x="8147708" y="2445341"/>
            <a:chExt cx="3254375" cy="1967864"/>
          </a:xfrm>
        </p:grpSpPr>
        <p:sp>
          <p:nvSpPr>
            <p:cNvPr id="12" name="object 12"/>
            <p:cNvSpPr/>
            <p:nvPr/>
          </p:nvSpPr>
          <p:spPr>
            <a:xfrm>
              <a:off x="8160408" y="2458041"/>
              <a:ext cx="3228975" cy="1942464"/>
            </a:xfrm>
            <a:custGeom>
              <a:avLst/>
              <a:gdLst/>
              <a:ahLst/>
              <a:cxnLst/>
              <a:rect l="l" t="t" r="r" b="b"/>
              <a:pathLst>
                <a:path w="3228975" h="1942464">
                  <a:moveTo>
                    <a:pt x="3034755" y="0"/>
                  </a:moveTo>
                  <a:lnTo>
                    <a:pt x="194191" y="0"/>
                  </a:lnTo>
                  <a:lnTo>
                    <a:pt x="149665" y="5128"/>
                  </a:lnTo>
                  <a:lnTo>
                    <a:pt x="108791" y="19737"/>
                  </a:lnTo>
                  <a:lnTo>
                    <a:pt x="72734" y="42661"/>
                  </a:lnTo>
                  <a:lnTo>
                    <a:pt x="42661" y="72735"/>
                  </a:lnTo>
                  <a:lnTo>
                    <a:pt x="19737" y="108791"/>
                  </a:lnTo>
                  <a:lnTo>
                    <a:pt x="5128" y="149666"/>
                  </a:lnTo>
                  <a:lnTo>
                    <a:pt x="0" y="194193"/>
                  </a:lnTo>
                  <a:lnTo>
                    <a:pt x="0" y="1747721"/>
                  </a:lnTo>
                  <a:lnTo>
                    <a:pt x="5128" y="1792248"/>
                  </a:lnTo>
                  <a:lnTo>
                    <a:pt x="19737" y="1833123"/>
                  </a:lnTo>
                  <a:lnTo>
                    <a:pt x="42661" y="1869179"/>
                  </a:lnTo>
                  <a:lnTo>
                    <a:pt x="72734" y="1899253"/>
                  </a:lnTo>
                  <a:lnTo>
                    <a:pt x="108791" y="1922177"/>
                  </a:lnTo>
                  <a:lnTo>
                    <a:pt x="149665" y="1936786"/>
                  </a:lnTo>
                  <a:lnTo>
                    <a:pt x="194191" y="1941915"/>
                  </a:lnTo>
                  <a:lnTo>
                    <a:pt x="3034755" y="1941915"/>
                  </a:lnTo>
                  <a:lnTo>
                    <a:pt x="3079281" y="1936786"/>
                  </a:lnTo>
                  <a:lnTo>
                    <a:pt x="3120156" y="1922177"/>
                  </a:lnTo>
                  <a:lnTo>
                    <a:pt x="3156212" y="1899253"/>
                  </a:lnTo>
                  <a:lnTo>
                    <a:pt x="3186285" y="1869179"/>
                  </a:lnTo>
                  <a:lnTo>
                    <a:pt x="3209209" y="1833123"/>
                  </a:lnTo>
                  <a:lnTo>
                    <a:pt x="3223818" y="1792248"/>
                  </a:lnTo>
                  <a:lnTo>
                    <a:pt x="3228947" y="1747721"/>
                  </a:lnTo>
                  <a:lnTo>
                    <a:pt x="3228947" y="194193"/>
                  </a:lnTo>
                  <a:lnTo>
                    <a:pt x="3223818" y="149666"/>
                  </a:lnTo>
                  <a:lnTo>
                    <a:pt x="3209209" y="108791"/>
                  </a:lnTo>
                  <a:lnTo>
                    <a:pt x="3186285" y="72735"/>
                  </a:lnTo>
                  <a:lnTo>
                    <a:pt x="3156212" y="42661"/>
                  </a:lnTo>
                  <a:lnTo>
                    <a:pt x="3120156" y="19737"/>
                  </a:lnTo>
                  <a:lnTo>
                    <a:pt x="3079281" y="5128"/>
                  </a:lnTo>
                  <a:lnTo>
                    <a:pt x="3034755" y="0"/>
                  </a:lnTo>
                  <a:close/>
                </a:path>
              </a:pathLst>
            </a:custGeom>
            <a:solidFill>
              <a:srgbClr val="4F81BD"/>
            </a:solidFill>
          </p:spPr>
          <p:txBody>
            <a:bodyPr wrap="square" lIns="0" tIns="0" rIns="0" bIns="0" rtlCol="0"/>
            <a:lstStyle/>
            <a:p>
              <a:endParaRPr/>
            </a:p>
          </p:txBody>
        </p:sp>
        <p:sp>
          <p:nvSpPr>
            <p:cNvPr id="13" name="object 13"/>
            <p:cNvSpPr/>
            <p:nvPr/>
          </p:nvSpPr>
          <p:spPr>
            <a:xfrm>
              <a:off x="8160408" y="2458041"/>
              <a:ext cx="3228975" cy="1942464"/>
            </a:xfrm>
            <a:custGeom>
              <a:avLst/>
              <a:gdLst/>
              <a:ahLst/>
              <a:cxnLst/>
              <a:rect l="l" t="t" r="r" b="b"/>
              <a:pathLst>
                <a:path w="3228975" h="1942464">
                  <a:moveTo>
                    <a:pt x="0" y="194192"/>
                  </a:moveTo>
                  <a:lnTo>
                    <a:pt x="5128" y="149666"/>
                  </a:lnTo>
                  <a:lnTo>
                    <a:pt x="19737" y="108791"/>
                  </a:lnTo>
                  <a:lnTo>
                    <a:pt x="42661" y="72735"/>
                  </a:lnTo>
                  <a:lnTo>
                    <a:pt x="72734" y="42661"/>
                  </a:lnTo>
                  <a:lnTo>
                    <a:pt x="108791" y="19737"/>
                  </a:lnTo>
                  <a:lnTo>
                    <a:pt x="149665" y="5128"/>
                  </a:lnTo>
                  <a:lnTo>
                    <a:pt x="194192" y="0"/>
                  </a:lnTo>
                  <a:lnTo>
                    <a:pt x="3034756" y="0"/>
                  </a:lnTo>
                  <a:lnTo>
                    <a:pt x="3079282" y="5128"/>
                  </a:lnTo>
                  <a:lnTo>
                    <a:pt x="3120156" y="19737"/>
                  </a:lnTo>
                  <a:lnTo>
                    <a:pt x="3156213" y="42661"/>
                  </a:lnTo>
                  <a:lnTo>
                    <a:pt x="3186286" y="72735"/>
                  </a:lnTo>
                  <a:lnTo>
                    <a:pt x="3209210" y="108791"/>
                  </a:lnTo>
                  <a:lnTo>
                    <a:pt x="3223819" y="149666"/>
                  </a:lnTo>
                  <a:lnTo>
                    <a:pt x="3228948" y="194192"/>
                  </a:lnTo>
                  <a:lnTo>
                    <a:pt x="3228948" y="1747722"/>
                  </a:lnTo>
                  <a:lnTo>
                    <a:pt x="3223819" y="1792248"/>
                  </a:lnTo>
                  <a:lnTo>
                    <a:pt x="3209210" y="1833123"/>
                  </a:lnTo>
                  <a:lnTo>
                    <a:pt x="3186286" y="1869179"/>
                  </a:lnTo>
                  <a:lnTo>
                    <a:pt x="3156213" y="1899253"/>
                  </a:lnTo>
                  <a:lnTo>
                    <a:pt x="3120156" y="1922177"/>
                  </a:lnTo>
                  <a:lnTo>
                    <a:pt x="3079282" y="1936786"/>
                  </a:lnTo>
                  <a:lnTo>
                    <a:pt x="3034756" y="1941915"/>
                  </a:lnTo>
                  <a:lnTo>
                    <a:pt x="194192" y="1941915"/>
                  </a:lnTo>
                  <a:lnTo>
                    <a:pt x="149665" y="1936786"/>
                  </a:lnTo>
                  <a:lnTo>
                    <a:pt x="108791" y="1922177"/>
                  </a:lnTo>
                  <a:lnTo>
                    <a:pt x="72734" y="1899253"/>
                  </a:lnTo>
                  <a:lnTo>
                    <a:pt x="42661" y="1869179"/>
                  </a:lnTo>
                  <a:lnTo>
                    <a:pt x="19737" y="1833123"/>
                  </a:lnTo>
                  <a:lnTo>
                    <a:pt x="5128" y="1792248"/>
                  </a:lnTo>
                  <a:lnTo>
                    <a:pt x="0" y="1747722"/>
                  </a:lnTo>
                  <a:lnTo>
                    <a:pt x="0" y="194192"/>
                  </a:lnTo>
                  <a:close/>
                </a:path>
              </a:pathLst>
            </a:custGeom>
            <a:ln w="25400">
              <a:solidFill>
                <a:srgbClr val="FFFFFF"/>
              </a:solidFill>
            </a:ln>
          </p:spPr>
          <p:txBody>
            <a:bodyPr wrap="square" lIns="0" tIns="0" rIns="0" bIns="0" rtlCol="0"/>
            <a:lstStyle/>
            <a:p>
              <a:endParaRPr/>
            </a:p>
          </p:txBody>
        </p:sp>
      </p:grpSp>
      <p:sp>
        <p:nvSpPr>
          <p:cNvPr id="14" name="object 14"/>
          <p:cNvSpPr txBox="1"/>
          <p:nvPr/>
        </p:nvSpPr>
        <p:spPr>
          <a:xfrm>
            <a:off x="8619754" y="2861564"/>
            <a:ext cx="2310765" cy="1083310"/>
          </a:xfrm>
          <a:prstGeom prst="rect">
            <a:avLst/>
          </a:prstGeom>
        </p:spPr>
        <p:txBody>
          <a:bodyPr vert="horz" wrap="square" lIns="0" tIns="62230" rIns="0" bIns="0" rtlCol="0">
            <a:spAutoFit/>
          </a:bodyPr>
          <a:lstStyle/>
          <a:p>
            <a:pPr marL="12700" marR="5080" indent="243204">
              <a:lnSpc>
                <a:spcPts val="4010"/>
              </a:lnSpc>
              <a:spcBef>
                <a:spcPts val="490"/>
              </a:spcBef>
            </a:pPr>
            <a:r>
              <a:rPr sz="3600" spc="-25" dirty="0">
                <a:solidFill>
                  <a:srgbClr val="FFFFFF"/>
                </a:solidFill>
                <a:latin typeface="Verdana"/>
                <a:cs typeface="Verdana"/>
              </a:rPr>
              <a:t>Refitting </a:t>
            </a:r>
            <a:r>
              <a:rPr sz="3600" spc="-10" dirty="0">
                <a:solidFill>
                  <a:srgbClr val="FFFFFF"/>
                </a:solidFill>
                <a:latin typeface="Verdana"/>
                <a:cs typeface="Verdana"/>
              </a:rPr>
              <a:t>frequency</a:t>
            </a:r>
            <a:endParaRPr sz="36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45083"/>
            <a:ext cx="10466070" cy="574040"/>
          </a:xfrm>
          <a:prstGeom prst="rect">
            <a:avLst/>
          </a:prstGeom>
        </p:spPr>
        <p:txBody>
          <a:bodyPr vert="horz" wrap="square" lIns="0" tIns="12700" rIns="0" bIns="0" rtlCol="0">
            <a:spAutoFit/>
          </a:bodyPr>
          <a:lstStyle/>
          <a:p>
            <a:pPr marL="12700">
              <a:lnSpc>
                <a:spcPct val="100000"/>
              </a:lnSpc>
              <a:spcBef>
                <a:spcPts val="100"/>
              </a:spcBef>
            </a:pPr>
            <a:r>
              <a:rPr sz="3600" dirty="0"/>
              <a:t>Choosing</a:t>
            </a:r>
            <a:r>
              <a:rPr sz="3600" spc="-185" dirty="0"/>
              <a:t> </a:t>
            </a:r>
            <a:r>
              <a:rPr sz="3600" spc="-50" dirty="0"/>
              <a:t>backtesting</a:t>
            </a:r>
            <a:r>
              <a:rPr sz="3600" spc="-114" dirty="0"/>
              <a:t> </a:t>
            </a:r>
            <a:r>
              <a:rPr sz="3600" spc="-80" dirty="0"/>
              <a:t>parameters</a:t>
            </a:r>
            <a:r>
              <a:rPr sz="3600" spc="-105" dirty="0"/>
              <a:t> </a:t>
            </a:r>
            <a:r>
              <a:rPr sz="3600" spc="-254" dirty="0"/>
              <a:t>is</a:t>
            </a:r>
            <a:r>
              <a:rPr sz="3600" spc="-40" dirty="0"/>
              <a:t> </a:t>
            </a:r>
            <a:r>
              <a:rPr sz="3600" spc="215" dirty="0"/>
              <a:t>a</a:t>
            </a:r>
            <a:r>
              <a:rPr sz="3600" spc="-114" dirty="0"/>
              <a:t> </a:t>
            </a:r>
            <a:r>
              <a:rPr sz="3600" spc="-80" dirty="0"/>
              <a:t>trade-</a:t>
            </a:r>
            <a:r>
              <a:rPr sz="3600" spc="-30" dirty="0"/>
              <a:t>off</a:t>
            </a:r>
            <a:endParaRPr sz="3600"/>
          </a:p>
        </p:txBody>
      </p:sp>
      <p:sp>
        <p:nvSpPr>
          <p:cNvPr id="15" name="object 1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1120360" y="1884922"/>
            <a:ext cx="10066020" cy="4036060"/>
            <a:chOff x="1120360" y="1884922"/>
            <a:chExt cx="10066020" cy="4036060"/>
          </a:xfrm>
        </p:grpSpPr>
        <p:sp>
          <p:nvSpPr>
            <p:cNvPr id="4" name="object 4"/>
            <p:cNvSpPr/>
            <p:nvPr/>
          </p:nvSpPr>
          <p:spPr>
            <a:xfrm>
              <a:off x="5029200" y="4037431"/>
              <a:ext cx="1481455" cy="1878964"/>
            </a:xfrm>
            <a:custGeom>
              <a:avLst/>
              <a:gdLst/>
              <a:ahLst/>
              <a:cxnLst/>
              <a:rect l="l" t="t" r="r" b="b"/>
              <a:pathLst>
                <a:path w="1481454" h="1878964">
                  <a:moveTo>
                    <a:pt x="740464" y="0"/>
                  </a:moveTo>
                  <a:lnTo>
                    <a:pt x="0" y="1878496"/>
                  </a:lnTo>
                  <a:lnTo>
                    <a:pt x="1480930" y="1878496"/>
                  </a:lnTo>
                  <a:lnTo>
                    <a:pt x="740464" y="0"/>
                  </a:lnTo>
                  <a:close/>
                </a:path>
              </a:pathLst>
            </a:custGeom>
            <a:solidFill>
              <a:srgbClr val="4F81BD"/>
            </a:solidFill>
          </p:spPr>
          <p:txBody>
            <a:bodyPr wrap="square" lIns="0" tIns="0" rIns="0" bIns="0" rtlCol="0"/>
            <a:lstStyle/>
            <a:p>
              <a:endParaRPr/>
            </a:p>
          </p:txBody>
        </p:sp>
        <p:sp>
          <p:nvSpPr>
            <p:cNvPr id="5" name="object 5"/>
            <p:cNvSpPr/>
            <p:nvPr/>
          </p:nvSpPr>
          <p:spPr>
            <a:xfrm>
              <a:off x="5029200" y="4037431"/>
              <a:ext cx="1481455" cy="1878964"/>
            </a:xfrm>
            <a:custGeom>
              <a:avLst/>
              <a:gdLst/>
              <a:ahLst/>
              <a:cxnLst/>
              <a:rect l="l" t="t" r="r" b="b"/>
              <a:pathLst>
                <a:path w="1481454" h="1878964">
                  <a:moveTo>
                    <a:pt x="0" y="1878496"/>
                  </a:moveTo>
                  <a:lnTo>
                    <a:pt x="740465" y="0"/>
                  </a:lnTo>
                  <a:lnTo>
                    <a:pt x="1480930" y="1878496"/>
                  </a:lnTo>
                  <a:lnTo>
                    <a:pt x="0" y="1878496"/>
                  </a:lnTo>
                  <a:close/>
                </a:path>
              </a:pathLst>
            </a:custGeom>
            <a:ln w="9525">
              <a:solidFill>
                <a:srgbClr val="4A7EBB"/>
              </a:solidFill>
            </a:ln>
          </p:spPr>
          <p:txBody>
            <a:bodyPr wrap="square" lIns="0" tIns="0" rIns="0" bIns="0" rtlCol="0"/>
            <a:lstStyle/>
            <a:p>
              <a:endParaRPr/>
            </a:p>
          </p:txBody>
        </p:sp>
        <p:sp>
          <p:nvSpPr>
            <p:cNvPr id="6" name="object 6"/>
            <p:cNvSpPr/>
            <p:nvPr/>
          </p:nvSpPr>
          <p:spPr>
            <a:xfrm>
              <a:off x="1133060" y="3808831"/>
              <a:ext cx="10048875" cy="228600"/>
            </a:xfrm>
            <a:custGeom>
              <a:avLst/>
              <a:gdLst/>
              <a:ahLst/>
              <a:cxnLst/>
              <a:rect l="l" t="t" r="r" b="b"/>
              <a:pathLst>
                <a:path w="10048875" h="228600">
                  <a:moveTo>
                    <a:pt x="10048460" y="0"/>
                  </a:moveTo>
                  <a:lnTo>
                    <a:pt x="0" y="0"/>
                  </a:lnTo>
                  <a:lnTo>
                    <a:pt x="0" y="228599"/>
                  </a:lnTo>
                  <a:lnTo>
                    <a:pt x="10048460" y="228599"/>
                  </a:lnTo>
                  <a:lnTo>
                    <a:pt x="10048460" y="0"/>
                  </a:lnTo>
                  <a:close/>
                </a:path>
              </a:pathLst>
            </a:custGeom>
            <a:solidFill>
              <a:srgbClr val="4F81BD"/>
            </a:solidFill>
          </p:spPr>
          <p:txBody>
            <a:bodyPr wrap="square" lIns="0" tIns="0" rIns="0" bIns="0" rtlCol="0"/>
            <a:lstStyle/>
            <a:p>
              <a:endParaRPr/>
            </a:p>
          </p:txBody>
        </p:sp>
        <p:sp>
          <p:nvSpPr>
            <p:cNvPr id="7" name="object 7"/>
            <p:cNvSpPr/>
            <p:nvPr/>
          </p:nvSpPr>
          <p:spPr>
            <a:xfrm>
              <a:off x="1133060" y="3808831"/>
              <a:ext cx="10048875" cy="228600"/>
            </a:xfrm>
            <a:custGeom>
              <a:avLst/>
              <a:gdLst/>
              <a:ahLst/>
              <a:cxnLst/>
              <a:rect l="l" t="t" r="r" b="b"/>
              <a:pathLst>
                <a:path w="10048875" h="228600">
                  <a:moveTo>
                    <a:pt x="0" y="0"/>
                  </a:moveTo>
                  <a:lnTo>
                    <a:pt x="10048461" y="0"/>
                  </a:lnTo>
                  <a:lnTo>
                    <a:pt x="10048461" y="228600"/>
                  </a:lnTo>
                  <a:lnTo>
                    <a:pt x="0" y="228600"/>
                  </a:lnTo>
                  <a:lnTo>
                    <a:pt x="0" y="0"/>
                  </a:lnTo>
                  <a:close/>
                </a:path>
              </a:pathLst>
            </a:custGeom>
            <a:ln w="9525">
              <a:solidFill>
                <a:srgbClr val="4A7EBB"/>
              </a:solidFill>
            </a:ln>
          </p:spPr>
          <p:txBody>
            <a:bodyPr wrap="square" lIns="0" tIns="0" rIns="0" bIns="0" rtlCol="0"/>
            <a:lstStyle/>
            <a:p>
              <a:endParaRPr/>
            </a:p>
          </p:txBody>
        </p:sp>
        <p:sp>
          <p:nvSpPr>
            <p:cNvPr id="8" name="object 8"/>
            <p:cNvSpPr/>
            <p:nvPr/>
          </p:nvSpPr>
          <p:spPr>
            <a:xfrm>
              <a:off x="1133060" y="1897622"/>
              <a:ext cx="3300095" cy="1864360"/>
            </a:xfrm>
            <a:custGeom>
              <a:avLst/>
              <a:gdLst/>
              <a:ahLst/>
              <a:cxnLst/>
              <a:rect l="l" t="t" r="r" b="b"/>
              <a:pathLst>
                <a:path w="3300095" h="1864360">
                  <a:moveTo>
                    <a:pt x="2989140" y="0"/>
                  </a:moveTo>
                  <a:lnTo>
                    <a:pt x="310650" y="0"/>
                  </a:lnTo>
                  <a:lnTo>
                    <a:pt x="264745" y="3368"/>
                  </a:lnTo>
                  <a:lnTo>
                    <a:pt x="220930" y="13152"/>
                  </a:lnTo>
                  <a:lnTo>
                    <a:pt x="179688" y="28872"/>
                  </a:lnTo>
                  <a:lnTo>
                    <a:pt x="141498" y="50047"/>
                  </a:lnTo>
                  <a:lnTo>
                    <a:pt x="106841" y="76197"/>
                  </a:lnTo>
                  <a:lnTo>
                    <a:pt x="76197" y="106840"/>
                  </a:lnTo>
                  <a:lnTo>
                    <a:pt x="50047" y="141498"/>
                  </a:lnTo>
                  <a:lnTo>
                    <a:pt x="28872" y="179688"/>
                  </a:lnTo>
                  <a:lnTo>
                    <a:pt x="13152" y="220930"/>
                  </a:lnTo>
                  <a:lnTo>
                    <a:pt x="3368" y="264745"/>
                  </a:lnTo>
                  <a:lnTo>
                    <a:pt x="0" y="310650"/>
                  </a:lnTo>
                  <a:lnTo>
                    <a:pt x="0" y="1553208"/>
                  </a:lnTo>
                  <a:lnTo>
                    <a:pt x="3368" y="1599114"/>
                  </a:lnTo>
                  <a:lnTo>
                    <a:pt x="13152" y="1642929"/>
                  </a:lnTo>
                  <a:lnTo>
                    <a:pt x="28872" y="1684171"/>
                  </a:lnTo>
                  <a:lnTo>
                    <a:pt x="50047" y="1722361"/>
                  </a:lnTo>
                  <a:lnTo>
                    <a:pt x="76197" y="1757019"/>
                  </a:lnTo>
                  <a:lnTo>
                    <a:pt x="106841" y="1787663"/>
                  </a:lnTo>
                  <a:lnTo>
                    <a:pt x="141498" y="1813812"/>
                  </a:lnTo>
                  <a:lnTo>
                    <a:pt x="179688" y="1834988"/>
                  </a:lnTo>
                  <a:lnTo>
                    <a:pt x="220930" y="1850708"/>
                  </a:lnTo>
                  <a:lnTo>
                    <a:pt x="264745" y="1860492"/>
                  </a:lnTo>
                  <a:lnTo>
                    <a:pt x="310650" y="1863860"/>
                  </a:lnTo>
                  <a:lnTo>
                    <a:pt x="2989140" y="1863860"/>
                  </a:lnTo>
                  <a:lnTo>
                    <a:pt x="3035046" y="1860492"/>
                  </a:lnTo>
                  <a:lnTo>
                    <a:pt x="3078860" y="1850708"/>
                  </a:lnTo>
                  <a:lnTo>
                    <a:pt x="3120103" y="1834988"/>
                  </a:lnTo>
                  <a:lnTo>
                    <a:pt x="3158293" y="1813812"/>
                  </a:lnTo>
                  <a:lnTo>
                    <a:pt x="3192950" y="1787663"/>
                  </a:lnTo>
                  <a:lnTo>
                    <a:pt x="3223594" y="1757019"/>
                  </a:lnTo>
                  <a:lnTo>
                    <a:pt x="3249744" y="1722361"/>
                  </a:lnTo>
                  <a:lnTo>
                    <a:pt x="3270919" y="1684171"/>
                  </a:lnTo>
                  <a:lnTo>
                    <a:pt x="3286639" y="1642929"/>
                  </a:lnTo>
                  <a:lnTo>
                    <a:pt x="3296424" y="1599114"/>
                  </a:lnTo>
                  <a:lnTo>
                    <a:pt x="3299792" y="1553208"/>
                  </a:lnTo>
                  <a:lnTo>
                    <a:pt x="3299792" y="310650"/>
                  </a:lnTo>
                  <a:lnTo>
                    <a:pt x="3296424" y="264745"/>
                  </a:lnTo>
                  <a:lnTo>
                    <a:pt x="3286639" y="220930"/>
                  </a:lnTo>
                  <a:lnTo>
                    <a:pt x="3270919" y="179688"/>
                  </a:lnTo>
                  <a:lnTo>
                    <a:pt x="3249744" y="141498"/>
                  </a:lnTo>
                  <a:lnTo>
                    <a:pt x="3223594" y="106840"/>
                  </a:lnTo>
                  <a:lnTo>
                    <a:pt x="3192950" y="76197"/>
                  </a:lnTo>
                  <a:lnTo>
                    <a:pt x="3158293" y="50047"/>
                  </a:lnTo>
                  <a:lnTo>
                    <a:pt x="3120103" y="28872"/>
                  </a:lnTo>
                  <a:lnTo>
                    <a:pt x="3078860" y="13152"/>
                  </a:lnTo>
                  <a:lnTo>
                    <a:pt x="3035046" y="3368"/>
                  </a:lnTo>
                  <a:lnTo>
                    <a:pt x="2989140" y="0"/>
                  </a:lnTo>
                  <a:close/>
                </a:path>
              </a:pathLst>
            </a:custGeom>
            <a:solidFill>
              <a:srgbClr val="C0504D"/>
            </a:solidFill>
          </p:spPr>
          <p:txBody>
            <a:bodyPr wrap="square" lIns="0" tIns="0" rIns="0" bIns="0" rtlCol="0"/>
            <a:lstStyle/>
            <a:p>
              <a:endParaRPr/>
            </a:p>
          </p:txBody>
        </p:sp>
        <p:sp>
          <p:nvSpPr>
            <p:cNvPr id="9" name="object 9"/>
            <p:cNvSpPr/>
            <p:nvPr/>
          </p:nvSpPr>
          <p:spPr>
            <a:xfrm>
              <a:off x="1133060" y="1897622"/>
              <a:ext cx="3300095" cy="1864360"/>
            </a:xfrm>
            <a:custGeom>
              <a:avLst/>
              <a:gdLst/>
              <a:ahLst/>
              <a:cxnLst/>
              <a:rect l="l" t="t" r="r" b="b"/>
              <a:pathLst>
                <a:path w="3300095" h="1864360">
                  <a:moveTo>
                    <a:pt x="0" y="310651"/>
                  </a:moveTo>
                  <a:lnTo>
                    <a:pt x="3368" y="264745"/>
                  </a:lnTo>
                  <a:lnTo>
                    <a:pt x="13152" y="220931"/>
                  </a:lnTo>
                  <a:lnTo>
                    <a:pt x="28872" y="179688"/>
                  </a:lnTo>
                  <a:lnTo>
                    <a:pt x="50047" y="141498"/>
                  </a:lnTo>
                  <a:lnTo>
                    <a:pt x="76197" y="106841"/>
                  </a:lnTo>
                  <a:lnTo>
                    <a:pt x="106841" y="76197"/>
                  </a:lnTo>
                  <a:lnTo>
                    <a:pt x="141498" y="50047"/>
                  </a:lnTo>
                  <a:lnTo>
                    <a:pt x="179688" y="28872"/>
                  </a:lnTo>
                  <a:lnTo>
                    <a:pt x="220930" y="13152"/>
                  </a:lnTo>
                  <a:lnTo>
                    <a:pt x="264745" y="3368"/>
                  </a:lnTo>
                  <a:lnTo>
                    <a:pt x="310651" y="0"/>
                  </a:lnTo>
                  <a:lnTo>
                    <a:pt x="2989141" y="0"/>
                  </a:lnTo>
                  <a:lnTo>
                    <a:pt x="3035046" y="3368"/>
                  </a:lnTo>
                  <a:lnTo>
                    <a:pt x="3078861" y="13152"/>
                  </a:lnTo>
                  <a:lnTo>
                    <a:pt x="3120103" y="28872"/>
                  </a:lnTo>
                  <a:lnTo>
                    <a:pt x="3158293" y="50047"/>
                  </a:lnTo>
                  <a:lnTo>
                    <a:pt x="3192950" y="76197"/>
                  </a:lnTo>
                  <a:lnTo>
                    <a:pt x="3223594" y="106841"/>
                  </a:lnTo>
                  <a:lnTo>
                    <a:pt x="3249744" y="141498"/>
                  </a:lnTo>
                  <a:lnTo>
                    <a:pt x="3270919" y="179688"/>
                  </a:lnTo>
                  <a:lnTo>
                    <a:pt x="3286639" y="220931"/>
                  </a:lnTo>
                  <a:lnTo>
                    <a:pt x="3296423" y="264745"/>
                  </a:lnTo>
                  <a:lnTo>
                    <a:pt x="3299792" y="310651"/>
                  </a:lnTo>
                  <a:lnTo>
                    <a:pt x="3299792" y="1553210"/>
                  </a:lnTo>
                  <a:lnTo>
                    <a:pt x="3296423" y="1599115"/>
                  </a:lnTo>
                  <a:lnTo>
                    <a:pt x="3286639" y="1642930"/>
                  </a:lnTo>
                  <a:lnTo>
                    <a:pt x="3270919" y="1684172"/>
                  </a:lnTo>
                  <a:lnTo>
                    <a:pt x="3249744" y="1722362"/>
                  </a:lnTo>
                  <a:lnTo>
                    <a:pt x="3223594" y="1757019"/>
                  </a:lnTo>
                  <a:lnTo>
                    <a:pt x="3192950" y="1787663"/>
                  </a:lnTo>
                  <a:lnTo>
                    <a:pt x="3158293" y="1813813"/>
                  </a:lnTo>
                  <a:lnTo>
                    <a:pt x="3120103" y="1834988"/>
                  </a:lnTo>
                  <a:lnTo>
                    <a:pt x="3078861" y="1850708"/>
                  </a:lnTo>
                  <a:lnTo>
                    <a:pt x="3035046" y="1860492"/>
                  </a:lnTo>
                  <a:lnTo>
                    <a:pt x="2989141" y="1863861"/>
                  </a:lnTo>
                  <a:lnTo>
                    <a:pt x="310651" y="1863861"/>
                  </a:lnTo>
                  <a:lnTo>
                    <a:pt x="264745" y="1860492"/>
                  </a:lnTo>
                  <a:lnTo>
                    <a:pt x="220930" y="1850708"/>
                  </a:lnTo>
                  <a:lnTo>
                    <a:pt x="179688" y="1834988"/>
                  </a:lnTo>
                  <a:lnTo>
                    <a:pt x="141498" y="1813813"/>
                  </a:lnTo>
                  <a:lnTo>
                    <a:pt x="106841" y="1787663"/>
                  </a:lnTo>
                  <a:lnTo>
                    <a:pt x="76197" y="1757019"/>
                  </a:lnTo>
                  <a:lnTo>
                    <a:pt x="50047" y="1722362"/>
                  </a:lnTo>
                  <a:lnTo>
                    <a:pt x="28872" y="1684172"/>
                  </a:lnTo>
                  <a:lnTo>
                    <a:pt x="13152" y="1642930"/>
                  </a:lnTo>
                  <a:lnTo>
                    <a:pt x="3368" y="1599115"/>
                  </a:lnTo>
                  <a:lnTo>
                    <a:pt x="0" y="1553210"/>
                  </a:lnTo>
                  <a:lnTo>
                    <a:pt x="0" y="310651"/>
                  </a:lnTo>
                  <a:close/>
                </a:path>
              </a:pathLst>
            </a:custGeom>
            <a:ln w="25400">
              <a:solidFill>
                <a:srgbClr val="4F1D1B"/>
              </a:solidFill>
            </a:ln>
          </p:spPr>
          <p:txBody>
            <a:bodyPr wrap="square" lIns="0" tIns="0" rIns="0" bIns="0" rtlCol="0"/>
            <a:lstStyle/>
            <a:p>
              <a:endParaRPr/>
            </a:p>
          </p:txBody>
        </p:sp>
      </p:grpSp>
      <p:sp>
        <p:nvSpPr>
          <p:cNvPr id="10" name="object 10"/>
          <p:cNvSpPr txBox="1"/>
          <p:nvPr/>
        </p:nvSpPr>
        <p:spPr>
          <a:xfrm>
            <a:off x="1392306" y="2255011"/>
            <a:ext cx="2780665" cy="1129030"/>
          </a:xfrm>
          <a:prstGeom prst="rect">
            <a:avLst/>
          </a:prstGeom>
        </p:spPr>
        <p:txBody>
          <a:bodyPr vert="horz" wrap="square" lIns="0" tIns="9525" rIns="0" bIns="0" rtlCol="0">
            <a:spAutoFit/>
          </a:bodyPr>
          <a:lstStyle/>
          <a:p>
            <a:pPr marL="12700" marR="5080" algn="ctr">
              <a:lnSpc>
                <a:spcPct val="100800"/>
              </a:lnSpc>
              <a:spcBef>
                <a:spcPts val="75"/>
              </a:spcBef>
            </a:pPr>
            <a:r>
              <a:rPr sz="2400" spc="130" dirty="0">
                <a:solidFill>
                  <a:srgbClr val="FFFFFF"/>
                </a:solidFill>
                <a:latin typeface="Verdana"/>
                <a:cs typeface="Verdana"/>
              </a:rPr>
              <a:t>A</a:t>
            </a:r>
            <a:r>
              <a:rPr sz="2400" spc="-165" dirty="0">
                <a:solidFill>
                  <a:srgbClr val="FFFFFF"/>
                </a:solidFill>
                <a:latin typeface="Verdana"/>
                <a:cs typeface="Verdana"/>
              </a:rPr>
              <a:t> </a:t>
            </a:r>
            <a:r>
              <a:rPr sz="2400" spc="-45" dirty="0">
                <a:solidFill>
                  <a:srgbClr val="FFFFFF"/>
                </a:solidFill>
                <a:latin typeface="Verdana"/>
                <a:cs typeface="Verdana"/>
              </a:rPr>
              <a:t>reliable</a:t>
            </a:r>
            <a:r>
              <a:rPr sz="2400" spc="-165" dirty="0">
                <a:solidFill>
                  <a:srgbClr val="FFFFFF"/>
                </a:solidFill>
                <a:latin typeface="Verdana"/>
                <a:cs typeface="Verdana"/>
              </a:rPr>
              <a:t> </a:t>
            </a:r>
            <a:r>
              <a:rPr sz="2400" spc="-55" dirty="0">
                <a:solidFill>
                  <a:srgbClr val="FFFFFF"/>
                </a:solidFill>
                <a:latin typeface="Verdana"/>
                <a:cs typeface="Verdana"/>
              </a:rPr>
              <a:t>estimate </a:t>
            </a:r>
            <a:r>
              <a:rPr sz="2400" dirty="0">
                <a:solidFill>
                  <a:srgbClr val="FFFFFF"/>
                </a:solidFill>
                <a:latin typeface="Verdana"/>
                <a:cs typeface="Verdana"/>
              </a:rPr>
              <a:t>of</a:t>
            </a:r>
            <a:r>
              <a:rPr sz="2400" spc="-185" dirty="0">
                <a:solidFill>
                  <a:srgbClr val="FFFFFF"/>
                </a:solidFill>
                <a:latin typeface="Verdana"/>
                <a:cs typeface="Verdana"/>
              </a:rPr>
              <a:t> </a:t>
            </a:r>
            <a:r>
              <a:rPr sz="2400" spc="-10" dirty="0">
                <a:solidFill>
                  <a:srgbClr val="FFFFFF"/>
                </a:solidFill>
                <a:latin typeface="Verdana"/>
                <a:cs typeface="Verdana"/>
              </a:rPr>
              <a:t>model performance.</a:t>
            </a:r>
            <a:endParaRPr sz="2400">
              <a:latin typeface="Verdana"/>
              <a:cs typeface="Verdana"/>
            </a:endParaRPr>
          </a:p>
        </p:txBody>
      </p:sp>
      <p:grpSp>
        <p:nvGrpSpPr>
          <p:cNvPr id="11" name="object 11"/>
          <p:cNvGrpSpPr/>
          <p:nvPr/>
        </p:nvGrpSpPr>
        <p:grpSpPr>
          <a:xfrm>
            <a:off x="7869028" y="1869493"/>
            <a:ext cx="3325495" cy="1889760"/>
            <a:chOff x="7869028" y="1869493"/>
            <a:chExt cx="3325495" cy="1889760"/>
          </a:xfrm>
        </p:grpSpPr>
        <p:sp>
          <p:nvSpPr>
            <p:cNvPr id="12" name="object 12"/>
            <p:cNvSpPr/>
            <p:nvPr/>
          </p:nvSpPr>
          <p:spPr>
            <a:xfrm>
              <a:off x="7881728" y="1882193"/>
              <a:ext cx="3300095" cy="1864360"/>
            </a:xfrm>
            <a:custGeom>
              <a:avLst/>
              <a:gdLst/>
              <a:ahLst/>
              <a:cxnLst/>
              <a:rect l="l" t="t" r="r" b="b"/>
              <a:pathLst>
                <a:path w="3300095" h="1864360">
                  <a:moveTo>
                    <a:pt x="2989140" y="0"/>
                  </a:moveTo>
                  <a:lnTo>
                    <a:pt x="310650" y="0"/>
                  </a:lnTo>
                  <a:lnTo>
                    <a:pt x="264745" y="3368"/>
                  </a:lnTo>
                  <a:lnTo>
                    <a:pt x="220930" y="13152"/>
                  </a:lnTo>
                  <a:lnTo>
                    <a:pt x="179688" y="28872"/>
                  </a:lnTo>
                  <a:lnTo>
                    <a:pt x="141498" y="50048"/>
                  </a:lnTo>
                  <a:lnTo>
                    <a:pt x="106840" y="76197"/>
                  </a:lnTo>
                  <a:lnTo>
                    <a:pt x="76197" y="106841"/>
                  </a:lnTo>
                  <a:lnTo>
                    <a:pt x="50047" y="141498"/>
                  </a:lnTo>
                  <a:lnTo>
                    <a:pt x="28872" y="179689"/>
                  </a:lnTo>
                  <a:lnTo>
                    <a:pt x="13152" y="220931"/>
                  </a:lnTo>
                  <a:lnTo>
                    <a:pt x="3368" y="264746"/>
                  </a:lnTo>
                  <a:lnTo>
                    <a:pt x="0" y="310652"/>
                  </a:lnTo>
                  <a:lnTo>
                    <a:pt x="0" y="1553210"/>
                  </a:lnTo>
                  <a:lnTo>
                    <a:pt x="3368" y="1599115"/>
                  </a:lnTo>
                  <a:lnTo>
                    <a:pt x="13152" y="1642930"/>
                  </a:lnTo>
                  <a:lnTo>
                    <a:pt x="28872" y="1684172"/>
                  </a:lnTo>
                  <a:lnTo>
                    <a:pt x="50047" y="1722362"/>
                  </a:lnTo>
                  <a:lnTo>
                    <a:pt x="76197" y="1757019"/>
                  </a:lnTo>
                  <a:lnTo>
                    <a:pt x="106840" y="1787663"/>
                  </a:lnTo>
                  <a:lnTo>
                    <a:pt x="141498" y="1813813"/>
                  </a:lnTo>
                  <a:lnTo>
                    <a:pt x="179688" y="1834988"/>
                  </a:lnTo>
                  <a:lnTo>
                    <a:pt x="220930" y="1850708"/>
                  </a:lnTo>
                  <a:lnTo>
                    <a:pt x="264745" y="1860492"/>
                  </a:lnTo>
                  <a:lnTo>
                    <a:pt x="310650" y="1863860"/>
                  </a:lnTo>
                  <a:lnTo>
                    <a:pt x="2989140" y="1863860"/>
                  </a:lnTo>
                  <a:lnTo>
                    <a:pt x="3035046" y="1860492"/>
                  </a:lnTo>
                  <a:lnTo>
                    <a:pt x="3078860" y="1850708"/>
                  </a:lnTo>
                  <a:lnTo>
                    <a:pt x="3120103" y="1834988"/>
                  </a:lnTo>
                  <a:lnTo>
                    <a:pt x="3158293" y="1813813"/>
                  </a:lnTo>
                  <a:lnTo>
                    <a:pt x="3192950" y="1787663"/>
                  </a:lnTo>
                  <a:lnTo>
                    <a:pt x="3223594" y="1757019"/>
                  </a:lnTo>
                  <a:lnTo>
                    <a:pt x="3249743" y="1722362"/>
                  </a:lnTo>
                  <a:lnTo>
                    <a:pt x="3270918" y="1684172"/>
                  </a:lnTo>
                  <a:lnTo>
                    <a:pt x="3286638" y="1642930"/>
                  </a:lnTo>
                  <a:lnTo>
                    <a:pt x="3296423" y="1599115"/>
                  </a:lnTo>
                  <a:lnTo>
                    <a:pt x="3299791" y="1553210"/>
                  </a:lnTo>
                  <a:lnTo>
                    <a:pt x="3299791" y="310652"/>
                  </a:lnTo>
                  <a:lnTo>
                    <a:pt x="3296423" y="264746"/>
                  </a:lnTo>
                  <a:lnTo>
                    <a:pt x="3286638" y="220931"/>
                  </a:lnTo>
                  <a:lnTo>
                    <a:pt x="3270918" y="179689"/>
                  </a:lnTo>
                  <a:lnTo>
                    <a:pt x="3249743" y="141498"/>
                  </a:lnTo>
                  <a:lnTo>
                    <a:pt x="3223594" y="106841"/>
                  </a:lnTo>
                  <a:lnTo>
                    <a:pt x="3192950" y="76197"/>
                  </a:lnTo>
                  <a:lnTo>
                    <a:pt x="3158293" y="50048"/>
                  </a:lnTo>
                  <a:lnTo>
                    <a:pt x="3120103" y="28872"/>
                  </a:lnTo>
                  <a:lnTo>
                    <a:pt x="3078860" y="13152"/>
                  </a:lnTo>
                  <a:lnTo>
                    <a:pt x="3035046" y="3368"/>
                  </a:lnTo>
                  <a:lnTo>
                    <a:pt x="2989140" y="0"/>
                  </a:lnTo>
                  <a:close/>
                </a:path>
              </a:pathLst>
            </a:custGeom>
            <a:solidFill>
              <a:srgbClr val="C0504D"/>
            </a:solidFill>
          </p:spPr>
          <p:txBody>
            <a:bodyPr wrap="square" lIns="0" tIns="0" rIns="0" bIns="0" rtlCol="0"/>
            <a:lstStyle/>
            <a:p>
              <a:endParaRPr/>
            </a:p>
          </p:txBody>
        </p:sp>
        <p:sp>
          <p:nvSpPr>
            <p:cNvPr id="13" name="object 13"/>
            <p:cNvSpPr/>
            <p:nvPr/>
          </p:nvSpPr>
          <p:spPr>
            <a:xfrm>
              <a:off x="7881728" y="1882193"/>
              <a:ext cx="3300095" cy="1864360"/>
            </a:xfrm>
            <a:custGeom>
              <a:avLst/>
              <a:gdLst/>
              <a:ahLst/>
              <a:cxnLst/>
              <a:rect l="l" t="t" r="r" b="b"/>
              <a:pathLst>
                <a:path w="3300095" h="1864360">
                  <a:moveTo>
                    <a:pt x="0" y="310651"/>
                  </a:moveTo>
                  <a:lnTo>
                    <a:pt x="3368" y="264745"/>
                  </a:lnTo>
                  <a:lnTo>
                    <a:pt x="13152" y="220931"/>
                  </a:lnTo>
                  <a:lnTo>
                    <a:pt x="28872" y="179688"/>
                  </a:lnTo>
                  <a:lnTo>
                    <a:pt x="50047" y="141498"/>
                  </a:lnTo>
                  <a:lnTo>
                    <a:pt x="76197" y="106841"/>
                  </a:lnTo>
                  <a:lnTo>
                    <a:pt x="106841" y="76197"/>
                  </a:lnTo>
                  <a:lnTo>
                    <a:pt x="141498" y="50047"/>
                  </a:lnTo>
                  <a:lnTo>
                    <a:pt x="179688" y="28872"/>
                  </a:lnTo>
                  <a:lnTo>
                    <a:pt x="220930" y="13152"/>
                  </a:lnTo>
                  <a:lnTo>
                    <a:pt x="264745" y="3368"/>
                  </a:lnTo>
                  <a:lnTo>
                    <a:pt x="310651" y="0"/>
                  </a:lnTo>
                  <a:lnTo>
                    <a:pt x="2989141" y="0"/>
                  </a:lnTo>
                  <a:lnTo>
                    <a:pt x="3035046" y="3368"/>
                  </a:lnTo>
                  <a:lnTo>
                    <a:pt x="3078861" y="13152"/>
                  </a:lnTo>
                  <a:lnTo>
                    <a:pt x="3120103" y="28872"/>
                  </a:lnTo>
                  <a:lnTo>
                    <a:pt x="3158293" y="50047"/>
                  </a:lnTo>
                  <a:lnTo>
                    <a:pt x="3192950" y="76197"/>
                  </a:lnTo>
                  <a:lnTo>
                    <a:pt x="3223594" y="106841"/>
                  </a:lnTo>
                  <a:lnTo>
                    <a:pt x="3249744" y="141498"/>
                  </a:lnTo>
                  <a:lnTo>
                    <a:pt x="3270919" y="179688"/>
                  </a:lnTo>
                  <a:lnTo>
                    <a:pt x="3286639" y="220931"/>
                  </a:lnTo>
                  <a:lnTo>
                    <a:pt x="3296423" y="264745"/>
                  </a:lnTo>
                  <a:lnTo>
                    <a:pt x="3299792" y="310651"/>
                  </a:lnTo>
                  <a:lnTo>
                    <a:pt x="3299792" y="1553210"/>
                  </a:lnTo>
                  <a:lnTo>
                    <a:pt x="3296423" y="1599115"/>
                  </a:lnTo>
                  <a:lnTo>
                    <a:pt x="3286639" y="1642930"/>
                  </a:lnTo>
                  <a:lnTo>
                    <a:pt x="3270919" y="1684172"/>
                  </a:lnTo>
                  <a:lnTo>
                    <a:pt x="3249744" y="1722362"/>
                  </a:lnTo>
                  <a:lnTo>
                    <a:pt x="3223594" y="1757019"/>
                  </a:lnTo>
                  <a:lnTo>
                    <a:pt x="3192950" y="1787663"/>
                  </a:lnTo>
                  <a:lnTo>
                    <a:pt x="3158293" y="1813813"/>
                  </a:lnTo>
                  <a:lnTo>
                    <a:pt x="3120103" y="1834988"/>
                  </a:lnTo>
                  <a:lnTo>
                    <a:pt x="3078861" y="1850708"/>
                  </a:lnTo>
                  <a:lnTo>
                    <a:pt x="3035046" y="1860492"/>
                  </a:lnTo>
                  <a:lnTo>
                    <a:pt x="2989141" y="1863861"/>
                  </a:lnTo>
                  <a:lnTo>
                    <a:pt x="310651" y="1863861"/>
                  </a:lnTo>
                  <a:lnTo>
                    <a:pt x="264745" y="1860492"/>
                  </a:lnTo>
                  <a:lnTo>
                    <a:pt x="220930" y="1850708"/>
                  </a:lnTo>
                  <a:lnTo>
                    <a:pt x="179688" y="1834988"/>
                  </a:lnTo>
                  <a:lnTo>
                    <a:pt x="141498" y="1813813"/>
                  </a:lnTo>
                  <a:lnTo>
                    <a:pt x="106841" y="1787663"/>
                  </a:lnTo>
                  <a:lnTo>
                    <a:pt x="76197" y="1757019"/>
                  </a:lnTo>
                  <a:lnTo>
                    <a:pt x="50047" y="1722362"/>
                  </a:lnTo>
                  <a:lnTo>
                    <a:pt x="28872" y="1684172"/>
                  </a:lnTo>
                  <a:lnTo>
                    <a:pt x="13152" y="1642930"/>
                  </a:lnTo>
                  <a:lnTo>
                    <a:pt x="3368" y="1599115"/>
                  </a:lnTo>
                  <a:lnTo>
                    <a:pt x="0" y="1553210"/>
                  </a:lnTo>
                  <a:lnTo>
                    <a:pt x="0" y="310651"/>
                  </a:lnTo>
                  <a:close/>
                </a:path>
              </a:pathLst>
            </a:custGeom>
            <a:ln w="25400">
              <a:solidFill>
                <a:srgbClr val="4F1D1B"/>
              </a:solidFill>
            </a:ln>
          </p:spPr>
          <p:txBody>
            <a:bodyPr wrap="square" lIns="0" tIns="0" rIns="0" bIns="0" rtlCol="0"/>
            <a:lstStyle/>
            <a:p>
              <a:endParaRPr/>
            </a:p>
          </p:txBody>
        </p:sp>
      </p:grpSp>
      <p:sp>
        <p:nvSpPr>
          <p:cNvPr id="14" name="object 14"/>
          <p:cNvSpPr txBox="1"/>
          <p:nvPr/>
        </p:nvSpPr>
        <p:spPr>
          <a:xfrm>
            <a:off x="8183043" y="2239771"/>
            <a:ext cx="2696845" cy="1129030"/>
          </a:xfrm>
          <a:prstGeom prst="rect">
            <a:avLst/>
          </a:prstGeom>
        </p:spPr>
        <p:txBody>
          <a:bodyPr vert="horz" wrap="square" lIns="0" tIns="9525" rIns="0" bIns="0" rtlCol="0">
            <a:spAutoFit/>
          </a:bodyPr>
          <a:lstStyle/>
          <a:p>
            <a:pPr marL="12700" marR="5080" algn="ctr">
              <a:lnSpc>
                <a:spcPct val="100800"/>
              </a:lnSpc>
              <a:spcBef>
                <a:spcPts val="75"/>
              </a:spcBef>
            </a:pPr>
            <a:r>
              <a:rPr sz="2400" spc="-155" dirty="0">
                <a:solidFill>
                  <a:srgbClr val="FFFFFF"/>
                </a:solidFill>
                <a:latin typeface="Verdana"/>
                <a:cs typeface="Verdana"/>
              </a:rPr>
              <a:t>Time</a:t>
            </a:r>
            <a:r>
              <a:rPr sz="2400" spc="-175" dirty="0">
                <a:solidFill>
                  <a:srgbClr val="FFFFFF"/>
                </a:solidFill>
                <a:latin typeface="Verdana"/>
                <a:cs typeface="Verdana"/>
              </a:rPr>
              <a:t> </a:t>
            </a:r>
            <a:r>
              <a:rPr sz="2400" spc="80" dirty="0">
                <a:solidFill>
                  <a:srgbClr val="FFFFFF"/>
                </a:solidFill>
                <a:latin typeface="Verdana"/>
                <a:cs typeface="Verdana"/>
              </a:rPr>
              <a:t>and</a:t>
            </a:r>
            <a:r>
              <a:rPr sz="2400" spc="-175" dirty="0">
                <a:solidFill>
                  <a:srgbClr val="FFFFFF"/>
                </a:solidFill>
                <a:latin typeface="Verdana"/>
                <a:cs typeface="Verdana"/>
              </a:rPr>
              <a:t> </a:t>
            </a:r>
            <a:r>
              <a:rPr sz="2400" spc="-65" dirty="0">
                <a:solidFill>
                  <a:srgbClr val="FFFFFF"/>
                </a:solidFill>
                <a:latin typeface="Verdana"/>
                <a:cs typeface="Verdana"/>
              </a:rPr>
              <a:t>memory </a:t>
            </a:r>
            <a:r>
              <a:rPr sz="2400" spc="-35" dirty="0">
                <a:solidFill>
                  <a:srgbClr val="FFFFFF"/>
                </a:solidFill>
                <a:latin typeface="Verdana"/>
                <a:cs typeface="Verdana"/>
              </a:rPr>
              <a:t>consumption</a:t>
            </a:r>
            <a:r>
              <a:rPr sz="2400" spc="-160" dirty="0">
                <a:solidFill>
                  <a:srgbClr val="FFFFFF"/>
                </a:solidFill>
                <a:latin typeface="Verdana"/>
                <a:cs typeface="Verdana"/>
              </a:rPr>
              <a:t> </a:t>
            </a:r>
            <a:r>
              <a:rPr sz="2400" spc="-25" dirty="0">
                <a:solidFill>
                  <a:srgbClr val="FFFFFF"/>
                </a:solidFill>
                <a:latin typeface="Verdana"/>
                <a:cs typeface="Verdana"/>
              </a:rPr>
              <a:t>of </a:t>
            </a:r>
            <a:r>
              <a:rPr sz="2400" spc="-10" dirty="0">
                <a:solidFill>
                  <a:srgbClr val="FFFFFF"/>
                </a:solidFill>
                <a:latin typeface="Verdana"/>
                <a:cs typeface="Verdana"/>
              </a:rPr>
              <a:t>backtesting.</a:t>
            </a:r>
            <a:endParaRPr sz="24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75" dirty="0"/>
              <a:t> </a:t>
            </a:r>
            <a:r>
              <a:rPr spc="-95" dirty="0"/>
              <a:t>parameters:</a:t>
            </a:r>
            <a:r>
              <a:rPr spc="-135" dirty="0"/>
              <a:t> </a:t>
            </a:r>
            <a:r>
              <a:rPr spc="-190" dirty="0"/>
              <a:t>Window</a:t>
            </a:r>
            <a:r>
              <a:rPr spc="-100" dirty="0"/>
              <a:t> </a:t>
            </a:r>
            <a:r>
              <a:rPr spc="-20" dirty="0"/>
              <a:t>type</a:t>
            </a:r>
          </a:p>
        </p:txBody>
      </p:sp>
      <p:sp>
        <p:nvSpPr>
          <p:cNvPr id="70" name="object 7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38" y="1633220"/>
            <a:ext cx="2465705" cy="29972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1800" b="1" spc="-30" dirty="0">
                <a:latin typeface="Tahoma"/>
                <a:cs typeface="Tahoma"/>
              </a:rPr>
              <a:t>Expanding</a:t>
            </a:r>
            <a:r>
              <a:rPr sz="1800" b="1" spc="-80" dirty="0">
                <a:latin typeface="Tahoma"/>
                <a:cs typeface="Tahoma"/>
              </a:rPr>
              <a:t> </a:t>
            </a:r>
            <a:r>
              <a:rPr sz="1800" b="1" spc="-50" dirty="0">
                <a:latin typeface="Tahoma"/>
                <a:cs typeface="Tahoma"/>
              </a:rPr>
              <a:t>window</a:t>
            </a:r>
            <a:endParaRPr sz="1800">
              <a:latin typeface="Tahoma"/>
              <a:cs typeface="Tahoma"/>
            </a:endParaRPr>
          </a:p>
        </p:txBody>
      </p:sp>
      <p:grpSp>
        <p:nvGrpSpPr>
          <p:cNvPr id="4" name="object 4"/>
          <p:cNvGrpSpPr/>
          <p:nvPr/>
        </p:nvGrpSpPr>
        <p:grpSpPr>
          <a:xfrm>
            <a:off x="2756419" y="3095887"/>
            <a:ext cx="7296784" cy="593090"/>
            <a:chOff x="2756419" y="3095887"/>
            <a:chExt cx="7296784" cy="593090"/>
          </a:xfrm>
        </p:grpSpPr>
        <p:sp>
          <p:nvSpPr>
            <p:cNvPr id="5" name="object 5"/>
            <p:cNvSpPr/>
            <p:nvPr/>
          </p:nvSpPr>
          <p:spPr>
            <a:xfrm>
              <a:off x="2765944" y="3339762"/>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6" name="object 6"/>
            <p:cNvSpPr/>
            <p:nvPr/>
          </p:nvSpPr>
          <p:spPr>
            <a:xfrm>
              <a:off x="7513495" y="310541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7" name="object 7"/>
            <p:cNvSpPr/>
            <p:nvPr/>
          </p:nvSpPr>
          <p:spPr>
            <a:xfrm>
              <a:off x="7513495"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8" name="object 8"/>
            <p:cNvSpPr/>
            <p:nvPr/>
          </p:nvSpPr>
          <p:spPr>
            <a:xfrm>
              <a:off x="8305036"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9" name="object 9"/>
            <p:cNvSpPr/>
            <p:nvPr/>
          </p:nvSpPr>
          <p:spPr>
            <a:xfrm>
              <a:off x="8305036"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0" name="object 10"/>
            <p:cNvSpPr/>
            <p:nvPr/>
          </p:nvSpPr>
          <p:spPr>
            <a:xfrm>
              <a:off x="9096579"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1" name="object 11"/>
            <p:cNvSpPr/>
            <p:nvPr/>
          </p:nvSpPr>
          <p:spPr>
            <a:xfrm>
              <a:off x="9096579"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2" name="object 12"/>
            <p:cNvSpPr/>
            <p:nvPr/>
          </p:nvSpPr>
          <p:spPr>
            <a:xfrm>
              <a:off x="5138866"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13" name="object 13"/>
            <p:cNvSpPr/>
            <p:nvPr/>
          </p:nvSpPr>
          <p:spPr>
            <a:xfrm>
              <a:off x="5138866"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4" name="object 14"/>
            <p:cNvSpPr/>
            <p:nvPr/>
          </p:nvSpPr>
          <p:spPr>
            <a:xfrm>
              <a:off x="5930408"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5" name="object 15"/>
            <p:cNvSpPr/>
            <p:nvPr/>
          </p:nvSpPr>
          <p:spPr>
            <a:xfrm>
              <a:off x="5930408"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6" name="object 16"/>
            <p:cNvSpPr/>
            <p:nvPr/>
          </p:nvSpPr>
          <p:spPr>
            <a:xfrm>
              <a:off x="6721951"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7" name="object 17"/>
            <p:cNvSpPr/>
            <p:nvPr/>
          </p:nvSpPr>
          <p:spPr>
            <a:xfrm>
              <a:off x="6721951"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8" name="object 18"/>
            <p:cNvSpPr/>
            <p:nvPr/>
          </p:nvSpPr>
          <p:spPr>
            <a:xfrm>
              <a:off x="2765944" y="310541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19" name="object 19"/>
            <p:cNvSpPr/>
            <p:nvPr/>
          </p:nvSpPr>
          <p:spPr>
            <a:xfrm>
              <a:off x="2765944"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0" name="object 20"/>
            <p:cNvSpPr/>
            <p:nvPr/>
          </p:nvSpPr>
          <p:spPr>
            <a:xfrm>
              <a:off x="3557487"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1" name="object 21"/>
            <p:cNvSpPr/>
            <p:nvPr/>
          </p:nvSpPr>
          <p:spPr>
            <a:xfrm>
              <a:off x="3557487"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2" name="object 22"/>
            <p:cNvSpPr/>
            <p:nvPr/>
          </p:nvSpPr>
          <p:spPr>
            <a:xfrm>
              <a:off x="4349028"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23" name="object 23"/>
            <p:cNvSpPr/>
            <p:nvPr/>
          </p:nvSpPr>
          <p:spPr>
            <a:xfrm>
              <a:off x="4349028"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24" name="object 24"/>
          <p:cNvGrpSpPr/>
          <p:nvPr/>
        </p:nvGrpSpPr>
        <p:grpSpPr>
          <a:xfrm>
            <a:off x="2757272" y="4038520"/>
            <a:ext cx="7295515" cy="593090"/>
            <a:chOff x="2757272" y="4038520"/>
            <a:chExt cx="7295515" cy="593090"/>
          </a:xfrm>
        </p:grpSpPr>
        <p:sp>
          <p:nvSpPr>
            <p:cNvPr id="25" name="object 25"/>
            <p:cNvSpPr/>
            <p:nvPr/>
          </p:nvSpPr>
          <p:spPr>
            <a:xfrm>
              <a:off x="2765944" y="4284012"/>
              <a:ext cx="7287259" cy="114300"/>
            </a:xfrm>
            <a:custGeom>
              <a:avLst/>
              <a:gdLst/>
              <a:ahLst/>
              <a:cxnLst/>
              <a:rect l="l" t="t" r="r" b="b"/>
              <a:pathLst>
                <a:path w="7287259" h="114300">
                  <a:moveTo>
                    <a:pt x="7172515" y="0"/>
                  </a:moveTo>
                  <a:lnTo>
                    <a:pt x="7172515" y="114300"/>
                  </a:lnTo>
                  <a:lnTo>
                    <a:pt x="7248717" y="76200"/>
                  </a:lnTo>
                  <a:lnTo>
                    <a:pt x="7191559" y="76200"/>
                  </a:lnTo>
                  <a:lnTo>
                    <a:pt x="7191559" y="38100"/>
                  </a:lnTo>
                  <a:lnTo>
                    <a:pt x="7248713"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3" y="38100"/>
                  </a:moveTo>
                  <a:lnTo>
                    <a:pt x="7191559" y="38100"/>
                  </a:lnTo>
                  <a:lnTo>
                    <a:pt x="7191559" y="76200"/>
                  </a:lnTo>
                  <a:lnTo>
                    <a:pt x="7248717" y="76200"/>
                  </a:lnTo>
                  <a:lnTo>
                    <a:pt x="7286815" y="57151"/>
                  </a:lnTo>
                  <a:lnTo>
                    <a:pt x="7248713" y="38100"/>
                  </a:lnTo>
                  <a:close/>
                </a:path>
              </a:pathLst>
            </a:custGeom>
            <a:solidFill>
              <a:srgbClr val="7F7F7F"/>
            </a:solidFill>
          </p:spPr>
          <p:txBody>
            <a:bodyPr wrap="square" lIns="0" tIns="0" rIns="0" bIns="0" rtlCol="0"/>
            <a:lstStyle/>
            <a:p>
              <a:endParaRPr/>
            </a:p>
          </p:txBody>
        </p:sp>
        <p:sp>
          <p:nvSpPr>
            <p:cNvPr id="26" name="object 26"/>
            <p:cNvSpPr/>
            <p:nvPr/>
          </p:nvSpPr>
          <p:spPr>
            <a:xfrm>
              <a:off x="7514348"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7" name="object 27"/>
            <p:cNvSpPr/>
            <p:nvPr/>
          </p:nvSpPr>
          <p:spPr>
            <a:xfrm>
              <a:off x="7514348"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8" name="object 28"/>
            <p:cNvSpPr/>
            <p:nvPr/>
          </p:nvSpPr>
          <p:spPr>
            <a:xfrm>
              <a:off x="8305889"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9" name="object 29"/>
            <p:cNvSpPr/>
            <p:nvPr/>
          </p:nvSpPr>
          <p:spPr>
            <a:xfrm>
              <a:off x="8305889"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0" name="object 30"/>
            <p:cNvSpPr/>
            <p:nvPr/>
          </p:nvSpPr>
          <p:spPr>
            <a:xfrm>
              <a:off x="9097434"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1" name="object 31"/>
            <p:cNvSpPr/>
            <p:nvPr/>
          </p:nvSpPr>
          <p:spPr>
            <a:xfrm>
              <a:off x="9097434"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2" name="object 32"/>
            <p:cNvSpPr/>
            <p:nvPr/>
          </p:nvSpPr>
          <p:spPr>
            <a:xfrm>
              <a:off x="5139720"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33" name="object 33"/>
            <p:cNvSpPr/>
            <p:nvPr/>
          </p:nvSpPr>
          <p:spPr>
            <a:xfrm>
              <a:off x="5139720"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4" name="object 34"/>
            <p:cNvSpPr/>
            <p:nvPr/>
          </p:nvSpPr>
          <p:spPr>
            <a:xfrm>
              <a:off x="5931263"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35" name="object 35"/>
            <p:cNvSpPr/>
            <p:nvPr/>
          </p:nvSpPr>
          <p:spPr>
            <a:xfrm>
              <a:off x="5931263"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6" name="object 36"/>
            <p:cNvSpPr/>
            <p:nvPr/>
          </p:nvSpPr>
          <p:spPr>
            <a:xfrm>
              <a:off x="6722805"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7" name="object 37"/>
            <p:cNvSpPr/>
            <p:nvPr/>
          </p:nvSpPr>
          <p:spPr>
            <a:xfrm>
              <a:off x="6722805"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8" name="object 38"/>
            <p:cNvSpPr/>
            <p:nvPr/>
          </p:nvSpPr>
          <p:spPr>
            <a:xfrm>
              <a:off x="2766797"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39" name="object 39"/>
            <p:cNvSpPr/>
            <p:nvPr/>
          </p:nvSpPr>
          <p:spPr>
            <a:xfrm>
              <a:off x="2766797"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0" name="object 40"/>
            <p:cNvSpPr/>
            <p:nvPr/>
          </p:nvSpPr>
          <p:spPr>
            <a:xfrm>
              <a:off x="3558340"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1" name="object 41"/>
            <p:cNvSpPr/>
            <p:nvPr/>
          </p:nvSpPr>
          <p:spPr>
            <a:xfrm>
              <a:off x="3558340"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2" name="object 42"/>
            <p:cNvSpPr/>
            <p:nvPr/>
          </p:nvSpPr>
          <p:spPr>
            <a:xfrm>
              <a:off x="4349883"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3" name="object 43"/>
            <p:cNvSpPr/>
            <p:nvPr/>
          </p:nvSpPr>
          <p:spPr>
            <a:xfrm>
              <a:off x="4349883"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44" name="object 44"/>
          <p:cNvGrpSpPr/>
          <p:nvPr/>
        </p:nvGrpSpPr>
        <p:grpSpPr>
          <a:xfrm>
            <a:off x="2757272" y="4968173"/>
            <a:ext cx="7308850" cy="593090"/>
            <a:chOff x="2757272" y="4968173"/>
            <a:chExt cx="7308850" cy="593090"/>
          </a:xfrm>
        </p:grpSpPr>
        <p:sp>
          <p:nvSpPr>
            <p:cNvPr id="45" name="object 45"/>
            <p:cNvSpPr/>
            <p:nvPr/>
          </p:nvSpPr>
          <p:spPr>
            <a:xfrm>
              <a:off x="2779162" y="5228264"/>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46" name="object 46"/>
            <p:cNvSpPr/>
            <p:nvPr/>
          </p:nvSpPr>
          <p:spPr>
            <a:xfrm>
              <a:off x="7514348"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7" name="object 47"/>
            <p:cNvSpPr/>
            <p:nvPr/>
          </p:nvSpPr>
          <p:spPr>
            <a:xfrm>
              <a:off x="7514348"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8" name="object 48"/>
            <p:cNvSpPr/>
            <p:nvPr/>
          </p:nvSpPr>
          <p:spPr>
            <a:xfrm>
              <a:off x="8305889"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9" name="object 49"/>
            <p:cNvSpPr/>
            <p:nvPr/>
          </p:nvSpPr>
          <p:spPr>
            <a:xfrm>
              <a:off x="8305889"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0" name="object 50"/>
            <p:cNvSpPr/>
            <p:nvPr/>
          </p:nvSpPr>
          <p:spPr>
            <a:xfrm>
              <a:off x="9097434"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51" name="object 51"/>
            <p:cNvSpPr/>
            <p:nvPr/>
          </p:nvSpPr>
          <p:spPr>
            <a:xfrm>
              <a:off x="9097434"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2" name="object 52"/>
            <p:cNvSpPr/>
            <p:nvPr/>
          </p:nvSpPr>
          <p:spPr>
            <a:xfrm>
              <a:off x="5139720"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53" name="object 53"/>
            <p:cNvSpPr/>
            <p:nvPr/>
          </p:nvSpPr>
          <p:spPr>
            <a:xfrm>
              <a:off x="5139720"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4" name="object 54"/>
            <p:cNvSpPr/>
            <p:nvPr/>
          </p:nvSpPr>
          <p:spPr>
            <a:xfrm>
              <a:off x="5931263"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5" name="object 55"/>
            <p:cNvSpPr/>
            <p:nvPr/>
          </p:nvSpPr>
          <p:spPr>
            <a:xfrm>
              <a:off x="5931263"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6" name="object 56"/>
            <p:cNvSpPr/>
            <p:nvPr/>
          </p:nvSpPr>
          <p:spPr>
            <a:xfrm>
              <a:off x="6722805"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7" name="object 57"/>
            <p:cNvSpPr/>
            <p:nvPr/>
          </p:nvSpPr>
          <p:spPr>
            <a:xfrm>
              <a:off x="6722805"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8" name="object 58"/>
            <p:cNvSpPr/>
            <p:nvPr/>
          </p:nvSpPr>
          <p:spPr>
            <a:xfrm>
              <a:off x="2766797"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9" name="object 59"/>
            <p:cNvSpPr/>
            <p:nvPr/>
          </p:nvSpPr>
          <p:spPr>
            <a:xfrm>
              <a:off x="2766797"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0" name="object 60"/>
            <p:cNvSpPr/>
            <p:nvPr/>
          </p:nvSpPr>
          <p:spPr>
            <a:xfrm>
              <a:off x="3558340"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61" name="object 61"/>
            <p:cNvSpPr/>
            <p:nvPr/>
          </p:nvSpPr>
          <p:spPr>
            <a:xfrm>
              <a:off x="3558340"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2" name="object 62"/>
            <p:cNvSpPr/>
            <p:nvPr/>
          </p:nvSpPr>
          <p:spPr>
            <a:xfrm>
              <a:off x="4349883"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63" name="object 63"/>
            <p:cNvSpPr/>
            <p:nvPr/>
          </p:nvSpPr>
          <p:spPr>
            <a:xfrm>
              <a:off x="4349883"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sp>
        <p:nvSpPr>
          <p:cNvPr id="64" name="object 64"/>
          <p:cNvSpPr txBox="1"/>
          <p:nvPr/>
        </p:nvSpPr>
        <p:spPr>
          <a:xfrm>
            <a:off x="2857902" y="2425700"/>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558ED5"/>
                </a:solidFill>
                <a:latin typeface="Tahoma"/>
                <a:cs typeface="Tahoma"/>
              </a:rPr>
              <a:t>Train</a:t>
            </a:r>
            <a:endParaRPr sz="1800">
              <a:latin typeface="Tahoma"/>
              <a:cs typeface="Tahoma"/>
            </a:endParaRPr>
          </a:p>
        </p:txBody>
      </p:sp>
      <p:sp>
        <p:nvSpPr>
          <p:cNvPr id="65" name="object 65"/>
          <p:cNvSpPr txBox="1"/>
          <p:nvPr/>
        </p:nvSpPr>
        <p:spPr>
          <a:xfrm>
            <a:off x="5174496" y="2428747"/>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solidFill>
                  <a:srgbClr val="953735"/>
                </a:solidFill>
                <a:latin typeface="Tahoma"/>
                <a:cs typeface="Tahoma"/>
              </a:rPr>
              <a:t>Test</a:t>
            </a:r>
            <a:endParaRPr sz="1800">
              <a:latin typeface="Tahoma"/>
              <a:cs typeface="Tahoma"/>
            </a:endParaRPr>
          </a:p>
        </p:txBody>
      </p:sp>
      <p:sp>
        <p:nvSpPr>
          <p:cNvPr id="66" name="object 66"/>
          <p:cNvSpPr/>
          <p:nvPr/>
        </p:nvSpPr>
        <p:spPr>
          <a:xfrm>
            <a:off x="2797697" y="2842990"/>
            <a:ext cx="2113280" cy="114300"/>
          </a:xfrm>
          <a:custGeom>
            <a:avLst/>
            <a:gdLst/>
            <a:ahLst/>
            <a:cxnLst/>
            <a:rect l="l" t="t" r="r" b="b"/>
            <a:pathLst>
              <a:path w="2113279" h="114300">
                <a:moveTo>
                  <a:pt x="114297" y="0"/>
                </a:moveTo>
                <a:lnTo>
                  <a:pt x="0" y="57151"/>
                </a:lnTo>
                <a:lnTo>
                  <a:pt x="114297" y="114300"/>
                </a:lnTo>
                <a:lnTo>
                  <a:pt x="114297" y="76201"/>
                </a:lnTo>
                <a:lnTo>
                  <a:pt x="95248" y="76201"/>
                </a:lnTo>
                <a:lnTo>
                  <a:pt x="95248" y="38101"/>
                </a:lnTo>
                <a:lnTo>
                  <a:pt x="114297" y="38101"/>
                </a:lnTo>
                <a:lnTo>
                  <a:pt x="114297" y="0"/>
                </a:lnTo>
                <a:close/>
              </a:path>
              <a:path w="2113279" h="114300">
                <a:moveTo>
                  <a:pt x="1998417" y="0"/>
                </a:moveTo>
                <a:lnTo>
                  <a:pt x="1998417" y="114300"/>
                </a:lnTo>
                <a:lnTo>
                  <a:pt x="2074616" y="76201"/>
                </a:lnTo>
                <a:lnTo>
                  <a:pt x="2017468" y="76201"/>
                </a:lnTo>
                <a:lnTo>
                  <a:pt x="2017468" y="38101"/>
                </a:lnTo>
                <a:lnTo>
                  <a:pt x="2074618" y="38101"/>
                </a:lnTo>
                <a:lnTo>
                  <a:pt x="1998417" y="0"/>
                </a:lnTo>
                <a:close/>
              </a:path>
              <a:path w="2113279" h="114300">
                <a:moveTo>
                  <a:pt x="114297" y="38101"/>
                </a:moveTo>
                <a:lnTo>
                  <a:pt x="95248" y="38101"/>
                </a:lnTo>
                <a:lnTo>
                  <a:pt x="95248" y="76201"/>
                </a:lnTo>
                <a:lnTo>
                  <a:pt x="114297" y="76201"/>
                </a:lnTo>
                <a:lnTo>
                  <a:pt x="114297" y="38101"/>
                </a:lnTo>
                <a:close/>
              </a:path>
              <a:path w="2113279" h="114300">
                <a:moveTo>
                  <a:pt x="1998417" y="38101"/>
                </a:moveTo>
                <a:lnTo>
                  <a:pt x="114297" y="38101"/>
                </a:lnTo>
                <a:lnTo>
                  <a:pt x="114297" y="76201"/>
                </a:lnTo>
                <a:lnTo>
                  <a:pt x="1998417" y="76201"/>
                </a:lnTo>
                <a:lnTo>
                  <a:pt x="1998417" y="38101"/>
                </a:lnTo>
                <a:close/>
              </a:path>
              <a:path w="2113279" h="114300">
                <a:moveTo>
                  <a:pt x="2074618" y="38101"/>
                </a:moveTo>
                <a:lnTo>
                  <a:pt x="2017468" y="38101"/>
                </a:lnTo>
                <a:lnTo>
                  <a:pt x="2017468" y="76201"/>
                </a:lnTo>
                <a:lnTo>
                  <a:pt x="2074616" y="76201"/>
                </a:lnTo>
                <a:lnTo>
                  <a:pt x="2112717" y="57151"/>
                </a:lnTo>
                <a:lnTo>
                  <a:pt x="2074618" y="38101"/>
                </a:lnTo>
                <a:close/>
              </a:path>
            </a:pathLst>
          </a:custGeom>
          <a:solidFill>
            <a:srgbClr val="4F81BD"/>
          </a:solidFill>
        </p:spPr>
        <p:txBody>
          <a:bodyPr wrap="square" lIns="0" tIns="0" rIns="0" bIns="0" rtlCol="0"/>
          <a:lstStyle/>
          <a:p>
            <a:endParaRPr/>
          </a:p>
        </p:txBody>
      </p:sp>
      <p:sp>
        <p:nvSpPr>
          <p:cNvPr id="67" name="object 67"/>
          <p:cNvSpPr/>
          <p:nvPr/>
        </p:nvSpPr>
        <p:spPr>
          <a:xfrm>
            <a:off x="2797697" y="3785603"/>
            <a:ext cx="2928620" cy="114300"/>
          </a:xfrm>
          <a:custGeom>
            <a:avLst/>
            <a:gdLst/>
            <a:ahLst/>
            <a:cxnLst/>
            <a:rect l="l" t="t" r="r" b="b"/>
            <a:pathLst>
              <a:path w="2928620" h="114300">
                <a:moveTo>
                  <a:pt x="114297" y="0"/>
                </a:moveTo>
                <a:lnTo>
                  <a:pt x="0" y="57150"/>
                </a:lnTo>
                <a:lnTo>
                  <a:pt x="114300" y="114300"/>
                </a:lnTo>
                <a:lnTo>
                  <a:pt x="114297" y="76200"/>
                </a:lnTo>
                <a:lnTo>
                  <a:pt x="95247" y="76200"/>
                </a:lnTo>
                <a:lnTo>
                  <a:pt x="95247" y="38100"/>
                </a:lnTo>
                <a:lnTo>
                  <a:pt x="114297" y="38100"/>
                </a:lnTo>
                <a:lnTo>
                  <a:pt x="114297" y="0"/>
                </a:lnTo>
                <a:close/>
              </a:path>
              <a:path w="2928620" h="114300">
                <a:moveTo>
                  <a:pt x="2813973" y="0"/>
                </a:moveTo>
                <a:lnTo>
                  <a:pt x="2813973" y="114300"/>
                </a:lnTo>
                <a:lnTo>
                  <a:pt x="2890173" y="76200"/>
                </a:lnTo>
                <a:lnTo>
                  <a:pt x="2833022" y="76200"/>
                </a:lnTo>
                <a:lnTo>
                  <a:pt x="2833022" y="38100"/>
                </a:lnTo>
                <a:lnTo>
                  <a:pt x="2890173" y="38100"/>
                </a:lnTo>
                <a:lnTo>
                  <a:pt x="2813973" y="0"/>
                </a:lnTo>
                <a:close/>
              </a:path>
              <a:path w="2928620" h="114300">
                <a:moveTo>
                  <a:pt x="114297" y="38100"/>
                </a:moveTo>
                <a:lnTo>
                  <a:pt x="95247" y="38100"/>
                </a:lnTo>
                <a:lnTo>
                  <a:pt x="95247" y="76200"/>
                </a:lnTo>
                <a:lnTo>
                  <a:pt x="114297" y="76200"/>
                </a:lnTo>
                <a:lnTo>
                  <a:pt x="114297" y="38100"/>
                </a:lnTo>
                <a:close/>
              </a:path>
              <a:path w="2928620" h="114300">
                <a:moveTo>
                  <a:pt x="2813973" y="38100"/>
                </a:moveTo>
                <a:lnTo>
                  <a:pt x="114297" y="38100"/>
                </a:lnTo>
                <a:lnTo>
                  <a:pt x="114297" y="76200"/>
                </a:lnTo>
                <a:lnTo>
                  <a:pt x="2813973" y="76200"/>
                </a:lnTo>
                <a:lnTo>
                  <a:pt x="2813973" y="38100"/>
                </a:lnTo>
                <a:close/>
              </a:path>
              <a:path w="2928620" h="114300">
                <a:moveTo>
                  <a:pt x="2890173" y="38100"/>
                </a:moveTo>
                <a:lnTo>
                  <a:pt x="2833022" y="38100"/>
                </a:lnTo>
                <a:lnTo>
                  <a:pt x="2833022" y="76200"/>
                </a:lnTo>
                <a:lnTo>
                  <a:pt x="2890173" y="76200"/>
                </a:lnTo>
                <a:lnTo>
                  <a:pt x="2928273" y="57150"/>
                </a:lnTo>
                <a:lnTo>
                  <a:pt x="2890173" y="38100"/>
                </a:lnTo>
                <a:close/>
              </a:path>
            </a:pathLst>
          </a:custGeom>
          <a:solidFill>
            <a:srgbClr val="4F81BD"/>
          </a:solidFill>
        </p:spPr>
        <p:txBody>
          <a:bodyPr wrap="square" lIns="0" tIns="0" rIns="0" bIns="0" rtlCol="0"/>
          <a:lstStyle/>
          <a:p>
            <a:endParaRPr/>
          </a:p>
        </p:txBody>
      </p:sp>
      <p:sp>
        <p:nvSpPr>
          <p:cNvPr id="68" name="object 68"/>
          <p:cNvSpPr/>
          <p:nvPr/>
        </p:nvSpPr>
        <p:spPr>
          <a:xfrm>
            <a:off x="2797697" y="4715257"/>
            <a:ext cx="3684904" cy="114300"/>
          </a:xfrm>
          <a:custGeom>
            <a:avLst/>
            <a:gdLst/>
            <a:ahLst/>
            <a:cxnLst/>
            <a:rect l="l" t="t" r="r" b="b"/>
            <a:pathLst>
              <a:path w="3684904" h="114300">
                <a:moveTo>
                  <a:pt x="114297" y="0"/>
                </a:moveTo>
                <a:lnTo>
                  <a:pt x="0" y="57150"/>
                </a:lnTo>
                <a:lnTo>
                  <a:pt x="114300" y="114300"/>
                </a:lnTo>
                <a:lnTo>
                  <a:pt x="114297" y="76200"/>
                </a:lnTo>
                <a:lnTo>
                  <a:pt x="95243" y="76200"/>
                </a:lnTo>
                <a:lnTo>
                  <a:pt x="95243" y="38100"/>
                </a:lnTo>
                <a:lnTo>
                  <a:pt x="114297" y="38100"/>
                </a:lnTo>
                <a:lnTo>
                  <a:pt x="114297" y="0"/>
                </a:lnTo>
                <a:close/>
              </a:path>
              <a:path w="3684904" h="114300">
                <a:moveTo>
                  <a:pt x="3570321" y="0"/>
                </a:moveTo>
                <a:lnTo>
                  <a:pt x="3570321" y="114300"/>
                </a:lnTo>
                <a:lnTo>
                  <a:pt x="3646521" y="76200"/>
                </a:lnTo>
                <a:lnTo>
                  <a:pt x="3589374" y="76200"/>
                </a:lnTo>
                <a:lnTo>
                  <a:pt x="3589374" y="38100"/>
                </a:lnTo>
                <a:lnTo>
                  <a:pt x="3646521" y="38100"/>
                </a:lnTo>
                <a:lnTo>
                  <a:pt x="3570321" y="0"/>
                </a:lnTo>
                <a:close/>
              </a:path>
              <a:path w="3684904" h="114300">
                <a:moveTo>
                  <a:pt x="114297" y="38100"/>
                </a:moveTo>
                <a:lnTo>
                  <a:pt x="95243" y="38100"/>
                </a:lnTo>
                <a:lnTo>
                  <a:pt x="95243" y="76200"/>
                </a:lnTo>
                <a:lnTo>
                  <a:pt x="114297" y="76200"/>
                </a:lnTo>
                <a:lnTo>
                  <a:pt x="114297" y="38100"/>
                </a:lnTo>
                <a:close/>
              </a:path>
              <a:path w="3684904" h="114300">
                <a:moveTo>
                  <a:pt x="3570321" y="38100"/>
                </a:moveTo>
                <a:lnTo>
                  <a:pt x="114297" y="38100"/>
                </a:lnTo>
                <a:lnTo>
                  <a:pt x="114297" y="76200"/>
                </a:lnTo>
                <a:lnTo>
                  <a:pt x="3570321" y="76200"/>
                </a:lnTo>
                <a:lnTo>
                  <a:pt x="3570321" y="38100"/>
                </a:lnTo>
                <a:close/>
              </a:path>
              <a:path w="3684904" h="114300">
                <a:moveTo>
                  <a:pt x="3646521" y="38100"/>
                </a:moveTo>
                <a:lnTo>
                  <a:pt x="3589374" y="38100"/>
                </a:lnTo>
                <a:lnTo>
                  <a:pt x="3589374" y="76200"/>
                </a:lnTo>
                <a:lnTo>
                  <a:pt x="3646521" y="76200"/>
                </a:lnTo>
                <a:lnTo>
                  <a:pt x="3684621" y="57150"/>
                </a:lnTo>
                <a:lnTo>
                  <a:pt x="3646521" y="38100"/>
                </a:lnTo>
                <a:close/>
              </a:path>
            </a:pathLst>
          </a:custGeom>
          <a:solidFill>
            <a:srgbClr val="4F81BD"/>
          </a:solidFill>
        </p:spPr>
        <p:txBody>
          <a:bodyPr wrap="square" lIns="0" tIns="0" rIns="0" bIns="0" rtlCol="0"/>
          <a:lstStyle/>
          <a:p>
            <a:endParaRPr/>
          </a:p>
        </p:txBody>
      </p:sp>
      <p:sp>
        <p:nvSpPr>
          <p:cNvPr id="69" name="object 69"/>
          <p:cNvSpPr txBox="1"/>
          <p:nvPr/>
        </p:nvSpPr>
        <p:spPr>
          <a:xfrm>
            <a:off x="1671640" y="3215132"/>
            <a:ext cx="683260" cy="2186940"/>
          </a:xfrm>
          <a:prstGeom prst="rect">
            <a:avLst/>
          </a:prstGeom>
        </p:spPr>
        <p:txBody>
          <a:bodyPr vert="horz" wrap="square" lIns="0" tIns="12700" rIns="0" bIns="0" rtlCol="0">
            <a:spAutoFit/>
          </a:bodyPr>
          <a:lstStyle/>
          <a:p>
            <a:pPr marL="40005">
              <a:lnSpc>
                <a:spcPct val="100000"/>
              </a:lnSpc>
              <a:spcBef>
                <a:spcPts val="100"/>
              </a:spcBef>
            </a:pPr>
            <a:r>
              <a:rPr sz="1800" spc="-130" dirty="0">
                <a:latin typeface="Verdana"/>
                <a:cs typeface="Verdana"/>
              </a:rPr>
              <a:t>Split</a:t>
            </a:r>
            <a:r>
              <a:rPr sz="1800" spc="-114" dirty="0">
                <a:latin typeface="Verdana"/>
                <a:cs typeface="Verdana"/>
              </a:rPr>
              <a:t> </a:t>
            </a:r>
            <a:r>
              <a:rPr sz="1800" spc="-80" dirty="0">
                <a:latin typeface="Verdana"/>
                <a:cs typeface="Verdana"/>
              </a:rPr>
              <a:t>1</a:t>
            </a:r>
            <a:endParaRPr sz="1800">
              <a:latin typeface="Verdana"/>
              <a:cs typeface="Verdana"/>
            </a:endParaRPr>
          </a:p>
          <a:p>
            <a:pPr>
              <a:lnSpc>
                <a:spcPct val="100000"/>
              </a:lnSpc>
            </a:pPr>
            <a:endParaRPr sz="1800">
              <a:latin typeface="Verdana"/>
              <a:cs typeface="Verdana"/>
            </a:endParaRPr>
          </a:p>
          <a:p>
            <a:pPr>
              <a:lnSpc>
                <a:spcPct val="100000"/>
              </a:lnSpc>
              <a:spcBef>
                <a:spcPts val="925"/>
              </a:spcBef>
            </a:pPr>
            <a:endParaRPr sz="1800">
              <a:latin typeface="Verdana"/>
              <a:cs typeface="Verdana"/>
            </a:endParaRPr>
          </a:p>
          <a:p>
            <a:pPr marL="1270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2</a:t>
            </a:r>
            <a:endParaRPr sz="1800">
              <a:latin typeface="Verdana"/>
              <a:cs typeface="Verdana"/>
            </a:endParaRPr>
          </a:p>
          <a:p>
            <a:pPr>
              <a:lnSpc>
                <a:spcPct val="100000"/>
              </a:lnSpc>
            </a:pPr>
            <a:endParaRPr sz="1800">
              <a:latin typeface="Verdana"/>
              <a:cs typeface="Verdana"/>
            </a:endParaRPr>
          </a:p>
          <a:p>
            <a:pPr>
              <a:lnSpc>
                <a:spcPct val="100000"/>
              </a:lnSpc>
              <a:spcBef>
                <a:spcPts val="860"/>
              </a:spcBef>
            </a:pPr>
            <a:endParaRPr sz="1800">
              <a:latin typeface="Verdana"/>
              <a:cs typeface="Verdana"/>
            </a:endParaRPr>
          </a:p>
          <a:p>
            <a:pPr marL="3429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3</a:t>
            </a:r>
            <a:endParaRPr sz="180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75" dirty="0"/>
              <a:t> </a:t>
            </a:r>
            <a:r>
              <a:rPr spc="-95" dirty="0"/>
              <a:t>parameters:</a:t>
            </a:r>
            <a:r>
              <a:rPr spc="-135" dirty="0"/>
              <a:t> </a:t>
            </a:r>
            <a:r>
              <a:rPr spc="-190" dirty="0"/>
              <a:t>Window</a:t>
            </a:r>
            <a:r>
              <a:rPr spc="-100" dirty="0"/>
              <a:t> </a:t>
            </a:r>
            <a:r>
              <a:rPr spc="-20" dirty="0"/>
              <a:t>type</a:t>
            </a:r>
          </a:p>
        </p:txBody>
      </p:sp>
      <p:sp>
        <p:nvSpPr>
          <p:cNvPr id="70" name="object 7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38" y="1633220"/>
            <a:ext cx="4407535" cy="29972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1800" b="1" spc="-90" dirty="0">
                <a:latin typeface="Tahoma"/>
                <a:cs typeface="Tahoma"/>
              </a:rPr>
              <a:t>Rolling</a:t>
            </a:r>
            <a:r>
              <a:rPr sz="1800" b="1" spc="-20" dirty="0">
                <a:latin typeface="Tahoma"/>
                <a:cs typeface="Tahoma"/>
              </a:rPr>
              <a:t> </a:t>
            </a:r>
            <a:r>
              <a:rPr sz="1800" b="1" spc="-80" dirty="0">
                <a:latin typeface="Tahoma"/>
                <a:cs typeface="Tahoma"/>
              </a:rPr>
              <a:t>window</a:t>
            </a:r>
            <a:r>
              <a:rPr sz="1800" b="1" spc="-25" dirty="0">
                <a:latin typeface="Tahoma"/>
                <a:cs typeface="Tahoma"/>
              </a:rPr>
              <a:t> </a:t>
            </a:r>
            <a:r>
              <a:rPr sz="1800" b="1" spc="-90" dirty="0">
                <a:latin typeface="Tahoma"/>
                <a:cs typeface="Tahoma"/>
              </a:rPr>
              <a:t>(window</a:t>
            </a:r>
            <a:r>
              <a:rPr sz="1800" b="1" spc="-25" dirty="0">
                <a:latin typeface="Tahoma"/>
                <a:cs typeface="Tahoma"/>
              </a:rPr>
              <a:t> </a:t>
            </a:r>
            <a:r>
              <a:rPr sz="1800" b="1" spc="-70" dirty="0">
                <a:latin typeface="Tahoma"/>
                <a:cs typeface="Tahoma"/>
              </a:rPr>
              <a:t>size</a:t>
            </a:r>
            <a:r>
              <a:rPr sz="1800" b="1" spc="-20" dirty="0">
                <a:latin typeface="Tahoma"/>
                <a:cs typeface="Tahoma"/>
              </a:rPr>
              <a:t> </a:t>
            </a:r>
            <a:r>
              <a:rPr sz="1800" b="1" spc="-130" dirty="0">
                <a:latin typeface="Tahoma"/>
                <a:cs typeface="Tahoma"/>
              </a:rPr>
              <a:t>is</a:t>
            </a:r>
            <a:r>
              <a:rPr sz="1800" b="1" spc="-25" dirty="0">
                <a:latin typeface="Tahoma"/>
                <a:cs typeface="Tahoma"/>
              </a:rPr>
              <a:t> </a:t>
            </a:r>
            <a:r>
              <a:rPr sz="1800" b="1" spc="-20" dirty="0">
                <a:latin typeface="Tahoma"/>
                <a:cs typeface="Tahoma"/>
              </a:rPr>
              <a:t>fixed)</a:t>
            </a:r>
            <a:endParaRPr sz="1800">
              <a:latin typeface="Tahoma"/>
              <a:cs typeface="Tahoma"/>
            </a:endParaRPr>
          </a:p>
        </p:txBody>
      </p:sp>
      <p:sp>
        <p:nvSpPr>
          <p:cNvPr id="4" name="object 4"/>
          <p:cNvSpPr txBox="1"/>
          <p:nvPr/>
        </p:nvSpPr>
        <p:spPr>
          <a:xfrm>
            <a:off x="1671640" y="3215132"/>
            <a:ext cx="683260" cy="2186940"/>
          </a:xfrm>
          <a:prstGeom prst="rect">
            <a:avLst/>
          </a:prstGeom>
        </p:spPr>
        <p:txBody>
          <a:bodyPr vert="horz" wrap="square" lIns="0" tIns="12700" rIns="0" bIns="0" rtlCol="0">
            <a:spAutoFit/>
          </a:bodyPr>
          <a:lstStyle/>
          <a:p>
            <a:pPr marL="40005">
              <a:lnSpc>
                <a:spcPct val="100000"/>
              </a:lnSpc>
              <a:spcBef>
                <a:spcPts val="100"/>
              </a:spcBef>
            </a:pPr>
            <a:r>
              <a:rPr sz="1800" spc="-130" dirty="0">
                <a:latin typeface="Verdana"/>
                <a:cs typeface="Verdana"/>
              </a:rPr>
              <a:t>Split</a:t>
            </a:r>
            <a:r>
              <a:rPr sz="1800" spc="-114" dirty="0">
                <a:latin typeface="Verdana"/>
                <a:cs typeface="Verdana"/>
              </a:rPr>
              <a:t> </a:t>
            </a:r>
            <a:r>
              <a:rPr sz="1800" spc="-80" dirty="0">
                <a:latin typeface="Verdana"/>
                <a:cs typeface="Verdana"/>
              </a:rPr>
              <a:t>1</a:t>
            </a:r>
            <a:endParaRPr sz="1800">
              <a:latin typeface="Verdana"/>
              <a:cs typeface="Verdana"/>
            </a:endParaRPr>
          </a:p>
          <a:p>
            <a:pPr>
              <a:lnSpc>
                <a:spcPct val="100000"/>
              </a:lnSpc>
            </a:pPr>
            <a:endParaRPr sz="1800">
              <a:latin typeface="Verdana"/>
              <a:cs typeface="Verdana"/>
            </a:endParaRPr>
          </a:p>
          <a:p>
            <a:pPr>
              <a:lnSpc>
                <a:spcPct val="100000"/>
              </a:lnSpc>
              <a:spcBef>
                <a:spcPts val="925"/>
              </a:spcBef>
            </a:pPr>
            <a:endParaRPr sz="1800">
              <a:latin typeface="Verdana"/>
              <a:cs typeface="Verdana"/>
            </a:endParaRPr>
          </a:p>
          <a:p>
            <a:pPr marL="1270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2</a:t>
            </a:r>
            <a:endParaRPr sz="1800">
              <a:latin typeface="Verdana"/>
              <a:cs typeface="Verdana"/>
            </a:endParaRPr>
          </a:p>
          <a:p>
            <a:pPr>
              <a:lnSpc>
                <a:spcPct val="100000"/>
              </a:lnSpc>
            </a:pPr>
            <a:endParaRPr sz="1800">
              <a:latin typeface="Verdana"/>
              <a:cs typeface="Verdana"/>
            </a:endParaRPr>
          </a:p>
          <a:p>
            <a:pPr>
              <a:lnSpc>
                <a:spcPct val="100000"/>
              </a:lnSpc>
              <a:spcBef>
                <a:spcPts val="860"/>
              </a:spcBef>
            </a:pPr>
            <a:endParaRPr sz="1800">
              <a:latin typeface="Verdana"/>
              <a:cs typeface="Verdana"/>
            </a:endParaRPr>
          </a:p>
          <a:p>
            <a:pPr marL="3429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3</a:t>
            </a:r>
            <a:endParaRPr sz="1800">
              <a:latin typeface="Verdana"/>
              <a:cs typeface="Verdana"/>
            </a:endParaRPr>
          </a:p>
        </p:txBody>
      </p:sp>
      <p:grpSp>
        <p:nvGrpSpPr>
          <p:cNvPr id="5" name="object 5"/>
          <p:cNvGrpSpPr/>
          <p:nvPr/>
        </p:nvGrpSpPr>
        <p:grpSpPr>
          <a:xfrm>
            <a:off x="2756419" y="3095887"/>
            <a:ext cx="7296784" cy="593090"/>
            <a:chOff x="2756419" y="3095887"/>
            <a:chExt cx="7296784" cy="593090"/>
          </a:xfrm>
        </p:grpSpPr>
        <p:sp>
          <p:nvSpPr>
            <p:cNvPr id="6" name="object 6"/>
            <p:cNvSpPr/>
            <p:nvPr/>
          </p:nvSpPr>
          <p:spPr>
            <a:xfrm>
              <a:off x="2765944" y="3339762"/>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7" name="object 7"/>
            <p:cNvSpPr/>
            <p:nvPr/>
          </p:nvSpPr>
          <p:spPr>
            <a:xfrm>
              <a:off x="7513495" y="310541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8" name="object 8"/>
            <p:cNvSpPr/>
            <p:nvPr/>
          </p:nvSpPr>
          <p:spPr>
            <a:xfrm>
              <a:off x="7513495"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9" name="object 9"/>
            <p:cNvSpPr/>
            <p:nvPr/>
          </p:nvSpPr>
          <p:spPr>
            <a:xfrm>
              <a:off x="8305036"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0" name="object 10"/>
            <p:cNvSpPr/>
            <p:nvPr/>
          </p:nvSpPr>
          <p:spPr>
            <a:xfrm>
              <a:off x="8305036"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1" name="object 11"/>
            <p:cNvSpPr/>
            <p:nvPr/>
          </p:nvSpPr>
          <p:spPr>
            <a:xfrm>
              <a:off x="9096579"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2" name="object 12"/>
            <p:cNvSpPr/>
            <p:nvPr/>
          </p:nvSpPr>
          <p:spPr>
            <a:xfrm>
              <a:off x="9096579"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3" name="object 13"/>
            <p:cNvSpPr/>
            <p:nvPr/>
          </p:nvSpPr>
          <p:spPr>
            <a:xfrm>
              <a:off x="5138866"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14" name="object 14"/>
            <p:cNvSpPr/>
            <p:nvPr/>
          </p:nvSpPr>
          <p:spPr>
            <a:xfrm>
              <a:off x="5138866"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5" name="object 15"/>
            <p:cNvSpPr/>
            <p:nvPr/>
          </p:nvSpPr>
          <p:spPr>
            <a:xfrm>
              <a:off x="5930408"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6" name="object 16"/>
            <p:cNvSpPr/>
            <p:nvPr/>
          </p:nvSpPr>
          <p:spPr>
            <a:xfrm>
              <a:off x="5930408"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7" name="object 17"/>
            <p:cNvSpPr/>
            <p:nvPr/>
          </p:nvSpPr>
          <p:spPr>
            <a:xfrm>
              <a:off x="6721951"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8" name="object 18"/>
            <p:cNvSpPr/>
            <p:nvPr/>
          </p:nvSpPr>
          <p:spPr>
            <a:xfrm>
              <a:off x="6721951"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9" name="object 19"/>
            <p:cNvSpPr/>
            <p:nvPr/>
          </p:nvSpPr>
          <p:spPr>
            <a:xfrm>
              <a:off x="2765944" y="310541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0" name="object 20"/>
            <p:cNvSpPr/>
            <p:nvPr/>
          </p:nvSpPr>
          <p:spPr>
            <a:xfrm>
              <a:off x="2765944"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1" name="object 21"/>
            <p:cNvSpPr/>
            <p:nvPr/>
          </p:nvSpPr>
          <p:spPr>
            <a:xfrm>
              <a:off x="3557487" y="310541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2" name="object 22"/>
            <p:cNvSpPr/>
            <p:nvPr/>
          </p:nvSpPr>
          <p:spPr>
            <a:xfrm>
              <a:off x="3557487"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3" name="object 23"/>
            <p:cNvSpPr/>
            <p:nvPr/>
          </p:nvSpPr>
          <p:spPr>
            <a:xfrm>
              <a:off x="4349028" y="310541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24" name="object 24"/>
            <p:cNvSpPr/>
            <p:nvPr/>
          </p:nvSpPr>
          <p:spPr>
            <a:xfrm>
              <a:off x="4349028" y="310541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25" name="object 25"/>
          <p:cNvGrpSpPr/>
          <p:nvPr/>
        </p:nvGrpSpPr>
        <p:grpSpPr>
          <a:xfrm>
            <a:off x="2757272" y="4038520"/>
            <a:ext cx="7295515" cy="593090"/>
            <a:chOff x="2757272" y="4038520"/>
            <a:chExt cx="7295515" cy="593090"/>
          </a:xfrm>
        </p:grpSpPr>
        <p:sp>
          <p:nvSpPr>
            <p:cNvPr id="26" name="object 26"/>
            <p:cNvSpPr/>
            <p:nvPr/>
          </p:nvSpPr>
          <p:spPr>
            <a:xfrm>
              <a:off x="2765944" y="4284012"/>
              <a:ext cx="7287259" cy="114300"/>
            </a:xfrm>
            <a:custGeom>
              <a:avLst/>
              <a:gdLst/>
              <a:ahLst/>
              <a:cxnLst/>
              <a:rect l="l" t="t" r="r" b="b"/>
              <a:pathLst>
                <a:path w="7287259" h="114300">
                  <a:moveTo>
                    <a:pt x="7172515" y="0"/>
                  </a:moveTo>
                  <a:lnTo>
                    <a:pt x="7172515" y="114300"/>
                  </a:lnTo>
                  <a:lnTo>
                    <a:pt x="7248717" y="76200"/>
                  </a:lnTo>
                  <a:lnTo>
                    <a:pt x="7191559" y="76200"/>
                  </a:lnTo>
                  <a:lnTo>
                    <a:pt x="7191559" y="38100"/>
                  </a:lnTo>
                  <a:lnTo>
                    <a:pt x="7248713"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3" y="38100"/>
                  </a:moveTo>
                  <a:lnTo>
                    <a:pt x="7191559" y="38100"/>
                  </a:lnTo>
                  <a:lnTo>
                    <a:pt x="7191559" y="76200"/>
                  </a:lnTo>
                  <a:lnTo>
                    <a:pt x="7248717" y="76200"/>
                  </a:lnTo>
                  <a:lnTo>
                    <a:pt x="7286815" y="57151"/>
                  </a:lnTo>
                  <a:lnTo>
                    <a:pt x="7248713" y="38100"/>
                  </a:lnTo>
                  <a:close/>
                </a:path>
              </a:pathLst>
            </a:custGeom>
            <a:solidFill>
              <a:srgbClr val="7F7F7F"/>
            </a:solidFill>
          </p:spPr>
          <p:txBody>
            <a:bodyPr wrap="square" lIns="0" tIns="0" rIns="0" bIns="0" rtlCol="0"/>
            <a:lstStyle/>
            <a:p>
              <a:endParaRPr/>
            </a:p>
          </p:txBody>
        </p:sp>
        <p:sp>
          <p:nvSpPr>
            <p:cNvPr id="27" name="object 27"/>
            <p:cNvSpPr/>
            <p:nvPr/>
          </p:nvSpPr>
          <p:spPr>
            <a:xfrm>
              <a:off x="7514348"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8" name="object 28"/>
            <p:cNvSpPr/>
            <p:nvPr/>
          </p:nvSpPr>
          <p:spPr>
            <a:xfrm>
              <a:off x="7514348"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9" name="object 29"/>
            <p:cNvSpPr/>
            <p:nvPr/>
          </p:nvSpPr>
          <p:spPr>
            <a:xfrm>
              <a:off x="8305889"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0" name="object 30"/>
            <p:cNvSpPr/>
            <p:nvPr/>
          </p:nvSpPr>
          <p:spPr>
            <a:xfrm>
              <a:off x="8305889"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1" name="object 31"/>
            <p:cNvSpPr/>
            <p:nvPr/>
          </p:nvSpPr>
          <p:spPr>
            <a:xfrm>
              <a:off x="9097434"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2" name="object 32"/>
            <p:cNvSpPr/>
            <p:nvPr/>
          </p:nvSpPr>
          <p:spPr>
            <a:xfrm>
              <a:off x="9097434"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3" name="object 33"/>
            <p:cNvSpPr/>
            <p:nvPr/>
          </p:nvSpPr>
          <p:spPr>
            <a:xfrm>
              <a:off x="5139720" y="4048045"/>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34" name="object 34"/>
            <p:cNvSpPr/>
            <p:nvPr/>
          </p:nvSpPr>
          <p:spPr>
            <a:xfrm>
              <a:off x="5139720"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5" name="object 35"/>
            <p:cNvSpPr/>
            <p:nvPr/>
          </p:nvSpPr>
          <p:spPr>
            <a:xfrm>
              <a:off x="5931263"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36" name="object 36"/>
            <p:cNvSpPr/>
            <p:nvPr/>
          </p:nvSpPr>
          <p:spPr>
            <a:xfrm>
              <a:off x="5931263"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7" name="object 37"/>
            <p:cNvSpPr/>
            <p:nvPr/>
          </p:nvSpPr>
          <p:spPr>
            <a:xfrm>
              <a:off x="6722805"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8" name="object 38"/>
            <p:cNvSpPr/>
            <p:nvPr/>
          </p:nvSpPr>
          <p:spPr>
            <a:xfrm>
              <a:off x="6722805"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9" name="object 39"/>
            <p:cNvSpPr/>
            <p:nvPr/>
          </p:nvSpPr>
          <p:spPr>
            <a:xfrm>
              <a:off x="2766797"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0" name="object 40"/>
            <p:cNvSpPr/>
            <p:nvPr/>
          </p:nvSpPr>
          <p:spPr>
            <a:xfrm>
              <a:off x="2766797"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1" name="object 41"/>
            <p:cNvSpPr/>
            <p:nvPr/>
          </p:nvSpPr>
          <p:spPr>
            <a:xfrm>
              <a:off x="3558340" y="4048045"/>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2" name="object 42"/>
            <p:cNvSpPr/>
            <p:nvPr/>
          </p:nvSpPr>
          <p:spPr>
            <a:xfrm>
              <a:off x="3558340"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3" name="object 43"/>
            <p:cNvSpPr/>
            <p:nvPr/>
          </p:nvSpPr>
          <p:spPr>
            <a:xfrm>
              <a:off x="4349883" y="4048045"/>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4" name="object 44"/>
            <p:cNvSpPr/>
            <p:nvPr/>
          </p:nvSpPr>
          <p:spPr>
            <a:xfrm>
              <a:off x="4349883" y="4048045"/>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45" name="object 45"/>
          <p:cNvGrpSpPr/>
          <p:nvPr/>
        </p:nvGrpSpPr>
        <p:grpSpPr>
          <a:xfrm>
            <a:off x="2757272" y="4968173"/>
            <a:ext cx="7308850" cy="593090"/>
            <a:chOff x="2757272" y="4968173"/>
            <a:chExt cx="7308850" cy="593090"/>
          </a:xfrm>
        </p:grpSpPr>
        <p:sp>
          <p:nvSpPr>
            <p:cNvPr id="46" name="object 46"/>
            <p:cNvSpPr/>
            <p:nvPr/>
          </p:nvSpPr>
          <p:spPr>
            <a:xfrm>
              <a:off x="2779162" y="5228264"/>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47" name="object 47"/>
            <p:cNvSpPr/>
            <p:nvPr/>
          </p:nvSpPr>
          <p:spPr>
            <a:xfrm>
              <a:off x="7514348"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8" name="object 48"/>
            <p:cNvSpPr/>
            <p:nvPr/>
          </p:nvSpPr>
          <p:spPr>
            <a:xfrm>
              <a:off x="7514348"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9" name="object 49"/>
            <p:cNvSpPr/>
            <p:nvPr/>
          </p:nvSpPr>
          <p:spPr>
            <a:xfrm>
              <a:off x="8305889"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0" name="object 50"/>
            <p:cNvSpPr/>
            <p:nvPr/>
          </p:nvSpPr>
          <p:spPr>
            <a:xfrm>
              <a:off x="8305889"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1" name="object 51"/>
            <p:cNvSpPr/>
            <p:nvPr/>
          </p:nvSpPr>
          <p:spPr>
            <a:xfrm>
              <a:off x="9097434"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52" name="object 52"/>
            <p:cNvSpPr/>
            <p:nvPr/>
          </p:nvSpPr>
          <p:spPr>
            <a:xfrm>
              <a:off x="9097434"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3" name="object 53"/>
            <p:cNvSpPr/>
            <p:nvPr/>
          </p:nvSpPr>
          <p:spPr>
            <a:xfrm>
              <a:off x="5139720" y="497769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54" name="object 54"/>
            <p:cNvSpPr/>
            <p:nvPr/>
          </p:nvSpPr>
          <p:spPr>
            <a:xfrm>
              <a:off x="5139720"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5" name="object 55"/>
            <p:cNvSpPr/>
            <p:nvPr/>
          </p:nvSpPr>
          <p:spPr>
            <a:xfrm>
              <a:off x="5931263"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6" name="object 56"/>
            <p:cNvSpPr/>
            <p:nvPr/>
          </p:nvSpPr>
          <p:spPr>
            <a:xfrm>
              <a:off x="5931263"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7" name="object 57"/>
            <p:cNvSpPr/>
            <p:nvPr/>
          </p:nvSpPr>
          <p:spPr>
            <a:xfrm>
              <a:off x="6722805"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8" name="object 58"/>
            <p:cNvSpPr/>
            <p:nvPr/>
          </p:nvSpPr>
          <p:spPr>
            <a:xfrm>
              <a:off x="6722805"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9" name="object 59"/>
            <p:cNvSpPr/>
            <p:nvPr/>
          </p:nvSpPr>
          <p:spPr>
            <a:xfrm>
              <a:off x="2766797"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0" name="object 60"/>
            <p:cNvSpPr/>
            <p:nvPr/>
          </p:nvSpPr>
          <p:spPr>
            <a:xfrm>
              <a:off x="2766797"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1" name="object 61"/>
            <p:cNvSpPr/>
            <p:nvPr/>
          </p:nvSpPr>
          <p:spPr>
            <a:xfrm>
              <a:off x="3558340" y="497769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2" name="object 62"/>
            <p:cNvSpPr/>
            <p:nvPr/>
          </p:nvSpPr>
          <p:spPr>
            <a:xfrm>
              <a:off x="3558340"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3" name="object 63"/>
            <p:cNvSpPr/>
            <p:nvPr/>
          </p:nvSpPr>
          <p:spPr>
            <a:xfrm>
              <a:off x="4349883" y="497769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64" name="object 64"/>
            <p:cNvSpPr/>
            <p:nvPr/>
          </p:nvSpPr>
          <p:spPr>
            <a:xfrm>
              <a:off x="4349883" y="497769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sp>
        <p:nvSpPr>
          <p:cNvPr id="65" name="object 65"/>
          <p:cNvSpPr txBox="1"/>
          <p:nvPr/>
        </p:nvSpPr>
        <p:spPr>
          <a:xfrm>
            <a:off x="2857902" y="2425700"/>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558ED5"/>
                </a:solidFill>
                <a:latin typeface="Tahoma"/>
                <a:cs typeface="Tahoma"/>
              </a:rPr>
              <a:t>Train</a:t>
            </a:r>
            <a:endParaRPr sz="1800">
              <a:latin typeface="Tahoma"/>
              <a:cs typeface="Tahoma"/>
            </a:endParaRPr>
          </a:p>
        </p:txBody>
      </p:sp>
      <p:sp>
        <p:nvSpPr>
          <p:cNvPr id="66" name="object 66"/>
          <p:cNvSpPr txBox="1"/>
          <p:nvPr/>
        </p:nvSpPr>
        <p:spPr>
          <a:xfrm>
            <a:off x="5174496" y="2428747"/>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solidFill>
                  <a:srgbClr val="953735"/>
                </a:solidFill>
                <a:latin typeface="Tahoma"/>
                <a:cs typeface="Tahoma"/>
              </a:rPr>
              <a:t>Test</a:t>
            </a:r>
            <a:endParaRPr sz="1800">
              <a:latin typeface="Tahoma"/>
              <a:cs typeface="Tahoma"/>
            </a:endParaRPr>
          </a:p>
        </p:txBody>
      </p:sp>
      <p:sp>
        <p:nvSpPr>
          <p:cNvPr id="67" name="object 67"/>
          <p:cNvSpPr/>
          <p:nvPr/>
        </p:nvSpPr>
        <p:spPr>
          <a:xfrm>
            <a:off x="2797697" y="2842990"/>
            <a:ext cx="2113280" cy="114300"/>
          </a:xfrm>
          <a:custGeom>
            <a:avLst/>
            <a:gdLst/>
            <a:ahLst/>
            <a:cxnLst/>
            <a:rect l="l" t="t" r="r" b="b"/>
            <a:pathLst>
              <a:path w="2113279" h="114300">
                <a:moveTo>
                  <a:pt x="114297" y="0"/>
                </a:moveTo>
                <a:lnTo>
                  <a:pt x="0" y="57151"/>
                </a:lnTo>
                <a:lnTo>
                  <a:pt x="114297" y="114300"/>
                </a:lnTo>
                <a:lnTo>
                  <a:pt x="114297" y="76201"/>
                </a:lnTo>
                <a:lnTo>
                  <a:pt x="95248" y="76201"/>
                </a:lnTo>
                <a:lnTo>
                  <a:pt x="95248" y="38101"/>
                </a:lnTo>
                <a:lnTo>
                  <a:pt x="114297" y="38101"/>
                </a:lnTo>
                <a:lnTo>
                  <a:pt x="114297" y="0"/>
                </a:lnTo>
                <a:close/>
              </a:path>
              <a:path w="2113279" h="114300">
                <a:moveTo>
                  <a:pt x="1998417" y="0"/>
                </a:moveTo>
                <a:lnTo>
                  <a:pt x="1998417" y="114300"/>
                </a:lnTo>
                <a:lnTo>
                  <a:pt x="2074616" y="76201"/>
                </a:lnTo>
                <a:lnTo>
                  <a:pt x="2017468" y="76201"/>
                </a:lnTo>
                <a:lnTo>
                  <a:pt x="2017468" y="38101"/>
                </a:lnTo>
                <a:lnTo>
                  <a:pt x="2074618" y="38101"/>
                </a:lnTo>
                <a:lnTo>
                  <a:pt x="1998417" y="0"/>
                </a:lnTo>
                <a:close/>
              </a:path>
              <a:path w="2113279" h="114300">
                <a:moveTo>
                  <a:pt x="114297" y="38101"/>
                </a:moveTo>
                <a:lnTo>
                  <a:pt x="95248" y="38101"/>
                </a:lnTo>
                <a:lnTo>
                  <a:pt x="95248" y="76201"/>
                </a:lnTo>
                <a:lnTo>
                  <a:pt x="114297" y="76201"/>
                </a:lnTo>
                <a:lnTo>
                  <a:pt x="114297" y="38101"/>
                </a:lnTo>
                <a:close/>
              </a:path>
              <a:path w="2113279" h="114300">
                <a:moveTo>
                  <a:pt x="1998417" y="38101"/>
                </a:moveTo>
                <a:lnTo>
                  <a:pt x="114297" y="38101"/>
                </a:lnTo>
                <a:lnTo>
                  <a:pt x="114297" y="76201"/>
                </a:lnTo>
                <a:lnTo>
                  <a:pt x="1998417" y="76201"/>
                </a:lnTo>
                <a:lnTo>
                  <a:pt x="1998417" y="38101"/>
                </a:lnTo>
                <a:close/>
              </a:path>
              <a:path w="2113279" h="114300">
                <a:moveTo>
                  <a:pt x="2074618" y="38101"/>
                </a:moveTo>
                <a:lnTo>
                  <a:pt x="2017468" y="38101"/>
                </a:lnTo>
                <a:lnTo>
                  <a:pt x="2017468" y="76201"/>
                </a:lnTo>
                <a:lnTo>
                  <a:pt x="2074616" y="76201"/>
                </a:lnTo>
                <a:lnTo>
                  <a:pt x="2112717" y="57151"/>
                </a:lnTo>
                <a:lnTo>
                  <a:pt x="2074618" y="38101"/>
                </a:lnTo>
                <a:close/>
              </a:path>
            </a:pathLst>
          </a:custGeom>
          <a:solidFill>
            <a:srgbClr val="4F81BD"/>
          </a:solidFill>
        </p:spPr>
        <p:txBody>
          <a:bodyPr wrap="square" lIns="0" tIns="0" rIns="0" bIns="0" rtlCol="0"/>
          <a:lstStyle/>
          <a:p>
            <a:endParaRPr/>
          </a:p>
        </p:txBody>
      </p:sp>
      <p:sp>
        <p:nvSpPr>
          <p:cNvPr id="68" name="object 68"/>
          <p:cNvSpPr/>
          <p:nvPr/>
        </p:nvSpPr>
        <p:spPr>
          <a:xfrm>
            <a:off x="3588781" y="3785603"/>
            <a:ext cx="2137410" cy="114300"/>
          </a:xfrm>
          <a:custGeom>
            <a:avLst/>
            <a:gdLst/>
            <a:ahLst/>
            <a:cxnLst/>
            <a:rect l="l" t="t" r="r" b="b"/>
            <a:pathLst>
              <a:path w="2137410" h="114300">
                <a:moveTo>
                  <a:pt x="114297" y="0"/>
                </a:moveTo>
                <a:lnTo>
                  <a:pt x="0" y="57150"/>
                </a:lnTo>
                <a:lnTo>
                  <a:pt x="114300" y="114300"/>
                </a:lnTo>
                <a:lnTo>
                  <a:pt x="114297" y="76200"/>
                </a:lnTo>
                <a:lnTo>
                  <a:pt x="95247" y="76200"/>
                </a:lnTo>
                <a:lnTo>
                  <a:pt x="95247" y="38100"/>
                </a:lnTo>
                <a:lnTo>
                  <a:pt x="114297" y="38100"/>
                </a:lnTo>
                <a:lnTo>
                  <a:pt x="114297" y="0"/>
                </a:lnTo>
                <a:close/>
              </a:path>
              <a:path w="2137410" h="114300">
                <a:moveTo>
                  <a:pt x="2022889" y="0"/>
                </a:moveTo>
                <a:lnTo>
                  <a:pt x="2022889" y="114300"/>
                </a:lnTo>
                <a:lnTo>
                  <a:pt x="2099089" y="76200"/>
                </a:lnTo>
                <a:lnTo>
                  <a:pt x="2041940" y="76200"/>
                </a:lnTo>
                <a:lnTo>
                  <a:pt x="2041940" y="38100"/>
                </a:lnTo>
                <a:lnTo>
                  <a:pt x="2099089" y="38100"/>
                </a:lnTo>
                <a:lnTo>
                  <a:pt x="2022889" y="0"/>
                </a:lnTo>
                <a:close/>
              </a:path>
              <a:path w="2137410" h="114300">
                <a:moveTo>
                  <a:pt x="114297" y="38100"/>
                </a:moveTo>
                <a:lnTo>
                  <a:pt x="95247" y="38100"/>
                </a:lnTo>
                <a:lnTo>
                  <a:pt x="95247" y="76200"/>
                </a:lnTo>
                <a:lnTo>
                  <a:pt x="114297" y="76200"/>
                </a:lnTo>
                <a:lnTo>
                  <a:pt x="114297" y="38100"/>
                </a:lnTo>
                <a:close/>
              </a:path>
              <a:path w="2137410" h="114300">
                <a:moveTo>
                  <a:pt x="2022889" y="38100"/>
                </a:moveTo>
                <a:lnTo>
                  <a:pt x="114297" y="38100"/>
                </a:lnTo>
                <a:lnTo>
                  <a:pt x="114297" y="76200"/>
                </a:lnTo>
                <a:lnTo>
                  <a:pt x="2022889" y="76200"/>
                </a:lnTo>
                <a:lnTo>
                  <a:pt x="2022889" y="38100"/>
                </a:lnTo>
                <a:close/>
              </a:path>
              <a:path w="2137410" h="114300">
                <a:moveTo>
                  <a:pt x="2099089" y="38100"/>
                </a:moveTo>
                <a:lnTo>
                  <a:pt x="2041940" y="38100"/>
                </a:lnTo>
                <a:lnTo>
                  <a:pt x="2041940" y="76200"/>
                </a:lnTo>
                <a:lnTo>
                  <a:pt x="2099089" y="76200"/>
                </a:lnTo>
                <a:lnTo>
                  <a:pt x="2137189" y="57150"/>
                </a:lnTo>
                <a:lnTo>
                  <a:pt x="2099089" y="38100"/>
                </a:lnTo>
                <a:close/>
              </a:path>
            </a:pathLst>
          </a:custGeom>
          <a:solidFill>
            <a:srgbClr val="4F81BD"/>
          </a:solidFill>
        </p:spPr>
        <p:txBody>
          <a:bodyPr wrap="square" lIns="0" tIns="0" rIns="0" bIns="0" rtlCol="0"/>
          <a:lstStyle/>
          <a:p>
            <a:endParaRPr/>
          </a:p>
        </p:txBody>
      </p:sp>
      <p:sp>
        <p:nvSpPr>
          <p:cNvPr id="69" name="object 69"/>
          <p:cNvSpPr/>
          <p:nvPr/>
        </p:nvSpPr>
        <p:spPr>
          <a:xfrm>
            <a:off x="4345129" y="4715257"/>
            <a:ext cx="2137410" cy="114300"/>
          </a:xfrm>
          <a:custGeom>
            <a:avLst/>
            <a:gdLst/>
            <a:ahLst/>
            <a:cxnLst/>
            <a:rect l="l" t="t" r="r" b="b"/>
            <a:pathLst>
              <a:path w="2137410" h="114300">
                <a:moveTo>
                  <a:pt x="114297" y="0"/>
                </a:moveTo>
                <a:lnTo>
                  <a:pt x="0" y="57150"/>
                </a:lnTo>
                <a:lnTo>
                  <a:pt x="114300" y="114300"/>
                </a:lnTo>
                <a:lnTo>
                  <a:pt x="114297" y="76200"/>
                </a:lnTo>
                <a:lnTo>
                  <a:pt x="95248" y="76200"/>
                </a:lnTo>
                <a:lnTo>
                  <a:pt x="95248" y="38100"/>
                </a:lnTo>
                <a:lnTo>
                  <a:pt x="114297" y="38100"/>
                </a:lnTo>
                <a:lnTo>
                  <a:pt x="114297" y="0"/>
                </a:lnTo>
                <a:close/>
              </a:path>
              <a:path w="2137410" h="114300">
                <a:moveTo>
                  <a:pt x="2022889" y="0"/>
                </a:moveTo>
                <a:lnTo>
                  <a:pt x="2022889" y="114300"/>
                </a:lnTo>
                <a:lnTo>
                  <a:pt x="2099089" y="76200"/>
                </a:lnTo>
                <a:lnTo>
                  <a:pt x="2041940" y="76200"/>
                </a:lnTo>
                <a:lnTo>
                  <a:pt x="2041940" y="38100"/>
                </a:lnTo>
                <a:lnTo>
                  <a:pt x="2099089" y="38100"/>
                </a:lnTo>
                <a:lnTo>
                  <a:pt x="2022889" y="0"/>
                </a:lnTo>
                <a:close/>
              </a:path>
              <a:path w="2137410" h="114300">
                <a:moveTo>
                  <a:pt x="114297" y="38100"/>
                </a:moveTo>
                <a:lnTo>
                  <a:pt x="95248" y="38100"/>
                </a:lnTo>
                <a:lnTo>
                  <a:pt x="95248" y="76200"/>
                </a:lnTo>
                <a:lnTo>
                  <a:pt x="114297" y="76200"/>
                </a:lnTo>
                <a:lnTo>
                  <a:pt x="114297" y="38100"/>
                </a:lnTo>
                <a:close/>
              </a:path>
              <a:path w="2137410" h="114300">
                <a:moveTo>
                  <a:pt x="2022889" y="38100"/>
                </a:moveTo>
                <a:lnTo>
                  <a:pt x="114297" y="38100"/>
                </a:lnTo>
                <a:lnTo>
                  <a:pt x="114297" y="76200"/>
                </a:lnTo>
                <a:lnTo>
                  <a:pt x="2022889" y="76200"/>
                </a:lnTo>
                <a:lnTo>
                  <a:pt x="2022889" y="38100"/>
                </a:lnTo>
                <a:close/>
              </a:path>
              <a:path w="2137410" h="114300">
                <a:moveTo>
                  <a:pt x="2099089" y="38100"/>
                </a:moveTo>
                <a:lnTo>
                  <a:pt x="2041940" y="38100"/>
                </a:lnTo>
                <a:lnTo>
                  <a:pt x="2041940" y="76200"/>
                </a:lnTo>
                <a:lnTo>
                  <a:pt x="2099089" y="76200"/>
                </a:lnTo>
                <a:lnTo>
                  <a:pt x="2137189" y="57150"/>
                </a:lnTo>
                <a:lnTo>
                  <a:pt x="2099089" y="38100"/>
                </a:lnTo>
                <a:close/>
              </a:path>
            </a:pathLst>
          </a:custGeom>
          <a:solidFill>
            <a:srgbClr val="4F81BD"/>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75" dirty="0"/>
              <a:t> </a:t>
            </a:r>
            <a:r>
              <a:rPr spc="-95" dirty="0"/>
              <a:t>parameters:</a:t>
            </a:r>
            <a:r>
              <a:rPr spc="-135" dirty="0"/>
              <a:t> </a:t>
            </a:r>
            <a:r>
              <a:rPr spc="-190" dirty="0"/>
              <a:t>Window</a:t>
            </a:r>
            <a:r>
              <a:rPr spc="-100" dirty="0"/>
              <a:t> </a:t>
            </a:r>
            <a:r>
              <a:rPr spc="-20" dirty="0"/>
              <a:t>type</a:t>
            </a:r>
          </a:p>
        </p:txBody>
      </p:sp>
      <p:sp>
        <p:nvSpPr>
          <p:cNvPr id="129" name="object 12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7707703" y="1645411"/>
            <a:ext cx="1676400" cy="299720"/>
          </a:xfrm>
          <a:prstGeom prst="rect">
            <a:avLst/>
          </a:prstGeom>
        </p:spPr>
        <p:txBody>
          <a:bodyPr vert="horz" wrap="square" lIns="0" tIns="12700" rIns="0" bIns="0" rtlCol="0">
            <a:spAutoFit/>
          </a:bodyPr>
          <a:lstStyle/>
          <a:p>
            <a:pPr marL="12700">
              <a:lnSpc>
                <a:spcPct val="100000"/>
              </a:lnSpc>
              <a:spcBef>
                <a:spcPts val="100"/>
              </a:spcBef>
            </a:pPr>
            <a:r>
              <a:rPr sz="1800" b="1" spc="-90" dirty="0">
                <a:latin typeface="Tahoma"/>
                <a:cs typeface="Tahoma"/>
              </a:rPr>
              <a:t>Rolling</a:t>
            </a:r>
            <a:r>
              <a:rPr sz="1800" b="1" spc="-5" dirty="0">
                <a:latin typeface="Tahoma"/>
                <a:cs typeface="Tahoma"/>
              </a:rPr>
              <a:t> </a:t>
            </a:r>
            <a:r>
              <a:rPr sz="1800" b="1" spc="-60" dirty="0">
                <a:latin typeface="Tahoma"/>
                <a:cs typeface="Tahoma"/>
              </a:rPr>
              <a:t>window</a:t>
            </a:r>
            <a:endParaRPr sz="1800">
              <a:latin typeface="Tahoma"/>
              <a:cs typeface="Tahoma"/>
            </a:endParaRPr>
          </a:p>
        </p:txBody>
      </p:sp>
      <p:grpSp>
        <p:nvGrpSpPr>
          <p:cNvPr id="4" name="object 4"/>
          <p:cNvGrpSpPr/>
          <p:nvPr/>
        </p:nvGrpSpPr>
        <p:grpSpPr>
          <a:xfrm>
            <a:off x="6810174" y="2223443"/>
            <a:ext cx="3924935" cy="327660"/>
            <a:chOff x="6810174" y="2223443"/>
            <a:chExt cx="3924935" cy="327660"/>
          </a:xfrm>
        </p:grpSpPr>
        <p:sp>
          <p:nvSpPr>
            <p:cNvPr id="5" name="object 5"/>
            <p:cNvSpPr/>
            <p:nvPr/>
          </p:nvSpPr>
          <p:spPr>
            <a:xfrm>
              <a:off x="6819699" y="2332448"/>
              <a:ext cx="3915410" cy="114300"/>
            </a:xfrm>
            <a:custGeom>
              <a:avLst/>
              <a:gdLst/>
              <a:ahLst/>
              <a:cxnLst/>
              <a:rect l="l" t="t" r="r" b="b"/>
              <a:pathLst>
                <a:path w="3915409" h="114300">
                  <a:moveTo>
                    <a:pt x="3801084" y="0"/>
                  </a:moveTo>
                  <a:lnTo>
                    <a:pt x="3801084" y="114300"/>
                  </a:lnTo>
                  <a:lnTo>
                    <a:pt x="3877284" y="76200"/>
                  </a:lnTo>
                  <a:lnTo>
                    <a:pt x="3820135" y="76200"/>
                  </a:lnTo>
                  <a:lnTo>
                    <a:pt x="3820135"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5" y="38100"/>
                  </a:lnTo>
                  <a:lnTo>
                    <a:pt x="3820135"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6" name="object 6"/>
            <p:cNvSpPr/>
            <p:nvPr/>
          </p:nvSpPr>
          <p:spPr>
            <a:xfrm>
              <a:off x="9370673" y="2232968"/>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7" name="object 7"/>
            <p:cNvSpPr/>
            <p:nvPr/>
          </p:nvSpPr>
          <p:spPr>
            <a:xfrm>
              <a:off x="9370673"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8" name="object 8"/>
            <p:cNvSpPr/>
            <p:nvPr/>
          </p:nvSpPr>
          <p:spPr>
            <a:xfrm>
              <a:off x="9795988" y="2232968"/>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9" name="object 9"/>
            <p:cNvSpPr/>
            <p:nvPr/>
          </p:nvSpPr>
          <p:spPr>
            <a:xfrm>
              <a:off x="9795988"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0" name="object 10"/>
            <p:cNvSpPr/>
            <p:nvPr/>
          </p:nvSpPr>
          <p:spPr>
            <a:xfrm>
              <a:off x="10221304" y="2232968"/>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11" name="object 11"/>
            <p:cNvSpPr/>
            <p:nvPr/>
          </p:nvSpPr>
          <p:spPr>
            <a:xfrm>
              <a:off x="10221304"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2" name="object 12"/>
            <p:cNvSpPr/>
            <p:nvPr/>
          </p:nvSpPr>
          <p:spPr>
            <a:xfrm>
              <a:off x="8094728" y="2232968"/>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1" y="278531"/>
                  </a:lnTo>
                  <a:lnTo>
                    <a:pt x="284184" y="245165"/>
                  </a:lnTo>
                  <a:lnTo>
                    <a:pt x="306509" y="202853"/>
                  </a:lnTo>
                  <a:lnTo>
                    <a:pt x="314526" y="154134"/>
                  </a:lnTo>
                  <a:lnTo>
                    <a:pt x="306509" y="105416"/>
                  </a:lnTo>
                  <a:lnTo>
                    <a:pt x="284184" y="63105"/>
                  </a:lnTo>
                  <a:lnTo>
                    <a:pt x="250141" y="29739"/>
                  </a:lnTo>
                  <a:lnTo>
                    <a:pt x="206971" y="7857"/>
                  </a:lnTo>
                  <a:lnTo>
                    <a:pt x="157264" y="0"/>
                  </a:lnTo>
                  <a:close/>
                </a:path>
              </a:pathLst>
            </a:custGeom>
            <a:solidFill>
              <a:srgbClr val="D99694"/>
            </a:solidFill>
          </p:spPr>
          <p:txBody>
            <a:bodyPr wrap="square" lIns="0" tIns="0" rIns="0" bIns="0" rtlCol="0"/>
            <a:lstStyle/>
            <a:p>
              <a:endParaRPr/>
            </a:p>
          </p:txBody>
        </p:sp>
        <p:sp>
          <p:nvSpPr>
            <p:cNvPr id="13" name="object 13"/>
            <p:cNvSpPr/>
            <p:nvPr/>
          </p:nvSpPr>
          <p:spPr>
            <a:xfrm>
              <a:off x="8094728"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4" name="object 14"/>
            <p:cNvSpPr/>
            <p:nvPr/>
          </p:nvSpPr>
          <p:spPr>
            <a:xfrm>
              <a:off x="8520043" y="2232968"/>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15" name="object 15"/>
            <p:cNvSpPr/>
            <p:nvPr/>
          </p:nvSpPr>
          <p:spPr>
            <a:xfrm>
              <a:off x="8520043"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6" name="object 16"/>
            <p:cNvSpPr/>
            <p:nvPr/>
          </p:nvSpPr>
          <p:spPr>
            <a:xfrm>
              <a:off x="8945359" y="2232968"/>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17" name="object 17"/>
            <p:cNvSpPr/>
            <p:nvPr/>
          </p:nvSpPr>
          <p:spPr>
            <a:xfrm>
              <a:off x="8945359"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8" name="object 18"/>
            <p:cNvSpPr/>
            <p:nvPr/>
          </p:nvSpPr>
          <p:spPr>
            <a:xfrm>
              <a:off x="6819699" y="2232968"/>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19" name="object 19"/>
            <p:cNvSpPr/>
            <p:nvPr/>
          </p:nvSpPr>
          <p:spPr>
            <a:xfrm>
              <a:off x="6819699"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0" name="object 20"/>
            <p:cNvSpPr/>
            <p:nvPr/>
          </p:nvSpPr>
          <p:spPr>
            <a:xfrm>
              <a:off x="7245013" y="2232968"/>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8EB4E3"/>
            </a:solidFill>
          </p:spPr>
          <p:txBody>
            <a:bodyPr wrap="square" lIns="0" tIns="0" rIns="0" bIns="0" rtlCol="0"/>
            <a:lstStyle/>
            <a:p>
              <a:endParaRPr/>
            </a:p>
          </p:txBody>
        </p:sp>
        <p:sp>
          <p:nvSpPr>
            <p:cNvPr id="21" name="object 21"/>
            <p:cNvSpPr/>
            <p:nvPr/>
          </p:nvSpPr>
          <p:spPr>
            <a:xfrm>
              <a:off x="7245013"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2" name="object 22"/>
            <p:cNvSpPr/>
            <p:nvPr/>
          </p:nvSpPr>
          <p:spPr>
            <a:xfrm>
              <a:off x="7670328" y="2232968"/>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23" name="object 23"/>
            <p:cNvSpPr/>
            <p:nvPr/>
          </p:nvSpPr>
          <p:spPr>
            <a:xfrm>
              <a:off x="7670328" y="2232968"/>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24" name="object 24"/>
          <p:cNvGrpSpPr/>
          <p:nvPr/>
        </p:nvGrpSpPr>
        <p:grpSpPr>
          <a:xfrm>
            <a:off x="6810633" y="2729942"/>
            <a:ext cx="3924935" cy="327660"/>
            <a:chOff x="6810633" y="2729942"/>
            <a:chExt cx="3924935" cy="327660"/>
          </a:xfrm>
        </p:grpSpPr>
        <p:sp>
          <p:nvSpPr>
            <p:cNvPr id="25" name="object 25"/>
            <p:cNvSpPr/>
            <p:nvPr/>
          </p:nvSpPr>
          <p:spPr>
            <a:xfrm>
              <a:off x="6819699" y="2839817"/>
              <a:ext cx="3915410" cy="114300"/>
            </a:xfrm>
            <a:custGeom>
              <a:avLst/>
              <a:gdLst/>
              <a:ahLst/>
              <a:cxnLst/>
              <a:rect l="l" t="t" r="r" b="b"/>
              <a:pathLst>
                <a:path w="3915409" h="114300">
                  <a:moveTo>
                    <a:pt x="3801084" y="0"/>
                  </a:moveTo>
                  <a:lnTo>
                    <a:pt x="3801084" y="114300"/>
                  </a:lnTo>
                  <a:lnTo>
                    <a:pt x="3877284" y="76200"/>
                  </a:lnTo>
                  <a:lnTo>
                    <a:pt x="3820135" y="76200"/>
                  </a:lnTo>
                  <a:lnTo>
                    <a:pt x="3820135"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5" y="38100"/>
                  </a:lnTo>
                  <a:lnTo>
                    <a:pt x="3820135"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26" name="object 26"/>
            <p:cNvSpPr/>
            <p:nvPr/>
          </p:nvSpPr>
          <p:spPr>
            <a:xfrm>
              <a:off x="9371133" y="2739467"/>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27" name="object 27"/>
            <p:cNvSpPr/>
            <p:nvPr/>
          </p:nvSpPr>
          <p:spPr>
            <a:xfrm>
              <a:off x="9371133"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8" name="object 28"/>
            <p:cNvSpPr/>
            <p:nvPr/>
          </p:nvSpPr>
          <p:spPr>
            <a:xfrm>
              <a:off x="9796448" y="2739467"/>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29" name="object 29"/>
            <p:cNvSpPr/>
            <p:nvPr/>
          </p:nvSpPr>
          <p:spPr>
            <a:xfrm>
              <a:off x="9796448"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0" name="object 30"/>
            <p:cNvSpPr/>
            <p:nvPr/>
          </p:nvSpPr>
          <p:spPr>
            <a:xfrm>
              <a:off x="10221762" y="2739467"/>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31" name="object 31"/>
            <p:cNvSpPr/>
            <p:nvPr/>
          </p:nvSpPr>
          <p:spPr>
            <a:xfrm>
              <a:off x="10221762"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2" name="object 32"/>
            <p:cNvSpPr/>
            <p:nvPr/>
          </p:nvSpPr>
          <p:spPr>
            <a:xfrm>
              <a:off x="8095187" y="2739467"/>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95B3D7"/>
            </a:solidFill>
          </p:spPr>
          <p:txBody>
            <a:bodyPr wrap="square" lIns="0" tIns="0" rIns="0" bIns="0" rtlCol="0"/>
            <a:lstStyle/>
            <a:p>
              <a:endParaRPr/>
            </a:p>
          </p:txBody>
        </p:sp>
        <p:sp>
          <p:nvSpPr>
            <p:cNvPr id="33" name="object 33"/>
            <p:cNvSpPr/>
            <p:nvPr/>
          </p:nvSpPr>
          <p:spPr>
            <a:xfrm>
              <a:off x="8095187"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4" name="object 34"/>
            <p:cNvSpPr/>
            <p:nvPr/>
          </p:nvSpPr>
          <p:spPr>
            <a:xfrm>
              <a:off x="8520502" y="2739467"/>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9694"/>
            </a:solidFill>
          </p:spPr>
          <p:txBody>
            <a:bodyPr wrap="square" lIns="0" tIns="0" rIns="0" bIns="0" rtlCol="0"/>
            <a:lstStyle/>
            <a:p>
              <a:endParaRPr/>
            </a:p>
          </p:txBody>
        </p:sp>
        <p:sp>
          <p:nvSpPr>
            <p:cNvPr id="35" name="object 35"/>
            <p:cNvSpPr/>
            <p:nvPr/>
          </p:nvSpPr>
          <p:spPr>
            <a:xfrm>
              <a:off x="8520502"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6" name="object 36"/>
            <p:cNvSpPr/>
            <p:nvPr/>
          </p:nvSpPr>
          <p:spPr>
            <a:xfrm>
              <a:off x="8945818" y="2739467"/>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37" name="object 37"/>
            <p:cNvSpPr/>
            <p:nvPr/>
          </p:nvSpPr>
          <p:spPr>
            <a:xfrm>
              <a:off x="8945818"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8" name="object 38"/>
            <p:cNvSpPr/>
            <p:nvPr/>
          </p:nvSpPr>
          <p:spPr>
            <a:xfrm>
              <a:off x="6820158" y="2739467"/>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39" name="object 39"/>
            <p:cNvSpPr/>
            <p:nvPr/>
          </p:nvSpPr>
          <p:spPr>
            <a:xfrm>
              <a:off x="6820158"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0" name="object 40"/>
            <p:cNvSpPr/>
            <p:nvPr/>
          </p:nvSpPr>
          <p:spPr>
            <a:xfrm>
              <a:off x="7245473" y="2739467"/>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41" name="object 41"/>
            <p:cNvSpPr/>
            <p:nvPr/>
          </p:nvSpPr>
          <p:spPr>
            <a:xfrm>
              <a:off x="7245473"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2" name="object 42"/>
            <p:cNvSpPr/>
            <p:nvPr/>
          </p:nvSpPr>
          <p:spPr>
            <a:xfrm>
              <a:off x="7670788" y="2739467"/>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43" name="object 43"/>
            <p:cNvSpPr/>
            <p:nvPr/>
          </p:nvSpPr>
          <p:spPr>
            <a:xfrm>
              <a:off x="7670788" y="2739467"/>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44" name="object 44"/>
          <p:cNvGrpSpPr/>
          <p:nvPr/>
        </p:nvGrpSpPr>
        <p:grpSpPr>
          <a:xfrm>
            <a:off x="6810633" y="3229467"/>
            <a:ext cx="3931920" cy="327660"/>
            <a:chOff x="6810633" y="3229467"/>
            <a:chExt cx="3931920" cy="327660"/>
          </a:xfrm>
        </p:grpSpPr>
        <p:sp>
          <p:nvSpPr>
            <p:cNvPr id="45" name="object 45"/>
            <p:cNvSpPr/>
            <p:nvPr/>
          </p:nvSpPr>
          <p:spPr>
            <a:xfrm>
              <a:off x="6826801" y="3347187"/>
              <a:ext cx="3915410" cy="114300"/>
            </a:xfrm>
            <a:custGeom>
              <a:avLst/>
              <a:gdLst/>
              <a:ahLst/>
              <a:cxnLst/>
              <a:rect l="l" t="t" r="r" b="b"/>
              <a:pathLst>
                <a:path w="3915409" h="114300">
                  <a:moveTo>
                    <a:pt x="3801084" y="0"/>
                  </a:moveTo>
                  <a:lnTo>
                    <a:pt x="3801084" y="114300"/>
                  </a:lnTo>
                  <a:lnTo>
                    <a:pt x="3877284" y="76200"/>
                  </a:lnTo>
                  <a:lnTo>
                    <a:pt x="3820135" y="76200"/>
                  </a:lnTo>
                  <a:lnTo>
                    <a:pt x="3820135"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5" y="38100"/>
                  </a:lnTo>
                  <a:lnTo>
                    <a:pt x="3820135"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46" name="object 46"/>
            <p:cNvSpPr/>
            <p:nvPr/>
          </p:nvSpPr>
          <p:spPr>
            <a:xfrm>
              <a:off x="9371133" y="3238992"/>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47" name="object 47"/>
            <p:cNvSpPr/>
            <p:nvPr/>
          </p:nvSpPr>
          <p:spPr>
            <a:xfrm>
              <a:off x="9371133"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8" name="object 48"/>
            <p:cNvSpPr/>
            <p:nvPr/>
          </p:nvSpPr>
          <p:spPr>
            <a:xfrm>
              <a:off x="9796448" y="3238992"/>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49" name="object 49"/>
            <p:cNvSpPr/>
            <p:nvPr/>
          </p:nvSpPr>
          <p:spPr>
            <a:xfrm>
              <a:off x="9796448"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0" name="object 50"/>
            <p:cNvSpPr/>
            <p:nvPr/>
          </p:nvSpPr>
          <p:spPr>
            <a:xfrm>
              <a:off x="10221762" y="3238992"/>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51" name="object 51"/>
            <p:cNvSpPr/>
            <p:nvPr/>
          </p:nvSpPr>
          <p:spPr>
            <a:xfrm>
              <a:off x="10221762"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2" name="object 52"/>
            <p:cNvSpPr/>
            <p:nvPr/>
          </p:nvSpPr>
          <p:spPr>
            <a:xfrm>
              <a:off x="8095187" y="3238992"/>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95B3D7"/>
            </a:solidFill>
          </p:spPr>
          <p:txBody>
            <a:bodyPr wrap="square" lIns="0" tIns="0" rIns="0" bIns="0" rtlCol="0"/>
            <a:lstStyle/>
            <a:p>
              <a:endParaRPr/>
            </a:p>
          </p:txBody>
        </p:sp>
        <p:sp>
          <p:nvSpPr>
            <p:cNvPr id="53" name="object 53"/>
            <p:cNvSpPr/>
            <p:nvPr/>
          </p:nvSpPr>
          <p:spPr>
            <a:xfrm>
              <a:off x="8095187"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4" name="object 54"/>
            <p:cNvSpPr/>
            <p:nvPr/>
          </p:nvSpPr>
          <p:spPr>
            <a:xfrm>
              <a:off x="8520502" y="3238992"/>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55" name="object 55"/>
            <p:cNvSpPr/>
            <p:nvPr/>
          </p:nvSpPr>
          <p:spPr>
            <a:xfrm>
              <a:off x="8520502"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6" name="object 56"/>
            <p:cNvSpPr/>
            <p:nvPr/>
          </p:nvSpPr>
          <p:spPr>
            <a:xfrm>
              <a:off x="8945818" y="3238992"/>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9694"/>
            </a:solidFill>
          </p:spPr>
          <p:txBody>
            <a:bodyPr wrap="square" lIns="0" tIns="0" rIns="0" bIns="0" rtlCol="0"/>
            <a:lstStyle/>
            <a:p>
              <a:endParaRPr/>
            </a:p>
          </p:txBody>
        </p:sp>
        <p:sp>
          <p:nvSpPr>
            <p:cNvPr id="57" name="object 57"/>
            <p:cNvSpPr/>
            <p:nvPr/>
          </p:nvSpPr>
          <p:spPr>
            <a:xfrm>
              <a:off x="8945818"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8" name="object 58"/>
            <p:cNvSpPr/>
            <p:nvPr/>
          </p:nvSpPr>
          <p:spPr>
            <a:xfrm>
              <a:off x="6820158" y="3238992"/>
              <a:ext cx="314960" cy="308610"/>
            </a:xfrm>
            <a:custGeom>
              <a:avLst/>
              <a:gdLst/>
              <a:ahLst/>
              <a:cxnLst/>
              <a:rect l="l" t="t" r="r" b="b"/>
              <a:pathLst>
                <a:path w="314959"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59" name="object 59"/>
            <p:cNvSpPr/>
            <p:nvPr/>
          </p:nvSpPr>
          <p:spPr>
            <a:xfrm>
              <a:off x="6820158"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60" name="object 60"/>
            <p:cNvSpPr/>
            <p:nvPr/>
          </p:nvSpPr>
          <p:spPr>
            <a:xfrm>
              <a:off x="7245473" y="3238992"/>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61" name="object 61"/>
            <p:cNvSpPr/>
            <p:nvPr/>
          </p:nvSpPr>
          <p:spPr>
            <a:xfrm>
              <a:off x="7245473"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62" name="object 62"/>
            <p:cNvSpPr/>
            <p:nvPr/>
          </p:nvSpPr>
          <p:spPr>
            <a:xfrm>
              <a:off x="7670788" y="3238992"/>
              <a:ext cx="314960" cy="308610"/>
            </a:xfrm>
            <a:custGeom>
              <a:avLst/>
              <a:gdLst/>
              <a:ahLst/>
              <a:cxnLst/>
              <a:rect l="l" t="t" r="r" b="b"/>
              <a:pathLst>
                <a:path w="314959"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63" name="object 63"/>
            <p:cNvSpPr/>
            <p:nvPr/>
          </p:nvSpPr>
          <p:spPr>
            <a:xfrm>
              <a:off x="7670788" y="3238992"/>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sp>
        <p:nvSpPr>
          <p:cNvPr id="64" name="object 64"/>
          <p:cNvSpPr txBox="1"/>
          <p:nvPr/>
        </p:nvSpPr>
        <p:spPr>
          <a:xfrm>
            <a:off x="1831199" y="1691132"/>
            <a:ext cx="2122805" cy="299720"/>
          </a:xfrm>
          <a:prstGeom prst="rect">
            <a:avLst/>
          </a:prstGeom>
        </p:spPr>
        <p:txBody>
          <a:bodyPr vert="horz" wrap="square" lIns="0" tIns="12700" rIns="0" bIns="0" rtlCol="0">
            <a:spAutoFit/>
          </a:bodyPr>
          <a:lstStyle/>
          <a:p>
            <a:pPr marL="12700">
              <a:lnSpc>
                <a:spcPct val="100000"/>
              </a:lnSpc>
              <a:spcBef>
                <a:spcPts val="100"/>
              </a:spcBef>
            </a:pPr>
            <a:r>
              <a:rPr sz="1800" b="1" spc="-30" dirty="0">
                <a:latin typeface="Tahoma"/>
                <a:cs typeface="Tahoma"/>
              </a:rPr>
              <a:t>Expanding</a:t>
            </a:r>
            <a:r>
              <a:rPr sz="1800" b="1" spc="-80" dirty="0">
                <a:latin typeface="Tahoma"/>
                <a:cs typeface="Tahoma"/>
              </a:rPr>
              <a:t> </a:t>
            </a:r>
            <a:r>
              <a:rPr sz="1800" b="1" spc="-55" dirty="0">
                <a:latin typeface="Tahoma"/>
                <a:cs typeface="Tahoma"/>
              </a:rPr>
              <a:t>window</a:t>
            </a:r>
            <a:endParaRPr sz="1800">
              <a:latin typeface="Tahoma"/>
              <a:cs typeface="Tahoma"/>
            </a:endParaRPr>
          </a:p>
        </p:txBody>
      </p:sp>
      <p:grpSp>
        <p:nvGrpSpPr>
          <p:cNvPr id="65" name="object 65"/>
          <p:cNvGrpSpPr/>
          <p:nvPr/>
        </p:nvGrpSpPr>
        <p:grpSpPr>
          <a:xfrm>
            <a:off x="1333315" y="2235475"/>
            <a:ext cx="3924935" cy="327660"/>
            <a:chOff x="1333315" y="2235475"/>
            <a:chExt cx="3924935" cy="327660"/>
          </a:xfrm>
        </p:grpSpPr>
        <p:sp>
          <p:nvSpPr>
            <p:cNvPr id="66" name="object 66"/>
            <p:cNvSpPr/>
            <p:nvPr/>
          </p:nvSpPr>
          <p:spPr>
            <a:xfrm>
              <a:off x="1342840" y="2344480"/>
              <a:ext cx="3915410" cy="114300"/>
            </a:xfrm>
            <a:custGeom>
              <a:avLst/>
              <a:gdLst/>
              <a:ahLst/>
              <a:cxnLst/>
              <a:rect l="l" t="t" r="r" b="b"/>
              <a:pathLst>
                <a:path w="3915410" h="114300">
                  <a:moveTo>
                    <a:pt x="3801084" y="0"/>
                  </a:moveTo>
                  <a:lnTo>
                    <a:pt x="3801084" y="114300"/>
                  </a:lnTo>
                  <a:lnTo>
                    <a:pt x="3877284" y="76200"/>
                  </a:lnTo>
                  <a:lnTo>
                    <a:pt x="3820137" y="76200"/>
                  </a:lnTo>
                  <a:lnTo>
                    <a:pt x="3820137" y="38100"/>
                  </a:lnTo>
                  <a:lnTo>
                    <a:pt x="3877284" y="38100"/>
                  </a:lnTo>
                  <a:lnTo>
                    <a:pt x="3801084" y="0"/>
                  </a:lnTo>
                  <a:close/>
                </a:path>
                <a:path w="3915410" h="114300">
                  <a:moveTo>
                    <a:pt x="3801084" y="38100"/>
                  </a:moveTo>
                  <a:lnTo>
                    <a:pt x="0" y="38100"/>
                  </a:lnTo>
                  <a:lnTo>
                    <a:pt x="0" y="76200"/>
                  </a:lnTo>
                  <a:lnTo>
                    <a:pt x="3801084" y="76200"/>
                  </a:lnTo>
                  <a:lnTo>
                    <a:pt x="3801084" y="38100"/>
                  </a:lnTo>
                  <a:close/>
                </a:path>
                <a:path w="3915410" h="114300">
                  <a:moveTo>
                    <a:pt x="3877284" y="38100"/>
                  </a:moveTo>
                  <a:lnTo>
                    <a:pt x="3820137" y="38100"/>
                  </a:lnTo>
                  <a:lnTo>
                    <a:pt x="3820137"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67" name="object 67"/>
            <p:cNvSpPr/>
            <p:nvPr/>
          </p:nvSpPr>
          <p:spPr>
            <a:xfrm>
              <a:off x="3893816" y="2245000"/>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68" name="object 68"/>
            <p:cNvSpPr/>
            <p:nvPr/>
          </p:nvSpPr>
          <p:spPr>
            <a:xfrm>
              <a:off x="3893816"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69" name="object 69"/>
            <p:cNvSpPr/>
            <p:nvPr/>
          </p:nvSpPr>
          <p:spPr>
            <a:xfrm>
              <a:off x="4319130"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70" name="object 70"/>
            <p:cNvSpPr/>
            <p:nvPr/>
          </p:nvSpPr>
          <p:spPr>
            <a:xfrm>
              <a:off x="4319130"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71" name="object 71"/>
            <p:cNvSpPr/>
            <p:nvPr/>
          </p:nvSpPr>
          <p:spPr>
            <a:xfrm>
              <a:off x="4744445"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72" name="object 72"/>
            <p:cNvSpPr/>
            <p:nvPr/>
          </p:nvSpPr>
          <p:spPr>
            <a:xfrm>
              <a:off x="4744445"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73" name="object 73"/>
            <p:cNvSpPr/>
            <p:nvPr/>
          </p:nvSpPr>
          <p:spPr>
            <a:xfrm>
              <a:off x="2617870" y="2245000"/>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9694"/>
            </a:solidFill>
          </p:spPr>
          <p:txBody>
            <a:bodyPr wrap="square" lIns="0" tIns="0" rIns="0" bIns="0" rtlCol="0"/>
            <a:lstStyle/>
            <a:p>
              <a:endParaRPr/>
            </a:p>
          </p:txBody>
        </p:sp>
        <p:sp>
          <p:nvSpPr>
            <p:cNvPr id="74" name="object 74"/>
            <p:cNvSpPr/>
            <p:nvPr/>
          </p:nvSpPr>
          <p:spPr>
            <a:xfrm>
              <a:off x="2617870"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75" name="object 75"/>
            <p:cNvSpPr/>
            <p:nvPr/>
          </p:nvSpPr>
          <p:spPr>
            <a:xfrm>
              <a:off x="3043185"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76" name="object 76"/>
            <p:cNvSpPr/>
            <p:nvPr/>
          </p:nvSpPr>
          <p:spPr>
            <a:xfrm>
              <a:off x="3043185"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77" name="object 77"/>
            <p:cNvSpPr/>
            <p:nvPr/>
          </p:nvSpPr>
          <p:spPr>
            <a:xfrm>
              <a:off x="3468500"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78" name="object 78"/>
            <p:cNvSpPr/>
            <p:nvPr/>
          </p:nvSpPr>
          <p:spPr>
            <a:xfrm>
              <a:off x="3468500"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79" name="object 79"/>
            <p:cNvSpPr/>
            <p:nvPr/>
          </p:nvSpPr>
          <p:spPr>
            <a:xfrm>
              <a:off x="1342840"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80" name="object 80"/>
            <p:cNvSpPr/>
            <p:nvPr/>
          </p:nvSpPr>
          <p:spPr>
            <a:xfrm>
              <a:off x="1342840"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81" name="object 81"/>
            <p:cNvSpPr/>
            <p:nvPr/>
          </p:nvSpPr>
          <p:spPr>
            <a:xfrm>
              <a:off x="1768156" y="2245000"/>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82" name="object 82"/>
            <p:cNvSpPr/>
            <p:nvPr/>
          </p:nvSpPr>
          <p:spPr>
            <a:xfrm>
              <a:off x="1768156"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83" name="object 83"/>
            <p:cNvSpPr/>
            <p:nvPr/>
          </p:nvSpPr>
          <p:spPr>
            <a:xfrm>
              <a:off x="2193470" y="2245000"/>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8EB4E3"/>
            </a:solidFill>
          </p:spPr>
          <p:txBody>
            <a:bodyPr wrap="square" lIns="0" tIns="0" rIns="0" bIns="0" rtlCol="0"/>
            <a:lstStyle/>
            <a:p>
              <a:endParaRPr/>
            </a:p>
          </p:txBody>
        </p:sp>
        <p:sp>
          <p:nvSpPr>
            <p:cNvPr id="84" name="object 84"/>
            <p:cNvSpPr/>
            <p:nvPr/>
          </p:nvSpPr>
          <p:spPr>
            <a:xfrm>
              <a:off x="2193470" y="2245000"/>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85" name="object 85"/>
          <p:cNvGrpSpPr/>
          <p:nvPr/>
        </p:nvGrpSpPr>
        <p:grpSpPr>
          <a:xfrm>
            <a:off x="1333774" y="2741974"/>
            <a:ext cx="3924935" cy="327660"/>
            <a:chOff x="1333774" y="2741974"/>
            <a:chExt cx="3924935" cy="327660"/>
          </a:xfrm>
        </p:grpSpPr>
        <p:sp>
          <p:nvSpPr>
            <p:cNvPr id="86" name="object 86"/>
            <p:cNvSpPr/>
            <p:nvPr/>
          </p:nvSpPr>
          <p:spPr>
            <a:xfrm>
              <a:off x="1342840" y="2851849"/>
              <a:ext cx="3915410" cy="114300"/>
            </a:xfrm>
            <a:custGeom>
              <a:avLst/>
              <a:gdLst/>
              <a:ahLst/>
              <a:cxnLst/>
              <a:rect l="l" t="t" r="r" b="b"/>
              <a:pathLst>
                <a:path w="3915410" h="114300">
                  <a:moveTo>
                    <a:pt x="3801084" y="0"/>
                  </a:moveTo>
                  <a:lnTo>
                    <a:pt x="3801084" y="114300"/>
                  </a:lnTo>
                  <a:lnTo>
                    <a:pt x="3877284" y="76200"/>
                  </a:lnTo>
                  <a:lnTo>
                    <a:pt x="3820137" y="76200"/>
                  </a:lnTo>
                  <a:lnTo>
                    <a:pt x="3820137" y="38100"/>
                  </a:lnTo>
                  <a:lnTo>
                    <a:pt x="3877284" y="38100"/>
                  </a:lnTo>
                  <a:lnTo>
                    <a:pt x="3801084" y="0"/>
                  </a:lnTo>
                  <a:close/>
                </a:path>
                <a:path w="3915410" h="114300">
                  <a:moveTo>
                    <a:pt x="3801084" y="38100"/>
                  </a:moveTo>
                  <a:lnTo>
                    <a:pt x="0" y="38100"/>
                  </a:lnTo>
                  <a:lnTo>
                    <a:pt x="0" y="76200"/>
                  </a:lnTo>
                  <a:lnTo>
                    <a:pt x="3801084" y="76200"/>
                  </a:lnTo>
                  <a:lnTo>
                    <a:pt x="3801084" y="38100"/>
                  </a:lnTo>
                  <a:close/>
                </a:path>
                <a:path w="3915410" h="114300">
                  <a:moveTo>
                    <a:pt x="3877284" y="38100"/>
                  </a:moveTo>
                  <a:lnTo>
                    <a:pt x="3820137" y="38100"/>
                  </a:lnTo>
                  <a:lnTo>
                    <a:pt x="3820137"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87" name="object 87"/>
            <p:cNvSpPr/>
            <p:nvPr/>
          </p:nvSpPr>
          <p:spPr>
            <a:xfrm>
              <a:off x="3894274"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88" name="object 88"/>
            <p:cNvSpPr/>
            <p:nvPr/>
          </p:nvSpPr>
          <p:spPr>
            <a:xfrm>
              <a:off x="3894274"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89" name="object 89"/>
            <p:cNvSpPr/>
            <p:nvPr/>
          </p:nvSpPr>
          <p:spPr>
            <a:xfrm>
              <a:off x="4319590"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90" name="object 90"/>
            <p:cNvSpPr/>
            <p:nvPr/>
          </p:nvSpPr>
          <p:spPr>
            <a:xfrm>
              <a:off x="4319590"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91" name="object 91"/>
            <p:cNvSpPr/>
            <p:nvPr/>
          </p:nvSpPr>
          <p:spPr>
            <a:xfrm>
              <a:off x="4744905" y="2751499"/>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92" name="object 92"/>
            <p:cNvSpPr/>
            <p:nvPr/>
          </p:nvSpPr>
          <p:spPr>
            <a:xfrm>
              <a:off x="4744905"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93" name="object 93"/>
            <p:cNvSpPr/>
            <p:nvPr/>
          </p:nvSpPr>
          <p:spPr>
            <a:xfrm>
              <a:off x="2618328"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94" name="object 94"/>
            <p:cNvSpPr/>
            <p:nvPr/>
          </p:nvSpPr>
          <p:spPr>
            <a:xfrm>
              <a:off x="2618328"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95" name="object 95"/>
            <p:cNvSpPr/>
            <p:nvPr/>
          </p:nvSpPr>
          <p:spPr>
            <a:xfrm>
              <a:off x="3043645" y="2751499"/>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9694"/>
            </a:solidFill>
          </p:spPr>
          <p:txBody>
            <a:bodyPr wrap="square" lIns="0" tIns="0" rIns="0" bIns="0" rtlCol="0"/>
            <a:lstStyle/>
            <a:p>
              <a:endParaRPr/>
            </a:p>
          </p:txBody>
        </p:sp>
        <p:sp>
          <p:nvSpPr>
            <p:cNvPr id="96" name="object 96"/>
            <p:cNvSpPr/>
            <p:nvPr/>
          </p:nvSpPr>
          <p:spPr>
            <a:xfrm>
              <a:off x="3043645"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97" name="object 97"/>
            <p:cNvSpPr/>
            <p:nvPr/>
          </p:nvSpPr>
          <p:spPr>
            <a:xfrm>
              <a:off x="3468959"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98" name="object 98"/>
            <p:cNvSpPr/>
            <p:nvPr/>
          </p:nvSpPr>
          <p:spPr>
            <a:xfrm>
              <a:off x="3468959"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99" name="object 99"/>
            <p:cNvSpPr/>
            <p:nvPr/>
          </p:nvSpPr>
          <p:spPr>
            <a:xfrm>
              <a:off x="1343299"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100" name="object 100"/>
            <p:cNvSpPr/>
            <p:nvPr/>
          </p:nvSpPr>
          <p:spPr>
            <a:xfrm>
              <a:off x="1343299"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01" name="object 101"/>
            <p:cNvSpPr/>
            <p:nvPr/>
          </p:nvSpPr>
          <p:spPr>
            <a:xfrm>
              <a:off x="1768614"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2" y="300412"/>
                  </a:lnTo>
                  <a:lnTo>
                    <a:pt x="250142" y="278531"/>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8EB4E3"/>
            </a:solidFill>
          </p:spPr>
          <p:txBody>
            <a:bodyPr wrap="square" lIns="0" tIns="0" rIns="0" bIns="0" rtlCol="0"/>
            <a:lstStyle/>
            <a:p>
              <a:endParaRPr/>
            </a:p>
          </p:txBody>
        </p:sp>
        <p:sp>
          <p:nvSpPr>
            <p:cNvPr id="102" name="object 102"/>
            <p:cNvSpPr/>
            <p:nvPr/>
          </p:nvSpPr>
          <p:spPr>
            <a:xfrm>
              <a:off x="1768614"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03" name="object 103"/>
            <p:cNvSpPr/>
            <p:nvPr/>
          </p:nvSpPr>
          <p:spPr>
            <a:xfrm>
              <a:off x="2193930" y="2751499"/>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1"/>
                  </a:lnTo>
                  <a:lnTo>
                    <a:pt x="107556" y="300412"/>
                  </a:lnTo>
                  <a:lnTo>
                    <a:pt x="157264" y="308270"/>
                  </a:lnTo>
                  <a:lnTo>
                    <a:pt x="206971" y="300412"/>
                  </a:lnTo>
                  <a:lnTo>
                    <a:pt x="250142" y="278531"/>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104" name="object 104"/>
            <p:cNvSpPr/>
            <p:nvPr/>
          </p:nvSpPr>
          <p:spPr>
            <a:xfrm>
              <a:off x="2193930" y="2751499"/>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105" name="object 105"/>
          <p:cNvGrpSpPr/>
          <p:nvPr/>
        </p:nvGrpSpPr>
        <p:grpSpPr>
          <a:xfrm>
            <a:off x="1333774" y="3241499"/>
            <a:ext cx="3931920" cy="327660"/>
            <a:chOff x="1333774" y="3241499"/>
            <a:chExt cx="3931920" cy="327660"/>
          </a:xfrm>
        </p:grpSpPr>
        <p:sp>
          <p:nvSpPr>
            <p:cNvPr id="106" name="object 106"/>
            <p:cNvSpPr/>
            <p:nvPr/>
          </p:nvSpPr>
          <p:spPr>
            <a:xfrm>
              <a:off x="1349942" y="3359219"/>
              <a:ext cx="3915410" cy="114300"/>
            </a:xfrm>
            <a:custGeom>
              <a:avLst/>
              <a:gdLst/>
              <a:ahLst/>
              <a:cxnLst/>
              <a:rect l="l" t="t" r="r" b="b"/>
              <a:pathLst>
                <a:path w="3915410" h="114300">
                  <a:moveTo>
                    <a:pt x="3801084" y="0"/>
                  </a:moveTo>
                  <a:lnTo>
                    <a:pt x="3801084" y="114300"/>
                  </a:lnTo>
                  <a:lnTo>
                    <a:pt x="3877284" y="76200"/>
                  </a:lnTo>
                  <a:lnTo>
                    <a:pt x="3820137" y="76200"/>
                  </a:lnTo>
                  <a:lnTo>
                    <a:pt x="3820137" y="38100"/>
                  </a:lnTo>
                  <a:lnTo>
                    <a:pt x="3877284" y="38100"/>
                  </a:lnTo>
                  <a:lnTo>
                    <a:pt x="3801084" y="0"/>
                  </a:lnTo>
                  <a:close/>
                </a:path>
                <a:path w="3915410" h="114300">
                  <a:moveTo>
                    <a:pt x="3801084" y="38100"/>
                  </a:moveTo>
                  <a:lnTo>
                    <a:pt x="0" y="38100"/>
                  </a:lnTo>
                  <a:lnTo>
                    <a:pt x="0" y="76200"/>
                  </a:lnTo>
                  <a:lnTo>
                    <a:pt x="3801084" y="76200"/>
                  </a:lnTo>
                  <a:lnTo>
                    <a:pt x="3801084" y="38100"/>
                  </a:lnTo>
                  <a:close/>
                </a:path>
                <a:path w="3915410" h="114300">
                  <a:moveTo>
                    <a:pt x="3877284" y="38100"/>
                  </a:moveTo>
                  <a:lnTo>
                    <a:pt x="3820137" y="38100"/>
                  </a:lnTo>
                  <a:lnTo>
                    <a:pt x="3820137"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107" name="object 107"/>
            <p:cNvSpPr/>
            <p:nvPr/>
          </p:nvSpPr>
          <p:spPr>
            <a:xfrm>
              <a:off x="3894274"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D9D9"/>
            </a:solidFill>
          </p:spPr>
          <p:txBody>
            <a:bodyPr wrap="square" lIns="0" tIns="0" rIns="0" bIns="0" rtlCol="0"/>
            <a:lstStyle/>
            <a:p>
              <a:endParaRPr/>
            </a:p>
          </p:txBody>
        </p:sp>
        <p:sp>
          <p:nvSpPr>
            <p:cNvPr id="108" name="object 108"/>
            <p:cNvSpPr/>
            <p:nvPr/>
          </p:nvSpPr>
          <p:spPr>
            <a:xfrm>
              <a:off x="3894274"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09" name="object 109"/>
            <p:cNvSpPr/>
            <p:nvPr/>
          </p:nvSpPr>
          <p:spPr>
            <a:xfrm>
              <a:off x="4319590"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110" name="object 110"/>
            <p:cNvSpPr/>
            <p:nvPr/>
          </p:nvSpPr>
          <p:spPr>
            <a:xfrm>
              <a:off x="4319590"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11" name="object 111"/>
            <p:cNvSpPr/>
            <p:nvPr/>
          </p:nvSpPr>
          <p:spPr>
            <a:xfrm>
              <a:off x="4744905" y="3251024"/>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D9D9D9"/>
            </a:solidFill>
          </p:spPr>
          <p:txBody>
            <a:bodyPr wrap="square" lIns="0" tIns="0" rIns="0" bIns="0" rtlCol="0"/>
            <a:lstStyle/>
            <a:p>
              <a:endParaRPr/>
            </a:p>
          </p:txBody>
        </p:sp>
        <p:sp>
          <p:nvSpPr>
            <p:cNvPr id="112" name="object 112"/>
            <p:cNvSpPr/>
            <p:nvPr/>
          </p:nvSpPr>
          <p:spPr>
            <a:xfrm>
              <a:off x="4744905"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13" name="object 113"/>
            <p:cNvSpPr/>
            <p:nvPr/>
          </p:nvSpPr>
          <p:spPr>
            <a:xfrm>
              <a:off x="2618328"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114" name="object 114"/>
            <p:cNvSpPr/>
            <p:nvPr/>
          </p:nvSpPr>
          <p:spPr>
            <a:xfrm>
              <a:off x="2618328"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15" name="object 115"/>
            <p:cNvSpPr/>
            <p:nvPr/>
          </p:nvSpPr>
          <p:spPr>
            <a:xfrm>
              <a:off x="3043645" y="3251024"/>
              <a:ext cx="314960" cy="308610"/>
            </a:xfrm>
            <a:custGeom>
              <a:avLst/>
              <a:gdLst/>
              <a:ahLst/>
              <a:cxnLst/>
              <a:rect l="l" t="t" r="r" b="b"/>
              <a:pathLst>
                <a:path w="314960" h="308610">
                  <a:moveTo>
                    <a:pt x="157264" y="0"/>
                  </a:moveTo>
                  <a:lnTo>
                    <a:pt x="107556" y="7857"/>
                  </a:lnTo>
                  <a:lnTo>
                    <a:pt x="64385" y="29739"/>
                  </a:lnTo>
                  <a:lnTo>
                    <a:pt x="30342" y="63105"/>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95B3D7"/>
            </a:solidFill>
          </p:spPr>
          <p:txBody>
            <a:bodyPr wrap="square" lIns="0" tIns="0" rIns="0" bIns="0" rtlCol="0"/>
            <a:lstStyle/>
            <a:p>
              <a:endParaRPr/>
            </a:p>
          </p:txBody>
        </p:sp>
        <p:sp>
          <p:nvSpPr>
            <p:cNvPr id="116" name="object 116"/>
            <p:cNvSpPr/>
            <p:nvPr/>
          </p:nvSpPr>
          <p:spPr>
            <a:xfrm>
              <a:off x="3043645"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17" name="object 117"/>
            <p:cNvSpPr/>
            <p:nvPr/>
          </p:nvSpPr>
          <p:spPr>
            <a:xfrm>
              <a:off x="3468959"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D99694"/>
            </a:solidFill>
          </p:spPr>
          <p:txBody>
            <a:bodyPr wrap="square" lIns="0" tIns="0" rIns="0" bIns="0" rtlCol="0"/>
            <a:lstStyle/>
            <a:p>
              <a:endParaRPr/>
            </a:p>
          </p:txBody>
        </p:sp>
        <p:sp>
          <p:nvSpPr>
            <p:cNvPr id="118" name="object 118"/>
            <p:cNvSpPr/>
            <p:nvPr/>
          </p:nvSpPr>
          <p:spPr>
            <a:xfrm>
              <a:off x="3468959"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19" name="object 119"/>
            <p:cNvSpPr/>
            <p:nvPr/>
          </p:nvSpPr>
          <p:spPr>
            <a:xfrm>
              <a:off x="1343299"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120" name="object 120"/>
            <p:cNvSpPr/>
            <p:nvPr/>
          </p:nvSpPr>
          <p:spPr>
            <a:xfrm>
              <a:off x="1343299"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21" name="object 121"/>
            <p:cNvSpPr/>
            <p:nvPr/>
          </p:nvSpPr>
          <p:spPr>
            <a:xfrm>
              <a:off x="1768614"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5"/>
                  </a:lnTo>
                  <a:lnTo>
                    <a:pt x="250142" y="29739"/>
                  </a:lnTo>
                  <a:lnTo>
                    <a:pt x="206972" y="7857"/>
                  </a:lnTo>
                  <a:lnTo>
                    <a:pt x="157264" y="0"/>
                  </a:lnTo>
                  <a:close/>
                </a:path>
              </a:pathLst>
            </a:custGeom>
            <a:solidFill>
              <a:srgbClr val="95B3D7"/>
            </a:solidFill>
          </p:spPr>
          <p:txBody>
            <a:bodyPr wrap="square" lIns="0" tIns="0" rIns="0" bIns="0" rtlCol="0"/>
            <a:lstStyle/>
            <a:p>
              <a:endParaRPr/>
            </a:p>
          </p:txBody>
        </p:sp>
        <p:sp>
          <p:nvSpPr>
            <p:cNvPr id="122" name="object 122"/>
            <p:cNvSpPr/>
            <p:nvPr/>
          </p:nvSpPr>
          <p:spPr>
            <a:xfrm>
              <a:off x="1768614"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23" name="object 123"/>
            <p:cNvSpPr/>
            <p:nvPr/>
          </p:nvSpPr>
          <p:spPr>
            <a:xfrm>
              <a:off x="2193930" y="3251024"/>
              <a:ext cx="314960" cy="308610"/>
            </a:xfrm>
            <a:custGeom>
              <a:avLst/>
              <a:gdLst/>
              <a:ahLst/>
              <a:cxnLst/>
              <a:rect l="l" t="t" r="r" b="b"/>
              <a:pathLst>
                <a:path w="314960" h="308610">
                  <a:moveTo>
                    <a:pt x="157264" y="0"/>
                  </a:moveTo>
                  <a:lnTo>
                    <a:pt x="107556" y="7857"/>
                  </a:lnTo>
                  <a:lnTo>
                    <a:pt x="64386" y="29739"/>
                  </a:lnTo>
                  <a:lnTo>
                    <a:pt x="30343" y="63105"/>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5"/>
                  </a:lnTo>
                  <a:lnTo>
                    <a:pt x="250142" y="29739"/>
                  </a:lnTo>
                  <a:lnTo>
                    <a:pt x="206971" y="7857"/>
                  </a:lnTo>
                  <a:lnTo>
                    <a:pt x="157264" y="0"/>
                  </a:lnTo>
                  <a:close/>
                </a:path>
              </a:pathLst>
            </a:custGeom>
            <a:solidFill>
              <a:srgbClr val="8EB4E3"/>
            </a:solidFill>
          </p:spPr>
          <p:txBody>
            <a:bodyPr wrap="square" lIns="0" tIns="0" rIns="0" bIns="0" rtlCol="0"/>
            <a:lstStyle/>
            <a:p>
              <a:endParaRPr/>
            </a:p>
          </p:txBody>
        </p:sp>
        <p:sp>
          <p:nvSpPr>
            <p:cNvPr id="124" name="object 124"/>
            <p:cNvSpPr/>
            <p:nvPr/>
          </p:nvSpPr>
          <p:spPr>
            <a:xfrm>
              <a:off x="2193930" y="3251024"/>
              <a:ext cx="314960" cy="308610"/>
            </a:xfrm>
            <a:custGeom>
              <a:avLst/>
              <a:gdLst/>
              <a:ahLst/>
              <a:cxnLst/>
              <a:rect l="l" t="t" r="r" b="b"/>
              <a:pathLst>
                <a:path w="314960"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sp>
        <p:nvSpPr>
          <p:cNvPr id="125" name="object 125"/>
          <p:cNvSpPr txBox="1"/>
          <p:nvPr/>
        </p:nvSpPr>
        <p:spPr>
          <a:xfrm>
            <a:off x="452672" y="3840705"/>
            <a:ext cx="2396490" cy="923925"/>
          </a:xfrm>
          <a:prstGeom prst="rect">
            <a:avLst/>
          </a:prstGeom>
          <a:ln w="25400">
            <a:solidFill>
              <a:srgbClr val="000000"/>
            </a:solidFill>
          </a:ln>
        </p:spPr>
        <p:txBody>
          <a:bodyPr vert="horz" wrap="square" lIns="0" tIns="45085" rIns="0" bIns="0" rtlCol="0">
            <a:spAutoFit/>
          </a:bodyPr>
          <a:lstStyle/>
          <a:p>
            <a:pPr marL="90805">
              <a:lnSpc>
                <a:spcPts val="2135"/>
              </a:lnSpc>
              <a:spcBef>
                <a:spcPts val="355"/>
              </a:spcBef>
            </a:pPr>
            <a:r>
              <a:rPr sz="1800" b="1" spc="-20" dirty="0">
                <a:latin typeface="Tahoma"/>
                <a:cs typeface="Tahoma"/>
              </a:rPr>
              <a:t>Pros</a:t>
            </a:r>
            <a:endParaRPr sz="1800">
              <a:latin typeface="Tahoma"/>
              <a:cs typeface="Tahoma"/>
            </a:endParaRPr>
          </a:p>
          <a:p>
            <a:pPr marL="90805" marR="188595">
              <a:lnSpc>
                <a:spcPts val="2180"/>
              </a:lnSpc>
              <a:spcBef>
                <a:spcPts val="35"/>
              </a:spcBef>
            </a:pPr>
            <a:r>
              <a:rPr sz="1800" spc="-145" dirty="0">
                <a:latin typeface="Verdana"/>
                <a:cs typeface="Verdana"/>
              </a:rPr>
              <a:t>Uses</a:t>
            </a:r>
            <a:r>
              <a:rPr sz="1800" spc="-120" dirty="0">
                <a:latin typeface="Verdana"/>
                <a:cs typeface="Verdana"/>
              </a:rPr>
              <a:t> </a:t>
            </a:r>
            <a:r>
              <a:rPr sz="1800" spc="-55" dirty="0">
                <a:latin typeface="Verdana"/>
                <a:cs typeface="Verdana"/>
              </a:rPr>
              <a:t>all</a:t>
            </a:r>
            <a:r>
              <a:rPr sz="1800" spc="-110" dirty="0">
                <a:latin typeface="Verdana"/>
                <a:cs typeface="Verdana"/>
              </a:rPr>
              <a:t> </a:t>
            </a:r>
            <a:r>
              <a:rPr sz="1800" spc="-20" dirty="0">
                <a:latin typeface="Verdana"/>
                <a:cs typeface="Verdana"/>
              </a:rPr>
              <a:t>the</a:t>
            </a:r>
            <a:r>
              <a:rPr sz="1800" spc="-114" dirty="0">
                <a:latin typeface="Verdana"/>
                <a:cs typeface="Verdana"/>
              </a:rPr>
              <a:t> </a:t>
            </a:r>
            <a:r>
              <a:rPr sz="1800" spc="-60" dirty="0">
                <a:latin typeface="Verdana"/>
                <a:cs typeface="Verdana"/>
              </a:rPr>
              <a:t>training </a:t>
            </a:r>
            <a:r>
              <a:rPr sz="1800" spc="-10" dirty="0">
                <a:latin typeface="Verdana"/>
                <a:cs typeface="Verdana"/>
              </a:rPr>
              <a:t>data.</a:t>
            </a:r>
            <a:endParaRPr sz="1800">
              <a:latin typeface="Verdana"/>
              <a:cs typeface="Verdana"/>
            </a:endParaRPr>
          </a:p>
        </p:txBody>
      </p:sp>
      <p:sp>
        <p:nvSpPr>
          <p:cNvPr id="126" name="object 126"/>
          <p:cNvSpPr txBox="1"/>
          <p:nvPr/>
        </p:nvSpPr>
        <p:spPr>
          <a:xfrm>
            <a:off x="2991812" y="3840705"/>
            <a:ext cx="2753995" cy="2031364"/>
          </a:xfrm>
          <a:prstGeom prst="rect">
            <a:avLst/>
          </a:prstGeom>
          <a:ln w="25400">
            <a:solidFill>
              <a:srgbClr val="000000"/>
            </a:solidFill>
          </a:ln>
        </p:spPr>
        <p:txBody>
          <a:bodyPr vert="horz" wrap="square" lIns="0" tIns="45085" rIns="0" bIns="0" rtlCol="0">
            <a:spAutoFit/>
          </a:bodyPr>
          <a:lstStyle/>
          <a:p>
            <a:pPr marL="91440">
              <a:lnSpc>
                <a:spcPts val="2135"/>
              </a:lnSpc>
              <a:spcBef>
                <a:spcPts val="355"/>
              </a:spcBef>
            </a:pPr>
            <a:r>
              <a:rPr sz="1800" b="1" spc="-20" dirty="0">
                <a:latin typeface="Tahoma"/>
                <a:cs typeface="Tahoma"/>
              </a:rPr>
              <a:t>Cons</a:t>
            </a:r>
            <a:endParaRPr sz="1800">
              <a:latin typeface="Tahoma"/>
              <a:cs typeface="Tahoma"/>
            </a:endParaRPr>
          </a:p>
          <a:p>
            <a:pPr marL="91440">
              <a:lnSpc>
                <a:spcPts val="2135"/>
              </a:lnSpc>
            </a:pPr>
            <a:r>
              <a:rPr sz="1800" dirty="0">
                <a:latin typeface="Verdana"/>
                <a:cs typeface="Verdana"/>
              </a:rPr>
              <a:t>More</a:t>
            </a:r>
            <a:r>
              <a:rPr sz="1800" spc="-80" dirty="0">
                <a:latin typeface="Verdana"/>
                <a:cs typeface="Verdana"/>
              </a:rPr>
              <a:t> </a:t>
            </a:r>
            <a:r>
              <a:rPr sz="1800" spc="-55" dirty="0">
                <a:latin typeface="Verdana"/>
                <a:cs typeface="Verdana"/>
              </a:rPr>
              <a:t>memory</a:t>
            </a:r>
            <a:r>
              <a:rPr sz="1800" spc="-90" dirty="0">
                <a:latin typeface="Verdana"/>
                <a:cs typeface="Verdana"/>
              </a:rPr>
              <a:t> </a:t>
            </a:r>
            <a:r>
              <a:rPr sz="1800" spc="-20" dirty="0">
                <a:latin typeface="Verdana"/>
                <a:cs typeface="Verdana"/>
              </a:rPr>
              <a:t>used.</a:t>
            </a:r>
            <a:endParaRPr sz="1800">
              <a:latin typeface="Verdana"/>
              <a:cs typeface="Verdana"/>
            </a:endParaRPr>
          </a:p>
          <a:p>
            <a:pPr marL="91440">
              <a:lnSpc>
                <a:spcPct val="100000"/>
              </a:lnSpc>
              <a:spcBef>
                <a:spcPts val="2140"/>
              </a:spcBef>
            </a:pPr>
            <a:r>
              <a:rPr sz="1800" spc="-35" dirty="0">
                <a:latin typeface="Verdana"/>
                <a:cs typeface="Verdana"/>
              </a:rPr>
              <a:t>Longer</a:t>
            </a:r>
            <a:r>
              <a:rPr sz="1800" spc="-135" dirty="0">
                <a:latin typeface="Verdana"/>
                <a:cs typeface="Verdana"/>
              </a:rPr>
              <a:t> </a:t>
            </a:r>
            <a:r>
              <a:rPr sz="1800" spc="-10" dirty="0">
                <a:latin typeface="Verdana"/>
                <a:cs typeface="Verdana"/>
              </a:rPr>
              <a:t>to</a:t>
            </a:r>
            <a:r>
              <a:rPr sz="1800" spc="-130" dirty="0">
                <a:latin typeface="Verdana"/>
                <a:cs typeface="Verdana"/>
              </a:rPr>
              <a:t> </a:t>
            </a:r>
            <a:r>
              <a:rPr sz="1800" spc="-75" dirty="0">
                <a:latin typeface="Verdana"/>
                <a:cs typeface="Verdana"/>
              </a:rPr>
              <a:t>train</a:t>
            </a:r>
            <a:r>
              <a:rPr sz="1800" spc="-125" dirty="0">
                <a:latin typeface="Verdana"/>
                <a:cs typeface="Verdana"/>
              </a:rPr>
              <a:t> </a:t>
            </a:r>
            <a:r>
              <a:rPr sz="1800" spc="-10" dirty="0">
                <a:latin typeface="Verdana"/>
                <a:cs typeface="Verdana"/>
              </a:rPr>
              <a:t>model.</a:t>
            </a:r>
            <a:endParaRPr sz="1800">
              <a:latin typeface="Verdana"/>
              <a:cs typeface="Verdana"/>
            </a:endParaRPr>
          </a:p>
          <a:p>
            <a:pPr>
              <a:lnSpc>
                <a:spcPct val="100000"/>
              </a:lnSpc>
              <a:spcBef>
                <a:spcPts val="155"/>
              </a:spcBef>
            </a:pPr>
            <a:endParaRPr sz="1800">
              <a:latin typeface="Verdana"/>
              <a:cs typeface="Verdana"/>
            </a:endParaRPr>
          </a:p>
          <a:p>
            <a:pPr marL="91440" marR="144145">
              <a:lnSpc>
                <a:spcPts val="2110"/>
              </a:lnSpc>
            </a:pPr>
            <a:r>
              <a:rPr sz="1800" spc="-60" dirty="0">
                <a:latin typeface="Verdana"/>
                <a:cs typeface="Verdana"/>
              </a:rPr>
              <a:t>Very</a:t>
            </a:r>
            <a:r>
              <a:rPr sz="1800" spc="-125" dirty="0">
                <a:latin typeface="Verdana"/>
                <a:cs typeface="Verdana"/>
              </a:rPr>
              <a:t> </a:t>
            </a:r>
            <a:r>
              <a:rPr sz="1800" dirty="0">
                <a:latin typeface="Verdana"/>
                <a:cs typeface="Verdana"/>
              </a:rPr>
              <a:t>old</a:t>
            </a:r>
            <a:r>
              <a:rPr sz="1800" spc="-110" dirty="0">
                <a:latin typeface="Verdana"/>
                <a:cs typeface="Verdana"/>
              </a:rPr>
              <a:t> </a:t>
            </a:r>
            <a:r>
              <a:rPr sz="1800" spc="70" dirty="0">
                <a:latin typeface="Verdana"/>
                <a:cs typeface="Verdana"/>
              </a:rPr>
              <a:t>data</a:t>
            </a:r>
            <a:r>
              <a:rPr sz="1800" spc="-125" dirty="0">
                <a:latin typeface="Verdana"/>
                <a:cs typeface="Verdana"/>
              </a:rPr>
              <a:t> </a:t>
            </a:r>
            <a:r>
              <a:rPr sz="1800" spc="-10" dirty="0">
                <a:latin typeface="Verdana"/>
                <a:cs typeface="Verdana"/>
              </a:rPr>
              <a:t>may</a:t>
            </a:r>
            <a:r>
              <a:rPr sz="1800" spc="-125" dirty="0">
                <a:latin typeface="Verdana"/>
                <a:cs typeface="Verdana"/>
              </a:rPr>
              <a:t> </a:t>
            </a:r>
            <a:r>
              <a:rPr sz="1800" spc="-25" dirty="0">
                <a:latin typeface="Verdana"/>
                <a:cs typeface="Verdana"/>
              </a:rPr>
              <a:t>not </a:t>
            </a:r>
            <a:r>
              <a:rPr sz="1800" spc="85" dirty="0">
                <a:latin typeface="Verdana"/>
                <a:cs typeface="Verdana"/>
              </a:rPr>
              <a:t>be</a:t>
            </a:r>
            <a:r>
              <a:rPr sz="1800" spc="-130" dirty="0">
                <a:latin typeface="Verdana"/>
                <a:cs typeface="Verdana"/>
              </a:rPr>
              <a:t> </a:t>
            </a:r>
            <a:r>
              <a:rPr sz="1800" spc="-30" dirty="0">
                <a:latin typeface="Verdana"/>
                <a:cs typeface="Verdana"/>
              </a:rPr>
              <a:t>that</a:t>
            </a:r>
            <a:r>
              <a:rPr sz="1800" spc="-125" dirty="0">
                <a:latin typeface="Verdana"/>
                <a:cs typeface="Verdana"/>
              </a:rPr>
              <a:t> </a:t>
            </a:r>
            <a:r>
              <a:rPr sz="1800" spc="-10" dirty="0">
                <a:latin typeface="Verdana"/>
                <a:cs typeface="Verdana"/>
              </a:rPr>
              <a:t>useful.</a:t>
            </a:r>
            <a:endParaRPr sz="1800">
              <a:latin typeface="Verdana"/>
              <a:cs typeface="Verdana"/>
            </a:endParaRPr>
          </a:p>
        </p:txBody>
      </p:sp>
      <p:sp>
        <p:nvSpPr>
          <p:cNvPr id="127" name="object 127"/>
          <p:cNvSpPr txBox="1"/>
          <p:nvPr/>
        </p:nvSpPr>
        <p:spPr>
          <a:xfrm>
            <a:off x="6819699" y="3840705"/>
            <a:ext cx="2571115" cy="2031364"/>
          </a:xfrm>
          <a:prstGeom prst="rect">
            <a:avLst/>
          </a:prstGeom>
          <a:ln w="25400">
            <a:solidFill>
              <a:srgbClr val="000000"/>
            </a:solidFill>
          </a:ln>
        </p:spPr>
        <p:txBody>
          <a:bodyPr vert="horz" wrap="square" lIns="0" tIns="45085" rIns="0" bIns="0" rtlCol="0">
            <a:spAutoFit/>
          </a:bodyPr>
          <a:lstStyle/>
          <a:p>
            <a:pPr marL="91440">
              <a:lnSpc>
                <a:spcPts val="2135"/>
              </a:lnSpc>
              <a:spcBef>
                <a:spcPts val="355"/>
              </a:spcBef>
            </a:pPr>
            <a:r>
              <a:rPr sz="1800" b="1" spc="-20" dirty="0">
                <a:latin typeface="Tahoma"/>
                <a:cs typeface="Tahoma"/>
              </a:rPr>
              <a:t>Pros</a:t>
            </a:r>
            <a:endParaRPr sz="1800">
              <a:latin typeface="Tahoma"/>
              <a:cs typeface="Tahoma"/>
            </a:endParaRPr>
          </a:p>
          <a:p>
            <a:pPr marL="91440">
              <a:lnSpc>
                <a:spcPts val="2135"/>
              </a:lnSpc>
            </a:pPr>
            <a:r>
              <a:rPr sz="1800" spc="-145" dirty="0">
                <a:latin typeface="Verdana"/>
                <a:cs typeface="Verdana"/>
              </a:rPr>
              <a:t>Less</a:t>
            </a:r>
            <a:r>
              <a:rPr sz="1800" spc="-120" dirty="0">
                <a:latin typeface="Verdana"/>
                <a:cs typeface="Verdana"/>
              </a:rPr>
              <a:t> </a:t>
            </a:r>
            <a:r>
              <a:rPr sz="1800" spc="-55" dirty="0">
                <a:latin typeface="Verdana"/>
                <a:cs typeface="Verdana"/>
              </a:rPr>
              <a:t>memory</a:t>
            </a:r>
            <a:r>
              <a:rPr sz="1800" spc="-125" dirty="0">
                <a:latin typeface="Verdana"/>
                <a:cs typeface="Verdana"/>
              </a:rPr>
              <a:t> </a:t>
            </a:r>
            <a:r>
              <a:rPr sz="1800" spc="-20" dirty="0">
                <a:latin typeface="Verdana"/>
                <a:cs typeface="Verdana"/>
              </a:rPr>
              <a:t>used.</a:t>
            </a:r>
            <a:endParaRPr sz="1800">
              <a:latin typeface="Verdana"/>
              <a:cs typeface="Verdana"/>
            </a:endParaRPr>
          </a:p>
          <a:p>
            <a:pPr marL="91440">
              <a:lnSpc>
                <a:spcPct val="100000"/>
              </a:lnSpc>
              <a:spcBef>
                <a:spcPts val="2140"/>
              </a:spcBef>
            </a:pPr>
            <a:r>
              <a:rPr sz="1800" spc="-90" dirty="0">
                <a:latin typeface="Verdana"/>
                <a:cs typeface="Verdana"/>
              </a:rPr>
              <a:t>Faster</a:t>
            </a:r>
            <a:r>
              <a:rPr sz="1800" spc="-140" dirty="0">
                <a:latin typeface="Verdana"/>
                <a:cs typeface="Verdana"/>
              </a:rPr>
              <a:t> </a:t>
            </a:r>
            <a:r>
              <a:rPr sz="1800" dirty="0">
                <a:latin typeface="Verdana"/>
                <a:cs typeface="Verdana"/>
              </a:rPr>
              <a:t>to</a:t>
            </a:r>
            <a:r>
              <a:rPr sz="1800" spc="-135" dirty="0">
                <a:latin typeface="Verdana"/>
                <a:cs typeface="Verdana"/>
              </a:rPr>
              <a:t> </a:t>
            </a:r>
            <a:r>
              <a:rPr sz="1800" spc="-75" dirty="0">
                <a:latin typeface="Verdana"/>
                <a:cs typeface="Verdana"/>
              </a:rPr>
              <a:t>train</a:t>
            </a:r>
            <a:r>
              <a:rPr sz="1800" spc="-130" dirty="0">
                <a:latin typeface="Verdana"/>
                <a:cs typeface="Verdana"/>
              </a:rPr>
              <a:t> </a:t>
            </a:r>
            <a:r>
              <a:rPr sz="1800" spc="-10" dirty="0">
                <a:latin typeface="Verdana"/>
                <a:cs typeface="Verdana"/>
              </a:rPr>
              <a:t>model.</a:t>
            </a:r>
            <a:endParaRPr sz="1800">
              <a:latin typeface="Verdana"/>
              <a:cs typeface="Verdana"/>
            </a:endParaRPr>
          </a:p>
          <a:p>
            <a:pPr>
              <a:lnSpc>
                <a:spcPct val="100000"/>
              </a:lnSpc>
              <a:spcBef>
                <a:spcPts val="155"/>
              </a:spcBef>
            </a:pPr>
            <a:endParaRPr sz="1800">
              <a:latin typeface="Verdana"/>
              <a:cs typeface="Verdana"/>
            </a:endParaRPr>
          </a:p>
          <a:p>
            <a:pPr marL="91440" marR="599440">
              <a:lnSpc>
                <a:spcPts val="2110"/>
              </a:lnSpc>
            </a:pPr>
            <a:r>
              <a:rPr sz="1800" spc="-50" dirty="0">
                <a:latin typeface="Verdana"/>
                <a:cs typeface="Verdana"/>
              </a:rPr>
              <a:t>Focuses</a:t>
            </a:r>
            <a:r>
              <a:rPr sz="1800" spc="-114" dirty="0">
                <a:latin typeface="Verdana"/>
                <a:cs typeface="Verdana"/>
              </a:rPr>
              <a:t> </a:t>
            </a:r>
            <a:r>
              <a:rPr sz="1800" spc="-35" dirty="0">
                <a:latin typeface="Verdana"/>
                <a:cs typeface="Verdana"/>
              </a:rPr>
              <a:t>more</a:t>
            </a:r>
            <a:r>
              <a:rPr sz="1800" spc="-105" dirty="0">
                <a:latin typeface="Verdana"/>
                <a:cs typeface="Verdana"/>
              </a:rPr>
              <a:t> </a:t>
            </a:r>
            <a:r>
              <a:rPr sz="1800" spc="-25" dirty="0">
                <a:latin typeface="Verdana"/>
                <a:cs typeface="Verdana"/>
              </a:rPr>
              <a:t>on </a:t>
            </a:r>
            <a:r>
              <a:rPr sz="1800" dirty="0">
                <a:latin typeface="Verdana"/>
                <a:cs typeface="Verdana"/>
              </a:rPr>
              <a:t>recent</a:t>
            </a:r>
            <a:r>
              <a:rPr sz="1800" spc="-110" dirty="0">
                <a:latin typeface="Verdana"/>
                <a:cs typeface="Verdana"/>
              </a:rPr>
              <a:t> </a:t>
            </a:r>
            <a:r>
              <a:rPr sz="1800" spc="-10" dirty="0">
                <a:latin typeface="Verdana"/>
                <a:cs typeface="Verdana"/>
              </a:rPr>
              <a:t>data.</a:t>
            </a:r>
            <a:endParaRPr sz="1800">
              <a:latin typeface="Verdana"/>
              <a:cs typeface="Verdana"/>
            </a:endParaRPr>
          </a:p>
        </p:txBody>
      </p:sp>
      <p:sp>
        <p:nvSpPr>
          <p:cNvPr id="128" name="object 128"/>
          <p:cNvSpPr txBox="1"/>
          <p:nvPr/>
        </p:nvSpPr>
        <p:spPr>
          <a:xfrm>
            <a:off x="9533204" y="3840705"/>
            <a:ext cx="2181225" cy="646430"/>
          </a:xfrm>
          <a:prstGeom prst="rect">
            <a:avLst/>
          </a:prstGeom>
          <a:ln w="25400">
            <a:solidFill>
              <a:srgbClr val="000000"/>
            </a:solidFill>
          </a:ln>
        </p:spPr>
        <p:txBody>
          <a:bodyPr vert="horz" wrap="square" lIns="0" tIns="45085" rIns="0" bIns="0" rtlCol="0">
            <a:spAutoFit/>
          </a:bodyPr>
          <a:lstStyle/>
          <a:p>
            <a:pPr marL="91440">
              <a:lnSpc>
                <a:spcPts val="2135"/>
              </a:lnSpc>
              <a:spcBef>
                <a:spcPts val="355"/>
              </a:spcBef>
            </a:pPr>
            <a:r>
              <a:rPr sz="1800" b="1" spc="-20" dirty="0">
                <a:latin typeface="Tahoma"/>
                <a:cs typeface="Tahoma"/>
              </a:rPr>
              <a:t>Cons</a:t>
            </a:r>
            <a:endParaRPr sz="1800">
              <a:latin typeface="Tahoma"/>
              <a:cs typeface="Tahoma"/>
            </a:endParaRPr>
          </a:p>
          <a:p>
            <a:pPr marL="91440">
              <a:lnSpc>
                <a:spcPts val="2135"/>
              </a:lnSpc>
            </a:pPr>
            <a:r>
              <a:rPr sz="1800" spc="-145" dirty="0">
                <a:latin typeface="Verdana"/>
                <a:cs typeface="Verdana"/>
              </a:rPr>
              <a:t>Less</a:t>
            </a:r>
            <a:r>
              <a:rPr sz="1800" spc="-110" dirty="0">
                <a:latin typeface="Verdana"/>
                <a:cs typeface="Verdana"/>
              </a:rPr>
              <a:t> </a:t>
            </a:r>
            <a:r>
              <a:rPr sz="1800" spc="-65" dirty="0">
                <a:latin typeface="Verdana"/>
                <a:cs typeface="Verdana"/>
              </a:rPr>
              <a:t>training</a:t>
            </a:r>
            <a:r>
              <a:rPr sz="1800" spc="-110" dirty="0">
                <a:latin typeface="Verdana"/>
                <a:cs typeface="Verdana"/>
              </a:rPr>
              <a:t> </a:t>
            </a:r>
            <a:r>
              <a:rPr sz="1800" spc="-10" dirty="0">
                <a:latin typeface="Verdana"/>
                <a:cs typeface="Verdana"/>
              </a:rPr>
              <a:t>data.</a:t>
            </a:r>
            <a:endParaRPr sz="180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8278495" cy="635000"/>
          </a:xfrm>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55" dirty="0"/>
              <a:t> </a:t>
            </a:r>
            <a:r>
              <a:rPr spc="-95" dirty="0"/>
              <a:t>parameters:</a:t>
            </a:r>
            <a:r>
              <a:rPr spc="-145" dirty="0"/>
              <a:t> Step</a:t>
            </a:r>
            <a:r>
              <a:rPr spc="-150" dirty="0"/>
              <a:t> </a:t>
            </a:r>
            <a:r>
              <a:rPr spc="-95" dirty="0"/>
              <a:t>size</a:t>
            </a:r>
          </a:p>
        </p:txBody>
      </p:sp>
      <p:sp>
        <p:nvSpPr>
          <p:cNvPr id="63" name="object 6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2671578" y="2162632"/>
            <a:ext cx="7310120" cy="3147060"/>
            <a:chOff x="2671578" y="2162632"/>
            <a:chExt cx="7310120" cy="3147060"/>
          </a:xfrm>
        </p:grpSpPr>
        <p:sp>
          <p:nvSpPr>
            <p:cNvPr id="4" name="object 4"/>
            <p:cNvSpPr/>
            <p:nvPr/>
          </p:nvSpPr>
          <p:spPr>
            <a:xfrm>
              <a:off x="2681103" y="3690122"/>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5" name="object 5"/>
            <p:cNvSpPr/>
            <p:nvPr/>
          </p:nvSpPr>
          <p:spPr>
            <a:xfrm>
              <a:off x="7429507"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D9D9D9"/>
            </a:solidFill>
          </p:spPr>
          <p:txBody>
            <a:bodyPr wrap="square" lIns="0" tIns="0" rIns="0" bIns="0" rtlCol="0"/>
            <a:lstStyle/>
            <a:p>
              <a:endParaRPr/>
            </a:p>
          </p:txBody>
        </p:sp>
        <p:sp>
          <p:nvSpPr>
            <p:cNvPr id="6" name="object 6"/>
            <p:cNvSpPr/>
            <p:nvPr/>
          </p:nvSpPr>
          <p:spPr>
            <a:xfrm>
              <a:off x="7429507"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7" name="object 7"/>
            <p:cNvSpPr/>
            <p:nvPr/>
          </p:nvSpPr>
          <p:spPr>
            <a:xfrm>
              <a:off x="8221048"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D9D9D9"/>
            </a:solidFill>
          </p:spPr>
          <p:txBody>
            <a:bodyPr wrap="square" lIns="0" tIns="0" rIns="0" bIns="0" rtlCol="0"/>
            <a:lstStyle/>
            <a:p>
              <a:endParaRPr/>
            </a:p>
          </p:txBody>
        </p:sp>
        <p:sp>
          <p:nvSpPr>
            <p:cNvPr id="8" name="object 8"/>
            <p:cNvSpPr/>
            <p:nvPr/>
          </p:nvSpPr>
          <p:spPr>
            <a:xfrm>
              <a:off x="8221048"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9" name="object 9"/>
            <p:cNvSpPr/>
            <p:nvPr/>
          </p:nvSpPr>
          <p:spPr>
            <a:xfrm>
              <a:off x="9012593"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1" y="518364"/>
                  </a:lnTo>
                  <a:lnTo>
                    <a:pt x="499634" y="489692"/>
                  </a:lnTo>
                  <a:lnTo>
                    <a:pt x="528888" y="456268"/>
                  </a:lnTo>
                  <a:lnTo>
                    <a:pt x="552690" y="418681"/>
                  </a:lnTo>
                  <a:lnTo>
                    <a:pt x="570437" y="377523"/>
                  </a:lnTo>
                  <a:lnTo>
                    <a:pt x="581527" y="333384"/>
                  </a:lnTo>
                  <a:lnTo>
                    <a:pt x="585358" y="286854"/>
                  </a:lnTo>
                  <a:lnTo>
                    <a:pt x="581527" y="240325"/>
                  </a:lnTo>
                  <a:lnTo>
                    <a:pt x="570437" y="196186"/>
                  </a:lnTo>
                  <a:lnTo>
                    <a:pt x="552690" y="155028"/>
                  </a:lnTo>
                  <a:lnTo>
                    <a:pt x="528888" y="117441"/>
                  </a:lnTo>
                  <a:lnTo>
                    <a:pt x="499634" y="84017"/>
                  </a:lnTo>
                  <a:lnTo>
                    <a:pt x="465531" y="55346"/>
                  </a:lnTo>
                  <a:lnTo>
                    <a:pt x="427182" y="32018"/>
                  </a:lnTo>
                  <a:lnTo>
                    <a:pt x="385188" y="14623"/>
                  </a:lnTo>
                  <a:lnTo>
                    <a:pt x="340153" y="3754"/>
                  </a:lnTo>
                  <a:lnTo>
                    <a:pt x="292679" y="0"/>
                  </a:lnTo>
                  <a:close/>
                </a:path>
              </a:pathLst>
            </a:custGeom>
            <a:solidFill>
              <a:srgbClr val="D9D9D9"/>
            </a:solidFill>
          </p:spPr>
          <p:txBody>
            <a:bodyPr wrap="square" lIns="0" tIns="0" rIns="0" bIns="0" rtlCol="0"/>
            <a:lstStyle/>
            <a:p>
              <a:endParaRPr/>
            </a:p>
          </p:txBody>
        </p:sp>
        <p:sp>
          <p:nvSpPr>
            <p:cNvPr id="10" name="object 10"/>
            <p:cNvSpPr/>
            <p:nvPr/>
          </p:nvSpPr>
          <p:spPr>
            <a:xfrm>
              <a:off x="9012593"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1" name="object 11"/>
            <p:cNvSpPr/>
            <p:nvPr/>
          </p:nvSpPr>
          <p:spPr>
            <a:xfrm>
              <a:off x="5054879"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95B3D7"/>
            </a:solidFill>
          </p:spPr>
          <p:txBody>
            <a:bodyPr wrap="square" lIns="0" tIns="0" rIns="0" bIns="0" rtlCol="0"/>
            <a:lstStyle/>
            <a:p>
              <a:endParaRPr/>
            </a:p>
          </p:txBody>
        </p:sp>
        <p:sp>
          <p:nvSpPr>
            <p:cNvPr id="12" name="object 12"/>
            <p:cNvSpPr/>
            <p:nvPr/>
          </p:nvSpPr>
          <p:spPr>
            <a:xfrm>
              <a:off x="5054879"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3" name="object 13"/>
            <p:cNvSpPr/>
            <p:nvPr/>
          </p:nvSpPr>
          <p:spPr>
            <a:xfrm>
              <a:off x="5846422"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1" y="518364"/>
                  </a:lnTo>
                  <a:lnTo>
                    <a:pt x="499634" y="489692"/>
                  </a:lnTo>
                  <a:lnTo>
                    <a:pt x="528888" y="456268"/>
                  </a:lnTo>
                  <a:lnTo>
                    <a:pt x="552690" y="418681"/>
                  </a:lnTo>
                  <a:lnTo>
                    <a:pt x="570437" y="377523"/>
                  </a:lnTo>
                  <a:lnTo>
                    <a:pt x="581527" y="333384"/>
                  </a:lnTo>
                  <a:lnTo>
                    <a:pt x="585358" y="286854"/>
                  </a:lnTo>
                  <a:lnTo>
                    <a:pt x="581527" y="240325"/>
                  </a:lnTo>
                  <a:lnTo>
                    <a:pt x="570437" y="196186"/>
                  </a:lnTo>
                  <a:lnTo>
                    <a:pt x="552690" y="155028"/>
                  </a:lnTo>
                  <a:lnTo>
                    <a:pt x="528888" y="117441"/>
                  </a:lnTo>
                  <a:lnTo>
                    <a:pt x="499634" y="84017"/>
                  </a:lnTo>
                  <a:lnTo>
                    <a:pt x="465531" y="55346"/>
                  </a:lnTo>
                  <a:lnTo>
                    <a:pt x="427182" y="32018"/>
                  </a:lnTo>
                  <a:lnTo>
                    <a:pt x="385188" y="14623"/>
                  </a:lnTo>
                  <a:lnTo>
                    <a:pt x="340153" y="3754"/>
                  </a:lnTo>
                  <a:lnTo>
                    <a:pt x="292679" y="0"/>
                  </a:lnTo>
                  <a:close/>
                </a:path>
              </a:pathLst>
            </a:custGeom>
            <a:solidFill>
              <a:srgbClr val="D99694"/>
            </a:solidFill>
          </p:spPr>
          <p:txBody>
            <a:bodyPr wrap="square" lIns="0" tIns="0" rIns="0" bIns="0" rtlCol="0"/>
            <a:lstStyle/>
            <a:p>
              <a:endParaRPr/>
            </a:p>
          </p:txBody>
        </p:sp>
        <p:sp>
          <p:nvSpPr>
            <p:cNvPr id="14" name="object 14"/>
            <p:cNvSpPr/>
            <p:nvPr/>
          </p:nvSpPr>
          <p:spPr>
            <a:xfrm>
              <a:off x="5846422"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5" name="object 15"/>
            <p:cNvSpPr/>
            <p:nvPr/>
          </p:nvSpPr>
          <p:spPr>
            <a:xfrm>
              <a:off x="6637964"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2" y="32018"/>
                  </a:lnTo>
                  <a:lnTo>
                    <a:pt x="385188" y="14623"/>
                  </a:lnTo>
                  <a:lnTo>
                    <a:pt x="340153" y="3754"/>
                  </a:lnTo>
                  <a:lnTo>
                    <a:pt x="292679" y="0"/>
                  </a:lnTo>
                  <a:close/>
                </a:path>
              </a:pathLst>
            </a:custGeom>
            <a:solidFill>
              <a:srgbClr val="D9D9D9"/>
            </a:solidFill>
          </p:spPr>
          <p:txBody>
            <a:bodyPr wrap="square" lIns="0" tIns="0" rIns="0" bIns="0" rtlCol="0"/>
            <a:lstStyle/>
            <a:p>
              <a:endParaRPr/>
            </a:p>
          </p:txBody>
        </p:sp>
        <p:sp>
          <p:nvSpPr>
            <p:cNvPr id="16" name="object 16"/>
            <p:cNvSpPr/>
            <p:nvPr/>
          </p:nvSpPr>
          <p:spPr>
            <a:xfrm>
              <a:off x="6637964"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7" name="object 17"/>
            <p:cNvSpPr/>
            <p:nvPr/>
          </p:nvSpPr>
          <p:spPr>
            <a:xfrm>
              <a:off x="2681956"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2" y="32018"/>
                  </a:lnTo>
                  <a:lnTo>
                    <a:pt x="385188" y="14623"/>
                  </a:lnTo>
                  <a:lnTo>
                    <a:pt x="340153" y="3754"/>
                  </a:lnTo>
                  <a:lnTo>
                    <a:pt x="292679" y="0"/>
                  </a:lnTo>
                  <a:close/>
                </a:path>
              </a:pathLst>
            </a:custGeom>
            <a:solidFill>
              <a:srgbClr val="D9D9D9"/>
            </a:solidFill>
          </p:spPr>
          <p:txBody>
            <a:bodyPr wrap="square" lIns="0" tIns="0" rIns="0" bIns="0" rtlCol="0"/>
            <a:lstStyle/>
            <a:p>
              <a:endParaRPr/>
            </a:p>
          </p:txBody>
        </p:sp>
        <p:sp>
          <p:nvSpPr>
            <p:cNvPr id="18" name="object 18"/>
            <p:cNvSpPr/>
            <p:nvPr/>
          </p:nvSpPr>
          <p:spPr>
            <a:xfrm>
              <a:off x="2681956"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9" name="object 19"/>
            <p:cNvSpPr/>
            <p:nvPr/>
          </p:nvSpPr>
          <p:spPr>
            <a:xfrm>
              <a:off x="3473499"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8EB4E3"/>
            </a:solidFill>
          </p:spPr>
          <p:txBody>
            <a:bodyPr wrap="square" lIns="0" tIns="0" rIns="0" bIns="0" rtlCol="0"/>
            <a:lstStyle/>
            <a:p>
              <a:endParaRPr/>
            </a:p>
          </p:txBody>
        </p:sp>
        <p:sp>
          <p:nvSpPr>
            <p:cNvPr id="20" name="object 20"/>
            <p:cNvSpPr/>
            <p:nvPr/>
          </p:nvSpPr>
          <p:spPr>
            <a:xfrm>
              <a:off x="3473499"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1" name="object 21"/>
            <p:cNvSpPr/>
            <p:nvPr/>
          </p:nvSpPr>
          <p:spPr>
            <a:xfrm>
              <a:off x="4265042"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1" y="541692"/>
                  </a:lnTo>
                  <a:lnTo>
                    <a:pt x="465531" y="518364"/>
                  </a:lnTo>
                  <a:lnTo>
                    <a:pt x="499634" y="489692"/>
                  </a:lnTo>
                  <a:lnTo>
                    <a:pt x="528888" y="456268"/>
                  </a:lnTo>
                  <a:lnTo>
                    <a:pt x="552689" y="418681"/>
                  </a:lnTo>
                  <a:lnTo>
                    <a:pt x="570437" y="377523"/>
                  </a:lnTo>
                  <a:lnTo>
                    <a:pt x="581527" y="333384"/>
                  </a:lnTo>
                  <a:lnTo>
                    <a:pt x="585358" y="286854"/>
                  </a:lnTo>
                  <a:lnTo>
                    <a:pt x="581527" y="240325"/>
                  </a:lnTo>
                  <a:lnTo>
                    <a:pt x="570437" y="196186"/>
                  </a:lnTo>
                  <a:lnTo>
                    <a:pt x="552689" y="155028"/>
                  </a:lnTo>
                  <a:lnTo>
                    <a:pt x="528888" y="117441"/>
                  </a:lnTo>
                  <a:lnTo>
                    <a:pt x="499634" y="84017"/>
                  </a:lnTo>
                  <a:lnTo>
                    <a:pt x="465531" y="55346"/>
                  </a:lnTo>
                  <a:lnTo>
                    <a:pt x="427181" y="32018"/>
                  </a:lnTo>
                  <a:lnTo>
                    <a:pt x="385188" y="14623"/>
                  </a:lnTo>
                  <a:lnTo>
                    <a:pt x="340153" y="3754"/>
                  </a:lnTo>
                  <a:lnTo>
                    <a:pt x="292679" y="0"/>
                  </a:lnTo>
                  <a:close/>
                </a:path>
              </a:pathLst>
            </a:custGeom>
            <a:solidFill>
              <a:srgbClr val="8EB4E3"/>
            </a:solidFill>
          </p:spPr>
          <p:txBody>
            <a:bodyPr wrap="square" lIns="0" tIns="0" rIns="0" bIns="0" rtlCol="0"/>
            <a:lstStyle/>
            <a:p>
              <a:endParaRPr/>
            </a:p>
          </p:txBody>
        </p:sp>
        <p:sp>
          <p:nvSpPr>
            <p:cNvPr id="22" name="object 22"/>
            <p:cNvSpPr/>
            <p:nvPr/>
          </p:nvSpPr>
          <p:spPr>
            <a:xfrm>
              <a:off x="4265042"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3" name="object 23"/>
            <p:cNvSpPr/>
            <p:nvPr/>
          </p:nvSpPr>
          <p:spPr>
            <a:xfrm>
              <a:off x="2694320" y="4976778"/>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1"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24" name="object 24"/>
            <p:cNvSpPr/>
            <p:nvPr/>
          </p:nvSpPr>
          <p:spPr>
            <a:xfrm>
              <a:off x="7429507"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5" name="object 25"/>
            <p:cNvSpPr/>
            <p:nvPr/>
          </p:nvSpPr>
          <p:spPr>
            <a:xfrm>
              <a:off x="7429507"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6" name="object 26"/>
            <p:cNvSpPr/>
            <p:nvPr/>
          </p:nvSpPr>
          <p:spPr>
            <a:xfrm>
              <a:off x="8221048"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7" name="object 27"/>
            <p:cNvSpPr/>
            <p:nvPr/>
          </p:nvSpPr>
          <p:spPr>
            <a:xfrm>
              <a:off x="8221048"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8" name="object 28"/>
            <p:cNvSpPr/>
            <p:nvPr/>
          </p:nvSpPr>
          <p:spPr>
            <a:xfrm>
              <a:off x="9012593"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29" name="object 29"/>
            <p:cNvSpPr/>
            <p:nvPr/>
          </p:nvSpPr>
          <p:spPr>
            <a:xfrm>
              <a:off x="9012593"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0" name="object 30"/>
            <p:cNvSpPr/>
            <p:nvPr/>
          </p:nvSpPr>
          <p:spPr>
            <a:xfrm>
              <a:off x="5054879"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31" name="object 31"/>
            <p:cNvSpPr/>
            <p:nvPr/>
          </p:nvSpPr>
          <p:spPr>
            <a:xfrm>
              <a:off x="5054879"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2" name="object 32"/>
            <p:cNvSpPr/>
            <p:nvPr/>
          </p:nvSpPr>
          <p:spPr>
            <a:xfrm>
              <a:off x="5846422"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33" name="object 33"/>
            <p:cNvSpPr/>
            <p:nvPr/>
          </p:nvSpPr>
          <p:spPr>
            <a:xfrm>
              <a:off x="5846422"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4" name="object 34"/>
            <p:cNvSpPr/>
            <p:nvPr/>
          </p:nvSpPr>
          <p:spPr>
            <a:xfrm>
              <a:off x="6637964"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35" name="object 35"/>
            <p:cNvSpPr/>
            <p:nvPr/>
          </p:nvSpPr>
          <p:spPr>
            <a:xfrm>
              <a:off x="6637964"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6" name="object 36"/>
            <p:cNvSpPr/>
            <p:nvPr/>
          </p:nvSpPr>
          <p:spPr>
            <a:xfrm>
              <a:off x="2681956"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7" name="object 37"/>
            <p:cNvSpPr/>
            <p:nvPr/>
          </p:nvSpPr>
          <p:spPr>
            <a:xfrm>
              <a:off x="2681956"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8" name="object 38"/>
            <p:cNvSpPr/>
            <p:nvPr/>
          </p:nvSpPr>
          <p:spPr>
            <a:xfrm>
              <a:off x="3473499"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9" name="object 39"/>
            <p:cNvSpPr/>
            <p:nvPr/>
          </p:nvSpPr>
          <p:spPr>
            <a:xfrm>
              <a:off x="3473499"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0" name="object 40"/>
            <p:cNvSpPr/>
            <p:nvPr/>
          </p:nvSpPr>
          <p:spPr>
            <a:xfrm>
              <a:off x="4265042"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1" name="object 41"/>
            <p:cNvSpPr/>
            <p:nvPr/>
          </p:nvSpPr>
          <p:spPr>
            <a:xfrm>
              <a:off x="4265042"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2" name="object 42"/>
            <p:cNvSpPr/>
            <p:nvPr/>
          </p:nvSpPr>
          <p:spPr>
            <a:xfrm>
              <a:off x="2681103" y="2406506"/>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43" name="object 43"/>
            <p:cNvSpPr/>
            <p:nvPr/>
          </p:nvSpPr>
          <p:spPr>
            <a:xfrm>
              <a:off x="7428654" y="2172157"/>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4" name="object 44"/>
            <p:cNvSpPr/>
            <p:nvPr/>
          </p:nvSpPr>
          <p:spPr>
            <a:xfrm>
              <a:off x="7428654"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5" name="object 45"/>
            <p:cNvSpPr/>
            <p:nvPr/>
          </p:nvSpPr>
          <p:spPr>
            <a:xfrm>
              <a:off x="8220195"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6" name="object 46"/>
            <p:cNvSpPr/>
            <p:nvPr/>
          </p:nvSpPr>
          <p:spPr>
            <a:xfrm>
              <a:off x="8220195"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7" name="object 47"/>
            <p:cNvSpPr/>
            <p:nvPr/>
          </p:nvSpPr>
          <p:spPr>
            <a:xfrm>
              <a:off x="9011738"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8" name="object 48"/>
            <p:cNvSpPr/>
            <p:nvPr/>
          </p:nvSpPr>
          <p:spPr>
            <a:xfrm>
              <a:off x="9011738"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9" name="object 49"/>
            <p:cNvSpPr/>
            <p:nvPr/>
          </p:nvSpPr>
          <p:spPr>
            <a:xfrm>
              <a:off x="5054026"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0" name="object 50"/>
            <p:cNvSpPr/>
            <p:nvPr/>
          </p:nvSpPr>
          <p:spPr>
            <a:xfrm>
              <a:off x="5054026"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1" name="object 51"/>
            <p:cNvSpPr/>
            <p:nvPr/>
          </p:nvSpPr>
          <p:spPr>
            <a:xfrm>
              <a:off x="5845567"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2" name="object 52"/>
            <p:cNvSpPr/>
            <p:nvPr/>
          </p:nvSpPr>
          <p:spPr>
            <a:xfrm>
              <a:off x="5845567"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3" name="object 53"/>
            <p:cNvSpPr/>
            <p:nvPr/>
          </p:nvSpPr>
          <p:spPr>
            <a:xfrm>
              <a:off x="6637110"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4" name="object 54"/>
            <p:cNvSpPr/>
            <p:nvPr/>
          </p:nvSpPr>
          <p:spPr>
            <a:xfrm>
              <a:off x="6637110"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5" name="object 55"/>
            <p:cNvSpPr/>
            <p:nvPr/>
          </p:nvSpPr>
          <p:spPr>
            <a:xfrm>
              <a:off x="2681103" y="2172157"/>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56" name="object 56"/>
            <p:cNvSpPr/>
            <p:nvPr/>
          </p:nvSpPr>
          <p:spPr>
            <a:xfrm>
              <a:off x="2681103"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7" name="object 57"/>
            <p:cNvSpPr/>
            <p:nvPr/>
          </p:nvSpPr>
          <p:spPr>
            <a:xfrm>
              <a:off x="3472646"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58" name="object 58"/>
            <p:cNvSpPr/>
            <p:nvPr/>
          </p:nvSpPr>
          <p:spPr>
            <a:xfrm>
              <a:off x="3472646"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9" name="object 59"/>
            <p:cNvSpPr/>
            <p:nvPr/>
          </p:nvSpPr>
          <p:spPr>
            <a:xfrm>
              <a:off x="4264187"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60" name="object 60"/>
            <p:cNvSpPr/>
            <p:nvPr/>
          </p:nvSpPr>
          <p:spPr>
            <a:xfrm>
              <a:off x="4264187"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1" name="object 61"/>
            <p:cNvSpPr/>
            <p:nvPr/>
          </p:nvSpPr>
          <p:spPr>
            <a:xfrm>
              <a:off x="4930622" y="2630995"/>
              <a:ext cx="1604645" cy="2095500"/>
            </a:xfrm>
            <a:custGeom>
              <a:avLst/>
              <a:gdLst/>
              <a:ahLst/>
              <a:cxnLst/>
              <a:rect l="l" t="t" r="r" b="b"/>
              <a:pathLst>
                <a:path w="1604645" h="2095500">
                  <a:moveTo>
                    <a:pt x="811911" y="843356"/>
                  </a:moveTo>
                  <a:lnTo>
                    <a:pt x="808507" y="829310"/>
                  </a:lnTo>
                  <a:lnTo>
                    <a:pt x="773061" y="683018"/>
                  </a:lnTo>
                  <a:lnTo>
                    <a:pt x="769861" y="676160"/>
                  </a:lnTo>
                  <a:lnTo>
                    <a:pt x="764463" y="671233"/>
                  </a:lnTo>
                  <a:lnTo>
                    <a:pt x="757618" y="668693"/>
                  </a:lnTo>
                  <a:lnTo>
                    <a:pt x="750062" y="668985"/>
                  </a:lnTo>
                  <a:lnTo>
                    <a:pt x="743204" y="672185"/>
                  </a:lnTo>
                  <a:lnTo>
                    <a:pt x="738289" y="677583"/>
                  </a:lnTo>
                  <a:lnTo>
                    <a:pt x="735736" y="684428"/>
                  </a:lnTo>
                  <a:lnTo>
                    <a:pt x="736028" y="691984"/>
                  </a:lnTo>
                  <a:lnTo>
                    <a:pt x="750595" y="752106"/>
                  </a:lnTo>
                  <a:lnTo>
                    <a:pt x="27470" y="0"/>
                  </a:lnTo>
                  <a:lnTo>
                    <a:pt x="0" y="26416"/>
                  </a:lnTo>
                  <a:lnTo>
                    <a:pt x="723138" y="778510"/>
                  </a:lnTo>
                  <a:lnTo>
                    <a:pt x="663625" y="761606"/>
                  </a:lnTo>
                  <a:lnTo>
                    <a:pt x="639508" y="782256"/>
                  </a:lnTo>
                  <a:lnTo>
                    <a:pt x="641667" y="788847"/>
                  </a:lnTo>
                  <a:lnTo>
                    <a:pt x="641781" y="789203"/>
                  </a:lnTo>
                  <a:lnTo>
                    <a:pt x="646493" y="794778"/>
                  </a:lnTo>
                  <a:lnTo>
                    <a:pt x="653211" y="798245"/>
                  </a:lnTo>
                  <a:lnTo>
                    <a:pt x="811911" y="843356"/>
                  </a:lnTo>
                  <a:close/>
                </a:path>
                <a:path w="1604645" h="2095500">
                  <a:moveTo>
                    <a:pt x="1604327" y="2095284"/>
                  </a:moveTo>
                  <a:lnTo>
                    <a:pt x="1600911" y="2081237"/>
                  </a:lnTo>
                  <a:lnTo>
                    <a:pt x="1565478" y="1934946"/>
                  </a:lnTo>
                  <a:lnTo>
                    <a:pt x="1562277" y="1928088"/>
                  </a:lnTo>
                  <a:lnTo>
                    <a:pt x="1556880" y="1923161"/>
                  </a:lnTo>
                  <a:lnTo>
                    <a:pt x="1550035" y="1920621"/>
                  </a:lnTo>
                  <a:lnTo>
                    <a:pt x="1542478" y="1920913"/>
                  </a:lnTo>
                  <a:lnTo>
                    <a:pt x="1535620" y="1924113"/>
                  </a:lnTo>
                  <a:lnTo>
                    <a:pt x="1530692" y="1929511"/>
                  </a:lnTo>
                  <a:lnTo>
                    <a:pt x="1528152" y="1936356"/>
                  </a:lnTo>
                  <a:lnTo>
                    <a:pt x="1528445" y="1943912"/>
                  </a:lnTo>
                  <a:lnTo>
                    <a:pt x="1543011" y="2004034"/>
                  </a:lnTo>
                  <a:lnTo>
                    <a:pt x="819873" y="1251927"/>
                  </a:lnTo>
                  <a:lnTo>
                    <a:pt x="792416" y="1278331"/>
                  </a:lnTo>
                  <a:lnTo>
                    <a:pt x="1515541" y="2030437"/>
                  </a:lnTo>
                  <a:lnTo>
                    <a:pt x="1456042" y="2013521"/>
                  </a:lnTo>
                  <a:lnTo>
                    <a:pt x="1431925" y="2034184"/>
                  </a:lnTo>
                  <a:lnTo>
                    <a:pt x="1434084" y="2040775"/>
                  </a:lnTo>
                  <a:lnTo>
                    <a:pt x="1434198" y="2041118"/>
                  </a:lnTo>
                  <a:lnTo>
                    <a:pt x="1438897" y="2046706"/>
                  </a:lnTo>
                  <a:lnTo>
                    <a:pt x="1445628" y="2050173"/>
                  </a:lnTo>
                  <a:lnTo>
                    <a:pt x="1604327" y="2095284"/>
                  </a:lnTo>
                  <a:close/>
                </a:path>
              </a:pathLst>
            </a:custGeom>
            <a:solidFill>
              <a:srgbClr val="000000"/>
            </a:solidFill>
          </p:spPr>
          <p:txBody>
            <a:bodyPr wrap="square" lIns="0" tIns="0" rIns="0" bIns="0" rtlCol="0"/>
            <a:lstStyle/>
            <a:p>
              <a:endParaRPr/>
            </a:p>
          </p:txBody>
        </p:sp>
      </p:grpSp>
      <p:sp>
        <p:nvSpPr>
          <p:cNvPr id="62" name="object 62"/>
          <p:cNvSpPr txBox="1"/>
          <p:nvPr/>
        </p:nvSpPr>
        <p:spPr>
          <a:xfrm>
            <a:off x="1586798" y="1496059"/>
            <a:ext cx="5438775" cy="3655695"/>
          </a:xfrm>
          <a:prstGeom prst="rect">
            <a:avLst/>
          </a:prstGeom>
        </p:spPr>
        <p:txBody>
          <a:bodyPr vert="horz" wrap="square" lIns="0" tIns="12700" rIns="0" bIns="0" rtlCol="0">
            <a:spAutoFit/>
          </a:bodyPr>
          <a:lstStyle/>
          <a:p>
            <a:pPr marR="306070" algn="ctr">
              <a:lnSpc>
                <a:spcPct val="100000"/>
              </a:lnSpc>
              <a:spcBef>
                <a:spcPts val="100"/>
              </a:spcBef>
              <a:tabLst>
                <a:tab pos="2316480" algn="l"/>
              </a:tabLst>
            </a:pPr>
            <a:r>
              <a:rPr sz="2700" b="1" spc="-15" baseline="1543" dirty="0">
                <a:solidFill>
                  <a:srgbClr val="558ED5"/>
                </a:solidFill>
                <a:latin typeface="Tahoma"/>
                <a:cs typeface="Tahoma"/>
              </a:rPr>
              <a:t>Train</a:t>
            </a:r>
            <a:r>
              <a:rPr sz="2700" b="1" baseline="1543" dirty="0">
                <a:solidFill>
                  <a:srgbClr val="558ED5"/>
                </a:solidFill>
                <a:latin typeface="Tahoma"/>
                <a:cs typeface="Tahoma"/>
              </a:rPr>
              <a:t>	</a:t>
            </a:r>
            <a:r>
              <a:rPr sz="1800" b="1" spc="-20" dirty="0">
                <a:solidFill>
                  <a:srgbClr val="953735"/>
                </a:solidFill>
                <a:latin typeface="Tahoma"/>
                <a:cs typeface="Tahoma"/>
              </a:rPr>
              <a:t>Test</a:t>
            </a:r>
            <a:endParaRPr sz="1800">
              <a:latin typeface="Tahoma"/>
              <a:cs typeface="Tahoma"/>
            </a:endParaRPr>
          </a:p>
          <a:p>
            <a:pPr>
              <a:lnSpc>
                <a:spcPct val="100000"/>
              </a:lnSpc>
              <a:spcBef>
                <a:spcPts val="1835"/>
              </a:spcBef>
            </a:pPr>
            <a:endParaRPr sz="1800">
              <a:latin typeface="Tahoma"/>
              <a:cs typeface="Tahoma"/>
            </a:endParaRPr>
          </a:p>
          <a:p>
            <a:pPr marL="40005">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1</a:t>
            </a:r>
            <a:endParaRPr sz="1800">
              <a:latin typeface="Verdana"/>
              <a:cs typeface="Verdana"/>
            </a:endParaRPr>
          </a:p>
          <a:p>
            <a:pPr>
              <a:lnSpc>
                <a:spcPct val="100000"/>
              </a:lnSpc>
              <a:spcBef>
                <a:spcPts val="425"/>
              </a:spcBef>
            </a:pPr>
            <a:endParaRPr sz="1800">
              <a:latin typeface="Verdana"/>
              <a:cs typeface="Verdana"/>
            </a:endParaRPr>
          </a:p>
          <a:p>
            <a:pPr marR="796925" algn="r">
              <a:lnSpc>
                <a:spcPct val="100000"/>
              </a:lnSpc>
            </a:pPr>
            <a:r>
              <a:rPr sz="1800" b="1" spc="-155" dirty="0">
                <a:latin typeface="Tahoma"/>
                <a:cs typeface="Tahoma"/>
              </a:rPr>
              <a:t>1</a:t>
            </a:r>
            <a:r>
              <a:rPr sz="1800" b="1" spc="-20" dirty="0">
                <a:latin typeface="Tahoma"/>
                <a:cs typeface="Tahoma"/>
              </a:rPr>
              <a:t> step</a:t>
            </a:r>
            <a:endParaRPr sz="1800">
              <a:latin typeface="Tahoma"/>
              <a:cs typeface="Tahoma"/>
            </a:endParaRPr>
          </a:p>
          <a:p>
            <a:pPr>
              <a:lnSpc>
                <a:spcPct val="100000"/>
              </a:lnSpc>
              <a:spcBef>
                <a:spcPts val="1045"/>
              </a:spcBef>
            </a:pPr>
            <a:endParaRPr sz="1800">
              <a:latin typeface="Tahoma"/>
              <a:cs typeface="Tahoma"/>
            </a:endParaRPr>
          </a:p>
          <a:p>
            <a:pPr marL="1270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2</a:t>
            </a:r>
            <a:endParaRPr sz="1800">
              <a:latin typeface="Verdana"/>
              <a:cs typeface="Verdana"/>
            </a:endParaRPr>
          </a:p>
          <a:p>
            <a:pPr>
              <a:lnSpc>
                <a:spcPct val="100000"/>
              </a:lnSpc>
              <a:spcBef>
                <a:spcPts val="140"/>
              </a:spcBef>
            </a:pPr>
            <a:endParaRPr sz="1800">
              <a:latin typeface="Verdana"/>
              <a:cs typeface="Verdana"/>
            </a:endParaRPr>
          </a:p>
          <a:p>
            <a:pPr marR="5080" algn="r">
              <a:lnSpc>
                <a:spcPct val="100000"/>
              </a:lnSpc>
            </a:pPr>
            <a:r>
              <a:rPr sz="1800" b="1" spc="-155" dirty="0">
                <a:latin typeface="Tahoma"/>
                <a:cs typeface="Tahoma"/>
              </a:rPr>
              <a:t>1</a:t>
            </a:r>
            <a:r>
              <a:rPr sz="1800" b="1" spc="-20" dirty="0">
                <a:latin typeface="Tahoma"/>
                <a:cs typeface="Tahoma"/>
              </a:rPr>
              <a:t> step</a:t>
            </a:r>
            <a:endParaRPr sz="1800">
              <a:latin typeface="Tahoma"/>
              <a:cs typeface="Tahoma"/>
            </a:endParaRPr>
          </a:p>
          <a:p>
            <a:pPr>
              <a:lnSpc>
                <a:spcPct val="100000"/>
              </a:lnSpc>
              <a:spcBef>
                <a:spcPts val="1285"/>
              </a:spcBef>
            </a:pPr>
            <a:endParaRPr sz="1800">
              <a:latin typeface="Tahoma"/>
              <a:cs typeface="Tahoma"/>
            </a:endParaRPr>
          </a:p>
          <a:p>
            <a:pPr marL="3429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3</a:t>
            </a:r>
            <a:endParaRPr sz="18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819147"/>
            <a:ext cx="9580245" cy="1494790"/>
          </a:xfrm>
          <a:prstGeom prst="rect">
            <a:avLst/>
          </a:prstGeom>
        </p:spPr>
        <p:txBody>
          <a:bodyPr vert="horz" wrap="square" lIns="0" tIns="6350" rIns="0" bIns="0" rtlCol="0">
            <a:spAutoFit/>
          </a:bodyPr>
          <a:lstStyle/>
          <a:p>
            <a:pPr marL="12700" marR="5080">
              <a:lnSpc>
                <a:spcPct val="100800"/>
              </a:lnSpc>
              <a:spcBef>
                <a:spcPts val="50"/>
              </a:spcBef>
            </a:pPr>
            <a:r>
              <a:rPr sz="4800" spc="-135" dirty="0"/>
              <a:t>Backtesting</a:t>
            </a:r>
            <a:r>
              <a:rPr sz="4800" spc="-160" dirty="0"/>
              <a:t> </a:t>
            </a:r>
            <a:r>
              <a:rPr sz="4800" spc="55" dirty="0"/>
              <a:t>and</a:t>
            </a:r>
            <a:r>
              <a:rPr sz="4800" spc="-120" dirty="0"/>
              <a:t> </a:t>
            </a:r>
            <a:r>
              <a:rPr sz="4800" spc="-285" dirty="0"/>
              <a:t>error</a:t>
            </a:r>
            <a:r>
              <a:rPr sz="4800" spc="-70" dirty="0"/>
              <a:t> </a:t>
            </a:r>
            <a:r>
              <a:rPr sz="4800" spc="-155" dirty="0"/>
              <a:t>metrics</a:t>
            </a:r>
            <a:r>
              <a:rPr sz="4800" spc="-110" dirty="0"/>
              <a:t> </a:t>
            </a:r>
            <a:r>
              <a:rPr sz="4800" spc="-355" dirty="0"/>
              <a:t>for </a:t>
            </a:r>
            <a:r>
              <a:rPr sz="4800" spc="-40" dirty="0"/>
              <a:t>modern</a:t>
            </a:r>
            <a:r>
              <a:rPr sz="4800" spc="-280" dirty="0"/>
              <a:t> </a:t>
            </a:r>
            <a:r>
              <a:rPr sz="4800" spc="-165" dirty="0"/>
              <a:t>time</a:t>
            </a:r>
            <a:r>
              <a:rPr sz="4800" spc="-190" dirty="0"/>
              <a:t> series</a:t>
            </a:r>
            <a:r>
              <a:rPr sz="4800" spc="-165" dirty="0"/>
              <a:t> </a:t>
            </a:r>
            <a:r>
              <a:rPr sz="4800" spc="-10" dirty="0"/>
              <a:t>forecasting</a:t>
            </a:r>
            <a:endParaRPr sz="4800" dirty="0"/>
          </a:p>
        </p:txBody>
      </p:sp>
      <p:grpSp>
        <p:nvGrpSpPr>
          <p:cNvPr id="4" name="object 4"/>
          <p:cNvGrpSpPr/>
          <p:nvPr/>
        </p:nvGrpSpPr>
        <p:grpSpPr>
          <a:xfrm>
            <a:off x="841247" y="4294795"/>
            <a:ext cx="10506710" cy="55244"/>
            <a:chOff x="841247" y="4294795"/>
            <a:chExt cx="10506710" cy="55244"/>
          </a:xfrm>
        </p:grpSpPr>
        <p:sp>
          <p:nvSpPr>
            <p:cNvPr id="5" name="object 5"/>
            <p:cNvSpPr/>
            <p:nvPr/>
          </p:nvSpPr>
          <p:spPr>
            <a:xfrm>
              <a:off x="841247" y="4331166"/>
              <a:ext cx="6560184" cy="18415"/>
            </a:xfrm>
            <a:custGeom>
              <a:avLst/>
              <a:gdLst/>
              <a:ahLst/>
              <a:cxnLst/>
              <a:rect l="l" t="t" r="r" b="b"/>
              <a:pathLst>
                <a:path w="6560184" h="18414">
                  <a:moveTo>
                    <a:pt x="0" y="18287"/>
                  </a:moveTo>
                  <a:lnTo>
                    <a:pt x="6559675" y="18287"/>
                  </a:lnTo>
                  <a:lnTo>
                    <a:pt x="6559675" y="0"/>
                  </a:lnTo>
                  <a:lnTo>
                    <a:pt x="0" y="0"/>
                  </a:lnTo>
                  <a:lnTo>
                    <a:pt x="0" y="18287"/>
                  </a:lnTo>
                  <a:close/>
                </a:path>
              </a:pathLst>
            </a:custGeom>
            <a:solidFill>
              <a:srgbClr val="D5D5D5"/>
            </a:solidFill>
          </p:spPr>
          <p:txBody>
            <a:bodyPr wrap="square" lIns="0" tIns="0" rIns="0" bIns="0" rtlCol="0"/>
            <a:lstStyle/>
            <a:p>
              <a:endParaRPr/>
            </a:p>
          </p:txBody>
        </p:sp>
        <p:sp>
          <p:nvSpPr>
            <p:cNvPr id="6" name="object 6"/>
            <p:cNvSpPr/>
            <p:nvPr/>
          </p:nvSpPr>
          <p:spPr>
            <a:xfrm>
              <a:off x="7400923" y="4294795"/>
              <a:ext cx="3947160" cy="55244"/>
            </a:xfrm>
            <a:custGeom>
              <a:avLst/>
              <a:gdLst/>
              <a:ahLst/>
              <a:cxnLst/>
              <a:rect l="l" t="t" r="r" b="b"/>
              <a:pathLst>
                <a:path w="3947159" h="55245">
                  <a:moveTo>
                    <a:pt x="3946779" y="0"/>
                  </a:moveTo>
                  <a:lnTo>
                    <a:pt x="0" y="0"/>
                  </a:lnTo>
                  <a:lnTo>
                    <a:pt x="0" y="54863"/>
                  </a:lnTo>
                  <a:lnTo>
                    <a:pt x="3946779" y="54863"/>
                  </a:lnTo>
                  <a:lnTo>
                    <a:pt x="3946779" y="0"/>
                  </a:lnTo>
                  <a:close/>
                </a:path>
              </a:pathLst>
            </a:custGeom>
            <a:solidFill>
              <a:srgbClr val="C0504D"/>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8278495" cy="635000"/>
          </a:xfrm>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55" dirty="0"/>
              <a:t> </a:t>
            </a:r>
            <a:r>
              <a:rPr spc="-95" dirty="0"/>
              <a:t>parameters:</a:t>
            </a:r>
            <a:r>
              <a:rPr spc="-145" dirty="0"/>
              <a:t> Step</a:t>
            </a:r>
            <a:r>
              <a:rPr spc="-150" dirty="0"/>
              <a:t> </a:t>
            </a:r>
            <a:r>
              <a:rPr spc="-95" dirty="0"/>
              <a:t>size</a:t>
            </a:r>
          </a:p>
        </p:txBody>
      </p:sp>
      <p:sp>
        <p:nvSpPr>
          <p:cNvPr id="63" name="object 6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2671578" y="2162632"/>
            <a:ext cx="7310120" cy="3147060"/>
            <a:chOff x="2671578" y="2162632"/>
            <a:chExt cx="7310120" cy="3147060"/>
          </a:xfrm>
        </p:grpSpPr>
        <p:sp>
          <p:nvSpPr>
            <p:cNvPr id="4" name="object 4"/>
            <p:cNvSpPr/>
            <p:nvPr/>
          </p:nvSpPr>
          <p:spPr>
            <a:xfrm>
              <a:off x="2681103" y="3690122"/>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5" name="object 5"/>
            <p:cNvSpPr/>
            <p:nvPr/>
          </p:nvSpPr>
          <p:spPr>
            <a:xfrm>
              <a:off x="7429507"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D9D9D9"/>
            </a:solidFill>
          </p:spPr>
          <p:txBody>
            <a:bodyPr wrap="square" lIns="0" tIns="0" rIns="0" bIns="0" rtlCol="0"/>
            <a:lstStyle/>
            <a:p>
              <a:endParaRPr/>
            </a:p>
          </p:txBody>
        </p:sp>
        <p:sp>
          <p:nvSpPr>
            <p:cNvPr id="6" name="object 6"/>
            <p:cNvSpPr/>
            <p:nvPr/>
          </p:nvSpPr>
          <p:spPr>
            <a:xfrm>
              <a:off x="7429507"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7" name="object 7"/>
            <p:cNvSpPr/>
            <p:nvPr/>
          </p:nvSpPr>
          <p:spPr>
            <a:xfrm>
              <a:off x="8221048"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D9D9D9"/>
            </a:solidFill>
          </p:spPr>
          <p:txBody>
            <a:bodyPr wrap="square" lIns="0" tIns="0" rIns="0" bIns="0" rtlCol="0"/>
            <a:lstStyle/>
            <a:p>
              <a:endParaRPr/>
            </a:p>
          </p:txBody>
        </p:sp>
        <p:sp>
          <p:nvSpPr>
            <p:cNvPr id="8" name="object 8"/>
            <p:cNvSpPr/>
            <p:nvPr/>
          </p:nvSpPr>
          <p:spPr>
            <a:xfrm>
              <a:off x="8221048"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9" name="object 9"/>
            <p:cNvSpPr/>
            <p:nvPr/>
          </p:nvSpPr>
          <p:spPr>
            <a:xfrm>
              <a:off x="9012593"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1" y="518364"/>
                  </a:lnTo>
                  <a:lnTo>
                    <a:pt x="499634" y="489692"/>
                  </a:lnTo>
                  <a:lnTo>
                    <a:pt x="528888" y="456268"/>
                  </a:lnTo>
                  <a:lnTo>
                    <a:pt x="552690" y="418681"/>
                  </a:lnTo>
                  <a:lnTo>
                    <a:pt x="570437" y="377523"/>
                  </a:lnTo>
                  <a:lnTo>
                    <a:pt x="581527" y="333384"/>
                  </a:lnTo>
                  <a:lnTo>
                    <a:pt x="585358" y="286854"/>
                  </a:lnTo>
                  <a:lnTo>
                    <a:pt x="581527" y="240325"/>
                  </a:lnTo>
                  <a:lnTo>
                    <a:pt x="570437" y="196186"/>
                  </a:lnTo>
                  <a:lnTo>
                    <a:pt x="552690" y="155028"/>
                  </a:lnTo>
                  <a:lnTo>
                    <a:pt x="528888" y="117441"/>
                  </a:lnTo>
                  <a:lnTo>
                    <a:pt x="499634" y="84017"/>
                  </a:lnTo>
                  <a:lnTo>
                    <a:pt x="465531" y="55346"/>
                  </a:lnTo>
                  <a:lnTo>
                    <a:pt x="427182" y="32018"/>
                  </a:lnTo>
                  <a:lnTo>
                    <a:pt x="385188" y="14623"/>
                  </a:lnTo>
                  <a:lnTo>
                    <a:pt x="340153" y="3754"/>
                  </a:lnTo>
                  <a:lnTo>
                    <a:pt x="292679" y="0"/>
                  </a:lnTo>
                  <a:close/>
                </a:path>
              </a:pathLst>
            </a:custGeom>
            <a:solidFill>
              <a:srgbClr val="D9D9D9"/>
            </a:solidFill>
          </p:spPr>
          <p:txBody>
            <a:bodyPr wrap="square" lIns="0" tIns="0" rIns="0" bIns="0" rtlCol="0"/>
            <a:lstStyle/>
            <a:p>
              <a:endParaRPr/>
            </a:p>
          </p:txBody>
        </p:sp>
        <p:sp>
          <p:nvSpPr>
            <p:cNvPr id="10" name="object 10"/>
            <p:cNvSpPr/>
            <p:nvPr/>
          </p:nvSpPr>
          <p:spPr>
            <a:xfrm>
              <a:off x="9012593"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1" name="object 11"/>
            <p:cNvSpPr/>
            <p:nvPr/>
          </p:nvSpPr>
          <p:spPr>
            <a:xfrm>
              <a:off x="5054879"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95B3D7"/>
            </a:solidFill>
          </p:spPr>
          <p:txBody>
            <a:bodyPr wrap="square" lIns="0" tIns="0" rIns="0" bIns="0" rtlCol="0"/>
            <a:lstStyle/>
            <a:p>
              <a:endParaRPr/>
            </a:p>
          </p:txBody>
        </p:sp>
        <p:sp>
          <p:nvSpPr>
            <p:cNvPr id="12" name="object 12"/>
            <p:cNvSpPr/>
            <p:nvPr/>
          </p:nvSpPr>
          <p:spPr>
            <a:xfrm>
              <a:off x="5054879"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3" name="object 13"/>
            <p:cNvSpPr/>
            <p:nvPr/>
          </p:nvSpPr>
          <p:spPr>
            <a:xfrm>
              <a:off x="5846422"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1" y="518364"/>
                  </a:lnTo>
                  <a:lnTo>
                    <a:pt x="499634" y="489692"/>
                  </a:lnTo>
                  <a:lnTo>
                    <a:pt x="528888" y="456268"/>
                  </a:lnTo>
                  <a:lnTo>
                    <a:pt x="552690" y="418681"/>
                  </a:lnTo>
                  <a:lnTo>
                    <a:pt x="570437" y="377523"/>
                  </a:lnTo>
                  <a:lnTo>
                    <a:pt x="581527" y="333384"/>
                  </a:lnTo>
                  <a:lnTo>
                    <a:pt x="585358" y="286854"/>
                  </a:lnTo>
                  <a:lnTo>
                    <a:pt x="581527" y="240325"/>
                  </a:lnTo>
                  <a:lnTo>
                    <a:pt x="570437" y="196186"/>
                  </a:lnTo>
                  <a:lnTo>
                    <a:pt x="552690" y="155028"/>
                  </a:lnTo>
                  <a:lnTo>
                    <a:pt x="528888" y="117441"/>
                  </a:lnTo>
                  <a:lnTo>
                    <a:pt x="499634" y="84017"/>
                  </a:lnTo>
                  <a:lnTo>
                    <a:pt x="465531" y="55346"/>
                  </a:lnTo>
                  <a:lnTo>
                    <a:pt x="427182" y="32018"/>
                  </a:lnTo>
                  <a:lnTo>
                    <a:pt x="385188" y="14623"/>
                  </a:lnTo>
                  <a:lnTo>
                    <a:pt x="340153" y="3754"/>
                  </a:lnTo>
                  <a:lnTo>
                    <a:pt x="292679" y="0"/>
                  </a:lnTo>
                  <a:close/>
                </a:path>
              </a:pathLst>
            </a:custGeom>
            <a:solidFill>
              <a:srgbClr val="95B3D7"/>
            </a:solidFill>
          </p:spPr>
          <p:txBody>
            <a:bodyPr wrap="square" lIns="0" tIns="0" rIns="0" bIns="0" rtlCol="0"/>
            <a:lstStyle/>
            <a:p>
              <a:endParaRPr/>
            </a:p>
          </p:txBody>
        </p:sp>
        <p:sp>
          <p:nvSpPr>
            <p:cNvPr id="14" name="object 14"/>
            <p:cNvSpPr/>
            <p:nvPr/>
          </p:nvSpPr>
          <p:spPr>
            <a:xfrm>
              <a:off x="5846422"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5" name="object 15"/>
            <p:cNvSpPr/>
            <p:nvPr/>
          </p:nvSpPr>
          <p:spPr>
            <a:xfrm>
              <a:off x="6637964"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2" y="32018"/>
                  </a:lnTo>
                  <a:lnTo>
                    <a:pt x="385188" y="14623"/>
                  </a:lnTo>
                  <a:lnTo>
                    <a:pt x="340153" y="3754"/>
                  </a:lnTo>
                  <a:lnTo>
                    <a:pt x="292679" y="0"/>
                  </a:lnTo>
                  <a:close/>
                </a:path>
              </a:pathLst>
            </a:custGeom>
            <a:solidFill>
              <a:srgbClr val="D99694"/>
            </a:solidFill>
          </p:spPr>
          <p:txBody>
            <a:bodyPr wrap="square" lIns="0" tIns="0" rIns="0" bIns="0" rtlCol="0"/>
            <a:lstStyle/>
            <a:p>
              <a:endParaRPr/>
            </a:p>
          </p:txBody>
        </p:sp>
        <p:sp>
          <p:nvSpPr>
            <p:cNvPr id="16" name="object 16"/>
            <p:cNvSpPr/>
            <p:nvPr/>
          </p:nvSpPr>
          <p:spPr>
            <a:xfrm>
              <a:off x="6637964"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7" name="object 17"/>
            <p:cNvSpPr/>
            <p:nvPr/>
          </p:nvSpPr>
          <p:spPr>
            <a:xfrm>
              <a:off x="2681956"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2"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2" y="32018"/>
                  </a:lnTo>
                  <a:lnTo>
                    <a:pt x="385188" y="14623"/>
                  </a:lnTo>
                  <a:lnTo>
                    <a:pt x="340153" y="3754"/>
                  </a:lnTo>
                  <a:lnTo>
                    <a:pt x="292679" y="0"/>
                  </a:lnTo>
                  <a:close/>
                </a:path>
              </a:pathLst>
            </a:custGeom>
            <a:solidFill>
              <a:srgbClr val="D9D9D9"/>
            </a:solidFill>
          </p:spPr>
          <p:txBody>
            <a:bodyPr wrap="square" lIns="0" tIns="0" rIns="0" bIns="0" rtlCol="0"/>
            <a:lstStyle/>
            <a:p>
              <a:endParaRPr/>
            </a:p>
          </p:txBody>
        </p:sp>
        <p:sp>
          <p:nvSpPr>
            <p:cNvPr id="18" name="object 18"/>
            <p:cNvSpPr/>
            <p:nvPr/>
          </p:nvSpPr>
          <p:spPr>
            <a:xfrm>
              <a:off x="2681956"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9" name="object 19"/>
            <p:cNvSpPr/>
            <p:nvPr/>
          </p:nvSpPr>
          <p:spPr>
            <a:xfrm>
              <a:off x="3473499" y="3454153"/>
              <a:ext cx="585470" cy="574040"/>
            </a:xfrm>
            <a:custGeom>
              <a:avLst/>
              <a:gdLst/>
              <a:ahLst/>
              <a:cxnLst/>
              <a:rect l="l" t="t" r="r" b="b"/>
              <a:pathLst>
                <a:path w="585470" h="574039">
                  <a:moveTo>
                    <a:pt x="292680" y="0"/>
                  </a:moveTo>
                  <a:lnTo>
                    <a:pt x="245206" y="3754"/>
                  </a:lnTo>
                  <a:lnTo>
                    <a:pt x="200170" y="14623"/>
                  </a:lnTo>
                  <a:lnTo>
                    <a:pt x="158176" y="32018"/>
                  </a:lnTo>
                  <a:lnTo>
                    <a:pt x="119827" y="55346"/>
                  </a:lnTo>
                  <a:lnTo>
                    <a:pt x="85724"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4" y="489692"/>
                  </a:lnTo>
                  <a:lnTo>
                    <a:pt x="119827" y="518364"/>
                  </a:lnTo>
                  <a:lnTo>
                    <a:pt x="158176" y="541692"/>
                  </a:lnTo>
                  <a:lnTo>
                    <a:pt x="200170" y="559086"/>
                  </a:lnTo>
                  <a:lnTo>
                    <a:pt x="245206" y="569956"/>
                  </a:lnTo>
                  <a:lnTo>
                    <a:pt x="292680" y="573711"/>
                  </a:lnTo>
                  <a:lnTo>
                    <a:pt x="340154" y="569956"/>
                  </a:lnTo>
                  <a:lnTo>
                    <a:pt x="385189" y="559086"/>
                  </a:lnTo>
                  <a:lnTo>
                    <a:pt x="427183" y="541692"/>
                  </a:lnTo>
                  <a:lnTo>
                    <a:pt x="465532" y="518364"/>
                  </a:lnTo>
                  <a:lnTo>
                    <a:pt x="499635" y="489692"/>
                  </a:lnTo>
                  <a:lnTo>
                    <a:pt x="528889" y="456268"/>
                  </a:lnTo>
                  <a:lnTo>
                    <a:pt x="552691" y="418681"/>
                  </a:lnTo>
                  <a:lnTo>
                    <a:pt x="570438" y="377523"/>
                  </a:lnTo>
                  <a:lnTo>
                    <a:pt x="581528" y="333384"/>
                  </a:lnTo>
                  <a:lnTo>
                    <a:pt x="585359" y="286854"/>
                  </a:lnTo>
                  <a:lnTo>
                    <a:pt x="581528" y="240325"/>
                  </a:lnTo>
                  <a:lnTo>
                    <a:pt x="570438" y="196186"/>
                  </a:lnTo>
                  <a:lnTo>
                    <a:pt x="552691" y="155028"/>
                  </a:lnTo>
                  <a:lnTo>
                    <a:pt x="528889" y="117441"/>
                  </a:lnTo>
                  <a:lnTo>
                    <a:pt x="499635" y="84017"/>
                  </a:lnTo>
                  <a:lnTo>
                    <a:pt x="465532" y="55346"/>
                  </a:lnTo>
                  <a:lnTo>
                    <a:pt x="427183" y="32018"/>
                  </a:lnTo>
                  <a:lnTo>
                    <a:pt x="385189" y="14623"/>
                  </a:lnTo>
                  <a:lnTo>
                    <a:pt x="340154" y="3754"/>
                  </a:lnTo>
                  <a:lnTo>
                    <a:pt x="292680" y="0"/>
                  </a:lnTo>
                  <a:close/>
                </a:path>
              </a:pathLst>
            </a:custGeom>
            <a:solidFill>
              <a:srgbClr val="D9D9D9"/>
            </a:solidFill>
          </p:spPr>
          <p:txBody>
            <a:bodyPr wrap="square" lIns="0" tIns="0" rIns="0" bIns="0" rtlCol="0"/>
            <a:lstStyle/>
            <a:p>
              <a:endParaRPr/>
            </a:p>
          </p:txBody>
        </p:sp>
        <p:sp>
          <p:nvSpPr>
            <p:cNvPr id="20" name="object 20"/>
            <p:cNvSpPr/>
            <p:nvPr/>
          </p:nvSpPr>
          <p:spPr>
            <a:xfrm>
              <a:off x="3473499"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1" name="object 21"/>
            <p:cNvSpPr/>
            <p:nvPr/>
          </p:nvSpPr>
          <p:spPr>
            <a:xfrm>
              <a:off x="4265042" y="3454153"/>
              <a:ext cx="585470" cy="574040"/>
            </a:xfrm>
            <a:custGeom>
              <a:avLst/>
              <a:gdLst/>
              <a:ahLst/>
              <a:cxnLst/>
              <a:rect l="l" t="t" r="r" b="b"/>
              <a:pathLst>
                <a:path w="585470" h="574039">
                  <a:moveTo>
                    <a:pt x="292679" y="0"/>
                  </a:moveTo>
                  <a:lnTo>
                    <a:pt x="245205" y="3754"/>
                  </a:lnTo>
                  <a:lnTo>
                    <a:pt x="200170" y="14623"/>
                  </a:lnTo>
                  <a:lnTo>
                    <a:pt x="158176" y="32018"/>
                  </a:lnTo>
                  <a:lnTo>
                    <a:pt x="119826" y="55346"/>
                  </a:lnTo>
                  <a:lnTo>
                    <a:pt x="85723" y="84017"/>
                  </a:lnTo>
                  <a:lnTo>
                    <a:pt x="56470" y="117441"/>
                  </a:lnTo>
                  <a:lnTo>
                    <a:pt x="32668" y="155028"/>
                  </a:lnTo>
                  <a:lnTo>
                    <a:pt x="14921" y="196186"/>
                  </a:lnTo>
                  <a:lnTo>
                    <a:pt x="3830" y="240325"/>
                  </a:lnTo>
                  <a:lnTo>
                    <a:pt x="0" y="286854"/>
                  </a:lnTo>
                  <a:lnTo>
                    <a:pt x="3830" y="333384"/>
                  </a:lnTo>
                  <a:lnTo>
                    <a:pt x="14921" y="377523"/>
                  </a:lnTo>
                  <a:lnTo>
                    <a:pt x="32668" y="418681"/>
                  </a:lnTo>
                  <a:lnTo>
                    <a:pt x="56470" y="456268"/>
                  </a:lnTo>
                  <a:lnTo>
                    <a:pt x="85723" y="489692"/>
                  </a:lnTo>
                  <a:lnTo>
                    <a:pt x="119826" y="518364"/>
                  </a:lnTo>
                  <a:lnTo>
                    <a:pt x="158176" y="541692"/>
                  </a:lnTo>
                  <a:lnTo>
                    <a:pt x="200170" y="559086"/>
                  </a:lnTo>
                  <a:lnTo>
                    <a:pt x="245205" y="569956"/>
                  </a:lnTo>
                  <a:lnTo>
                    <a:pt x="292679" y="573711"/>
                  </a:lnTo>
                  <a:lnTo>
                    <a:pt x="340153" y="569956"/>
                  </a:lnTo>
                  <a:lnTo>
                    <a:pt x="385188" y="559086"/>
                  </a:lnTo>
                  <a:lnTo>
                    <a:pt x="427181" y="541692"/>
                  </a:lnTo>
                  <a:lnTo>
                    <a:pt x="465531" y="518364"/>
                  </a:lnTo>
                  <a:lnTo>
                    <a:pt x="499634" y="489692"/>
                  </a:lnTo>
                  <a:lnTo>
                    <a:pt x="528888" y="456268"/>
                  </a:lnTo>
                  <a:lnTo>
                    <a:pt x="552689" y="418681"/>
                  </a:lnTo>
                  <a:lnTo>
                    <a:pt x="570437" y="377523"/>
                  </a:lnTo>
                  <a:lnTo>
                    <a:pt x="581527" y="333384"/>
                  </a:lnTo>
                  <a:lnTo>
                    <a:pt x="585358" y="286854"/>
                  </a:lnTo>
                  <a:lnTo>
                    <a:pt x="581527" y="240325"/>
                  </a:lnTo>
                  <a:lnTo>
                    <a:pt x="570437" y="196186"/>
                  </a:lnTo>
                  <a:lnTo>
                    <a:pt x="552689" y="155028"/>
                  </a:lnTo>
                  <a:lnTo>
                    <a:pt x="528888" y="117441"/>
                  </a:lnTo>
                  <a:lnTo>
                    <a:pt x="499634" y="84017"/>
                  </a:lnTo>
                  <a:lnTo>
                    <a:pt x="465531" y="55346"/>
                  </a:lnTo>
                  <a:lnTo>
                    <a:pt x="427181" y="32018"/>
                  </a:lnTo>
                  <a:lnTo>
                    <a:pt x="385188" y="14623"/>
                  </a:lnTo>
                  <a:lnTo>
                    <a:pt x="340153" y="3754"/>
                  </a:lnTo>
                  <a:lnTo>
                    <a:pt x="292679" y="0"/>
                  </a:lnTo>
                  <a:close/>
                </a:path>
              </a:pathLst>
            </a:custGeom>
            <a:solidFill>
              <a:srgbClr val="95B3D7"/>
            </a:solidFill>
          </p:spPr>
          <p:txBody>
            <a:bodyPr wrap="square" lIns="0" tIns="0" rIns="0" bIns="0" rtlCol="0"/>
            <a:lstStyle/>
            <a:p>
              <a:endParaRPr/>
            </a:p>
          </p:txBody>
        </p:sp>
        <p:sp>
          <p:nvSpPr>
            <p:cNvPr id="22" name="object 22"/>
            <p:cNvSpPr/>
            <p:nvPr/>
          </p:nvSpPr>
          <p:spPr>
            <a:xfrm>
              <a:off x="4265042" y="345415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3" name="object 23"/>
            <p:cNvSpPr/>
            <p:nvPr/>
          </p:nvSpPr>
          <p:spPr>
            <a:xfrm>
              <a:off x="2694320" y="4976778"/>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1"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24" name="object 24"/>
            <p:cNvSpPr/>
            <p:nvPr/>
          </p:nvSpPr>
          <p:spPr>
            <a:xfrm>
              <a:off x="7429507"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25" name="object 25"/>
            <p:cNvSpPr/>
            <p:nvPr/>
          </p:nvSpPr>
          <p:spPr>
            <a:xfrm>
              <a:off x="7429507"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6" name="object 26"/>
            <p:cNvSpPr/>
            <p:nvPr/>
          </p:nvSpPr>
          <p:spPr>
            <a:xfrm>
              <a:off x="8221048"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9694"/>
            </a:solidFill>
          </p:spPr>
          <p:txBody>
            <a:bodyPr wrap="square" lIns="0" tIns="0" rIns="0" bIns="0" rtlCol="0"/>
            <a:lstStyle/>
            <a:p>
              <a:endParaRPr/>
            </a:p>
          </p:txBody>
        </p:sp>
        <p:sp>
          <p:nvSpPr>
            <p:cNvPr id="27" name="object 27"/>
            <p:cNvSpPr/>
            <p:nvPr/>
          </p:nvSpPr>
          <p:spPr>
            <a:xfrm>
              <a:off x="8221048"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8" name="object 28"/>
            <p:cNvSpPr/>
            <p:nvPr/>
          </p:nvSpPr>
          <p:spPr>
            <a:xfrm>
              <a:off x="9012593"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29" name="object 29"/>
            <p:cNvSpPr/>
            <p:nvPr/>
          </p:nvSpPr>
          <p:spPr>
            <a:xfrm>
              <a:off x="9012593"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0" name="object 30"/>
            <p:cNvSpPr/>
            <p:nvPr/>
          </p:nvSpPr>
          <p:spPr>
            <a:xfrm>
              <a:off x="5054879"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1" name="object 31"/>
            <p:cNvSpPr/>
            <p:nvPr/>
          </p:nvSpPr>
          <p:spPr>
            <a:xfrm>
              <a:off x="5054879"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2" name="object 32"/>
            <p:cNvSpPr/>
            <p:nvPr/>
          </p:nvSpPr>
          <p:spPr>
            <a:xfrm>
              <a:off x="5846422"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33" name="object 33"/>
            <p:cNvSpPr/>
            <p:nvPr/>
          </p:nvSpPr>
          <p:spPr>
            <a:xfrm>
              <a:off x="5846422"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4" name="object 34"/>
            <p:cNvSpPr/>
            <p:nvPr/>
          </p:nvSpPr>
          <p:spPr>
            <a:xfrm>
              <a:off x="6637964"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35" name="object 35"/>
            <p:cNvSpPr/>
            <p:nvPr/>
          </p:nvSpPr>
          <p:spPr>
            <a:xfrm>
              <a:off x="6637964"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6" name="object 36"/>
            <p:cNvSpPr/>
            <p:nvPr/>
          </p:nvSpPr>
          <p:spPr>
            <a:xfrm>
              <a:off x="2681956"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7" name="object 37"/>
            <p:cNvSpPr/>
            <p:nvPr/>
          </p:nvSpPr>
          <p:spPr>
            <a:xfrm>
              <a:off x="2681956"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8" name="object 38"/>
            <p:cNvSpPr/>
            <p:nvPr/>
          </p:nvSpPr>
          <p:spPr>
            <a:xfrm>
              <a:off x="3473499" y="4726210"/>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9" name="object 39"/>
            <p:cNvSpPr/>
            <p:nvPr/>
          </p:nvSpPr>
          <p:spPr>
            <a:xfrm>
              <a:off x="3473499"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0" name="object 40"/>
            <p:cNvSpPr/>
            <p:nvPr/>
          </p:nvSpPr>
          <p:spPr>
            <a:xfrm>
              <a:off x="4265042" y="4726210"/>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1" name="object 41"/>
            <p:cNvSpPr/>
            <p:nvPr/>
          </p:nvSpPr>
          <p:spPr>
            <a:xfrm>
              <a:off x="4265042" y="4726210"/>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2" name="object 42"/>
            <p:cNvSpPr/>
            <p:nvPr/>
          </p:nvSpPr>
          <p:spPr>
            <a:xfrm>
              <a:off x="2681103" y="2406506"/>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43" name="object 43"/>
            <p:cNvSpPr/>
            <p:nvPr/>
          </p:nvSpPr>
          <p:spPr>
            <a:xfrm>
              <a:off x="7428654" y="2172157"/>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4" name="object 44"/>
            <p:cNvSpPr/>
            <p:nvPr/>
          </p:nvSpPr>
          <p:spPr>
            <a:xfrm>
              <a:off x="7428654"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5" name="object 45"/>
            <p:cNvSpPr/>
            <p:nvPr/>
          </p:nvSpPr>
          <p:spPr>
            <a:xfrm>
              <a:off x="8220195"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6" name="object 46"/>
            <p:cNvSpPr/>
            <p:nvPr/>
          </p:nvSpPr>
          <p:spPr>
            <a:xfrm>
              <a:off x="8220195"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7" name="object 47"/>
            <p:cNvSpPr/>
            <p:nvPr/>
          </p:nvSpPr>
          <p:spPr>
            <a:xfrm>
              <a:off x="9011738"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8" name="object 48"/>
            <p:cNvSpPr/>
            <p:nvPr/>
          </p:nvSpPr>
          <p:spPr>
            <a:xfrm>
              <a:off x="9011738"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9" name="object 49"/>
            <p:cNvSpPr/>
            <p:nvPr/>
          </p:nvSpPr>
          <p:spPr>
            <a:xfrm>
              <a:off x="5054026"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0" name="object 50"/>
            <p:cNvSpPr/>
            <p:nvPr/>
          </p:nvSpPr>
          <p:spPr>
            <a:xfrm>
              <a:off x="5054026"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1" name="object 51"/>
            <p:cNvSpPr/>
            <p:nvPr/>
          </p:nvSpPr>
          <p:spPr>
            <a:xfrm>
              <a:off x="5845567"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2" name="object 52"/>
            <p:cNvSpPr/>
            <p:nvPr/>
          </p:nvSpPr>
          <p:spPr>
            <a:xfrm>
              <a:off x="5845567"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3" name="object 53"/>
            <p:cNvSpPr/>
            <p:nvPr/>
          </p:nvSpPr>
          <p:spPr>
            <a:xfrm>
              <a:off x="6637110"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4" name="object 54"/>
            <p:cNvSpPr/>
            <p:nvPr/>
          </p:nvSpPr>
          <p:spPr>
            <a:xfrm>
              <a:off x="6637110"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5" name="object 55"/>
            <p:cNvSpPr/>
            <p:nvPr/>
          </p:nvSpPr>
          <p:spPr>
            <a:xfrm>
              <a:off x="2681103" y="2172157"/>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56" name="object 56"/>
            <p:cNvSpPr/>
            <p:nvPr/>
          </p:nvSpPr>
          <p:spPr>
            <a:xfrm>
              <a:off x="2681103"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7" name="object 57"/>
            <p:cNvSpPr/>
            <p:nvPr/>
          </p:nvSpPr>
          <p:spPr>
            <a:xfrm>
              <a:off x="3472646" y="2172157"/>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58" name="object 58"/>
            <p:cNvSpPr/>
            <p:nvPr/>
          </p:nvSpPr>
          <p:spPr>
            <a:xfrm>
              <a:off x="3472646"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9" name="object 59"/>
            <p:cNvSpPr/>
            <p:nvPr/>
          </p:nvSpPr>
          <p:spPr>
            <a:xfrm>
              <a:off x="4264187" y="2172157"/>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60" name="object 60"/>
            <p:cNvSpPr/>
            <p:nvPr/>
          </p:nvSpPr>
          <p:spPr>
            <a:xfrm>
              <a:off x="4264187" y="2172157"/>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1" name="object 61"/>
            <p:cNvSpPr/>
            <p:nvPr/>
          </p:nvSpPr>
          <p:spPr>
            <a:xfrm>
              <a:off x="4935931" y="2627121"/>
              <a:ext cx="3189605" cy="2120900"/>
            </a:xfrm>
            <a:custGeom>
              <a:avLst/>
              <a:gdLst/>
              <a:ahLst/>
              <a:cxnLst/>
              <a:rect l="l" t="t" r="r" b="b"/>
              <a:pathLst>
                <a:path w="3189604" h="2120900">
                  <a:moveTo>
                    <a:pt x="1599031" y="801928"/>
                  </a:moveTo>
                  <a:lnTo>
                    <a:pt x="1508023" y="664311"/>
                  </a:lnTo>
                  <a:lnTo>
                    <a:pt x="1502676" y="658952"/>
                  </a:lnTo>
                  <a:lnTo>
                    <a:pt x="1495933" y="656158"/>
                  </a:lnTo>
                  <a:lnTo>
                    <a:pt x="1488465" y="656158"/>
                  </a:lnTo>
                  <a:lnTo>
                    <a:pt x="1481594" y="658952"/>
                  </a:lnTo>
                  <a:lnTo>
                    <a:pt x="1476248" y="664311"/>
                  </a:lnTo>
                  <a:lnTo>
                    <a:pt x="1473466" y="671017"/>
                  </a:lnTo>
                  <a:lnTo>
                    <a:pt x="1473390" y="678319"/>
                  </a:lnTo>
                  <a:lnTo>
                    <a:pt x="1476235" y="685330"/>
                  </a:lnTo>
                  <a:lnTo>
                    <a:pt x="1510360" y="736930"/>
                  </a:lnTo>
                  <a:lnTo>
                    <a:pt x="16852" y="0"/>
                  </a:lnTo>
                  <a:lnTo>
                    <a:pt x="0" y="34163"/>
                  </a:lnTo>
                  <a:lnTo>
                    <a:pt x="1493507" y="771093"/>
                  </a:lnTo>
                  <a:lnTo>
                    <a:pt x="1431798" y="775411"/>
                  </a:lnTo>
                  <a:lnTo>
                    <a:pt x="1424508" y="777417"/>
                  </a:lnTo>
                  <a:lnTo>
                    <a:pt x="1418742" y="781913"/>
                  </a:lnTo>
                  <a:lnTo>
                    <a:pt x="1415097" y="788238"/>
                  </a:lnTo>
                  <a:lnTo>
                    <a:pt x="1414119" y="795731"/>
                  </a:lnTo>
                  <a:lnTo>
                    <a:pt x="1416126" y="803033"/>
                  </a:lnTo>
                  <a:lnTo>
                    <a:pt x="1420622" y="808786"/>
                  </a:lnTo>
                  <a:lnTo>
                    <a:pt x="1426946" y="812431"/>
                  </a:lnTo>
                  <a:lnTo>
                    <a:pt x="1434452" y="813409"/>
                  </a:lnTo>
                  <a:lnTo>
                    <a:pt x="1593913" y="802284"/>
                  </a:lnTo>
                  <a:lnTo>
                    <a:pt x="1599031" y="801928"/>
                  </a:lnTo>
                  <a:close/>
                </a:path>
                <a:path w="3189604" h="2120900">
                  <a:moveTo>
                    <a:pt x="3189554" y="2109076"/>
                  </a:moveTo>
                  <a:lnTo>
                    <a:pt x="3098546" y="1971459"/>
                  </a:lnTo>
                  <a:lnTo>
                    <a:pt x="3093199" y="1966112"/>
                  </a:lnTo>
                  <a:lnTo>
                    <a:pt x="3086455" y="1963305"/>
                  </a:lnTo>
                  <a:lnTo>
                    <a:pt x="3079000" y="1963305"/>
                  </a:lnTo>
                  <a:lnTo>
                    <a:pt x="3072130" y="1966112"/>
                  </a:lnTo>
                  <a:lnTo>
                    <a:pt x="3066770" y="1971459"/>
                  </a:lnTo>
                  <a:lnTo>
                    <a:pt x="3063989" y="1978164"/>
                  </a:lnTo>
                  <a:lnTo>
                    <a:pt x="3063925" y="1985467"/>
                  </a:lnTo>
                  <a:lnTo>
                    <a:pt x="3066770" y="1992477"/>
                  </a:lnTo>
                  <a:lnTo>
                    <a:pt x="3100895" y="2044077"/>
                  </a:lnTo>
                  <a:lnTo>
                    <a:pt x="1607375" y="1307147"/>
                  </a:lnTo>
                  <a:lnTo>
                    <a:pt x="1590522" y="1341310"/>
                  </a:lnTo>
                  <a:lnTo>
                    <a:pt x="3084030" y="2078240"/>
                  </a:lnTo>
                  <a:lnTo>
                    <a:pt x="3022320" y="2082558"/>
                  </a:lnTo>
                  <a:lnTo>
                    <a:pt x="3015030" y="2084565"/>
                  </a:lnTo>
                  <a:lnTo>
                    <a:pt x="3009277" y="2089061"/>
                  </a:lnTo>
                  <a:lnTo>
                    <a:pt x="3005620" y="2095385"/>
                  </a:lnTo>
                  <a:lnTo>
                    <a:pt x="3004642" y="2102891"/>
                  </a:lnTo>
                  <a:lnTo>
                    <a:pt x="3006661" y="2110181"/>
                  </a:lnTo>
                  <a:lnTo>
                    <a:pt x="3011157" y="2115934"/>
                  </a:lnTo>
                  <a:lnTo>
                    <a:pt x="3017482" y="2119592"/>
                  </a:lnTo>
                  <a:lnTo>
                    <a:pt x="3024975" y="2120557"/>
                  </a:lnTo>
                  <a:lnTo>
                    <a:pt x="3184448" y="2109432"/>
                  </a:lnTo>
                  <a:lnTo>
                    <a:pt x="3189554" y="2109076"/>
                  </a:lnTo>
                  <a:close/>
                </a:path>
              </a:pathLst>
            </a:custGeom>
            <a:solidFill>
              <a:srgbClr val="000000"/>
            </a:solidFill>
          </p:spPr>
          <p:txBody>
            <a:bodyPr wrap="square" lIns="0" tIns="0" rIns="0" bIns="0" rtlCol="0"/>
            <a:lstStyle/>
            <a:p>
              <a:endParaRPr/>
            </a:p>
          </p:txBody>
        </p:sp>
      </p:grpSp>
      <p:sp>
        <p:nvSpPr>
          <p:cNvPr id="62" name="object 62"/>
          <p:cNvSpPr txBox="1"/>
          <p:nvPr/>
        </p:nvSpPr>
        <p:spPr>
          <a:xfrm>
            <a:off x="1586798" y="1496059"/>
            <a:ext cx="7020559" cy="3655695"/>
          </a:xfrm>
          <a:prstGeom prst="rect">
            <a:avLst/>
          </a:prstGeom>
        </p:spPr>
        <p:txBody>
          <a:bodyPr vert="horz" wrap="square" lIns="0" tIns="12700" rIns="0" bIns="0" rtlCol="0">
            <a:spAutoFit/>
          </a:bodyPr>
          <a:lstStyle/>
          <a:p>
            <a:pPr marL="1198880">
              <a:lnSpc>
                <a:spcPct val="100000"/>
              </a:lnSpc>
              <a:spcBef>
                <a:spcPts val="100"/>
              </a:spcBef>
              <a:tabLst>
                <a:tab pos="3515360" algn="l"/>
              </a:tabLst>
            </a:pPr>
            <a:r>
              <a:rPr sz="2700" b="1" spc="-15" baseline="1543" dirty="0">
                <a:solidFill>
                  <a:srgbClr val="558ED5"/>
                </a:solidFill>
                <a:latin typeface="Tahoma"/>
                <a:cs typeface="Tahoma"/>
              </a:rPr>
              <a:t>Train</a:t>
            </a:r>
            <a:r>
              <a:rPr sz="2700" b="1" baseline="1543" dirty="0">
                <a:solidFill>
                  <a:srgbClr val="558ED5"/>
                </a:solidFill>
                <a:latin typeface="Tahoma"/>
                <a:cs typeface="Tahoma"/>
              </a:rPr>
              <a:t>	</a:t>
            </a:r>
            <a:r>
              <a:rPr sz="1800" b="1" spc="-20" dirty="0">
                <a:solidFill>
                  <a:srgbClr val="953735"/>
                </a:solidFill>
                <a:latin typeface="Tahoma"/>
                <a:cs typeface="Tahoma"/>
              </a:rPr>
              <a:t>Test</a:t>
            </a:r>
            <a:endParaRPr sz="1800">
              <a:latin typeface="Tahoma"/>
              <a:cs typeface="Tahoma"/>
            </a:endParaRPr>
          </a:p>
          <a:p>
            <a:pPr>
              <a:lnSpc>
                <a:spcPct val="100000"/>
              </a:lnSpc>
              <a:spcBef>
                <a:spcPts val="1835"/>
              </a:spcBef>
            </a:pPr>
            <a:endParaRPr sz="1800">
              <a:latin typeface="Tahoma"/>
              <a:cs typeface="Tahoma"/>
            </a:endParaRPr>
          </a:p>
          <a:p>
            <a:pPr marL="40005">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1</a:t>
            </a:r>
            <a:endParaRPr sz="1800">
              <a:latin typeface="Verdana"/>
              <a:cs typeface="Verdana"/>
            </a:endParaRPr>
          </a:p>
          <a:p>
            <a:pPr>
              <a:lnSpc>
                <a:spcPct val="100000"/>
              </a:lnSpc>
              <a:spcBef>
                <a:spcPts val="260"/>
              </a:spcBef>
            </a:pPr>
            <a:endParaRPr sz="1800">
              <a:latin typeface="Verdana"/>
              <a:cs typeface="Verdana"/>
            </a:endParaRPr>
          </a:p>
          <a:p>
            <a:pPr marL="4659630">
              <a:lnSpc>
                <a:spcPct val="100000"/>
              </a:lnSpc>
            </a:pPr>
            <a:r>
              <a:rPr sz="1800" b="1" spc="-155" dirty="0">
                <a:latin typeface="Tahoma"/>
                <a:cs typeface="Tahoma"/>
              </a:rPr>
              <a:t>2</a:t>
            </a:r>
            <a:r>
              <a:rPr sz="1800" b="1" spc="-20" dirty="0">
                <a:latin typeface="Tahoma"/>
                <a:cs typeface="Tahoma"/>
              </a:rPr>
              <a:t> </a:t>
            </a:r>
            <a:r>
              <a:rPr sz="1800" b="1" spc="-10" dirty="0">
                <a:latin typeface="Tahoma"/>
                <a:cs typeface="Tahoma"/>
              </a:rPr>
              <a:t>steps</a:t>
            </a:r>
            <a:endParaRPr sz="1800">
              <a:latin typeface="Tahoma"/>
              <a:cs typeface="Tahoma"/>
            </a:endParaRPr>
          </a:p>
          <a:p>
            <a:pPr>
              <a:lnSpc>
                <a:spcPct val="100000"/>
              </a:lnSpc>
              <a:spcBef>
                <a:spcPts val="1210"/>
              </a:spcBef>
            </a:pPr>
            <a:endParaRPr sz="1800">
              <a:latin typeface="Tahoma"/>
              <a:cs typeface="Tahoma"/>
            </a:endParaRPr>
          </a:p>
          <a:p>
            <a:pPr marL="1270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2</a:t>
            </a:r>
            <a:endParaRPr sz="1800">
              <a:latin typeface="Verdana"/>
              <a:cs typeface="Verdana"/>
            </a:endParaRPr>
          </a:p>
          <a:p>
            <a:pPr>
              <a:lnSpc>
                <a:spcPct val="100000"/>
              </a:lnSpc>
              <a:spcBef>
                <a:spcPts val="405"/>
              </a:spcBef>
            </a:pPr>
            <a:endParaRPr sz="1800">
              <a:latin typeface="Verdana"/>
              <a:cs typeface="Verdana"/>
            </a:endParaRPr>
          </a:p>
          <a:p>
            <a:pPr marR="5080" algn="r">
              <a:lnSpc>
                <a:spcPct val="100000"/>
              </a:lnSpc>
            </a:pPr>
            <a:r>
              <a:rPr sz="1800" b="1" spc="-155" dirty="0">
                <a:latin typeface="Tahoma"/>
                <a:cs typeface="Tahoma"/>
              </a:rPr>
              <a:t>2</a:t>
            </a:r>
            <a:r>
              <a:rPr sz="1800" b="1" spc="-20" dirty="0">
                <a:latin typeface="Tahoma"/>
                <a:cs typeface="Tahoma"/>
              </a:rPr>
              <a:t> </a:t>
            </a:r>
            <a:r>
              <a:rPr sz="1800" b="1" spc="-10" dirty="0">
                <a:latin typeface="Tahoma"/>
                <a:cs typeface="Tahoma"/>
              </a:rPr>
              <a:t>steps</a:t>
            </a:r>
            <a:endParaRPr sz="1800">
              <a:latin typeface="Tahoma"/>
              <a:cs typeface="Tahoma"/>
            </a:endParaRPr>
          </a:p>
          <a:p>
            <a:pPr>
              <a:lnSpc>
                <a:spcPct val="100000"/>
              </a:lnSpc>
              <a:spcBef>
                <a:spcPts val="1019"/>
              </a:spcBef>
            </a:pPr>
            <a:endParaRPr sz="1800">
              <a:latin typeface="Tahoma"/>
              <a:cs typeface="Tahoma"/>
            </a:endParaRPr>
          </a:p>
          <a:p>
            <a:pPr marL="3429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3</a:t>
            </a:r>
            <a:endParaRPr sz="180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8278495" cy="635000"/>
          </a:xfrm>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55" dirty="0"/>
              <a:t> </a:t>
            </a:r>
            <a:r>
              <a:rPr spc="-95" dirty="0"/>
              <a:t>parameters:</a:t>
            </a:r>
            <a:r>
              <a:rPr spc="-145" dirty="0"/>
              <a:t> Step</a:t>
            </a:r>
            <a:r>
              <a:rPr spc="-150" dirty="0"/>
              <a:t> </a:t>
            </a:r>
            <a:r>
              <a:rPr spc="-95" dirty="0"/>
              <a:t>size</a:t>
            </a:r>
          </a:p>
        </p:txBody>
      </p:sp>
      <p:sp>
        <p:nvSpPr>
          <p:cNvPr id="91" name="object 9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756931" y="2413003"/>
            <a:ext cx="4567555" cy="1355725"/>
            <a:chOff x="756931" y="2413003"/>
            <a:chExt cx="4567555" cy="1355725"/>
          </a:xfrm>
        </p:grpSpPr>
        <p:sp>
          <p:nvSpPr>
            <p:cNvPr id="4" name="object 4"/>
            <p:cNvSpPr/>
            <p:nvPr/>
          </p:nvSpPr>
          <p:spPr>
            <a:xfrm>
              <a:off x="766456" y="3525921"/>
              <a:ext cx="4558030" cy="114300"/>
            </a:xfrm>
            <a:custGeom>
              <a:avLst/>
              <a:gdLst/>
              <a:ahLst/>
              <a:cxnLst/>
              <a:rect l="l" t="t" r="r" b="b"/>
              <a:pathLst>
                <a:path w="4558030" h="114300">
                  <a:moveTo>
                    <a:pt x="4443597" y="0"/>
                  </a:moveTo>
                  <a:lnTo>
                    <a:pt x="4443597" y="114300"/>
                  </a:lnTo>
                  <a:lnTo>
                    <a:pt x="4519797" y="76200"/>
                  </a:lnTo>
                  <a:lnTo>
                    <a:pt x="4462645" y="76200"/>
                  </a:lnTo>
                  <a:lnTo>
                    <a:pt x="4462645" y="38100"/>
                  </a:lnTo>
                  <a:lnTo>
                    <a:pt x="4519797" y="38100"/>
                  </a:lnTo>
                  <a:lnTo>
                    <a:pt x="4443597" y="0"/>
                  </a:lnTo>
                  <a:close/>
                </a:path>
                <a:path w="4558030" h="114300">
                  <a:moveTo>
                    <a:pt x="4443597" y="38100"/>
                  </a:moveTo>
                  <a:lnTo>
                    <a:pt x="0" y="38100"/>
                  </a:lnTo>
                  <a:lnTo>
                    <a:pt x="0" y="76200"/>
                  </a:lnTo>
                  <a:lnTo>
                    <a:pt x="4443597" y="76200"/>
                  </a:lnTo>
                  <a:lnTo>
                    <a:pt x="4443597" y="38100"/>
                  </a:lnTo>
                  <a:close/>
                </a:path>
                <a:path w="4558030" h="114300">
                  <a:moveTo>
                    <a:pt x="4519797" y="38100"/>
                  </a:moveTo>
                  <a:lnTo>
                    <a:pt x="4462645" y="38100"/>
                  </a:lnTo>
                  <a:lnTo>
                    <a:pt x="4462645" y="76200"/>
                  </a:lnTo>
                  <a:lnTo>
                    <a:pt x="4519797" y="76200"/>
                  </a:lnTo>
                  <a:lnTo>
                    <a:pt x="4557897" y="57150"/>
                  </a:lnTo>
                  <a:lnTo>
                    <a:pt x="4519797" y="38100"/>
                  </a:lnTo>
                  <a:close/>
                </a:path>
              </a:pathLst>
            </a:custGeom>
            <a:solidFill>
              <a:srgbClr val="7F7F7F"/>
            </a:solidFill>
          </p:spPr>
          <p:txBody>
            <a:bodyPr wrap="square" lIns="0" tIns="0" rIns="0" bIns="0" rtlCol="0"/>
            <a:lstStyle/>
            <a:p>
              <a:endParaRPr/>
            </a:p>
          </p:txBody>
        </p:sp>
        <p:sp>
          <p:nvSpPr>
            <p:cNvPr id="5" name="object 5"/>
            <p:cNvSpPr/>
            <p:nvPr/>
          </p:nvSpPr>
          <p:spPr>
            <a:xfrm>
              <a:off x="3736578" y="3399725"/>
              <a:ext cx="366395" cy="359410"/>
            </a:xfrm>
            <a:custGeom>
              <a:avLst/>
              <a:gdLst/>
              <a:ahLst/>
              <a:cxnLst/>
              <a:rect l="l" t="t" r="r" b="b"/>
              <a:pathLst>
                <a:path w="366395" h="359410">
                  <a:moveTo>
                    <a:pt x="183071"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6" name="object 6"/>
            <p:cNvSpPr/>
            <p:nvPr/>
          </p:nvSpPr>
          <p:spPr>
            <a:xfrm>
              <a:off x="3736578" y="339972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 name="object 7"/>
            <p:cNvSpPr/>
            <p:nvPr/>
          </p:nvSpPr>
          <p:spPr>
            <a:xfrm>
              <a:off x="4231688" y="3399725"/>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1" y="306304"/>
                  </a:lnTo>
                  <a:lnTo>
                    <a:pt x="341147" y="269990"/>
                  </a:lnTo>
                  <a:lnTo>
                    <a:pt x="359602" y="227128"/>
                  </a:lnTo>
                  <a:lnTo>
                    <a:pt x="366142" y="179429"/>
                  </a:lnTo>
                  <a:lnTo>
                    <a:pt x="359602" y="131730"/>
                  </a:lnTo>
                  <a:lnTo>
                    <a:pt x="341147" y="88868"/>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8" name="object 8"/>
            <p:cNvSpPr/>
            <p:nvPr/>
          </p:nvSpPr>
          <p:spPr>
            <a:xfrm>
              <a:off x="4231688" y="339972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9" name="object 9"/>
            <p:cNvSpPr/>
            <p:nvPr/>
          </p:nvSpPr>
          <p:spPr>
            <a:xfrm>
              <a:off x="4726796" y="3399725"/>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10" name="object 10"/>
            <p:cNvSpPr/>
            <p:nvPr/>
          </p:nvSpPr>
          <p:spPr>
            <a:xfrm>
              <a:off x="4726796" y="339972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1" name="object 11"/>
            <p:cNvSpPr/>
            <p:nvPr/>
          </p:nvSpPr>
          <p:spPr>
            <a:xfrm>
              <a:off x="2251251" y="3399725"/>
              <a:ext cx="366395" cy="359410"/>
            </a:xfrm>
            <a:custGeom>
              <a:avLst/>
              <a:gdLst/>
              <a:ahLst/>
              <a:cxnLst/>
              <a:rect l="l" t="t" r="r" b="b"/>
              <a:pathLst>
                <a:path w="366394"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7" y="352448"/>
                  </a:lnTo>
                  <a:lnTo>
                    <a:pt x="275469" y="334360"/>
                  </a:lnTo>
                  <a:lnTo>
                    <a:pt x="312520" y="306304"/>
                  </a:lnTo>
                  <a:lnTo>
                    <a:pt x="341146" y="269990"/>
                  </a:lnTo>
                  <a:lnTo>
                    <a:pt x="359601" y="227128"/>
                  </a:lnTo>
                  <a:lnTo>
                    <a:pt x="366140" y="179429"/>
                  </a:lnTo>
                  <a:lnTo>
                    <a:pt x="359601" y="131730"/>
                  </a:lnTo>
                  <a:lnTo>
                    <a:pt x="341146" y="88868"/>
                  </a:lnTo>
                  <a:lnTo>
                    <a:pt x="312520" y="52553"/>
                  </a:lnTo>
                  <a:lnTo>
                    <a:pt x="275469" y="24497"/>
                  </a:lnTo>
                  <a:lnTo>
                    <a:pt x="231737" y="6409"/>
                  </a:lnTo>
                  <a:lnTo>
                    <a:pt x="183070" y="0"/>
                  </a:lnTo>
                  <a:close/>
                </a:path>
              </a:pathLst>
            </a:custGeom>
            <a:solidFill>
              <a:srgbClr val="95B3D7"/>
            </a:solidFill>
          </p:spPr>
          <p:txBody>
            <a:bodyPr wrap="square" lIns="0" tIns="0" rIns="0" bIns="0" rtlCol="0"/>
            <a:lstStyle/>
            <a:p>
              <a:endParaRPr/>
            </a:p>
          </p:txBody>
        </p:sp>
        <p:sp>
          <p:nvSpPr>
            <p:cNvPr id="12" name="object 12"/>
            <p:cNvSpPr/>
            <p:nvPr/>
          </p:nvSpPr>
          <p:spPr>
            <a:xfrm>
              <a:off x="2251251" y="3399725"/>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3" name="object 13"/>
            <p:cNvSpPr/>
            <p:nvPr/>
          </p:nvSpPr>
          <p:spPr>
            <a:xfrm>
              <a:off x="2746359" y="3399725"/>
              <a:ext cx="366395" cy="359410"/>
            </a:xfrm>
            <a:custGeom>
              <a:avLst/>
              <a:gdLst/>
              <a:ahLst/>
              <a:cxnLst/>
              <a:rect l="l" t="t" r="r" b="b"/>
              <a:pathLst>
                <a:path w="366394" h="359410">
                  <a:moveTo>
                    <a:pt x="183071"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9694"/>
            </a:solidFill>
          </p:spPr>
          <p:txBody>
            <a:bodyPr wrap="square" lIns="0" tIns="0" rIns="0" bIns="0" rtlCol="0"/>
            <a:lstStyle/>
            <a:p>
              <a:endParaRPr/>
            </a:p>
          </p:txBody>
        </p:sp>
        <p:sp>
          <p:nvSpPr>
            <p:cNvPr id="14" name="object 14"/>
            <p:cNvSpPr/>
            <p:nvPr/>
          </p:nvSpPr>
          <p:spPr>
            <a:xfrm>
              <a:off x="2746359" y="3399725"/>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5" name="object 15"/>
            <p:cNvSpPr/>
            <p:nvPr/>
          </p:nvSpPr>
          <p:spPr>
            <a:xfrm>
              <a:off x="3241469" y="3399725"/>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16" name="object 16"/>
            <p:cNvSpPr/>
            <p:nvPr/>
          </p:nvSpPr>
          <p:spPr>
            <a:xfrm>
              <a:off x="3241469" y="339972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7" name="object 17"/>
            <p:cNvSpPr/>
            <p:nvPr/>
          </p:nvSpPr>
          <p:spPr>
            <a:xfrm>
              <a:off x="766989" y="3399725"/>
              <a:ext cx="366395" cy="359410"/>
            </a:xfrm>
            <a:custGeom>
              <a:avLst/>
              <a:gdLst/>
              <a:ahLst/>
              <a:cxnLst/>
              <a:rect l="l" t="t" r="r" b="b"/>
              <a:pathLst>
                <a:path w="366394" h="359410">
                  <a:moveTo>
                    <a:pt x="183071"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1" y="358857"/>
                  </a:lnTo>
                  <a:lnTo>
                    <a:pt x="231738" y="352448"/>
                  </a:lnTo>
                  <a:lnTo>
                    <a:pt x="275470" y="334360"/>
                  </a:lnTo>
                  <a:lnTo>
                    <a:pt x="312521" y="306304"/>
                  </a:lnTo>
                  <a:lnTo>
                    <a:pt x="341147" y="269990"/>
                  </a:lnTo>
                  <a:lnTo>
                    <a:pt x="359602" y="227128"/>
                  </a:lnTo>
                  <a:lnTo>
                    <a:pt x="366142" y="179429"/>
                  </a:lnTo>
                  <a:lnTo>
                    <a:pt x="359602" y="131730"/>
                  </a:lnTo>
                  <a:lnTo>
                    <a:pt x="341147" y="88868"/>
                  </a:lnTo>
                  <a:lnTo>
                    <a:pt x="312521" y="52553"/>
                  </a:lnTo>
                  <a:lnTo>
                    <a:pt x="275470" y="24497"/>
                  </a:lnTo>
                  <a:lnTo>
                    <a:pt x="231738" y="6409"/>
                  </a:lnTo>
                  <a:lnTo>
                    <a:pt x="183071" y="0"/>
                  </a:lnTo>
                  <a:close/>
                </a:path>
              </a:pathLst>
            </a:custGeom>
            <a:solidFill>
              <a:srgbClr val="D9D9D9"/>
            </a:solidFill>
          </p:spPr>
          <p:txBody>
            <a:bodyPr wrap="square" lIns="0" tIns="0" rIns="0" bIns="0" rtlCol="0"/>
            <a:lstStyle/>
            <a:p>
              <a:endParaRPr/>
            </a:p>
          </p:txBody>
        </p:sp>
        <p:sp>
          <p:nvSpPr>
            <p:cNvPr id="18" name="object 18"/>
            <p:cNvSpPr/>
            <p:nvPr/>
          </p:nvSpPr>
          <p:spPr>
            <a:xfrm>
              <a:off x="766989" y="3399725"/>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9" name="object 19"/>
            <p:cNvSpPr/>
            <p:nvPr/>
          </p:nvSpPr>
          <p:spPr>
            <a:xfrm>
              <a:off x="1262098" y="3399725"/>
              <a:ext cx="366395" cy="359410"/>
            </a:xfrm>
            <a:custGeom>
              <a:avLst/>
              <a:gdLst/>
              <a:ahLst/>
              <a:cxnLst/>
              <a:rect l="l" t="t" r="r" b="b"/>
              <a:pathLst>
                <a:path w="366394"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1" y="306304"/>
                  </a:lnTo>
                  <a:lnTo>
                    <a:pt x="341146" y="269990"/>
                  </a:lnTo>
                  <a:lnTo>
                    <a:pt x="359601" y="227128"/>
                  </a:lnTo>
                  <a:lnTo>
                    <a:pt x="366141" y="179429"/>
                  </a:lnTo>
                  <a:lnTo>
                    <a:pt x="359601" y="131730"/>
                  </a:lnTo>
                  <a:lnTo>
                    <a:pt x="341146" y="88868"/>
                  </a:lnTo>
                  <a:lnTo>
                    <a:pt x="312521" y="52553"/>
                  </a:lnTo>
                  <a:lnTo>
                    <a:pt x="275470" y="24497"/>
                  </a:lnTo>
                  <a:lnTo>
                    <a:pt x="231738" y="6409"/>
                  </a:lnTo>
                  <a:lnTo>
                    <a:pt x="183070" y="0"/>
                  </a:lnTo>
                  <a:close/>
                </a:path>
              </a:pathLst>
            </a:custGeom>
            <a:solidFill>
              <a:srgbClr val="95B3D7"/>
            </a:solidFill>
          </p:spPr>
          <p:txBody>
            <a:bodyPr wrap="square" lIns="0" tIns="0" rIns="0" bIns="0" rtlCol="0"/>
            <a:lstStyle/>
            <a:p>
              <a:endParaRPr/>
            </a:p>
          </p:txBody>
        </p:sp>
        <p:sp>
          <p:nvSpPr>
            <p:cNvPr id="20" name="object 20"/>
            <p:cNvSpPr/>
            <p:nvPr/>
          </p:nvSpPr>
          <p:spPr>
            <a:xfrm>
              <a:off x="1262098" y="3399725"/>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1" name="object 21"/>
            <p:cNvSpPr/>
            <p:nvPr/>
          </p:nvSpPr>
          <p:spPr>
            <a:xfrm>
              <a:off x="1757207" y="3399725"/>
              <a:ext cx="366395" cy="359410"/>
            </a:xfrm>
            <a:custGeom>
              <a:avLst/>
              <a:gdLst/>
              <a:ahLst/>
              <a:cxnLst/>
              <a:rect l="l" t="t" r="r" b="b"/>
              <a:pathLst>
                <a:path w="366394"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95B3D7"/>
            </a:solidFill>
          </p:spPr>
          <p:txBody>
            <a:bodyPr wrap="square" lIns="0" tIns="0" rIns="0" bIns="0" rtlCol="0"/>
            <a:lstStyle/>
            <a:p>
              <a:endParaRPr/>
            </a:p>
          </p:txBody>
        </p:sp>
        <p:sp>
          <p:nvSpPr>
            <p:cNvPr id="22" name="object 22"/>
            <p:cNvSpPr/>
            <p:nvPr/>
          </p:nvSpPr>
          <p:spPr>
            <a:xfrm>
              <a:off x="1757207" y="3399725"/>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3" name="object 23"/>
            <p:cNvSpPr/>
            <p:nvPr/>
          </p:nvSpPr>
          <p:spPr>
            <a:xfrm>
              <a:off x="766456" y="2547711"/>
              <a:ext cx="4558030" cy="114300"/>
            </a:xfrm>
            <a:custGeom>
              <a:avLst/>
              <a:gdLst/>
              <a:ahLst/>
              <a:cxnLst/>
              <a:rect l="l" t="t" r="r" b="b"/>
              <a:pathLst>
                <a:path w="4558030" h="114300">
                  <a:moveTo>
                    <a:pt x="4443597" y="0"/>
                  </a:moveTo>
                  <a:lnTo>
                    <a:pt x="4443597" y="114300"/>
                  </a:lnTo>
                  <a:lnTo>
                    <a:pt x="4519797" y="76200"/>
                  </a:lnTo>
                  <a:lnTo>
                    <a:pt x="4462645" y="76200"/>
                  </a:lnTo>
                  <a:lnTo>
                    <a:pt x="4462645" y="38100"/>
                  </a:lnTo>
                  <a:lnTo>
                    <a:pt x="4519797" y="38100"/>
                  </a:lnTo>
                  <a:lnTo>
                    <a:pt x="4443597" y="0"/>
                  </a:lnTo>
                  <a:close/>
                </a:path>
                <a:path w="4558030" h="114300">
                  <a:moveTo>
                    <a:pt x="4443597" y="38100"/>
                  </a:moveTo>
                  <a:lnTo>
                    <a:pt x="0" y="38100"/>
                  </a:lnTo>
                  <a:lnTo>
                    <a:pt x="0" y="76200"/>
                  </a:lnTo>
                  <a:lnTo>
                    <a:pt x="4443597" y="76200"/>
                  </a:lnTo>
                  <a:lnTo>
                    <a:pt x="4443597" y="38100"/>
                  </a:lnTo>
                  <a:close/>
                </a:path>
                <a:path w="4558030" h="114300">
                  <a:moveTo>
                    <a:pt x="4519797" y="38100"/>
                  </a:moveTo>
                  <a:lnTo>
                    <a:pt x="4462645" y="38100"/>
                  </a:lnTo>
                  <a:lnTo>
                    <a:pt x="4462645" y="76200"/>
                  </a:lnTo>
                  <a:lnTo>
                    <a:pt x="4519797" y="76200"/>
                  </a:lnTo>
                  <a:lnTo>
                    <a:pt x="4557897" y="57150"/>
                  </a:lnTo>
                  <a:lnTo>
                    <a:pt x="4519797" y="38100"/>
                  </a:lnTo>
                  <a:close/>
                </a:path>
              </a:pathLst>
            </a:custGeom>
            <a:solidFill>
              <a:srgbClr val="7F7F7F"/>
            </a:solidFill>
          </p:spPr>
          <p:txBody>
            <a:bodyPr wrap="square" lIns="0" tIns="0" rIns="0" bIns="0" rtlCol="0"/>
            <a:lstStyle/>
            <a:p>
              <a:endParaRPr/>
            </a:p>
          </p:txBody>
        </p:sp>
        <p:sp>
          <p:nvSpPr>
            <p:cNvPr id="24" name="object 24"/>
            <p:cNvSpPr/>
            <p:nvPr/>
          </p:nvSpPr>
          <p:spPr>
            <a:xfrm>
              <a:off x="3736045"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7" y="352448"/>
                  </a:lnTo>
                  <a:lnTo>
                    <a:pt x="275469" y="334360"/>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25" name="object 25"/>
            <p:cNvSpPr/>
            <p:nvPr/>
          </p:nvSpPr>
          <p:spPr>
            <a:xfrm>
              <a:off x="3736045"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6" name="object 26"/>
            <p:cNvSpPr/>
            <p:nvPr/>
          </p:nvSpPr>
          <p:spPr>
            <a:xfrm>
              <a:off x="4231153" y="2422528"/>
              <a:ext cx="366395" cy="359410"/>
            </a:xfrm>
            <a:custGeom>
              <a:avLst/>
              <a:gdLst/>
              <a:ahLst/>
              <a:cxnLst/>
              <a:rect l="l" t="t" r="r" b="b"/>
              <a:pathLst>
                <a:path w="366395"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27" name="object 27"/>
            <p:cNvSpPr/>
            <p:nvPr/>
          </p:nvSpPr>
          <p:spPr>
            <a:xfrm>
              <a:off x="4231153"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8" name="object 28"/>
            <p:cNvSpPr/>
            <p:nvPr/>
          </p:nvSpPr>
          <p:spPr>
            <a:xfrm>
              <a:off x="4726263"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29" name="object 29"/>
            <p:cNvSpPr/>
            <p:nvPr/>
          </p:nvSpPr>
          <p:spPr>
            <a:xfrm>
              <a:off x="4726263"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0" name="object 30"/>
            <p:cNvSpPr/>
            <p:nvPr/>
          </p:nvSpPr>
          <p:spPr>
            <a:xfrm>
              <a:off x="225071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9694"/>
            </a:solidFill>
          </p:spPr>
          <p:txBody>
            <a:bodyPr wrap="square" lIns="0" tIns="0" rIns="0" bIns="0" rtlCol="0"/>
            <a:lstStyle/>
            <a:p>
              <a:endParaRPr/>
            </a:p>
          </p:txBody>
        </p:sp>
        <p:sp>
          <p:nvSpPr>
            <p:cNvPr id="31" name="object 31"/>
            <p:cNvSpPr/>
            <p:nvPr/>
          </p:nvSpPr>
          <p:spPr>
            <a:xfrm>
              <a:off x="225071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2" name="object 32"/>
            <p:cNvSpPr/>
            <p:nvPr/>
          </p:nvSpPr>
          <p:spPr>
            <a:xfrm>
              <a:off x="274582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33" name="object 33"/>
            <p:cNvSpPr/>
            <p:nvPr/>
          </p:nvSpPr>
          <p:spPr>
            <a:xfrm>
              <a:off x="274582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4" name="object 34"/>
            <p:cNvSpPr/>
            <p:nvPr/>
          </p:nvSpPr>
          <p:spPr>
            <a:xfrm>
              <a:off x="3240935"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35" name="object 35"/>
            <p:cNvSpPr/>
            <p:nvPr/>
          </p:nvSpPr>
          <p:spPr>
            <a:xfrm>
              <a:off x="3240935"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6" name="object 36"/>
            <p:cNvSpPr/>
            <p:nvPr/>
          </p:nvSpPr>
          <p:spPr>
            <a:xfrm>
              <a:off x="76645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1"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37" name="object 37"/>
            <p:cNvSpPr/>
            <p:nvPr/>
          </p:nvSpPr>
          <p:spPr>
            <a:xfrm>
              <a:off x="76645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8" name="object 38"/>
            <p:cNvSpPr/>
            <p:nvPr/>
          </p:nvSpPr>
          <p:spPr>
            <a:xfrm>
              <a:off x="1261565" y="2422528"/>
              <a:ext cx="366395" cy="359410"/>
            </a:xfrm>
            <a:custGeom>
              <a:avLst/>
              <a:gdLst/>
              <a:ahLst/>
              <a:cxnLst/>
              <a:rect l="l" t="t" r="r" b="b"/>
              <a:pathLst>
                <a:path w="366394"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8" y="352448"/>
                  </a:lnTo>
                  <a:lnTo>
                    <a:pt x="275470" y="334360"/>
                  </a:lnTo>
                  <a:lnTo>
                    <a:pt x="312521" y="306303"/>
                  </a:lnTo>
                  <a:lnTo>
                    <a:pt x="341147" y="269989"/>
                  </a:lnTo>
                  <a:lnTo>
                    <a:pt x="359602" y="227127"/>
                  </a:lnTo>
                  <a:lnTo>
                    <a:pt x="366141" y="179428"/>
                  </a:lnTo>
                  <a:lnTo>
                    <a:pt x="359602" y="131728"/>
                  </a:lnTo>
                  <a:lnTo>
                    <a:pt x="341147" y="88867"/>
                  </a:lnTo>
                  <a:lnTo>
                    <a:pt x="312521" y="52553"/>
                  </a:lnTo>
                  <a:lnTo>
                    <a:pt x="275470" y="24497"/>
                  </a:lnTo>
                  <a:lnTo>
                    <a:pt x="231738" y="6409"/>
                  </a:lnTo>
                  <a:lnTo>
                    <a:pt x="183071" y="0"/>
                  </a:lnTo>
                  <a:close/>
                </a:path>
              </a:pathLst>
            </a:custGeom>
            <a:solidFill>
              <a:srgbClr val="8EB4E3"/>
            </a:solidFill>
          </p:spPr>
          <p:txBody>
            <a:bodyPr wrap="square" lIns="0" tIns="0" rIns="0" bIns="0" rtlCol="0"/>
            <a:lstStyle/>
            <a:p>
              <a:endParaRPr/>
            </a:p>
          </p:txBody>
        </p:sp>
        <p:sp>
          <p:nvSpPr>
            <p:cNvPr id="39" name="object 39"/>
            <p:cNvSpPr/>
            <p:nvPr/>
          </p:nvSpPr>
          <p:spPr>
            <a:xfrm>
              <a:off x="1261565"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40" name="object 40"/>
            <p:cNvSpPr/>
            <p:nvPr/>
          </p:nvSpPr>
          <p:spPr>
            <a:xfrm>
              <a:off x="1756674"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41" name="object 41"/>
            <p:cNvSpPr/>
            <p:nvPr/>
          </p:nvSpPr>
          <p:spPr>
            <a:xfrm>
              <a:off x="1756674"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42" name="object 42"/>
            <p:cNvSpPr/>
            <p:nvPr/>
          </p:nvSpPr>
          <p:spPr>
            <a:xfrm>
              <a:off x="2181518" y="2786825"/>
              <a:ext cx="560070" cy="594360"/>
            </a:xfrm>
            <a:custGeom>
              <a:avLst/>
              <a:gdLst/>
              <a:ahLst/>
              <a:cxnLst/>
              <a:rect l="l" t="t" r="r" b="b"/>
              <a:pathLst>
                <a:path w="560069" h="594360">
                  <a:moveTo>
                    <a:pt x="404925" y="509833"/>
                  </a:moveTo>
                  <a:lnTo>
                    <a:pt x="397959" y="512025"/>
                  </a:lnTo>
                  <a:lnTo>
                    <a:pt x="392323" y="516669"/>
                  </a:lnTo>
                  <a:lnTo>
                    <a:pt x="388780" y="523353"/>
                  </a:lnTo>
                  <a:lnTo>
                    <a:pt x="388106" y="530887"/>
                  </a:lnTo>
                  <a:lnTo>
                    <a:pt x="390298" y="537854"/>
                  </a:lnTo>
                  <a:lnTo>
                    <a:pt x="394942" y="543490"/>
                  </a:lnTo>
                  <a:lnTo>
                    <a:pt x="401626" y="547034"/>
                  </a:lnTo>
                  <a:lnTo>
                    <a:pt x="559795" y="593953"/>
                  </a:lnTo>
                  <a:lnTo>
                    <a:pt x="556456" y="579447"/>
                  </a:lnTo>
                  <a:lnTo>
                    <a:pt x="520023" y="579447"/>
                  </a:lnTo>
                  <a:lnTo>
                    <a:pt x="471769" y="528100"/>
                  </a:lnTo>
                  <a:lnTo>
                    <a:pt x="412460" y="510506"/>
                  </a:lnTo>
                  <a:lnTo>
                    <a:pt x="404925" y="509833"/>
                  </a:lnTo>
                  <a:close/>
                </a:path>
                <a:path w="560069" h="594360">
                  <a:moveTo>
                    <a:pt x="471769" y="528100"/>
                  </a:moveTo>
                  <a:lnTo>
                    <a:pt x="520023" y="579447"/>
                  </a:lnTo>
                  <a:lnTo>
                    <a:pt x="529355" y="570677"/>
                  </a:lnTo>
                  <a:lnTo>
                    <a:pt x="515340" y="570677"/>
                  </a:lnTo>
                  <a:lnTo>
                    <a:pt x="508013" y="538852"/>
                  </a:lnTo>
                  <a:lnTo>
                    <a:pt x="471769" y="528100"/>
                  </a:lnTo>
                  <a:close/>
                </a:path>
                <a:path w="560069" h="594360">
                  <a:moveTo>
                    <a:pt x="507505" y="418681"/>
                  </a:moveTo>
                  <a:lnTo>
                    <a:pt x="499943" y="418886"/>
                  </a:lnTo>
                  <a:lnTo>
                    <a:pt x="493052" y="422008"/>
                  </a:lnTo>
                  <a:lnTo>
                    <a:pt x="488067" y="427345"/>
                  </a:lnTo>
                  <a:lnTo>
                    <a:pt x="485448" y="434161"/>
                  </a:lnTo>
                  <a:lnTo>
                    <a:pt x="485653" y="441723"/>
                  </a:lnTo>
                  <a:lnTo>
                    <a:pt x="499531" y="502008"/>
                  </a:lnTo>
                  <a:lnTo>
                    <a:pt x="547786" y="553356"/>
                  </a:lnTo>
                  <a:lnTo>
                    <a:pt x="520023" y="579447"/>
                  </a:lnTo>
                  <a:lnTo>
                    <a:pt x="556456" y="579447"/>
                  </a:lnTo>
                  <a:lnTo>
                    <a:pt x="522781" y="433176"/>
                  </a:lnTo>
                  <a:lnTo>
                    <a:pt x="519659" y="426286"/>
                  </a:lnTo>
                  <a:lnTo>
                    <a:pt x="514322" y="421301"/>
                  </a:lnTo>
                  <a:lnTo>
                    <a:pt x="507505" y="418681"/>
                  </a:lnTo>
                  <a:close/>
                </a:path>
                <a:path w="560069" h="594360">
                  <a:moveTo>
                    <a:pt x="508013" y="538852"/>
                  </a:moveTo>
                  <a:lnTo>
                    <a:pt x="515340" y="570677"/>
                  </a:lnTo>
                  <a:lnTo>
                    <a:pt x="539322" y="548139"/>
                  </a:lnTo>
                  <a:lnTo>
                    <a:pt x="508013" y="538852"/>
                  </a:lnTo>
                  <a:close/>
                </a:path>
                <a:path w="560069" h="594360">
                  <a:moveTo>
                    <a:pt x="499531" y="502008"/>
                  </a:moveTo>
                  <a:lnTo>
                    <a:pt x="508013" y="538852"/>
                  </a:lnTo>
                  <a:lnTo>
                    <a:pt x="539322" y="548139"/>
                  </a:lnTo>
                  <a:lnTo>
                    <a:pt x="515340" y="570677"/>
                  </a:lnTo>
                  <a:lnTo>
                    <a:pt x="529355" y="570677"/>
                  </a:lnTo>
                  <a:lnTo>
                    <a:pt x="547786" y="553356"/>
                  </a:lnTo>
                  <a:lnTo>
                    <a:pt x="499531" y="502008"/>
                  </a:lnTo>
                  <a:close/>
                </a:path>
                <a:path w="560069" h="594360">
                  <a:moveTo>
                    <a:pt x="27764" y="0"/>
                  </a:moveTo>
                  <a:lnTo>
                    <a:pt x="0" y="26090"/>
                  </a:lnTo>
                  <a:lnTo>
                    <a:pt x="471769" y="528100"/>
                  </a:lnTo>
                  <a:lnTo>
                    <a:pt x="508013" y="538852"/>
                  </a:lnTo>
                  <a:lnTo>
                    <a:pt x="499531" y="502008"/>
                  </a:lnTo>
                  <a:lnTo>
                    <a:pt x="27764" y="0"/>
                  </a:lnTo>
                  <a:close/>
                </a:path>
              </a:pathLst>
            </a:custGeom>
            <a:solidFill>
              <a:srgbClr val="000000"/>
            </a:solidFill>
          </p:spPr>
          <p:txBody>
            <a:bodyPr wrap="square" lIns="0" tIns="0" rIns="0" bIns="0" rtlCol="0"/>
            <a:lstStyle/>
            <a:p>
              <a:endParaRPr/>
            </a:p>
          </p:txBody>
        </p:sp>
      </p:grpSp>
      <p:sp>
        <p:nvSpPr>
          <p:cNvPr id="43" name="object 43"/>
          <p:cNvSpPr txBox="1"/>
          <p:nvPr/>
        </p:nvSpPr>
        <p:spPr>
          <a:xfrm>
            <a:off x="2662184" y="2867659"/>
            <a:ext cx="682625" cy="299720"/>
          </a:xfrm>
          <a:prstGeom prst="rect">
            <a:avLst/>
          </a:prstGeom>
        </p:spPr>
        <p:txBody>
          <a:bodyPr vert="horz" wrap="square" lIns="0" tIns="12700" rIns="0" bIns="0" rtlCol="0">
            <a:spAutoFit/>
          </a:bodyPr>
          <a:lstStyle/>
          <a:p>
            <a:pPr marL="12700">
              <a:lnSpc>
                <a:spcPct val="100000"/>
              </a:lnSpc>
              <a:spcBef>
                <a:spcPts val="100"/>
              </a:spcBef>
            </a:pPr>
            <a:r>
              <a:rPr sz="1800" b="1" spc="-155" dirty="0">
                <a:latin typeface="Tahoma"/>
                <a:cs typeface="Tahoma"/>
              </a:rPr>
              <a:t>1</a:t>
            </a:r>
            <a:r>
              <a:rPr sz="1800" b="1" spc="-20" dirty="0">
                <a:latin typeface="Tahoma"/>
                <a:cs typeface="Tahoma"/>
              </a:rPr>
              <a:t> </a:t>
            </a:r>
            <a:r>
              <a:rPr sz="1800" b="1" spc="-50" dirty="0">
                <a:latin typeface="Tahoma"/>
                <a:cs typeface="Tahoma"/>
              </a:rPr>
              <a:t>step</a:t>
            </a:r>
            <a:endParaRPr sz="1800">
              <a:latin typeface="Tahoma"/>
              <a:cs typeface="Tahoma"/>
            </a:endParaRPr>
          </a:p>
        </p:txBody>
      </p:sp>
      <p:sp>
        <p:nvSpPr>
          <p:cNvPr id="44" name="object 44"/>
          <p:cNvSpPr txBox="1"/>
          <p:nvPr/>
        </p:nvSpPr>
        <p:spPr>
          <a:xfrm>
            <a:off x="2066236" y="1715515"/>
            <a:ext cx="1619885" cy="299720"/>
          </a:xfrm>
          <a:prstGeom prst="rect">
            <a:avLst/>
          </a:prstGeom>
        </p:spPr>
        <p:txBody>
          <a:bodyPr vert="horz" wrap="square" lIns="0" tIns="12700" rIns="0" bIns="0" rtlCol="0">
            <a:spAutoFit/>
          </a:bodyPr>
          <a:lstStyle/>
          <a:p>
            <a:pPr marL="12700">
              <a:lnSpc>
                <a:spcPct val="100000"/>
              </a:lnSpc>
              <a:spcBef>
                <a:spcPts val="100"/>
              </a:spcBef>
            </a:pPr>
            <a:r>
              <a:rPr sz="1800" b="1" spc="-65" dirty="0">
                <a:latin typeface="Tahoma"/>
                <a:cs typeface="Tahoma"/>
              </a:rPr>
              <a:t>Small</a:t>
            </a:r>
            <a:r>
              <a:rPr sz="1800" b="1" spc="-50" dirty="0">
                <a:latin typeface="Tahoma"/>
                <a:cs typeface="Tahoma"/>
              </a:rPr>
              <a:t> </a:t>
            </a:r>
            <a:r>
              <a:rPr sz="1800" b="1" spc="-55" dirty="0">
                <a:latin typeface="Tahoma"/>
                <a:cs typeface="Tahoma"/>
              </a:rPr>
              <a:t>step </a:t>
            </a:r>
            <a:r>
              <a:rPr sz="1800" b="1" spc="-50" dirty="0">
                <a:latin typeface="Tahoma"/>
                <a:cs typeface="Tahoma"/>
              </a:rPr>
              <a:t>size</a:t>
            </a:r>
            <a:endParaRPr sz="1800">
              <a:latin typeface="Tahoma"/>
              <a:cs typeface="Tahoma"/>
            </a:endParaRPr>
          </a:p>
        </p:txBody>
      </p:sp>
      <p:grpSp>
        <p:nvGrpSpPr>
          <p:cNvPr id="45" name="object 45"/>
          <p:cNvGrpSpPr/>
          <p:nvPr/>
        </p:nvGrpSpPr>
        <p:grpSpPr>
          <a:xfrm>
            <a:off x="6623089" y="2384355"/>
            <a:ext cx="4567555" cy="1343660"/>
            <a:chOff x="6623089" y="2384355"/>
            <a:chExt cx="4567555" cy="1343660"/>
          </a:xfrm>
        </p:grpSpPr>
        <p:sp>
          <p:nvSpPr>
            <p:cNvPr id="46" name="object 46"/>
            <p:cNvSpPr/>
            <p:nvPr/>
          </p:nvSpPr>
          <p:spPr>
            <a:xfrm>
              <a:off x="6632614" y="3485225"/>
              <a:ext cx="4558030" cy="114300"/>
            </a:xfrm>
            <a:custGeom>
              <a:avLst/>
              <a:gdLst/>
              <a:ahLst/>
              <a:cxnLst/>
              <a:rect l="l" t="t" r="r" b="b"/>
              <a:pathLst>
                <a:path w="4558030" h="114300">
                  <a:moveTo>
                    <a:pt x="4443596" y="0"/>
                  </a:moveTo>
                  <a:lnTo>
                    <a:pt x="4443596" y="114300"/>
                  </a:lnTo>
                  <a:lnTo>
                    <a:pt x="4519796" y="76200"/>
                  </a:lnTo>
                  <a:lnTo>
                    <a:pt x="4462645" y="76200"/>
                  </a:lnTo>
                  <a:lnTo>
                    <a:pt x="4462645" y="38100"/>
                  </a:lnTo>
                  <a:lnTo>
                    <a:pt x="4519796" y="38100"/>
                  </a:lnTo>
                  <a:lnTo>
                    <a:pt x="4443596" y="0"/>
                  </a:lnTo>
                  <a:close/>
                </a:path>
                <a:path w="4558030" h="114300">
                  <a:moveTo>
                    <a:pt x="4443596" y="38100"/>
                  </a:moveTo>
                  <a:lnTo>
                    <a:pt x="0" y="38100"/>
                  </a:lnTo>
                  <a:lnTo>
                    <a:pt x="0" y="76200"/>
                  </a:lnTo>
                  <a:lnTo>
                    <a:pt x="4443596" y="76200"/>
                  </a:lnTo>
                  <a:lnTo>
                    <a:pt x="4443596" y="38100"/>
                  </a:lnTo>
                  <a:close/>
                </a:path>
                <a:path w="4558030" h="114300">
                  <a:moveTo>
                    <a:pt x="4519796" y="38100"/>
                  </a:moveTo>
                  <a:lnTo>
                    <a:pt x="4462645" y="38100"/>
                  </a:lnTo>
                  <a:lnTo>
                    <a:pt x="4462645" y="76200"/>
                  </a:lnTo>
                  <a:lnTo>
                    <a:pt x="4519796" y="76200"/>
                  </a:lnTo>
                  <a:lnTo>
                    <a:pt x="4557896" y="57150"/>
                  </a:lnTo>
                  <a:lnTo>
                    <a:pt x="4519796" y="38100"/>
                  </a:lnTo>
                  <a:close/>
                </a:path>
              </a:pathLst>
            </a:custGeom>
            <a:solidFill>
              <a:srgbClr val="7F7F7F"/>
            </a:solidFill>
          </p:spPr>
          <p:txBody>
            <a:bodyPr wrap="square" lIns="0" tIns="0" rIns="0" bIns="0" rtlCol="0"/>
            <a:lstStyle/>
            <a:p>
              <a:endParaRPr/>
            </a:p>
          </p:txBody>
        </p:sp>
        <p:sp>
          <p:nvSpPr>
            <p:cNvPr id="47" name="object 47"/>
            <p:cNvSpPr/>
            <p:nvPr/>
          </p:nvSpPr>
          <p:spPr>
            <a:xfrm>
              <a:off x="9602736" y="3359029"/>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1" y="306304"/>
                  </a:lnTo>
                  <a:lnTo>
                    <a:pt x="341147" y="269990"/>
                  </a:lnTo>
                  <a:lnTo>
                    <a:pt x="359602" y="227128"/>
                  </a:lnTo>
                  <a:lnTo>
                    <a:pt x="366142" y="179429"/>
                  </a:lnTo>
                  <a:lnTo>
                    <a:pt x="359602" y="131730"/>
                  </a:lnTo>
                  <a:lnTo>
                    <a:pt x="341147" y="88868"/>
                  </a:lnTo>
                  <a:lnTo>
                    <a:pt x="312521" y="52553"/>
                  </a:lnTo>
                  <a:lnTo>
                    <a:pt x="275470" y="24497"/>
                  </a:lnTo>
                  <a:lnTo>
                    <a:pt x="231738" y="6409"/>
                  </a:lnTo>
                  <a:lnTo>
                    <a:pt x="183070" y="0"/>
                  </a:lnTo>
                  <a:close/>
                </a:path>
              </a:pathLst>
            </a:custGeom>
            <a:solidFill>
              <a:srgbClr val="95B3D7"/>
            </a:solidFill>
          </p:spPr>
          <p:txBody>
            <a:bodyPr wrap="square" lIns="0" tIns="0" rIns="0" bIns="0" rtlCol="0"/>
            <a:lstStyle/>
            <a:p>
              <a:endParaRPr/>
            </a:p>
          </p:txBody>
        </p:sp>
        <p:sp>
          <p:nvSpPr>
            <p:cNvPr id="48" name="object 48"/>
            <p:cNvSpPr/>
            <p:nvPr/>
          </p:nvSpPr>
          <p:spPr>
            <a:xfrm>
              <a:off x="9602736"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49" name="object 49"/>
            <p:cNvSpPr/>
            <p:nvPr/>
          </p:nvSpPr>
          <p:spPr>
            <a:xfrm>
              <a:off x="10097846" y="3359029"/>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1" y="306304"/>
                  </a:lnTo>
                  <a:lnTo>
                    <a:pt x="341147" y="269990"/>
                  </a:lnTo>
                  <a:lnTo>
                    <a:pt x="359602" y="227128"/>
                  </a:lnTo>
                  <a:lnTo>
                    <a:pt x="366142" y="179429"/>
                  </a:lnTo>
                  <a:lnTo>
                    <a:pt x="359602" y="131730"/>
                  </a:lnTo>
                  <a:lnTo>
                    <a:pt x="341147" y="88868"/>
                  </a:lnTo>
                  <a:lnTo>
                    <a:pt x="312521" y="52553"/>
                  </a:lnTo>
                  <a:lnTo>
                    <a:pt x="275470" y="24497"/>
                  </a:lnTo>
                  <a:lnTo>
                    <a:pt x="231738" y="6409"/>
                  </a:lnTo>
                  <a:lnTo>
                    <a:pt x="183070" y="0"/>
                  </a:lnTo>
                  <a:close/>
                </a:path>
              </a:pathLst>
            </a:custGeom>
            <a:solidFill>
              <a:srgbClr val="95B3D7"/>
            </a:solidFill>
          </p:spPr>
          <p:txBody>
            <a:bodyPr wrap="square" lIns="0" tIns="0" rIns="0" bIns="0" rtlCol="0"/>
            <a:lstStyle/>
            <a:p>
              <a:endParaRPr/>
            </a:p>
          </p:txBody>
        </p:sp>
        <p:sp>
          <p:nvSpPr>
            <p:cNvPr id="50" name="object 50"/>
            <p:cNvSpPr/>
            <p:nvPr/>
          </p:nvSpPr>
          <p:spPr>
            <a:xfrm>
              <a:off x="10097846"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1" name="object 51"/>
            <p:cNvSpPr/>
            <p:nvPr/>
          </p:nvSpPr>
          <p:spPr>
            <a:xfrm>
              <a:off x="10592954" y="3359029"/>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9694"/>
            </a:solidFill>
          </p:spPr>
          <p:txBody>
            <a:bodyPr wrap="square" lIns="0" tIns="0" rIns="0" bIns="0" rtlCol="0"/>
            <a:lstStyle/>
            <a:p>
              <a:endParaRPr/>
            </a:p>
          </p:txBody>
        </p:sp>
        <p:sp>
          <p:nvSpPr>
            <p:cNvPr id="52" name="object 52"/>
            <p:cNvSpPr/>
            <p:nvPr/>
          </p:nvSpPr>
          <p:spPr>
            <a:xfrm>
              <a:off x="10592954"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3" name="object 53"/>
            <p:cNvSpPr/>
            <p:nvPr/>
          </p:nvSpPr>
          <p:spPr>
            <a:xfrm>
              <a:off x="8117408" y="3359029"/>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54" name="object 54"/>
            <p:cNvSpPr/>
            <p:nvPr/>
          </p:nvSpPr>
          <p:spPr>
            <a:xfrm>
              <a:off x="8117408"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5" name="object 55"/>
            <p:cNvSpPr/>
            <p:nvPr/>
          </p:nvSpPr>
          <p:spPr>
            <a:xfrm>
              <a:off x="8612517" y="3359029"/>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1" y="306304"/>
                  </a:lnTo>
                  <a:lnTo>
                    <a:pt x="341147" y="269990"/>
                  </a:lnTo>
                  <a:lnTo>
                    <a:pt x="359602" y="227128"/>
                  </a:lnTo>
                  <a:lnTo>
                    <a:pt x="366142" y="179429"/>
                  </a:lnTo>
                  <a:lnTo>
                    <a:pt x="359602" y="131730"/>
                  </a:lnTo>
                  <a:lnTo>
                    <a:pt x="341147" y="88868"/>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56" name="object 56"/>
            <p:cNvSpPr/>
            <p:nvPr/>
          </p:nvSpPr>
          <p:spPr>
            <a:xfrm>
              <a:off x="8612517"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7" name="object 57"/>
            <p:cNvSpPr/>
            <p:nvPr/>
          </p:nvSpPr>
          <p:spPr>
            <a:xfrm>
              <a:off x="9107627" y="3359029"/>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95B3D7"/>
            </a:solidFill>
          </p:spPr>
          <p:txBody>
            <a:bodyPr wrap="square" lIns="0" tIns="0" rIns="0" bIns="0" rtlCol="0"/>
            <a:lstStyle/>
            <a:p>
              <a:endParaRPr/>
            </a:p>
          </p:txBody>
        </p:sp>
        <p:sp>
          <p:nvSpPr>
            <p:cNvPr id="58" name="object 58"/>
            <p:cNvSpPr/>
            <p:nvPr/>
          </p:nvSpPr>
          <p:spPr>
            <a:xfrm>
              <a:off x="9107627"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9" name="object 59"/>
            <p:cNvSpPr/>
            <p:nvPr/>
          </p:nvSpPr>
          <p:spPr>
            <a:xfrm>
              <a:off x="6633147" y="3359029"/>
              <a:ext cx="366395" cy="359410"/>
            </a:xfrm>
            <a:custGeom>
              <a:avLst/>
              <a:gdLst/>
              <a:ahLst/>
              <a:cxnLst/>
              <a:rect l="l" t="t" r="r" b="b"/>
              <a:pathLst>
                <a:path w="366395" h="359410">
                  <a:moveTo>
                    <a:pt x="183071" y="0"/>
                  </a:moveTo>
                  <a:lnTo>
                    <a:pt x="134404" y="6409"/>
                  </a:lnTo>
                  <a:lnTo>
                    <a:pt x="90672" y="24497"/>
                  </a:lnTo>
                  <a:lnTo>
                    <a:pt x="53620" y="52553"/>
                  </a:lnTo>
                  <a:lnTo>
                    <a:pt x="24994" y="88868"/>
                  </a:lnTo>
                  <a:lnTo>
                    <a:pt x="6539" y="131730"/>
                  </a:lnTo>
                  <a:lnTo>
                    <a:pt x="0" y="179429"/>
                  </a:lnTo>
                  <a:lnTo>
                    <a:pt x="6539" y="227128"/>
                  </a:lnTo>
                  <a:lnTo>
                    <a:pt x="24994" y="269990"/>
                  </a:lnTo>
                  <a:lnTo>
                    <a:pt x="53620" y="306304"/>
                  </a:lnTo>
                  <a:lnTo>
                    <a:pt x="90672" y="334360"/>
                  </a:lnTo>
                  <a:lnTo>
                    <a:pt x="134404" y="352448"/>
                  </a:lnTo>
                  <a:lnTo>
                    <a:pt x="183071" y="358857"/>
                  </a:lnTo>
                  <a:lnTo>
                    <a:pt x="231739" y="352448"/>
                  </a:lnTo>
                  <a:lnTo>
                    <a:pt x="275471" y="334360"/>
                  </a:lnTo>
                  <a:lnTo>
                    <a:pt x="312522" y="306304"/>
                  </a:lnTo>
                  <a:lnTo>
                    <a:pt x="341147" y="269990"/>
                  </a:lnTo>
                  <a:lnTo>
                    <a:pt x="359602" y="227128"/>
                  </a:lnTo>
                  <a:lnTo>
                    <a:pt x="366142" y="179429"/>
                  </a:lnTo>
                  <a:lnTo>
                    <a:pt x="359602" y="131730"/>
                  </a:lnTo>
                  <a:lnTo>
                    <a:pt x="341147" y="88868"/>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60" name="object 60"/>
            <p:cNvSpPr/>
            <p:nvPr/>
          </p:nvSpPr>
          <p:spPr>
            <a:xfrm>
              <a:off x="6633147"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1" name="object 61"/>
            <p:cNvSpPr/>
            <p:nvPr/>
          </p:nvSpPr>
          <p:spPr>
            <a:xfrm>
              <a:off x="7128257" y="3359029"/>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7" y="352448"/>
                  </a:lnTo>
                  <a:lnTo>
                    <a:pt x="275469" y="334360"/>
                  </a:lnTo>
                  <a:lnTo>
                    <a:pt x="312520" y="306304"/>
                  </a:lnTo>
                  <a:lnTo>
                    <a:pt x="341146" y="269990"/>
                  </a:lnTo>
                  <a:lnTo>
                    <a:pt x="359601" y="227128"/>
                  </a:lnTo>
                  <a:lnTo>
                    <a:pt x="366141" y="179429"/>
                  </a:lnTo>
                  <a:lnTo>
                    <a:pt x="359601" y="131730"/>
                  </a:lnTo>
                  <a:lnTo>
                    <a:pt x="341146" y="88868"/>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62" name="object 62"/>
            <p:cNvSpPr/>
            <p:nvPr/>
          </p:nvSpPr>
          <p:spPr>
            <a:xfrm>
              <a:off x="7128257"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3" name="object 63"/>
            <p:cNvSpPr/>
            <p:nvPr/>
          </p:nvSpPr>
          <p:spPr>
            <a:xfrm>
              <a:off x="7623365" y="3359029"/>
              <a:ext cx="366395" cy="359410"/>
            </a:xfrm>
            <a:custGeom>
              <a:avLst/>
              <a:gdLst/>
              <a:ahLst/>
              <a:cxnLst/>
              <a:rect l="l" t="t" r="r" b="b"/>
              <a:pathLst>
                <a:path w="366395" h="359410">
                  <a:moveTo>
                    <a:pt x="183070" y="0"/>
                  </a:moveTo>
                  <a:lnTo>
                    <a:pt x="134403" y="6409"/>
                  </a:lnTo>
                  <a:lnTo>
                    <a:pt x="90671" y="24497"/>
                  </a:lnTo>
                  <a:lnTo>
                    <a:pt x="53620" y="52553"/>
                  </a:lnTo>
                  <a:lnTo>
                    <a:pt x="24994" y="88868"/>
                  </a:lnTo>
                  <a:lnTo>
                    <a:pt x="6539" y="131730"/>
                  </a:lnTo>
                  <a:lnTo>
                    <a:pt x="0" y="179429"/>
                  </a:lnTo>
                  <a:lnTo>
                    <a:pt x="6539" y="227128"/>
                  </a:lnTo>
                  <a:lnTo>
                    <a:pt x="24994" y="269990"/>
                  </a:lnTo>
                  <a:lnTo>
                    <a:pt x="53620" y="306304"/>
                  </a:lnTo>
                  <a:lnTo>
                    <a:pt x="90671" y="334360"/>
                  </a:lnTo>
                  <a:lnTo>
                    <a:pt x="134403" y="352448"/>
                  </a:lnTo>
                  <a:lnTo>
                    <a:pt x="183070" y="358857"/>
                  </a:lnTo>
                  <a:lnTo>
                    <a:pt x="231738" y="352448"/>
                  </a:lnTo>
                  <a:lnTo>
                    <a:pt x="275470" y="334360"/>
                  </a:lnTo>
                  <a:lnTo>
                    <a:pt x="312522" y="306304"/>
                  </a:lnTo>
                  <a:lnTo>
                    <a:pt x="341147" y="269990"/>
                  </a:lnTo>
                  <a:lnTo>
                    <a:pt x="359602" y="227128"/>
                  </a:lnTo>
                  <a:lnTo>
                    <a:pt x="366142" y="179429"/>
                  </a:lnTo>
                  <a:lnTo>
                    <a:pt x="359602" y="131730"/>
                  </a:lnTo>
                  <a:lnTo>
                    <a:pt x="341147" y="88868"/>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64" name="object 64"/>
            <p:cNvSpPr/>
            <p:nvPr/>
          </p:nvSpPr>
          <p:spPr>
            <a:xfrm>
              <a:off x="7623365" y="3359029"/>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5" name="object 65"/>
            <p:cNvSpPr/>
            <p:nvPr/>
          </p:nvSpPr>
          <p:spPr>
            <a:xfrm>
              <a:off x="6632614" y="2519062"/>
              <a:ext cx="4558030" cy="114300"/>
            </a:xfrm>
            <a:custGeom>
              <a:avLst/>
              <a:gdLst/>
              <a:ahLst/>
              <a:cxnLst/>
              <a:rect l="l" t="t" r="r" b="b"/>
              <a:pathLst>
                <a:path w="4558030" h="114300">
                  <a:moveTo>
                    <a:pt x="4443596" y="0"/>
                  </a:moveTo>
                  <a:lnTo>
                    <a:pt x="4443596" y="114300"/>
                  </a:lnTo>
                  <a:lnTo>
                    <a:pt x="4519796" y="76200"/>
                  </a:lnTo>
                  <a:lnTo>
                    <a:pt x="4462645" y="76200"/>
                  </a:lnTo>
                  <a:lnTo>
                    <a:pt x="4462645" y="38100"/>
                  </a:lnTo>
                  <a:lnTo>
                    <a:pt x="4519796" y="38100"/>
                  </a:lnTo>
                  <a:lnTo>
                    <a:pt x="4443596" y="0"/>
                  </a:lnTo>
                  <a:close/>
                </a:path>
                <a:path w="4558030" h="114300">
                  <a:moveTo>
                    <a:pt x="4443596" y="38100"/>
                  </a:moveTo>
                  <a:lnTo>
                    <a:pt x="0" y="38100"/>
                  </a:lnTo>
                  <a:lnTo>
                    <a:pt x="0" y="76200"/>
                  </a:lnTo>
                  <a:lnTo>
                    <a:pt x="4443596" y="76200"/>
                  </a:lnTo>
                  <a:lnTo>
                    <a:pt x="4443596" y="38100"/>
                  </a:lnTo>
                  <a:close/>
                </a:path>
                <a:path w="4558030" h="114300">
                  <a:moveTo>
                    <a:pt x="4519796" y="38100"/>
                  </a:moveTo>
                  <a:lnTo>
                    <a:pt x="4462645" y="38100"/>
                  </a:lnTo>
                  <a:lnTo>
                    <a:pt x="4462645" y="76200"/>
                  </a:lnTo>
                  <a:lnTo>
                    <a:pt x="4519796" y="76200"/>
                  </a:lnTo>
                  <a:lnTo>
                    <a:pt x="4557896" y="57150"/>
                  </a:lnTo>
                  <a:lnTo>
                    <a:pt x="4519796" y="38100"/>
                  </a:lnTo>
                  <a:close/>
                </a:path>
              </a:pathLst>
            </a:custGeom>
            <a:solidFill>
              <a:srgbClr val="7F7F7F"/>
            </a:solidFill>
          </p:spPr>
          <p:txBody>
            <a:bodyPr wrap="square" lIns="0" tIns="0" rIns="0" bIns="0" rtlCol="0"/>
            <a:lstStyle/>
            <a:p>
              <a:endParaRPr/>
            </a:p>
          </p:txBody>
        </p:sp>
        <p:sp>
          <p:nvSpPr>
            <p:cNvPr id="66" name="object 66"/>
            <p:cNvSpPr/>
            <p:nvPr/>
          </p:nvSpPr>
          <p:spPr>
            <a:xfrm>
              <a:off x="9602203"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1"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67" name="object 67"/>
            <p:cNvSpPr/>
            <p:nvPr/>
          </p:nvSpPr>
          <p:spPr>
            <a:xfrm>
              <a:off x="9602203"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8" name="object 68"/>
            <p:cNvSpPr/>
            <p:nvPr/>
          </p:nvSpPr>
          <p:spPr>
            <a:xfrm>
              <a:off x="10097311"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2" y="306303"/>
                  </a:lnTo>
                  <a:lnTo>
                    <a:pt x="341147" y="269989"/>
                  </a:lnTo>
                  <a:lnTo>
                    <a:pt x="359602" y="227127"/>
                  </a:lnTo>
                  <a:lnTo>
                    <a:pt x="366142" y="179428"/>
                  </a:lnTo>
                  <a:lnTo>
                    <a:pt x="359602" y="131728"/>
                  </a:lnTo>
                  <a:lnTo>
                    <a:pt x="341147" y="88867"/>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69" name="object 69"/>
            <p:cNvSpPr/>
            <p:nvPr/>
          </p:nvSpPr>
          <p:spPr>
            <a:xfrm>
              <a:off x="10097311"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0" name="object 70"/>
            <p:cNvSpPr/>
            <p:nvPr/>
          </p:nvSpPr>
          <p:spPr>
            <a:xfrm>
              <a:off x="10592421"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2" y="306303"/>
                  </a:lnTo>
                  <a:lnTo>
                    <a:pt x="341147" y="269989"/>
                  </a:lnTo>
                  <a:lnTo>
                    <a:pt x="359602" y="227127"/>
                  </a:lnTo>
                  <a:lnTo>
                    <a:pt x="366142" y="179428"/>
                  </a:lnTo>
                  <a:lnTo>
                    <a:pt x="359602" y="131728"/>
                  </a:lnTo>
                  <a:lnTo>
                    <a:pt x="341147" y="88867"/>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71" name="object 71"/>
            <p:cNvSpPr/>
            <p:nvPr/>
          </p:nvSpPr>
          <p:spPr>
            <a:xfrm>
              <a:off x="10592421"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2" name="object 72"/>
            <p:cNvSpPr/>
            <p:nvPr/>
          </p:nvSpPr>
          <p:spPr>
            <a:xfrm>
              <a:off x="8116875" y="2393880"/>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59"/>
                  </a:lnTo>
                  <a:lnTo>
                    <a:pt x="134404" y="352446"/>
                  </a:lnTo>
                  <a:lnTo>
                    <a:pt x="183071" y="358856"/>
                  </a:lnTo>
                  <a:lnTo>
                    <a:pt x="231739" y="352446"/>
                  </a:lnTo>
                  <a:lnTo>
                    <a:pt x="275471" y="334359"/>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9694"/>
            </a:solidFill>
          </p:spPr>
          <p:txBody>
            <a:bodyPr wrap="square" lIns="0" tIns="0" rIns="0" bIns="0" rtlCol="0"/>
            <a:lstStyle/>
            <a:p>
              <a:endParaRPr/>
            </a:p>
          </p:txBody>
        </p:sp>
        <p:sp>
          <p:nvSpPr>
            <p:cNvPr id="73" name="object 73"/>
            <p:cNvSpPr/>
            <p:nvPr/>
          </p:nvSpPr>
          <p:spPr>
            <a:xfrm>
              <a:off x="8116875"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4" name="object 74"/>
            <p:cNvSpPr/>
            <p:nvPr/>
          </p:nvSpPr>
          <p:spPr>
            <a:xfrm>
              <a:off x="8611984"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75" name="object 75"/>
            <p:cNvSpPr/>
            <p:nvPr/>
          </p:nvSpPr>
          <p:spPr>
            <a:xfrm>
              <a:off x="8611984"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6" name="object 76"/>
            <p:cNvSpPr/>
            <p:nvPr/>
          </p:nvSpPr>
          <p:spPr>
            <a:xfrm>
              <a:off x="9107093" y="2393880"/>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59"/>
                  </a:lnTo>
                  <a:lnTo>
                    <a:pt x="134404" y="352446"/>
                  </a:lnTo>
                  <a:lnTo>
                    <a:pt x="183071" y="358856"/>
                  </a:lnTo>
                  <a:lnTo>
                    <a:pt x="231739" y="352446"/>
                  </a:lnTo>
                  <a:lnTo>
                    <a:pt x="275471" y="334359"/>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77" name="object 77"/>
            <p:cNvSpPr/>
            <p:nvPr/>
          </p:nvSpPr>
          <p:spPr>
            <a:xfrm>
              <a:off x="9107093"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8" name="object 78"/>
            <p:cNvSpPr/>
            <p:nvPr/>
          </p:nvSpPr>
          <p:spPr>
            <a:xfrm>
              <a:off x="6632614"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8EB4E3"/>
            </a:solidFill>
          </p:spPr>
          <p:txBody>
            <a:bodyPr wrap="square" lIns="0" tIns="0" rIns="0" bIns="0" rtlCol="0"/>
            <a:lstStyle/>
            <a:p>
              <a:endParaRPr/>
            </a:p>
          </p:txBody>
        </p:sp>
        <p:sp>
          <p:nvSpPr>
            <p:cNvPr id="79" name="object 79"/>
            <p:cNvSpPr/>
            <p:nvPr/>
          </p:nvSpPr>
          <p:spPr>
            <a:xfrm>
              <a:off x="6632614"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80" name="object 80"/>
            <p:cNvSpPr/>
            <p:nvPr/>
          </p:nvSpPr>
          <p:spPr>
            <a:xfrm>
              <a:off x="7127722"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81" name="object 81"/>
            <p:cNvSpPr/>
            <p:nvPr/>
          </p:nvSpPr>
          <p:spPr>
            <a:xfrm>
              <a:off x="7127722"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82" name="object 82"/>
            <p:cNvSpPr/>
            <p:nvPr/>
          </p:nvSpPr>
          <p:spPr>
            <a:xfrm>
              <a:off x="7622832"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83" name="object 83"/>
            <p:cNvSpPr/>
            <p:nvPr/>
          </p:nvSpPr>
          <p:spPr>
            <a:xfrm>
              <a:off x="7622832"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84" name="object 84"/>
            <p:cNvSpPr/>
            <p:nvPr/>
          </p:nvSpPr>
          <p:spPr>
            <a:xfrm>
              <a:off x="8036720" y="2775049"/>
              <a:ext cx="2426970" cy="556895"/>
            </a:xfrm>
            <a:custGeom>
              <a:avLst/>
              <a:gdLst/>
              <a:ahLst/>
              <a:cxnLst/>
              <a:rect l="l" t="t" r="r" b="b"/>
              <a:pathLst>
                <a:path w="2426970" h="556895">
                  <a:moveTo>
                    <a:pt x="2316913" y="499491"/>
                  </a:moveTo>
                  <a:lnTo>
                    <a:pt x="2258414" y="519607"/>
                  </a:lnTo>
                  <a:lnTo>
                    <a:pt x="2251888" y="523434"/>
                  </a:lnTo>
                  <a:lnTo>
                    <a:pt x="2247489" y="529264"/>
                  </a:lnTo>
                  <a:lnTo>
                    <a:pt x="2245597" y="536317"/>
                  </a:lnTo>
                  <a:lnTo>
                    <a:pt x="2246593" y="543816"/>
                  </a:lnTo>
                  <a:lnTo>
                    <a:pt x="2250420" y="550341"/>
                  </a:lnTo>
                  <a:lnTo>
                    <a:pt x="2256250" y="554740"/>
                  </a:lnTo>
                  <a:lnTo>
                    <a:pt x="2263304" y="556632"/>
                  </a:lnTo>
                  <a:lnTo>
                    <a:pt x="2270803" y="555636"/>
                  </a:lnTo>
                  <a:lnTo>
                    <a:pt x="2394001" y="513273"/>
                  </a:lnTo>
                  <a:lnTo>
                    <a:pt x="2386008" y="513273"/>
                  </a:lnTo>
                  <a:lnTo>
                    <a:pt x="2316913" y="499491"/>
                  </a:lnTo>
                  <a:close/>
                </a:path>
                <a:path w="2426970" h="556895">
                  <a:moveTo>
                    <a:pt x="2352665" y="487197"/>
                  </a:moveTo>
                  <a:lnTo>
                    <a:pt x="2316913" y="499491"/>
                  </a:lnTo>
                  <a:lnTo>
                    <a:pt x="2386008" y="513273"/>
                  </a:lnTo>
                  <a:lnTo>
                    <a:pt x="2386890" y="508852"/>
                  </a:lnTo>
                  <a:lnTo>
                    <a:pt x="2377111" y="508852"/>
                  </a:lnTo>
                  <a:lnTo>
                    <a:pt x="2352665" y="487197"/>
                  </a:lnTo>
                  <a:close/>
                </a:path>
                <a:path w="2426970" h="556895">
                  <a:moveTo>
                    <a:pt x="2289541" y="387832"/>
                  </a:moveTo>
                  <a:lnTo>
                    <a:pt x="2282470" y="389658"/>
                  </a:lnTo>
                  <a:lnTo>
                    <a:pt x="2276433" y="394215"/>
                  </a:lnTo>
                  <a:lnTo>
                    <a:pt x="2272636" y="400758"/>
                  </a:lnTo>
                  <a:lnTo>
                    <a:pt x="2271677" y="407998"/>
                  </a:lnTo>
                  <a:lnTo>
                    <a:pt x="2273502" y="415070"/>
                  </a:lnTo>
                  <a:lnTo>
                    <a:pt x="2278059" y="421107"/>
                  </a:lnTo>
                  <a:lnTo>
                    <a:pt x="2324366" y="462128"/>
                  </a:lnTo>
                  <a:lnTo>
                    <a:pt x="2393461" y="475909"/>
                  </a:lnTo>
                  <a:lnTo>
                    <a:pt x="2386008" y="513273"/>
                  </a:lnTo>
                  <a:lnTo>
                    <a:pt x="2394001" y="513273"/>
                  </a:lnTo>
                  <a:lnTo>
                    <a:pt x="2426820" y="501987"/>
                  </a:lnTo>
                  <a:lnTo>
                    <a:pt x="2303324" y="392588"/>
                  </a:lnTo>
                  <a:lnTo>
                    <a:pt x="2296780" y="388792"/>
                  </a:lnTo>
                  <a:lnTo>
                    <a:pt x="2289541" y="387832"/>
                  </a:lnTo>
                  <a:close/>
                </a:path>
                <a:path w="2426970" h="556895">
                  <a:moveTo>
                    <a:pt x="2383548" y="476577"/>
                  </a:moveTo>
                  <a:lnTo>
                    <a:pt x="2352665" y="487197"/>
                  </a:lnTo>
                  <a:lnTo>
                    <a:pt x="2377111" y="508852"/>
                  </a:lnTo>
                  <a:lnTo>
                    <a:pt x="2383548" y="476577"/>
                  </a:lnTo>
                  <a:close/>
                </a:path>
                <a:path w="2426970" h="556895">
                  <a:moveTo>
                    <a:pt x="2393327" y="476577"/>
                  </a:moveTo>
                  <a:lnTo>
                    <a:pt x="2383548" y="476577"/>
                  </a:lnTo>
                  <a:lnTo>
                    <a:pt x="2377111" y="508852"/>
                  </a:lnTo>
                  <a:lnTo>
                    <a:pt x="2386890" y="508852"/>
                  </a:lnTo>
                  <a:lnTo>
                    <a:pt x="2393327" y="476577"/>
                  </a:lnTo>
                  <a:close/>
                </a:path>
                <a:path w="2426970" h="556895">
                  <a:moveTo>
                    <a:pt x="7452" y="0"/>
                  </a:moveTo>
                  <a:lnTo>
                    <a:pt x="0" y="37363"/>
                  </a:lnTo>
                  <a:lnTo>
                    <a:pt x="2316913" y="499491"/>
                  </a:lnTo>
                  <a:lnTo>
                    <a:pt x="2352665" y="487197"/>
                  </a:lnTo>
                  <a:lnTo>
                    <a:pt x="2324366" y="462128"/>
                  </a:lnTo>
                  <a:lnTo>
                    <a:pt x="7452" y="0"/>
                  </a:lnTo>
                  <a:close/>
                </a:path>
                <a:path w="2426970" h="556895">
                  <a:moveTo>
                    <a:pt x="2324366" y="462128"/>
                  </a:moveTo>
                  <a:lnTo>
                    <a:pt x="2352665" y="487197"/>
                  </a:lnTo>
                  <a:lnTo>
                    <a:pt x="2383548" y="476577"/>
                  </a:lnTo>
                  <a:lnTo>
                    <a:pt x="2393327" y="476577"/>
                  </a:lnTo>
                  <a:lnTo>
                    <a:pt x="2393461" y="475909"/>
                  </a:lnTo>
                  <a:lnTo>
                    <a:pt x="2324366" y="462128"/>
                  </a:lnTo>
                  <a:close/>
                </a:path>
              </a:pathLst>
            </a:custGeom>
            <a:solidFill>
              <a:srgbClr val="000000"/>
            </a:solidFill>
          </p:spPr>
          <p:txBody>
            <a:bodyPr wrap="square" lIns="0" tIns="0" rIns="0" bIns="0" rtlCol="0"/>
            <a:lstStyle/>
            <a:p>
              <a:endParaRPr/>
            </a:p>
          </p:txBody>
        </p:sp>
      </p:grpSp>
      <p:sp>
        <p:nvSpPr>
          <p:cNvPr id="85" name="object 85"/>
          <p:cNvSpPr txBox="1"/>
          <p:nvPr/>
        </p:nvSpPr>
        <p:spPr>
          <a:xfrm>
            <a:off x="9714124" y="2800603"/>
            <a:ext cx="783590" cy="299720"/>
          </a:xfrm>
          <a:prstGeom prst="rect">
            <a:avLst/>
          </a:prstGeom>
        </p:spPr>
        <p:txBody>
          <a:bodyPr vert="horz" wrap="square" lIns="0" tIns="12700" rIns="0" bIns="0" rtlCol="0">
            <a:spAutoFit/>
          </a:bodyPr>
          <a:lstStyle/>
          <a:p>
            <a:pPr marL="12700">
              <a:lnSpc>
                <a:spcPct val="100000"/>
              </a:lnSpc>
              <a:spcBef>
                <a:spcPts val="100"/>
              </a:spcBef>
            </a:pPr>
            <a:r>
              <a:rPr sz="1800" b="1" spc="-155" dirty="0">
                <a:latin typeface="Tahoma"/>
                <a:cs typeface="Tahoma"/>
              </a:rPr>
              <a:t>5</a:t>
            </a:r>
            <a:r>
              <a:rPr sz="1800" b="1" spc="-20" dirty="0">
                <a:latin typeface="Tahoma"/>
                <a:cs typeface="Tahoma"/>
              </a:rPr>
              <a:t> </a:t>
            </a:r>
            <a:r>
              <a:rPr sz="1800" b="1" spc="-65" dirty="0">
                <a:latin typeface="Tahoma"/>
                <a:cs typeface="Tahoma"/>
              </a:rPr>
              <a:t>steps</a:t>
            </a:r>
            <a:endParaRPr sz="1800">
              <a:latin typeface="Tahoma"/>
              <a:cs typeface="Tahoma"/>
            </a:endParaRPr>
          </a:p>
        </p:txBody>
      </p:sp>
      <p:sp>
        <p:nvSpPr>
          <p:cNvPr id="86" name="object 86"/>
          <p:cNvSpPr txBox="1"/>
          <p:nvPr/>
        </p:nvSpPr>
        <p:spPr>
          <a:xfrm>
            <a:off x="7843879" y="1715515"/>
            <a:ext cx="1644650" cy="299720"/>
          </a:xfrm>
          <a:prstGeom prst="rect">
            <a:avLst/>
          </a:prstGeom>
        </p:spPr>
        <p:txBody>
          <a:bodyPr vert="horz" wrap="square" lIns="0" tIns="12700" rIns="0" bIns="0" rtlCol="0">
            <a:spAutoFit/>
          </a:bodyPr>
          <a:lstStyle/>
          <a:p>
            <a:pPr marL="12700">
              <a:lnSpc>
                <a:spcPct val="100000"/>
              </a:lnSpc>
              <a:spcBef>
                <a:spcPts val="100"/>
              </a:spcBef>
            </a:pPr>
            <a:r>
              <a:rPr sz="1800" b="1" spc="-35" dirty="0">
                <a:latin typeface="Tahoma"/>
                <a:cs typeface="Tahoma"/>
              </a:rPr>
              <a:t>Large</a:t>
            </a:r>
            <a:r>
              <a:rPr sz="1800" b="1" spc="-75" dirty="0">
                <a:latin typeface="Tahoma"/>
                <a:cs typeface="Tahoma"/>
              </a:rPr>
              <a:t> </a:t>
            </a:r>
            <a:r>
              <a:rPr sz="1800" b="1" spc="-55" dirty="0">
                <a:latin typeface="Tahoma"/>
                <a:cs typeface="Tahoma"/>
              </a:rPr>
              <a:t>step</a:t>
            </a:r>
            <a:r>
              <a:rPr sz="1800" b="1" spc="-70" dirty="0">
                <a:latin typeface="Tahoma"/>
                <a:cs typeface="Tahoma"/>
              </a:rPr>
              <a:t> </a:t>
            </a:r>
            <a:r>
              <a:rPr sz="1800" b="1" spc="-50" dirty="0">
                <a:latin typeface="Tahoma"/>
                <a:cs typeface="Tahoma"/>
              </a:rPr>
              <a:t>size</a:t>
            </a:r>
            <a:endParaRPr sz="1800">
              <a:latin typeface="Tahoma"/>
              <a:cs typeface="Tahoma"/>
            </a:endParaRPr>
          </a:p>
        </p:txBody>
      </p:sp>
      <p:sp>
        <p:nvSpPr>
          <p:cNvPr id="87" name="object 87"/>
          <p:cNvSpPr txBox="1"/>
          <p:nvPr/>
        </p:nvSpPr>
        <p:spPr>
          <a:xfrm>
            <a:off x="6096610" y="4058116"/>
            <a:ext cx="2635250" cy="923925"/>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Pros</a:t>
            </a:r>
            <a:endParaRPr sz="1800">
              <a:latin typeface="Tahoma"/>
              <a:cs typeface="Tahoma"/>
            </a:endParaRPr>
          </a:p>
          <a:p>
            <a:pPr marL="91440" marR="956944">
              <a:lnSpc>
                <a:spcPts val="2210"/>
              </a:lnSpc>
              <a:spcBef>
                <a:spcPts val="5"/>
              </a:spcBef>
            </a:pPr>
            <a:r>
              <a:rPr sz="1800" spc="-145" dirty="0">
                <a:latin typeface="Verdana"/>
                <a:cs typeface="Verdana"/>
              </a:rPr>
              <a:t>Less</a:t>
            </a:r>
            <a:r>
              <a:rPr sz="1800" spc="-130" dirty="0">
                <a:latin typeface="Verdana"/>
                <a:cs typeface="Verdana"/>
              </a:rPr>
              <a:t> </a:t>
            </a:r>
            <a:r>
              <a:rPr sz="1800" spc="-60" dirty="0">
                <a:latin typeface="Verdana"/>
                <a:cs typeface="Verdana"/>
              </a:rPr>
              <a:t>time</a:t>
            </a:r>
            <a:r>
              <a:rPr sz="1800" spc="-120" dirty="0">
                <a:latin typeface="Verdana"/>
                <a:cs typeface="Verdana"/>
              </a:rPr>
              <a:t> </a:t>
            </a:r>
            <a:r>
              <a:rPr sz="1800" spc="40" dirty="0">
                <a:latin typeface="Verdana"/>
                <a:cs typeface="Verdana"/>
              </a:rPr>
              <a:t>and </a:t>
            </a:r>
            <a:r>
              <a:rPr sz="1800" spc="-55" dirty="0">
                <a:latin typeface="Verdana"/>
                <a:cs typeface="Verdana"/>
              </a:rPr>
              <a:t>memory</a:t>
            </a:r>
            <a:r>
              <a:rPr sz="1800" spc="-105" dirty="0">
                <a:latin typeface="Verdana"/>
                <a:cs typeface="Verdana"/>
              </a:rPr>
              <a:t> </a:t>
            </a:r>
            <a:r>
              <a:rPr sz="1800" spc="-50" dirty="0">
                <a:latin typeface="Verdana"/>
                <a:cs typeface="Verdana"/>
              </a:rPr>
              <a:t>used.</a:t>
            </a:r>
            <a:endParaRPr sz="1800">
              <a:latin typeface="Verdana"/>
              <a:cs typeface="Verdana"/>
            </a:endParaRPr>
          </a:p>
        </p:txBody>
      </p:sp>
      <p:sp>
        <p:nvSpPr>
          <p:cNvPr id="88" name="object 88"/>
          <p:cNvSpPr txBox="1"/>
          <p:nvPr/>
        </p:nvSpPr>
        <p:spPr>
          <a:xfrm>
            <a:off x="8873856" y="4058116"/>
            <a:ext cx="2753995" cy="923925"/>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Cons</a:t>
            </a:r>
            <a:endParaRPr sz="1800">
              <a:latin typeface="Tahoma"/>
              <a:cs typeface="Tahoma"/>
            </a:endParaRPr>
          </a:p>
          <a:p>
            <a:pPr marL="91440" marR="278130">
              <a:lnSpc>
                <a:spcPts val="2210"/>
              </a:lnSpc>
              <a:spcBef>
                <a:spcPts val="5"/>
              </a:spcBef>
            </a:pPr>
            <a:r>
              <a:rPr sz="1800" spc="-45" dirty="0">
                <a:latin typeface="Verdana"/>
                <a:cs typeface="Verdana"/>
              </a:rPr>
              <a:t>Fewer</a:t>
            </a:r>
            <a:r>
              <a:rPr sz="1800" spc="-125" dirty="0">
                <a:latin typeface="Verdana"/>
                <a:cs typeface="Verdana"/>
              </a:rPr>
              <a:t> </a:t>
            </a:r>
            <a:r>
              <a:rPr sz="1800" spc="-200" dirty="0">
                <a:latin typeface="Verdana"/>
                <a:cs typeface="Verdana"/>
              </a:rPr>
              <a:t>#</a:t>
            </a:r>
            <a:r>
              <a:rPr sz="1800" spc="-114" dirty="0">
                <a:latin typeface="Verdana"/>
                <a:cs typeface="Verdana"/>
              </a:rPr>
              <a:t> </a:t>
            </a:r>
            <a:r>
              <a:rPr sz="1800" dirty="0">
                <a:latin typeface="Verdana"/>
                <a:cs typeface="Verdana"/>
              </a:rPr>
              <a:t>of</a:t>
            </a:r>
            <a:r>
              <a:rPr sz="1800" spc="-120" dirty="0">
                <a:latin typeface="Verdana"/>
                <a:cs typeface="Verdana"/>
              </a:rPr>
              <a:t> </a:t>
            </a:r>
            <a:r>
              <a:rPr sz="1800" spc="-135" dirty="0">
                <a:latin typeface="Verdana"/>
                <a:cs typeface="Verdana"/>
              </a:rPr>
              <a:t>splits</a:t>
            </a:r>
            <a:r>
              <a:rPr sz="1800" spc="-120" dirty="0">
                <a:latin typeface="Verdana"/>
                <a:cs typeface="Verdana"/>
              </a:rPr>
              <a:t> </a:t>
            </a:r>
            <a:r>
              <a:rPr sz="1800" spc="-50" dirty="0">
                <a:latin typeface="Verdana"/>
                <a:cs typeface="Verdana"/>
              </a:rPr>
              <a:t>gives </a:t>
            </a:r>
            <a:r>
              <a:rPr sz="1800" spc="-60" dirty="0">
                <a:latin typeface="Verdana"/>
                <a:cs typeface="Verdana"/>
              </a:rPr>
              <a:t>worse</a:t>
            </a:r>
            <a:r>
              <a:rPr sz="1800" spc="-114" dirty="0">
                <a:latin typeface="Verdana"/>
                <a:cs typeface="Verdana"/>
              </a:rPr>
              <a:t> </a:t>
            </a:r>
            <a:r>
              <a:rPr sz="1800" spc="-105" dirty="0">
                <a:latin typeface="Verdana"/>
                <a:cs typeface="Verdana"/>
              </a:rPr>
              <a:t>error</a:t>
            </a:r>
            <a:r>
              <a:rPr sz="1800" spc="-120" dirty="0">
                <a:latin typeface="Verdana"/>
                <a:cs typeface="Verdana"/>
              </a:rPr>
              <a:t> </a:t>
            </a:r>
            <a:r>
              <a:rPr sz="1800" spc="-10" dirty="0">
                <a:latin typeface="Verdana"/>
                <a:cs typeface="Verdana"/>
              </a:rPr>
              <a:t>estimate.</a:t>
            </a:r>
            <a:endParaRPr sz="1800">
              <a:latin typeface="Verdana"/>
              <a:cs typeface="Verdana"/>
            </a:endParaRPr>
          </a:p>
        </p:txBody>
      </p:sp>
      <p:sp>
        <p:nvSpPr>
          <p:cNvPr id="89" name="object 89"/>
          <p:cNvSpPr txBox="1"/>
          <p:nvPr/>
        </p:nvSpPr>
        <p:spPr>
          <a:xfrm>
            <a:off x="631368" y="4058116"/>
            <a:ext cx="2635250" cy="923925"/>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Pros</a:t>
            </a:r>
            <a:endParaRPr sz="1800">
              <a:latin typeface="Tahoma"/>
              <a:cs typeface="Tahoma"/>
            </a:endParaRPr>
          </a:p>
          <a:p>
            <a:pPr marL="91440" marR="127000">
              <a:lnSpc>
                <a:spcPts val="2210"/>
              </a:lnSpc>
              <a:spcBef>
                <a:spcPts val="5"/>
              </a:spcBef>
            </a:pPr>
            <a:r>
              <a:rPr sz="1800" spc="-55" dirty="0">
                <a:latin typeface="Verdana"/>
                <a:cs typeface="Verdana"/>
              </a:rPr>
              <a:t>Larger</a:t>
            </a:r>
            <a:r>
              <a:rPr sz="1800" spc="-125" dirty="0">
                <a:latin typeface="Verdana"/>
                <a:cs typeface="Verdana"/>
              </a:rPr>
              <a:t> </a:t>
            </a:r>
            <a:r>
              <a:rPr sz="1800" spc="-200" dirty="0">
                <a:latin typeface="Verdana"/>
                <a:cs typeface="Verdana"/>
              </a:rPr>
              <a:t>#</a:t>
            </a:r>
            <a:r>
              <a:rPr sz="1800" spc="-110" dirty="0">
                <a:latin typeface="Verdana"/>
                <a:cs typeface="Verdana"/>
              </a:rPr>
              <a:t> </a:t>
            </a:r>
            <a:r>
              <a:rPr sz="1800" dirty="0">
                <a:latin typeface="Verdana"/>
                <a:cs typeface="Verdana"/>
              </a:rPr>
              <a:t>of</a:t>
            </a:r>
            <a:r>
              <a:rPr sz="1800" spc="-125" dirty="0">
                <a:latin typeface="Verdana"/>
                <a:cs typeface="Verdana"/>
              </a:rPr>
              <a:t> </a:t>
            </a:r>
            <a:r>
              <a:rPr sz="1800" spc="-135" dirty="0">
                <a:latin typeface="Verdana"/>
                <a:cs typeface="Verdana"/>
              </a:rPr>
              <a:t>splits</a:t>
            </a:r>
            <a:r>
              <a:rPr sz="1800" spc="-114" dirty="0">
                <a:latin typeface="Verdana"/>
                <a:cs typeface="Verdana"/>
              </a:rPr>
              <a:t> </a:t>
            </a:r>
            <a:r>
              <a:rPr sz="1800" spc="-50" dirty="0">
                <a:latin typeface="Verdana"/>
                <a:cs typeface="Verdana"/>
              </a:rPr>
              <a:t>gives </a:t>
            </a:r>
            <a:r>
              <a:rPr sz="1800" spc="-35" dirty="0">
                <a:latin typeface="Verdana"/>
                <a:cs typeface="Verdana"/>
              </a:rPr>
              <a:t>better</a:t>
            </a:r>
            <a:r>
              <a:rPr sz="1800" spc="-114" dirty="0">
                <a:latin typeface="Verdana"/>
                <a:cs typeface="Verdana"/>
              </a:rPr>
              <a:t> </a:t>
            </a:r>
            <a:r>
              <a:rPr sz="1800" spc="-105" dirty="0">
                <a:latin typeface="Verdana"/>
                <a:cs typeface="Verdana"/>
              </a:rPr>
              <a:t>error</a:t>
            </a:r>
            <a:r>
              <a:rPr sz="1800" spc="-114" dirty="0">
                <a:latin typeface="Verdana"/>
                <a:cs typeface="Verdana"/>
              </a:rPr>
              <a:t> </a:t>
            </a:r>
            <a:r>
              <a:rPr sz="1800" spc="-10" dirty="0">
                <a:latin typeface="Verdana"/>
                <a:cs typeface="Verdana"/>
              </a:rPr>
              <a:t>estimate.</a:t>
            </a:r>
            <a:endParaRPr sz="1800">
              <a:latin typeface="Verdana"/>
              <a:cs typeface="Verdana"/>
            </a:endParaRPr>
          </a:p>
        </p:txBody>
      </p:sp>
      <p:sp>
        <p:nvSpPr>
          <p:cNvPr id="90" name="object 90"/>
          <p:cNvSpPr txBox="1"/>
          <p:nvPr/>
        </p:nvSpPr>
        <p:spPr>
          <a:xfrm>
            <a:off x="3409425" y="4058116"/>
            <a:ext cx="2181225" cy="923925"/>
          </a:xfrm>
          <a:prstGeom prst="rect">
            <a:avLst/>
          </a:prstGeom>
          <a:ln w="25400">
            <a:solidFill>
              <a:srgbClr val="000000"/>
            </a:solidFill>
          </a:ln>
        </p:spPr>
        <p:txBody>
          <a:bodyPr vert="horz" wrap="square" lIns="0" tIns="44450" rIns="0" bIns="0" rtlCol="0">
            <a:spAutoFit/>
          </a:bodyPr>
          <a:lstStyle/>
          <a:p>
            <a:pPr marL="90805">
              <a:lnSpc>
                <a:spcPts val="2135"/>
              </a:lnSpc>
              <a:spcBef>
                <a:spcPts val="350"/>
              </a:spcBef>
            </a:pPr>
            <a:r>
              <a:rPr sz="1800" b="1" spc="-20" dirty="0">
                <a:latin typeface="Tahoma"/>
                <a:cs typeface="Tahoma"/>
              </a:rPr>
              <a:t>Cons</a:t>
            </a:r>
            <a:endParaRPr sz="1800">
              <a:latin typeface="Tahoma"/>
              <a:cs typeface="Tahoma"/>
            </a:endParaRPr>
          </a:p>
          <a:p>
            <a:pPr marL="90805" marR="438784">
              <a:lnSpc>
                <a:spcPts val="2210"/>
              </a:lnSpc>
              <a:spcBef>
                <a:spcPts val="5"/>
              </a:spcBef>
            </a:pPr>
            <a:r>
              <a:rPr sz="1800" dirty="0">
                <a:latin typeface="Verdana"/>
                <a:cs typeface="Verdana"/>
              </a:rPr>
              <a:t>More</a:t>
            </a:r>
            <a:r>
              <a:rPr sz="1800" spc="-95" dirty="0">
                <a:latin typeface="Verdana"/>
                <a:cs typeface="Verdana"/>
              </a:rPr>
              <a:t> </a:t>
            </a:r>
            <a:r>
              <a:rPr sz="1800" spc="-60" dirty="0">
                <a:latin typeface="Verdana"/>
                <a:cs typeface="Verdana"/>
              </a:rPr>
              <a:t>time</a:t>
            </a:r>
            <a:r>
              <a:rPr sz="1800" spc="-90" dirty="0">
                <a:latin typeface="Verdana"/>
                <a:cs typeface="Verdana"/>
              </a:rPr>
              <a:t> </a:t>
            </a:r>
            <a:r>
              <a:rPr sz="1800" spc="40" dirty="0">
                <a:latin typeface="Verdana"/>
                <a:cs typeface="Verdana"/>
              </a:rPr>
              <a:t>and </a:t>
            </a:r>
            <a:r>
              <a:rPr sz="1800" spc="-55" dirty="0">
                <a:latin typeface="Verdana"/>
                <a:cs typeface="Verdana"/>
              </a:rPr>
              <a:t>memory</a:t>
            </a:r>
            <a:r>
              <a:rPr sz="1800" spc="-105" dirty="0">
                <a:latin typeface="Verdana"/>
                <a:cs typeface="Verdana"/>
              </a:rPr>
              <a:t> </a:t>
            </a:r>
            <a:r>
              <a:rPr sz="1800" spc="-20" dirty="0">
                <a:latin typeface="Verdana"/>
                <a:cs typeface="Verdana"/>
              </a:rPr>
              <a:t>used.</a:t>
            </a:r>
            <a:endParaRPr sz="180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90" dirty="0"/>
              <a:t> </a:t>
            </a:r>
            <a:r>
              <a:rPr spc="-95" dirty="0"/>
              <a:t>parameters:</a:t>
            </a:r>
            <a:r>
              <a:rPr spc="-125" dirty="0"/>
              <a:t> </a:t>
            </a:r>
            <a:r>
              <a:rPr spc="-310" dirty="0"/>
              <a:t>Refit</a:t>
            </a:r>
            <a:r>
              <a:rPr spc="-50" dirty="0"/>
              <a:t> </a:t>
            </a:r>
            <a:r>
              <a:rPr spc="-10" dirty="0"/>
              <a:t>frequency</a:t>
            </a:r>
          </a:p>
        </p:txBody>
      </p:sp>
      <p:sp>
        <p:nvSpPr>
          <p:cNvPr id="71" name="object 7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2167495" y="2739644"/>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1</a:t>
            </a:r>
            <a:endParaRPr sz="1800">
              <a:latin typeface="Verdana"/>
              <a:cs typeface="Verdana"/>
            </a:endParaRPr>
          </a:p>
        </p:txBody>
      </p:sp>
      <p:sp>
        <p:nvSpPr>
          <p:cNvPr id="4" name="object 4"/>
          <p:cNvSpPr txBox="1"/>
          <p:nvPr/>
        </p:nvSpPr>
        <p:spPr>
          <a:xfrm>
            <a:off x="2139725" y="3687571"/>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2</a:t>
            </a:r>
            <a:endParaRPr sz="1800">
              <a:latin typeface="Verdana"/>
              <a:cs typeface="Verdana"/>
            </a:endParaRPr>
          </a:p>
        </p:txBody>
      </p:sp>
      <p:sp>
        <p:nvSpPr>
          <p:cNvPr id="5" name="object 5"/>
          <p:cNvSpPr txBox="1"/>
          <p:nvPr/>
        </p:nvSpPr>
        <p:spPr>
          <a:xfrm>
            <a:off x="2161514" y="4629404"/>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3</a:t>
            </a:r>
            <a:endParaRPr sz="1800">
              <a:latin typeface="Verdana"/>
              <a:cs typeface="Verdana"/>
            </a:endParaRPr>
          </a:p>
        </p:txBody>
      </p:sp>
      <p:grpSp>
        <p:nvGrpSpPr>
          <p:cNvPr id="6" name="object 6"/>
          <p:cNvGrpSpPr/>
          <p:nvPr/>
        </p:nvGrpSpPr>
        <p:grpSpPr>
          <a:xfrm>
            <a:off x="3224503" y="2621363"/>
            <a:ext cx="7296784" cy="593090"/>
            <a:chOff x="3224503" y="2621363"/>
            <a:chExt cx="7296784" cy="593090"/>
          </a:xfrm>
        </p:grpSpPr>
        <p:sp>
          <p:nvSpPr>
            <p:cNvPr id="7" name="object 7"/>
            <p:cNvSpPr/>
            <p:nvPr/>
          </p:nvSpPr>
          <p:spPr>
            <a:xfrm>
              <a:off x="3234028" y="2865238"/>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8" name="object 8"/>
            <p:cNvSpPr/>
            <p:nvPr/>
          </p:nvSpPr>
          <p:spPr>
            <a:xfrm>
              <a:off x="7981580"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9" name="object 9"/>
            <p:cNvSpPr/>
            <p:nvPr/>
          </p:nvSpPr>
          <p:spPr>
            <a:xfrm>
              <a:off x="7981580"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0" name="object 10"/>
            <p:cNvSpPr/>
            <p:nvPr/>
          </p:nvSpPr>
          <p:spPr>
            <a:xfrm>
              <a:off x="8773122"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1" name="object 11"/>
            <p:cNvSpPr/>
            <p:nvPr/>
          </p:nvSpPr>
          <p:spPr>
            <a:xfrm>
              <a:off x="877312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2" name="object 12"/>
            <p:cNvSpPr/>
            <p:nvPr/>
          </p:nvSpPr>
          <p:spPr>
            <a:xfrm>
              <a:off x="9564664"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3" name="object 13"/>
            <p:cNvSpPr/>
            <p:nvPr/>
          </p:nvSpPr>
          <p:spPr>
            <a:xfrm>
              <a:off x="9564664"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4" name="object 14"/>
            <p:cNvSpPr/>
            <p:nvPr/>
          </p:nvSpPr>
          <p:spPr>
            <a:xfrm>
              <a:off x="5606952"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15" name="object 15"/>
            <p:cNvSpPr/>
            <p:nvPr/>
          </p:nvSpPr>
          <p:spPr>
            <a:xfrm>
              <a:off x="560695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6" name="object 16"/>
            <p:cNvSpPr/>
            <p:nvPr/>
          </p:nvSpPr>
          <p:spPr>
            <a:xfrm>
              <a:off x="6398493"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7" name="object 17"/>
            <p:cNvSpPr/>
            <p:nvPr/>
          </p:nvSpPr>
          <p:spPr>
            <a:xfrm>
              <a:off x="6398493"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8" name="object 18"/>
            <p:cNvSpPr/>
            <p:nvPr/>
          </p:nvSpPr>
          <p:spPr>
            <a:xfrm>
              <a:off x="7190036" y="263088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9" name="object 19"/>
            <p:cNvSpPr/>
            <p:nvPr/>
          </p:nvSpPr>
          <p:spPr>
            <a:xfrm>
              <a:off x="7190036"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0" name="object 20"/>
            <p:cNvSpPr/>
            <p:nvPr/>
          </p:nvSpPr>
          <p:spPr>
            <a:xfrm>
              <a:off x="3234028" y="263088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21" name="object 21"/>
            <p:cNvSpPr/>
            <p:nvPr/>
          </p:nvSpPr>
          <p:spPr>
            <a:xfrm>
              <a:off x="3234028"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2" name="object 22"/>
            <p:cNvSpPr/>
            <p:nvPr/>
          </p:nvSpPr>
          <p:spPr>
            <a:xfrm>
              <a:off x="4025572"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3" name="object 23"/>
            <p:cNvSpPr/>
            <p:nvPr/>
          </p:nvSpPr>
          <p:spPr>
            <a:xfrm>
              <a:off x="402557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4" name="object 24"/>
            <p:cNvSpPr/>
            <p:nvPr/>
          </p:nvSpPr>
          <p:spPr>
            <a:xfrm>
              <a:off x="4817113"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5" name="object 25"/>
            <p:cNvSpPr/>
            <p:nvPr/>
          </p:nvSpPr>
          <p:spPr>
            <a:xfrm>
              <a:off x="4817113"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26" name="object 26"/>
          <p:cNvGrpSpPr/>
          <p:nvPr/>
        </p:nvGrpSpPr>
        <p:grpSpPr>
          <a:xfrm>
            <a:off x="3225357" y="3563994"/>
            <a:ext cx="7295515" cy="593090"/>
            <a:chOff x="3225357" y="3563994"/>
            <a:chExt cx="7295515" cy="593090"/>
          </a:xfrm>
        </p:grpSpPr>
        <p:sp>
          <p:nvSpPr>
            <p:cNvPr id="27" name="object 27"/>
            <p:cNvSpPr/>
            <p:nvPr/>
          </p:nvSpPr>
          <p:spPr>
            <a:xfrm>
              <a:off x="3234028" y="3809489"/>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28" name="object 28"/>
            <p:cNvSpPr/>
            <p:nvPr/>
          </p:nvSpPr>
          <p:spPr>
            <a:xfrm>
              <a:off x="7982433"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29" name="object 29"/>
            <p:cNvSpPr/>
            <p:nvPr/>
          </p:nvSpPr>
          <p:spPr>
            <a:xfrm>
              <a:off x="7982433"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0" name="object 30"/>
            <p:cNvSpPr/>
            <p:nvPr/>
          </p:nvSpPr>
          <p:spPr>
            <a:xfrm>
              <a:off x="8773975"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1" name="object 31"/>
            <p:cNvSpPr/>
            <p:nvPr/>
          </p:nvSpPr>
          <p:spPr>
            <a:xfrm>
              <a:off x="877397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2" name="object 32"/>
            <p:cNvSpPr/>
            <p:nvPr/>
          </p:nvSpPr>
          <p:spPr>
            <a:xfrm>
              <a:off x="9565519"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3" name="object 33"/>
            <p:cNvSpPr/>
            <p:nvPr/>
          </p:nvSpPr>
          <p:spPr>
            <a:xfrm>
              <a:off x="9565519"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4" name="object 34"/>
            <p:cNvSpPr/>
            <p:nvPr/>
          </p:nvSpPr>
          <p:spPr>
            <a:xfrm>
              <a:off x="5607805"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35" name="object 35"/>
            <p:cNvSpPr/>
            <p:nvPr/>
          </p:nvSpPr>
          <p:spPr>
            <a:xfrm>
              <a:off x="560780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6" name="object 36"/>
            <p:cNvSpPr/>
            <p:nvPr/>
          </p:nvSpPr>
          <p:spPr>
            <a:xfrm>
              <a:off x="6399348"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37" name="object 37"/>
            <p:cNvSpPr/>
            <p:nvPr/>
          </p:nvSpPr>
          <p:spPr>
            <a:xfrm>
              <a:off x="6399348"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8" name="object 38"/>
            <p:cNvSpPr/>
            <p:nvPr/>
          </p:nvSpPr>
          <p:spPr>
            <a:xfrm>
              <a:off x="7190891"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9" name="object 39"/>
            <p:cNvSpPr/>
            <p:nvPr/>
          </p:nvSpPr>
          <p:spPr>
            <a:xfrm>
              <a:off x="7190891"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0" name="object 40"/>
            <p:cNvSpPr/>
            <p:nvPr/>
          </p:nvSpPr>
          <p:spPr>
            <a:xfrm>
              <a:off x="3234882"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1" name="object 41"/>
            <p:cNvSpPr/>
            <p:nvPr/>
          </p:nvSpPr>
          <p:spPr>
            <a:xfrm>
              <a:off x="3234882"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2" name="object 42"/>
            <p:cNvSpPr/>
            <p:nvPr/>
          </p:nvSpPr>
          <p:spPr>
            <a:xfrm>
              <a:off x="4026425"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3" name="object 43"/>
            <p:cNvSpPr/>
            <p:nvPr/>
          </p:nvSpPr>
          <p:spPr>
            <a:xfrm>
              <a:off x="402642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4" name="object 44"/>
            <p:cNvSpPr/>
            <p:nvPr/>
          </p:nvSpPr>
          <p:spPr>
            <a:xfrm>
              <a:off x="4817967"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45" name="object 45"/>
            <p:cNvSpPr/>
            <p:nvPr/>
          </p:nvSpPr>
          <p:spPr>
            <a:xfrm>
              <a:off x="4817967"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46" name="object 46"/>
          <p:cNvGrpSpPr/>
          <p:nvPr/>
        </p:nvGrpSpPr>
        <p:grpSpPr>
          <a:xfrm>
            <a:off x="3225357" y="4493648"/>
            <a:ext cx="7308850" cy="593090"/>
            <a:chOff x="3225357" y="4493648"/>
            <a:chExt cx="7308850" cy="593090"/>
          </a:xfrm>
        </p:grpSpPr>
        <p:sp>
          <p:nvSpPr>
            <p:cNvPr id="47" name="object 47"/>
            <p:cNvSpPr/>
            <p:nvPr/>
          </p:nvSpPr>
          <p:spPr>
            <a:xfrm>
              <a:off x="3247246" y="4753740"/>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48" name="object 48"/>
            <p:cNvSpPr/>
            <p:nvPr/>
          </p:nvSpPr>
          <p:spPr>
            <a:xfrm>
              <a:off x="7982433"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9" name="object 49"/>
            <p:cNvSpPr/>
            <p:nvPr/>
          </p:nvSpPr>
          <p:spPr>
            <a:xfrm>
              <a:off x="7982433"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0" name="object 50"/>
            <p:cNvSpPr/>
            <p:nvPr/>
          </p:nvSpPr>
          <p:spPr>
            <a:xfrm>
              <a:off x="8773975"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1" name="object 51"/>
            <p:cNvSpPr/>
            <p:nvPr/>
          </p:nvSpPr>
          <p:spPr>
            <a:xfrm>
              <a:off x="877397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2" name="object 52"/>
            <p:cNvSpPr/>
            <p:nvPr/>
          </p:nvSpPr>
          <p:spPr>
            <a:xfrm>
              <a:off x="9565519"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53" name="object 53"/>
            <p:cNvSpPr/>
            <p:nvPr/>
          </p:nvSpPr>
          <p:spPr>
            <a:xfrm>
              <a:off x="9565519"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4" name="object 54"/>
            <p:cNvSpPr/>
            <p:nvPr/>
          </p:nvSpPr>
          <p:spPr>
            <a:xfrm>
              <a:off x="5607805"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55" name="object 55"/>
            <p:cNvSpPr/>
            <p:nvPr/>
          </p:nvSpPr>
          <p:spPr>
            <a:xfrm>
              <a:off x="560780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6" name="object 56"/>
            <p:cNvSpPr/>
            <p:nvPr/>
          </p:nvSpPr>
          <p:spPr>
            <a:xfrm>
              <a:off x="6399348"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7" name="object 57"/>
            <p:cNvSpPr/>
            <p:nvPr/>
          </p:nvSpPr>
          <p:spPr>
            <a:xfrm>
              <a:off x="6399348"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8" name="object 58"/>
            <p:cNvSpPr/>
            <p:nvPr/>
          </p:nvSpPr>
          <p:spPr>
            <a:xfrm>
              <a:off x="7190891"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9" name="object 59"/>
            <p:cNvSpPr/>
            <p:nvPr/>
          </p:nvSpPr>
          <p:spPr>
            <a:xfrm>
              <a:off x="7190891"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0" name="object 60"/>
            <p:cNvSpPr/>
            <p:nvPr/>
          </p:nvSpPr>
          <p:spPr>
            <a:xfrm>
              <a:off x="3234882"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1" name="object 61"/>
            <p:cNvSpPr/>
            <p:nvPr/>
          </p:nvSpPr>
          <p:spPr>
            <a:xfrm>
              <a:off x="3234882"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2" name="object 62"/>
            <p:cNvSpPr/>
            <p:nvPr/>
          </p:nvSpPr>
          <p:spPr>
            <a:xfrm>
              <a:off x="4026425"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3" name="object 63"/>
            <p:cNvSpPr/>
            <p:nvPr/>
          </p:nvSpPr>
          <p:spPr>
            <a:xfrm>
              <a:off x="402642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4" name="object 64"/>
            <p:cNvSpPr/>
            <p:nvPr/>
          </p:nvSpPr>
          <p:spPr>
            <a:xfrm>
              <a:off x="4817967"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65" name="object 65"/>
            <p:cNvSpPr/>
            <p:nvPr/>
          </p:nvSpPr>
          <p:spPr>
            <a:xfrm>
              <a:off x="4817967"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sp>
        <p:nvSpPr>
          <p:cNvPr id="66" name="object 66"/>
          <p:cNvSpPr txBox="1"/>
          <p:nvPr/>
        </p:nvSpPr>
        <p:spPr>
          <a:xfrm>
            <a:off x="3325986" y="1950211"/>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558ED5"/>
                </a:solidFill>
                <a:latin typeface="Tahoma"/>
                <a:cs typeface="Tahoma"/>
              </a:rPr>
              <a:t>Train</a:t>
            </a:r>
            <a:endParaRPr sz="1800">
              <a:latin typeface="Tahoma"/>
              <a:cs typeface="Tahoma"/>
            </a:endParaRPr>
          </a:p>
        </p:txBody>
      </p:sp>
      <p:sp>
        <p:nvSpPr>
          <p:cNvPr id="67" name="object 67"/>
          <p:cNvSpPr txBox="1"/>
          <p:nvPr/>
        </p:nvSpPr>
        <p:spPr>
          <a:xfrm>
            <a:off x="5642581" y="1953259"/>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solidFill>
                  <a:srgbClr val="953735"/>
                </a:solidFill>
                <a:latin typeface="Tahoma"/>
                <a:cs typeface="Tahoma"/>
              </a:rPr>
              <a:t>Test</a:t>
            </a:r>
            <a:endParaRPr sz="1800">
              <a:latin typeface="Tahoma"/>
              <a:cs typeface="Tahoma"/>
            </a:endParaRPr>
          </a:p>
        </p:txBody>
      </p:sp>
      <p:sp>
        <p:nvSpPr>
          <p:cNvPr id="68" name="object 68"/>
          <p:cNvSpPr txBox="1"/>
          <p:nvPr/>
        </p:nvSpPr>
        <p:spPr>
          <a:xfrm>
            <a:off x="721539" y="2636011"/>
            <a:ext cx="1035685" cy="568325"/>
          </a:xfrm>
          <a:prstGeom prst="rect">
            <a:avLst/>
          </a:prstGeom>
        </p:spPr>
        <p:txBody>
          <a:bodyPr vert="horz" wrap="square" lIns="0" tIns="26670" rIns="0" bIns="0" rtlCol="0">
            <a:spAutoFit/>
          </a:bodyPr>
          <a:lstStyle/>
          <a:p>
            <a:pPr marL="12700" marR="5080">
              <a:lnSpc>
                <a:spcPts val="2110"/>
              </a:lnSpc>
              <a:spcBef>
                <a:spcPts val="210"/>
              </a:spcBef>
            </a:pPr>
            <a:r>
              <a:rPr sz="1800" b="1" spc="-180" dirty="0">
                <a:latin typeface="Tahoma"/>
                <a:cs typeface="Tahoma"/>
              </a:rPr>
              <a:t>Fit</a:t>
            </a:r>
            <a:r>
              <a:rPr sz="1800" b="1" spc="-10" dirty="0">
                <a:latin typeface="Tahoma"/>
                <a:cs typeface="Tahoma"/>
              </a:rPr>
              <a:t> model </a:t>
            </a:r>
            <a:r>
              <a:rPr sz="1800" b="1" spc="-200" dirty="0">
                <a:latin typeface="Tahoma"/>
                <a:cs typeface="Tahoma"/>
              </a:rPr>
              <a:t>&amp;</a:t>
            </a:r>
            <a:r>
              <a:rPr sz="1800" b="1" spc="-30" dirty="0">
                <a:latin typeface="Tahoma"/>
                <a:cs typeface="Tahoma"/>
              </a:rPr>
              <a:t> predict</a:t>
            </a:r>
            <a:endParaRPr sz="1800">
              <a:latin typeface="Tahoma"/>
              <a:cs typeface="Tahoma"/>
            </a:endParaRPr>
          </a:p>
        </p:txBody>
      </p:sp>
      <p:sp>
        <p:nvSpPr>
          <p:cNvPr id="69" name="object 69"/>
          <p:cNvSpPr txBox="1"/>
          <p:nvPr/>
        </p:nvSpPr>
        <p:spPr>
          <a:xfrm>
            <a:off x="702141" y="3553459"/>
            <a:ext cx="1035685" cy="565150"/>
          </a:xfrm>
          <a:prstGeom prst="rect">
            <a:avLst/>
          </a:prstGeom>
        </p:spPr>
        <p:txBody>
          <a:bodyPr vert="horz" wrap="square" lIns="0" tIns="28575" rIns="0" bIns="0" rtlCol="0">
            <a:spAutoFit/>
          </a:bodyPr>
          <a:lstStyle/>
          <a:p>
            <a:pPr marL="12700" marR="5080">
              <a:lnSpc>
                <a:spcPts val="2090"/>
              </a:lnSpc>
              <a:spcBef>
                <a:spcPts val="225"/>
              </a:spcBef>
            </a:pPr>
            <a:r>
              <a:rPr sz="1800" b="1" spc="-180" dirty="0">
                <a:latin typeface="Tahoma"/>
                <a:cs typeface="Tahoma"/>
              </a:rPr>
              <a:t>Fit</a:t>
            </a:r>
            <a:r>
              <a:rPr sz="1800" b="1" spc="-10" dirty="0">
                <a:latin typeface="Tahoma"/>
                <a:cs typeface="Tahoma"/>
              </a:rPr>
              <a:t> model </a:t>
            </a:r>
            <a:r>
              <a:rPr sz="1800" b="1" spc="-200" dirty="0">
                <a:latin typeface="Tahoma"/>
                <a:cs typeface="Tahoma"/>
              </a:rPr>
              <a:t>&amp;</a:t>
            </a:r>
            <a:r>
              <a:rPr sz="1800" b="1" spc="-30" dirty="0">
                <a:latin typeface="Tahoma"/>
                <a:cs typeface="Tahoma"/>
              </a:rPr>
              <a:t> predict</a:t>
            </a:r>
            <a:endParaRPr sz="1800">
              <a:latin typeface="Tahoma"/>
              <a:cs typeface="Tahoma"/>
            </a:endParaRPr>
          </a:p>
        </p:txBody>
      </p:sp>
      <p:sp>
        <p:nvSpPr>
          <p:cNvPr id="70" name="object 70"/>
          <p:cNvSpPr txBox="1"/>
          <p:nvPr/>
        </p:nvSpPr>
        <p:spPr>
          <a:xfrm>
            <a:off x="671361" y="4498340"/>
            <a:ext cx="1035685" cy="568325"/>
          </a:xfrm>
          <a:prstGeom prst="rect">
            <a:avLst/>
          </a:prstGeom>
        </p:spPr>
        <p:txBody>
          <a:bodyPr vert="horz" wrap="square" lIns="0" tIns="26670" rIns="0" bIns="0" rtlCol="0">
            <a:spAutoFit/>
          </a:bodyPr>
          <a:lstStyle/>
          <a:p>
            <a:pPr marL="12700" marR="5080">
              <a:lnSpc>
                <a:spcPts val="2110"/>
              </a:lnSpc>
              <a:spcBef>
                <a:spcPts val="210"/>
              </a:spcBef>
            </a:pPr>
            <a:r>
              <a:rPr sz="1800" b="1" spc="-180" dirty="0">
                <a:latin typeface="Tahoma"/>
                <a:cs typeface="Tahoma"/>
              </a:rPr>
              <a:t>Fit</a:t>
            </a:r>
            <a:r>
              <a:rPr sz="1800" b="1" spc="-10" dirty="0">
                <a:latin typeface="Tahoma"/>
                <a:cs typeface="Tahoma"/>
              </a:rPr>
              <a:t> model </a:t>
            </a:r>
            <a:r>
              <a:rPr sz="1800" b="1" spc="-200" dirty="0">
                <a:latin typeface="Tahoma"/>
                <a:cs typeface="Tahoma"/>
              </a:rPr>
              <a:t>&amp;</a:t>
            </a:r>
            <a:r>
              <a:rPr sz="1800" b="1" spc="-30" dirty="0">
                <a:latin typeface="Tahoma"/>
                <a:cs typeface="Tahoma"/>
              </a:rPr>
              <a:t> predict</a:t>
            </a:r>
            <a:endParaRPr sz="180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90" dirty="0"/>
              <a:t> </a:t>
            </a:r>
            <a:r>
              <a:rPr spc="-95" dirty="0"/>
              <a:t>parameters:</a:t>
            </a:r>
            <a:r>
              <a:rPr spc="-125" dirty="0"/>
              <a:t> </a:t>
            </a:r>
            <a:r>
              <a:rPr spc="-310" dirty="0"/>
              <a:t>Refit</a:t>
            </a:r>
            <a:r>
              <a:rPr spc="-50" dirty="0"/>
              <a:t> </a:t>
            </a:r>
            <a:r>
              <a:rPr spc="-10" dirty="0"/>
              <a:t>frequency</a:t>
            </a:r>
          </a:p>
        </p:txBody>
      </p:sp>
      <p:sp>
        <p:nvSpPr>
          <p:cNvPr id="71" name="object 7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2167495" y="2739644"/>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1</a:t>
            </a:r>
            <a:endParaRPr sz="1800">
              <a:latin typeface="Verdana"/>
              <a:cs typeface="Verdana"/>
            </a:endParaRPr>
          </a:p>
        </p:txBody>
      </p:sp>
      <p:sp>
        <p:nvSpPr>
          <p:cNvPr id="4" name="object 4"/>
          <p:cNvSpPr txBox="1"/>
          <p:nvPr/>
        </p:nvSpPr>
        <p:spPr>
          <a:xfrm>
            <a:off x="2139725" y="3687571"/>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2</a:t>
            </a:r>
            <a:endParaRPr sz="1800">
              <a:latin typeface="Verdana"/>
              <a:cs typeface="Verdana"/>
            </a:endParaRPr>
          </a:p>
        </p:txBody>
      </p:sp>
      <p:sp>
        <p:nvSpPr>
          <p:cNvPr id="5" name="object 5"/>
          <p:cNvSpPr txBox="1"/>
          <p:nvPr/>
        </p:nvSpPr>
        <p:spPr>
          <a:xfrm>
            <a:off x="2161514" y="4629404"/>
            <a:ext cx="655320" cy="299720"/>
          </a:xfrm>
          <a:prstGeom prst="rect">
            <a:avLst/>
          </a:prstGeom>
        </p:spPr>
        <p:txBody>
          <a:bodyPr vert="horz" wrap="square" lIns="0" tIns="12700" rIns="0" bIns="0" rtlCol="0">
            <a:spAutoFit/>
          </a:bodyPr>
          <a:lstStyle/>
          <a:p>
            <a:pPr marL="12700">
              <a:lnSpc>
                <a:spcPct val="100000"/>
              </a:lnSpc>
              <a:spcBef>
                <a:spcPts val="100"/>
              </a:spcBef>
            </a:pPr>
            <a:r>
              <a:rPr sz="1800" spc="-130" dirty="0">
                <a:latin typeface="Verdana"/>
                <a:cs typeface="Verdana"/>
              </a:rPr>
              <a:t>Split</a:t>
            </a:r>
            <a:r>
              <a:rPr sz="1800" spc="-114" dirty="0">
                <a:latin typeface="Verdana"/>
                <a:cs typeface="Verdana"/>
              </a:rPr>
              <a:t> </a:t>
            </a:r>
            <a:r>
              <a:rPr sz="1800" spc="-85" dirty="0">
                <a:latin typeface="Verdana"/>
                <a:cs typeface="Verdana"/>
              </a:rPr>
              <a:t>3</a:t>
            </a:r>
            <a:endParaRPr sz="1800">
              <a:latin typeface="Verdana"/>
              <a:cs typeface="Verdana"/>
            </a:endParaRPr>
          </a:p>
        </p:txBody>
      </p:sp>
      <p:grpSp>
        <p:nvGrpSpPr>
          <p:cNvPr id="6" name="object 6"/>
          <p:cNvGrpSpPr/>
          <p:nvPr/>
        </p:nvGrpSpPr>
        <p:grpSpPr>
          <a:xfrm>
            <a:off x="3224503" y="2621363"/>
            <a:ext cx="7296784" cy="593090"/>
            <a:chOff x="3224503" y="2621363"/>
            <a:chExt cx="7296784" cy="593090"/>
          </a:xfrm>
        </p:grpSpPr>
        <p:sp>
          <p:nvSpPr>
            <p:cNvPr id="7" name="object 7"/>
            <p:cNvSpPr/>
            <p:nvPr/>
          </p:nvSpPr>
          <p:spPr>
            <a:xfrm>
              <a:off x="3234028" y="2865238"/>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8" name="object 8"/>
            <p:cNvSpPr/>
            <p:nvPr/>
          </p:nvSpPr>
          <p:spPr>
            <a:xfrm>
              <a:off x="7981580"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9" name="object 9"/>
            <p:cNvSpPr/>
            <p:nvPr/>
          </p:nvSpPr>
          <p:spPr>
            <a:xfrm>
              <a:off x="7981580"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0" name="object 10"/>
            <p:cNvSpPr/>
            <p:nvPr/>
          </p:nvSpPr>
          <p:spPr>
            <a:xfrm>
              <a:off x="8773122"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1" name="object 11"/>
            <p:cNvSpPr/>
            <p:nvPr/>
          </p:nvSpPr>
          <p:spPr>
            <a:xfrm>
              <a:off x="877312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2" name="object 12"/>
            <p:cNvSpPr/>
            <p:nvPr/>
          </p:nvSpPr>
          <p:spPr>
            <a:xfrm>
              <a:off x="9564664"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3" name="object 13"/>
            <p:cNvSpPr/>
            <p:nvPr/>
          </p:nvSpPr>
          <p:spPr>
            <a:xfrm>
              <a:off x="9564664"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4" name="object 14"/>
            <p:cNvSpPr/>
            <p:nvPr/>
          </p:nvSpPr>
          <p:spPr>
            <a:xfrm>
              <a:off x="5606952"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15" name="object 15"/>
            <p:cNvSpPr/>
            <p:nvPr/>
          </p:nvSpPr>
          <p:spPr>
            <a:xfrm>
              <a:off x="560695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6" name="object 16"/>
            <p:cNvSpPr/>
            <p:nvPr/>
          </p:nvSpPr>
          <p:spPr>
            <a:xfrm>
              <a:off x="6398493"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7" name="object 17"/>
            <p:cNvSpPr/>
            <p:nvPr/>
          </p:nvSpPr>
          <p:spPr>
            <a:xfrm>
              <a:off x="6398493"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8" name="object 18"/>
            <p:cNvSpPr/>
            <p:nvPr/>
          </p:nvSpPr>
          <p:spPr>
            <a:xfrm>
              <a:off x="7190036" y="263088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9" name="object 19"/>
            <p:cNvSpPr/>
            <p:nvPr/>
          </p:nvSpPr>
          <p:spPr>
            <a:xfrm>
              <a:off x="7190036"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0" name="object 20"/>
            <p:cNvSpPr/>
            <p:nvPr/>
          </p:nvSpPr>
          <p:spPr>
            <a:xfrm>
              <a:off x="3234028" y="263088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21" name="object 21"/>
            <p:cNvSpPr/>
            <p:nvPr/>
          </p:nvSpPr>
          <p:spPr>
            <a:xfrm>
              <a:off x="3234028"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2" name="object 22"/>
            <p:cNvSpPr/>
            <p:nvPr/>
          </p:nvSpPr>
          <p:spPr>
            <a:xfrm>
              <a:off x="4025572" y="263088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3" name="object 23"/>
            <p:cNvSpPr/>
            <p:nvPr/>
          </p:nvSpPr>
          <p:spPr>
            <a:xfrm>
              <a:off x="4025572"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4" name="object 24"/>
            <p:cNvSpPr/>
            <p:nvPr/>
          </p:nvSpPr>
          <p:spPr>
            <a:xfrm>
              <a:off x="4817113" y="263088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5" name="object 25"/>
            <p:cNvSpPr/>
            <p:nvPr/>
          </p:nvSpPr>
          <p:spPr>
            <a:xfrm>
              <a:off x="4817113" y="263088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26" name="object 26"/>
          <p:cNvGrpSpPr/>
          <p:nvPr/>
        </p:nvGrpSpPr>
        <p:grpSpPr>
          <a:xfrm>
            <a:off x="3225357" y="3563994"/>
            <a:ext cx="7295515" cy="593090"/>
            <a:chOff x="3225357" y="3563994"/>
            <a:chExt cx="7295515" cy="593090"/>
          </a:xfrm>
        </p:grpSpPr>
        <p:sp>
          <p:nvSpPr>
            <p:cNvPr id="27" name="object 27"/>
            <p:cNvSpPr/>
            <p:nvPr/>
          </p:nvSpPr>
          <p:spPr>
            <a:xfrm>
              <a:off x="3234028" y="3809489"/>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28" name="object 28"/>
            <p:cNvSpPr/>
            <p:nvPr/>
          </p:nvSpPr>
          <p:spPr>
            <a:xfrm>
              <a:off x="7982433"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29" name="object 29"/>
            <p:cNvSpPr/>
            <p:nvPr/>
          </p:nvSpPr>
          <p:spPr>
            <a:xfrm>
              <a:off x="7982433"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0" name="object 30"/>
            <p:cNvSpPr/>
            <p:nvPr/>
          </p:nvSpPr>
          <p:spPr>
            <a:xfrm>
              <a:off x="8773975"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1" name="object 31"/>
            <p:cNvSpPr/>
            <p:nvPr/>
          </p:nvSpPr>
          <p:spPr>
            <a:xfrm>
              <a:off x="877397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2" name="object 32"/>
            <p:cNvSpPr/>
            <p:nvPr/>
          </p:nvSpPr>
          <p:spPr>
            <a:xfrm>
              <a:off x="9565519"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3" name="object 33"/>
            <p:cNvSpPr/>
            <p:nvPr/>
          </p:nvSpPr>
          <p:spPr>
            <a:xfrm>
              <a:off x="9565519"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4" name="object 34"/>
            <p:cNvSpPr/>
            <p:nvPr/>
          </p:nvSpPr>
          <p:spPr>
            <a:xfrm>
              <a:off x="5607805"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5" name="object 35"/>
            <p:cNvSpPr/>
            <p:nvPr/>
          </p:nvSpPr>
          <p:spPr>
            <a:xfrm>
              <a:off x="560780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6" name="object 36"/>
            <p:cNvSpPr/>
            <p:nvPr/>
          </p:nvSpPr>
          <p:spPr>
            <a:xfrm>
              <a:off x="6399348"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37" name="object 37"/>
            <p:cNvSpPr/>
            <p:nvPr/>
          </p:nvSpPr>
          <p:spPr>
            <a:xfrm>
              <a:off x="6399348"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8" name="object 38"/>
            <p:cNvSpPr/>
            <p:nvPr/>
          </p:nvSpPr>
          <p:spPr>
            <a:xfrm>
              <a:off x="7190891"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9" name="object 39"/>
            <p:cNvSpPr/>
            <p:nvPr/>
          </p:nvSpPr>
          <p:spPr>
            <a:xfrm>
              <a:off x="7190891"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0" name="object 40"/>
            <p:cNvSpPr/>
            <p:nvPr/>
          </p:nvSpPr>
          <p:spPr>
            <a:xfrm>
              <a:off x="3234882"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1" name="object 41"/>
            <p:cNvSpPr/>
            <p:nvPr/>
          </p:nvSpPr>
          <p:spPr>
            <a:xfrm>
              <a:off x="3234882"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2" name="object 42"/>
            <p:cNvSpPr/>
            <p:nvPr/>
          </p:nvSpPr>
          <p:spPr>
            <a:xfrm>
              <a:off x="4026425" y="3573519"/>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3" name="object 43"/>
            <p:cNvSpPr/>
            <p:nvPr/>
          </p:nvSpPr>
          <p:spPr>
            <a:xfrm>
              <a:off x="4026425"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4" name="object 44"/>
            <p:cNvSpPr/>
            <p:nvPr/>
          </p:nvSpPr>
          <p:spPr>
            <a:xfrm>
              <a:off x="4817967" y="3573519"/>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5" name="object 45"/>
            <p:cNvSpPr/>
            <p:nvPr/>
          </p:nvSpPr>
          <p:spPr>
            <a:xfrm>
              <a:off x="4817967" y="3573519"/>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46" name="object 46"/>
          <p:cNvGrpSpPr/>
          <p:nvPr/>
        </p:nvGrpSpPr>
        <p:grpSpPr>
          <a:xfrm>
            <a:off x="3225357" y="4493648"/>
            <a:ext cx="7308850" cy="593090"/>
            <a:chOff x="3225357" y="4493648"/>
            <a:chExt cx="7308850" cy="593090"/>
          </a:xfrm>
        </p:grpSpPr>
        <p:sp>
          <p:nvSpPr>
            <p:cNvPr id="47" name="object 47"/>
            <p:cNvSpPr/>
            <p:nvPr/>
          </p:nvSpPr>
          <p:spPr>
            <a:xfrm>
              <a:off x="3247246" y="4753740"/>
              <a:ext cx="7287259" cy="114300"/>
            </a:xfrm>
            <a:custGeom>
              <a:avLst/>
              <a:gdLst/>
              <a:ahLst/>
              <a:cxnLst/>
              <a:rect l="l" t="t" r="r" b="b"/>
              <a:pathLst>
                <a:path w="7287259" h="114300">
                  <a:moveTo>
                    <a:pt x="7172516" y="0"/>
                  </a:moveTo>
                  <a:lnTo>
                    <a:pt x="7172516" y="114300"/>
                  </a:lnTo>
                  <a:lnTo>
                    <a:pt x="7248716" y="76200"/>
                  </a:lnTo>
                  <a:lnTo>
                    <a:pt x="7191560" y="76200"/>
                  </a:lnTo>
                  <a:lnTo>
                    <a:pt x="7191560" y="38100"/>
                  </a:lnTo>
                  <a:lnTo>
                    <a:pt x="7248716" y="38100"/>
                  </a:lnTo>
                  <a:lnTo>
                    <a:pt x="7172516" y="0"/>
                  </a:lnTo>
                  <a:close/>
                </a:path>
                <a:path w="7287259" h="114300">
                  <a:moveTo>
                    <a:pt x="7172516" y="38100"/>
                  </a:moveTo>
                  <a:lnTo>
                    <a:pt x="0" y="38100"/>
                  </a:lnTo>
                  <a:lnTo>
                    <a:pt x="0" y="76200"/>
                  </a:lnTo>
                  <a:lnTo>
                    <a:pt x="7172516" y="76200"/>
                  </a:lnTo>
                  <a:lnTo>
                    <a:pt x="7172516" y="38100"/>
                  </a:lnTo>
                  <a:close/>
                </a:path>
                <a:path w="7287259" h="114300">
                  <a:moveTo>
                    <a:pt x="7248716" y="38100"/>
                  </a:moveTo>
                  <a:lnTo>
                    <a:pt x="7191560" y="38100"/>
                  </a:lnTo>
                  <a:lnTo>
                    <a:pt x="7191560" y="76200"/>
                  </a:lnTo>
                  <a:lnTo>
                    <a:pt x="7248716" y="76200"/>
                  </a:lnTo>
                  <a:lnTo>
                    <a:pt x="7286816" y="57150"/>
                  </a:lnTo>
                  <a:lnTo>
                    <a:pt x="7248716" y="38100"/>
                  </a:lnTo>
                  <a:close/>
                </a:path>
              </a:pathLst>
            </a:custGeom>
            <a:solidFill>
              <a:srgbClr val="7F7F7F"/>
            </a:solidFill>
          </p:spPr>
          <p:txBody>
            <a:bodyPr wrap="square" lIns="0" tIns="0" rIns="0" bIns="0" rtlCol="0"/>
            <a:lstStyle/>
            <a:p>
              <a:endParaRPr/>
            </a:p>
          </p:txBody>
        </p:sp>
        <p:sp>
          <p:nvSpPr>
            <p:cNvPr id="48" name="object 48"/>
            <p:cNvSpPr/>
            <p:nvPr/>
          </p:nvSpPr>
          <p:spPr>
            <a:xfrm>
              <a:off x="7982433"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9" name="object 49"/>
            <p:cNvSpPr/>
            <p:nvPr/>
          </p:nvSpPr>
          <p:spPr>
            <a:xfrm>
              <a:off x="7982433"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0" name="object 50"/>
            <p:cNvSpPr/>
            <p:nvPr/>
          </p:nvSpPr>
          <p:spPr>
            <a:xfrm>
              <a:off x="8773975"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1" name="object 51"/>
            <p:cNvSpPr/>
            <p:nvPr/>
          </p:nvSpPr>
          <p:spPr>
            <a:xfrm>
              <a:off x="877397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2" name="object 52"/>
            <p:cNvSpPr/>
            <p:nvPr/>
          </p:nvSpPr>
          <p:spPr>
            <a:xfrm>
              <a:off x="9565519"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53" name="object 53"/>
            <p:cNvSpPr/>
            <p:nvPr/>
          </p:nvSpPr>
          <p:spPr>
            <a:xfrm>
              <a:off x="9565519"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4" name="object 54"/>
            <p:cNvSpPr/>
            <p:nvPr/>
          </p:nvSpPr>
          <p:spPr>
            <a:xfrm>
              <a:off x="5607805"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95B3D7"/>
            </a:solidFill>
          </p:spPr>
          <p:txBody>
            <a:bodyPr wrap="square" lIns="0" tIns="0" rIns="0" bIns="0" rtlCol="0"/>
            <a:lstStyle/>
            <a:p>
              <a:endParaRPr/>
            </a:p>
          </p:txBody>
        </p:sp>
        <p:sp>
          <p:nvSpPr>
            <p:cNvPr id="55" name="object 55"/>
            <p:cNvSpPr/>
            <p:nvPr/>
          </p:nvSpPr>
          <p:spPr>
            <a:xfrm>
              <a:off x="560780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6" name="object 56"/>
            <p:cNvSpPr/>
            <p:nvPr/>
          </p:nvSpPr>
          <p:spPr>
            <a:xfrm>
              <a:off x="6399348"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1" y="518365"/>
                  </a:lnTo>
                  <a:lnTo>
                    <a:pt x="499634" y="489694"/>
                  </a:lnTo>
                  <a:lnTo>
                    <a:pt x="528888" y="456269"/>
                  </a:lnTo>
                  <a:lnTo>
                    <a:pt x="552690" y="418683"/>
                  </a:lnTo>
                  <a:lnTo>
                    <a:pt x="570437" y="377524"/>
                  </a:lnTo>
                  <a:lnTo>
                    <a:pt x="581527" y="333385"/>
                  </a:lnTo>
                  <a:lnTo>
                    <a:pt x="585358" y="286856"/>
                  </a:lnTo>
                  <a:lnTo>
                    <a:pt x="581527" y="240326"/>
                  </a:lnTo>
                  <a:lnTo>
                    <a:pt x="570437" y="196187"/>
                  </a:lnTo>
                  <a:lnTo>
                    <a:pt x="552690" y="155029"/>
                  </a:lnTo>
                  <a:lnTo>
                    <a:pt x="528888" y="117442"/>
                  </a:lnTo>
                  <a:lnTo>
                    <a:pt x="499634" y="84018"/>
                  </a:lnTo>
                  <a:lnTo>
                    <a:pt x="465531"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7" name="object 57"/>
            <p:cNvSpPr/>
            <p:nvPr/>
          </p:nvSpPr>
          <p:spPr>
            <a:xfrm>
              <a:off x="6399348"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8" name="object 58"/>
            <p:cNvSpPr/>
            <p:nvPr/>
          </p:nvSpPr>
          <p:spPr>
            <a:xfrm>
              <a:off x="7190891"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59" name="object 59"/>
            <p:cNvSpPr/>
            <p:nvPr/>
          </p:nvSpPr>
          <p:spPr>
            <a:xfrm>
              <a:off x="7190891"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0" name="object 60"/>
            <p:cNvSpPr/>
            <p:nvPr/>
          </p:nvSpPr>
          <p:spPr>
            <a:xfrm>
              <a:off x="3234882"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1" name="object 61"/>
            <p:cNvSpPr/>
            <p:nvPr/>
          </p:nvSpPr>
          <p:spPr>
            <a:xfrm>
              <a:off x="3234882"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2" name="object 62"/>
            <p:cNvSpPr/>
            <p:nvPr/>
          </p:nvSpPr>
          <p:spPr>
            <a:xfrm>
              <a:off x="4026425" y="4503173"/>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3" name="object 63"/>
            <p:cNvSpPr/>
            <p:nvPr/>
          </p:nvSpPr>
          <p:spPr>
            <a:xfrm>
              <a:off x="4026425"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4" name="object 64"/>
            <p:cNvSpPr/>
            <p:nvPr/>
          </p:nvSpPr>
          <p:spPr>
            <a:xfrm>
              <a:off x="4817967" y="4503173"/>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65" name="object 65"/>
            <p:cNvSpPr/>
            <p:nvPr/>
          </p:nvSpPr>
          <p:spPr>
            <a:xfrm>
              <a:off x="4817967" y="4503173"/>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sp>
        <p:nvSpPr>
          <p:cNvPr id="66" name="object 66"/>
          <p:cNvSpPr txBox="1"/>
          <p:nvPr/>
        </p:nvSpPr>
        <p:spPr>
          <a:xfrm>
            <a:off x="3325986" y="1950211"/>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558ED5"/>
                </a:solidFill>
                <a:latin typeface="Tahoma"/>
                <a:cs typeface="Tahoma"/>
              </a:rPr>
              <a:t>Train</a:t>
            </a:r>
            <a:endParaRPr sz="1800">
              <a:latin typeface="Tahoma"/>
              <a:cs typeface="Tahoma"/>
            </a:endParaRPr>
          </a:p>
        </p:txBody>
      </p:sp>
      <p:sp>
        <p:nvSpPr>
          <p:cNvPr id="67" name="object 67"/>
          <p:cNvSpPr txBox="1"/>
          <p:nvPr/>
        </p:nvSpPr>
        <p:spPr>
          <a:xfrm>
            <a:off x="5642581" y="1953259"/>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solidFill>
                  <a:srgbClr val="953735"/>
                </a:solidFill>
                <a:latin typeface="Tahoma"/>
                <a:cs typeface="Tahoma"/>
              </a:rPr>
              <a:t>Test</a:t>
            </a:r>
            <a:endParaRPr sz="1800">
              <a:latin typeface="Tahoma"/>
              <a:cs typeface="Tahoma"/>
            </a:endParaRPr>
          </a:p>
        </p:txBody>
      </p:sp>
      <p:sp>
        <p:nvSpPr>
          <p:cNvPr id="68" name="object 68"/>
          <p:cNvSpPr txBox="1"/>
          <p:nvPr/>
        </p:nvSpPr>
        <p:spPr>
          <a:xfrm>
            <a:off x="721539" y="2636011"/>
            <a:ext cx="1035685" cy="568325"/>
          </a:xfrm>
          <a:prstGeom prst="rect">
            <a:avLst/>
          </a:prstGeom>
        </p:spPr>
        <p:txBody>
          <a:bodyPr vert="horz" wrap="square" lIns="0" tIns="26670" rIns="0" bIns="0" rtlCol="0">
            <a:spAutoFit/>
          </a:bodyPr>
          <a:lstStyle/>
          <a:p>
            <a:pPr marL="12700" marR="5080">
              <a:lnSpc>
                <a:spcPts val="2110"/>
              </a:lnSpc>
              <a:spcBef>
                <a:spcPts val="210"/>
              </a:spcBef>
            </a:pPr>
            <a:r>
              <a:rPr sz="1800" b="1" spc="-180" dirty="0">
                <a:latin typeface="Tahoma"/>
                <a:cs typeface="Tahoma"/>
              </a:rPr>
              <a:t>Fit</a:t>
            </a:r>
            <a:r>
              <a:rPr sz="1800" b="1" spc="-10" dirty="0">
                <a:latin typeface="Tahoma"/>
                <a:cs typeface="Tahoma"/>
              </a:rPr>
              <a:t> model </a:t>
            </a:r>
            <a:r>
              <a:rPr sz="1800" b="1" spc="-200" dirty="0">
                <a:latin typeface="Tahoma"/>
                <a:cs typeface="Tahoma"/>
              </a:rPr>
              <a:t>&amp;</a:t>
            </a:r>
            <a:r>
              <a:rPr sz="1800" b="1" spc="-30" dirty="0">
                <a:latin typeface="Tahoma"/>
                <a:cs typeface="Tahoma"/>
              </a:rPr>
              <a:t> predict</a:t>
            </a:r>
            <a:endParaRPr sz="1800">
              <a:latin typeface="Tahoma"/>
              <a:cs typeface="Tahoma"/>
            </a:endParaRPr>
          </a:p>
        </p:txBody>
      </p:sp>
      <p:sp>
        <p:nvSpPr>
          <p:cNvPr id="69" name="object 69"/>
          <p:cNvSpPr txBox="1"/>
          <p:nvPr/>
        </p:nvSpPr>
        <p:spPr>
          <a:xfrm>
            <a:off x="477189" y="3599179"/>
            <a:ext cx="1215390" cy="565150"/>
          </a:xfrm>
          <a:prstGeom prst="rect">
            <a:avLst/>
          </a:prstGeom>
        </p:spPr>
        <p:txBody>
          <a:bodyPr vert="horz" wrap="square" lIns="0" tIns="28575" rIns="0" bIns="0" rtlCol="0">
            <a:spAutoFit/>
          </a:bodyPr>
          <a:lstStyle/>
          <a:p>
            <a:pPr marL="12700" marR="5080" indent="69850">
              <a:lnSpc>
                <a:spcPts val="2090"/>
              </a:lnSpc>
              <a:spcBef>
                <a:spcPts val="225"/>
              </a:spcBef>
            </a:pPr>
            <a:r>
              <a:rPr sz="1800" b="1" dirty="0">
                <a:latin typeface="Tahoma"/>
                <a:cs typeface="Tahoma"/>
              </a:rPr>
              <a:t>No</a:t>
            </a:r>
            <a:r>
              <a:rPr sz="1800" b="1" spc="-30" dirty="0">
                <a:latin typeface="Tahoma"/>
                <a:cs typeface="Tahoma"/>
              </a:rPr>
              <a:t> </a:t>
            </a:r>
            <a:r>
              <a:rPr sz="1800" b="1" spc="-150" dirty="0">
                <a:latin typeface="Tahoma"/>
                <a:cs typeface="Tahoma"/>
              </a:rPr>
              <a:t>fit,</a:t>
            </a:r>
            <a:r>
              <a:rPr sz="1800" b="1" spc="-25" dirty="0">
                <a:latin typeface="Tahoma"/>
                <a:cs typeface="Tahoma"/>
              </a:rPr>
              <a:t> but </a:t>
            </a:r>
            <a:r>
              <a:rPr sz="1800" b="1" spc="-140" dirty="0">
                <a:latin typeface="Tahoma"/>
                <a:cs typeface="Tahoma"/>
              </a:rPr>
              <a:t>still</a:t>
            </a:r>
            <a:r>
              <a:rPr sz="1800" b="1" dirty="0">
                <a:latin typeface="Tahoma"/>
                <a:cs typeface="Tahoma"/>
              </a:rPr>
              <a:t> </a:t>
            </a:r>
            <a:r>
              <a:rPr sz="1800" b="1" spc="-30" dirty="0">
                <a:latin typeface="Tahoma"/>
                <a:cs typeface="Tahoma"/>
              </a:rPr>
              <a:t>predict</a:t>
            </a:r>
            <a:endParaRPr sz="1800">
              <a:latin typeface="Tahoma"/>
              <a:cs typeface="Tahoma"/>
            </a:endParaRPr>
          </a:p>
        </p:txBody>
      </p:sp>
      <p:sp>
        <p:nvSpPr>
          <p:cNvPr id="70" name="object 70"/>
          <p:cNvSpPr txBox="1"/>
          <p:nvPr/>
        </p:nvSpPr>
        <p:spPr>
          <a:xfrm>
            <a:off x="671361" y="4498340"/>
            <a:ext cx="1035685" cy="568325"/>
          </a:xfrm>
          <a:prstGeom prst="rect">
            <a:avLst/>
          </a:prstGeom>
        </p:spPr>
        <p:txBody>
          <a:bodyPr vert="horz" wrap="square" lIns="0" tIns="26670" rIns="0" bIns="0" rtlCol="0">
            <a:spAutoFit/>
          </a:bodyPr>
          <a:lstStyle/>
          <a:p>
            <a:pPr marL="12700" marR="5080">
              <a:lnSpc>
                <a:spcPts val="2110"/>
              </a:lnSpc>
              <a:spcBef>
                <a:spcPts val="210"/>
              </a:spcBef>
            </a:pPr>
            <a:r>
              <a:rPr sz="1800" b="1" spc="-180" dirty="0">
                <a:latin typeface="Tahoma"/>
                <a:cs typeface="Tahoma"/>
              </a:rPr>
              <a:t>Fit</a:t>
            </a:r>
            <a:r>
              <a:rPr sz="1800" b="1" spc="-10" dirty="0">
                <a:latin typeface="Tahoma"/>
                <a:cs typeface="Tahoma"/>
              </a:rPr>
              <a:t> model </a:t>
            </a:r>
            <a:r>
              <a:rPr sz="1800" b="1" spc="-200" dirty="0">
                <a:latin typeface="Tahoma"/>
                <a:cs typeface="Tahoma"/>
              </a:rPr>
              <a:t>&amp;</a:t>
            </a:r>
            <a:r>
              <a:rPr sz="1800" b="1" spc="-30" dirty="0">
                <a:latin typeface="Tahoma"/>
                <a:cs typeface="Tahoma"/>
              </a:rPr>
              <a:t> predict</a:t>
            </a:r>
            <a:endParaRPr sz="18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Backtesting</a:t>
            </a:r>
            <a:r>
              <a:rPr spc="-190" dirty="0"/>
              <a:t> </a:t>
            </a:r>
            <a:r>
              <a:rPr spc="-95" dirty="0"/>
              <a:t>parameters:</a:t>
            </a:r>
            <a:r>
              <a:rPr spc="-125" dirty="0"/>
              <a:t> </a:t>
            </a:r>
            <a:r>
              <a:rPr spc="-310" dirty="0"/>
              <a:t>Refit</a:t>
            </a:r>
            <a:r>
              <a:rPr spc="-50" dirty="0"/>
              <a:t> </a:t>
            </a:r>
            <a:r>
              <a:rPr spc="-10" dirty="0"/>
              <a:t>frequency</a:t>
            </a:r>
          </a:p>
        </p:txBody>
      </p:sp>
      <p:sp>
        <p:nvSpPr>
          <p:cNvPr id="89" name="object 8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757464" y="3096286"/>
            <a:ext cx="4566920" cy="378460"/>
            <a:chOff x="757464" y="3096286"/>
            <a:chExt cx="4566920" cy="378460"/>
          </a:xfrm>
        </p:grpSpPr>
        <p:sp>
          <p:nvSpPr>
            <p:cNvPr id="4" name="object 4"/>
            <p:cNvSpPr/>
            <p:nvPr/>
          </p:nvSpPr>
          <p:spPr>
            <a:xfrm>
              <a:off x="766456" y="3232007"/>
              <a:ext cx="4558030" cy="114300"/>
            </a:xfrm>
            <a:custGeom>
              <a:avLst/>
              <a:gdLst/>
              <a:ahLst/>
              <a:cxnLst/>
              <a:rect l="l" t="t" r="r" b="b"/>
              <a:pathLst>
                <a:path w="4558030" h="114300">
                  <a:moveTo>
                    <a:pt x="4443597" y="0"/>
                  </a:moveTo>
                  <a:lnTo>
                    <a:pt x="4443597" y="114300"/>
                  </a:lnTo>
                  <a:lnTo>
                    <a:pt x="4519797" y="76200"/>
                  </a:lnTo>
                  <a:lnTo>
                    <a:pt x="4462645" y="76200"/>
                  </a:lnTo>
                  <a:lnTo>
                    <a:pt x="4462645" y="38100"/>
                  </a:lnTo>
                  <a:lnTo>
                    <a:pt x="4519797" y="38100"/>
                  </a:lnTo>
                  <a:lnTo>
                    <a:pt x="4443597" y="0"/>
                  </a:lnTo>
                  <a:close/>
                </a:path>
                <a:path w="4558030" h="114300">
                  <a:moveTo>
                    <a:pt x="4443597" y="38100"/>
                  </a:moveTo>
                  <a:lnTo>
                    <a:pt x="0" y="38100"/>
                  </a:lnTo>
                  <a:lnTo>
                    <a:pt x="0" y="76200"/>
                  </a:lnTo>
                  <a:lnTo>
                    <a:pt x="4443597" y="76200"/>
                  </a:lnTo>
                  <a:lnTo>
                    <a:pt x="4443597" y="38100"/>
                  </a:lnTo>
                  <a:close/>
                </a:path>
                <a:path w="4558030" h="114300">
                  <a:moveTo>
                    <a:pt x="4519797" y="38100"/>
                  </a:moveTo>
                  <a:lnTo>
                    <a:pt x="4462645" y="38100"/>
                  </a:lnTo>
                  <a:lnTo>
                    <a:pt x="4462645" y="76200"/>
                  </a:lnTo>
                  <a:lnTo>
                    <a:pt x="4519797" y="76200"/>
                  </a:lnTo>
                  <a:lnTo>
                    <a:pt x="4557897" y="57150"/>
                  </a:lnTo>
                  <a:lnTo>
                    <a:pt x="4519797" y="38100"/>
                  </a:lnTo>
                  <a:close/>
                </a:path>
              </a:pathLst>
            </a:custGeom>
            <a:solidFill>
              <a:srgbClr val="7F7F7F"/>
            </a:solidFill>
          </p:spPr>
          <p:txBody>
            <a:bodyPr wrap="square" lIns="0" tIns="0" rIns="0" bIns="0" rtlCol="0"/>
            <a:lstStyle/>
            <a:p>
              <a:endParaRPr/>
            </a:p>
          </p:txBody>
        </p:sp>
        <p:sp>
          <p:nvSpPr>
            <p:cNvPr id="5" name="object 5"/>
            <p:cNvSpPr/>
            <p:nvPr/>
          </p:nvSpPr>
          <p:spPr>
            <a:xfrm>
              <a:off x="3736578" y="3105811"/>
              <a:ext cx="366395" cy="359410"/>
            </a:xfrm>
            <a:custGeom>
              <a:avLst/>
              <a:gdLst/>
              <a:ahLst/>
              <a:cxnLst/>
              <a:rect l="l" t="t" r="r" b="b"/>
              <a:pathLst>
                <a:path w="366395"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6" name="object 6"/>
            <p:cNvSpPr/>
            <p:nvPr/>
          </p:nvSpPr>
          <p:spPr>
            <a:xfrm>
              <a:off x="3736578" y="3105811"/>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 name="object 7"/>
            <p:cNvSpPr/>
            <p:nvPr/>
          </p:nvSpPr>
          <p:spPr>
            <a:xfrm>
              <a:off x="4231688" y="3105811"/>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8" name="object 8"/>
            <p:cNvSpPr/>
            <p:nvPr/>
          </p:nvSpPr>
          <p:spPr>
            <a:xfrm>
              <a:off x="4231688" y="3105811"/>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9" name="object 9"/>
            <p:cNvSpPr/>
            <p:nvPr/>
          </p:nvSpPr>
          <p:spPr>
            <a:xfrm>
              <a:off x="4726796" y="3105811"/>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10" name="object 10"/>
            <p:cNvSpPr/>
            <p:nvPr/>
          </p:nvSpPr>
          <p:spPr>
            <a:xfrm>
              <a:off x="4726796" y="3105811"/>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1" name="object 11"/>
            <p:cNvSpPr/>
            <p:nvPr/>
          </p:nvSpPr>
          <p:spPr>
            <a:xfrm>
              <a:off x="2251251" y="3105811"/>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7" y="352448"/>
                  </a:lnTo>
                  <a:lnTo>
                    <a:pt x="275469" y="334360"/>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95B3D7"/>
            </a:solidFill>
          </p:spPr>
          <p:txBody>
            <a:bodyPr wrap="square" lIns="0" tIns="0" rIns="0" bIns="0" rtlCol="0"/>
            <a:lstStyle/>
            <a:p>
              <a:endParaRPr/>
            </a:p>
          </p:txBody>
        </p:sp>
        <p:sp>
          <p:nvSpPr>
            <p:cNvPr id="12" name="object 12"/>
            <p:cNvSpPr/>
            <p:nvPr/>
          </p:nvSpPr>
          <p:spPr>
            <a:xfrm>
              <a:off x="2251251" y="3105811"/>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3" name="object 13"/>
            <p:cNvSpPr/>
            <p:nvPr/>
          </p:nvSpPr>
          <p:spPr>
            <a:xfrm>
              <a:off x="2746359" y="3105811"/>
              <a:ext cx="366395" cy="359410"/>
            </a:xfrm>
            <a:custGeom>
              <a:avLst/>
              <a:gdLst/>
              <a:ahLst/>
              <a:cxnLst/>
              <a:rect l="l" t="t" r="r" b="b"/>
              <a:pathLst>
                <a:path w="366394"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9694"/>
            </a:solidFill>
          </p:spPr>
          <p:txBody>
            <a:bodyPr wrap="square" lIns="0" tIns="0" rIns="0" bIns="0" rtlCol="0"/>
            <a:lstStyle/>
            <a:p>
              <a:endParaRPr/>
            </a:p>
          </p:txBody>
        </p:sp>
        <p:sp>
          <p:nvSpPr>
            <p:cNvPr id="14" name="object 14"/>
            <p:cNvSpPr/>
            <p:nvPr/>
          </p:nvSpPr>
          <p:spPr>
            <a:xfrm>
              <a:off x="2746359" y="3105811"/>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5" name="object 15"/>
            <p:cNvSpPr/>
            <p:nvPr/>
          </p:nvSpPr>
          <p:spPr>
            <a:xfrm>
              <a:off x="3241469" y="3105811"/>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16" name="object 16"/>
            <p:cNvSpPr/>
            <p:nvPr/>
          </p:nvSpPr>
          <p:spPr>
            <a:xfrm>
              <a:off x="3241469" y="3105811"/>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7" name="object 17"/>
            <p:cNvSpPr/>
            <p:nvPr/>
          </p:nvSpPr>
          <p:spPr>
            <a:xfrm>
              <a:off x="766989" y="3105811"/>
              <a:ext cx="366395" cy="359410"/>
            </a:xfrm>
            <a:custGeom>
              <a:avLst/>
              <a:gdLst/>
              <a:ahLst/>
              <a:cxnLst/>
              <a:rect l="l" t="t" r="r" b="b"/>
              <a:pathLst>
                <a:path w="366394"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1" y="0"/>
                  </a:lnTo>
                  <a:close/>
                </a:path>
              </a:pathLst>
            </a:custGeom>
            <a:solidFill>
              <a:srgbClr val="D9D9D9"/>
            </a:solidFill>
          </p:spPr>
          <p:txBody>
            <a:bodyPr wrap="square" lIns="0" tIns="0" rIns="0" bIns="0" rtlCol="0"/>
            <a:lstStyle/>
            <a:p>
              <a:endParaRPr/>
            </a:p>
          </p:txBody>
        </p:sp>
        <p:sp>
          <p:nvSpPr>
            <p:cNvPr id="18" name="object 18"/>
            <p:cNvSpPr/>
            <p:nvPr/>
          </p:nvSpPr>
          <p:spPr>
            <a:xfrm>
              <a:off x="766989" y="3105811"/>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19" name="object 19"/>
            <p:cNvSpPr/>
            <p:nvPr/>
          </p:nvSpPr>
          <p:spPr>
            <a:xfrm>
              <a:off x="1262098" y="3105811"/>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6" y="269989"/>
                  </a:lnTo>
                  <a:lnTo>
                    <a:pt x="359601" y="227127"/>
                  </a:lnTo>
                  <a:lnTo>
                    <a:pt x="366141" y="179428"/>
                  </a:lnTo>
                  <a:lnTo>
                    <a:pt x="359601" y="131728"/>
                  </a:lnTo>
                  <a:lnTo>
                    <a:pt x="341146" y="88867"/>
                  </a:lnTo>
                  <a:lnTo>
                    <a:pt x="312521" y="52553"/>
                  </a:lnTo>
                  <a:lnTo>
                    <a:pt x="275470" y="24497"/>
                  </a:lnTo>
                  <a:lnTo>
                    <a:pt x="231738" y="6409"/>
                  </a:lnTo>
                  <a:lnTo>
                    <a:pt x="183070" y="0"/>
                  </a:lnTo>
                  <a:close/>
                </a:path>
              </a:pathLst>
            </a:custGeom>
            <a:solidFill>
              <a:srgbClr val="95B3D7"/>
            </a:solidFill>
          </p:spPr>
          <p:txBody>
            <a:bodyPr wrap="square" lIns="0" tIns="0" rIns="0" bIns="0" rtlCol="0"/>
            <a:lstStyle/>
            <a:p>
              <a:endParaRPr/>
            </a:p>
          </p:txBody>
        </p:sp>
        <p:sp>
          <p:nvSpPr>
            <p:cNvPr id="20" name="object 20"/>
            <p:cNvSpPr/>
            <p:nvPr/>
          </p:nvSpPr>
          <p:spPr>
            <a:xfrm>
              <a:off x="1262098" y="3105811"/>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1" name="object 21"/>
            <p:cNvSpPr/>
            <p:nvPr/>
          </p:nvSpPr>
          <p:spPr>
            <a:xfrm>
              <a:off x="1757207" y="3105811"/>
              <a:ext cx="366395" cy="359410"/>
            </a:xfrm>
            <a:custGeom>
              <a:avLst/>
              <a:gdLst/>
              <a:ahLst/>
              <a:cxnLst/>
              <a:rect l="l" t="t" r="r" b="b"/>
              <a:pathLst>
                <a:path w="366394"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95B3D7"/>
            </a:solidFill>
          </p:spPr>
          <p:txBody>
            <a:bodyPr wrap="square" lIns="0" tIns="0" rIns="0" bIns="0" rtlCol="0"/>
            <a:lstStyle/>
            <a:p>
              <a:endParaRPr/>
            </a:p>
          </p:txBody>
        </p:sp>
        <p:sp>
          <p:nvSpPr>
            <p:cNvPr id="22" name="object 22"/>
            <p:cNvSpPr/>
            <p:nvPr/>
          </p:nvSpPr>
          <p:spPr>
            <a:xfrm>
              <a:off x="1757207" y="3105811"/>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grpSp>
      <p:grpSp>
        <p:nvGrpSpPr>
          <p:cNvPr id="23" name="object 23"/>
          <p:cNvGrpSpPr/>
          <p:nvPr/>
        </p:nvGrpSpPr>
        <p:grpSpPr>
          <a:xfrm>
            <a:off x="756931" y="2413003"/>
            <a:ext cx="4567555" cy="378460"/>
            <a:chOff x="756931" y="2413003"/>
            <a:chExt cx="4567555" cy="378460"/>
          </a:xfrm>
        </p:grpSpPr>
        <p:sp>
          <p:nvSpPr>
            <p:cNvPr id="24" name="object 24"/>
            <p:cNvSpPr/>
            <p:nvPr/>
          </p:nvSpPr>
          <p:spPr>
            <a:xfrm>
              <a:off x="766456" y="2547711"/>
              <a:ext cx="4558030" cy="114300"/>
            </a:xfrm>
            <a:custGeom>
              <a:avLst/>
              <a:gdLst/>
              <a:ahLst/>
              <a:cxnLst/>
              <a:rect l="l" t="t" r="r" b="b"/>
              <a:pathLst>
                <a:path w="4558030" h="114300">
                  <a:moveTo>
                    <a:pt x="4443597" y="0"/>
                  </a:moveTo>
                  <a:lnTo>
                    <a:pt x="4443597" y="114300"/>
                  </a:lnTo>
                  <a:lnTo>
                    <a:pt x="4519797" y="76200"/>
                  </a:lnTo>
                  <a:lnTo>
                    <a:pt x="4462645" y="76200"/>
                  </a:lnTo>
                  <a:lnTo>
                    <a:pt x="4462645" y="38100"/>
                  </a:lnTo>
                  <a:lnTo>
                    <a:pt x="4519797" y="38100"/>
                  </a:lnTo>
                  <a:lnTo>
                    <a:pt x="4443597" y="0"/>
                  </a:lnTo>
                  <a:close/>
                </a:path>
                <a:path w="4558030" h="114300">
                  <a:moveTo>
                    <a:pt x="4443597" y="38100"/>
                  </a:moveTo>
                  <a:lnTo>
                    <a:pt x="0" y="38100"/>
                  </a:lnTo>
                  <a:lnTo>
                    <a:pt x="0" y="76200"/>
                  </a:lnTo>
                  <a:lnTo>
                    <a:pt x="4443597" y="76200"/>
                  </a:lnTo>
                  <a:lnTo>
                    <a:pt x="4443597" y="38100"/>
                  </a:lnTo>
                  <a:close/>
                </a:path>
                <a:path w="4558030" h="114300">
                  <a:moveTo>
                    <a:pt x="4519797" y="38100"/>
                  </a:moveTo>
                  <a:lnTo>
                    <a:pt x="4462645" y="38100"/>
                  </a:lnTo>
                  <a:lnTo>
                    <a:pt x="4462645" y="76200"/>
                  </a:lnTo>
                  <a:lnTo>
                    <a:pt x="4519797" y="76200"/>
                  </a:lnTo>
                  <a:lnTo>
                    <a:pt x="4557897" y="57150"/>
                  </a:lnTo>
                  <a:lnTo>
                    <a:pt x="4519797" y="38100"/>
                  </a:lnTo>
                  <a:close/>
                </a:path>
              </a:pathLst>
            </a:custGeom>
            <a:solidFill>
              <a:srgbClr val="7F7F7F"/>
            </a:solidFill>
          </p:spPr>
          <p:txBody>
            <a:bodyPr wrap="square" lIns="0" tIns="0" rIns="0" bIns="0" rtlCol="0"/>
            <a:lstStyle/>
            <a:p>
              <a:endParaRPr/>
            </a:p>
          </p:txBody>
        </p:sp>
        <p:sp>
          <p:nvSpPr>
            <p:cNvPr id="25" name="object 25"/>
            <p:cNvSpPr/>
            <p:nvPr/>
          </p:nvSpPr>
          <p:spPr>
            <a:xfrm>
              <a:off x="3736045"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7" y="352448"/>
                  </a:lnTo>
                  <a:lnTo>
                    <a:pt x="275469" y="334360"/>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26" name="object 26"/>
            <p:cNvSpPr/>
            <p:nvPr/>
          </p:nvSpPr>
          <p:spPr>
            <a:xfrm>
              <a:off x="3736045"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7" name="object 27"/>
            <p:cNvSpPr/>
            <p:nvPr/>
          </p:nvSpPr>
          <p:spPr>
            <a:xfrm>
              <a:off x="4231153" y="2422528"/>
              <a:ext cx="366395" cy="359410"/>
            </a:xfrm>
            <a:custGeom>
              <a:avLst/>
              <a:gdLst/>
              <a:ahLst/>
              <a:cxnLst/>
              <a:rect l="l" t="t" r="r" b="b"/>
              <a:pathLst>
                <a:path w="366395"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28" name="object 28"/>
            <p:cNvSpPr/>
            <p:nvPr/>
          </p:nvSpPr>
          <p:spPr>
            <a:xfrm>
              <a:off x="4231153"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29" name="object 29"/>
            <p:cNvSpPr/>
            <p:nvPr/>
          </p:nvSpPr>
          <p:spPr>
            <a:xfrm>
              <a:off x="4726263"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30" name="object 30"/>
            <p:cNvSpPr/>
            <p:nvPr/>
          </p:nvSpPr>
          <p:spPr>
            <a:xfrm>
              <a:off x="4726263"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1" name="object 31"/>
            <p:cNvSpPr/>
            <p:nvPr/>
          </p:nvSpPr>
          <p:spPr>
            <a:xfrm>
              <a:off x="225071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9694"/>
            </a:solidFill>
          </p:spPr>
          <p:txBody>
            <a:bodyPr wrap="square" lIns="0" tIns="0" rIns="0" bIns="0" rtlCol="0"/>
            <a:lstStyle/>
            <a:p>
              <a:endParaRPr/>
            </a:p>
          </p:txBody>
        </p:sp>
        <p:sp>
          <p:nvSpPr>
            <p:cNvPr id="32" name="object 32"/>
            <p:cNvSpPr/>
            <p:nvPr/>
          </p:nvSpPr>
          <p:spPr>
            <a:xfrm>
              <a:off x="225071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3" name="object 33"/>
            <p:cNvSpPr/>
            <p:nvPr/>
          </p:nvSpPr>
          <p:spPr>
            <a:xfrm>
              <a:off x="274582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34" name="object 34"/>
            <p:cNvSpPr/>
            <p:nvPr/>
          </p:nvSpPr>
          <p:spPr>
            <a:xfrm>
              <a:off x="274582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5" name="object 35"/>
            <p:cNvSpPr/>
            <p:nvPr/>
          </p:nvSpPr>
          <p:spPr>
            <a:xfrm>
              <a:off x="3240935" y="2422528"/>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36" name="object 36"/>
            <p:cNvSpPr/>
            <p:nvPr/>
          </p:nvSpPr>
          <p:spPr>
            <a:xfrm>
              <a:off x="3240935" y="2422528"/>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7" name="object 37"/>
            <p:cNvSpPr/>
            <p:nvPr/>
          </p:nvSpPr>
          <p:spPr>
            <a:xfrm>
              <a:off x="766456"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1"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38" name="object 38"/>
            <p:cNvSpPr/>
            <p:nvPr/>
          </p:nvSpPr>
          <p:spPr>
            <a:xfrm>
              <a:off x="766456"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39" name="object 39"/>
            <p:cNvSpPr/>
            <p:nvPr/>
          </p:nvSpPr>
          <p:spPr>
            <a:xfrm>
              <a:off x="1261565" y="2422528"/>
              <a:ext cx="366395" cy="359410"/>
            </a:xfrm>
            <a:custGeom>
              <a:avLst/>
              <a:gdLst/>
              <a:ahLst/>
              <a:cxnLst/>
              <a:rect l="l" t="t" r="r" b="b"/>
              <a:pathLst>
                <a:path w="366394" h="359410">
                  <a:moveTo>
                    <a:pt x="183071"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1" y="358857"/>
                  </a:lnTo>
                  <a:lnTo>
                    <a:pt x="231738" y="352448"/>
                  </a:lnTo>
                  <a:lnTo>
                    <a:pt x="275470" y="334360"/>
                  </a:lnTo>
                  <a:lnTo>
                    <a:pt x="312521" y="306303"/>
                  </a:lnTo>
                  <a:lnTo>
                    <a:pt x="341147" y="269989"/>
                  </a:lnTo>
                  <a:lnTo>
                    <a:pt x="359602" y="227127"/>
                  </a:lnTo>
                  <a:lnTo>
                    <a:pt x="366141" y="179428"/>
                  </a:lnTo>
                  <a:lnTo>
                    <a:pt x="359602" y="131728"/>
                  </a:lnTo>
                  <a:lnTo>
                    <a:pt x="341147" y="88867"/>
                  </a:lnTo>
                  <a:lnTo>
                    <a:pt x="312521" y="52553"/>
                  </a:lnTo>
                  <a:lnTo>
                    <a:pt x="275470" y="24497"/>
                  </a:lnTo>
                  <a:lnTo>
                    <a:pt x="231738" y="6409"/>
                  </a:lnTo>
                  <a:lnTo>
                    <a:pt x="183071" y="0"/>
                  </a:lnTo>
                  <a:close/>
                </a:path>
              </a:pathLst>
            </a:custGeom>
            <a:solidFill>
              <a:srgbClr val="8EB4E3"/>
            </a:solidFill>
          </p:spPr>
          <p:txBody>
            <a:bodyPr wrap="square" lIns="0" tIns="0" rIns="0" bIns="0" rtlCol="0"/>
            <a:lstStyle/>
            <a:p>
              <a:endParaRPr/>
            </a:p>
          </p:txBody>
        </p:sp>
        <p:sp>
          <p:nvSpPr>
            <p:cNvPr id="40" name="object 40"/>
            <p:cNvSpPr/>
            <p:nvPr/>
          </p:nvSpPr>
          <p:spPr>
            <a:xfrm>
              <a:off x="1261565"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41" name="object 41"/>
            <p:cNvSpPr/>
            <p:nvPr/>
          </p:nvSpPr>
          <p:spPr>
            <a:xfrm>
              <a:off x="1756674" y="2422528"/>
              <a:ext cx="366395" cy="359410"/>
            </a:xfrm>
            <a:custGeom>
              <a:avLst/>
              <a:gdLst/>
              <a:ahLst/>
              <a:cxnLst/>
              <a:rect l="l" t="t" r="r" b="b"/>
              <a:pathLst>
                <a:path w="366394"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42" name="object 42"/>
            <p:cNvSpPr/>
            <p:nvPr/>
          </p:nvSpPr>
          <p:spPr>
            <a:xfrm>
              <a:off x="1756674" y="2422528"/>
              <a:ext cx="366395" cy="359410"/>
            </a:xfrm>
            <a:custGeom>
              <a:avLst/>
              <a:gdLst/>
              <a:ahLst/>
              <a:cxnLst/>
              <a:rect l="l" t="t" r="r" b="b"/>
              <a:pathLst>
                <a:path w="366394"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grpSp>
      <p:sp>
        <p:nvSpPr>
          <p:cNvPr id="43" name="object 43"/>
          <p:cNvSpPr txBox="1"/>
          <p:nvPr/>
        </p:nvSpPr>
        <p:spPr>
          <a:xfrm>
            <a:off x="2066236" y="1715515"/>
            <a:ext cx="1711325"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Refit</a:t>
            </a:r>
            <a:r>
              <a:rPr sz="1800" b="1" spc="-35" dirty="0">
                <a:latin typeface="Tahoma"/>
                <a:cs typeface="Tahoma"/>
              </a:rPr>
              <a:t> </a:t>
            </a:r>
            <a:r>
              <a:rPr sz="1800" b="1" dirty="0">
                <a:latin typeface="Tahoma"/>
                <a:cs typeface="Tahoma"/>
              </a:rPr>
              <a:t>every</a:t>
            </a:r>
            <a:r>
              <a:rPr sz="1800" b="1" spc="-95" dirty="0">
                <a:latin typeface="Tahoma"/>
                <a:cs typeface="Tahoma"/>
              </a:rPr>
              <a:t> </a:t>
            </a:r>
            <a:r>
              <a:rPr sz="1800" b="1" spc="-30" dirty="0">
                <a:latin typeface="Tahoma"/>
                <a:cs typeface="Tahoma"/>
              </a:rPr>
              <a:t>step</a:t>
            </a:r>
            <a:endParaRPr sz="1800">
              <a:latin typeface="Tahoma"/>
              <a:cs typeface="Tahoma"/>
            </a:endParaRPr>
          </a:p>
        </p:txBody>
      </p:sp>
      <p:grpSp>
        <p:nvGrpSpPr>
          <p:cNvPr id="44" name="object 44"/>
          <p:cNvGrpSpPr/>
          <p:nvPr/>
        </p:nvGrpSpPr>
        <p:grpSpPr>
          <a:xfrm>
            <a:off x="6623622" y="3055590"/>
            <a:ext cx="4566920" cy="378460"/>
            <a:chOff x="6623622" y="3055590"/>
            <a:chExt cx="4566920" cy="378460"/>
          </a:xfrm>
        </p:grpSpPr>
        <p:sp>
          <p:nvSpPr>
            <p:cNvPr id="45" name="object 45"/>
            <p:cNvSpPr/>
            <p:nvPr/>
          </p:nvSpPr>
          <p:spPr>
            <a:xfrm>
              <a:off x="6632614" y="3191311"/>
              <a:ext cx="4558030" cy="114300"/>
            </a:xfrm>
            <a:custGeom>
              <a:avLst/>
              <a:gdLst/>
              <a:ahLst/>
              <a:cxnLst/>
              <a:rect l="l" t="t" r="r" b="b"/>
              <a:pathLst>
                <a:path w="4558030" h="114300">
                  <a:moveTo>
                    <a:pt x="4443596" y="0"/>
                  </a:moveTo>
                  <a:lnTo>
                    <a:pt x="4443596" y="114300"/>
                  </a:lnTo>
                  <a:lnTo>
                    <a:pt x="4519796" y="76200"/>
                  </a:lnTo>
                  <a:lnTo>
                    <a:pt x="4462645" y="76200"/>
                  </a:lnTo>
                  <a:lnTo>
                    <a:pt x="4462645" y="38100"/>
                  </a:lnTo>
                  <a:lnTo>
                    <a:pt x="4519796" y="38100"/>
                  </a:lnTo>
                  <a:lnTo>
                    <a:pt x="4443596" y="0"/>
                  </a:lnTo>
                  <a:close/>
                </a:path>
                <a:path w="4558030" h="114300">
                  <a:moveTo>
                    <a:pt x="4443596" y="38100"/>
                  </a:moveTo>
                  <a:lnTo>
                    <a:pt x="0" y="38100"/>
                  </a:lnTo>
                  <a:lnTo>
                    <a:pt x="0" y="76200"/>
                  </a:lnTo>
                  <a:lnTo>
                    <a:pt x="4443596" y="76200"/>
                  </a:lnTo>
                  <a:lnTo>
                    <a:pt x="4443596" y="38100"/>
                  </a:lnTo>
                  <a:close/>
                </a:path>
                <a:path w="4558030" h="114300">
                  <a:moveTo>
                    <a:pt x="4519796" y="38100"/>
                  </a:moveTo>
                  <a:lnTo>
                    <a:pt x="4462645" y="38100"/>
                  </a:lnTo>
                  <a:lnTo>
                    <a:pt x="4462645" y="76200"/>
                  </a:lnTo>
                  <a:lnTo>
                    <a:pt x="4519796" y="76200"/>
                  </a:lnTo>
                  <a:lnTo>
                    <a:pt x="4557896" y="57150"/>
                  </a:lnTo>
                  <a:lnTo>
                    <a:pt x="4519796" y="38100"/>
                  </a:lnTo>
                  <a:close/>
                </a:path>
              </a:pathLst>
            </a:custGeom>
            <a:solidFill>
              <a:srgbClr val="7F7F7F"/>
            </a:solidFill>
          </p:spPr>
          <p:txBody>
            <a:bodyPr wrap="square" lIns="0" tIns="0" rIns="0" bIns="0" rtlCol="0"/>
            <a:lstStyle/>
            <a:p>
              <a:endParaRPr/>
            </a:p>
          </p:txBody>
        </p:sp>
        <p:sp>
          <p:nvSpPr>
            <p:cNvPr id="46" name="object 46"/>
            <p:cNvSpPr/>
            <p:nvPr/>
          </p:nvSpPr>
          <p:spPr>
            <a:xfrm>
              <a:off x="9602736" y="3065115"/>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BFBFBF"/>
            </a:solidFill>
          </p:spPr>
          <p:txBody>
            <a:bodyPr wrap="square" lIns="0" tIns="0" rIns="0" bIns="0" rtlCol="0"/>
            <a:lstStyle/>
            <a:p>
              <a:endParaRPr/>
            </a:p>
          </p:txBody>
        </p:sp>
        <p:sp>
          <p:nvSpPr>
            <p:cNvPr id="47" name="object 47"/>
            <p:cNvSpPr/>
            <p:nvPr/>
          </p:nvSpPr>
          <p:spPr>
            <a:xfrm>
              <a:off x="9602736"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48" name="object 48"/>
            <p:cNvSpPr/>
            <p:nvPr/>
          </p:nvSpPr>
          <p:spPr>
            <a:xfrm>
              <a:off x="10097846" y="3065115"/>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BFBFBF"/>
            </a:solidFill>
          </p:spPr>
          <p:txBody>
            <a:bodyPr wrap="square" lIns="0" tIns="0" rIns="0" bIns="0" rtlCol="0"/>
            <a:lstStyle/>
            <a:p>
              <a:endParaRPr/>
            </a:p>
          </p:txBody>
        </p:sp>
        <p:sp>
          <p:nvSpPr>
            <p:cNvPr id="49" name="object 49"/>
            <p:cNvSpPr/>
            <p:nvPr/>
          </p:nvSpPr>
          <p:spPr>
            <a:xfrm>
              <a:off x="10097846"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0" name="object 50"/>
            <p:cNvSpPr/>
            <p:nvPr/>
          </p:nvSpPr>
          <p:spPr>
            <a:xfrm>
              <a:off x="10592954" y="3065115"/>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BFBFBF"/>
            </a:solidFill>
          </p:spPr>
          <p:txBody>
            <a:bodyPr wrap="square" lIns="0" tIns="0" rIns="0" bIns="0" rtlCol="0"/>
            <a:lstStyle/>
            <a:p>
              <a:endParaRPr/>
            </a:p>
          </p:txBody>
        </p:sp>
        <p:sp>
          <p:nvSpPr>
            <p:cNvPr id="51" name="object 51"/>
            <p:cNvSpPr/>
            <p:nvPr/>
          </p:nvSpPr>
          <p:spPr>
            <a:xfrm>
              <a:off x="10592954"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2" name="object 52"/>
            <p:cNvSpPr/>
            <p:nvPr/>
          </p:nvSpPr>
          <p:spPr>
            <a:xfrm>
              <a:off x="8117408" y="3065115"/>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53" name="object 53"/>
            <p:cNvSpPr/>
            <p:nvPr/>
          </p:nvSpPr>
          <p:spPr>
            <a:xfrm>
              <a:off x="8117408"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4" name="object 54"/>
            <p:cNvSpPr/>
            <p:nvPr/>
          </p:nvSpPr>
          <p:spPr>
            <a:xfrm>
              <a:off x="8612517" y="3065115"/>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D99694"/>
            </a:solidFill>
          </p:spPr>
          <p:txBody>
            <a:bodyPr wrap="square" lIns="0" tIns="0" rIns="0" bIns="0" rtlCol="0"/>
            <a:lstStyle/>
            <a:p>
              <a:endParaRPr/>
            </a:p>
          </p:txBody>
        </p:sp>
        <p:sp>
          <p:nvSpPr>
            <p:cNvPr id="55" name="object 55"/>
            <p:cNvSpPr/>
            <p:nvPr/>
          </p:nvSpPr>
          <p:spPr>
            <a:xfrm>
              <a:off x="8612517"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6" name="object 56"/>
            <p:cNvSpPr/>
            <p:nvPr/>
          </p:nvSpPr>
          <p:spPr>
            <a:xfrm>
              <a:off x="9107627" y="3065115"/>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BFBFBF"/>
            </a:solidFill>
          </p:spPr>
          <p:txBody>
            <a:bodyPr wrap="square" lIns="0" tIns="0" rIns="0" bIns="0" rtlCol="0"/>
            <a:lstStyle/>
            <a:p>
              <a:endParaRPr/>
            </a:p>
          </p:txBody>
        </p:sp>
        <p:sp>
          <p:nvSpPr>
            <p:cNvPr id="57" name="object 57"/>
            <p:cNvSpPr/>
            <p:nvPr/>
          </p:nvSpPr>
          <p:spPr>
            <a:xfrm>
              <a:off x="9107627"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58" name="object 58"/>
            <p:cNvSpPr/>
            <p:nvPr/>
          </p:nvSpPr>
          <p:spPr>
            <a:xfrm>
              <a:off x="6633147" y="3065115"/>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60"/>
                  </a:lnTo>
                  <a:lnTo>
                    <a:pt x="134404" y="352448"/>
                  </a:lnTo>
                  <a:lnTo>
                    <a:pt x="183071" y="358857"/>
                  </a:lnTo>
                  <a:lnTo>
                    <a:pt x="231739" y="352448"/>
                  </a:lnTo>
                  <a:lnTo>
                    <a:pt x="275471" y="334360"/>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59" name="object 59"/>
            <p:cNvSpPr/>
            <p:nvPr/>
          </p:nvSpPr>
          <p:spPr>
            <a:xfrm>
              <a:off x="6633147"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0" name="object 60"/>
            <p:cNvSpPr/>
            <p:nvPr/>
          </p:nvSpPr>
          <p:spPr>
            <a:xfrm>
              <a:off x="7128257" y="3065115"/>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7" y="352448"/>
                  </a:lnTo>
                  <a:lnTo>
                    <a:pt x="275469" y="334360"/>
                  </a:lnTo>
                  <a:lnTo>
                    <a:pt x="312520" y="306303"/>
                  </a:lnTo>
                  <a:lnTo>
                    <a:pt x="341146" y="269989"/>
                  </a:lnTo>
                  <a:lnTo>
                    <a:pt x="359601" y="227127"/>
                  </a:lnTo>
                  <a:lnTo>
                    <a:pt x="366141"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61" name="object 61"/>
            <p:cNvSpPr/>
            <p:nvPr/>
          </p:nvSpPr>
          <p:spPr>
            <a:xfrm>
              <a:off x="7128257"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2" name="object 62"/>
            <p:cNvSpPr/>
            <p:nvPr/>
          </p:nvSpPr>
          <p:spPr>
            <a:xfrm>
              <a:off x="7623365" y="3065115"/>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60"/>
                  </a:lnTo>
                  <a:lnTo>
                    <a:pt x="134403" y="352448"/>
                  </a:lnTo>
                  <a:lnTo>
                    <a:pt x="183070" y="358857"/>
                  </a:lnTo>
                  <a:lnTo>
                    <a:pt x="231738" y="352448"/>
                  </a:lnTo>
                  <a:lnTo>
                    <a:pt x="275470" y="334360"/>
                  </a:lnTo>
                  <a:lnTo>
                    <a:pt x="312522" y="306303"/>
                  </a:lnTo>
                  <a:lnTo>
                    <a:pt x="341147" y="269989"/>
                  </a:lnTo>
                  <a:lnTo>
                    <a:pt x="359602" y="227127"/>
                  </a:lnTo>
                  <a:lnTo>
                    <a:pt x="366142" y="179428"/>
                  </a:lnTo>
                  <a:lnTo>
                    <a:pt x="359602" y="131728"/>
                  </a:lnTo>
                  <a:lnTo>
                    <a:pt x="341147" y="88867"/>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63" name="object 63"/>
            <p:cNvSpPr/>
            <p:nvPr/>
          </p:nvSpPr>
          <p:spPr>
            <a:xfrm>
              <a:off x="7623365" y="3065115"/>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grpSp>
      <p:grpSp>
        <p:nvGrpSpPr>
          <p:cNvPr id="64" name="object 64"/>
          <p:cNvGrpSpPr/>
          <p:nvPr/>
        </p:nvGrpSpPr>
        <p:grpSpPr>
          <a:xfrm>
            <a:off x="6623089" y="2384355"/>
            <a:ext cx="4567555" cy="378460"/>
            <a:chOff x="6623089" y="2384355"/>
            <a:chExt cx="4567555" cy="378460"/>
          </a:xfrm>
        </p:grpSpPr>
        <p:sp>
          <p:nvSpPr>
            <p:cNvPr id="65" name="object 65"/>
            <p:cNvSpPr/>
            <p:nvPr/>
          </p:nvSpPr>
          <p:spPr>
            <a:xfrm>
              <a:off x="6632614" y="2519062"/>
              <a:ext cx="4558030" cy="114300"/>
            </a:xfrm>
            <a:custGeom>
              <a:avLst/>
              <a:gdLst/>
              <a:ahLst/>
              <a:cxnLst/>
              <a:rect l="l" t="t" r="r" b="b"/>
              <a:pathLst>
                <a:path w="4558030" h="114300">
                  <a:moveTo>
                    <a:pt x="4443596" y="0"/>
                  </a:moveTo>
                  <a:lnTo>
                    <a:pt x="4443596" y="114300"/>
                  </a:lnTo>
                  <a:lnTo>
                    <a:pt x="4519796" y="76200"/>
                  </a:lnTo>
                  <a:lnTo>
                    <a:pt x="4462645" y="76200"/>
                  </a:lnTo>
                  <a:lnTo>
                    <a:pt x="4462645" y="38100"/>
                  </a:lnTo>
                  <a:lnTo>
                    <a:pt x="4519796" y="38100"/>
                  </a:lnTo>
                  <a:lnTo>
                    <a:pt x="4443596" y="0"/>
                  </a:lnTo>
                  <a:close/>
                </a:path>
                <a:path w="4558030" h="114300">
                  <a:moveTo>
                    <a:pt x="4443596" y="38100"/>
                  </a:moveTo>
                  <a:lnTo>
                    <a:pt x="0" y="38100"/>
                  </a:lnTo>
                  <a:lnTo>
                    <a:pt x="0" y="76200"/>
                  </a:lnTo>
                  <a:lnTo>
                    <a:pt x="4443596" y="76200"/>
                  </a:lnTo>
                  <a:lnTo>
                    <a:pt x="4443596" y="38100"/>
                  </a:lnTo>
                  <a:close/>
                </a:path>
                <a:path w="4558030" h="114300">
                  <a:moveTo>
                    <a:pt x="4519796" y="38100"/>
                  </a:moveTo>
                  <a:lnTo>
                    <a:pt x="4462645" y="38100"/>
                  </a:lnTo>
                  <a:lnTo>
                    <a:pt x="4462645" y="76200"/>
                  </a:lnTo>
                  <a:lnTo>
                    <a:pt x="4519796" y="76200"/>
                  </a:lnTo>
                  <a:lnTo>
                    <a:pt x="4557896" y="57150"/>
                  </a:lnTo>
                  <a:lnTo>
                    <a:pt x="4519796" y="38100"/>
                  </a:lnTo>
                  <a:close/>
                </a:path>
              </a:pathLst>
            </a:custGeom>
            <a:solidFill>
              <a:srgbClr val="7F7F7F"/>
            </a:solidFill>
          </p:spPr>
          <p:txBody>
            <a:bodyPr wrap="square" lIns="0" tIns="0" rIns="0" bIns="0" rtlCol="0"/>
            <a:lstStyle/>
            <a:p>
              <a:endParaRPr/>
            </a:p>
          </p:txBody>
        </p:sp>
        <p:sp>
          <p:nvSpPr>
            <p:cNvPr id="66" name="object 66"/>
            <p:cNvSpPr/>
            <p:nvPr/>
          </p:nvSpPr>
          <p:spPr>
            <a:xfrm>
              <a:off x="9602203"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1"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67" name="object 67"/>
            <p:cNvSpPr/>
            <p:nvPr/>
          </p:nvSpPr>
          <p:spPr>
            <a:xfrm>
              <a:off x="9602203"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68" name="object 68"/>
            <p:cNvSpPr/>
            <p:nvPr/>
          </p:nvSpPr>
          <p:spPr>
            <a:xfrm>
              <a:off x="10097311"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2" y="306303"/>
                  </a:lnTo>
                  <a:lnTo>
                    <a:pt x="341147" y="269989"/>
                  </a:lnTo>
                  <a:lnTo>
                    <a:pt x="359602" y="227127"/>
                  </a:lnTo>
                  <a:lnTo>
                    <a:pt x="366142" y="179428"/>
                  </a:lnTo>
                  <a:lnTo>
                    <a:pt x="359602" y="131728"/>
                  </a:lnTo>
                  <a:lnTo>
                    <a:pt x="341147" y="88867"/>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69" name="object 69"/>
            <p:cNvSpPr/>
            <p:nvPr/>
          </p:nvSpPr>
          <p:spPr>
            <a:xfrm>
              <a:off x="10097311"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0" name="object 70"/>
            <p:cNvSpPr/>
            <p:nvPr/>
          </p:nvSpPr>
          <p:spPr>
            <a:xfrm>
              <a:off x="10592421"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2" y="306303"/>
                  </a:lnTo>
                  <a:lnTo>
                    <a:pt x="341147" y="269989"/>
                  </a:lnTo>
                  <a:lnTo>
                    <a:pt x="359602" y="227127"/>
                  </a:lnTo>
                  <a:lnTo>
                    <a:pt x="366142" y="179428"/>
                  </a:lnTo>
                  <a:lnTo>
                    <a:pt x="359602" y="131728"/>
                  </a:lnTo>
                  <a:lnTo>
                    <a:pt x="341147" y="88867"/>
                  </a:lnTo>
                  <a:lnTo>
                    <a:pt x="312522" y="52553"/>
                  </a:lnTo>
                  <a:lnTo>
                    <a:pt x="275470" y="24497"/>
                  </a:lnTo>
                  <a:lnTo>
                    <a:pt x="231738" y="6409"/>
                  </a:lnTo>
                  <a:lnTo>
                    <a:pt x="183070" y="0"/>
                  </a:lnTo>
                  <a:close/>
                </a:path>
              </a:pathLst>
            </a:custGeom>
            <a:solidFill>
              <a:srgbClr val="D9D9D9"/>
            </a:solidFill>
          </p:spPr>
          <p:txBody>
            <a:bodyPr wrap="square" lIns="0" tIns="0" rIns="0" bIns="0" rtlCol="0"/>
            <a:lstStyle/>
            <a:p>
              <a:endParaRPr/>
            </a:p>
          </p:txBody>
        </p:sp>
        <p:sp>
          <p:nvSpPr>
            <p:cNvPr id="71" name="object 71"/>
            <p:cNvSpPr/>
            <p:nvPr/>
          </p:nvSpPr>
          <p:spPr>
            <a:xfrm>
              <a:off x="10592421"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2" name="object 72"/>
            <p:cNvSpPr/>
            <p:nvPr/>
          </p:nvSpPr>
          <p:spPr>
            <a:xfrm>
              <a:off x="8116875" y="2393880"/>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59"/>
                  </a:lnTo>
                  <a:lnTo>
                    <a:pt x="134404" y="352446"/>
                  </a:lnTo>
                  <a:lnTo>
                    <a:pt x="183071" y="358856"/>
                  </a:lnTo>
                  <a:lnTo>
                    <a:pt x="231739" y="352446"/>
                  </a:lnTo>
                  <a:lnTo>
                    <a:pt x="275471" y="334359"/>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9694"/>
            </a:solidFill>
          </p:spPr>
          <p:txBody>
            <a:bodyPr wrap="square" lIns="0" tIns="0" rIns="0" bIns="0" rtlCol="0"/>
            <a:lstStyle/>
            <a:p>
              <a:endParaRPr/>
            </a:p>
          </p:txBody>
        </p:sp>
        <p:sp>
          <p:nvSpPr>
            <p:cNvPr id="73" name="object 73"/>
            <p:cNvSpPr/>
            <p:nvPr/>
          </p:nvSpPr>
          <p:spPr>
            <a:xfrm>
              <a:off x="8116875"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4" name="object 74"/>
            <p:cNvSpPr/>
            <p:nvPr/>
          </p:nvSpPr>
          <p:spPr>
            <a:xfrm>
              <a:off x="8611984"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D9D9D9"/>
            </a:solidFill>
          </p:spPr>
          <p:txBody>
            <a:bodyPr wrap="square" lIns="0" tIns="0" rIns="0" bIns="0" rtlCol="0"/>
            <a:lstStyle/>
            <a:p>
              <a:endParaRPr/>
            </a:p>
          </p:txBody>
        </p:sp>
        <p:sp>
          <p:nvSpPr>
            <p:cNvPr id="75" name="object 75"/>
            <p:cNvSpPr/>
            <p:nvPr/>
          </p:nvSpPr>
          <p:spPr>
            <a:xfrm>
              <a:off x="8611984"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6" name="object 76"/>
            <p:cNvSpPr/>
            <p:nvPr/>
          </p:nvSpPr>
          <p:spPr>
            <a:xfrm>
              <a:off x="9107093" y="2393880"/>
              <a:ext cx="366395" cy="359410"/>
            </a:xfrm>
            <a:custGeom>
              <a:avLst/>
              <a:gdLst/>
              <a:ahLst/>
              <a:cxnLst/>
              <a:rect l="l" t="t" r="r" b="b"/>
              <a:pathLst>
                <a:path w="366395" h="359410">
                  <a:moveTo>
                    <a:pt x="183071" y="0"/>
                  </a:moveTo>
                  <a:lnTo>
                    <a:pt x="134404" y="6409"/>
                  </a:lnTo>
                  <a:lnTo>
                    <a:pt x="90672" y="24497"/>
                  </a:lnTo>
                  <a:lnTo>
                    <a:pt x="53620" y="52553"/>
                  </a:lnTo>
                  <a:lnTo>
                    <a:pt x="24994" y="88867"/>
                  </a:lnTo>
                  <a:lnTo>
                    <a:pt x="6539" y="131728"/>
                  </a:lnTo>
                  <a:lnTo>
                    <a:pt x="0" y="179428"/>
                  </a:lnTo>
                  <a:lnTo>
                    <a:pt x="6539" y="227127"/>
                  </a:lnTo>
                  <a:lnTo>
                    <a:pt x="24994" y="269989"/>
                  </a:lnTo>
                  <a:lnTo>
                    <a:pt x="53620" y="306303"/>
                  </a:lnTo>
                  <a:lnTo>
                    <a:pt x="90672" y="334359"/>
                  </a:lnTo>
                  <a:lnTo>
                    <a:pt x="134404" y="352446"/>
                  </a:lnTo>
                  <a:lnTo>
                    <a:pt x="183071" y="358856"/>
                  </a:lnTo>
                  <a:lnTo>
                    <a:pt x="231739" y="352446"/>
                  </a:lnTo>
                  <a:lnTo>
                    <a:pt x="275471" y="334359"/>
                  </a:lnTo>
                  <a:lnTo>
                    <a:pt x="312522" y="306303"/>
                  </a:lnTo>
                  <a:lnTo>
                    <a:pt x="341147" y="269989"/>
                  </a:lnTo>
                  <a:lnTo>
                    <a:pt x="359602" y="227127"/>
                  </a:lnTo>
                  <a:lnTo>
                    <a:pt x="366142" y="179428"/>
                  </a:lnTo>
                  <a:lnTo>
                    <a:pt x="359602" y="131728"/>
                  </a:lnTo>
                  <a:lnTo>
                    <a:pt x="341147" y="88867"/>
                  </a:lnTo>
                  <a:lnTo>
                    <a:pt x="312522" y="52553"/>
                  </a:lnTo>
                  <a:lnTo>
                    <a:pt x="275471" y="24497"/>
                  </a:lnTo>
                  <a:lnTo>
                    <a:pt x="231739" y="6409"/>
                  </a:lnTo>
                  <a:lnTo>
                    <a:pt x="183071" y="0"/>
                  </a:lnTo>
                  <a:close/>
                </a:path>
              </a:pathLst>
            </a:custGeom>
            <a:solidFill>
              <a:srgbClr val="D9D9D9"/>
            </a:solidFill>
          </p:spPr>
          <p:txBody>
            <a:bodyPr wrap="square" lIns="0" tIns="0" rIns="0" bIns="0" rtlCol="0"/>
            <a:lstStyle/>
            <a:p>
              <a:endParaRPr/>
            </a:p>
          </p:txBody>
        </p:sp>
        <p:sp>
          <p:nvSpPr>
            <p:cNvPr id="77" name="object 77"/>
            <p:cNvSpPr/>
            <p:nvPr/>
          </p:nvSpPr>
          <p:spPr>
            <a:xfrm>
              <a:off x="9107093"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78" name="object 78"/>
            <p:cNvSpPr/>
            <p:nvPr/>
          </p:nvSpPr>
          <p:spPr>
            <a:xfrm>
              <a:off x="6632614"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7" y="352446"/>
                  </a:lnTo>
                  <a:lnTo>
                    <a:pt x="275469" y="334359"/>
                  </a:lnTo>
                  <a:lnTo>
                    <a:pt x="312520" y="306303"/>
                  </a:lnTo>
                  <a:lnTo>
                    <a:pt x="341146" y="269989"/>
                  </a:lnTo>
                  <a:lnTo>
                    <a:pt x="359601" y="227127"/>
                  </a:lnTo>
                  <a:lnTo>
                    <a:pt x="366140" y="179428"/>
                  </a:lnTo>
                  <a:lnTo>
                    <a:pt x="359601" y="131728"/>
                  </a:lnTo>
                  <a:lnTo>
                    <a:pt x="341146" y="88867"/>
                  </a:lnTo>
                  <a:lnTo>
                    <a:pt x="312520" y="52553"/>
                  </a:lnTo>
                  <a:lnTo>
                    <a:pt x="275469" y="24497"/>
                  </a:lnTo>
                  <a:lnTo>
                    <a:pt x="231737" y="6409"/>
                  </a:lnTo>
                  <a:lnTo>
                    <a:pt x="183070" y="0"/>
                  </a:lnTo>
                  <a:close/>
                </a:path>
              </a:pathLst>
            </a:custGeom>
            <a:solidFill>
              <a:srgbClr val="8EB4E3"/>
            </a:solidFill>
          </p:spPr>
          <p:txBody>
            <a:bodyPr wrap="square" lIns="0" tIns="0" rIns="0" bIns="0" rtlCol="0"/>
            <a:lstStyle/>
            <a:p>
              <a:endParaRPr/>
            </a:p>
          </p:txBody>
        </p:sp>
        <p:sp>
          <p:nvSpPr>
            <p:cNvPr id="79" name="object 79"/>
            <p:cNvSpPr/>
            <p:nvPr/>
          </p:nvSpPr>
          <p:spPr>
            <a:xfrm>
              <a:off x="6632614"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80" name="object 80"/>
            <p:cNvSpPr/>
            <p:nvPr/>
          </p:nvSpPr>
          <p:spPr>
            <a:xfrm>
              <a:off x="7127722"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81" name="object 81"/>
            <p:cNvSpPr/>
            <p:nvPr/>
          </p:nvSpPr>
          <p:spPr>
            <a:xfrm>
              <a:off x="7127722"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sp>
          <p:nvSpPr>
            <p:cNvPr id="82" name="object 82"/>
            <p:cNvSpPr/>
            <p:nvPr/>
          </p:nvSpPr>
          <p:spPr>
            <a:xfrm>
              <a:off x="7622832" y="2393880"/>
              <a:ext cx="366395" cy="359410"/>
            </a:xfrm>
            <a:custGeom>
              <a:avLst/>
              <a:gdLst/>
              <a:ahLst/>
              <a:cxnLst/>
              <a:rect l="l" t="t" r="r" b="b"/>
              <a:pathLst>
                <a:path w="366395" h="359410">
                  <a:moveTo>
                    <a:pt x="183070" y="0"/>
                  </a:moveTo>
                  <a:lnTo>
                    <a:pt x="134403" y="6409"/>
                  </a:lnTo>
                  <a:lnTo>
                    <a:pt x="90671" y="24497"/>
                  </a:lnTo>
                  <a:lnTo>
                    <a:pt x="53620" y="52553"/>
                  </a:lnTo>
                  <a:lnTo>
                    <a:pt x="24994" y="88867"/>
                  </a:lnTo>
                  <a:lnTo>
                    <a:pt x="6539" y="131728"/>
                  </a:lnTo>
                  <a:lnTo>
                    <a:pt x="0" y="179428"/>
                  </a:lnTo>
                  <a:lnTo>
                    <a:pt x="6539" y="227127"/>
                  </a:lnTo>
                  <a:lnTo>
                    <a:pt x="24994" y="269989"/>
                  </a:lnTo>
                  <a:lnTo>
                    <a:pt x="53620" y="306303"/>
                  </a:lnTo>
                  <a:lnTo>
                    <a:pt x="90671" y="334359"/>
                  </a:lnTo>
                  <a:lnTo>
                    <a:pt x="134403" y="352446"/>
                  </a:lnTo>
                  <a:lnTo>
                    <a:pt x="183070" y="358856"/>
                  </a:lnTo>
                  <a:lnTo>
                    <a:pt x="231738" y="352446"/>
                  </a:lnTo>
                  <a:lnTo>
                    <a:pt x="275470" y="334359"/>
                  </a:lnTo>
                  <a:lnTo>
                    <a:pt x="312521" y="306303"/>
                  </a:lnTo>
                  <a:lnTo>
                    <a:pt x="341147" y="269989"/>
                  </a:lnTo>
                  <a:lnTo>
                    <a:pt x="359602" y="227127"/>
                  </a:lnTo>
                  <a:lnTo>
                    <a:pt x="366142" y="179428"/>
                  </a:lnTo>
                  <a:lnTo>
                    <a:pt x="359602" y="131728"/>
                  </a:lnTo>
                  <a:lnTo>
                    <a:pt x="341147" y="88867"/>
                  </a:lnTo>
                  <a:lnTo>
                    <a:pt x="312521" y="52553"/>
                  </a:lnTo>
                  <a:lnTo>
                    <a:pt x="275470" y="24497"/>
                  </a:lnTo>
                  <a:lnTo>
                    <a:pt x="231738" y="6409"/>
                  </a:lnTo>
                  <a:lnTo>
                    <a:pt x="183070" y="0"/>
                  </a:lnTo>
                  <a:close/>
                </a:path>
              </a:pathLst>
            </a:custGeom>
            <a:solidFill>
              <a:srgbClr val="8EB4E3"/>
            </a:solidFill>
          </p:spPr>
          <p:txBody>
            <a:bodyPr wrap="square" lIns="0" tIns="0" rIns="0" bIns="0" rtlCol="0"/>
            <a:lstStyle/>
            <a:p>
              <a:endParaRPr/>
            </a:p>
          </p:txBody>
        </p:sp>
        <p:sp>
          <p:nvSpPr>
            <p:cNvPr id="83" name="object 83"/>
            <p:cNvSpPr/>
            <p:nvPr/>
          </p:nvSpPr>
          <p:spPr>
            <a:xfrm>
              <a:off x="7622832" y="2393880"/>
              <a:ext cx="366395" cy="359410"/>
            </a:xfrm>
            <a:custGeom>
              <a:avLst/>
              <a:gdLst/>
              <a:ahLst/>
              <a:cxnLst/>
              <a:rect l="l" t="t" r="r" b="b"/>
              <a:pathLst>
                <a:path w="366395" h="359410">
                  <a:moveTo>
                    <a:pt x="0" y="179428"/>
                  </a:moveTo>
                  <a:lnTo>
                    <a:pt x="6539" y="131729"/>
                  </a:lnTo>
                  <a:lnTo>
                    <a:pt x="24994" y="88867"/>
                  </a:lnTo>
                  <a:lnTo>
                    <a:pt x="53620" y="52553"/>
                  </a:lnTo>
                  <a:lnTo>
                    <a:pt x="90671" y="24497"/>
                  </a:lnTo>
                  <a:lnTo>
                    <a:pt x="134403" y="6409"/>
                  </a:lnTo>
                  <a:lnTo>
                    <a:pt x="183071" y="0"/>
                  </a:lnTo>
                  <a:lnTo>
                    <a:pt x="231738" y="6409"/>
                  </a:lnTo>
                  <a:lnTo>
                    <a:pt x="275470" y="24497"/>
                  </a:lnTo>
                  <a:lnTo>
                    <a:pt x="312521" y="52553"/>
                  </a:lnTo>
                  <a:lnTo>
                    <a:pt x="341147" y="88867"/>
                  </a:lnTo>
                  <a:lnTo>
                    <a:pt x="359602" y="131729"/>
                  </a:lnTo>
                  <a:lnTo>
                    <a:pt x="366142" y="179428"/>
                  </a:lnTo>
                  <a:lnTo>
                    <a:pt x="359602" y="227127"/>
                  </a:lnTo>
                  <a:lnTo>
                    <a:pt x="341147" y="269989"/>
                  </a:lnTo>
                  <a:lnTo>
                    <a:pt x="312521" y="306303"/>
                  </a:lnTo>
                  <a:lnTo>
                    <a:pt x="275470" y="334359"/>
                  </a:lnTo>
                  <a:lnTo>
                    <a:pt x="231738" y="352447"/>
                  </a:lnTo>
                  <a:lnTo>
                    <a:pt x="183071" y="358857"/>
                  </a:lnTo>
                  <a:lnTo>
                    <a:pt x="134403" y="352447"/>
                  </a:lnTo>
                  <a:lnTo>
                    <a:pt x="90671" y="334359"/>
                  </a:lnTo>
                  <a:lnTo>
                    <a:pt x="53620" y="306303"/>
                  </a:lnTo>
                  <a:lnTo>
                    <a:pt x="24994" y="269989"/>
                  </a:lnTo>
                  <a:lnTo>
                    <a:pt x="6539" y="227127"/>
                  </a:lnTo>
                  <a:lnTo>
                    <a:pt x="0" y="179428"/>
                  </a:lnTo>
                  <a:close/>
                </a:path>
              </a:pathLst>
            </a:custGeom>
            <a:ln w="19050">
              <a:solidFill>
                <a:srgbClr val="000000"/>
              </a:solidFill>
            </a:ln>
          </p:spPr>
          <p:txBody>
            <a:bodyPr wrap="square" lIns="0" tIns="0" rIns="0" bIns="0" rtlCol="0"/>
            <a:lstStyle/>
            <a:p>
              <a:endParaRPr/>
            </a:p>
          </p:txBody>
        </p:sp>
      </p:grpSp>
      <p:sp>
        <p:nvSpPr>
          <p:cNvPr id="84" name="object 84"/>
          <p:cNvSpPr txBox="1"/>
          <p:nvPr/>
        </p:nvSpPr>
        <p:spPr>
          <a:xfrm>
            <a:off x="7843879" y="1715515"/>
            <a:ext cx="1874520"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Refit</a:t>
            </a:r>
            <a:r>
              <a:rPr sz="1800" b="1" spc="-10" dirty="0">
                <a:latin typeface="Tahoma"/>
                <a:cs typeface="Tahoma"/>
              </a:rPr>
              <a:t> periodically</a:t>
            </a:r>
            <a:endParaRPr sz="1800">
              <a:latin typeface="Tahoma"/>
              <a:cs typeface="Tahoma"/>
            </a:endParaRPr>
          </a:p>
        </p:txBody>
      </p:sp>
      <p:sp>
        <p:nvSpPr>
          <p:cNvPr id="85" name="object 85"/>
          <p:cNvSpPr txBox="1"/>
          <p:nvPr/>
        </p:nvSpPr>
        <p:spPr>
          <a:xfrm>
            <a:off x="6096610" y="4058116"/>
            <a:ext cx="2635250" cy="646430"/>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Pros</a:t>
            </a:r>
            <a:endParaRPr sz="1800">
              <a:latin typeface="Tahoma"/>
              <a:cs typeface="Tahoma"/>
            </a:endParaRPr>
          </a:p>
          <a:p>
            <a:pPr marL="91440">
              <a:lnSpc>
                <a:spcPts val="2135"/>
              </a:lnSpc>
            </a:pPr>
            <a:r>
              <a:rPr sz="1800" spc="-145" dirty="0">
                <a:latin typeface="Verdana"/>
                <a:cs typeface="Verdana"/>
              </a:rPr>
              <a:t>Less</a:t>
            </a:r>
            <a:r>
              <a:rPr sz="1800" spc="-125" dirty="0">
                <a:latin typeface="Verdana"/>
                <a:cs typeface="Verdana"/>
              </a:rPr>
              <a:t> </a:t>
            </a:r>
            <a:r>
              <a:rPr sz="1800" spc="-20" dirty="0">
                <a:latin typeface="Verdana"/>
                <a:cs typeface="Verdana"/>
              </a:rPr>
              <a:t>time.</a:t>
            </a:r>
            <a:endParaRPr sz="1800">
              <a:latin typeface="Verdana"/>
              <a:cs typeface="Verdana"/>
            </a:endParaRPr>
          </a:p>
        </p:txBody>
      </p:sp>
      <p:sp>
        <p:nvSpPr>
          <p:cNvPr id="86" name="object 86"/>
          <p:cNvSpPr txBox="1"/>
          <p:nvPr/>
        </p:nvSpPr>
        <p:spPr>
          <a:xfrm>
            <a:off x="8873856" y="4058116"/>
            <a:ext cx="2753995" cy="923925"/>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Cons</a:t>
            </a:r>
            <a:endParaRPr sz="1800">
              <a:latin typeface="Tahoma"/>
              <a:cs typeface="Tahoma"/>
            </a:endParaRPr>
          </a:p>
          <a:p>
            <a:pPr marL="91440" marR="342900">
              <a:lnSpc>
                <a:spcPts val="2210"/>
              </a:lnSpc>
              <a:spcBef>
                <a:spcPts val="5"/>
              </a:spcBef>
            </a:pPr>
            <a:r>
              <a:rPr sz="1800" spc="-75" dirty="0">
                <a:latin typeface="Verdana"/>
                <a:cs typeface="Verdana"/>
              </a:rPr>
              <a:t>Worse</a:t>
            </a:r>
            <a:r>
              <a:rPr sz="1800" spc="-105" dirty="0">
                <a:latin typeface="Verdana"/>
                <a:cs typeface="Verdana"/>
              </a:rPr>
              <a:t> </a:t>
            </a:r>
            <a:r>
              <a:rPr sz="1800" spc="-50" dirty="0">
                <a:latin typeface="Verdana"/>
                <a:cs typeface="Verdana"/>
              </a:rPr>
              <a:t>estimate</a:t>
            </a:r>
            <a:r>
              <a:rPr sz="1800" spc="-100" dirty="0">
                <a:latin typeface="Verdana"/>
                <a:cs typeface="Verdana"/>
              </a:rPr>
              <a:t> </a:t>
            </a:r>
            <a:r>
              <a:rPr sz="1800" spc="-25" dirty="0">
                <a:latin typeface="Verdana"/>
                <a:cs typeface="Verdana"/>
              </a:rPr>
              <a:t>of </a:t>
            </a:r>
            <a:r>
              <a:rPr sz="1800" dirty="0">
                <a:latin typeface="Verdana"/>
                <a:cs typeface="Verdana"/>
              </a:rPr>
              <a:t>model</a:t>
            </a:r>
            <a:r>
              <a:rPr sz="1800" spc="-65" dirty="0">
                <a:latin typeface="Verdana"/>
                <a:cs typeface="Verdana"/>
              </a:rPr>
              <a:t> </a:t>
            </a:r>
            <a:r>
              <a:rPr sz="1800" spc="-10" dirty="0">
                <a:latin typeface="Verdana"/>
                <a:cs typeface="Verdana"/>
              </a:rPr>
              <a:t>performance.</a:t>
            </a:r>
            <a:endParaRPr sz="1800">
              <a:latin typeface="Verdana"/>
              <a:cs typeface="Verdana"/>
            </a:endParaRPr>
          </a:p>
        </p:txBody>
      </p:sp>
      <p:sp>
        <p:nvSpPr>
          <p:cNvPr id="87" name="object 87"/>
          <p:cNvSpPr txBox="1"/>
          <p:nvPr/>
        </p:nvSpPr>
        <p:spPr>
          <a:xfrm>
            <a:off x="631368" y="4058116"/>
            <a:ext cx="2635250" cy="923925"/>
          </a:xfrm>
          <a:prstGeom prst="rect">
            <a:avLst/>
          </a:prstGeom>
          <a:ln w="25400">
            <a:solidFill>
              <a:srgbClr val="000000"/>
            </a:solidFill>
          </a:ln>
        </p:spPr>
        <p:txBody>
          <a:bodyPr vert="horz" wrap="square" lIns="0" tIns="44450" rIns="0" bIns="0" rtlCol="0">
            <a:spAutoFit/>
          </a:bodyPr>
          <a:lstStyle/>
          <a:p>
            <a:pPr marL="91440">
              <a:lnSpc>
                <a:spcPts val="2135"/>
              </a:lnSpc>
              <a:spcBef>
                <a:spcPts val="350"/>
              </a:spcBef>
            </a:pPr>
            <a:r>
              <a:rPr sz="1800" b="1" spc="-20" dirty="0">
                <a:latin typeface="Tahoma"/>
                <a:cs typeface="Tahoma"/>
              </a:rPr>
              <a:t>Pros</a:t>
            </a:r>
            <a:endParaRPr sz="1800">
              <a:latin typeface="Tahoma"/>
              <a:cs typeface="Tahoma"/>
            </a:endParaRPr>
          </a:p>
          <a:p>
            <a:pPr marL="91440" marR="224154">
              <a:lnSpc>
                <a:spcPts val="2210"/>
              </a:lnSpc>
              <a:spcBef>
                <a:spcPts val="5"/>
              </a:spcBef>
            </a:pPr>
            <a:r>
              <a:rPr sz="1800" spc="-80" dirty="0">
                <a:latin typeface="Verdana"/>
                <a:cs typeface="Verdana"/>
              </a:rPr>
              <a:t>Better</a:t>
            </a:r>
            <a:r>
              <a:rPr sz="1800" spc="-105" dirty="0">
                <a:latin typeface="Verdana"/>
                <a:cs typeface="Verdana"/>
              </a:rPr>
              <a:t> </a:t>
            </a:r>
            <a:r>
              <a:rPr sz="1800" spc="-50" dirty="0">
                <a:latin typeface="Verdana"/>
                <a:cs typeface="Verdana"/>
              </a:rPr>
              <a:t>estimate</a:t>
            </a:r>
            <a:r>
              <a:rPr sz="1800" spc="-95" dirty="0">
                <a:latin typeface="Verdana"/>
                <a:cs typeface="Verdana"/>
              </a:rPr>
              <a:t> </a:t>
            </a:r>
            <a:r>
              <a:rPr sz="1800" spc="-25" dirty="0">
                <a:latin typeface="Verdana"/>
                <a:cs typeface="Verdana"/>
              </a:rPr>
              <a:t>of </a:t>
            </a:r>
            <a:r>
              <a:rPr sz="1800" dirty="0">
                <a:latin typeface="Verdana"/>
                <a:cs typeface="Verdana"/>
              </a:rPr>
              <a:t>model</a:t>
            </a:r>
            <a:r>
              <a:rPr sz="1800" spc="-65" dirty="0">
                <a:latin typeface="Verdana"/>
                <a:cs typeface="Verdana"/>
              </a:rPr>
              <a:t> </a:t>
            </a:r>
            <a:r>
              <a:rPr sz="1800" spc="-10" dirty="0">
                <a:latin typeface="Verdana"/>
                <a:cs typeface="Verdana"/>
              </a:rPr>
              <a:t>performance.</a:t>
            </a:r>
            <a:endParaRPr sz="1800">
              <a:latin typeface="Verdana"/>
              <a:cs typeface="Verdana"/>
            </a:endParaRPr>
          </a:p>
        </p:txBody>
      </p:sp>
      <p:sp>
        <p:nvSpPr>
          <p:cNvPr id="88" name="object 88"/>
          <p:cNvSpPr txBox="1"/>
          <p:nvPr/>
        </p:nvSpPr>
        <p:spPr>
          <a:xfrm>
            <a:off x="3409425" y="4058116"/>
            <a:ext cx="2181225" cy="646430"/>
          </a:xfrm>
          <a:prstGeom prst="rect">
            <a:avLst/>
          </a:prstGeom>
          <a:ln w="25400">
            <a:solidFill>
              <a:srgbClr val="000000"/>
            </a:solidFill>
          </a:ln>
        </p:spPr>
        <p:txBody>
          <a:bodyPr vert="horz" wrap="square" lIns="0" tIns="44450" rIns="0" bIns="0" rtlCol="0">
            <a:spAutoFit/>
          </a:bodyPr>
          <a:lstStyle/>
          <a:p>
            <a:pPr marL="90805">
              <a:lnSpc>
                <a:spcPts val="2135"/>
              </a:lnSpc>
              <a:spcBef>
                <a:spcPts val="350"/>
              </a:spcBef>
            </a:pPr>
            <a:r>
              <a:rPr sz="1800" b="1" spc="-20" dirty="0">
                <a:latin typeface="Tahoma"/>
                <a:cs typeface="Tahoma"/>
              </a:rPr>
              <a:t>Cons</a:t>
            </a:r>
            <a:endParaRPr sz="1800">
              <a:latin typeface="Tahoma"/>
              <a:cs typeface="Tahoma"/>
            </a:endParaRPr>
          </a:p>
          <a:p>
            <a:pPr marL="90805">
              <a:lnSpc>
                <a:spcPts val="2135"/>
              </a:lnSpc>
            </a:pPr>
            <a:r>
              <a:rPr sz="1800" dirty="0">
                <a:latin typeface="Verdana"/>
                <a:cs typeface="Verdana"/>
              </a:rPr>
              <a:t>More</a:t>
            </a:r>
            <a:r>
              <a:rPr sz="1800" spc="-60" dirty="0">
                <a:latin typeface="Verdana"/>
                <a:cs typeface="Verdana"/>
              </a:rPr>
              <a:t> </a:t>
            </a:r>
            <a:r>
              <a:rPr sz="1800" spc="-10" dirty="0">
                <a:latin typeface="Verdana"/>
                <a:cs typeface="Verdana"/>
              </a:rPr>
              <a:t>time.</a:t>
            </a:r>
            <a:endParaRPr sz="180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578356"/>
            <a:ext cx="10185400" cy="683895"/>
          </a:xfrm>
          <a:prstGeom prst="rect">
            <a:avLst/>
          </a:prstGeom>
        </p:spPr>
        <p:txBody>
          <a:bodyPr vert="horz" wrap="square" lIns="0" tIns="67310" rIns="0" bIns="0" rtlCol="0">
            <a:spAutoFit/>
          </a:bodyPr>
          <a:lstStyle/>
          <a:p>
            <a:pPr marL="354965" indent="-342265">
              <a:lnSpc>
                <a:spcPct val="100000"/>
              </a:lnSpc>
              <a:spcBef>
                <a:spcPts val="530"/>
              </a:spcBef>
              <a:buFont typeface="Arial MT"/>
              <a:buChar char="•"/>
              <a:tabLst>
                <a:tab pos="354965" algn="l"/>
              </a:tabLst>
            </a:pPr>
            <a:r>
              <a:rPr sz="1800" dirty="0">
                <a:latin typeface="Verdana"/>
                <a:cs typeface="Verdana"/>
              </a:rPr>
              <a:t>We</a:t>
            </a:r>
            <a:r>
              <a:rPr sz="1800" spc="-120" dirty="0">
                <a:latin typeface="Verdana"/>
                <a:cs typeface="Verdana"/>
              </a:rPr>
              <a:t> </a:t>
            </a:r>
            <a:r>
              <a:rPr sz="1800" spc="-45" dirty="0">
                <a:latin typeface="Verdana"/>
                <a:cs typeface="Verdana"/>
              </a:rPr>
              <a:t>trade-</a:t>
            </a:r>
            <a:r>
              <a:rPr sz="1800" spc="-25" dirty="0">
                <a:latin typeface="Verdana"/>
                <a:cs typeface="Verdana"/>
              </a:rPr>
              <a:t>off</a:t>
            </a:r>
            <a:r>
              <a:rPr sz="1800" spc="-130" dirty="0">
                <a:latin typeface="Verdana"/>
                <a:cs typeface="Verdana"/>
              </a:rPr>
              <a:t> </a:t>
            </a:r>
            <a:r>
              <a:rPr sz="1800" b="1" spc="-65" dirty="0">
                <a:latin typeface="Tahoma"/>
                <a:cs typeface="Tahoma"/>
              </a:rPr>
              <a:t>reliability</a:t>
            </a:r>
            <a:r>
              <a:rPr sz="1800" b="1" spc="-10" dirty="0">
                <a:latin typeface="Tahoma"/>
                <a:cs typeface="Tahoma"/>
              </a:rPr>
              <a:t> </a:t>
            </a:r>
            <a:r>
              <a:rPr sz="1800" spc="-30" dirty="0">
                <a:latin typeface="Verdana"/>
                <a:cs typeface="Verdana"/>
              </a:rPr>
              <a:t>against</a:t>
            </a:r>
            <a:r>
              <a:rPr sz="1800" spc="-125" dirty="0">
                <a:latin typeface="Verdana"/>
                <a:cs typeface="Verdana"/>
              </a:rPr>
              <a:t> </a:t>
            </a:r>
            <a:r>
              <a:rPr sz="1800" b="1" spc="-65" dirty="0">
                <a:latin typeface="Tahoma"/>
                <a:cs typeface="Tahoma"/>
              </a:rPr>
              <a:t>time</a:t>
            </a:r>
            <a:r>
              <a:rPr sz="1800" b="1" spc="-20" dirty="0">
                <a:latin typeface="Tahoma"/>
                <a:cs typeface="Tahoma"/>
              </a:rPr>
              <a:t> </a:t>
            </a:r>
            <a:r>
              <a:rPr sz="1800" b="1" spc="-200" dirty="0">
                <a:latin typeface="Tahoma"/>
                <a:cs typeface="Tahoma"/>
              </a:rPr>
              <a:t>&amp;</a:t>
            </a:r>
            <a:r>
              <a:rPr sz="1800" b="1" spc="-20" dirty="0">
                <a:latin typeface="Tahoma"/>
                <a:cs typeface="Tahoma"/>
              </a:rPr>
              <a:t> </a:t>
            </a:r>
            <a:r>
              <a:rPr sz="1800" b="1" spc="-10" dirty="0">
                <a:latin typeface="Tahoma"/>
                <a:cs typeface="Tahoma"/>
              </a:rPr>
              <a:t>memory</a:t>
            </a:r>
            <a:r>
              <a:rPr sz="1800" spc="-10" dirty="0">
                <a:latin typeface="Verdana"/>
                <a:cs typeface="Verdana"/>
              </a:rPr>
              <a:t>.</a:t>
            </a:r>
            <a:endParaRPr sz="1800">
              <a:latin typeface="Verdana"/>
              <a:cs typeface="Verdana"/>
            </a:endParaRPr>
          </a:p>
          <a:p>
            <a:pPr marL="354965" indent="-342265">
              <a:lnSpc>
                <a:spcPct val="100000"/>
              </a:lnSpc>
              <a:spcBef>
                <a:spcPts val="430"/>
              </a:spcBef>
              <a:buFont typeface="Arial MT"/>
              <a:buChar char="•"/>
              <a:tabLst>
                <a:tab pos="354965" algn="l"/>
              </a:tabLst>
            </a:pPr>
            <a:r>
              <a:rPr sz="1800" spc="-114" dirty="0">
                <a:latin typeface="Verdana"/>
                <a:cs typeface="Verdana"/>
              </a:rPr>
              <a:t>The</a:t>
            </a:r>
            <a:r>
              <a:rPr sz="1800" spc="-110" dirty="0">
                <a:latin typeface="Verdana"/>
                <a:cs typeface="Verdana"/>
              </a:rPr>
              <a:t> </a:t>
            </a:r>
            <a:r>
              <a:rPr sz="1800" spc="-45" dirty="0">
                <a:latin typeface="Verdana"/>
                <a:cs typeface="Verdana"/>
              </a:rPr>
              <a:t>trade-</a:t>
            </a:r>
            <a:r>
              <a:rPr sz="1800" spc="-25" dirty="0">
                <a:latin typeface="Verdana"/>
                <a:cs typeface="Verdana"/>
              </a:rPr>
              <a:t>off</a:t>
            </a:r>
            <a:r>
              <a:rPr sz="1800" spc="-114" dirty="0">
                <a:latin typeface="Verdana"/>
                <a:cs typeface="Verdana"/>
              </a:rPr>
              <a:t> </a:t>
            </a:r>
            <a:r>
              <a:rPr sz="1800" spc="-80" dirty="0">
                <a:latin typeface="Verdana"/>
                <a:cs typeface="Verdana"/>
              </a:rPr>
              <a:t>varies</a:t>
            </a:r>
            <a:r>
              <a:rPr sz="1800" spc="-114" dirty="0">
                <a:latin typeface="Verdana"/>
                <a:cs typeface="Verdana"/>
              </a:rPr>
              <a:t> </a:t>
            </a:r>
            <a:r>
              <a:rPr sz="1800" spc="-80" dirty="0">
                <a:latin typeface="Verdana"/>
                <a:cs typeface="Verdana"/>
              </a:rPr>
              <a:t>for</a:t>
            </a:r>
            <a:r>
              <a:rPr sz="1800" spc="-120" dirty="0">
                <a:latin typeface="Verdana"/>
                <a:cs typeface="Verdana"/>
              </a:rPr>
              <a:t> </a:t>
            </a:r>
            <a:r>
              <a:rPr sz="1800" b="1" dirty="0">
                <a:latin typeface="Tahoma"/>
                <a:cs typeface="Tahoma"/>
              </a:rPr>
              <a:t>model</a:t>
            </a:r>
            <a:r>
              <a:rPr sz="1800" b="1" spc="-5" dirty="0">
                <a:latin typeface="Tahoma"/>
                <a:cs typeface="Tahoma"/>
              </a:rPr>
              <a:t> </a:t>
            </a:r>
            <a:r>
              <a:rPr sz="1800" b="1" spc="-50" dirty="0">
                <a:latin typeface="Tahoma"/>
                <a:cs typeface="Tahoma"/>
              </a:rPr>
              <a:t>selection</a:t>
            </a:r>
            <a:r>
              <a:rPr sz="1800" spc="-50" dirty="0">
                <a:latin typeface="Verdana"/>
                <a:cs typeface="Verdana"/>
              </a:rPr>
              <a:t>,</a:t>
            </a:r>
            <a:r>
              <a:rPr sz="1800" spc="-114" dirty="0">
                <a:latin typeface="Verdana"/>
                <a:cs typeface="Verdana"/>
              </a:rPr>
              <a:t> </a:t>
            </a:r>
            <a:r>
              <a:rPr sz="1800" b="1" spc="-30" dirty="0">
                <a:latin typeface="Tahoma"/>
                <a:cs typeface="Tahoma"/>
              </a:rPr>
              <a:t>hyperparameter</a:t>
            </a:r>
            <a:r>
              <a:rPr sz="1800" b="1" spc="-10" dirty="0">
                <a:latin typeface="Tahoma"/>
                <a:cs typeface="Tahoma"/>
              </a:rPr>
              <a:t> </a:t>
            </a:r>
            <a:r>
              <a:rPr sz="1800" b="1" spc="-100" dirty="0">
                <a:latin typeface="Tahoma"/>
                <a:cs typeface="Tahoma"/>
              </a:rPr>
              <a:t>tuning</a:t>
            </a:r>
            <a:r>
              <a:rPr sz="1800" spc="-100" dirty="0">
                <a:latin typeface="Verdana"/>
                <a:cs typeface="Verdana"/>
              </a:rPr>
              <a:t>,</a:t>
            </a:r>
            <a:r>
              <a:rPr sz="1800" spc="-114" dirty="0">
                <a:latin typeface="Verdana"/>
                <a:cs typeface="Verdana"/>
              </a:rPr>
              <a:t> </a:t>
            </a:r>
            <a:r>
              <a:rPr sz="1800" spc="70" dirty="0">
                <a:latin typeface="Verdana"/>
                <a:cs typeface="Verdana"/>
              </a:rPr>
              <a:t>and</a:t>
            </a:r>
            <a:r>
              <a:rPr sz="1800" spc="-110" dirty="0">
                <a:latin typeface="Verdana"/>
                <a:cs typeface="Verdana"/>
              </a:rPr>
              <a:t> </a:t>
            </a:r>
            <a:r>
              <a:rPr sz="1800" b="1" spc="-105" dirty="0">
                <a:latin typeface="Tahoma"/>
                <a:cs typeface="Tahoma"/>
              </a:rPr>
              <a:t>error</a:t>
            </a:r>
            <a:r>
              <a:rPr sz="1800" b="1" spc="-10" dirty="0">
                <a:latin typeface="Tahoma"/>
                <a:cs typeface="Tahoma"/>
              </a:rPr>
              <a:t> </a:t>
            </a:r>
            <a:r>
              <a:rPr sz="1800" b="1" spc="-20" dirty="0">
                <a:latin typeface="Tahoma"/>
                <a:cs typeface="Tahoma"/>
              </a:rPr>
              <a:t>measurement</a:t>
            </a:r>
            <a:r>
              <a:rPr sz="1800" spc="-20" dirty="0">
                <a:latin typeface="Verdana"/>
                <a:cs typeface="Verdana"/>
              </a:rPr>
              <a:t>.</a:t>
            </a:r>
            <a:endParaRPr sz="1800">
              <a:latin typeface="Verdana"/>
              <a:cs typeface="Verdana"/>
            </a:endParaRPr>
          </a:p>
        </p:txBody>
      </p:sp>
      <p:sp>
        <p:nvSpPr>
          <p:cNvPr id="3" name="object 3"/>
          <p:cNvSpPr txBox="1"/>
          <p:nvPr/>
        </p:nvSpPr>
        <p:spPr>
          <a:xfrm>
            <a:off x="11308715" y="6433820"/>
            <a:ext cx="193675" cy="208279"/>
          </a:xfrm>
          <a:prstGeom prst="rect">
            <a:avLst/>
          </a:prstGeom>
        </p:spPr>
        <p:txBody>
          <a:bodyPr vert="horz" wrap="square" lIns="0" tIns="12700" rIns="0" bIns="0" rtlCol="0">
            <a:spAutoFit/>
          </a:bodyPr>
          <a:lstStyle/>
          <a:p>
            <a:pPr marL="12700">
              <a:lnSpc>
                <a:spcPct val="100000"/>
              </a:lnSpc>
              <a:spcBef>
                <a:spcPts val="100"/>
              </a:spcBef>
            </a:pPr>
            <a:r>
              <a:rPr sz="1200" spc="-75" dirty="0">
                <a:solidFill>
                  <a:srgbClr val="898989"/>
                </a:solidFill>
                <a:latin typeface="Verdana"/>
                <a:cs typeface="Verdana"/>
              </a:rPr>
              <a:t>29</a:t>
            </a:r>
            <a:endParaRPr sz="1200">
              <a:latin typeface="Verdana"/>
              <a:cs typeface="Verdana"/>
            </a:endParaRPr>
          </a:p>
        </p:txBody>
      </p:sp>
      <p:sp>
        <p:nvSpPr>
          <p:cNvPr id="4" name="object 4"/>
          <p:cNvSpPr txBox="1"/>
          <p:nvPr/>
        </p:nvSpPr>
        <p:spPr>
          <a:xfrm>
            <a:off x="486671" y="5013452"/>
            <a:ext cx="2296795" cy="565150"/>
          </a:xfrm>
          <a:prstGeom prst="rect">
            <a:avLst/>
          </a:prstGeom>
        </p:spPr>
        <p:txBody>
          <a:bodyPr vert="horz" wrap="square" lIns="0" tIns="28575" rIns="0" bIns="0" rtlCol="0">
            <a:spAutoFit/>
          </a:bodyPr>
          <a:lstStyle/>
          <a:p>
            <a:pPr marL="12700" marR="5080">
              <a:lnSpc>
                <a:spcPts val="2090"/>
              </a:lnSpc>
              <a:spcBef>
                <a:spcPts val="225"/>
              </a:spcBef>
            </a:pPr>
            <a:r>
              <a:rPr sz="1800" spc="-10" dirty="0">
                <a:latin typeface="Verdana"/>
                <a:cs typeface="Verdana"/>
              </a:rPr>
              <a:t>Measure</a:t>
            </a:r>
            <a:r>
              <a:rPr sz="1800" spc="-110" dirty="0">
                <a:latin typeface="Verdana"/>
                <a:cs typeface="Verdana"/>
              </a:rPr>
              <a:t> </a:t>
            </a:r>
            <a:r>
              <a:rPr sz="1800" spc="-25" dirty="0">
                <a:latin typeface="Verdana"/>
                <a:cs typeface="Verdana"/>
              </a:rPr>
              <a:t>forecasting </a:t>
            </a:r>
            <a:r>
              <a:rPr sz="1800" spc="-100" dirty="0">
                <a:latin typeface="Verdana"/>
                <a:cs typeface="Verdana"/>
              </a:rPr>
              <a:t>error</a:t>
            </a:r>
            <a:r>
              <a:rPr sz="1800" spc="-135" dirty="0">
                <a:latin typeface="Verdana"/>
                <a:cs typeface="Verdana"/>
              </a:rPr>
              <a:t> </a:t>
            </a:r>
            <a:r>
              <a:rPr sz="1800" spc="-10" dirty="0">
                <a:latin typeface="Verdana"/>
                <a:cs typeface="Verdana"/>
              </a:rPr>
              <a:t>accurately.</a:t>
            </a:r>
            <a:endParaRPr sz="1800">
              <a:latin typeface="Verdana"/>
              <a:cs typeface="Verdana"/>
            </a:endParaRPr>
          </a:p>
        </p:txBody>
      </p:sp>
      <p:sp>
        <p:nvSpPr>
          <p:cNvPr id="5" name="object 5"/>
          <p:cNvSpPr txBox="1"/>
          <p:nvPr/>
        </p:nvSpPr>
        <p:spPr>
          <a:xfrm>
            <a:off x="3947646" y="5013452"/>
            <a:ext cx="1793239"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Verdana"/>
                <a:cs typeface="Verdana"/>
              </a:rPr>
              <a:t>Model</a:t>
            </a:r>
            <a:r>
              <a:rPr sz="1800" spc="-135" dirty="0">
                <a:latin typeface="Verdana"/>
                <a:cs typeface="Verdana"/>
              </a:rPr>
              <a:t> </a:t>
            </a:r>
            <a:r>
              <a:rPr sz="1800" spc="-10" dirty="0">
                <a:latin typeface="Verdana"/>
                <a:cs typeface="Verdana"/>
              </a:rPr>
              <a:t>selection</a:t>
            </a:r>
            <a:endParaRPr sz="1800">
              <a:latin typeface="Verdana"/>
              <a:cs typeface="Verdana"/>
            </a:endParaRPr>
          </a:p>
        </p:txBody>
      </p:sp>
      <p:sp>
        <p:nvSpPr>
          <p:cNvPr id="6" name="object 6"/>
          <p:cNvSpPr txBox="1"/>
          <p:nvPr/>
        </p:nvSpPr>
        <p:spPr>
          <a:xfrm>
            <a:off x="9794857" y="5013452"/>
            <a:ext cx="1870710" cy="565150"/>
          </a:xfrm>
          <a:prstGeom prst="rect">
            <a:avLst/>
          </a:prstGeom>
        </p:spPr>
        <p:txBody>
          <a:bodyPr vert="horz" wrap="square" lIns="0" tIns="28575" rIns="0" bIns="0" rtlCol="0">
            <a:spAutoFit/>
          </a:bodyPr>
          <a:lstStyle/>
          <a:p>
            <a:pPr marL="12700" marR="5080">
              <a:lnSpc>
                <a:spcPts val="2090"/>
              </a:lnSpc>
              <a:spcBef>
                <a:spcPts val="225"/>
              </a:spcBef>
            </a:pPr>
            <a:r>
              <a:rPr sz="1800" spc="-30" dirty="0">
                <a:latin typeface="Verdana"/>
                <a:cs typeface="Verdana"/>
              </a:rPr>
              <a:t>Hyperparameter </a:t>
            </a:r>
            <a:r>
              <a:rPr sz="1800" spc="-10" dirty="0">
                <a:latin typeface="Verdana"/>
                <a:cs typeface="Verdana"/>
              </a:rPr>
              <a:t>tuning</a:t>
            </a:r>
            <a:endParaRPr sz="1800">
              <a:latin typeface="Verdana"/>
              <a:cs typeface="Verdana"/>
            </a:endParaRPr>
          </a:p>
        </p:txBody>
      </p:sp>
      <p:sp>
        <p:nvSpPr>
          <p:cNvPr id="7" name="object 7"/>
          <p:cNvSpPr txBox="1"/>
          <p:nvPr/>
        </p:nvSpPr>
        <p:spPr>
          <a:xfrm>
            <a:off x="6640743" y="5016500"/>
            <a:ext cx="1996439" cy="7569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Verdana"/>
                <a:cs typeface="Verdana"/>
              </a:rPr>
              <a:t>Longer</a:t>
            </a:r>
            <a:r>
              <a:rPr sz="1800" spc="-130" dirty="0">
                <a:latin typeface="Verdana"/>
                <a:cs typeface="Verdana"/>
              </a:rPr>
              <a:t> </a:t>
            </a:r>
            <a:r>
              <a:rPr sz="1800" spc="-60" dirty="0">
                <a:latin typeface="Verdana"/>
                <a:cs typeface="Verdana"/>
              </a:rPr>
              <a:t>time</a:t>
            </a:r>
            <a:r>
              <a:rPr sz="1800" spc="-114" dirty="0">
                <a:latin typeface="Verdana"/>
                <a:cs typeface="Verdana"/>
              </a:rPr>
              <a:t> </a:t>
            </a:r>
            <a:r>
              <a:rPr sz="1800" spc="-95" dirty="0">
                <a:latin typeface="Verdana"/>
                <a:cs typeface="Verdana"/>
              </a:rPr>
              <a:t>series</a:t>
            </a:r>
            <a:endParaRPr sz="1800">
              <a:latin typeface="Verdana"/>
              <a:cs typeface="Verdana"/>
            </a:endParaRPr>
          </a:p>
          <a:p>
            <a:pPr marL="12700">
              <a:lnSpc>
                <a:spcPct val="100000"/>
              </a:lnSpc>
              <a:spcBef>
                <a:spcPts val="1440"/>
              </a:spcBef>
            </a:pPr>
            <a:r>
              <a:rPr sz="1800" dirty="0">
                <a:latin typeface="Verdana"/>
                <a:cs typeface="Verdana"/>
              </a:rPr>
              <a:t>Many</a:t>
            </a:r>
            <a:r>
              <a:rPr sz="1800" spc="-85" dirty="0">
                <a:latin typeface="Verdana"/>
                <a:cs typeface="Verdana"/>
              </a:rPr>
              <a:t> </a:t>
            </a:r>
            <a:r>
              <a:rPr sz="1800" spc="-60" dirty="0">
                <a:latin typeface="Verdana"/>
                <a:cs typeface="Verdana"/>
              </a:rPr>
              <a:t>time</a:t>
            </a:r>
            <a:r>
              <a:rPr sz="1800" spc="-75" dirty="0">
                <a:latin typeface="Verdana"/>
                <a:cs typeface="Verdana"/>
              </a:rPr>
              <a:t> </a:t>
            </a:r>
            <a:r>
              <a:rPr sz="1800" spc="-10" dirty="0">
                <a:latin typeface="Verdana"/>
                <a:cs typeface="Verdana"/>
              </a:rPr>
              <a:t>series</a:t>
            </a:r>
            <a:endParaRPr sz="1800">
              <a:latin typeface="Verdana"/>
              <a:cs typeface="Verdana"/>
            </a:endParaRPr>
          </a:p>
        </p:txBody>
      </p:sp>
      <p:sp>
        <p:nvSpPr>
          <p:cNvPr id="9" name="object 9"/>
          <p:cNvSpPr txBox="1">
            <a:spLocks noGrp="1"/>
          </p:cNvSpPr>
          <p:nvPr>
            <p:ph type="title"/>
          </p:nvPr>
        </p:nvSpPr>
        <p:spPr>
          <a:xfrm>
            <a:off x="688340" y="545083"/>
            <a:ext cx="10466070" cy="574040"/>
          </a:xfrm>
          <a:prstGeom prst="rect">
            <a:avLst/>
          </a:prstGeom>
        </p:spPr>
        <p:txBody>
          <a:bodyPr vert="horz" wrap="square" lIns="0" tIns="12700" rIns="0" bIns="0" rtlCol="0">
            <a:spAutoFit/>
          </a:bodyPr>
          <a:lstStyle/>
          <a:p>
            <a:pPr marL="12700">
              <a:lnSpc>
                <a:spcPct val="100000"/>
              </a:lnSpc>
              <a:spcBef>
                <a:spcPts val="100"/>
              </a:spcBef>
            </a:pPr>
            <a:r>
              <a:rPr sz="3600" dirty="0"/>
              <a:t>Choosing</a:t>
            </a:r>
            <a:r>
              <a:rPr sz="3600" spc="-185" dirty="0"/>
              <a:t> </a:t>
            </a:r>
            <a:r>
              <a:rPr sz="3600" spc="-50" dirty="0"/>
              <a:t>backtesting</a:t>
            </a:r>
            <a:r>
              <a:rPr sz="3600" spc="-114" dirty="0"/>
              <a:t> </a:t>
            </a:r>
            <a:r>
              <a:rPr sz="3600" spc="-80" dirty="0"/>
              <a:t>parameters</a:t>
            </a:r>
            <a:r>
              <a:rPr sz="3600" spc="-105" dirty="0"/>
              <a:t> </a:t>
            </a:r>
            <a:r>
              <a:rPr sz="3600" spc="-254" dirty="0"/>
              <a:t>is</a:t>
            </a:r>
            <a:r>
              <a:rPr sz="3600" spc="-40" dirty="0"/>
              <a:t> </a:t>
            </a:r>
            <a:r>
              <a:rPr sz="3600" spc="215" dirty="0"/>
              <a:t>a</a:t>
            </a:r>
            <a:r>
              <a:rPr sz="3600" spc="-114" dirty="0"/>
              <a:t> </a:t>
            </a:r>
            <a:r>
              <a:rPr sz="3600" spc="-80" dirty="0"/>
              <a:t>trade-</a:t>
            </a:r>
            <a:r>
              <a:rPr sz="3600" spc="-30" dirty="0"/>
              <a:t>off</a:t>
            </a:r>
            <a:endParaRPr sz="3600"/>
          </a:p>
        </p:txBody>
      </p:sp>
      <p:grpSp>
        <p:nvGrpSpPr>
          <p:cNvPr id="10" name="object 10"/>
          <p:cNvGrpSpPr/>
          <p:nvPr/>
        </p:nvGrpSpPr>
        <p:grpSpPr>
          <a:xfrm>
            <a:off x="1566672" y="2685288"/>
            <a:ext cx="9034780" cy="1935480"/>
            <a:chOff x="1566672" y="2685288"/>
            <a:chExt cx="9034780" cy="1935480"/>
          </a:xfrm>
        </p:grpSpPr>
        <p:pic>
          <p:nvPicPr>
            <p:cNvPr id="11" name="object 11"/>
            <p:cNvPicPr/>
            <p:nvPr/>
          </p:nvPicPr>
          <p:blipFill>
            <a:blip r:embed="rId2" cstate="print"/>
            <a:stretch>
              <a:fillRect/>
            </a:stretch>
          </p:blipFill>
          <p:spPr>
            <a:xfrm>
              <a:off x="1566672" y="3718560"/>
              <a:ext cx="9034272" cy="902207"/>
            </a:xfrm>
            <a:prstGeom prst="rect">
              <a:avLst/>
            </a:prstGeom>
          </p:spPr>
        </p:pic>
        <p:pic>
          <p:nvPicPr>
            <p:cNvPr id="12" name="object 12"/>
            <p:cNvPicPr/>
            <p:nvPr/>
          </p:nvPicPr>
          <p:blipFill>
            <a:blip r:embed="rId3" cstate="print"/>
            <a:stretch>
              <a:fillRect/>
            </a:stretch>
          </p:blipFill>
          <p:spPr>
            <a:xfrm>
              <a:off x="1612793" y="3742837"/>
              <a:ext cx="8941699" cy="809468"/>
            </a:xfrm>
            <a:prstGeom prst="rect">
              <a:avLst/>
            </a:prstGeom>
          </p:spPr>
        </p:pic>
        <p:sp>
          <p:nvSpPr>
            <p:cNvPr id="13" name="object 13"/>
            <p:cNvSpPr/>
            <p:nvPr/>
          </p:nvSpPr>
          <p:spPr>
            <a:xfrm>
              <a:off x="1612793" y="3742837"/>
              <a:ext cx="8942070" cy="809625"/>
            </a:xfrm>
            <a:custGeom>
              <a:avLst/>
              <a:gdLst/>
              <a:ahLst/>
              <a:cxnLst/>
              <a:rect l="l" t="t" r="r" b="b"/>
              <a:pathLst>
                <a:path w="8942070" h="809625">
                  <a:moveTo>
                    <a:pt x="0" y="404734"/>
                  </a:moveTo>
                  <a:lnTo>
                    <a:pt x="404733" y="0"/>
                  </a:lnTo>
                  <a:lnTo>
                    <a:pt x="404733" y="202371"/>
                  </a:lnTo>
                  <a:lnTo>
                    <a:pt x="8536967" y="202371"/>
                  </a:lnTo>
                  <a:lnTo>
                    <a:pt x="8536967" y="0"/>
                  </a:lnTo>
                  <a:lnTo>
                    <a:pt x="8941700" y="404734"/>
                  </a:lnTo>
                  <a:lnTo>
                    <a:pt x="8536967" y="809468"/>
                  </a:lnTo>
                  <a:lnTo>
                    <a:pt x="8536967" y="607105"/>
                  </a:lnTo>
                  <a:lnTo>
                    <a:pt x="404733" y="607105"/>
                  </a:lnTo>
                  <a:lnTo>
                    <a:pt x="404733" y="809468"/>
                  </a:lnTo>
                  <a:lnTo>
                    <a:pt x="0" y="404734"/>
                  </a:lnTo>
                  <a:close/>
                </a:path>
              </a:pathLst>
            </a:custGeom>
            <a:ln w="9525">
              <a:solidFill>
                <a:srgbClr val="4A7EBB"/>
              </a:solidFill>
            </a:ln>
          </p:spPr>
          <p:txBody>
            <a:bodyPr wrap="square" lIns="0" tIns="0" rIns="0" bIns="0" rtlCol="0"/>
            <a:lstStyle/>
            <a:p>
              <a:endParaRPr/>
            </a:p>
          </p:txBody>
        </p:sp>
        <p:sp>
          <p:nvSpPr>
            <p:cNvPr id="14" name="object 14"/>
            <p:cNvSpPr/>
            <p:nvPr/>
          </p:nvSpPr>
          <p:spPr>
            <a:xfrm>
              <a:off x="2172078" y="2960627"/>
              <a:ext cx="333375" cy="512445"/>
            </a:xfrm>
            <a:custGeom>
              <a:avLst/>
              <a:gdLst/>
              <a:ahLst/>
              <a:cxnLst/>
              <a:rect l="l" t="t" r="r" b="b"/>
              <a:pathLst>
                <a:path w="333375" h="512445">
                  <a:moveTo>
                    <a:pt x="166551" y="0"/>
                  </a:moveTo>
                  <a:lnTo>
                    <a:pt x="0" y="166551"/>
                  </a:lnTo>
                  <a:lnTo>
                    <a:pt x="83275" y="166551"/>
                  </a:lnTo>
                  <a:lnTo>
                    <a:pt x="83275" y="512077"/>
                  </a:lnTo>
                  <a:lnTo>
                    <a:pt x="249826" y="512077"/>
                  </a:lnTo>
                  <a:lnTo>
                    <a:pt x="249826" y="166551"/>
                  </a:lnTo>
                  <a:lnTo>
                    <a:pt x="333101" y="166551"/>
                  </a:lnTo>
                  <a:lnTo>
                    <a:pt x="166551" y="0"/>
                  </a:lnTo>
                  <a:close/>
                </a:path>
              </a:pathLst>
            </a:custGeom>
            <a:solidFill>
              <a:srgbClr val="C0504D"/>
            </a:solidFill>
          </p:spPr>
          <p:txBody>
            <a:bodyPr wrap="square" lIns="0" tIns="0" rIns="0" bIns="0" rtlCol="0"/>
            <a:lstStyle/>
            <a:p>
              <a:endParaRPr/>
            </a:p>
          </p:txBody>
        </p:sp>
        <p:sp>
          <p:nvSpPr>
            <p:cNvPr id="15" name="object 15"/>
            <p:cNvSpPr/>
            <p:nvPr/>
          </p:nvSpPr>
          <p:spPr>
            <a:xfrm>
              <a:off x="2172078" y="2960627"/>
              <a:ext cx="333375" cy="512445"/>
            </a:xfrm>
            <a:custGeom>
              <a:avLst/>
              <a:gdLst/>
              <a:ahLst/>
              <a:cxnLst/>
              <a:rect l="l" t="t" r="r" b="b"/>
              <a:pathLst>
                <a:path w="333375" h="512445">
                  <a:moveTo>
                    <a:pt x="0" y="166551"/>
                  </a:moveTo>
                  <a:lnTo>
                    <a:pt x="166551" y="0"/>
                  </a:lnTo>
                  <a:lnTo>
                    <a:pt x="333103" y="166551"/>
                  </a:lnTo>
                  <a:lnTo>
                    <a:pt x="249827" y="166551"/>
                  </a:lnTo>
                  <a:lnTo>
                    <a:pt x="249827" y="512078"/>
                  </a:lnTo>
                  <a:lnTo>
                    <a:pt x="83276" y="512078"/>
                  </a:lnTo>
                  <a:lnTo>
                    <a:pt x="83276" y="166551"/>
                  </a:lnTo>
                  <a:lnTo>
                    <a:pt x="0" y="166551"/>
                  </a:lnTo>
                  <a:close/>
                </a:path>
              </a:pathLst>
            </a:custGeom>
            <a:ln w="25400">
              <a:solidFill>
                <a:srgbClr val="4F1D1B"/>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2441447" y="2788920"/>
              <a:ext cx="941831" cy="941831"/>
            </a:xfrm>
            <a:prstGeom prst="rect">
              <a:avLst/>
            </a:prstGeom>
          </p:spPr>
        </p:pic>
        <p:pic>
          <p:nvPicPr>
            <p:cNvPr id="17" name="object 17"/>
            <p:cNvPicPr/>
            <p:nvPr/>
          </p:nvPicPr>
          <p:blipFill>
            <a:blip r:embed="rId5" cstate="print"/>
            <a:stretch>
              <a:fillRect/>
            </a:stretch>
          </p:blipFill>
          <p:spPr>
            <a:xfrm>
              <a:off x="3438144" y="2685288"/>
              <a:ext cx="1045463" cy="1045463"/>
            </a:xfrm>
            <a:prstGeom prst="rect">
              <a:avLst/>
            </a:prstGeom>
          </p:spPr>
        </p:pic>
        <p:sp>
          <p:nvSpPr>
            <p:cNvPr id="18" name="object 18"/>
            <p:cNvSpPr/>
            <p:nvPr/>
          </p:nvSpPr>
          <p:spPr>
            <a:xfrm>
              <a:off x="3170558" y="2950199"/>
              <a:ext cx="333375" cy="512445"/>
            </a:xfrm>
            <a:custGeom>
              <a:avLst/>
              <a:gdLst/>
              <a:ahLst/>
              <a:cxnLst/>
              <a:rect l="l" t="t" r="r" b="b"/>
              <a:pathLst>
                <a:path w="333375" h="512445">
                  <a:moveTo>
                    <a:pt x="166551" y="0"/>
                  </a:moveTo>
                  <a:lnTo>
                    <a:pt x="0" y="166551"/>
                  </a:lnTo>
                  <a:lnTo>
                    <a:pt x="83276" y="166551"/>
                  </a:lnTo>
                  <a:lnTo>
                    <a:pt x="83276" y="512077"/>
                  </a:lnTo>
                  <a:lnTo>
                    <a:pt x="249828" y="512077"/>
                  </a:lnTo>
                  <a:lnTo>
                    <a:pt x="249828" y="166551"/>
                  </a:lnTo>
                  <a:lnTo>
                    <a:pt x="333103" y="166551"/>
                  </a:lnTo>
                  <a:lnTo>
                    <a:pt x="166551" y="0"/>
                  </a:lnTo>
                  <a:close/>
                </a:path>
              </a:pathLst>
            </a:custGeom>
            <a:solidFill>
              <a:srgbClr val="C0504D"/>
            </a:solidFill>
          </p:spPr>
          <p:txBody>
            <a:bodyPr wrap="square" lIns="0" tIns="0" rIns="0" bIns="0" rtlCol="0"/>
            <a:lstStyle/>
            <a:p>
              <a:endParaRPr/>
            </a:p>
          </p:txBody>
        </p:sp>
        <p:sp>
          <p:nvSpPr>
            <p:cNvPr id="19" name="object 19"/>
            <p:cNvSpPr/>
            <p:nvPr/>
          </p:nvSpPr>
          <p:spPr>
            <a:xfrm>
              <a:off x="3170558" y="2950199"/>
              <a:ext cx="333375" cy="512445"/>
            </a:xfrm>
            <a:custGeom>
              <a:avLst/>
              <a:gdLst/>
              <a:ahLst/>
              <a:cxnLst/>
              <a:rect l="l" t="t" r="r" b="b"/>
              <a:pathLst>
                <a:path w="333375" h="512445">
                  <a:moveTo>
                    <a:pt x="0" y="166551"/>
                  </a:moveTo>
                  <a:lnTo>
                    <a:pt x="166551" y="0"/>
                  </a:lnTo>
                  <a:lnTo>
                    <a:pt x="333103" y="166551"/>
                  </a:lnTo>
                  <a:lnTo>
                    <a:pt x="249827" y="166551"/>
                  </a:lnTo>
                  <a:lnTo>
                    <a:pt x="249827" y="512078"/>
                  </a:lnTo>
                  <a:lnTo>
                    <a:pt x="83276" y="512078"/>
                  </a:lnTo>
                  <a:lnTo>
                    <a:pt x="83276" y="166551"/>
                  </a:lnTo>
                  <a:lnTo>
                    <a:pt x="0" y="166551"/>
                  </a:lnTo>
                  <a:close/>
                </a:path>
              </a:pathLst>
            </a:custGeom>
            <a:ln w="25400">
              <a:solidFill>
                <a:srgbClr val="4F1D1B"/>
              </a:solidFill>
            </a:ln>
          </p:spPr>
          <p:txBody>
            <a:bodyPr wrap="square" lIns="0" tIns="0" rIns="0" bIns="0" rtlCol="0"/>
            <a:lstStyle/>
            <a:p>
              <a:endParaRPr/>
            </a:p>
          </p:txBody>
        </p:sp>
        <p:sp>
          <p:nvSpPr>
            <p:cNvPr id="20" name="object 20"/>
            <p:cNvSpPr/>
            <p:nvPr/>
          </p:nvSpPr>
          <p:spPr>
            <a:xfrm>
              <a:off x="7759769" y="2974122"/>
              <a:ext cx="333375" cy="512445"/>
            </a:xfrm>
            <a:custGeom>
              <a:avLst/>
              <a:gdLst/>
              <a:ahLst/>
              <a:cxnLst/>
              <a:rect l="l" t="t" r="r" b="b"/>
              <a:pathLst>
                <a:path w="333375" h="512445">
                  <a:moveTo>
                    <a:pt x="249826" y="0"/>
                  </a:moveTo>
                  <a:lnTo>
                    <a:pt x="83275" y="0"/>
                  </a:lnTo>
                  <a:lnTo>
                    <a:pt x="83275" y="345526"/>
                  </a:lnTo>
                  <a:lnTo>
                    <a:pt x="0" y="345526"/>
                  </a:lnTo>
                  <a:lnTo>
                    <a:pt x="166551" y="512077"/>
                  </a:lnTo>
                  <a:lnTo>
                    <a:pt x="333103" y="345526"/>
                  </a:lnTo>
                  <a:lnTo>
                    <a:pt x="249826" y="345526"/>
                  </a:lnTo>
                  <a:lnTo>
                    <a:pt x="249826" y="0"/>
                  </a:lnTo>
                  <a:close/>
                </a:path>
              </a:pathLst>
            </a:custGeom>
            <a:solidFill>
              <a:srgbClr val="9BBB59"/>
            </a:solidFill>
          </p:spPr>
          <p:txBody>
            <a:bodyPr wrap="square" lIns="0" tIns="0" rIns="0" bIns="0" rtlCol="0"/>
            <a:lstStyle/>
            <a:p>
              <a:endParaRPr/>
            </a:p>
          </p:txBody>
        </p:sp>
        <p:sp>
          <p:nvSpPr>
            <p:cNvPr id="21" name="object 21"/>
            <p:cNvSpPr/>
            <p:nvPr/>
          </p:nvSpPr>
          <p:spPr>
            <a:xfrm>
              <a:off x="7759769" y="2974122"/>
              <a:ext cx="333375" cy="512445"/>
            </a:xfrm>
            <a:custGeom>
              <a:avLst/>
              <a:gdLst/>
              <a:ahLst/>
              <a:cxnLst/>
              <a:rect l="l" t="t" r="r" b="b"/>
              <a:pathLst>
                <a:path w="333375" h="512445">
                  <a:moveTo>
                    <a:pt x="333103" y="345526"/>
                  </a:moveTo>
                  <a:lnTo>
                    <a:pt x="166551" y="512078"/>
                  </a:lnTo>
                  <a:lnTo>
                    <a:pt x="0" y="345526"/>
                  </a:lnTo>
                  <a:lnTo>
                    <a:pt x="83275" y="345526"/>
                  </a:lnTo>
                  <a:lnTo>
                    <a:pt x="83275" y="0"/>
                  </a:lnTo>
                  <a:lnTo>
                    <a:pt x="249826" y="0"/>
                  </a:lnTo>
                  <a:lnTo>
                    <a:pt x="249826" y="345526"/>
                  </a:lnTo>
                  <a:lnTo>
                    <a:pt x="333103" y="345526"/>
                  </a:lnTo>
                  <a:close/>
                </a:path>
              </a:pathLst>
            </a:custGeom>
            <a:ln w="25400">
              <a:solidFill>
                <a:srgbClr val="3F4D21"/>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8028431" y="2801112"/>
              <a:ext cx="941831" cy="941832"/>
            </a:xfrm>
            <a:prstGeom prst="rect">
              <a:avLst/>
            </a:prstGeom>
          </p:spPr>
        </p:pic>
        <p:pic>
          <p:nvPicPr>
            <p:cNvPr id="23" name="object 23"/>
            <p:cNvPicPr/>
            <p:nvPr/>
          </p:nvPicPr>
          <p:blipFill>
            <a:blip r:embed="rId7" cstate="print"/>
            <a:stretch>
              <a:fillRect/>
            </a:stretch>
          </p:blipFill>
          <p:spPr>
            <a:xfrm>
              <a:off x="9028176" y="2700528"/>
              <a:ext cx="1042416" cy="1042416"/>
            </a:xfrm>
            <a:prstGeom prst="rect">
              <a:avLst/>
            </a:prstGeom>
          </p:spPr>
        </p:pic>
        <p:sp>
          <p:nvSpPr>
            <p:cNvPr id="24" name="object 24"/>
            <p:cNvSpPr/>
            <p:nvPr/>
          </p:nvSpPr>
          <p:spPr>
            <a:xfrm>
              <a:off x="8758251" y="2963694"/>
              <a:ext cx="333375" cy="512445"/>
            </a:xfrm>
            <a:custGeom>
              <a:avLst/>
              <a:gdLst/>
              <a:ahLst/>
              <a:cxnLst/>
              <a:rect l="l" t="t" r="r" b="b"/>
              <a:pathLst>
                <a:path w="333375" h="512445">
                  <a:moveTo>
                    <a:pt x="249826" y="0"/>
                  </a:moveTo>
                  <a:lnTo>
                    <a:pt x="83275" y="0"/>
                  </a:lnTo>
                  <a:lnTo>
                    <a:pt x="83275" y="345526"/>
                  </a:lnTo>
                  <a:lnTo>
                    <a:pt x="0" y="345526"/>
                  </a:lnTo>
                  <a:lnTo>
                    <a:pt x="166551" y="512077"/>
                  </a:lnTo>
                  <a:lnTo>
                    <a:pt x="333103" y="345526"/>
                  </a:lnTo>
                  <a:lnTo>
                    <a:pt x="249826" y="345526"/>
                  </a:lnTo>
                  <a:lnTo>
                    <a:pt x="249826" y="0"/>
                  </a:lnTo>
                  <a:close/>
                </a:path>
              </a:pathLst>
            </a:custGeom>
            <a:solidFill>
              <a:srgbClr val="9BBB59"/>
            </a:solidFill>
          </p:spPr>
          <p:txBody>
            <a:bodyPr wrap="square" lIns="0" tIns="0" rIns="0" bIns="0" rtlCol="0"/>
            <a:lstStyle/>
            <a:p>
              <a:endParaRPr/>
            </a:p>
          </p:txBody>
        </p:sp>
        <p:sp>
          <p:nvSpPr>
            <p:cNvPr id="25" name="object 25"/>
            <p:cNvSpPr/>
            <p:nvPr/>
          </p:nvSpPr>
          <p:spPr>
            <a:xfrm>
              <a:off x="8758251" y="2963694"/>
              <a:ext cx="333375" cy="512445"/>
            </a:xfrm>
            <a:custGeom>
              <a:avLst/>
              <a:gdLst/>
              <a:ahLst/>
              <a:cxnLst/>
              <a:rect l="l" t="t" r="r" b="b"/>
              <a:pathLst>
                <a:path w="333375" h="512445">
                  <a:moveTo>
                    <a:pt x="333103" y="345526"/>
                  </a:moveTo>
                  <a:lnTo>
                    <a:pt x="166551" y="512078"/>
                  </a:lnTo>
                  <a:lnTo>
                    <a:pt x="0" y="345526"/>
                  </a:lnTo>
                  <a:lnTo>
                    <a:pt x="83275" y="345526"/>
                  </a:lnTo>
                  <a:lnTo>
                    <a:pt x="83275" y="0"/>
                  </a:lnTo>
                  <a:lnTo>
                    <a:pt x="249826" y="0"/>
                  </a:lnTo>
                  <a:lnTo>
                    <a:pt x="249826" y="345526"/>
                  </a:lnTo>
                  <a:lnTo>
                    <a:pt x="333103" y="345526"/>
                  </a:lnTo>
                  <a:close/>
                </a:path>
              </a:pathLst>
            </a:custGeom>
            <a:ln w="25400">
              <a:solidFill>
                <a:srgbClr val="3F4D21"/>
              </a:solidFill>
            </a:ln>
          </p:spPr>
          <p:txBody>
            <a:bodyPr wrap="square" lIns="0" tIns="0" rIns="0" bIns="0" rtlCol="0"/>
            <a:lstStyle/>
            <a:p>
              <a:endParaRPr/>
            </a:p>
          </p:txBody>
        </p:sp>
      </p:grpSp>
      <p:sp>
        <p:nvSpPr>
          <p:cNvPr id="26" name="object 26"/>
          <p:cNvSpPr txBox="1"/>
          <p:nvPr/>
        </p:nvSpPr>
        <p:spPr>
          <a:xfrm>
            <a:off x="488679" y="3580892"/>
            <a:ext cx="984250" cy="1113790"/>
          </a:xfrm>
          <a:prstGeom prst="rect">
            <a:avLst/>
          </a:prstGeom>
        </p:spPr>
        <p:txBody>
          <a:bodyPr vert="horz" wrap="square" lIns="0" tIns="15240" rIns="0" bIns="0" rtlCol="0">
            <a:spAutoFit/>
          </a:bodyPr>
          <a:lstStyle/>
          <a:p>
            <a:pPr marL="12700" marR="5080" algn="ctr">
              <a:lnSpc>
                <a:spcPct val="98900"/>
              </a:lnSpc>
              <a:spcBef>
                <a:spcPts val="120"/>
              </a:spcBef>
            </a:pPr>
            <a:r>
              <a:rPr sz="1800" b="1" spc="-20" dirty="0">
                <a:latin typeface="Tahoma"/>
                <a:cs typeface="Tahoma"/>
              </a:rPr>
              <a:t>More </a:t>
            </a:r>
            <a:r>
              <a:rPr sz="1800" b="1" spc="-10" dirty="0">
                <a:latin typeface="Tahoma"/>
                <a:cs typeface="Tahoma"/>
              </a:rPr>
              <a:t>reliable </a:t>
            </a:r>
            <a:r>
              <a:rPr sz="1800" spc="-10" dirty="0">
                <a:latin typeface="Verdana"/>
                <a:cs typeface="Verdana"/>
              </a:rPr>
              <a:t>error </a:t>
            </a:r>
            <a:r>
              <a:rPr sz="1800" spc="-50" dirty="0">
                <a:latin typeface="Verdana"/>
                <a:cs typeface="Verdana"/>
              </a:rPr>
              <a:t>estimate</a:t>
            </a:r>
            <a:endParaRPr sz="1800">
              <a:latin typeface="Verdana"/>
              <a:cs typeface="Verdana"/>
            </a:endParaRPr>
          </a:p>
        </p:txBody>
      </p:sp>
      <p:sp>
        <p:nvSpPr>
          <p:cNvPr id="27" name="object 27"/>
          <p:cNvSpPr txBox="1"/>
          <p:nvPr/>
        </p:nvSpPr>
        <p:spPr>
          <a:xfrm>
            <a:off x="10719070" y="3580892"/>
            <a:ext cx="984250" cy="1110615"/>
          </a:xfrm>
          <a:prstGeom prst="rect">
            <a:avLst/>
          </a:prstGeom>
        </p:spPr>
        <p:txBody>
          <a:bodyPr vert="horz" wrap="square" lIns="0" tIns="16510" rIns="0" bIns="0" rtlCol="0">
            <a:spAutoFit/>
          </a:bodyPr>
          <a:lstStyle/>
          <a:p>
            <a:pPr marL="12700" marR="5080" algn="ctr">
              <a:lnSpc>
                <a:spcPct val="98500"/>
              </a:lnSpc>
              <a:spcBef>
                <a:spcPts val="130"/>
              </a:spcBef>
            </a:pPr>
            <a:r>
              <a:rPr sz="1800" b="1" spc="-20" dirty="0">
                <a:latin typeface="Tahoma"/>
                <a:cs typeface="Tahoma"/>
              </a:rPr>
              <a:t>Less </a:t>
            </a:r>
            <a:r>
              <a:rPr sz="1800" b="1" spc="-10" dirty="0">
                <a:latin typeface="Tahoma"/>
                <a:cs typeface="Tahoma"/>
              </a:rPr>
              <a:t>reliable </a:t>
            </a:r>
            <a:r>
              <a:rPr sz="1800" spc="-10" dirty="0">
                <a:latin typeface="Verdana"/>
                <a:cs typeface="Verdana"/>
              </a:rPr>
              <a:t>error </a:t>
            </a:r>
            <a:r>
              <a:rPr sz="1800" spc="-50" dirty="0">
                <a:latin typeface="Verdana"/>
                <a:cs typeface="Verdana"/>
              </a:rPr>
              <a:t>estimate</a:t>
            </a:r>
            <a:endParaRPr sz="180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471676"/>
            <a:ext cx="10319385" cy="568325"/>
          </a:xfrm>
          <a:prstGeom prst="rect">
            <a:avLst/>
          </a:prstGeom>
        </p:spPr>
        <p:txBody>
          <a:bodyPr vert="horz" wrap="square" lIns="0" tIns="26670" rIns="0" bIns="0" rtlCol="0">
            <a:spAutoFit/>
          </a:bodyPr>
          <a:lstStyle/>
          <a:p>
            <a:pPr marL="12700" marR="5080">
              <a:lnSpc>
                <a:spcPts val="2110"/>
              </a:lnSpc>
              <a:spcBef>
                <a:spcPts val="210"/>
              </a:spcBef>
            </a:pPr>
            <a:r>
              <a:rPr sz="1800" spc="-80" dirty="0">
                <a:latin typeface="Verdana"/>
                <a:cs typeface="Verdana"/>
              </a:rPr>
              <a:t>Example:</a:t>
            </a:r>
            <a:r>
              <a:rPr sz="1800" spc="-90" dirty="0">
                <a:latin typeface="Verdana"/>
                <a:cs typeface="Verdana"/>
              </a:rPr>
              <a:t> </a:t>
            </a:r>
            <a:r>
              <a:rPr sz="1800" spc="-95" dirty="0">
                <a:latin typeface="Verdana"/>
                <a:cs typeface="Verdana"/>
              </a:rPr>
              <a:t>There</a:t>
            </a:r>
            <a:r>
              <a:rPr sz="1800" spc="-85" dirty="0">
                <a:latin typeface="Verdana"/>
                <a:cs typeface="Verdana"/>
              </a:rPr>
              <a:t> </a:t>
            </a:r>
            <a:r>
              <a:rPr sz="1800" spc="-200" dirty="0">
                <a:latin typeface="Verdana"/>
                <a:cs typeface="Verdana"/>
              </a:rPr>
              <a:t>is</a:t>
            </a:r>
            <a:r>
              <a:rPr sz="1800" spc="-90" dirty="0">
                <a:latin typeface="Verdana"/>
                <a:cs typeface="Verdana"/>
              </a:rPr>
              <a:t> </a:t>
            </a:r>
            <a:r>
              <a:rPr sz="1800" spc="150" dirty="0">
                <a:latin typeface="Verdana"/>
                <a:cs typeface="Verdana"/>
              </a:rPr>
              <a:t>a</a:t>
            </a:r>
            <a:r>
              <a:rPr sz="1800" spc="-100" dirty="0">
                <a:latin typeface="Verdana"/>
                <a:cs typeface="Verdana"/>
              </a:rPr>
              <a:t> </a:t>
            </a:r>
            <a:r>
              <a:rPr sz="1800" spc="105" dirty="0">
                <a:latin typeface="Verdana"/>
                <a:cs typeface="Verdana"/>
              </a:rPr>
              <a:t>gap</a:t>
            </a:r>
            <a:r>
              <a:rPr sz="1800" spc="-95" dirty="0">
                <a:latin typeface="Verdana"/>
                <a:cs typeface="Verdana"/>
              </a:rPr>
              <a:t> </a:t>
            </a:r>
            <a:r>
              <a:rPr sz="1800" dirty="0">
                <a:latin typeface="Verdana"/>
                <a:cs typeface="Verdana"/>
              </a:rPr>
              <a:t>between</a:t>
            </a:r>
            <a:r>
              <a:rPr sz="1800" spc="-90" dirty="0">
                <a:latin typeface="Verdana"/>
                <a:cs typeface="Verdana"/>
              </a:rPr>
              <a:t> </a:t>
            </a:r>
            <a:r>
              <a:rPr sz="1800" dirty="0">
                <a:latin typeface="Verdana"/>
                <a:cs typeface="Verdana"/>
              </a:rPr>
              <a:t>when</a:t>
            </a:r>
            <a:r>
              <a:rPr sz="1800" spc="-90" dirty="0">
                <a:latin typeface="Verdana"/>
                <a:cs typeface="Verdana"/>
              </a:rPr>
              <a:t> </a:t>
            </a:r>
            <a:r>
              <a:rPr sz="1800" spc="-20" dirty="0">
                <a:latin typeface="Verdana"/>
                <a:cs typeface="Verdana"/>
              </a:rPr>
              <a:t>the</a:t>
            </a:r>
            <a:r>
              <a:rPr sz="1800" spc="-85" dirty="0">
                <a:latin typeface="Verdana"/>
                <a:cs typeface="Verdana"/>
              </a:rPr>
              <a:t> </a:t>
            </a:r>
            <a:r>
              <a:rPr sz="1800" spc="-20" dirty="0">
                <a:latin typeface="Verdana"/>
                <a:cs typeface="Verdana"/>
              </a:rPr>
              <a:t>forecast</a:t>
            </a:r>
            <a:r>
              <a:rPr sz="1800" spc="-80" dirty="0">
                <a:latin typeface="Verdana"/>
                <a:cs typeface="Verdana"/>
              </a:rPr>
              <a:t> </a:t>
            </a:r>
            <a:r>
              <a:rPr sz="1800" spc="-200" dirty="0">
                <a:latin typeface="Verdana"/>
                <a:cs typeface="Verdana"/>
              </a:rPr>
              <a:t>is</a:t>
            </a:r>
            <a:r>
              <a:rPr sz="1800" spc="-90" dirty="0">
                <a:latin typeface="Verdana"/>
                <a:cs typeface="Verdana"/>
              </a:rPr>
              <a:t> </a:t>
            </a:r>
            <a:r>
              <a:rPr sz="1800" dirty="0">
                <a:latin typeface="Verdana"/>
                <a:cs typeface="Verdana"/>
              </a:rPr>
              <a:t>created</a:t>
            </a:r>
            <a:r>
              <a:rPr sz="1800" spc="-85" dirty="0">
                <a:latin typeface="Verdana"/>
                <a:cs typeface="Verdana"/>
              </a:rPr>
              <a:t> </a:t>
            </a:r>
            <a:r>
              <a:rPr sz="1800" spc="-50" dirty="0">
                <a:latin typeface="Verdana"/>
                <a:cs typeface="Verdana"/>
              </a:rPr>
              <a:t>relative</a:t>
            </a:r>
            <a:r>
              <a:rPr sz="1800" spc="-85" dirty="0">
                <a:latin typeface="Verdana"/>
                <a:cs typeface="Verdana"/>
              </a:rPr>
              <a:t> </a:t>
            </a:r>
            <a:r>
              <a:rPr sz="1800" spc="-10" dirty="0">
                <a:latin typeface="Verdana"/>
                <a:cs typeface="Verdana"/>
              </a:rPr>
              <a:t>to</a:t>
            </a:r>
            <a:r>
              <a:rPr sz="1800" spc="-95" dirty="0">
                <a:latin typeface="Verdana"/>
                <a:cs typeface="Verdana"/>
              </a:rPr>
              <a:t> </a:t>
            </a:r>
            <a:r>
              <a:rPr sz="1800" dirty="0">
                <a:latin typeface="Verdana"/>
                <a:cs typeface="Verdana"/>
              </a:rPr>
              <a:t>when</a:t>
            </a:r>
            <a:r>
              <a:rPr sz="1800" spc="-90" dirty="0">
                <a:latin typeface="Verdana"/>
                <a:cs typeface="Verdana"/>
              </a:rPr>
              <a:t> </a:t>
            </a:r>
            <a:r>
              <a:rPr sz="1800" spc="-130" dirty="0">
                <a:latin typeface="Verdana"/>
                <a:cs typeface="Verdana"/>
              </a:rPr>
              <a:t>it</a:t>
            </a:r>
            <a:r>
              <a:rPr sz="1800" spc="-85" dirty="0">
                <a:latin typeface="Verdana"/>
                <a:cs typeface="Verdana"/>
              </a:rPr>
              <a:t> </a:t>
            </a:r>
            <a:r>
              <a:rPr sz="1800" spc="-200" dirty="0">
                <a:latin typeface="Verdana"/>
                <a:cs typeface="Verdana"/>
              </a:rPr>
              <a:t>is</a:t>
            </a:r>
            <a:r>
              <a:rPr sz="1800" spc="-90" dirty="0">
                <a:latin typeface="Verdana"/>
                <a:cs typeface="Verdana"/>
              </a:rPr>
              <a:t> </a:t>
            </a:r>
            <a:r>
              <a:rPr sz="1800" spc="-50" dirty="0">
                <a:latin typeface="Verdana"/>
                <a:cs typeface="Verdana"/>
              </a:rPr>
              <a:t>used.</a:t>
            </a:r>
            <a:r>
              <a:rPr sz="1800" spc="-90" dirty="0">
                <a:latin typeface="Verdana"/>
                <a:cs typeface="Verdana"/>
              </a:rPr>
              <a:t> </a:t>
            </a:r>
            <a:r>
              <a:rPr sz="1800" spc="-95" dirty="0">
                <a:latin typeface="Verdana"/>
                <a:cs typeface="Verdana"/>
              </a:rPr>
              <a:t>This </a:t>
            </a:r>
            <a:r>
              <a:rPr sz="1800" spc="105" dirty="0">
                <a:latin typeface="Verdana"/>
                <a:cs typeface="Verdana"/>
              </a:rPr>
              <a:t>gap</a:t>
            </a:r>
            <a:r>
              <a:rPr sz="1800" spc="-140" dirty="0">
                <a:latin typeface="Verdana"/>
                <a:cs typeface="Verdana"/>
              </a:rPr>
              <a:t> </a:t>
            </a:r>
            <a:r>
              <a:rPr sz="1800" spc="-50" dirty="0">
                <a:latin typeface="Verdana"/>
                <a:cs typeface="Verdana"/>
              </a:rPr>
              <a:t>should</a:t>
            </a:r>
            <a:r>
              <a:rPr sz="1800" spc="-120" dirty="0">
                <a:latin typeface="Verdana"/>
                <a:cs typeface="Verdana"/>
              </a:rPr>
              <a:t> </a:t>
            </a:r>
            <a:r>
              <a:rPr sz="1800" spc="90" dirty="0">
                <a:latin typeface="Verdana"/>
                <a:cs typeface="Verdana"/>
              </a:rPr>
              <a:t>be</a:t>
            </a:r>
            <a:r>
              <a:rPr sz="1800" spc="-120" dirty="0">
                <a:latin typeface="Verdana"/>
                <a:cs typeface="Verdana"/>
              </a:rPr>
              <a:t> </a:t>
            </a:r>
            <a:r>
              <a:rPr sz="1800" dirty="0">
                <a:latin typeface="Verdana"/>
                <a:cs typeface="Verdana"/>
              </a:rPr>
              <a:t>reflected</a:t>
            </a:r>
            <a:r>
              <a:rPr sz="1800" spc="-120" dirty="0">
                <a:latin typeface="Verdana"/>
                <a:cs typeface="Verdana"/>
              </a:rPr>
              <a:t> </a:t>
            </a:r>
            <a:r>
              <a:rPr sz="1800" spc="-100" dirty="0">
                <a:latin typeface="Verdana"/>
                <a:cs typeface="Verdana"/>
              </a:rPr>
              <a:t>in</a:t>
            </a:r>
            <a:r>
              <a:rPr sz="1800" spc="-120" dirty="0">
                <a:latin typeface="Verdana"/>
                <a:cs typeface="Verdana"/>
              </a:rPr>
              <a:t> </a:t>
            </a:r>
            <a:r>
              <a:rPr sz="1800" spc="-10" dirty="0">
                <a:latin typeface="Verdana"/>
                <a:cs typeface="Verdana"/>
              </a:rPr>
              <a:t>backtesting.</a:t>
            </a:r>
            <a:endParaRPr sz="1800">
              <a:latin typeface="Verdana"/>
              <a:cs typeface="Verdana"/>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125" dirty="0"/>
              <a:t>Backtesting:</a:t>
            </a:r>
            <a:r>
              <a:rPr sz="3600" spc="-140" dirty="0"/>
              <a:t> </a:t>
            </a:r>
            <a:r>
              <a:rPr sz="3600" spc="-380" dirty="0"/>
              <a:t>Try</a:t>
            </a:r>
            <a:r>
              <a:rPr sz="3600" spc="-45" dirty="0"/>
              <a:t> </a:t>
            </a:r>
            <a:r>
              <a:rPr sz="3600" spc="-170" dirty="0"/>
              <a:t>to</a:t>
            </a:r>
            <a:r>
              <a:rPr sz="3600" spc="-90" dirty="0"/>
              <a:t> </a:t>
            </a:r>
            <a:r>
              <a:rPr sz="3600" spc="-100" dirty="0"/>
              <a:t>reflect</a:t>
            </a:r>
            <a:r>
              <a:rPr sz="3600" spc="-165" dirty="0"/>
              <a:t> </a:t>
            </a:r>
            <a:r>
              <a:rPr sz="3600" spc="-10" dirty="0"/>
              <a:t>process</a:t>
            </a:r>
            <a:r>
              <a:rPr sz="3600" spc="-105" dirty="0"/>
              <a:t> </a:t>
            </a:r>
            <a:r>
              <a:rPr sz="3600" spc="-180" dirty="0"/>
              <a:t>in</a:t>
            </a:r>
            <a:r>
              <a:rPr sz="3600" spc="-85" dirty="0"/>
              <a:t> </a:t>
            </a:r>
            <a:r>
              <a:rPr sz="3600" spc="-10" dirty="0"/>
              <a:t>production</a:t>
            </a:r>
            <a:endParaRPr sz="3600"/>
          </a:p>
        </p:txBody>
      </p:sp>
      <p:sp>
        <p:nvSpPr>
          <p:cNvPr id="30" name="object 3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4" name="object 4"/>
          <p:cNvGrpSpPr/>
          <p:nvPr/>
        </p:nvGrpSpPr>
        <p:grpSpPr>
          <a:xfrm>
            <a:off x="1850376" y="2706623"/>
            <a:ext cx="7296784" cy="2679700"/>
            <a:chOff x="1850376" y="2706623"/>
            <a:chExt cx="7296784" cy="2679700"/>
          </a:xfrm>
        </p:grpSpPr>
        <p:sp>
          <p:nvSpPr>
            <p:cNvPr id="5" name="object 5"/>
            <p:cNvSpPr/>
            <p:nvPr/>
          </p:nvSpPr>
          <p:spPr>
            <a:xfrm>
              <a:off x="1859901" y="3948941"/>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6" name="object 6"/>
            <p:cNvSpPr/>
            <p:nvPr/>
          </p:nvSpPr>
          <p:spPr>
            <a:xfrm>
              <a:off x="6607451" y="371459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9694"/>
            </a:solidFill>
          </p:spPr>
          <p:txBody>
            <a:bodyPr wrap="square" lIns="0" tIns="0" rIns="0" bIns="0" rtlCol="0"/>
            <a:lstStyle/>
            <a:p>
              <a:endParaRPr/>
            </a:p>
          </p:txBody>
        </p:sp>
        <p:sp>
          <p:nvSpPr>
            <p:cNvPr id="7" name="object 7"/>
            <p:cNvSpPr/>
            <p:nvPr/>
          </p:nvSpPr>
          <p:spPr>
            <a:xfrm>
              <a:off x="6607451"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8" name="object 8"/>
            <p:cNvSpPr/>
            <p:nvPr/>
          </p:nvSpPr>
          <p:spPr>
            <a:xfrm>
              <a:off x="7398993" y="371459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9" name="object 9"/>
            <p:cNvSpPr/>
            <p:nvPr/>
          </p:nvSpPr>
          <p:spPr>
            <a:xfrm>
              <a:off x="7398993"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0" name="object 10"/>
            <p:cNvSpPr/>
            <p:nvPr/>
          </p:nvSpPr>
          <p:spPr>
            <a:xfrm>
              <a:off x="8190537" y="371459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1" name="object 11"/>
            <p:cNvSpPr/>
            <p:nvPr/>
          </p:nvSpPr>
          <p:spPr>
            <a:xfrm>
              <a:off x="8190537"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2" name="object 12"/>
            <p:cNvSpPr/>
            <p:nvPr/>
          </p:nvSpPr>
          <p:spPr>
            <a:xfrm>
              <a:off x="4232823" y="371459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3" name="object 13"/>
            <p:cNvSpPr/>
            <p:nvPr/>
          </p:nvSpPr>
          <p:spPr>
            <a:xfrm>
              <a:off x="4232823"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4" name="object 14"/>
            <p:cNvSpPr/>
            <p:nvPr/>
          </p:nvSpPr>
          <p:spPr>
            <a:xfrm>
              <a:off x="5024366" y="371459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5" name="object 15"/>
            <p:cNvSpPr/>
            <p:nvPr/>
          </p:nvSpPr>
          <p:spPr>
            <a:xfrm>
              <a:off x="5024366"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6" name="object 16"/>
            <p:cNvSpPr/>
            <p:nvPr/>
          </p:nvSpPr>
          <p:spPr>
            <a:xfrm>
              <a:off x="5815909" y="371459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7" name="object 17"/>
            <p:cNvSpPr/>
            <p:nvPr/>
          </p:nvSpPr>
          <p:spPr>
            <a:xfrm>
              <a:off x="5815909"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8" name="object 18"/>
            <p:cNvSpPr/>
            <p:nvPr/>
          </p:nvSpPr>
          <p:spPr>
            <a:xfrm>
              <a:off x="1859901" y="3714592"/>
              <a:ext cx="585470" cy="574040"/>
            </a:xfrm>
            <a:custGeom>
              <a:avLst/>
              <a:gdLst/>
              <a:ahLst/>
              <a:cxnLst/>
              <a:rect l="l" t="t" r="r" b="b"/>
              <a:pathLst>
                <a:path w="585469"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19" name="object 19"/>
            <p:cNvSpPr/>
            <p:nvPr/>
          </p:nvSpPr>
          <p:spPr>
            <a:xfrm>
              <a:off x="1859901" y="3714592"/>
              <a:ext cx="585470" cy="574040"/>
            </a:xfrm>
            <a:custGeom>
              <a:avLst/>
              <a:gdLst/>
              <a:ahLst/>
              <a:cxnLst/>
              <a:rect l="l" t="t" r="r" b="b"/>
              <a:pathLst>
                <a:path w="585469"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0" name="object 20"/>
            <p:cNvSpPr/>
            <p:nvPr/>
          </p:nvSpPr>
          <p:spPr>
            <a:xfrm>
              <a:off x="2651443" y="3714592"/>
              <a:ext cx="585470" cy="574040"/>
            </a:xfrm>
            <a:custGeom>
              <a:avLst/>
              <a:gdLst/>
              <a:ahLst/>
              <a:cxnLst/>
              <a:rect l="l" t="t" r="r" b="b"/>
              <a:pathLst>
                <a:path w="585469"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1" name="object 21"/>
            <p:cNvSpPr/>
            <p:nvPr/>
          </p:nvSpPr>
          <p:spPr>
            <a:xfrm>
              <a:off x="2651443" y="3714592"/>
              <a:ext cx="585470" cy="574040"/>
            </a:xfrm>
            <a:custGeom>
              <a:avLst/>
              <a:gdLst/>
              <a:ahLst/>
              <a:cxnLst/>
              <a:rect l="l" t="t" r="r" b="b"/>
              <a:pathLst>
                <a:path w="585469"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2" name="object 22"/>
            <p:cNvSpPr/>
            <p:nvPr/>
          </p:nvSpPr>
          <p:spPr>
            <a:xfrm>
              <a:off x="3442986" y="371459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3" name="object 23"/>
            <p:cNvSpPr/>
            <p:nvPr/>
          </p:nvSpPr>
          <p:spPr>
            <a:xfrm>
              <a:off x="3442986" y="371459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4044695" y="2706623"/>
              <a:ext cx="112775" cy="2679191"/>
            </a:xfrm>
            <a:prstGeom prst="rect">
              <a:avLst/>
            </a:prstGeom>
          </p:spPr>
        </p:pic>
        <p:sp>
          <p:nvSpPr>
            <p:cNvPr id="25" name="object 25"/>
            <p:cNvSpPr/>
            <p:nvPr/>
          </p:nvSpPr>
          <p:spPr>
            <a:xfrm>
              <a:off x="4101496" y="2728666"/>
              <a:ext cx="0" cy="2579370"/>
            </a:xfrm>
            <a:custGeom>
              <a:avLst/>
              <a:gdLst/>
              <a:ahLst/>
              <a:cxnLst/>
              <a:rect l="l" t="t" r="r" b="b"/>
              <a:pathLst>
                <a:path h="2579370">
                  <a:moveTo>
                    <a:pt x="0" y="0"/>
                  </a:moveTo>
                  <a:lnTo>
                    <a:pt x="1" y="2579234"/>
                  </a:lnTo>
                </a:path>
              </a:pathLst>
            </a:custGeom>
            <a:ln w="31750">
              <a:solidFill>
                <a:srgbClr val="000000"/>
              </a:solidFill>
            </a:ln>
          </p:spPr>
          <p:txBody>
            <a:bodyPr wrap="square" lIns="0" tIns="0" rIns="0" bIns="0" rtlCol="0"/>
            <a:lstStyle/>
            <a:p>
              <a:endParaRPr/>
            </a:p>
          </p:txBody>
        </p:sp>
      </p:grpSp>
      <p:sp>
        <p:nvSpPr>
          <p:cNvPr id="26" name="object 26"/>
          <p:cNvSpPr txBox="1"/>
          <p:nvPr/>
        </p:nvSpPr>
        <p:spPr>
          <a:xfrm>
            <a:off x="1951859" y="3032252"/>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solidFill>
                  <a:srgbClr val="558ED5"/>
                </a:solidFill>
                <a:latin typeface="Tahoma"/>
                <a:cs typeface="Tahoma"/>
              </a:rPr>
              <a:t>Train</a:t>
            </a:r>
            <a:endParaRPr sz="1800">
              <a:latin typeface="Tahoma"/>
              <a:cs typeface="Tahoma"/>
            </a:endParaRPr>
          </a:p>
        </p:txBody>
      </p:sp>
      <p:sp>
        <p:nvSpPr>
          <p:cNvPr id="27" name="object 27"/>
          <p:cNvSpPr txBox="1"/>
          <p:nvPr/>
        </p:nvSpPr>
        <p:spPr>
          <a:xfrm>
            <a:off x="6120011" y="2989579"/>
            <a:ext cx="178244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953735"/>
                </a:solidFill>
                <a:latin typeface="Tahoma"/>
                <a:cs typeface="Tahoma"/>
              </a:rPr>
              <a:t>forecast</a:t>
            </a:r>
            <a:r>
              <a:rPr sz="1800" b="1" spc="-75" dirty="0">
                <a:solidFill>
                  <a:srgbClr val="953735"/>
                </a:solidFill>
                <a:latin typeface="Tahoma"/>
                <a:cs typeface="Tahoma"/>
              </a:rPr>
              <a:t> </a:t>
            </a:r>
            <a:r>
              <a:rPr sz="1800" b="1" spc="-60" dirty="0">
                <a:solidFill>
                  <a:srgbClr val="953735"/>
                </a:solidFill>
                <a:latin typeface="Tahoma"/>
                <a:cs typeface="Tahoma"/>
              </a:rPr>
              <a:t>horizon</a:t>
            </a:r>
            <a:endParaRPr sz="1800">
              <a:latin typeface="Tahoma"/>
              <a:cs typeface="Tahoma"/>
            </a:endParaRPr>
          </a:p>
        </p:txBody>
      </p:sp>
      <p:sp>
        <p:nvSpPr>
          <p:cNvPr id="28" name="object 28"/>
          <p:cNvSpPr txBox="1"/>
          <p:nvPr/>
        </p:nvSpPr>
        <p:spPr>
          <a:xfrm>
            <a:off x="4374648" y="3047491"/>
            <a:ext cx="519430" cy="299720"/>
          </a:xfrm>
          <a:prstGeom prst="rect">
            <a:avLst/>
          </a:prstGeom>
        </p:spPr>
        <p:txBody>
          <a:bodyPr vert="horz" wrap="square" lIns="0" tIns="12700" rIns="0" bIns="0" rtlCol="0">
            <a:spAutoFit/>
          </a:bodyPr>
          <a:lstStyle/>
          <a:p>
            <a:pPr marL="12700">
              <a:lnSpc>
                <a:spcPct val="100000"/>
              </a:lnSpc>
              <a:spcBef>
                <a:spcPts val="100"/>
              </a:spcBef>
            </a:pPr>
            <a:r>
              <a:rPr sz="1800" b="1" spc="75" dirty="0">
                <a:latin typeface="Tahoma"/>
                <a:cs typeface="Tahoma"/>
              </a:rPr>
              <a:t>Gap</a:t>
            </a:r>
            <a:endParaRPr sz="1800">
              <a:latin typeface="Tahoma"/>
              <a:cs typeface="Tahoma"/>
            </a:endParaRPr>
          </a:p>
        </p:txBody>
      </p:sp>
      <p:sp>
        <p:nvSpPr>
          <p:cNvPr id="29" name="object 29"/>
          <p:cNvSpPr txBox="1"/>
          <p:nvPr/>
        </p:nvSpPr>
        <p:spPr>
          <a:xfrm>
            <a:off x="9060819" y="4190492"/>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125" dirty="0"/>
              <a:t>Backtesting:</a:t>
            </a:r>
            <a:r>
              <a:rPr sz="3600" spc="-140" dirty="0"/>
              <a:t> </a:t>
            </a:r>
            <a:r>
              <a:rPr sz="3600" spc="-380" dirty="0"/>
              <a:t>Try</a:t>
            </a:r>
            <a:r>
              <a:rPr sz="3600" spc="-45" dirty="0"/>
              <a:t> </a:t>
            </a:r>
            <a:r>
              <a:rPr sz="3600" spc="-170" dirty="0"/>
              <a:t>to</a:t>
            </a:r>
            <a:r>
              <a:rPr sz="3600" spc="-90" dirty="0"/>
              <a:t> </a:t>
            </a:r>
            <a:r>
              <a:rPr sz="3600" spc="-100" dirty="0"/>
              <a:t>reflect</a:t>
            </a:r>
            <a:r>
              <a:rPr sz="3600" spc="-165" dirty="0"/>
              <a:t> </a:t>
            </a:r>
            <a:r>
              <a:rPr sz="3600" spc="-10" dirty="0"/>
              <a:t>process</a:t>
            </a:r>
            <a:r>
              <a:rPr sz="3600" spc="-105" dirty="0"/>
              <a:t> </a:t>
            </a:r>
            <a:r>
              <a:rPr sz="3600" spc="-180" dirty="0"/>
              <a:t>in</a:t>
            </a:r>
            <a:r>
              <a:rPr sz="3600" spc="-85" dirty="0"/>
              <a:t> </a:t>
            </a:r>
            <a:r>
              <a:rPr sz="3600" spc="-10" dirty="0"/>
              <a:t>production</a:t>
            </a:r>
            <a:endParaRPr sz="3600"/>
          </a:p>
        </p:txBody>
      </p:sp>
      <p:sp>
        <p:nvSpPr>
          <p:cNvPr id="67" name="object 6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2776968" y="2936971"/>
            <a:ext cx="7296784" cy="614680"/>
            <a:chOff x="2776968" y="2936971"/>
            <a:chExt cx="7296784" cy="614680"/>
          </a:xfrm>
        </p:grpSpPr>
        <p:sp>
          <p:nvSpPr>
            <p:cNvPr id="4" name="object 4"/>
            <p:cNvSpPr/>
            <p:nvPr/>
          </p:nvSpPr>
          <p:spPr>
            <a:xfrm>
              <a:off x="2786493" y="3180845"/>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5" name="object 5"/>
            <p:cNvSpPr/>
            <p:nvPr/>
          </p:nvSpPr>
          <p:spPr>
            <a:xfrm>
              <a:off x="7534044" y="2946496"/>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9694"/>
            </a:solidFill>
          </p:spPr>
          <p:txBody>
            <a:bodyPr wrap="square" lIns="0" tIns="0" rIns="0" bIns="0" rtlCol="0"/>
            <a:lstStyle/>
            <a:p>
              <a:endParaRPr/>
            </a:p>
          </p:txBody>
        </p:sp>
        <p:sp>
          <p:nvSpPr>
            <p:cNvPr id="6" name="object 6"/>
            <p:cNvSpPr/>
            <p:nvPr/>
          </p:nvSpPr>
          <p:spPr>
            <a:xfrm>
              <a:off x="7534044"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7" name="object 7"/>
            <p:cNvSpPr/>
            <p:nvPr/>
          </p:nvSpPr>
          <p:spPr>
            <a:xfrm>
              <a:off x="8325585" y="2946496"/>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8" name="object 8"/>
            <p:cNvSpPr/>
            <p:nvPr/>
          </p:nvSpPr>
          <p:spPr>
            <a:xfrm>
              <a:off x="8325585"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9" name="object 9"/>
            <p:cNvSpPr/>
            <p:nvPr/>
          </p:nvSpPr>
          <p:spPr>
            <a:xfrm>
              <a:off x="9117129" y="2946496"/>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0" name="object 10"/>
            <p:cNvSpPr/>
            <p:nvPr/>
          </p:nvSpPr>
          <p:spPr>
            <a:xfrm>
              <a:off x="9117129"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1" name="object 11"/>
            <p:cNvSpPr/>
            <p:nvPr/>
          </p:nvSpPr>
          <p:spPr>
            <a:xfrm>
              <a:off x="5159415" y="2958576"/>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12" name="object 12"/>
            <p:cNvSpPr/>
            <p:nvPr/>
          </p:nvSpPr>
          <p:spPr>
            <a:xfrm>
              <a:off x="5159415" y="295857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3" name="object 13"/>
            <p:cNvSpPr/>
            <p:nvPr/>
          </p:nvSpPr>
          <p:spPr>
            <a:xfrm>
              <a:off x="5950958" y="2958576"/>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4" name="object 14"/>
            <p:cNvSpPr/>
            <p:nvPr/>
          </p:nvSpPr>
          <p:spPr>
            <a:xfrm>
              <a:off x="5950958" y="295857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5" name="object 15"/>
            <p:cNvSpPr/>
            <p:nvPr/>
          </p:nvSpPr>
          <p:spPr>
            <a:xfrm>
              <a:off x="6742501" y="2958576"/>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16" name="object 16"/>
            <p:cNvSpPr/>
            <p:nvPr/>
          </p:nvSpPr>
          <p:spPr>
            <a:xfrm>
              <a:off x="6742501" y="295857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17" name="object 17"/>
            <p:cNvSpPr/>
            <p:nvPr/>
          </p:nvSpPr>
          <p:spPr>
            <a:xfrm>
              <a:off x="2786493" y="2946496"/>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18" name="object 18"/>
            <p:cNvSpPr/>
            <p:nvPr/>
          </p:nvSpPr>
          <p:spPr>
            <a:xfrm>
              <a:off x="2786493"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19" name="object 19"/>
            <p:cNvSpPr/>
            <p:nvPr/>
          </p:nvSpPr>
          <p:spPr>
            <a:xfrm>
              <a:off x="3578035" y="2946496"/>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8EB4E3"/>
            </a:solidFill>
          </p:spPr>
          <p:txBody>
            <a:bodyPr wrap="square" lIns="0" tIns="0" rIns="0" bIns="0" rtlCol="0"/>
            <a:lstStyle/>
            <a:p>
              <a:endParaRPr/>
            </a:p>
          </p:txBody>
        </p:sp>
        <p:sp>
          <p:nvSpPr>
            <p:cNvPr id="20" name="object 20"/>
            <p:cNvSpPr/>
            <p:nvPr/>
          </p:nvSpPr>
          <p:spPr>
            <a:xfrm>
              <a:off x="3578035"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1" name="object 21"/>
            <p:cNvSpPr/>
            <p:nvPr/>
          </p:nvSpPr>
          <p:spPr>
            <a:xfrm>
              <a:off x="4369578" y="2946496"/>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22" name="object 22"/>
            <p:cNvSpPr/>
            <p:nvPr/>
          </p:nvSpPr>
          <p:spPr>
            <a:xfrm>
              <a:off x="4369578" y="2946496"/>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23" name="object 23"/>
          <p:cNvGrpSpPr/>
          <p:nvPr/>
        </p:nvGrpSpPr>
        <p:grpSpPr>
          <a:xfrm>
            <a:off x="2777821" y="3870078"/>
            <a:ext cx="7295515" cy="624205"/>
            <a:chOff x="2777821" y="3870078"/>
            <a:chExt cx="7295515" cy="624205"/>
          </a:xfrm>
        </p:grpSpPr>
        <p:sp>
          <p:nvSpPr>
            <p:cNvPr id="24" name="object 24"/>
            <p:cNvSpPr/>
            <p:nvPr/>
          </p:nvSpPr>
          <p:spPr>
            <a:xfrm>
              <a:off x="2786493" y="4125097"/>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25" name="object 25"/>
            <p:cNvSpPr/>
            <p:nvPr/>
          </p:nvSpPr>
          <p:spPr>
            <a:xfrm>
              <a:off x="7534897" y="388912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26" name="object 26"/>
            <p:cNvSpPr/>
            <p:nvPr/>
          </p:nvSpPr>
          <p:spPr>
            <a:xfrm>
              <a:off x="7534897"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27" name="object 27"/>
            <p:cNvSpPr/>
            <p:nvPr/>
          </p:nvSpPr>
          <p:spPr>
            <a:xfrm>
              <a:off x="8326440" y="388912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9694"/>
            </a:solidFill>
          </p:spPr>
          <p:txBody>
            <a:bodyPr wrap="square" lIns="0" tIns="0" rIns="0" bIns="0" rtlCol="0"/>
            <a:lstStyle/>
            <a:p>
              <a:endParaRPr/>
            </a:p>
          </p:txBody>
        </p:sp>
        <p:sp>
          <p:nvSpPr>
            <p:cNvPr id="28" name="object 28"/>
            <p:cNvSpPr/>
            <p:nvPr/>
          </p:nvSpPr>
          <p:spPr>
            <a:xfrm>
              <a:off x="8326440"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29" name="object 29"/>
            <p:cNvSpPr/>
            <p:nvPr/>
          </p:nvSpPr>
          <p:spPr>
            <a:xfrm>
              <a:off x="9117982" y="388912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0" name="object 30"/>
            <p:cNvSpPr/>
            <p:nvPr/>
          </p:nvSpPr>
          <p:spPr>
            <a:xfrm>
              <a:off x="9117982"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1" name="object 31"/>
            <p:cNvSpPr/>
            <p:nvPr/>
          </p:nvSpPr>
          <p:spPr>
            <a:xfrm>
              <a:off x="5160270" y="388912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32" name="object 32"/>
            <p:cNvSpPr/>
            <p:nvPr/>
          </p:nvSpPr>
          <p:spPr>
            <a:xfrm>
              <a:off x="5160270"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3" name="object 33"/>
            <p:cNvSpPr/>
            <p:nvPr/>
          </p:nvSpPr>
          <p:spPr>
            <a:xfrm>
              <a:off x="5951811" y="390120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4" name="object 34"/>
            <p:cNvSpPr/>
            <p:nvPr/>
          </p:nvSpPr>
          <p:spPr>
            <a:xfrm>
              <a:off x="5951811" y="390120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35" name="object 35"/>
            <p:cNvSpPr/>
            <p:nvPr/>
          </p:nvSpPr>
          <p:spPr>
            <a:xfrm>
              <a:off x="6743354" y="390120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36" name="object 36"/>
            <p:cNvSpPr/>
            <p:nvPr/>
          </p:nvSpPr>
          <p:spPr>
            <a:xfrm>
              <a:off x="6743354" y="390120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37" name="object 37"/>
            <p:cNvSpPr/>
            <p:nvPr/>
          </p:nvSpPr>
          <p:spPr>
            <a:xfrm>
              <a:off x="2787346" y="3889128"/>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38" name="object 38"/>
            <p:cNvSpPr/>
            <p:nvPr/>
          </p:nvSpPr>
          <p:spPr>
            <a:xfrm>
              <a:off x="2787346"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39" name="object 39"/>
            <p:cNvSpPr/>
            <p:nvPr/>
          </p:nvSpPr>
          <p:spPr>
            <a:xfrm>
              <a:off x="3578890" y="3889128"/>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0" name="object 40"/>
            <p:cNvSpPr/>
            <p:nvPr/>
          </p:nvSpPr>
          <p:spPr>
            <a:xfrm>
              <a:off x="3578890"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41" name="object 41"/>
            <p:cNvSpPr/>
            <p:nvPr/>
          </p:nvSpPr>
          <p:spPr>
            <a:xfrm>
              <a:off x="4370431" y="3889128"/>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42" name="object 42"/>
            <p:cNvSpPr/>
            <p:nvPr/>
          </p:nvSpPr>
          <p:spPr>
            <a:xfrm>
              <a:off x="4370431" y="3889128"/>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grpSp>
        <p:nvGrpSpPr>
          <p:cNvPr id="43" name="object 43"/>
          <p:cNvGrpSpPr/>
          <p:nvPr/>
        </p:nvGrpSpPr>
        <p:grpSpPr>
          <a:xfrm>
            <a:off x="2777821" y="4799732"/>
            <a:ext cx="7308850" cy="612140"/>
            <a:chOff x="2777821" y="4799732"/>
            <a:chExt cx="7308850" cy="612140"/>
          </a:xfrm>
        </p:grpSpPr>
        <p:sp>
          <p:nvSpPr>
            <p:cNvPr id="44" name="object 44"/>
            <p:cNvSpPr/>
            <p:nvPr/>
          </p:nvSpPr>
          <p:spPr>
            <a:xfrm>
              <a:off x="2799711" y="5069348"/>
              <a:ext cx="7287259" cy="114300"/>
            </a:xfrm>
            <a:custGeom>
              <a:avLst/>
              <a:gdLst/>
              <a:ahLst/>
              <a:cxnLst/>
              <a:rect l="l" t="t" r="r" b="b"/>
              <a:pathLst>
                <a:path w="7287259" h="114300">
                  <a:moveTo>
                    <a:pt x="7172515" y="0"/>
                  </a:moveTo>
                  <a:lnTo>
                    <a:pt x="7172515" y="114300"/>
                  </a:lnTo>
                  <a:lnTo>
                    <a:pt x="7248715" y="76200"/>
                  </a:lnTo>
                  <a:lnTo>
                    <a:pt x="7191559" y="76200"/>
                  </a:lnTo>
                  <a:lnTo>
                    <a:pt x="7191559" y="38100"/>
                  </a:lnTo>
                  <a:lnTo>
                    <a:pt x="7248715" y="38100"/>
                  </a:lnTo>
                  <a:lnTo>
                    <a:pt x="7172515" y="0"/>
                  </a:lnTo>
                  <a:close/>
                </a:path>
                <a:path w="7287259" h="114300">
                  <a:moveTo>
                    <a:pt x="7172515" y="38100"/>
                  </a:moveTo>
                  <a:lnTo>
                    <a:pt x="0" y="38100"/>
                  </a:lnTo>
                  <a:lnTo>
                    <a:pt x="0" y="76200"/>
                  </a:lnTo>
                  <a:lnTo>
                    <a:pt x="7172515" y="76200"/>
                  </a:lnTo>
                  <a:lnTo>
                    <a:pt x="7172515" y="38100"/>
                  </a:lnTo>
                  <a:close/>
                </a:path>
                <a:path w="7287259" h="114300">
                  <a:moveTo>
                    <a:pt x="7248715" y="38100"/>
                  </a:moveTo>
                  <a:lnTo>
                    <a:pt x="7191559" y="38100"/>
                  </a:lnTo>
                  <a:lnTo>
                    <a:pt x="7191559" y="76200"/>
                  </a:lnTo>
                  <a:lnTo>
                    <a:pt x="7248715" y="76200"/>
                  </a:lnTo>
                  <a:lnTo>
                    <a:pt x="7286815" y="57150"/>
                  </a:lnTo>
                  <a:lnTo>
                    <a:pt x="7248715" y="38100"/>
                  </a:lnTo>
                  <a:close/>
                </a:path>
              </a:pathLst>
            </a:custGeom>
            <a:solidFill>
              <a:srgbClr val="7F7F7F"/>
            </a:solidFill>
          </p:spPr>
          <p:txBody>
            <a:bodyPr wrap="square" lIns="0" tIns="0" rIns="0" bIns="0" rtlCol="0"/>
            <a:lstStyle/>
            <a:p>
              <a:endParaRPr/>
            </a:p>
          </p:txBody>
        </p:sp>
        <p:sp>
          <p:nvSpPr>
            <p:cNvPr id="45" name="object 45"/>
            <p:cNvSpPr/>
            <p:nvPr/>
          </p:nvSpPr>
          <p:spPr>
            <a:xfrm>
              <a:off x="7534897" y="481878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46" name="object 46"/>
            <p:cNvSpPr/>
            <p:nvPr/>
          </p:nvSpPr>
          <p:spPr>
            <a:xfrm>
              <a:off x="7534897"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47" name="object 47"/>
            <p:cNvSpPr/>
            <p:nvPr/>
          </p:nvSpPr>
          <p:spPr>
            <a:xfrm>
              <a:off x="8326440" y="481878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48" name="object 48"/>
            <p:cNvSpPr/>
            <p:nvPr/>
          </p:nvSpPr>
          <p:spPr>
            <a:xfrm>
              <a:off x="8326440"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49" name="object 49"/>
            <p:cNvSpPr/>
            <p:nvPr/>
          </p:nvSpPr>
          <p:spPr>
            <a:xfrm>
              <a:off x="9117982" y="481878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9694"/>
            </a:solidFill>
          </p:spPr>
          <p:txBody>
            <a:bodyPr wrap="square" lIns="0" tIns="0" rIns="0" bIns="0" rtlCol="0"/>
            <a:lstStyle/>
            <a:p>
              <a:endParaRPr/>
            </a:p>
          </p:txBody>
        </p:sp>
        <p:sp>
          <p:nvSpPr>
            <p:cNvPr id="50" name="object 50"/>
            <p:cNvSpPr/>
            <p:nvPr/>
          </p:nvSpPr>
          <p:spPr>
            <a:xfrm>
              <a:off x="9117982"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1" name="object 51"/>
            <p:cNvSpPr/>
            <p:nvPr/>
          </p:nvSpPr>
          <p:spPr>
            <a:xfrm>
              <a:off x="5160270" y="481878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2" name="object 52"/>
            <p:cNvSpPr/>
            <p:nvPr/>
          </p:nvSpPr>
          <p:spPr>
            <a:xfrm>
              <a:off x="5160270"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3" name="object 53"/>
            <p:cNvSpPr/>
            <p:nvPr/>
          </p:nvSpPr>
          <p:spPr>
            <a:xfrm>
              <a:off x="5951811" y="481878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95B3D7"/>
            </a:solidFill>
          </p:spPr>
          <p:txBody>
            <a:bodyPr wrap="square" lIns="0" tIns="0" rIns="0" bIns="0" rtlCol="0"/>
            <a:lstStyle/>
            <a:p>
              <a:endParaRPr/>
            </a:p>
          </p:txBody>
        </p:sp>
        <p:sp>
          <p:nvSpPr>
            <p:cNvPr id="54" name="object 54"/>
            <p:cNvSpPr/>
            <p:nvPr/>
          </p:nvSpPr>
          <p:spPr>
            <a:xfrm>
              <a:off x="5951811"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5" name="object 55"/>
            <p:cNvSpPr/>
            <p:nvPr/>
          </p:nvSpPr>
          <p:spPr>
            <a:xfrm>
              <a:off x="6743354" y="481878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56" name="object 56"/>
            <p:cNvSpPr/>
            <p:nvPr/>
          </p:nvSpPr>
          <p:spPr>
            <a:xfrm>
              <a:off x="6743354"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38100">
              <a:solidFill>
                <a:srgbClr val="000000"/>
              </a:solidFill>
            </a:ln>
          </p:spPr>
          <p:txBody>
            <a:bodyPr wrap="square" lIns="0" tIns="0" rIns="0" bIns="0" rtlCol="0"/>
            <a:lstStyle/>
            <a:p>
              <a:endParaRPr/>
            </a:p>
          </p:txBody>
        </p:sp>
        <p:sp>
          <p:nvSpPr>
            <p:cNvPr id="57" name="object 57"/>
            <p:cNvSpPr/>
            <p:nvPr/>
          </p:nvSpPr>
          <p:spPr>
            <a:xfrm>
              <a:off x="2787346" y="4818782"/>
              <a:ext cx="585470" cy="574040"/>
            </a:xfrm>
            <a:custGeom>
              <a:avLst/>
              <a:gdLst/>
              <a:ahLst/>
              <a:cxnLst/>
              <a:rect l="l" t="t" r="r" b="b"/>
              <a:pathLst>
                <a:path w="585470" h="574039">
                  <a:moveTo>
                    <a:pt x="292680" y="0"/>
                  </a:moveTo>
                  <a:lnTo>
                    <a:pt x="245206" y="3754"/>
                  </a:lnTo>
                  <a:lnTo>
                    <a:pt x="200170" y="14624"/>
                  </a:lnTo>
                  <a:lnTo>
                    <a:pt x="158176" y="32018"/>
                  </a:lnTo>
                  <a:lnTo>
                    <a:pt x="119827" y="55346"/>
                  </a:lnTo>
                  <a:lnTo>
                    <a:pt x="85724"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4" y="489694"/>
                  </a:lnTo>
                  <a:lnTo>
                    <a:pt x="119827" y="518365"/>
                  </a:lnTo>
                  <a:lnTo>
                    <a:pt x="158176" y="541693"/>
                  </a:lnTo>
                  <a:lnTo>
                    <a:pt x="200170" y="559088"/>
                  </a:lnTo>
                  <a:lnTo>
                    <a:pt x="245206" y="569957"/>
                  </a:lnTo>
                  <a:lnTo>
                    <a:pt x="292680" y="573712"/>
                  </a:lnTo>
                  <a:lnTo>
                    <a:pt x="340154" y="569957"/>
                  </a:lnTo>
                  <a:lnTo>
                    <a:pt x="385189" y="559088"/>
                  </a:lnTo>
                  <a:lnTo>
                    <a:pt x="427183"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3" y="32018"/>
                  </a:lnTo>
                  <a:lnTo>
                    <a:pt x="385189" y="14624"/>
                  </a:lnTo>
                  <a:lnTo>
                    <a:pt x="340154" y="3754"/>
                  </a:lnTo>
                  <a:lnTo>
                    <a:pt x="292680" y="0"/>
                  </a:lnTo>
                  <a:close/>
                </a:path>
              </a:pathLst>
            </a:custGeom>
            <a:solidFill>
              <a:srgbClr val="D9D9D9"/>
            </a:solidFill>
          </p:spPr>
          <p:txBody>
            <a:bodyPr wrap="square" lIns="0" tIns="0" rIns="0" bIns="0" rtlCol="0"/>
            <a:lstStyle/>
            <a:p>
              <a:endParaRPr/>
            </a:p>
          </p:txBody>
        </p:sp>
        <p:sp>
          <p:nvSpPr>
            <p:cNvPr id="58" name="object 58"/>
            <p:cNvSpPr/>
            <p:nvPr/>
          </p:nvSpPr>
          <p:spPr>
            <a:xfrm>
              <a:off x="2787346"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59" name="object 59"/>
            <p:cNvSpPr/>
            <p:nvPr/>
          </p:nvSpPr>
          <p:spPr>
            <a:xfrm>
              <a:off x="3578890" y="4818782"/>
              <a:ext cx="585470" cy="574040"/>
            </a:xfrm>
            <a:custGeom>
              <a:avLst/>
              <a:gdLst/>
              <a:ahLst/>
              <a:cxnLst/>
              <a:rect l="l" t="t" r="r" b="b"/>
              <a:pathLst>
                <a:path w="585470" h="574039">
                  <a:moveTo>
                    <a:pt x="292679" y="0"/>
                  </a:moveTo>
                  <a:lnTo>
                    <a:pt x="245204" y="3754"/>
                  </a:lnTo>
                  <a:lnTo>
                    <a:pt x="200169" y="14624"/>
                  </a:lnTo>
                  <a:lnTo>
                    <a:pt x="158175" y="32018"/>
                  </a:lnTo>
                  <a:lnTo>
                    <a:pt x="119826" y="55346"/>
                  </a:lnTo>
                  <a:lnTo>
                    <a:pt x="85723" y="84018"/>
                  </a:lnTo>
                  <a:lnTo>
                    <a:pt x="56469" y="117442"/>
                  </a:lnTo>
                  <a:lnTo>
                    <a:pt x="32668" y="155029"/>
                  </a:lnTo>
                  <a:lnTo>
                    <a:pt x="14920" y="196187"/>
                  </a:lnTo>
                  <a:lnTo>
                    <a:pt x="3830" y="240326"/>
                  </a:lnTo>
                  <a:lnTo>
                    <a:pt x="0" y="286856"/>
                  </a:lnTo>
                  <a:lnTo>
                    <a:pt x="3830" y="333385"/>
                  </a:lnTo>
                  <a:lnTo>
                    <a:pt x="14920" y="377524"/>
                  </a:lnTo>
                  <a:lnTo>
                    <a:pt x="32668" y="418683"/>
                  </a:lnTo>
                  <a:lnTo>
                    <a:pt x="56469" y="456269"/>
                  </a:lnTo>
                  <a:lnTo>
                    <a:pt x="85723" y="489694"/>
                  </a:lnTo>
                  <a:lnTo>
                    <a:pt x="119826" y="518365"/>
                  </a:lnTo>
                  <a:lnTo>
                    <a:pt x="158175" y="541693"/>
                  </a:lnTo>
                  <a:lnTo>
                    <a:pt x="200169" y="559088"/>
                  </a:lnTo>
                  <a:lnTo>
                    <a:pt x="245204" y="569957"/>
                  </a:lnTo>
                  <a:lnTo>
                    <a:pt x="292679" y="573712"/>
                  </a:lnTo>
                  <a:lnTo>
                    <a:pt x="340153" y="569957"/>
                  </a:lnTo>
                  <a:lnTo>
                    <a:pt x="385188" y="559088"/>
                  </a:lnTo>
                  <a:lnTo>
                    <a:pt x="427181" y="541693"/>
                  </a:lnTo>
                  <a:lnTo>
                    <a:pt x="465531" y="518365"/>
                  </a:lnTo>
                  <a:lnTo>
                    <a:pt x="499634" y="489694"/>
                  </a:lnTo>
                  <a:lnTo>
                    <a:pt x="528888" y="456269"/>
                  </a:lnTo>
                  <a:lnTo>
                    <a:pt x="552689" y="418683"/>
                  </a:lnTo>
                  <a:lnTo>
                    <a:pt x="570437" y="377524"/>
                  </a:lnTo>
                  <a:lnTo>
                    <a:pt x="581527" y="333385"/>
                  </a:lnTo>
                  <a:lnTo>
                    <a:pt x="585358" y="286856"/>
                  </a:lnTo>
                  <a:lnTo>
                    <a:pt x="581527" y="240326"/>
                  </a:lnTo>
                  <a:lnTo>
                    <a:pt x="570437" y="196187"/>
                  </a:lnTo>
                  <a:lnTo>
                    <a:pt x="552689" y="155029"/>
                  </a:lnTo>
                  <a:lnTo>
                    <a:pt x="528888" y="117442"/>
                  </a:lnTo>
                  <a:lnTo>
                    <a:pt x="499634" y="84018"/>
                  </a:lnTo>
                  <a:lnTo>
                    <a:pt x="465531" y="55346"/>
                  </a:lnTo>
                  <a:lnTo>
                    <a:pt x="427181" y="32018"/>
                  </a:lnTo>
                  <a:lnTo>
                    <a:pt x="385188" y="14624"/>
                  </a:lnTo>
                  <a:lnTo>
                    <a:pt x="340153" y="3754"/>
                  </a:lnTo>
                  <a:lnTo>
                    <a:pt x="292679" y="0"/>
                  </a:lnTo>
                  <a:close/>
                </a:path>
              </a:pathLst>
            </a:custGeom>
            <a:solidFill>
              <a:srgbClr val="D9D9D9"/>
            </a:solidFill>
          </p:spPr>
          <p:txBody>
            <a:bodyPr wrap="square" lIns="0" tIns="0" rIns="0" bIns="0" rtlCol="0"/>
            <a:lstStyle/>
            <a:p>
              <a:endParaRPr/>
            </a:p>
          </p:txBody>
        </p:sp>
        <p:sp>
          <p:nvSpPr>
            <p:cNvPr id="60" name="object 60"/>
            <p:cNvSpPr/>
            <p:nvPr/>
          </p:nvSpPr>
          <p:spPr>
            <a:xfrm>
              <a:off x="3578890"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sp>
          <p:nvSpPr>
            <p:cNvPr id="61" name="object 61"/>
            <p:cNvSpPr/>
            <p:nvPr/>
          </p:nvSpPr>
          <p:spPr>
            <a:xfrm>
              <a:off x="4370431" y="4818782"/>
              <a:ext cx="585470" cy="574040"/>
            </a:xfrm>
            <a:custGeom>
              <a:avLst/>
              <a:gdLst/>
              <a:ahLst/>
              <a:cxnLst/>
              <a:rect l="l" t="t" r="r" b="b"/>
              <a:pathLst>
                <a:path w="585470" h="574039">
                  <a:moveTo>
                    <a:pt x="292679" y="0"/>
                  </a:moveTo>
                  <a:lnTo>
                    <a:pt x="245205" y="3754"/>
                  </a:lnTo>
                  <a:lnTo>
                    <a:pt x="200170" y="14624"/>
                  </a:lnTo>
                  <a:lnTo>
                    <a:pt x="158176" y="32018"/>
                  </a:lnTo>
                  <a:lnTo>
                    <a:pt x="119826" y="55346"/>
                  </a:lnTo>
                  <a:lnTo>
                    <a:pt x="85723" y="84018"/>
                  </a:lnTo>
                  <a:lnTo>
                    <a:pt x="56470" y="117442"/>
                  </a:lnTo>
                  <a:lnTo>
                    <a:pt x="32668" y="155029"/>
                  </a:lnTo>
                  <a:lnTo>
                    <a:pt x="14921" y="196187"/>
                  </a:lnTo>
                  <a:lnTo>
                    <a:pt x="3830" y="240326"/>
                  </a:lnTo>
                  <a:lnTo>
                    <a:pt x="0" y="286856"/>
                  </a:lnTo>
                  <a:lnTo>
                    <a:pt x="3830" y="333385"/>
                  </a:lnTo>
                  <a:lnTo>
                    <a:pt x="14921" y="377524"/>
                  </a:lnTo>
                  <a:lnTo>
                    <a:pt x="32668" y="418683"/>
                  </a:lnTo>
                  <a:lnTo>
                    <a:pt x="56470" y="456269"/>
                  </a:lnTo>
                  <a:lnTo>
                    <a:pt x="85723" y="489694"/>
                  </a:lnTo>
                  <a:lnTo>
                    <a:pt x="119826" y="518365"/>
                  </a:lnTo>
                  <a:lnTo>
                    <a:pt x="158176" y="541693"/>
                  </a:lnTo>
                  <a:lnTo>
                    <a:pt x="200170" y="559088"/>
                  </a:lnTo>
                  <a:lnTo>
                    <a:pt x="245205" y="569957"/>
                  </a:lnTo>
                  <a:lnTo>
                    <a:pt x="292679" y="573712"/>
                  </a:lnTo>
                  <a:lnTo>
                    <a:pt x="340153" y="569957"/>
                  </a:lnTo>
                  <a:lnTo>
                    <a:pt x="385188" y="559088"/>
                  </a:lnTo>
                  <a:lnTo>
                    <a:pt x="427182" y="541693"/>
                  </a:lnTo>
                  <a:lnTo>
                    <a:pt x="465532" y="518365"/>
                  </a:lnTo>
                  <a:lnTo>
                    <a:pt x="499635" y="489694"/>
                  </a:lnTo>
                  <a:lnTo>
                    <a:pt x="528889" y="456269"/>
                  </a:lnTo>
                  <a:lnTo>
                    <a:pt x="552691" y="418683"/>
                  </a:lnTo>
                  <a:lnTo>
                    <a:pt x="570438" y="377524"/>
                  </a:lnTo>
                  <a:lnTo>
                    <a:pt x="581528" y="333385"/>
                  </a:lnTo>
                  <a:lnTo>
                    <a:pt x="585359" y="286856"/>
                  </a:lnTo>
                  <a:lnTo>
                    <a:pt x="581528" y="240326"/>
                  </a:lnTo>
                  <a:lnTo>
                    <a:pt x="570438" y="196187"/>
                  </a:lnTo>
                  <a:lnTo>
                    <a:pt x="552691" y="155029"/>
                  </a:lnTo>
                  <a:lnTo>
                    <a:pt x="528889" y="117442"/>
                  </a:lnTo>
                  <a:lnTo>
                    <a:pt x="499635" y="84018"/>
                  </a:lnTo>
                  <a:lnTo>
                    <a:pt x="465532" y="55346"/>
                  </a:lnTo>
                  <a:lnTo>
                    <a:pt x="427182" y="32018"/>
                  </a:lnTo>
                  <a:lnTo>
                    <a:pt x="385188" y="14624"/>
                  </a:lnTo>
                  <a:lnTo>
                    <a:pt x="340153" y="3754"/>
                  </a:lnTo>
                  <a:lnTo>
                    <a:pt x="292679" y="0"/>
                  </a:lnTo>
                  <a:close/>
                </a:path>
              </a:pathLst>
            </a:custGeom>
            <a:solidFill>
              <a:srgbClr val="8EB4E3"/>
            </a:solidFill>
          </p:spPr>
          <p:txBody>
            <a:bodyPr wrap="square" lIns="0" tIns="0" rIns="0" bIns="0" rtlCol="0"/>
            <a:lstStyle/>
            <a:p>
              <a:endParaRPr/>
            </a:p>
          </p:txBody>
        </p:sp>
        <p:sp>
          <p:nvSpPr>
            <p:cNvPr id="62" name="object 62"/>
            <p:cNvSpPr/>
            <p:nvPr/>
          </p:nvSpPr>
          <p:spPr>
            <a:xfrm>
              <a:off x="4370431" y="4818782"/>
              <a:ext cx="585470" cy="574040"/>
            </a:xfrm>
            <a:custGeom>
              <a:avLst/>
              <a:gdLst/>
              <a:ahLst/>
              <a:cxnLst/>
              <a:rect l="l" t="t" r="r" b="b"/>
              <a:pathLst>
                <a:path w="585470" h="574039">
                  <a:moveTo>
                    <a:pt x="0" y="286856"/>
                  </a:moveTo>
                  <a:lnTo>
                    <a:pt x="3830" y="240326"/>
                  </a:lnTo>
                  <a:lnTo>
                    <a:pt x="14920" y="196187"/>
                  </a:lnTo>
                  <a:lnTo>
                    <a:pt x="32668" y="155029"/>
                  </a:lnTo>
                  <a:lnTo>
                    <a:pt x="56470" y="117442"/>
                  </a:lnTo>
                  <a:lnTo>
                    <a:pt x="85723" y="84018"/>
                  </a:lnTo>
                  <a:lnTo>
                    <a:pt x="119826" y="55346"/>
                  </a:lnTo>
                  <a:lnTo>
                    <a:pt x="158176" y="32018"/>
                  </a:lnTo>
                  <a:lnTo>
                    <a:pt x="200170" y="14624"/>
                  </a:lnTo>
                  <a:lnTo>
                    <a:pt x="245205" y="3754"/>
                  </a:lnTo>
                  <a:lnTo>
                    <a:pt x="292679" y="0"/>
                  </a:lnTo>
                  <a:lnTo>
                    <a:pt x="340153" y="3754"/>
                  </a:lnTo>
                  <a:lnTo>
                    <a:pt x="385188" y="14624"/>
                  </a:lnTo>
                  <a:lnTo>
                    <a:pt x="427182" y="32018"/>
                  </a:lnTo>
                  <a:lnTo>
                    <a:pt x="465532" y="55346"/>
                  </a:lnTo>
                  <a:lnTo>
                    <a:pt x="499635" y="84018"/>
                  </a:lnTo>
                  <a:lnTo>
                    <a:pt x="528888" y="117442"/>
                  </a:lnTo>
                  <a:lnTo>
                    <a:pt x="552690" y="155029"/>
                  </a:lnTo>
                  <a:lnTo>
                    <a:pt x="570438" y="196187"/>
                  </a:lnTo>
                  <a:lnTo>
                    <a:pt x="581528" y="240326"/>
                  </a:lnTo>
                  <a:lnTo>
                    <a:pt x="585359" y="286856"/>
                  </a:lnTo>
                  <a:lnTo>
                    <a:pt x="581528" y="333385"/>
                  </a:lnTo>
                  <a:lnTo>
                    <a:pt x="570438" y="377524"/>
                  </a:lnTo>
                  <a:lnTo>
                    <a:pt x="552690" y="418682"/>
                  </a:lnTo>
                  <a:lnTo>
                    <a:pt x="528888" y="456269"/>
                  </a:lnTo>
                  <a:lnTo>
                    <a:pt x="499635" y="489693"/>
                  </a:lnTo>
                  <a:lnTo>
                    <a:pt x="465532" y="518365"/>
                  </a:lnTo>
                  <a:lnTo>
                    <a:pt x="427182" y="541693"/>
                  </a:lnTo>
                  <a:lnTo>
                    <a:pt x="385188" y="559087"/>
                  </a:lnTo>
                  <a:lnTo>
                    <a:pt x="340153" y="569957"/>
                  </a:lnTo>
                  <a:lnTo>
                    <a:pt x="292679" y="573712"/>
                  </a:lnTo>
                  <a:lnTo>
                    <a:pt x="245205" y="569957"/>
                  </a:lnTo>
                  <a:lnTo>
                    <a:pt x="200170" y="559087"/>
                  </a:lnTo>
                  <a:lnTo>
                    <a:pt x="158176" y="541693"/>
                  </a:lnTo>
                  <a:lnTo>
                    <a:pt x="119826" y="518365"/>
                  </a:lnTo>
                  <a:lnTo>
                    <a:pt x="85723" y="489693"/>
                  </a:lnTo>
                  <a:lnTo>
                    <a:pt x="56470" y="456269"/>
                  </a:lnTo>
                  <a:lnTo>
                    <a:pt x="32668" y="418682"/>
                  </a:lnTo>
                  <a:lnTo>
                    <a:pt x="14920" y="377524"/>
                  </a:lnTo>
                  <a:lnTo>
                    <a:pt x="3830" y="333385"/>
                  </a:lnTo>
                  <a:lnTo>
                    <a:pt x="0" y="286856"/>
                  </a:lnTo>
                  <a:close/>
                </a:path>
              </a:pathLst>
            </a:custGeom>
            <a:ln w="19050">
              <a:solidFill>
                <a:srgbClr val="000000"/>
              </a:solidFill>
            </a:ln>
          </p:spPr>
          <p:txBody>
            <a:bodyPr wrap="square" lIns="0" tIns="0" rIns="0" bIns="0" rtlCol="0"/>
            <a:lstStyle/>
            <a:p>
              <a:endParaRPr/>
            </a:p>
          </p:txBody>
        </p:sp>
      </p:grpSp>
      <p:sp>
        <p:nvSpPr>
          <p:cNvPr id="63" name="object 63"/>
          <p:cNvSpPr/>
          <p:nvPr/>
        </p:nvSpPr>
        <p:spPr>
          <a:xfrm>
            <a:off x="2818245" y="2684075"/>
            <a:ext cx="2113280" cy="114300"/>
          </a:xfrm>
          <a:custGeom>
            <a:avLst/>
            <a:gdLst/>
            <a:ahLst/>
            <a:cxnLst/>
            <a:rect l="l" t="t" r="r" b="b"/>
            <a:pathLst>
              <a:path w="2113279" h="114300">
                <a:moveTo>
                  <a:pt x="114297" y="0"/>
                </a:moveTo>
                <a:lnTo>
                  <a:pt x="0" y="57150"/>
                </a:lnTo>
                <a:lnTo>
                  <a:pt x="114300" y="114300"/>
                </a:lnTo>
                <a:lnTo>
                  <a:pt x="114297" y="76200"/>
                </a:lnTo>
                <a:lnTo>
                  <a:pt x="95248" y="76200"/>
                </a:lnTo>
                <a:lnTo>
                  <a:pt x="95248" y="38100"/>
                </a:lnTo>
                <a:lnTo>
                  <a:pt x="114297" y="38100"/>
                </a:lnTo>
                <a:lnTo>
                  <a:pt x="114297" y="0"/>
                </a:lnTo>
                <a:close/>
              </a:path>
              <a:path w="2113279" h="114300">
                <a:moveTo>
                  <a:pt x="1998418" y="0"/>
                </a:moveTo>
                <a:lnTo>
                  <a:pt x="1998418" y="114300"/>
                </a:lnTo>
                <a:lnTo>
                  <a:pt x="2074618" y="76200"/>
                </a:lnTo>
                <a:lnTo>
                  <a:pt x="2017468" y="76200"/>
                </a:lnTo>
                <a:lnTo>
                  <a:pt x="2017468" y="38100"/>
                </a:lnTo>
                <a:lnTo>
                  <a:pt x="2074618" y="38100"/>
                </a:lnTo>
                <a:lnTo>
                  <a:pt x="1998418" y="0"/>
                </a:lnTo>
                <a:close/>
              </a:path>
              <a:path w="2113279" h="114300">
                <a:moveTo>
                  <a:pt x="114297" y="38100"/>
                </a:moveTo>
                <a:lnTo>
                  <a:pt x="95248" y="38100"/>
                </a:lnTo>
                <a:lnTo>
                  <a:pt x="95248" y="76200"/>
                </a:lnTo>
                <a:lnTo>
                  <a:pt x="114297" y="76200"/>
                </a:lnTo>
                <a:lnTo>
                  <a:pt x="114297" y="38100"/>
                </a:lnTo>
                <a:close/>
              </a:path>
              <a:path w="2113279" h="114300">
                <a:moveTo>
                  <a:pt x="1998418" y="38100"/>
                </a:moveTo>
                <a:lnTo>
                  <a:pt x="114297" y="38100"/>
                </a:lnTo>
                <a:lnTo>
                  <a:pt x="114297" y="76200"/>
                </a:lnTo>
                <a:lnTo>
                  <a:pt x="1998418" y="76200"/>
                </a:lnTo>
                <a:lnTo>
                  <a:pt x="1998418" y="38100"/>
                </a:lnTo>
                <a:close/>
              </a:path>
              <a:path w="2113279" h="114300">
                <a:moveTo>
                  <a:pt x="2074618" y="38100"/>
                </a:moveTo>
                <a:lnTo>
                  <a:pt x="2017468" y="38100"/>
                </a:lnTo>
                <a:lnTo>
                  <a:pt x="2017468" y="76200"/>
                </a:lnTo>
                <a:lnTo>
                  <a:pt x="2074618" y="76200"/>
                </a:lnTo>
                <a:lnTo>
                  <a:pt x="2112718" y="57150"/>
                </a:lnTo>
                <a:lnTo>
                  <a:pt x="2074618" y="38100"/>
                </a:lnTo>
                <a:close/>
              </a:path>
            </a:pathLst>
          </a:custGeom>
          <a:solidFill>
            <a:srgbClr val="4F81BD"/>
          </a:solidFill>
        </p:spPr>
        <p:txBody>
          <a:bodyPr wrap="square" lIns="0" tIns="0" rIns="0" bIns="0" rtlCol="0"/>
          <a:lstStyle/>
          <a:p>
            <a:endParaRPr/>
          </a:p>
        </p:txBody>
      </p:sp>
      <p:sp>
        <p:nvSpPr>
          <p:cNvPr id="64" name="object 64"/>
          <p:cNvSpPr/>
          <p:nvPr/>
        </p:nvSpPr>
        <p:spPr>
          <a:xfrm>
            <a:off x="3609329" y="3626686"/>
            <a:ext cx="2137410" cy="114300"/>
          </a:xfrm>
          <a:custGeom>
            <a:avLst/>
            <a:gdLst/>
            <a:ahLst/>
            <a:cxnLst/>
            <a:rect l="l" t="t" r="r" b="b"/>
            <a:pathLst>
              <a:path w="2137410" h="114300">
                <a:moveTo>
                  <a:pt x="114297" y="0"/>
                </a:moveTo>
                <a:lnTo>
                  <a:pt x="0" y="57150"/>
                </a:lnTo>
                <a:lnTo>
                  <a:pt x="114300" y="114300"/>
                </a:lnTo>
                <a:lnTo>
                  <a:pt x="114297" y="76200"/>
                </a:lnTo>
                <a:lnTo>
                  <a:pt x="95248" y="76200"/>
                </a:lnTo>
                <a:lnTo>
                  <a:pt x="95248" y="38100"/>
                </a:lnTo>
                <a:lnTo>
                  <a:pt x="114297" y="38100"/>
                </a:lnTo>
                <a:lnTo>
                  <a:pt x="114297" y="0"/>
                </a:lnTo>
                <a:close/>
              </a:path>
              <a:path w="2137410" h="114300">
                <a:moveTo>
                  <a:pt x="2022889" y="0"/>
                </a:moveTo>
                <a:lnTo>
                  <a:pt x="2022889" y="114300"/>
                </a:lnTo>
                <a:lnTo>
                  <a:pt x="2099089" y="76200"/>
                </a:lnTo>
                <a:lnTo>
                  <a:pt x="2041940" y="76200"/>
                </a:lnTo>
                <a:lnTo>
                  <a:pt x="2041940" y="38100"/>
                </a:lnTo>
                <a:lnTo>
                  <a:pt x="2099089" y="38100"/>
                </a:lnTo>
                <a:lnTo>
                  <a:pt x="2022889" y="0"/>
                </a:lnTo>
                <a:close/>
              </a:path>
              <a:path w="2137410" h="114300">
                <a:moveTo>
                  <a:pt x="114297" y="38100"/>
                </a:moveTo>
                <a:lnTo>
                  <a:pt x="95248" y="38100"/>
                </a:lnTo>
                <a:lnTo>
                  <a:pt x="95248" y="76200"/>
                </a:lnTo>
                <a:lnTo>
                  <a:pt x="114297" y="76200"/>
                </a:lnTo>
                <a:lnTo>
                  <a:pt x="114297" y="38100"/>
                </a:lnTo>
                <a:close/>
              </a:path>
              <a:path w="2137410" h="114300">
                <a:moveTo>
                  <a:pt x="2022889" y="38100"/>
                </a:moveTo>
                <a:lnTo>
                  <a:pt x="114297" y="38100"/>
                </a:lnTo>
                <a:lnTo>
                  <a:pt x="114297" y="76200"/>
                </a:lnTo>
                <a:lnTo>
                  <a:pt x="2022889" y="76200"/>
                </a:lnTo>
                <a:lnTo>
                  <a:pt x="2022889" y="38100"/>
                </a:lnTo>
                <a:close/>
              </a:path>
              <a:path w="2137410" h="114300">
                <a:moveTo>
                  <a:pt x="2099089" y="38100"/>
                </a:moveTo>
                <a:lnTo>
                  <a:pt x="2041940" y="38100"/>
                </a:lnTo>
                <a:lnTo>
                  <a:pt x="2041940" y="76200"/>
                </a:lnTo>
                <a:lnTo>
                  <a:pt x="2099089" y="76200"/>
                </a:lnTo>
                <a:lnTo>
                  <a:pt x="2137189" y="57150"/>
                </a:lnTo>
                <a:lnTo>
                  <a:pt x="2099089" y="38100"/>
                </a:lnTo>
                <a:close/>
              </a:path>
            </a:pathLst>
          </a:custGeom>
          <a:solidFill>
            <a:srgbClr val="4F81BD"/>
          </a:solidFill>
        </p:spPr>
        <p:txBody>
          <a:bodyPr wrap="square" lIns="0" tIns="0" rIns="0" bIns="0" rtlCol="0"/>
          <a:lstStyle/>
          <a:p>
            <a:endParaRPr/>
          </a:p>
        </p:txBody>
      </p:sp>
      <p:sp>
        <p:nvSpPr>
          <p:cNvPr id="65" name="object 65"/>
          <p:cNvSpPr/>
          <p:nvPr/>
        </p:nvSpPr>
        <p:spPr>
          <a:xfrm>
            <a:off x="4365679" y="4556340"/>
            <a:ext cx="2137410" cy="114300"/>
          </a:xfrm>
          <a:custGeom>
            <a:avLst/>
            <a:gdLst/>
            <a:ahLst/>
            <a:cxnLst/>
            <a:rect l="l" t="t" r="r" b="b"/>
            <a:pathLst>
              <a:path w="2137409" h="114300">
                <a:moveTo>
                  <a:pt x="114297" y="0"/>
                </a:moveTo>
                <a:lnTo>
                  <a:pt x="0" y="57150"/>
                </a:lnTo>
                <a:lnTo>
                  <a:pt x="114300" y="114300"/>
                </a:lnTo>
                <a:lnTo>
                  <a:pt x="114297" y="76200"/>
                </a:lnTo>
                <a:lnTo>
                  <a:pt x="95247" y="76200"/>
                </a:lnTo>
                <a:lnTo>
                  <a:pt x="95247" y="38100"/>
                </a:lnTo>
                <a:lnTo>
                  <a:pt x="114297" y="38100"/>
                </a:lnTo>
                <a:lnTo>
                  <a:pt x="114297" y="0"/>
                </a:lnTo>
                <a:close/>
              </a:path>
              <a:path w="2137409" h="114300">
                <a:moveTo>
                  <a:pt x="2022887" y="0"/>
                </a:moveTo>
                <a:lnTo>
                  <a:pt x="2022887" y="114300"/>
                </a:lnTo>
                <a:lnTo>
                  <a:pt x="2099087" y="76200"/>
                </a:lnTo>
                <a:lnTo>
                  <a:pt x="2041940" y="76200"/>
                </a:lnTo>
                <a:lnTo>
                  <a:pt x="2041940" y="38100"/>
                </a:lnTo>
                <a:lnTo>
                  <a:pt x="2099087" y="38100"/>
                </a:lnTo>
                <a:lnTo>
                  <a:pt x="2022887" y="0"/>
                </a:lnTo>
                <a:close/>
              </a:path>
              <a:path w="2137409" h="114300">
                <a:moveTo>
                  <a:pt x="114297" y="38100"/>
                </a:moveTo>
                <a:lnTo>
                  <a:pt x="95247" y="38100"/>
                </a:lnTo>
                <a:lnTo>
                  <a:pt x="95247" y="76200"/>
                </a:lnTo>
                <a:lnTo>
                  <a:pt x="114297" y="76200"/>
                </a:lnTo>
                <a:lnTo>
                  <a:pt x="114297" y="38100"/>
                </a:lnTo>
                <a:close/>
              </a:path>
              <a:path w="2137409" h="114300">
                <a:moveTo>
                  <a:pt x="2022887" y="38100"/>
                </a:moveTo>
                <a:lnTo>
                  <a:pt x="114297" y="38100"/>
                </a:lnTo>
                <a:lnTo>
                  <a:pt x="114297" y="76200"/>
                </a:lnTo>
                <a:lnTo>
                  <a:pt x="2022887" y="76200"/>
                </a:lnTo>
                <a:lnTo>
                  <a:pt x="2022887" y="38100"/>
                </a:lnTo>
                <a:close/>
              </a:path>
              <a:path w="2137409" h="114300">
                <a:moveTo>
                  <a:pt x="2099087" y="38100"/>
                </a:moveTo>
                <a:lnTo>
                  <a:pt x="2041940" y="38100"/>
                </a:lnTo>
                <a:lnTo>
                  <a:pt x="2041940" y="76200"/>
                </a:lnTo>
                <a:lnTo>
                  <a:pt x="2099087" y="76200"/>
                </a:lnTo>
                <a:lnTo>
                  <a:pt x="2137187" y="57150"/>
                </a:lnTo>
                <a:lnTo>
                  <a:pt x="2099087" y="38100"/>
                </a:lnTo>
                <a:close/>
              </a:path>
            </a:pathLst>
          </a:custGeom>
          <a:solidFill>
            <a:srgbClr val="4F81BD"/>
          </a:solidFill>
        </p:spPr>
        <p:txBody>
          <a:bodyPr wrap="square" lIns="0" tIns="0" rIns="0" bIns="0" rtlCol="0"/>
          <a:lstStyle/>
          <a:p>
            <a:endParaRPr/>
          </a:p>
        </p:txBody>
      </p:sp>
      <p:sp>
        <p:nvSpPr>
          <p:cNvPr id="66" name="object 66"/>
          <p:cNvSpPr txBox="1"/>
          <p:nvPr/>
        </p:nvSpPr>
        <p:spPr>
          <a:xfrm>
            <a:off x="688340" y="1471676"/>
            <a:ext cx="10319385" cy="3771900"/>
          </a:xfrm>
          <a:prstGeom prst="rect">
            <a:avLst/>
          </a:prstGeom>
        </p:spPr>
        <p:txBody>
          <a:bodyPr vert="horz" wrap="square" lIns="0" tIns="26670" rIns="0" bIns="0" rtlCol="0">
            <a:spAutoFit/>
          </a:bodyPr>
          <a:lstStyle/>
          <a:p>
            <a:pPr marL="12700" marR="5080">
              <a:lnSpc>
                <a:spcPts val="2110"/>
              </a:lnSpc>
              <a:spcBef>
                <a:spcPts val="210"/>
              </a:spcBef>
            </a:pPr>
            <a:r>
              <a:rPr sz="1800" spc="-80" dirty="0">
                <a:latin typeface="Verdana"/>
                <a:cs typeface="Verdana"/>
              </a:rPr>
              <a:t>Example:</a:t>
            </a:r>
            <a:r>
              <a:rPr sz="1800" spc="-90" dirty="0">
                <a:latin typeface="Verdana"/>
                <a:cs typeface="Verdana"/>
              </a:rPr>
              <a:t> </a:t>
            </a:r>
            <a:r>
              <a:rPr sz="1800" spc="-95" dirty="0">
                <a:latin typeface="Verdana"/>
                <a:cs typeface="Verdana"/>
              </a:rPr>
              <a:t>There</a:t>
            </a:r>
            <a:r>
              <a:rPr sz="1800" spc="-85" dirty="0">
                <a:latin typeface="Verdana"/>
                <a:cs typeface="Verdana"/>
              </a:rPr>
              <a:t> </a:t>
            </a:r>
            <a:r>
              <a:rPr sz="1800" spc="-200" dirty="0">
                <a:latin typeface="Verdana"/>
                <a:cs typeface="Verdana"/>
              </a:rPr>
              <a:t>is</a:t>
            </a:r>
            <a:r>
              <a:rPr sz="1800" spc="-90" dirty="0">
                <a:latin typeface="Verdana"/>
                <a:cs typeface="Verdana"/>
              </a:rPr>
              <a:t> </a:t>
            </a:r>
            <a:r>
              <a:rPr sz="1800" spc="150" dirty="0">
                <a:latin typeface="Verdana"/>
                <a:cs typeface="Verdana"/>
              </a:rPr>
              <a:t>a</a:t>
            </a:r>
            <a:r>
              <a:rPr sz="1800" spc="-100" dirty="0">
                <a:latin typeface="Verdana"/>
                <a:cs typeface="Verdana"/>
              </a:rPr>
              <a:t> </a:t>
            </a:r>
            <a:r>
              <a:rPr sz="1800" spc="105" dirty="0">
                <a:latin typeface="Verdana"/>
                <a:cs typeface="Verdana"/>
              </a:rPr>
              <a:t>gap</a:t>
            </a:r>
            <a:r>
              <a:rPr sz="1800" spc="-95" dirty="0">
                <a:latin typeface="Verdana"/>
                <a:cs typeface="Verdana"/>
              </a:rPr>
              <a:t> </a:t>
            </a:r>
            <a:r>
              <a:rPr sz="1800" dirty="0">
                <a:latin typeface="Verdana"/>
                <a:cs typeface="Verdana"/>
              </a:rPr>
              <a:t>between</a:t>
            </a:r>
            <a:r>
              <a:rPr sz="1800" spc="-90" dirty="0">
                <a:latin typeface="Verdana"/>
                <a:cs typeface="Verdana"/>
              </a:rPr>
              <a:t> </a:t>
            </a:r>
            <a:r>
              <a:rPr sz="1800" dirty="0">
                <a:latin typeface="Verdana"/>
                <a:cs typeface="Verdana"/>
              </a:rPr>
              <a:t>when</a:t>
            </a:r>
            <a:r>
              <a:rPr sz="1800" spc="-90" dirty="0">
                <a:latin typeface="Verdana"/>
                <a:cs typeface="Verdana"/>
              </a:rPr>
              <a:t> </a:t>
            </a:r>
            <a:r>
              <a:rPr sz="1800" spc="-20" dirty="0">
                <a:latin typeface="Verdana"/>
                <a:cs typeface="Verdana"/>
              </a:rPr>
              <a:t>the</a:t>
            </a:r>
            <a:r>
              <a:rPr sz="1800" spc="-85" dirty="0">
                <a:latin typeface="Verdana"/>
                <a:cs typeface="Verdana"/>
              </a:rPr>
              <a:t> </a:t>
            </a:r>
            <a:r>
              <a:rPr sz="1800" spc="-20" dirty="0">
                <a:latin typeface="Verdana"/>
                <a:cs typeface="Verdana"/>
              </a:rPr>
              <a:t>forecast</a:t>
            </a:r>
            <a:r>
              <a:rPr sz="1800" spc="-80" dirty="0">
                <a:latin typeface="Verdana"/>
                <a:cs typeface="Verdana"/>
              </a:rPr>
              <a:t> </a:t>
            </a:r>
            <a:r>
              <a:rPr sz="1800" spc="-200" dirty="0">
                <a:latin typeface="Verdana"/>
                <a:cs typeface="Verdana"/>
              </a:rPr>
              <a:t>is</a:t>
            </a:r>
            <a:r>
              <a:rPr sz="1800" spc="-90" dirty="0">
                <a:latin typeface="Verdana"/>
                <a:cs typeface="Verdana"/>
              </a:rPr>
              <a:t> </a:t>
            </a:r>
            <a:r>
              <a:rPr sz="1800" dirty="0">
                <a:latin typeface="Verdana"/>
                <a:cs typeface="Verdana"/>
              </a:rPr>
              <a:t>created</a:t>
            </a:r>
            <a:r>
              <a:rPr sz="1800" spc="-85" dirty="0">
                <a:latin typeface="Verdana"/>
                <a:cs typeface="Verdana"/>
              </a:rPr>
              <a:t> </a:t>
            </a:r>
            <a:r>
              <a:rPr sz="1800" spc="-50" dirty="0">
                <a:latin typeface="Verdana"/>
                <a:cs typeface="Verdana"/>
              </a:rPr>
              <a:t>relative</a:t>
            </a:r>
            <a:r>
              <a:rPr sz="1800" spc="-85" dirty="0">
                <a:latin typeface="Verdana"/>
                <a:cs typeface="Verdana"/>
              </a:rPr>
              <a:t> </a:t>
            </a:r>
            <a:r>
              <a:rPr sz="1800" spc="-10" dirty="0">
                <a:latin typeface="Verdana"/>
                <a:cs typeface="Verdana"/>
              </a:rPr>
              <a:t>to</a:t>
            </a:r>
            <a:r>
              <a:rPr sz="1800" spc="-95" dirty="0">
                <a:latin typeface="Verdana"/>
                <a:cs typeface="Verdana"/>
              </a:rPr>
              <a:t> </a:t>
            </a:r>
            <a:r>
              <a:rPr sz="1800" dirty="0">
                <a:latin typeface="Verdana"/>
                <a:cs typeface="Verdana"/>
              </a:rPr>
              <a:t>when</a:t>
            </a:r>
            <a:r>
              <a:rPr sz="1800" spc="-90" dirty="0">
                <a:latin typeface="Verdana"/>
                <a:cs typeface="Verdana"/>
              </a:rPr>
              <a:t> </a:t>
            </a:r>
            <a:r>
              <a:rPr sz="1800" spc="-130" dirty="0">
                <a:latin typeface="Verdana"/>
                <a:cs typeface="Verdana"/>
              </a:rPr>
              <a:t>it</a:t>
            </a:r>
            <a:r>
              <a:rPr sz="1800" spc="-85" dirty="0">
                <a:latin typeface="Verdana"/>
                <a:cs typeface="Verdana"/>
              </a:rPr>
              <a:t> </a:t>
            </a:r>
            <a:r>
              <a:rPr sz="1800" spc="-200" dirty="0">
                <a:latin typeface="Verdana"/>
                <a:cs typeface="Verdana"/>
              </a:rPr>
              <a:t>is</a:t>
            </a:r>
            <a:r>
              <a:rPr sz="1800" spc="-90" dirty="0">
                <a:latin typeface="Verdana"/>
                <a:cs typeface="Verdana"/>
              </a:rPr>
              <a:t> </a:t>
            </a:r>
            <a:r>
              <a:rPr sz="1800" spc="-50" dirty="0">
                <a:latin typeface="Verdana"/>
                <a:cs typeface="Verdana"/>
              </a:rPr>
              <a:t>used.</a:t>
            </a:r>
            <a:r>
              <a:rPr sz="1800" spc="-90" dirty="0">
                <a:latin typeface="Verdana"/>
                <a:cs typeface="Verdana"/>
              </a:rPr>
              <a:t> </a:t>
            </a:r>
            <a:r>
              <a:rPr sz="1800" spc="-95" dirty="0">
                <a:latin typeface="Verdana"/>
                <a:cs typeface="Verdana"/>
              </a:rPr>
              <a:t>This </a:t>
            </a:r>
            <a:r>
              <a:rPr sz="1800" spc="105" dirty="0">
                <a:latin typeface="Verdana"/>
                <a:cs typeface="Verdana"/>
              </a:rPr>
              <a:t>gap</a:t>
            </a:r>
            <a:r>
              <a:rPr sz="1800" spc="-140" dirty="0">
                <a:latin typeface="Verdana"/>
                <a:cs typeface="Verdana"/>
              </a:rPr>
              <a:t> </a:t>
            </a:r>
            <a:r>
              <a:rPr sz="1800" spc="-50" dirty="0">
                <a:latin typeface="Verdana"/>
                <a:cs typeface="Verdana"/>
              </a:rPr>
              <a:t>should</a:t>
            </a:r>
            <a:r>
              <a:rPr sz="1800" spc="-120" dirty="0">
                <a:latin typeface="Verdana"/>
                <a:cs typeface="Verdana"/>
              </a:rPr>
              <a:t> </a:t>
            </a:r>
            <a:r>
              <a:rPr sz="1800" spc="90" dirty="0">
                <a:latin typeface="Verdana"/>
                <a:cs typeface="Verdana"/>
              </a:rPr>
              <a:t>be</a:t>
            </a:r>
            <a:r>
              <a:rPr sz="1800" spc="-120" dirty="0">
                <a:latin typeface="Verdana"/>
                <a:cs typeface="Verdana"/>
              </a:rPr>
              <a:t> </a:t>
            </a:r>
            <a:r>
              <a:rPr sz="1800" dirty="0">
                <a:latin typeface="Verdana"/>
                <a:cs typeface="Verdana"/>
              </a:rPr>
              <a:t>reflected</a:t>
            </a:r>
            <a:r>
              <a:rPr sz="1800" spc="-120" dirty="0">
                <a:latin typeface="Verdana"/>
                <a:cs typeface="Verdana"/>
              </a:rPr>
              <a:t> </a:t>
            </a:r>
            <a:r>
              <a:rPr sz="1800" spc="-100" dirty="0">
                <a:latin typeface="Verdana"/>
                <a:cs typeface="Verdana"/>
              </a:rPr>
              <a:t>in</a:t>
            </a:r>
            <a:r>
              <a:rPr sz="1800" spc="-120" dirty="0">
                <a:latin typeface="Verdana"/>
                <a:cs typeface="Verdana"/>
              </a:rPr>
              <a:t> </a:t>
            </a:r>
            <a:r>
              <a:rPr sz="1800" spc="-10" dirty="0">
                <a:latin typeface="Verdana"/>
                <a:cs typeface="Verdana"/>
              </a:rPr>
              <a:t>backtesting.</a:t>
            </a:r>
            <a:endParaRPr sz="1800">
              <a:latin typeface="Verdana"/>
              <a:cs typeface="Verdana"/>
            </a:endParaRPr>
          </a:p>
          <a:p>
            <a:pPr marL="2202180">
              <a:lnSpc>
                <a:spcPct val="100000"/>
              </a:lnSpc>
              <a:spcBef>
                <a:spcPts val="2005"/>
              </a:spcBef>
              <a:tabLst>
                <a:tab pos="4504690" algn="l"/>
                <a:tab pos="6830695" algn="l"/>
              </a:tabLst>
            </a:pPr>
            <a:r>
              <a:rPr sz="2700" b="1" spc="-15" baseline="3086" dirty="0">
                <a:solidFill>
                  <a:srgbClr val="558ED5"/>
                </a:solidFill>
                <a:latin typeface="Tahoma"/>
                <a:cs typeface="Tahoma"/>
              </a:rPr>
              <a:t>Train</a:t>
            </a:r>
            <a:r>
              <a:rPr sz="2700" b="1" baseline="3086" dirty="0">
                <a:solidFill>
                  <a:srgbClr val="558ED5"/>
                </a:solidFill>
                <a:latin typeface="Tahoma"/>
                <a:cs typeface="Tahoma"/>
              </a:rPr>
              <a:t>	</a:t>
            </a:r>
            <a:r>
              <a:rPr sz="2700" b="1" spc="112" baseline="3086" dirty="0">
                <a:latin typeface="Tahoma"/>
                <a:cs typeface="Tahoma"/>
              </a:rPr>
              <a:t>Gap</a:t>
            </a:r>
            <a:r>
              <a:rPr sz="2700" b="1" baseline="3086" dirty="0">
                <a:latin typeface="Tahoma"/>
                <a:cs typeface="Tahoma"/>
              </a:rPr>
              <a:t>	</a:t>
            </a:r>
            <a:r>
              <a:rPr sz="1800" b="1" spc="-20" dirty="0">
                <a:solidFill>
                  <a:srgbClr val="953735"/>
                </a:solidFill>
                <a:latin typeface="Tahoma"/>
                <a:cs typeface="Tahoma"/>
              </a:rPr>
              <a:t>Test</a:t>
            </a:r>
            <a:endParaRPr sz="1800">
              <a:latin typeface="Tahoma"/>
              <a:cs typeface="Tahoma"/>
            </a:endParaRPr>
          </a:p>
          <a:p>
            <a:pPr>
              <a:lnSpc>
                <a:spcPct val="100000"/>
              </a:lnSpc>
              <a:spcBef>
                <a:spcPts val="1785"/>
              </a:spcBef>
            </a:pPr>
            <a:endParaRPr sz="1800">
              <a:latin typeface="Tahoma"/>
              <a:cs typeface="Tahoma"/>
            </a:endParaRPr>
          </a:p>
          <a:p>
            <a:pPr marL="104394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1</a:t>
            </a:r>
            <a:endParaRPr sz="1800">
              <a:latin typeface="Verdana"/>
              <a:cs typeface="Verdana"/>
            </a:endParaRPr>
          </a:p>
          <a:p>
            <a:pPr>
              <a:lnSpc>
                <a:spcPct val="100000"/>
              </a:lnSpc>
            </a:pPr>
            <a:endParaRPr sz="1800">
              <a:latin typeface="Verdana"/>
              <a:cs typeface="Verdana"/>
            </a:endParaRPr>
          </a:p>
          <a:p>
            <a:pPr>
              <a:lnSpc>
                <a:spcPct val="100000"/>
              </a:lnSpc>
              <a:spcBef>
                <a:spcPts val="955"/>
              </a:spcBef>
            </a:pPr>
            <a:endParaRPr sz="1800">
              <a:latin typeface="Verdana"/>
              <a:cs typeface="Verdana"/>
            </a:endParaRPr>
          </a:p>
          <a:p>
            <a:pPr marL="1016000">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2</a:t>
            </a:r>
            <a:endParaRPr sz="1800">
              <a:latin typeface="Verdana"/>
              <a:cs typeface="Verdana"/>
            </a:endParaRPr>
          </a:p>
          <a:p>
            <a:pPr>
              <a:lnSpc>
                <a:spcPct val="100000"/>
              </a:lnSpc>
            </a:pPr>
            <a:endParaRPr sz="1800">
              <a:latin typeface="Verdana"/>
              <a:cs typeface="Verdana"/>
            </a:endParaRPr>
          </a:p>
          <a:p>
            <a:pPr>
              <a:lnSpc>
                <a:spcPct val="100000"/>
              </a:lnSpc>
              <a:spcBef>
                <a:spcPts val="855"/>
              </a:spcBef>
            </a:pPr>
            <a:endParaRPr sz="1800">
              <a:latin typeface="Verdana"/>
              <a:cs typeface="Verdana"/>
            </a:endParaRPr>
          </a:p>
          <a:p>
            <a:pPr marL="1038225">
              <a:lnSpc>
                <a:spcPct val="100000"/>
              </a:lnSpc>
            </a:pPr>
            <a:r>
              <a:rPr sz="1800" spc="-130" dirty="0">
                <a:latin typeface="Verdana"/>
                <a:cs typeface="Verdana"/>
              </a:rPr>
              <a:t>Split</a:t>
            </a:r>
            <a:r>
              <a:rPr sz="1800" spc="-114" dirty="0">
                <a:latin typeface="Verdana"/>
                <a:cs typeface="Verdana"/>
              </a:rPr>
              <a:t> </a:t>
            </a:r>
            <a:r>
              <a:rPr sz="1800" spc="-50" dirty="0">
                <a:latin typeface="Verdana"/>
                <a:cs typeface="Verdana"/>
              </a:rPr>
              <a:t>3</a:t>
            </a:r>
            <a:endParaRPr sz="18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10417175" cy="635000"/>
          </a:xfrm>
          <a:prstGeom prst="rect">
            <a:avLst/>
          </a:prstGeom>
        </p:spPr>
        <p:txBody>
          <a:bodyPr vert="horz" wrap="square" lIns="0" tIns="12700" rIns="0" bIns="0" rtlCol="0">
            <a:spAutoFit/>
          </a:bodyPr>
          <a:lstStyle/>
          <a:p>
            <a:pPr marL="12700">
              <a:lnSpc>
                <a:spcPct val="100000"/>
              </a:lnSpc>
              <a:spcBef>
                <a:spcPts val="100"/>
              </a:spcBef>
            </a:pPr>
            <a:r>
              <a:rPr spc="-125" dirty="0"/>
              <a:t>Backtesting:</a:t>
            </a:r>
            <a:r>
              <a:rPr spc="-25" dirty="0"/>
              <a:t> </a:t>
            </a:r>
            <a:r>
              <a:rPr dirty="0"/>
              <a:t>Edge</a:t>
            </a:r>
            <a:r>
              <a:rPr spc="-20" dirty="0"/>
              <a:t> </a:t>
            </a:r>
            <a:r>
              <a:rPr dirty="0"/>
              <a:t>cases</a:t>
            </a:r>
            <a:r>
              <a:rPr spc="-20" dirty="0"/>
              <a:t> </a:t>
            </a:r>
            <a:r>
              <a:rPr spc="-270" dirty="0"/>
              <a:t>for</a:t>
            </a:r>
            <a:r>
              <a:rPr spc="-30" dirty="0"/>
              <a:t> </a:t>
            </a:r>
            <a:r>
              <a:rPr spc="-145" dirty="0"/>
              <a:t>multiple</a:t>
            </a:r>
            <a:r>
              <a:rPr spc="-25" dirty="0"/>
              <a:t> </a:t>
            </a:r>
            <a:r>
              <a:rPr spc="-105" dirty="0"/>
              <a:t>series</a:t>
            </a:r>
          </a:p>
        </p:txBody>
      </p:sp>
      <p:sp>
        <p:nvSpPr>
          <p:cNvPr id="18" name="object 1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3550920" y="1856232"/>
            <a:ext cx="6600190" cy="4633595"/>
            <a:chOff x="3550920" y="1856232"/>
            <a:chExt cx="6600190" cy="4633595"/>
          </a:xfrm>
        </p:grpSpPr>
        <p:pic>
          <p:nvPicPr>
            <p:cNvPr id="4" name="object 4"/>
            <p:cNvPicPr/>
            <p:nvPr/>
          </p:nvPicPr>
          <p:blipFill>
            <a:blip r:embed="rId2" cstate="print"/>
            <a:stretch>
              <a:fillRect/>
            </a:stretch>
          </p:blipFill>
          <p:spPr>
            <a:xfrm>
              <a:off x="4313750" y="1961396"/>
              <a:ext cx="5836776" cy="4528386"/>
            </a:xfrm>
            <a:prstGeom prst="rect">
              <a:avLst/>
            </a:prstGeom>
          </p:spPr>
        </p:pic>
        <p:pic>
          <p:nvPicPr>
            <p:cNvPr id="5" name="object 5"/>
            <p:cNvPicPr/>
            <p:nvPr/>
          </p:nvPicPr>
          <p:blipFill>
            <a:blip r:embed="rId3" cstate="print"/>
            <a:stretch>
              <a:fillRect/>
            </a:stretch>
          </p:blipFill>
          <p:spPr>
            <a:xfrm>
              <a:off x="3611880" y="2045208"/>
              <a:ext cx="704088" cy="701039"/>
            </a:xfrm>
            <a:prstGeom prst="rect">
              <a:avLst/>
            </a:prstGeom>
          </p:spPr>
        </p:pic>
        <p:pic>
          <p:nvPicPr>
            <p:cNvPr id="6" name="object 6"/>
            <p:cNvPicPr/>
            <p:nvPr/>
          </p:nvPicPr>
          <p:blipFill>
            <a:blip r:embed="rId4" cstate="print"/>
            <a:stretch>
              <a:fillRect/>
            </a:stretch>
          </p:blipFill>
          <p:spPr>
            <a:xfrm>
              <a:off x="3621024" y="2907792"/>
              <a:ext cx="704088" cy="701040"/>
            </a:xfrm>
            <a:prstGeom prst="rect">
              <a:avLst/>
            </a:prstGeom>
          </p:spPr>
        </p:pic>
        <p:pic>
          <p:nvPicPr>
            <p:cNvPr id="7" name="object 7"/>
            <p:cNvPicPr/>
            <p:nvPr/>
          </p:nvPicPr>
          <p:blipFill>
            <a:blip r:embed="rId5" cstate="print"/>
            <a:stretch>
              <a:fillRect/>
            </a:stretch>
          </p:blipFill>
          <p:spPr>
            <a:xfrm>
              <a:off x="3550920" y="5352288"/>
              <a:ext cx="899160" cy="899160"/>
            </a:xfrm>
            <a:prstGeom prst="rect">
              <a:avLst/>
            </a:prstGeom>
          </p:spPr>
        </p:pic>
        <p:pic>
          <p:nvPicPr>
            <p:cNvPr id="8" name="object 8"/>
            <p:cNvPicPr/>
            <p:nvPr/>
          </p:nvPicPr>
          <p:blipFill>
            <a:blip r:embed="rId6" cstate="print"/>
            <a:stretch>
              <a:fillRect/>
            </a:stretch>
          </p:blipFill>
          <p:spPr>
            <a:xfrm>
              <a:off x="3550920" y="3651504"/>
              <a:ext cx="789431" cy="792480"/>
            </a:xfrm>
            <a:prstGeom prst="rect">
              <a:avLst/>
            </a:prstGeom>
          </p:spPr>
        </p:pic>
        <p:pic>
          <p:nvPicPr>
            <p:cNvPr id="9" name="object 9"/>
            <p:cNvPicPr/>
            <p:nvPr/>
          </p:nvPicPr>
          <p:blipFill>
            <a:blip r:embed="rId7" cstate="print"/>
            <a:stretch>
              <a:fillRect/>
            </a:stretch>
          </p:blipFill>
          <p:spPr>
            <a:xfrm>
              <a:off x="3578352" y="4453127"/>
              <a:ext cx="789431" cy="792479"/>
            </a:xfrm>
            <a:prstGeom prst="rect">
              <a:avLst/>
            </a:prstGeom>
          </p:spPr>
        </p:pic>
        <p:pic>
          <p:nvPicPr>
            <p:cNvPr id="10" name="object 10"/>
            <p:cNvPicPr/>
            <p:nvPr/>
          </p:nvPicPr>
          <p:blipFill>
            <a:blip r:embed="rId8" cstate="print"/>
            <a:stretch>
              <a:fillRect/>
            </a:stretch>
          </p:blipFill>
          <p:spPr>
            <a:xfrm>
              <a:off x="5379720" y="1856232"/>
              <a:ext cx="1152144" cy="243839"/>
            </a:xfrm>
            <a:prstGeom prst="rect">
              <a:avLst/>
            </a:prstGeom>
          </p:spPr>
        </p:pic>
        <p:sp>
          <p:nvSpPr>
            <p:cNvPr id="11" name="object 11"/>
            <p:cNvSpPr/>
            <p:nvPr/>
          </p:nvSpPr>
          <p:spPr>
            <a:xfrm>
              <a:off x="5496480" y="1916720"/>
              <a:ext cx="916305" cy="82550"/>
            </a:xfrm>
            <a:custGeom>
              <a:avLst/>
              <a:gdLst/>
              <a:ahLst/>
              <a:cxnLst/>
              <a:rect l="l" t="t" r="r" b="b"/>
              <a:pathLst>
                <a:path w="916304" h="82550">
                  <a:moveTo>
                    <a:pt x="839909" y="5979"/>
                  </a:moveTo>
                  <a:lnTo>
                    <a:pt x="839359" y="76197"/>
                  </a:lnTo>
                  <a:lnTo>
                    <a:pt x="839312" y="82176"/>
                  </a:lnTo>
                  <a:lnTo>
                    <a:pt x="890918" y="56876"/>
                  </a:lnTo>
                  <a:lnTo>
                    <a:pt x="852211" y="56876"/>
                  </a:lnTo>
                  <a:lnTo>
                    <a:pt x="852307" y="44674"/>
                  </a:lnTo>
                  <a:lnTo>
                    <a:pt x="852410" y="31478"/>
                  </a:lnTo>
                  <a:lnTo>
                    <a:pt x="889924" y="31478"/>
                  </a:lnTo>
                  <a:lnTo>
                    <a:pt x="839909" y="5979"/>
                  </a:lnTo>
                  <a:close/>
                </a:path>
                <a:path w="916304" h="82550">
                  <a:moveTo>
                    <a:pt x="76495" y="0"/>
                  </a:moveTo>
                  <a:lnTo>
                    <a:pt x="0" y="37501"/>
                  </a:lnTo>
                  <a:lnTo>
                    <a:pt x="75899" y="76197"/>
                  </a:lnTo>
                  <a:lnTo>
                    <a:pt x="76050" y="56876"/>
                  </a:lnTo>
                  <a:lnTo>
                    <a:pt x="76097" y="50799"/>
                  </a:lnTo>
                  <a:lnTo>
                    <a:pt x="63397" y="50799"/>
                  </a:lnTo>
                  <a:lnTo>
                    <a:pt x="63502" y="37501"/>
                  </a:lnTo>
                  <a:lnTo>
                    <a:pt x="63597" y="25399"/>
                  </a:lnTo>
                  <a:lnTo>
                    <a:pt x="76296" y="25399"/>
                  </a:lnTo>
                  <a:lnTo>
                    <a:pt x="76449" y="5979"/>
                  </a:lnTo>
                  <a:lnTo>
                    <a:pt x="76495" y="0"/>
                  </a:lnTo>
                  <a:close/>
                </a:path>
                <a:path w="916304" h="82550">
                  <a:moveTo>
                    <a:pt x="76296" y="25399"/>
                  </a:moveTo>
                  <a:lnTo>
                    <a:pt x="76202" y="37501"/>
                  </a:lnTo>
                  <a:lnTo>
                    <a:pt x="76097" y="50799"/>
                  </a:lnTo>
                  <a:lnTo>
                    <a:pt x="852211" y="56876"/>
                  </a:lnTo>
                  <a:lnTo>
                    <a:pt x="839510" y="56876"/>
                  </a:lnTo>
                  <a:lnTo>
                    <a:pt x="839606" y="44674"/>
                  </a:lnTo>
                  <a:lnTo>
                    <a:pt x="839709" y="31478"/>
                  </a:lnTo>
                  <a:lnTo>
                    <a:pt x="852410" y="31478"/>
                  </a:lnTo>
                  <a:lnTo>
                    <a:pt x="76296" y="25399"/>
                  </a:lnTo>
                  <a:close/>
                </a:path>
                <a:path w="916304" h="82550">
                  <a:moveTo>
                    <a:pt x="889924" y="31478"/>
                  </a:moveTo>
                  <a:lnTo>
                    <a:pt x="852410" y="31478"/>
                  </a:lnTo>
                  <a:lnTo>
                    <a:pt x="852307" y="44674"/>
                  </a:lnTo>
                  <a:lnTo>
                    <a:pt x="852211" y="56876"/>
                  </a:lnTo>
                  <a:lnTo>
                    <a:pt x="890918" y="56876"/>
                  </a:lnTo>
                  <a:lnTo>
                    <a:pt x="915808" y="44674"/>
                  </a:lnTo>
                  <a:lnTo>
                    <a:pt x="889924" y="31478"/>
                  </a:lnTo>
                  <a:close/>
                </a:path>
                <a:path w="916304" h="82550">
                  <a:moveTo>
                    <a:pt x="76296" y="25399"/>
                  </a:moveTo>
                  <a:lnTo>
                    <a:pt x="63597" y="25399"/>
                  </a:lnTo>
                  <a:lnTo>
                    <a:pt x="63502" y="37501"/>
                  </a:lnTo>
                  <a:lnTo>
                    <a:pt x="63397" y="50799"/>
                  </a:lnTo>
                  <a:lnTo>
                    <a:pt x="76097" y="50799"/>
                  </a:lnTo>
                  <a:lnTo>
                    <a:pt x="76202" y="37501"/>
                  </a:lnTo>
                  <a:lnTo>
                    <a:pt x="76296" y="25399"/>
                  </a:lnTo>
                  <a:close/>
                </a:path>
              </a:pathLst>
            </a:custGeom>
            <a:solidFill>
              <a:srgbClr val="4F81BD"/>
            </a:solidFill>
          </p:spPr>
          <p:txBody>
            <a:bodyPr wrap="square" lIns="0" tIns="0" rIns="0" bIns="0" rtlCol="0"/>
            <a:lstStyle/>
            <a:p>
              <a:endParaRPr/>
            </a:p>
          </p:txBody>
        </p:sp>
      </p:grpSp>
      <p:sp>
        <p:nvSpPr>
          <p:cNvPr id="12" name="object 12"/>
          <p:cNvSpPr txBox="1"/>
          <p:nvPr/>
        </p:nvSpPr>
        <p:spPr>
          <a:xfrm>
            <a:off x="4811659" y="1294891"/>
            <a:ext cx="3077845" cy="568325"/>
          </a:xfrm>
          <a:prstGeom prst="rect">
            <a:avLst/>
          </a:prstGeom>
        </p:spPr>
        <p:txBody>
          <a:bodyPr vert="horz" wrap="square" lIns="0" tIns="26670" rIns="0" bIns="0" rtlCol="0">
            <a:spAutoFit/>
          </a:bodyPr>
          <a:lstStyle/>
          <a:p>
            <a:pPr marL="12700" marR="5080">
              <a:lnSpc>
                <a:spcPts val="2110"/>
              </a:lnSpc>
              <a:spcBef>
                <a:spcPts val="210"/>
              </a:spcBef>
            </a:pPr>
            <a:r>
              <a:rPr sz="1800" spc="-10" dirty="0">
                <a:latin typeface="Verdana"/>
                <a:cs typeface="Verdana"/>
              </a:rPr>
              <a:t>Window</a:t>
            </a:r>
            <a:r>
              <a:rPr sz="1800" spc="-125" dirty="0">
                <a:latin typeface="Verdana"/>
                <a:cs typeface="Verdana"/>
              </a:rPr>
              <a:t> </a:t>
            </a:r>
            <a:r>
              <a:rPr sz="1800" dirty="0">
                <a:latin typeface="Verdana"/>
                <a:cs typeface="Verdana"/>
              </a:rPr>
              <a:t>of</a:t>
            </a:r>
            <a:r>
              <a:rPr sz="1800" spc="-130" dirty="0">
                <a:latin typeface="Verdana"/>
                <a:cs typeface="Verdana"/>
              </a:rPr>
              <a:t> </a:t>
            </a:r>
            <a:r>
              <a:rPr sz="1800" spc="70" dirty="0">
                <a:latin typeface="Verdana"/>
                <a:cs typeface="Verdana"/>
              </a:rPr>
              <a:t>data</a:t>
            </a:r>
            <a:r>
              <a:rPr sz="1800" spc="-130" dirty="0">
                <a:latin typeface="Verdana"/>
                <a:cs typeface="Verdana"/>
              </a:rPr>
              <a:t> </a:t>
            </a:r>
            <a:r>
              <a:rPr sz="1800" spc="70" dirty="0">
                <a:latin typeface="Verdana"/>
                <a:cs typeface="Verdana"/>
              </a:rPr>
              <a:t>needed</a:t>
            </a:r>
            <a:r>
              <a:rPr sz="1800" spc="-125" dirty="0">
                <a:latin typeface="Verdana"/>
                <a:cs typeface="Verdana"/>
              </a:rPr>
              <a:t> </a:t>
            </a:r>
            <a:r>
              <a:rPr sz="1800" spc="-25" dirty="0">
                <a:latin typeface="Verdana"/>
                <a:cs typeface="Verdana"/>
              </a:rPr>
              <a:t>to </a:t>
            </a:r>
            <a:r>
              <a:rPr sz="1800" dirty="0">
                <a:latin typeface="Verdana"/>
                <a:cs typeface="Verdana"/>
              </a:rPr>
              <a:t>create</a:t>
            </a:r>
            <a:r>
              <a:rPr sz="1800" spc="75" dirty="0">
                <a:latin typeface="Verdana"/>
                <a:cs typeface="Verdana"/>
              </a:rPr>
              <a:t> </a:t>
            </a:r>
            <a:r>
              <a:rPr sz="1800" spc="-10" dirty="0">
                <a:latin typeface="Verdana"/>
                <a:cs typeface="Verdana"/>
              </a:rPr>
              <a:t>features</a:t>
            </a:r>
            <a:endParaRPr sz="1800">
              <a:latin typeface="Verdana"/>
              <a:cs typeface="Verdana"/>
            </a:endParaRPr>
          </a:p>
        </p:txBody>
      </p:sp>
      <p:grpSp>
        <p:nvGrpSpPr>
          <p:cNvPr id="13" name="object 13"/>
          <p:cNvGrpSpPr/>
          <p:nvPr/>
        </p:nvGrpSpPr>
        <p:grpSpPr>
          <a:xfrm>
            <a:off x="6425184" y="1901951"/>
            <a:ext cx="113030" cy="4532630"/>
            <a:chOff x="6425184" y="1901951"/>
            <a:chExt cx="113030" cy="4532630"/>
          </a:xfrm>
        </p:grpSpPr>
        <p:pic>
          <p:nvPicPr>
            <p:cNvPr id="14" name="object 14"/>
            <p:cNvPicPr/>
            <p:nvPr/>
          </p:nvPicPr>
          <p:blipFill>
            <a:blip r:embed="rId9" cstate="print"/>
            <a:stretch>
              <a:fillRect/>
            </a:stretch>
          </p:blipFill>
          <p:spPr>
            <a:xfrm>
              <a:off x="6425184" y="1901951"/>
              <a:ext cx="112776" cy="4532376"/>
            </a:xfrm>
            <a:prstGeom prst="rect">
              <a:avLst/>
            </a:prstGeom>
          </p:spPr>
        </p:pic>
        <p:sp>
          <p:nvSpPr>
            <p:cNvPr id="15" name="object 15"/>
            <p:cNvSpPr/>
            <p:nvPr/>
          </p:nvSpPr>
          <p:spPr>
            <a:xfrm>
              <a:off x="6481959" y="1923074"/>
              <a:ext cx="0" cy="4433570"/>
            </a:xfrm>
            <a:custGeom>
              <a:avLst/>
              <a:gdLst/>
              <a:ahLst/>
              <a:cxnLst/>
              <a:rect l="l" t="t" r="r" b="b"/>
              <a:pathLst>
                <a:path h="4433570">
                  <a:moveTo>
                    <a:pt x="0" y="0"/>
                  </a:moveTo>
                  <a:lnTo>
                    <a:pt x="1" y="4433276"/>
                  </a:lnTo>
                </a:path>
              </a:pathLst>
            </a:custGeom>
            <a:ln w="31750">
              <a:solidFill>
                <a:srgbClr val="000000"/>
              </a:solidFill>
            </a:ln>
          </p:spPr>
          <p:txBody>
            <a:bodyPr wrap="square" lIns="0" tIns="0" rIns="0" bIns="0" rtlCol="0"/>
            <a:lstStyle/>
            <a:p>
              <a:endParaRPr/>
            </a:p>
          </p:txBody>
        </p:sp>
      </p:grpSp>
      <p:sp>
        <p:nvSpPr>
          <p:cNvPr id="16" name="object 16"/>
          <p:cNvSpPr txBox="1"/>
          <p:nvPr/>
        </p:nvSpPr>
        <p:spPr>
          <a:xfrm>
            <a:off x="707090" y="4557053"/>
            <a:ext cx="2363470" cy="1077595"/>
          </a:xfrm>
          <a:prstGeom prst="rect">
            <a:avLst/>
          </a:prstGeom>
          <a:ln w="25400">
            <a:solidFill>
              <a:srgbClr val="C0504D"/>
            </a:solidFill>
          </a:ln>
        </p:spPr>
        <p:txBody>
          <a:bodyPr vert="horz" wrap="square" lIns="0" tIns="56515" rIns="0" bIns="0" rtlCol="0">
            <a:spAutoFit/>
          </a:bodyPr>
          <a:lstStyle/>
          <a:p>
            <a:pPr marL="90805" marR="208915">
              <a:lnSpc>
                <a:spcPts val="1900"/>
              </a:lnSpc>
              <a:spcBef>
                <a:spcPts val="445"/>
              </a:spcBef>
            </a:pPr>
            <a:r>
              <a:rPr sz="1600" dirty="0">
                <a:latin typeface="Verdana"/>
                <a:cs typeface="Verdana"/>
              </a:rPr>
              <a:t>Product</a:t>
            </a:r>
            <a:r>
              <a:rPr sz="1600" spc="-114" dirty="0">
                <a:latin typeface="Verdana"/>
                <a:cs typeface="Verdana"/>
              </a:rPr>
              <a:t> </a:t>
            </a:r>
            <a:r>
              <a:rPr sz="1600" dirty="0">
                <a:latin typeface="Verdana"/>
                <a:cs typeface="Verdana"/>
              </a:rPr>
              <a:t>does</a:t>
            </a:r>
            <a:r>
              <a:rPr sz="1600" spc="-105" dirty="0">
                <a:latin typeface="Verdana"/>
                <a:cs typeface="Verdana"/>
              </a:rPr>
              <a:t> </a:t>
            </a:r>
            <a:r>
              <a:rPr sz="1600" spc="-114" dirty="0">
                <a:latin typeface="Verdana"/>
                <a:cs typeface="Verdana"/>
              </a:rPr>
              <a:t>exist</a:t>
            </a:r>
            <a:r>
              <a:rPr sz="1600" spc="-110" dirty="0">
                <a:latin typeface="Verdana"/>
                <a:cs typeface="Verdana"/>
              </a:rPr>
              <a:t> </a:t>
            </a:r>
            <a:r>
              <a:rPr sz="1600" spc="-25" dirty="0">
                <a:latin typeface="Verdana"/>
                <a:cs typeface="Verdana"/>
              </a:rPr>
              <a:t>at </a:t>
            </a:r>
            <a:r>
              <a:rPr sz="1600" spc="-75" dirty="0">
                <a:latin typeface="Verdana"/>
                <a:cs typeface="Verdana"/>
              </a:rPr>
              <a:t>train</a:t>
            </a:r>
            <a:r>
              <a:rPr sz="1600" spc="-110" dirty="0">
                <a:latin typeface="Verdana"/>
                <a:cs typeface="Verdana"/>
              </a:rPr>
              <a:t> </a:t>
            </a:r>
            <a:r>
              <a:rPr sz="1600" spc="-55" dirty="0">
                <a:latin typeface="Verdana"/>
                <a:cs typeface="Verdana"/>
              </a:rPr>
              <a:t>time</a:t>
            </a:r>
            <a:r>
              <a:rPr sz="1600" spc="-110" dirty="0">
                <a:latin typeface="Verdana"/>
                <a:cs typeface="Verdana"/>
              </a:rPr>
              <a:t> </a:t>
            </a:r>
            <a:r>
              <a:rPr sz="1600" spc="-20" dirty="0">
                <a:latin typeface="Verdana"/>
                <a:cs typeface="Verdana"/>
              </a:rPr>
              <a:t>but</a:t>
            </a:r>
            <a:r>
              <a:rPr sz="1600" spc="-114" dirty="0">
                <a:latin typeface="Verdana"/>
                <a:cs typeface="Verdana"/>
              </a:rPr>
              <a:t> </a:t>
            </a:r>
            <a:r>
              <a:rPr sz="1600" spc="-25" dirty="0">
                <a:latin typeface="Verdana"/>
                <a:cs typeface="Verdana"/>
              </a:rPr>
              <a:t>not</a:t>
            </a:r>
            <a:r>
              <a:rPr sz="1600" spc="-114" dirty="0">
                <a:latin typeface="Verdana"/>
                <a:cs typeface="Verdana"/>
              </a:rPr>
              <a:t> </a:t>
            </a:r>
            <a:r>
              <a:rPr sz="1600" spc="-25" dirty="0">
                <a:latin typeface="Verdana"/>
                <a:cs typeface="Verdana"/>
              </a:rPr>
              <a:t>in </a:t>
            </a:r>
            <a:r>
              <a:rPr sz="1600" spc="-20" dirty="0">
                <a:latin typeface="Verdana"/>
                <a:cs typeface="Verdana"/>
              </a:rPr>
              <a:t>the</a:t>
            </a:r>
            <a:r>
              <a:rPr sz="1600" spc="-125" dirty="0">
                <a:latin typeface="Verdana"/>
                <a:cs typeface="Verdana"/>
              </a:rPr>
              <a:t> </a:t>
            </a:r>
            <a:r>
              <a:rPr sz="1600" spc="-20" dirty="0">
                <a:latin typeface="Verdana"/>
                <a:cs typeface="Verdana"/>
              </a:rPr>
              <a:t>the</a:t>
            </a:r>
            <a:r>
              <a:rPr sz="1600" spc="-120" dirty="0">
                <a:latin typeface="Verdana"/>
                <a:cs typeface="Verdana"/>
              </a:rPr>
              <a:t> </a:t>
            </a:r>
            <a:r>
              <a:rPr sz="1600" spc="-10" dirty="0">
                <a:latin typeface="Verdana"/>
                <a:cs typeface="Verdana"/>
              </a:rPr>
              <a:t>forecast horizon.</a:t>
            </a:r>
            <a:endParaRPr sz="1600">
              <a:latin typeface="Verdana"/>
              <a:cs typeface="Verdana"/>
            </a:endParaRPr>
          </a:p>
        </p:txBody>
      </p:sp>
      <p:sp>
        <p:nvSpPr>
          <p:cNvPr id="17" name="object 17"/>
          <p:cNvSpPr txBox="1"/>
          <p:nvPr/>
        </p:nvSpPr>
        <p:spPr>
          <a:xfrm>
            <a:off x="707090" y="2721837"/>
            <a:ext cx="2363470" cy="1077595"/>
          </a:xfrm>
          <a:prstGeom prst="rect">
            <a:avLst/>
          </a:prstGeom>
          <a:ln w="25400">
            <a:solidFill>
              <a:srgbClr val="77933C"/>
            </a:solidFill>
          </a:ln>
        </p:spPr>
        <p:txBody>
          <a:bodyPr vert="horz" wrap="square" lIns="0" tIns="56515" rIns="0" bIns="0" rtlCol="0">
            <a:spAutoFit/>
          </a:bodyPr>
          <a:lstStyle/>
          <a:p>
            <a:pPr marL="90805" marR="156210">
              <a:lnSpc>
                <a:spcPts val="1900"/>
              </a:lnSpc>
              <a:spcBef>
                <a:spcPts val="445"/>
              </a:spcBef>
            </a:pPr>
            <a:r>
              <a:rPr sz="1600" dirty="0">
                <a:latin typeface="Verdana"/>
                <a:cs typeface="Verdana"/>
              </a:rPr>
              <a:t>Product</a:t>
            </a:r>
            <a:r>
              <a:rPr sz="1600" spc="-114" dirty="0">
                <a:latin typeface="Verdana"/>
                <a:cs typeface="Verdana"/>
              </a:rPr>
              <a:t> </a:t>
            </a:r>
            <a:r>
              <a:rPr sz="1600" dirty="0">
                <a:latin typeface="Verdana"/>
                <a:cs typeface="Verdana"/>
              </a:rPr>
              <a:t>doesn’t</a:t>
            </a:r>
            <a:r>
              <a:rPr sz="1600" spc="-114" dirty="0">
                <a:latin typeface="Verdana"/>
                <a:cs typeface="Verdana"/>
              </a:rPr>
              <a:t> </a:t>
            </a:r>
            <a:r>
              <a:rPr sz="1600" spc="-20" dirty="0">
                <a:latin typeface="Verdana"/>
                <a:cs typeface="Verdana"/>
              </a:rPr>
              <a:t>exist </a:t>
            </a:r>
            <a:r>
              <a:rPr sz="1600" dirty="0">
                <a:latin typeface="Verdana"/>
                <a:cs typeface="Verdana"/>
              </a:rPr>
              <a:t>at</a:t>
            </a:r>
            <a:r>
              <a:rPr sz="1600" spc="-105" dirty="0">
                <a:latin typeface="Verdana"/>
                <a:cs typeface="Verdana"/>
              </a:rPr>
              <a:t> </a:t>
            </a:r>
            <a:r>
              <a:rPr sz="1600" spc="-75" dirty="0">
                <a:latin typeface="Verdana"/>
                <a:cs typeface="Verdana"/>
              </a:rPr>
              <a:t>train</a:t>
            </a:r>
            <a:r>
              <a:rPr sz="1600" spc="-100" dirty="0">
                <a:latin typeface="Verdana"/>
                <a:cs typeface="Verdana"/>
              </a:rPr>
              <a:t> </a:t>
            </a:r>
            <a:r>
              <a:rPr sz="1600" spc="-55" dirty="0">
                <a:latin typeface="Verdana"/>
                <a:cs typeface="Verdana"/>
              </a:rPr>
              <a:t>time</a:t>
            </a:r>
            <a:r>
              <a:rPr sz="1600" spc="-105" dirty="0">
                <a:latin typeface="Verdana"/>
                <a:cs typeface="Verdana"/>
              </a:rPr>
              <a:t> </a:t>
            </a:r>
            <a:r>
              <a:rPr sz="1600" spc="-20" dirty="0">
                <a:latin typeface="Verdana"/>
                <a:cs typeface="Verdana"/>
              </a:rPr>
              <a:t>but</a:t>
            </a:r>
            <a:r>
              <a:rPr sz="1600" spc="-105" dirty="0">
                <a:latin typeface="Verdana"/>
                <a:cs typeface="Verdana"/>
              </a:rPr>
              <a:t> </a:t>
            </a:r>
            <a:r>
              <a:rPr sz="1600" spc="-20" dirty="0">
                <a:latin typeface="Verdana"/>
                <a:cs typeface="Verdana"/>
              </a:rPr>
              <a:t>does </a:t>
            </a:r>
            <a:r>
              <a:rPr sz="1600" spc="-110" dirty="0">
                <a:latin typeface="Verdana"/>
                <a:cs typeface="Verdana"/>
              </a:rPr>
              <a:t>exist</a:t>
            </a:r>
            <a:r>
              <a:rPr sz="1600" spc="-120" dirty="0">
                <a:latin typeface="Verdana"/>
                <a:cs typeface="Verdana"/>
              </a:rPr>
              <a:t> </a:t>
            </a:r>
            <a:r>
              <a:rPr sz="1600" dirty="0">
                <a:latin typeface="Verdana"/>
                <a:cs typeface="Verdana"/>
              </a:rPr>
              <a:t>at</a:t>
            </a:r>
            <a:r>
              <a:rPr sz="1600" spc="-114" dirty="0">
                <a:latin typeface="Verdana"/>
                <a:cs typeface="Verdana"/>
              </a:rPr>
              <a:t> </a:t>
            </a:r>
            <a:r>
              <a:rPr sz="1600" spc="-80" dirty="0">
                <a:latin typeface="Verdana"/>
                <a:cs typeface="Verdana"/>
              </a:rPr>
              <a:t>in</a:t>
            </a:r>
            <a:r>
              <a:rPr sz="1600" spc="-110" dirty="0">
                <a:latin typeface="Verdana"/>
                <a:cs typeface="Verdana"/>
              </a:rPr>
              <a:t> </a:t>
            </a:r>
            <a:r>
              <a:rPr sz="1600" spc="-10" dirty="0">
                <a:latin typeface="Verdana"/>
                <a:cs typeface="Verdana"/>
              </a:rPr>
              <a:t>forecast horizon.</a:t>
            </a:r>
            <a:endParaRPr sz="16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10417175" cy="635000"/>
          </a:xfrm>
          <a:prstGeom prst="rect">
            <a:avLst/>
          </a:prstGeom>
        </p:spPr>
        <p:txBody>
          <a:bodyPr vert="horz" wrap="square" lIns="0" tIns="12700" rIns="0" bIns="0" rtlCol="0">
            <a:spAutoFit/>
          </a:bodyPr>
          <a:lstStyle/>
          <a:p>
            <a:pPr marL="12700">
              <a:lnSpc>
                <a:spcPct val="100000"/>
              </a:lnSpc>
              <a:spcBef>
                <a:spcPts val="100"/>
              </a:spcBef>
            </a:pPr>
            <a:r>
              <a:rPr spc="-125" dirty="0"/>
              <a:t>Backtesting:</a:t>
            </a:r>
            <a:r>
              <a:rPr spc="-25" dirty="0"/>
              <a:t> </a:t>
            </a:r>
            <a:r>
              <a:rPr dirty="0"/>
              <a:t>Edge</a:t>
            </a:r>
            <a:r>
              <a:rPr spc="-20" dirty="0"/>
              <a:t> </a:t>
            </a:r>
            <a:r>
              <a:rPr dirty="0"/>
              <a:t>cases</a:t>
            </a:r>
            <a:r>
              <a:rPr spc="-20" dirty="0"/>
              <a:t> </a:t>
            </a:r>
            <a:r>
              <a:rPr spc="-270" dirty="0"/>
              <a:t>for</a:t>
            </a:r>
            <a:r>
              <a:rPr spc="-30" dirty="0"/>
              <a:t> </a:t>
            </a:r>
            <a:r>
              <a:rPr spc="-145" dirty="0"/>
              <a:t>multiple</a:t>
            </a:r>
            <a:r>
              <a:rPr spc="-25" dirty="0"/>
              <a:t> </a:t>
            </a:r>
            <a:r>
              <a:rPr spc="-105" dirty="0"/>
              <a:t>series</a:t>
            </a:r>
          </a:p>
        </p:txBody>
      </p:sp>
      <p:sp>
        <p:nvSpPr>
          <p:cNvPr id="17" name="object 1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3550920" y="1856232"/>
            <a:ext cx="6600190" cy="4633595"/>
            <a:chOff x="3550920" y="1856232"/>
            <a:chExt cx="6600190" cy="4633595"/>
          </a:xfrm>
        </p:grpSpPr>
        <p:pic>
          <p:nvPicPr>
            <p:cNvPr id="4" name="object 4"/>
            <p:cNvPicPr/>
            <p:nvPr/>
          </p:nvPicPr>
          <p:blipFill>
            <a:blip r:embed="rId2" cstate="print"/>
            <a:stretch>
              <a:fillRect/>
            </a:stretch>
          </p:blipFill>
          <p:spPr>
            <a:xfrm>
              <a:off x="4313750" y="1961396"/>
              <a:ext cx="5836776" cy="4528386"/>
            </a:xfrm>
            <a:prstGeom prst="rect">
              <a:avLst/>
            </a:prstGeom>
          </p:spPr>
        </p:pic>
        <p:pic>
          <p:nvPicPr>
            <p:cNvPr id="5" name="object 5"/>
            <p:cNvPicPr/>
            <p:nvPr/>
          </p:nvPicPr>
          <p:blipFill>
            <a:blip r:embed="rId3" cstate="print"/>
            <a:stretch>
              <a:fillRect/>
            </a:stretch>
          </p:blipFill>
          <p:spPr>
            <a:xfrm>
              <a:off x="3611880" y="2045208"/>
              <a:ext cx="704088" cy="701039"/>
            </a:xfrm>
            <a:prstGeom prst="rect">
              <a:avLst/>
            </a:prstGeom>
          </p:spPr>
        </p:pic>
        <p:pic>
          <p:nvPicPr>
            <p:cNvPr id="6" name="object 6"/>
            <p:cNvPicPr/>
            <p:nvPr/>
          </p:nvPicPr>
          <p:blipFill>
            <a:blip r:embed="rId4" cstate="print"/>
            <a:stretch>
              <a:fillRect/>
            </a:stretch>
          </p:blipFill>
          <p:spPr>
            <a:xfrm>
              <a:off x="3621024" y="2907792"/>
              <a:ext cx="704088" cy="701040"/>
            </a:xfrm>
            <a:prstGeom prst="rect">
              <a:avLst/>
            </a:prstGeom>
          </p:spPr>
        </p:pic>
        <p:pic>
          <p:nvPicPr>
            <p:cNvPr id="7" name="object 7"/>
            <p:cNvPicPr/>
            <p:nvPr/>
          </p:nvPicPr>
          <p:blipFill>
            <a:blip r:embed="rId5" cstate="print"/>
            <a:stretch>
              <a:fillRect/>
            </a:stretch>
          </p:blipFill>
          <p:spPr>
            <a:xfrm>
              <a:off x="3550920" y="5352288"/>
              <a:ext cx="899160" cy="899160"/>
            </a:xfrm>
            <a:prstGeom prst="rect">
              <a:avLst/>
            </a:prstGeom>
          </p:spPr>
        </p:pic>
        <p:pic>
          <p:nvPicPr>
            <p:cNvPr id="8" name="object 8"/>
            <p:cNvPicPr/>
            <p:nvPr/>
          </p:nvPicPr>
          <p:blipFill>
            <a:blip r:embed="rId6" cstate="print"/>
            <a:stretch>
              <a:fillRect/>
            </a:stretch>
          </p:blipFill>
          <p:spPr>
            <a:xfrm>
              <a:off x="3550920" y="3651504"/>
              <a:ext cx="789431" cy="792480"/>
            </a:xfrm>
            <a:prstGeom prst="rect">
              <a:avLst/>
            </a:prstGeom>
          </p:spPr>
        </p:pic>
        <p:pic>
          <p:nvPicPr>
            <p:cNvPr id="9" name="object 9"/>
            <p:cNvPicPr/>
            <p:nvPr/>
          </p:nvPicPr>
          <p:blipFill>
            <a:blip r:embed="rId7" cstate="print"/>
            <a:stretch>
              <a:fillRect/>
            </a:stretch>
          </p:blipFill>
          <p:spPr>
            <a:xfrm>
              <a:off x="3578352" y="4453127"/>
              <a:ext cx="789431" cy="792479"/>
            </a:xfrm>
            <a:prstGeom prst="rect">
              <a:avLst/>
            </a:prstGeom>
          </p:spPr>
        </p:pic>
        <p:pic>
          <p:nvPicPr>
            <p:cNvPr id="10" name="object 10"/>
            <p:cNvPicPr/>
            <p:nvPr/>
          </p:nvPicPr>
          <p:blipFill>
            <a:blip r:embed="rId8" cstate="print"/>
            <a:stretch>
              <a:fillRect/>
            </a:stretch>
          </p:blipFill>
          <p:spPr>
            <a:xfrm>
              <a:off x="5733288" y="1856232"/>
              <a:ext cx="1152143" cy="243839"/>
            </a:xfrm>
            <a:prstGeom prst="rect">
              <a:avLst/>
            </a:prstGeom>
          </p:spPr>
        </p:pic>
        <p:sp>
          <p:nvSpPr>
            <p:cNvPr id="11" name="object 11"/>
            <p:cNvSpPr/>
            <p:nvPr/>
          </p:nvSpPr>
          <p:spPr>
            <a:xfrm>
              <a:off x="5850048" y="1916720"/>
              <a:ext cx="916305" cy="82550"/>
            </a:xfrm>
            <a:custGeom>
              <a:avLst/>
              <a:gdLst/>
              <a:ahLst/>
              <a:cxnLst/>
              <a:rect l="l" t="t" r="r" b="b"/>
              <a:pathLst>
                <a:path w="916304" h="82550">
                  <a:moveTo>
                    <a:pt x="839909" y="5979"/>
                  </a:moveTo>
                  <a:lnTo>
                    <a:pt x="839359" y="76197"/>
                  </a:lnTo>
                  <a:lnTo>
                    <a:pt x="839312" y="82176"/>
                  </a:lnTo>
                  <a:lnTo>
                    <a:pt x="890918" y="56876"/>
                  </a:lnTo>
                  <a:lnTo>
                    <a:pt x="852211" y="56876"/>
                  </a:lnTo>
                  <a:lnTo>
                    <a:pt x="852307" y="44674"/>
                  </a:lnTo>
                  <a:lnTo>
                    <a:pt x="852410" y="31478"/>
                  </a:lnTo>
                  <a:lnTo>
                    <a:pt x="889924" y="31478"/>
                  </a:lnTo>
                  <a:lnTo>
                    <a:pt x="839909" y="5979"/>
                  </a:lnTo>
                  <a:close/>
                </a:path>
                <a:path w="916304" h="82550">
                  <a:moveTo>
                    <a:pt x="76495" y="0"/>
                  </a:moveTo>
                  <a:lnTo>
                    <a:pt x="0" y="37501"/>
                  </a:lnTo>
                  <a:lnTo>
                    <a:pt x="75899" y="76197"/>
                  </a:lnTo>
                  <a:lnTo>
                    <a:pt x="76050" y="56876"/>
                  </a:lnTo>
                  <a:lnTo>
                    <a:pt x="76097" y="50799"/>
                  </a:lnTo>
                  <a:lnTo>
                    <a:pt x="63397" y="50799"/>
                  </a:lnTo>
                  <a:lnTo>
                    <a:pt x="63502" y="37501"/>
                  </a:lnTo>
                  <a:lnTo>
                    <a:pt x="63597" y="25399"/>
                  </a:lnTo>
                  <a:lnTo>
                    <a:pt x="76296" y="25399"/>
                  </a:lnTo>
                  <a:lnTo>
                    <a:pt x="76449" y="5979"/>
                  </a:lnTo>
                  <a:lnTo>
                    <a:pt x="76495" y="0"/>
                  </a:lnTo>
                  <a:close/>
                </a:path>
                <a:path w="916304" h="82550">
                  <a:moveTo>
                    <a:pt x="76296" y="25399"/>
                  </a:moveTo>
                  <a:lnTo>
                    <a:pt x="76202" y="37501"/>
                  </a:lnTo>
                  <a:lnTo>
                    <a:pt x="76097" y="50799"/>
                  </a:lnTo>
                  <a:lnTo>
                    <a:pt x="852211" y="56876"/>
                  </a:lnTo>
                  <a:lnTo>
                    <a:pt x="839510" y="56876"/>
                  </a:lnTo>
                  <a:lnTo>
                    <a:pt x="839606" y="44674"/>
                  </a:lnTo>
                  <a:lnTo>
                    <a:pt x="839709" y="31478"/>
                  </a:lnTo>
                  <a:lnTo>
                    <a:pt x="852410" y="31478"/>
                  </a:lnTo>
                  <a:lnTo>
                    <a:pt x="76296" y="25399"/>
                  </a:lnTo>
                  <a:close/>
                </a:path>
                <a:path w="916304" h="82550">
                  <a:moveTo>
                    <a:pt x="889924" y="31478"/>
                  </a:moveTo>
                  <a:lnTo>
                    <a:pt x="852410" y="31478"/>
                  </a:lnTo>
                  <a:lnTo>
                    <a:pt x="852307" y="44674"/>
                  </a:lnTo>
                  <a:lnTo>
                    <a:pt x="852211" y="56876"/>
                  </a:lnTo>
                  <a:lnTo>
                    <a:pt x="890918" y="56876"/>
                  </a:lnTo>
                  <a:lnTo>
                    <a:pt x="915808" y="44674"/>
                  </a:lnTo>
                  <a:lnTo>
                    <a:pt x="889924" y="31478"/>
                  </a:lnTo>
                  <a:close/>
                </a:path>
                <a:path w="916304" h="82550">
                  <a:moveTo>
                    <a:pt x="76296" y="25399"/>
                  </a:moveTo>
                  <a:lnTo>
                    <a:pt x="63597" y="25399"/>
                  </a:lnTo>
                  <a:lnTo>
                    <a:pt x="63502" y="37501"/>
                  </a:lnTo>
                  <a:lnTo>
                    <a:pt x="63397" y="50799"/>
                  </a:lnTo>
                  <a:lnTo>
                    <a:pt x="76097" y="50799"/>
                  </a:lnTo>
                  <a:lnTo>
                    <a:pt x="76202" y="37501"/>
                  </a:lnTo>
                  <a:lnTo>
                    <a:pt x="76296" y="25399"/>
                  </a:lnTo>
                  <a:close/>
                </a:path>
              </a:pathLst>
            </a:custGeom>
            <a:solidFill>
              <a:srgbClr val="4F81BD"/>
            </a:solidFill>
          </p:spPr>
          <p:txBody>
            <a:bodyPr wrap="square" lIns="0" tIns="0" rIns="0" bIns="0" rtlCol="0"/>
            <a:lstStyle/>
            <a:p>
              <a:endParaRPr/>
            </a:p>
          </p:txBody>
        </p:sp>
      </p:grpSp>
      <p:sp>
        <p:nvSpPr>
          <p:cNvPr id="12" name="object 12"/>
          <p:cNvSpPr txBox="1"/>
          <p:nvPr/>
        </p:nvSpPr>
        <p:spPr>
          <a:xfrm>
            <a:off x="5165226" y="1294891"/>
            <a:ext cx="3077845" cy="568325"/>
          </a:xfrm>
          <a:prstGeom prst="rect">
            <a:avLst/>
          </a:prstGeom>
        </p:spPr>
        <p:txBody>
          <a:bodyPr vert="horz" wrap="square" lIns="0" tIns="26670" rIns="0" bIns="0" rtlCol="0">
            <a:spAutoFit/>
          </a:bodyPr>
          <a:lstStyle/>
          <a:p>
            <a:pPr marL="12700" marR="5080">
              <a:lnSpc>
                <a:spcPts val="2110"/>
              </a:lnSpc>
              <a:spcBef>
                <a:spcPts val="210"/>
              </a:spcBef>
            </a:pPr>
            <a:r>
              <a:rPr sz="1800" spc="-10" dirty="0">
                <a:latin typeface="Verdana"/>
                <a:cs typeface="Verdana"/>
              </a:rPr>
              <a:t>Window</a:t>
            </a:r>
            <a:r>
              <a:rPr sz="1800" spc="-125" dirty="0">
                <a:latin typeface="Verdana"/>
                <a:cs typeface="Verdana"/>
              </a:rPr>
              <a:t> </a:t>
            </a:r>
            <a:r>
              <a:rPr sz="1800" dirty="0">
                <a:latin typeface="Verdana"/>
                <a:cs typeface="Verdana"/>
              </a:rPr>
              <a:t>of</a:t>
            </a:r>
            <a:r>
              <a:rPr sz="1800" spc="-130" dirty="0">
                <a:latin typeface="Verdana"/>
                <a:cs typeface="Verdana"/>
              </a:rPr>
              <a:t> </a:t>
            </a:r>
            <a:r>
              <a:rPr sz="1800" spc="70" dirty="0">
                <a:latin typeface="Verdana"/>
                <a:cs typeface="Verdana"/>
              </a:rPr>
              <a:t>data</a:t>
            </a:r>
            <a:r>
              <a:rPr sz="1800" spc="-130" dirty="0">
                <a:latin typeface="Verdana"/>
                <a:cs typeface="Verdana"/>
              </a:rPr>
              <a:t> </a:t>
            </a:r>
            <a:r>
              <a:rPr sz="1800" spc="70" dirty="0">
                <a:latin typeface="Verdana"/>
                <a:cs typeface="Verdana"/>
              </a:rPr>
              <a:t>needed</a:t>
            </a:r>
            <a:r>
              <a:rPr sz="1800" spc="-125" dirty="0">
                <a:latin typeface="Verdana"/>
                <a:cs typeface="Verdana"/>
              </a:rPr>
              <a:t> </a:t>
            </a:r>
            <a:r>
              <a:rPr sz="1800" spc="-25" dirty="0">
                <a:latin typeface="Verdana"/>
                <a:cs typeface="Verdana"/>
              </a:rPr>
              <a:t>to </a:t>
            </a:r>
            <a:r>
              <a:rPr sz="1800" dirty="0">
                <a:latin typeface="Verdana"/>
                <a:cs typeface="Verdana"/>
              </a:rPr>
              <a:t>create</a:t>
            </a:r>
            <a:r>
              <a:rPr sz="1800" spc="75" dirty="0">
                <a:latin typeface="Verdana"/>
                <a:cs typeface="Verdana"/>
              </a:rPr>
              <a:t> </a:t>
            </a:r>
            <a:r>
              <a:rPr sz="1800" spc="-10" dirty="0">
                <a:latin typeface="Verdana"/>
                <a:cs typeface="Verdana"/>
              </a:rPr>
              <a:t>features</a:t>
            </a:r>
            <a:endParaRPr sz="1800">
              <a:latin typeface="Verdana"/>
              <a:cs typeface="Verdana"/>
            </a:endParaRPr>
          </a:p>
        </p:txBody>
      </p:sp>
      <p:grpSp>
        <p:nvGrpSpPr>
          <p:cNvPr id="13" name="object 13"/>
          <p:cNvGrpSpPr/>
          <p:nvPr/>
        </p:nvGrpSpPr>
        <p:grpSpPr>
          <a:xfrm>
            <a:off x="6766559" y="1901951"/>
            <a:ext cx="113030" cy="4532630"/>
            <a:chOff x="6766559" y="1901951"/>
            <a:chExt cx="113030" cy="4532630"/>
          </a:xfrm>
        </p:grpSpPr>
        <p:pic>
          <p:nvPicPr>
            <p:cNvPr id="14" name="object 14"/>
            <p:cNvPicPr/>
            <p:nvPr/>
          </p:nvPicPr>
          <p:blipFill>
            <a:blip r:embed="rId9" cstate="print"/>
            <a:stretch>
              <a:fillRect/>
            </a:stretch>
          </p:blipFill>
          <p:spPr>
            <a:xfrm>
              <a:off x="6766559" y="1901951"/>
              <a:ext cx="112775" cy="4532376"/>
            </a:xfrm>
            <a:prstGeom prst="rect">
              <a:avLst/>
            </a:prstGeom>
          </p:spPr>
        </p:pic>
        <p:sp>
          <p:nvSpPr>
            <p:cNvPr id="15" name="object 15"/>
            <p:cNvSpPr/>
            <p:nvPr/>
          </p:nvSpPr>
          <p:spPr>
            <a:xfrm>
              <a:off x="6823335" y="1923074"/>
              <a:ext cx="0" cy="4433570"/>
            </a:xfrm>
            <a:custGeom>
              <a:avLst/>
              <a:gdLst/>
              <a:ahLst/>
              <a:cxnLst/>
              <a:rect l="l" t="t" r="r" b="b"/>
              <a:pathLst>
                <a:path h="4433570">
                  <a:moveTo>
                    <a:pt x="0" y="0"/>
                  </a:moveTo>
                  <a:lnTo>
                    <a:pt x="1" y="4433276"/>
                  </a:lnTo>
                </a:path>
              </a:pathLst>
            </a:custGeom>
            <a:ln w="31750">
              <a:solidFill>
                <a:srgbClr val="000000"/>
              </a:solidFill>
            </a:ln>
          </p:spPr>
          <p:txBody>
            <a:bodyPr wrap="square" lIns="0" tIns="0" rIns="0" bIns="0" rtlCol="0"/>
            <a:lstStyle/>
            <a:p>
              <a:endParaRPr/>
            </a:p>
          </p:txBody>
        </p:sp>
      </p:grpSp>
      <p:sp>
        <p:nvSpPr>
          <p:cNvPr id="16" name="object 16"/>
          <p:cNvSpPr txBox="1"/>
          <p:nvPr/>
        </p:nvSpPr>
        <p:spPr>
          <a:xfrm>
            <a:off x="707091" y="3637080"/>
            <a:ext cx="2363470" cy="831215"/>
          </a:xfrm>
          <a:prstGeom prst="rect">
            <a:avLst/>
          </a:prstGeom>
          <a:ln w="25400">
            <a:solidFill>
              <a:srgbClr val="77933C"/>
            </a:solidFill>
          </a:ln>
        </p:spPr>
        <p:txBody>
          <a:bodyPr vert="horz" wrap="square" lIns="0" tIns="55880" rIns="0" bIns="0" rtlCol="0">
            <a:spAutoFit/>
          </a:bodyPr>
          <a:lstStyle/>
          <a:p>
            <a:pPr marL="91440" marR="346710">
              <a:lnSpc>
                <a:spcPts val="1900"/>
              </a:lnSpc>
              <a:spcBef>
                <a:spcPts val="440"/>
              </a:spcBef>
            </a:pPr>
            <a:r>
              <a:rPr sz="1600" spc="-20" dirty="0">
                <a:latin typeface="Verdana"/>
                <a:cs typeface="Verdana"/>
              </a:rPr>
              <a:t>Not</a:t>
            </a:r>
            <a:r>
              <a:rPr sz="1600" spc="-80" dirty="0">
                <a:latin typeface="Verdana"/>
                <a:cs typeface="Verdana"/>
              </a:rPr>
              <a:t> </a:t>
            </a:r>
            <a:r>
              <a:rPr sz="1600" dirty="0">
                <a:latin typeface="Verdana"/>
                <a:cs typeface="Verdana"/>
              </a:rPr>
              <a:t>enough</a:t>
            </a:r>
            <a:r>
              <a:rPr sz="1600" spc="-80" dirty="0">
                <a:latin typeface="Verdana"/>
                <a:cs typeface="Verdana"/>
              </a:rPr>
              <a:t> </a:t>
            </a:r>
            <a:r>
              <a:rPr sz="1600" spc="-65" dirty="0">
                <a:latin typeface="Verdana"/>
                <a:cs typeface="Verdana"/>
              </a:rPr>
              <a:t>historic </a:t>
            </a:r>
            <a:r>
              <a:rPr sz="1600" spc="55" dirty="0">
                <a:latin typeface="Verdana"/>
                <a:cs typeface="Verdana"/>
              </a:rPr>
              <a:t>data</a:t>
            </a:r>
            <a:r>
              <a:rPr sz="1600" spc="-125" dirty="0">
                <a:latin typeface="Verdana"/>
                <a:cs typeface="Verdana"/>
              </a:rPr>
              <a:t> </a:t>
            </a:r>
            <a:r>
              <a:rPr sz="1600" spc="-20" dirty="0">
                <a:latin typeface="Verdana"/>
                <a:cs typeface="Verdana"/>
              </a:rPr>
              <a:t>to</a:t>
            </a:r>
            <a:r>
              <a:rPr sz="1600" spc="-114" dirty="0">
                <a:latin typeface="Verdana"/>
                <a:cs typeface="Verdana"/>
              </a:rPr>
              <a:t> </a:t>
            </a:r>
            <a:r>
              <a:rPr sz="1600" spc="-10" dirty="0">
                <a:latin typeface="Verdana"/>
                <a:cs typeface="Verdana"/>
              </a:rPr>
              <a:t>create features.</a:t>
            </a:r>
            <a:endParaRPr sz="16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600752"/>
            <a:ext cx="10972800" cy="1292860"/>
            <a:chOff x="609600" y="1600752"/>
            <a:chExt cx="10972800" cy="1292860"/>
          </a:xfrm>
        </p:grpSpPr>
        <p:sp>
          <p:nvSpPr>
            <p:cNvPr id="3" name="object 3"/>
            <p:cNvSpPr/>
            <p:nvPr/>
          </p:nvSpPr>
          <p:spPr>
            <a:xfrm>
              <a:off x="609600" y="1600752"/>
              <a:ext cx="10972800" cy="1292860"/>
            </a:xfrm>
            <a:custGeom>
              <a:avLst/>
              <a:gdLst/>
              <a:ahLst/>
              <a:cxnLst/>
              <a:rect l="l" t="t" r="r" b="b"/>
              <a:pathLst>
                <a:path w="10972800" h="1292860">
                  <a:moveTo>
                    <a:pt x="10843524" y="0"/>
                  </a:moveTo>
                  <a:lnTo>
                    <a:pt x="129275" y="0"/>
                  </a:lnTo>
                  <a:lnTo>
                    <a:pt x="78955" y="10159"/>
                  </a:lnTo>
                  <a:lnTo>
                    <a:pt x="37864" y="37864"/>
                  </a:lnTo>
                  <a:lnTo>
                    <a:pt x="10159" y="78957"/>
                  </a:lnTo>
                  <a:lnTo>
                    <a:pt x="0" y="129277"/>
                  </a:lnTo>
                  <a:lnTo>
                    <a:pt x="0" y="1163539"/>
                  </a:lnTo>
                  <a:lnTo>
                    <a:pt x="10159" y="1213860"/>
                  </a:lnTo>
                  <a:lnTo>
                    <a:pt x="37864" y="1254952"/>
                  </a:lnTo>
                  <a:lnTo>
                    <a:pt x="78955" y="1282657"/>
                  </a:lnTo>
                  <a:lnTo>
                    <a:pt x="129275" y="1292816"/>
                  </a:lnTo>
                  <a:lnTo>
                    <a:pt x="10843524" y="1292816"/>
                  </a:lnTo>
                  <a:lnTo>
                    <a:pt x="10893844" y="1282657"/>
                  </a:lnTo>
                  <a:lnTo>
                    <a:pt x="10934935" y="1254952"/>
                  </a:lnTo>
                  <a:lnTo>
                    <a:pt x="10962640" y="1213860"/>
                  </a:lnTo>
                  <a:lnTo>
                    <a:pt x="10972800" y="1163539"/>
                  </a:lnTo>
                  <a:lnTo>
                    <a:pt x="10972800" y="129277"/>
                  </a:lnTo>
                  <a:lnTo>
                    <a:pt x="10962640" y="78957"/>
                  </a:lnTo>
                  <a:lnTo>
                    <a:pt x="10934935" y="37864"/>
                  </a:lnTo>
                  <a:lnTo>
                    <a:pt x="10893844" y="10159"/>
                  </a:lnTo>
                  <a:lnTo>
                    <a:pt x="10843524" y="0"/>
                  </a:lnTo>
                  <a:close/>
                </a:path>
              </a:pathLst>
            </a:custGeom>
            <a:solidFill>
              <a:srgbClr val="D0D8E8"/>
            </a:solidFill>
          </p:spPr>
          <p:txBody>
            <a:bodyPr wrap="square" lIns="0" tIns="0" rIns="0" bIns="0" rtlCol="0"/>
            <a:lstStyle/>
            <a:p>
              <a:endParaRPr>
                <a:solidFill>
                  <a:schemeClr val="bg2"/>
                </a:solidFill>
              </a:endParaRPr>
            </a:p>
          </p:txBody>
        </p:sp>
        <p:pic>
          <p:nvPicPr>
            <p:cNvPr id="4" name="object 4"/>
            <p:cNvPicPr/>
            <p:nvPr/>
          </p:nvPicPr>
          <p:blipFill>
            <a:blip r:embed="rId2" cstate="print"/>
            <a:stretch>
              <a:fillRect/>
            </a:stretch>
          </p:blipFill>
          <p:spPr>
            <a:xfrm>
              <a:off x="999743" y="1889760"/>
              <a:ext cx="713232" cy="713232"/>
            </a:xfrm>
            <a:prstGeom prst="rect">
              <a:avLst/>
            </a:prstGeom>
          </p:spPr>
        </p:pic>
        <p:sp>
          <p:nvSpPr>
            <p:cNvPr id="5" name="object 5"/>
            <p:cNvSpPr/>
            <p:nvPr/>
          </p:nvSpPr>
          <p:spPr>
            <a:xfrm>
              <a:off x="1000676" y="1891637"/>
              <a:ext cx="711200" cy="711200"/>
            </a:xfrm>
            <a:custGeom>
              <a:avLst/>
              <a:gdLst/>
              <a:ahLst/>
              <a:cxnLst/>
              <a:rect l="l" t="t" r="r" b="b"/>
              <a:pathLst>
                <a:path w="711200" h="711200">
                  <a:moveTo>
                    <a:pt x="0" y="0"/>
                  </a:moveTo>
                  <a:lnTo>
                    <a:pt x="711049" y="0"/>
                  </a:lnTo>
                  <a:lnTo>
                    <a:pt x="711049" y="711049"/>
                  </a:lnTo>
                  <a:lnTo>
                    <a:pt x="0" y="711049"/>
                  </a:lnTo>
                  <a:lnTo>
                    <a:pt x="0" y="0"/>
                  </a:lnTo>
                  <a:close/>
                </a:path>
              </a:pathLst>
            </a:custGeom>
            <a:ln w="25400">
              <a:solidFill>
                <a:srgbClr val="FFFFFF"/>
              </a:solidFill>
            </a:ln>
          </p:spPr>
          <p:txBody>
            <a:bodyPr wrap="square" lIns="0" tIns="0" rIns="0" bIns="0" rtlCol="0"/>
            <a:lstStyle/>
            <a:p>
              <a:endParaRPr>
                <a:solidFill>
                  <a:schemeClr val="bg2"/>
                </a:solidFill>
              </a:endParaRPr>
            </a:p>
          </p:txBody>
        </p:sp>
      </p:grpSp>
      <p:sp>
        <p:nvSpPr>
          <p:cNvPr id="6" name="object 6"/>
          <p:cNvSpPr txBox="1"/>
          <p:nvPr/>
        </p:nvSpPr>
        <p:spPr>
          <a:xfrm>
            <a:off x="2226925" y="2041143"/>
            <a:ext cx="4743450" cy="406400"/>
          </a:xfrm>
          <a:prstGeom prst="rect">
            <a:avLst/>
          </a:prstGeom>
        </p:spPr>
        <p:txBody>
          <a:bodyPr vert="horz" wrap="square" lIns="0" tIns="12700" rIns="0" bIns="0" rtlCol="0">
            <a:spAutoFit/>
          </a:bodyPr>
          <a:lstStyle/>
          <a:p>
            <a:pPr marL="12700">
              <a:lnSpc>
                <a:spcPct val="100000"/>
              </a:lnSpc>
              <a:spcBef>
                <a:spcPts val="100"/>
              </a:spcBef>
            </a:pPr>
            <a:r>
              <a:rPr sz="2500" b="1" spc="-20" dirty="0">
                <a:solidFill>
                  <a:schemeClr val="bg2"/>
                </a:solidFill>
                <a:latin typeface="Tahoma"/>
                <a:cs typeface="Tahoma"/>
              </a:rPr>
              <a:t>Modern</a:t>
            </a:r>
            <a:r>
              <a:rPr sz="2500" b="1" spc="-100" dirty="0">
                <a:solidFill>
                  <a:schemeClr val="bg2"/>
                </a:solidFill>
                <a:latin typeface="Tahoma"/>
                <a:cs typeface="Tahoma"/>
              </a:rPr>
              <a:t> </a:t>
            </a:r>
            <a:r>
              <a:rPr sz="2500" b="1" spc="-90" dirty="0">
                <a:solidFill>
                  <a:schemeClr val="bg2"/>
                </a:solidFill>
                <a:latin typeface="Tahoma"/>
                <a:cs typeface="Tahoma"/>
              </a:rPr>
              <a:t>time</a:t>
            </a:r>
            <a:r>
              <a:rPr sz="2500" b="1" spc="-95" dirty="0">
                <a:solidFill>
                  <a:schemeClr val="bg2"/>
                </a:solidFill>
                <a:latin typeface="Tahoma"/>
                <a:cs typeface="Tahoma"/>
              </a:rPr>
              <a:t> </a:t>
            </a:r>
            <a:r>
              <a:rPr sz="2500" b="1" spc="-100" dirty="0">
                <a:solidFill>
                  <a:schemeClr val="bg2"/>
                </a:solidFill>
                <a:latin typeface="Tahoma"/>
                <a:cs typeface="Tahoma"/>
              </a:rPr>
              <a:t>series</a:t>
            </a:r>
            <a:r>
              <a:rPr sz="2500" b="1" spc="-85" dirty="0">
                <a:solidFill>
                  <a:schemeClr val="bg2"/>
                </a:solidFill>
                <a:latin typeface="Tahoma"/>
                <a:cs typeface="Tahoma"/>
              </a:rPr>
              <a:t> </a:t>
            </a:r>
            <a:r>
              <a:rPr sz="2500" b="1" spc="-40" dirty="0">
                <a:solidFill>
                  <a:schemeClr val="bg2"/>
                </a:solidFill>
                <a:latin typeface="Tahoma"/>
                <a:cs typeface="Tahoma"/>
              </a:rPr>
              <a:t>forecasting</a:t>
            </a:r>
            <a:endParaRPr sz="2500">
              <a:solidFill>
                <a:schemeClr val="bg2"/>
              </a:solidFill>
              <a:latin typeface="Tahoma"/>
              <a:cs typeface="Tahoma"/>
            </a:endParaRPr>
          </a:p>
        </p:txBody>
      </p:sp>
      <p:grpSp>
        <p:nvGrpSpPr>
          <p:cNvPr id="7" name="object 7"/>
          <p:cNvGrpSpPr/>
          <p:nvPr/>
        </p:nvGrpSpPr>
        <p:grpSpPr>
          <a:xfrm>
            <a:off x="609600" y="3216774"/>
            <a:ext cx="10972800" cy="1292860"/>
            <a:chOff x="609600" y="3216774"/>
            <a:chExt cx="10972800" cy="1292860"/>
          </a:xfrm>
        </p:grpSpPr>
        <p:sp>
          <p:nvSpPr>
            <p:cNvPr id="8" name="object 8"/>
            <p:cNvSpPr/>
            <p:nvPr/>
          </p:nvSpPr>
          <p:spPr>
            <a:xfrm>
              <a:off x="609600" y="3216774"/>
              <a:ext cx="10972800" cy="1292860"/>
            </a:xfrm>
            <a:custGeom>
              <a:avLst/>
              <a:gdLst/>
              <a:ahLst/>
              <a:cxnLst/>
              <a:rect l="l" t="t" r="r" b="b"/>
              <a:pathLst>
                <a:path w="10972800" h="1292860">
                  <a:moveTo>
                    <a:pt x="10843524" y="0"/>
                  </a:moveTo>
                  <a:lnTo>
                    <a:pt x="129275" y="0"/>
                  </a:lnTo>
                  <a:lnTo>
                    <a:pt x="78955" y="10159"/>
                  </a:lnTo>
                  <a:lnTo>
                    <a:pt x="37864" y="37864"/>
                  </a:lnTo>
                  <a:lnTo>
                    <a:pt x="10159" y="78956"/>
                  </a:lnTo>
                  <a:lnTo>
                    <a:pt x="0" y="129277"/>
                  </a:lnTo>
                  <a:lnTo>
                    <a:pt x="0" y="1163538"/>
                  </a:lnTo>
                  <a:lnTo>
                    <a:pt x="10159" y="1213859"/>
                  </a:lnTo>
                  <a:lnTo>
                    <a:pt x="37864" y="1254951"/>
                  </a:lnTo>
                  <a:lnTo>
                    <a:pt x="78955" y="1282656"/>
                  </a:lnTo>
                  <a:lnTo>
                    <a:pt x="129275" y="1292815"/>
                  </a:lnTo>
                  <a:lnTo>
                    <a:pt x="10843524" y="1292815"/>
                  </a:lnTo>
                  <a:lnTo>
                    <a:pt x="10893844" y="1282656"/>
                  </a:lnTo>
                  <a:lnTo>
                    <a:pt x="10934935" y="1254951"/>
                  </a:lnTo>
                  <a:lnTo>
                    <a:pt x="10962640" y="1213859"/>
                  </a:lnTo>
                  <a:lnTo>
                    <a:pt x="10972800" y="1163538"/>
                  </a:lnTo>
                  <a:lnTo>
                    <a:pt x="10972800" y="129277"/>
                  </a:lnTo>
                  <a:lnTo>
                    <a:pt x="10962640" y="78956"/>
                  </a:lnTo>
                  <a:lnTo>
                    <a:pt x="10934935" y="37864"/>
                  </a:lnTo>
                  <a:lnTo>
                    <a:pt x="10893844" y="10159"/>
                  </a:lnTo>
                  <a:lnTo>
                    <a:pt x="10843524" y="0"/>
                  </a:lnTo>
                  <a:close/>
                </a:path>
              </a:pathLst>
            </a:custGeom>
            <a:solidFill>
              <a:srgbClr val="D0D8E8"/>
            </a:solidFill>
          </p:spPr>
          <p:txBody>
            <a:bodyPr wrap="square" lIns="0" tIns="0" rIns="0" bIns="0" rtlCol="0"/>
            <a:lstStyle/>
            <a:p>
              <a:endParaRPr>
                <a:solidFill>
                  <a:schemeClr val="bg2"/>
                </a:solidFill>
              </a:endParaRPr>
            </a:p>
          </p:txBody>
        </p:sp>
        <p:pic>
          <p:nvPicPr>
            <p:cNvPr id="9" name="object 9"/>
            <p:cNvPicPr/>
            <p:nvPr/>
          </p:nvPicPr>
          <p:blipFill>
            <a:blip r:embed="rId3" cstate="print"/>
            <a:stretch>
              <a:fillRect/>
            </a:stretch>
          </p:blipFill>
          <p:spPr>
            <a:xfrm>
              <a:off x="999743" y="3505200"/>
              <a:ext cx="713232" cy="716280"/>
            </a:xfrm>
            <a:prstGeom prst="rect">
              <a:avLst/>
            </a:prstGeom>
          </p:spPr>
        </p:pic>
        <p:sp>
          <p:nvSpPr>
            <p:cNvPr id="10" name="object 10"/>
            <p:cNvSpPr/>
            <p:nvPr/>
          </p:nvSpPr>
          <p:spPr>
            <a:xfrm>
              <a:off x="1000677" y="3507657"/>
              <a:ext cx="711200" cy="711200"/>
            </a:xfrm>
            <a:custGeom>
              <a:avLst/>
              <a:gdLst/>
              <a:ahLst/>
              <a:cxnLst/>
              <a:rect l="l" t="t" r="r" b="b"/>
              <a:pathLst>
                <a:path w="711200" h="711200">
                  <a:moveTo>
                    <a:pt x="711049" y="0"/>
                  </a:moveTo>
                  <a:lnTo>
                    <a:pt x="711049" y="711049"/>
                  </a:lnTo>
                  <a:lnTo>
                    <a:pt x="0" y="711049"/>
                  </a:lnTo>
                  <a:lnTo>
                    <a:pt x="0" y="0"/>
                  </a:lnTo>
                  <a:lnTo>
                    <a:pt x="711049" y="0"/>
                  </a:lnTo>
                  <a:close/>
                </a:path>
              </a:pathLst>
            </a:custGeom>
            <a:ln w="25400">
              <a:solidFill>
                <a:srgbClr val="FFFFFF"/>
              </a:solidFill>
            </a:ln>
          </p:spPr>
          <p:txBody>
            <a:bodyPr wrap="square" lIns="0" tIns="0" rIns="0" bIns="0" rtlCol="0"/>
            <a:lstStyle/>
            <a:p>
              <a:endParaRPr>
                <a:solidFill>
                  <a:schemeClr val="bg2"/>
                </a:solidFill>
              </a:endParaRPr>
            </a:p>
          </p:txBody>
        </p:sp>
      </p:grpSp>
      <p:sp>
        <p:nvSpPr>
          <p:cNvPr id="11" name="object 11"/>
          <p:cNvSpPr txBox="1"/>
          <p:nvPr/>
        </p:nvSpPr>
        <p:spPr>
          <a:xfrm>
            <a:off x="2226925" y="3656583"/>
            <a:ext cx="1805305" cy="406400"/>
          </a:xfrm>
          <a:prstGeom prst="rect">
            <a:avLst/>
          </a:prstGeom>
        </p:spPr>
        <p:txBody>
          <a:bodyPr vert="horz" wrap="square" lIns="0" tIns="12700" rIns="0" bIns="0" rtlCol="0">
            <a:spAutoFit/>
          </a:bodyPr>
          <a:lstStyle/>
          <a:p>
            <a:pPr marL="12700">
              <a:lnSpc>
                <a:spcPct val="100000"/>
              </a:lnSpc>
              <a:spcBef>
                <a:spcPts val="100"/>
              </a:spcBef>
            </a:pPr>
            <a:r>
              <a:rPr sz="2500" spc="-55" dirty="0">
                <a:solidFill>
                  <a:schemeClr val="bg2"/>
                </a:solidFill>
                <a:latin typeface="Verdana"/>
                <a:cs typeface="Verdana"/>
              </a:rPr>
              <a:t>Backtesting</a:t>
            </a:r>
            <a:endParaRPr sz="2500">
              <a:solidFill>
                <a:schemeClr val="bg2"/>
              </a:solidFill>
              <a:latin typeface="Verdana"/>
              <a:cs typeface="Verdana"/>
            </a:endParaRPr>
          </a:p>
        </p:txBody>
      </p:sp>
      <p:grpSp>
        <p:nvGrpSpPr>
          <p:cNvPr id="12" name="object 12"/>
          <p:cNvGrpSpPr/>
          <p:nvPr/>
        </p:nvGrpSpPr>
        <p:grpSpPr>
          <a:xfrm>
            <a:off x="609600" y="4832794"/>
            <a:ext cx="10972800" cy="1292860"/>
            <a:chOff x="609600" y="4832794"/>
            <a:chExt cx="10972800" cy="1292860"/>
          </a:xfrm>
        </p:grpSpPr>
        <p:sp>
          <p:nvSpPr>
            <p:cNvPr id="13" name="object 13"/>
            <p:cNvSpPr/>
            <p:nvPr/>
          </p:nvSpPr>
          <p:spPr>
            <a:xfrm>
              <a:off x="609600" y="4832794"/>
              <a:ext cx="10972800" cy="1292860"/>
            </a:xfrm>
            <a:custGeom>
              <a:avLst/>
              <a:gdLst/>
              <a:ahLst/>
              <a:cxnLst/>
              <a:rect l="l" t="t" r="r" b="b"/>
              <a:pathLst>
                <a:path w="10972800" h="1292860">
                  <a:moveTo>
                    <a:pt x="10843524" y="0"/>
                  </a:moveTo>
                  <a:lnTo>
                    <a:pt x="129275" y="0"/>
                  </a:lnTo>
                  <a:lnTo>
                    <a:pt x="78955" y="10159"/>
                  </a:lnTo>
                  <a:lnTo>
                    <a:pt x="37864" y="37864"/>
                  </a:lnTo>
                  <a:lnTo>
                    <a:pt x="10159" y="78955"/>
                  </a:lnTo>
                  <a:lnTo>
                    <a:pt x="0" y="129275"/>
                  </a:lnTo>
                  <a:lnTo>
                    <a:pt x="0" y="1163538"/>
                  </a:lnTo>
                  <a:lnTo>
                    <a:pt x="10159" y="1213859"/>
                  </a:lnTo>
                  <a:lnTo>
                    <a:pt x="37864" y="1254951"/>
                  </a:lnTo>
                  <a:lnTo>
                    <a:pt x="78955" y="1282656"/>
                  </a:lnTo>
                  <a:lnTo>
                    <a:pt x="129275" y="1292815"/>
                  </a:lnTo>
                  <a:lnTo>
                    <a:pt x="10843524" y="1292815"/>
                  </a:lnTo>
                  <a:lnTo>
                    <a:pt x="10893844" y="1282656"/>
                  </a:lnTo>
                  <a:lnTo>
                    <a:pt x="10934935" y="1254951"/>
                  </a:lnTo>
                  <a:lnTo>
                    <a:pt x="10962640" y="1213859"/>
                  </a:lnTo>
                  <a:lnTo>
                    <a:pt x="10972800" y="1163538"/>
                  </a:lnTo>
                  <a:lnTo>
                    <a:pt x="10972800" y="129275"/>
                  </a:lnTo>
                  <a:lnTo>
                    <a:pt x="10962640" y="78955"/>
                  </a:lnTo>
                  <a:lnTo>
                    <a:pt x="10934935" y="37864"/>
                  </a:lnTo>
                  <a:lnTo>
                    <a:pt x="10893844" y="10159"/>
                  </a:lnTo>
                  <a:lnTo>
                    <a:pt x="10843524" y="0"/>
                  </a:lnTo>
                  <a:close/>
                </a:path>
              </a:pathLst>
            </a:custGeom>
            <a:solidFill>
              <a:srgbClr val="D0D8E8"/>
            </a:solidFill>
          </p:spPr>
          <p:txBody>
            <a:bodyPr wrap="square" lIns="0" tIns="0" rIns="0" bIns="0" rtlCol="0"/>
            <a:lstStyle/>
            <a:p>
              <a:endParaRPr>
                <a:solidFill>
                  <a:schemeClr val="bg2"/>
                </a:solidFill>
              </a:endParaRPr>
            </a:p>
          </p:txBody>
        </p:sp>
        <p:pic>
          <p:nvPicPr>
            <p:cNvPr id="14" name="object 14"/>
            <p:cNvPicPr/>
            <p:nvPr/>
          </p:nvPicPr>
          <p:blipFill>
            <a:blip r:embed="rId4" cstate="print"/>
            <a:stretch>
              <a:fillRect/>
            </a:stretch>
          </p:blipFill>
          <p:spPr>
            <a:xfrm>
              <a:off x="999743" y="5120639"/>
              <a:ext cx="713232" cy="716279"/>
            </a:xfrm>
            <a:prstGeom prst="rect">
              <a:avLst/>
            </a:prstGeom>
          </p:spPr>
        </p:pic>
        <p:sp>
          <p:nvSpPr>
            <p:cNvPr id="15" name="object 15"/>
            <p:cNvSpPr/>
            <p:nvPr/>
          </p:nvSpPr>
          <p:spPr>
            <a:xfrm>
              <a:off x="1000676" y="5123677"/>
              <a:ext cx="711200" cy="711200"/>
            </a:xfrm>
            <a:custGeom>
              <a:avLst/>
              <a:gdLst/>
              <a:ahLst/>
              <a:cxnLst/>
              <a:rect l="l" t="t" r="r" b="b"/>
              <a:pathLst>
                <a:path w="711200" h="711200">
                  <a:moveTo>
                    <a:pt x="0" y="0"/>
                  </a:moveTo>
                  <a:lnTo>
                    <a:pt x="711049" y="0"/>
                  </a:lnTo>
                  <a:lnTo>
                    <a:pt x="711049" y="711049"/>
                  </a:lnTo>
                  <a:lnTo>
                    <a:pt x="0" y="711049"/>
                  </a:lnTo>
                  <a:lnTo>
                    <a:pt x="0" y="0"/>
                  </a:lnTo>
                  <a:close/>
                </a:path>
              </a:pathLst>
            </a:custGeom>
            <a:ln w="25400">
              <a:solidFill>
                <a:srgbClr val="FFFFFF"/>
              </a:solidFill>
            </a:ln>
          </p:spPr>
          <p:txBody>
            <a:bodyPr wrap="square" lIns="0" tIns="0" rIns="0" bIns="0" rtlCol="0"/>
            <a:lstStyle/>
            <a:p>
              <a:endParaRPr>
                <a:solidFill>
                  <a:schemeClr val="bg2"/>
                </a:solidFill>
              </a:endParaRPr>
            </a:p>
          </p:txBody>
        </p:sp>
      </p:grpSp>
      <p:sp>
        <p:nvSpPr>
          <p:cNvPr id="16" name="object 16"/>
          <p:cNvSpPr txBox="1"/>
          <p:nvPr/>
        </p:nvSpPr>
        <p:spPr>
          <a:xfrm>
            <a:off x="2226925" y="5272023"/>
            <a:ext cx="1877695" cy="406400"/>
          </a:xfrm>
          <a:prstGeom prst="rect">
            <a:avLst/>
          </a:prstGeom>
        </p:spPr>
        <p:txBody>
          <a:bodyPr vert="horz" wrap="square" lIns="0" tIns="12700" rIns="0" bIns="0" rtlCol="0">
            <a:spAutoFit/>
          </a:bodyPr>
          <a:lstStyle/>
          <a:p>
            <a:pPr marL="12700">
              <a:lnSpc>
                <a:spcPct val="100000"/>
              </a:lnSpc>
              <a:spcBef>
                <a:spcPts val="100"/>
              </a:spcBef>
            </a:pPr>
            <a:r>
              <a:rPr sz="2500" spc="-225" dirty="0">
                <a:solidFill>
                  <a:schemeClr val="bg2"/>
                </a:solidFill>
                <a:latin typeface="Verdana"/>
                <a:cs typeface="Verdana"/>
              </a:rPr>
              <a:t>Error</a:t>
            </a:r>
            <a:r>
              <a:rPr sz="2500" spc="-145" dirty="0">
                <a:solidFill>
                  <a:schemeClr val="bg2"/>
                </a:solidFill>
                <a:latin typeface="Verdana"/>
                <a:cs typeface="Verdana"/>
              </a:rPr>
              <a:t> </a:t>
            </a:r>
            <a:r>
              <a:rPr sz="2500" spc="-80" dirty="0">
                <a:solidFill>
                  <a:schemeClr val="bg2"/>
                </a:solidFill>
                <a:latin typeface="Verdana"/>
                <a:cs typeface="Verdana"/>
              </a:rPr>
              <a:t>metrics</a:t>
            </a:r>
            <a:endParaRPr sz="2500">
              <a:solidFill>
                <a:schemeClr val="bg2"/>
              </a:solidFill>
              <a:latin typeface="Verdana"/>
              <a:cs typeface="Verdana"/>
            </a:endParaRPr>
          </a:p>
        </p:txBody>
      </p:sp>
      <p:sp>
        <p:nvSpPr>
          <p:cNvPr id="17" name="object 17"/>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105" dirty="0">
                <a:solidFill>
                  <a:schemeClr val="bg2"/>
                </a:solidFill>
              </a:rPr>
              <a:t>Contents</a:t>
            </a:r>
          </a:p>
        </p:txBody>
      </p:sp>
      <p:sp>
        <p:nvSpPr>
          <p:cNvPr id="18" name="object 18"/>
          <p:cNvSpPr txBox="1">
            <a:spLocks noGrp="1"/>
          </p:cNvSpPr>
          <p:nvPr>
            <p:ph type="ftr" sz="quarter" idx="5"/>
          </p:nvPr>
        </p:nvSpPr>
        <p:spPr>
          <a:xfrm>
            <a:off x="4038600" y="6470368"/>
            <a:ext cx="4114800" cy="137089"/>
          </a:xfrm>
          <a:prstGeom prst="rect">
            <a:avLst/>
          </a:prstGeom>
        </p:spPr>
        <p:txBody>
          <a:bodyPr vert="horz" wrap="square" lIns="0" tIns="13335" rIns="0" bIns="0" rtlCol="0">
            <a:spAutoFit/>
          </a:bodyPr>
          <a:lstStyle/>
          <a:p>
            <a:pPr marL="12700">
              <a:lnSpc>
                <a:spcPct val="100000"/>
              </a:lnSpc>
              <a:spcBef>
                <a:spcPts val="105"/>
              </a:spcBef>
            </a:pPr>
            <a:r>
              <a:rPr spc="-65" dirty="0">
                <a:solidFill>
                  <a:schemeClr val="bg2"/>
                </a:solidFill>
              </a:rPr>
              <a:t>Kishan</a:t>
            </a:r>
            <a:r>
              <a:rPr spc="5" dirty="0">
                <a:solidFill>
                  <a:schemeClr val="bg2"/>
                </a:solidFill>
              </a:rPr>
              <a:t> </a:t>
            </a:r>
            <a:r>
              <a:rPr dirty="0">
                <a:solidFill>
                  <a:schemeClr val="bg2"/>
                </a:solidFill>
              </a:rPr>
              <a:t>Manani — </a:t>
            </a:r>
            <a:r>
              <a:rPr spc="-35" dirty="0">
                <a:solidFill>
                  <a:schemeClr val="bg2"/>
                </a:solidFill>
              </a:rPr>
              <a:t>in/KishanManani</a:t>
            </a:r>
            <a:r>
              <a:rPr spc="-10" dirty="0">
                <a:solidFill>
                  <a:schemeClr val="bg2"/>
                </a:solidFill>
              </a:rPr>
              <a:t> </a:t>
            </a:r>
            <a:r>
              <a:rPr dirty="0">
                <a:solidFill>
                  <a:schemeClr val="bg2"/>
                </a:solidFill>
              </a:rPr>
              <a:t>—</a:t>
            </a:r>
            <a:r>
              <a:rPr spc="5" dirty="0">
                <a:solidFill>
                  <a:schemeClr val="bg2"/>
                </a:solidFill>
              </a:rPr>
              <a:t> </a:t>
            </a:r>
            <a:r>
              <a:rPr spc="-20" dirty="0">
                <a:solidFill>
                  <a:schemeClr val="bg2"/>
                </a:solidFill>
              </a:rPr>
              <a:t>trainindata.com/p/forecasting-</a:t>
            </a:r>
            <a:r>
              <a:rPr spc="-10" dirty="0">
                <a:solidFill>
                  <a:schemeClr val="bg2"/>
                </a:solidFill>
              </a:rPr>
              <a:t>specialization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9440545" cy="635000"/>
          </a:xfrm>
          <a:prstGeom prst="rect">
            <a:avLst/>
          </a:prstGeom>
        </p:spPr>
        <p:txBody>
          <a:bodyPr vert="horz" wrap="square" lIns="0" tIns="12700" rIns="0" bIns="0" rtlCol="0">
            <a:spAutoFit/>
          </a:bodyPr>
          <a:lstStyle/>
          <a:p>
            <a:pPr marL="12700">
              <a:lnSpc>
                <a:spcPct val="100000"/>
              </a:lnSpc>
              <a:spcBef>
                <a:spcPts val="100"/>
              </a:spcBef>
            </a:pPr>
            <a:r>
              <a:rPr spc="95" dirty="0"/>
              <a:t>Open</a:t>
            </a:r>
            <a:r>
              <a:rPr spc="-145" dirty="0"/>
              <a:t> </a:t>
            </a:r>
            <a:r>
              <a:rPr spc="-10" dirty="0"/>
              <a:t>source</a:t>
            </a:r>
            <a:r>
              <a:rPr spc="-95" dirty="0"/>
              <a:t> </a:t>
            </a:r>
            <a:r>
              <a:rPr spc="-165" dirty="0"/>
              <a:t>libraries</a:t>
            </a:r>
            <a:r>
              <a:rPr spc="-90" dirty="0"/>
              <a:t> </a:t>
            </a:r>
            <a:r>
              <a:rPr spc="55" dirty="0"/>
              <a:t>make</a:t>
            </a:r>
            <a:r>
              <a:rPr spc="-95" dirty="0"/>
              <a:t> </a:t>
            </a:r>
            <a:r>
              <a:rPr spc="-310" dirty="0"/>
              <a:t>this</a:t>
            </a:r>
            <a:r>
              <a:rPr spc="-45" dirty="0"/>
              <a:t> </a:t>
            </a:r>
            <a:r>
              <a:rPr spc="-10" dirty="0"/>
              <a:t>easier</a:t>
            </a:r>
          </a:p>
        </p:txBody>
      </p:sp>
      <p:pic>
        <p:nvPicPr>
          <p:cNvPr id="3" name="object 3"/>
          <p:cNvPicPr/>
          <p:nvPr/>
        </p:nvPicPr>
        <p:blipFill>
          <a:blip r:embed="rId2" cstate="print"/>
          <a:stretch>
            <a:fillRect/>
          </a:stretch>
        </p:blipFill>
        <p:spPr>
          <a:xfrm>
            <a:off x="8881361" y="2378961"/>
            <a:ext cx="2364235" cy="2364235"/>
          </a:xfrm>
          <a:prstGeom prst="rect">
            <a:avLst/>
          </a:prstGeom>
        </p:spPr>
      </p:pic>
      <p:pic>
        <p:nvPicPr>
          <p:cNvPr id="4" name="object 4"/>
          <p:cNvPicPr/>
          <p:nvPr/>
        </p:nvPicPr>
        <p:blipFill>
          <a:blip r:embed="rId3" cstate="print"/>
          <a:stretch>
            <a:fillRect/>
          </a:stretch>
        </p:blipFill>
        <p:spPr>
          <a:xfrm>
            <a:off x="-210065" y="833119"/>
            <a:ext cx="8112759" cy="60439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9440545" cy="635000"/>
          </a:xfrm>
          <a:prstGeom prst="rect">
            <a:avLst/>
          </a:prstGeom>
        </p:spPr>
        <p:txBody>
          <a:bodyPr vert="horz" wrap="square" lIns="0" tIns="12700" rIns="0" bIns="0" rtlCol="0">
            <a:spAutoFit/>
          </a:bodyPr>
          <a:lstStyle/>
          <a:p>
            <a:pPr marL="12700">
              <a:lnSpc>
                <a:spcPct val="100000"/>
              </a:lnSpc>
              <a:spcBef>
                <a:spcPts val="100"/>
              </a:spcBef>
            </a:pPr>
            <a:r>
              <a:rPr spc="95" dirty="0"/>
              <a:t>Open</a:t>
            </a:r>
            <a:r>
              <a:rPr spc="-145" dirty="0"/>
              <a:t> </a:t>
            </a:r>
            <a:r>
              <a:rPr spc="-10" dirty="0"/>
              <a:t>source</a:t>
            </a:r>
            <a:r>
              <a:rPr spc="-95" dirty="0"/>
              <a:t> </a:t>
            </a:r>
            <a:r>
              <a:rPr spc="-165" dirty="0"/>
              <a:t>libraries</a:t>
            </a:r>
            <a:r>
              <a:rPr spc="-90" dirty="0"/>
              <a:t> </a:t>
            </a:r>
            <a:r>
              <a:rPr spc="55" dirty="0"/>
              <a:t>make</a:t>
            </a:r>
            <a:r>
              <a:rPr spc="-95" dirty="0"/>
              <a:t> </a:t>
            </a:r>
            <a:r>
              <a:rPr spc="-310" dirty="0"/>
              <a:t>this</a:t>
            </a:r>
            <a:r>
              <a:rPr spc="-45" dirty="0"/>
              <a:t> </a:t>
            </a:r>
            <a:r>
              <a:rPr spc="-10" dirty="0"/>
              <a:t>easier</a:t>
            </a:r>
          </a:p>
        </p:txBody>
      </p:sp>
      <p:pic>
        <p:nvPicPr>
          <p:cNvPr id="3" name="object 3"/>
          <p:cNvPicPr/>
          <p:nvPr/>
        </p:nvPicPr>
        <p:blipFill>
          <a:blip r:embed="rId2" cstate="print"/>
          <a:stretch>
            <a:fillRect/>
          </a:stretch>
        </p:blipFill>
        <p:spPr>
          <a:xfrm>
            <a:off x="8464703" y="3010750"/>
            <a:ext cx="3117696" cy="584161"/>
          </a:xfrm>
          <a:prstGeom prst="rect">
            <a:avLst/>
          </a:prstGeom>
        </p:spPr>
      </p:pic>
      <p:pic>
        <p:nvPicPr>
          <p:cNvPr id="4" name="object 4"/>
          <p:cNvPicPr/>
          <p:nvPr/>
        </p:nvPicPr>
        <p:blipFill>
          <a:blip r:embed="rId3" cstate="print"/>
          <a:stretch>
            <a:fillRect/>
          </a:stretch>
        </p:blipFill>
        <p:spPr>
          <a:xfrm>
            <a:off x="0" y="971196"/>
            <a:ext cx="8280400" cy="538515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80" dirty="0"/>
              <a:t>Forecasting</a:t>
            </a:r>
            <a:r>
              <a:rPr sz="3600" spc="-100" dirty="0"/>
              <a:t> </a:t>
            </a:r>
            <a:r>
              <a:rPr sz="3600" spc="-300" dirty="0"/>
              <a:t>with</a:t>
            </a:r>
            <a:r>
              <a:rPr sz="3600" spc="-40" dirty="0"/>
              <a:t> </a:t>
            </a:r>
            <a:r>
              <a:rPr sz="3600" dirty="0"/>
              <a:t>machine</a:t>
            </a:r>
            <a:r>
              <a:rPr sz="3600" spc="-80" dirty="0"/>
              <a:t> </a:t>
            </a:r>
            <a:r>
              <a:rPr sz="3600" spc="-70" dirty="0"/>
              <a:t>learning </a:t>
            </a:r>
            <a:r>
              <a:rPr sz="3600" spc="-165" dirty="0"/>
              <a:t>in</a:t>
            </a:r>
            <a:r>
              <a:rPr sz="3600" spc="-70" dirty="0"/>
              <a:t> </a:t>
            </a:r>
            <a:r>
              <a:rPr sz="3600" spc="-90" dirty="0"/>
              <a:t>Python</a:t>
            </a:r>
            <a:endParaRPr sz="3600"/>
          </a:p>
        </p:txBody>
      </p:sp>
      <p:pic>
        <p:nvPicPr>
          <p:cNvPr id="3" name="object 3"/>
          <p:cNvPicPr/>
          <p:nvPr/>
        </p:nvPicPr>
        <p:blipFill>
          <a:blip r:embed="rId2" cstate="print"/>
          <a:stretch>
            <a:fillRect/>
          </a:stretch>
        </p:blipFill>
        <p:spPr>
          <a:xfrm>
            <a:off x="6258669" y="4624327"/>
            <a:ext cx="2822707" cy="638730"/>
          </a:xfrm>
          <a:prstGeom prst="rect">
            <a:avLst/>
          </a:prstGeom>
        </p:spPr>
      </p:pic>
      <p:pic>
        <p:nvPicPr>
          <p:cNvPr id="4" name="object 4"/>
          <p:cNvPicPr/>
          <p:nvPr/>
        </p:nvPicPr>
        <p:blipFill>
          <a:blip r:embed="rId3" cstate="print"/>
          <a:stretch>
            <a:fillRect/>
          </a:stretch>
        </p:blipFill>
        <p:spPr>
          <a:xfrm>
            <a:off x="2359941" y="4700585"/>
            <a:ext cx="2705703" cy="669082"/>
          </a:xfrm>
          <a:prstGeom prst="rect">
            <a:avLst/>
          </a:prstGeom>
        </p:spPr>
      </p:pic>
      <p:pic>
        <p:nvPicPr>
          <p:cNvPr id="5" name="object 5"/>
          <p:cNvPicPr/>
          <p:nvPr/>
        </p:nvPicPr>
        <p:blipFill>
          <a:blip r:embed="rId4" cstate="print"/>
          <a:stretch>
            <a:fillRect/>
          </a:stretch>
        </p:blipFill>
        <p:spPr>
          <a:xfrm>
            <a:off x="3708031" y="2627175"/>
            <a:ext cx="3117695" cy="584161"/>
          </a:xfrm>
          <a:prstGeom prst="rect">
            <a:avLst/>
          </a:prstGeom>
        </p:spPr>
      </p:pic>
      <p:pic>
        <p:nvPicPr>
          <p:cNvPr id="6" name="object 6"/>
          <p:cNvPicPr/>
          <p:nvPr/>
        </p:nvPicPr>
        <p:blipFill>
          <a:blip r:embed="rId5" cstate="print"/>
          <a:stretch>
            <a:fillRect/>
          </a:stretch>
        </p:blipFill>
        <p:spPr>
          <a:xfrm>
            <a:off x="860812" y="2097158"/>
            <a:ext cx="1644195" cy="1644195"/>
          </a:xfrm>
          <a:prstGeom prst="rect">
            <a:avLst/>
          </a:prstGeom>
        </p:spPr>
      </p:pic>
      <p:pic>
        <p:nvPicPr>
          <p:cNvPr id="7" name="object 7"/>
          <p:cNvPicPr/>
          <p:nvPr/>
        </p:nvPicPr>
        <p:blipFill>
          <a:blip r:embed="rId6" cstate="print"/>
          <a:stretch>
            <a:fillRect/>
          </a:stretch>
        </p:blipFill>
        <p:spPr>
          <a:xfrm>
            <a:off x="7445635" y="2164678"/>
            <a:ext cx="4064000" cy="1676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600752"/>
            <a:ext cx="10972800" cy="1292860"/>
            <a:chOff x="609600" y="1600752"/>
            <a:chExt cx="10972800" cy="1292860"/>
          </a:xfrm>
        </p:grpSpPr>
        <p:sp>
          <p:nvSpPr>
            <p:cNvPr id="3" name="object 3"/>
            <p:cNvSpPr/>
            <p:nvPr/>
          </p:nvSpPr>
          <p:spPr>
            <a:xfrm>
              <a:off x="609600" y="1600752"/>
              <a:ext cx="10972800" cy="1292860"/>
            </a:xfrm>
            <a:custGeom>
              <a:avLst/>
              <a:gdLst/>
              <a:ahLst/>
              <a:cxnLst/>
              <a:rect l="l" t="t" r="r" b="b"/>
              <a:pathLst>
                <a:path w="10972800" h="1292860">
                  <a:moveTo>
                    <a:pt x="10843524" y="0"/>
                  </a:moveTo>
                  <a:lnTo>
                    <a:pt x="129275" y="0"/>
                  </a:lnTo>
                  <a:lnTo>
                    <a:pt x="78955" y="10159"/>
                  </a:lnTo>
                  <a:lnTo>
                    <a:pt x="37864" y="37864"/>
                  </a:lnTo>
                  <a:lnTo>
                    <a:pt x="10159" y="78957"/>
                  </a:lnTo>
                  <a:lnTo>
                    <a:pt x="0" y="129277"/>
                  </a:lnTo>
                  <a:lnTo>
                    <a:pt x="0" y="1163539"/>
                  </a:lnTo>
                  <a:lnTo>
                    <a:pt x="10159" y="1213860"/>
                  </a:lnTo>
                  <a:lnTo>
                    <a:pt x="37864" y="1254952"/>
                  </a:lnTo>
                  <a:lnTo>
                    <a:pt x="78955" y="1282657"/>
                  </a:lnTo>
                  <a:lnTo>
                    <a:pt x="129275" y="1292816"/>
                  </a:lnTo>
                  <a:lnTo>
                    <a:pt x="10843524" y="1292816"/>
                  </a:lnTo>
                  <a:lnTo>
                    <a:pt x="10893844" y="1282657"/>
                  </a:lnTo>
                  <a:lnTo>
                    <a:pt x="10934935" y="1254952"/>
                  </a:lnTo>
                  <a:lnTo>
                    <a:pt x="10962640" y="1213860"/>
                  </a:lnTo>
                  <a:lnTo>
                    <a:pt x="10972800" y="1163539"/>
                  </a:lnTo>
                  <a:lnTo>
                    <a:pt x="10972800" y="129277"/>
                  </a:lnTo>
                  <a:lnTo>
                    <a:pt x="10962640" y="78957"/>
                  </a:lnTo>
                  <a:lnTo>
                    <a:pt x="10934935" y="37864"/>
                  </a:lnTo>
                  <a:lnTo>
                    <a:pt x="10893844" y="10159"/>
                  </a:lnTo>
                  <a:lnTo>
                    <a:pt x="10843524" y="0"/>
                  </a:lnTo>
                  <a:close/>
                </a:path>
              </a:pathLst>
            </a:custGeom>
            <a:solidFill>
              <a:srgbClr val="D0D8E8"/>
            </a:solidFill>
          </p:spPr>
          <p:txBody>
            <a:bodyPr wrap="square" lIns="0" tIns="0" rIns="0" bIns="0" rtlCol="0"/>
            <a:lstStyle/>
            <a:p>
              <a:endParaRPr/>
            </a:p>
          </p:txBody>
        </p:sp>
        <p:pic>
          <p:nvPicPr>
            <p:cNvPr id="4" name="object 4"/>
            <p:cNvPicPr/>
            <p:nvPr/>
          </p:nvPicPr>
          <p:blipFill>
            <a:blip r:embed="rId2" cstate="print"/>
            <a:stretch>
              <a:fillRect/>
            </a:stretch>
          </p:blipFill>
          <p:spPr>
            <a:xfrm>
              <a:off x="999743" y="1889760"/>
              <a:ext cx="713232" cy="713232"/>
            </a:xfrm>
            <a:prstGeom prst="rect">
              <a:avLst/>
            </a:prstGeom>
          </p:spPr>
        </p:pic>
        <p:sp>
          <p:nvSpPr>
            <p:cNvPr id="5" name="object 5"/>
            <p:cNvSpPr/>
            <p:nvPr/>
          </p:nvSpPr>
          <p:spPr>
            <a:xfrm>
              <a:off x="1000676" y="1891637"/>
              <a:ext cx="711200" cy="711200"/>
            </a:xfrm>
            <a:custGeom>
              <a:avLst/>
              <a:gdLst/>
              <a:ahLst/>
              <a:cxnLst/>
              <a:rect l="l" t="t" r="r" b="b"/>
              <a:pathLst>
                <a:path w="711200" h="711200">
                  <a:moveTo>
                    <a:pt x="0" y="0"/>
                  </a:moveTo>
                  <a:lnTo>
                    <a:pt x="711049" y="0"/>
                  </a:lnTo>
                  <a:lnTo>
                    <a:pt x="711049" y="711049"/>
                  </a:lnTo>
                  <a:lnTo>
                    <a:pt x="0" y="711049"/>
                  </a:lnTo>
                  <a:lnTo>
                    <a:pt x="0" y="0"/>
                  </a:lnTo>
                  <a:close/>
                </a:path>
              </a:pathLst>
            </a:custGeom>
            <a:ln w="25400">
              <a:solidFill>
                <a:srgbClr val="FFFFFF"/>
              </a:solidFill>
            </a:ln>
          </p:spPr>
          <p:txBody>
            <a:bodyPr wrap="square" lIns="0" tIns="0" rIns="0" bIns="0" rtlCol="0"/>
            <a:lstStyle/>
            <a:p>
              <a:endParaRPr/>
            </a:p>
          </p:txBody>
        </p:sp>
      </p:grpSp>
      <p:sp>
        <p:nvSpPr>
          <p:cNvPr id="6" name="object 6"/>
          <p:cNvSpPr txBox="1"/>
          <p:nvPr/>
        </p:nvSpPr>
        <p:spPr>
          <a:xfrm>
            <a:off x="2226925" y="2041143"/>
            <a:ext cx="472948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Verdana"/>
                <a:cs typeface="Verdana"/>
              </a:rPr>
              <a:t>Modern</a:t>
            </a:r>
            <a:r>
              <a:rPr sz="2500" spc="-110" dirty="0">
                <a:latin typeface="Verdana"/>
                <a:cs typeface="Verdana"/>
              </a:rPr>
              <a:t> </a:t>
            </a:r>
            <a:r>
              <a:rPr sz="2500" spc="-85" dirty="0">
                <a:latin typeface="Verdana"/>
                <a:cs typeface="Verdana"/>
              </a:rPr>
              <a:t>time</a:t>
            </a:r>
            <a:r>
              <a:rPr sz="2500" spc="-114" dirty="0">
                <a:latin typeface="Verdana"/>
                <a:cs typeface="Verdana"/>
              </a:rPr>
              <a:t> </a:t>
            </a:r>
            <a:r>
              <a:rPr sz="2500" spc="-155" dirty="0">
                <a:latin typeface="Verdana"/>
                <a:cs typeface="Verdana"/>
              </a:rPr>
              <a:t>series</a:t>
            </a:r>
            <a:r>
              <a:rPr sz="2500" spc="-110" dirty="0">
                <a:latin typeface="Verdana"/>
                <a:cs typeface="Verdana"/>
              </a:rPr>
              <a:t> </a:t>
            </a:r>
            <a:r>
              <a:rPr sz="2500" spc="-10" dirty="0">
                <a:latin typeface="Verdana"/>
                <a:cs typeface="Verdana"/>
              </a:rPr>
              <a:t>forecasting</a:t>
            </a:r>
            <a:endParaRPr sz="2500">
              <a:latin typeface="Verdana"/>
              <a:cs typeface="Verdana"/>
            </a:endParaRPr>
          </a:p>
        </p:txBody>
      </p:sp>
      <p:grpSp>
        <p:nvGrpSpPr>
          <p:cNvPr id="7" name="object 7"/>
          <p:cNvGrpSpPr/>
          <p:nvPr/>
        </p:nvGrpSpPr>
        <p:grpSpPr>
          <a:xfrm>
            <a:off x="609600" y="3216774"/>
            <a:ext cx="10972800" cy="1292860"/>
            <a:chOff x="609600" y="3216774"/>
            <a:chExt cx="10972800" cy="1292860"/>
          </a:xfrm>
        </p:grpSpPr>
        <p:sp>
          <p:nvSpPr>
            <p:cNvPr id="8" name="object 8"/>
            <p:cNvSpPr/>
            <p:nvPr/>
          </p:nvSpPr>
          <p:spPr>
            <a:xfrm>
              <a:off x="609600" y="3216774"/>
              <a:ext cx="10972800" cy="1292860"/>
            </a:xfrm>
            <a:custGeom>
              <a:avLst/>
              <a:gdLst/>
              <a:ahLst/>
              <a:cxnLst/>
              <a:rect l="l" t="t" r="r" b="b"/>
              <a:pathLst>
                <a:path w="10972800" h="1292860">
                  <a:moveTo>
                    <a:pt x="10843524" y="0"/>
                  </a:moveTo>
                  <a:lnTo>
                    <a:pt x="129275" y="0"/>
                  </a:lnTo>
                  <a:lnTo>
                    <a:pt x="78955" y="10159"/>
                  </a:lnTo>
                  <a:lnTo>
                    <a:pt x="37864" y="37864"/>
                  </a:lnTo>
                  <a:lnTo>
                    <a:pt x="10159" y="78956"/>
                  </a:lnTo>
                  <a:lnTo>
                    <a:pt x="0" y="129277"/>
                  </a:lnTo>
                  <a:lnTo>
                    <a:pt x="0" y="1163538"/>
                  </a:lnTo>
                  <a:lnTo>
                    <a:pt x="10159" y="1213859"/>
                  </a:lnTo>
                  <a:lnTo>
                    <a:pt x="37864" y="1254951"/>
                  </a:lnTo>
                  <a:lnTo>
                    <a:pt x="78955" y="1282656"/>
                  </a:lnTo>
                  <a:lnTo>
                    <a:pt x="129275" y="1292815"/>
                  </a:lnTo>
                  <a:lnTo>
                    <a:pt x="10843524" y="1292815"/>
                  </a:lnTo>
                  <a:lnTo>
                    <a:pt x="10893844" y="1282656"/>
                  </a:lnTo>
                  <a:lnTo>
                    <a:pt x="10934935" y="1254951"/>
                  </a:lnTo>
                  <a:lnTo>
                    <a:pt x="10962640" y="1213859"/>
                  </a:lnTo>
                  <a:lnTo>
                    <a:pt x="10972800" y="1163538"/>
                  </a:lnTo>
                  <a:lnTo>
                    <a:pt x="10972800" y="129277"/>
                  </a:lnTo>
                  <a:lnTo>
                    <a:pt x="10962640" y="78956"/>
                  </a:lnTo>
                  <a:lnTo>
                    <a:pt x="10934935" y="37864"/>
                  </a:lnTo>
                  <a:lnTo>
                    <a:pt x="10893844" y="10159"/>
                  </a:lnTo>
                  <a:lnTo>
                    <a:pt x="10843524" y="0"/>
                  </a:lnTo>
                  <a:close/>
                </a:path>
              </a:pathLst>
            </a:custGeom>
            <a:solidFill>
              <a:srgbClr val="D0D8E8"/>
            </a:solidFill>
          </p:spPr>
          <p:txBody>
            <a:bodyPr wrap="square" lIns="0" tIns="0" rIns="0" bIns="0" rtlCol="0"/>
            <a:lstStyle/>
            <a:p>
              <a:endParaRPr/>
            </a:p>
          </p:txBody>
        </p:sp>
        <p:pic>
          <p:nvPicPr>
            <p:cNvPr id="9" name="object 9"/>
            <p:cNvPicPr/>
            <p:nvPr/>
          </p:nvPicPr>
          <p:blipFill>
            <a:blip r:embed="rId3" cstate="print"/>
            <a:stretch>
              <a:fillRect/>
            </a:stretch>
          </p:blipFill>
          <p:spPr>
            <a:xfrm>
              <a:off x="999743" y="3505200"/>
              <a:ext cx="713232" cy="716280"/>
            </a:xfrm>
            <a:prstGeom prst="rect">
              <a:avLst/>
            </a:prstGeom>
          </p:spPr>
        </p:pic>
        <p:sp>
          <p:nvSpPr>
            <p:cNvPr id="10" name="object 10"/>
            <p:cNvSpPr/>
            <p:nvPr/>
          </p:nvSpPr>
          <p:spPr>
            <a:xfrm>
              <a:off x="1000677" y="3507657"/>
              <a:ext cx="711200" cy="711200"/>
            </a:xfrm>
            <a:custGeom>
              <a:avLst/>
              <a:gdLst/>
              <a:ahLst/>
              <a:cxnLst/>
              <a:rect l="l" t="t" r="r" b="b"/>
              <a:pathLst>
                <a:path w="711200" h="711200">
                  <a:moveTo>
                    <a:pt x="711049" y="0"/>
                  </a:moveTo>
                  <a:lnTo>
                    <a:pt x="711049" y="711049"/>
                  </a:lnTo>
                  <a:lnTo>
                    <a:pt x="0" y="711049"/>
                  </a:lnTo>
                  <a:lnTo>
                    <a:pt x="0" y="0"/>
                  </a:lnTo>
                  <a:lnTo>
                    <a:pt x="711049" y="0"/>
                  </a:lnTo>
                  <a:close/>
                </a:path>
              </a:pathLst>
            </a:custGeom>
            <a:ln w="25400">
              <a:solidFill>
                <a:srgbClr val="FFFFFF"/>
              </a:solidFill>
            </a:ln>
          </p:spPr>
          <p:txBody>
            <a:bodyPr wrap="square" lIns="0" tIns="0" rIns="0" bIns="0" rtlCol="0"/>
            <a:lstStyle/>
            <a:p>
              <a:endParaRPr/>
            </a:p>
          </p:txBody>
        </p:sp>
      </p:grpSp>
      <p:sp>
        <p:nvSpPr>
          <p:cNvPr id="11" name="object 11"/>
          <p:cNvSpPr txBox="1"/>
          <p:nvPr/>
        </p:nvSpPr>
        <p:spPr>
          <a:xfrm>
            <a:off x="2226925" y="3656583"/>
            <a:ext cx="1805305" cy="406400"/>
          </a:xfrm>
          <a:prstGeom prst="rect">
            <a:avLst/>
          </a:prstGeom>
        </p:spPr>
        <p:txBody>
          <a:bodyPr vert="horz" wrap="square" lIns="0" tIns="12700" rIns="0" bIns="0" rtlCol="0">
            <a:spAutoFit/>
          </a:bodyPr>
          <a:lstStyle/>
          <a:p>
            <a:pPr marL="12700">
              <a:lnSpc>
                <a:spcPct val="100000"/>
              </a:lnSpc>
              <a:spcBef>
                <a:spcPts val="100"/>
              </a:spcBef>
            </a:pPr>
            <a:r>
              <a:rPr sz="2500" spc="-55" dirty="0">
                <a:latin typeface="Verdana"/>
                <a:cs typeface="Verdana"/>
              </a:rPr>
              <a:t>Backtesting</a:t>
            </a:r>
            <a:endParaRPr sz="2500">
              <a:latin typeface="Verdana"/>
              <a:cs typeface="Verdana"/>
            </a:endParaRPr>
          </a:p>
        </p:txBody>
      </p:sp>
      <p:grpSp>
        <p:nvGrpSpPr>
          <p:cNvPr id="12" name="object 12"/>
          <p:cNvGrpSpPr/>
          <p:nvPr/>
        </p:nvGrpSpPr>
        <p:grpSpPr>
          <a:xfrm>
            <a:off x="609600" y="4832794"/>
            <a:ext cx="10972800" cy="1292860"/>
            <a:chOff x="609600" y="4832794"/>
            <a:chExt cx="10972800" cy="1292860"/>
          </a:xfrm>
        </p:grpSpPr>
        <p:sp>
          <p:nvSpPr>
            <p:cNvPr id="13" name="object 13"/>
            <p:cNvSpPr/>
            <p:nvPr/>
          </p:nvSpPr>
          <p:spPr>
            <a:xfrm>
              <a:off x="609600" y="4832794"/>
              <a:ext cx="10972800" cy="1292860"/>
            </a:xfrm>
            <a:custGeom>
              <a:avLst/>
              <a:gdLst/>
              <a:ahLst/>
              <a:cxnLst/>
              <a:rect l="l" t="t" r="r" b="b"/>
              <a:pathLst>
                <a:path w="10972800" h="1292860">
                  <a:moveTo>
                    <a:pt x="10843524" y="0"/>
                  </a:moveTo>
                  <a:lnTo>
                    <a:pt x="129275" y="0"/>
                  </a:lnTo>
                  <a:lnTo>
                    <a:pt x="78955" y="10159"/>
                  </a:lnTo>
                  <a:lnTo>
                    <a:pt x="37864" y="37864"/>
                  </a:lnTo>
                  <a:lnTo>
                    <a:pt x="10159" y="78955"/>
                  </a:lnTo>
                  <a:lnTo>
                    <a:pt x="0" y="129275"/>
                  </a:lnTo>
                  <a:lnTo>
                    <a:pt x="0" y="1163538"/>
                  </a:lnTo>
                  <a:lnTo>
                    <a:pt x="10159" y="1213859"/>
                  </a:lnTo>
                  <a:lnTo>
                    <a:pt x="37864" y="1254951"/>
                  </a:lnTo>
                  <a:lnTo>
                    <a:pt x="78955" y="1282656"/>
                  </a:lnTo>
                  <a:lnTo>
                    <a:pt x="129275" y="1292815"/>
                  </a:lnTo>
                  <a:lnTo>
                    <a:pt x="10843524" y="1292815"/>
                  </a:lnTo>
                  <a:lnTo>
                    <a:pt x="10893844" y="1282656"/>
                  </a:lnTo>
                  <a:lnTo>
                    <a:pt x="10934935" y="1254951"/>
                  </a:lnTo>
                  <a:lnTo>
                    <a:pt x="10962640" y="1213859"/>
                  </a:lnTo>
                  <a:lnTo>
                    <a:pt x="10972800" y="1163538"/>
                  </a:lnTo>
                  <a:lnTo>
                    <a:pt x="10972800" y="129275"/>
                  </a:lnTo>
                  <a:lnTo>
                    <a:pt x="10962640" y="78955"/>
                  </a:lnTo>
                  <a:lnTo>
                    <a:pt x="10934935" y="37864"/>
                  </a:lnTo>
                  <a:lnTo>
                    <a:pt x="10893844" y="10159"/>
                  </a:lnTo>
                  <a:lnTo>
                    <a:pt x="10843524" y="0"/>
                  </a:lnTo>
                  <a:close/>
                </a:path>
              </a:pathLst>
            </a:custGeom>
            <a:solidFill>
              <a:srgbClr val="D0D8E8"/>
            </a:solidFill>
          </p:spPr>
          <p:txBody>
            <a:bodyPr wrap="square" lIns="0" tIns="0" rIns="0" bIns="0" rtlCol="0"/>
            <a:lstStyle/>
            <a:p>
              <a:endParaRPr/>
            </a:p>
          </p:txBody>
        </p:sp>
        <p:pic>
          <p:nvPicPr>
            <p:cNvPr id="14" name="object 14"/>
            <p:cNvPicPr/>
            <p:nvPr/>
          </p:nvPicPr>
          <p:blipFill>
            <a:blip r:embed="rId4" cstate="print"/>
            <a:stretch>
              <a:fillRect/>
            </a:stretch>
          </p:blipFill>
          <p:spPr>
            <a:xfrm>
              <a:off x="999743" y="5120639"/>
              <a:ext cx="713232" cy="716279"/>
            </a:xfrm>
            <a:prstGeom prst="rect">
              <a:avLst/>
            </a:prstGeom>
          </p:spPr>
        </p:pic>
        <p:sp>
          <p:nvSpPr>
            <p:cNvPr id="15" name="object 15"/>
            <p:cNvSpPr/>
            <p:nvPr/>
          </p:nvSpPr>
          <p:spPr>
            <a:xfrm>
              <a:off x="1000676" y="5123677"/>
              <a:ext cx="711200" cy="711200"/>
            </a:xfrm>
            <a:custGeom>
              <a:avLst/>
              <a:gdLst/>
              <a:ahLst/>
              <a:cxnLst/>
              <a:rect l="l" t="t" r="r" b="b"/>
              <a:pathLst>
                <a:path w="711200" h="711200">
                  <a:moveTo>
                    <a:pt x="0" y="0"/>
                  </a:moveTo>
                  <a:lnTo>
                    <a:pt x="711049" y="0"/>
                  </a:lnTo>
                  <a:lnTo>
                    <a:pt x="711049" y="711049"/>
                  </a:lnTo>
                  <a:lnTo>
                    <a:pt x="0" y="711049"/>
                  </a:lnTo>
                  <a:lnTo>
                    <a:pt x="0" y="0"/>
                  </a:lnTo>
                  <a:close/>
                </a:path>
              </a:pathLst>
            </a:custGeom>
            <a:ln w="25400">
              <a:solidFill>
                <a:srgbClr val="FFFFFF"/>
              </a:solidFill>
            </a:ln>
          </p:spPr>
          <p:txBody>
            <a:bodyPr wrap="square" lIns="0" tIns="0" rIns="0" bIns="0" rtlCol="0"/>
            <a:lstStyle/>
            <a:p>
              <a:endParaRPr/>
            </a:p>
          </p:txBody>
        </p:sp>
      </p:grpSp>
      <p:sp>
        <p:nvSpPr>
          <p:cNvPr id="16" name="object 16"/>
          <p:cNvSpPr txBox="1"/>
          <p:nvPr/>
        </p:nvSpPr>
        <p:spPr>
          <a:xfrm>
            <a:off x="2226925" y="5272023"/>
            <a:ext cx="1905000" cy="406400"/>
          </a:xfrm>
          <a:prstGeom prst="rect">
            <a:avLst/>
          </a:prstGeom>
        </p:spPr>
        <p:txBody>
          <a:bodyPr vert="horz" wrap="square" lIns="0" tIns="12700" rIns="0" bIns="0" rtlCol="0">
            <a:spAutoFit/>
          </a:bodyPr>
          <a:lstStyle/>
          <a:p>
            <a:pPr marL="12700">
              <a:lnSpc>
                <a:spcPct val="100000"/>
              </a:lnSpc>
              <a:spcBef>
                <a:spcPts val="100"/>
              </a:spcBef>
            </a:pPr>
            <a:r>
              <a:rPr sz="2500" b="1" spc="-225" dirty="0">
                <a:latin typeface="Tahoma"/>
                <a:cs typeface="Tahoma"/>
              </a:rPr>
              <a:t>Error</a:t>
            </a:r>
            <a:r>
              <a:rPr sz="2500" b="1" dirty="0">
                <a:latin typeface="Tahoma"/>
                <a:cs typeface="Tahoma"/>
              </a:rPr>
              <a:t> </a:t>
            </a:r>
            <a:r>
              <a:rPr sz="2500" b="1" spc="-70" dirty="0">
                <a:latin typeface="Tahoma"/>
                <a:cs typeface="Tahoma"/>
              </a:rPr>
              <a:t>metrics</a:t>
            </a:r>
            <a:endParaRPr sz="2500">
              <a:latin typeface="Tahoma"/>
              <a:cs typeface="Tahoma"/>
            </a:endParaRPr>
          </a:p>
        </p:txBody>
      </p:sp>
      <p:sp>
        <p:nvSpPr>
          <p:cNvPr id="17" name="object 1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5" dirty="0"/>
              <a:t>Contents</a:t>
            </a:r>
          </a:p>
        </p:txBody>
      </p:sp>
      <p:sp>
        <p:nvSpPr>
          <p:cNvPr id="18" name="object 1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There</a:t>
            </a:r>
            <a:r>
              <a:rPr spc="-75" dirty="0"/>
              <a:t> </a:t>
            </a:r>
            <a:r>
              <a:rPr dirty="0"/>
              <a:t>are</a:t>
            </a:r>
            <a:r>
              <a:rPr spc="-145" dirty="0"/>
              <a:t> </a:t>
            </a:r>
            <a:r>
              <a:rPr spc="240" dirty="0"/>
              <a:t>a</a:t>
            </a:r>
            <a:r>
              <a:rPr spc="-90" dirty="0"/>
              <a:t> </a:t>
            </a:r>
            <a:r>
              <a:rPr spc="-210" dirty="0"/>
              <a:t>lot</a:t>
            </a:r>
            <a:r>
              <a:rPr spc="-85" dirty="0"/>
              <a:t> </a:t>
            </a:r>
            <a:r>
              <a:rPr spc="-90" dirty="0"/>
              <a:t>of</a:t>
            </a:r>
            <a:r>
              <a:rPr spc="-85" dirty="0"/>
              <a:t> </a:t>
            </a:r>
            <a:r>
              <a:rPr spc="-90" dirty="0"/>
              <a:t>forecasting </a:t>
            </a:r>
            <a:r>
              <a:rPr spc="-240" dirty="0"/>
              <a:t>error</a:t>
            </a:r>
            <a:r>
              <a:rPr spc="-55" dirty="0"/>
              <a:t> </a:t>
            </a:r>
            <a:r>
              <a:rPr spc="-85" dirty="0"/>
              <a:t>metrics</a:t>
            </a:r>
          </a:p>
        </p:txBody>
      </p:sp>
      <p:sp>
        <p:nvSpPr>
          <p:cNvPr id="8" name="object 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pic>
        <p:nvPicPr>
          <p:cNvPr id="3" name="object 3"/>
          <p:cNvPicPr/>
          <p:nvPr/>
        </p:nvPicPr>
        <p:blipFill>
          <a:blip r:embed="rId2" cstate="print"/>
          <a:stretch>
            <a:fillRect/>
          </a:stretch>
        </p:blipFill>
        <p:spPr>
          <a:xfrm>
            <a:off x="728907" y="1722776"/>
            <a:ext cx="7025878" cy="3214317"/>
          </a:xfrm>
          <a:prstGeom prst="rect">
            <a:avLst/>
          </a:prstGeom>
        </p:spPr>
      </p:pic>
      <p:sp>
        <p:nvSpPr>
          <p:cNvPr id="4" name="object 4"/>
          <p:cNvSpPr txBox="1"/>
          <p:nvPr/>
        </p:nvSpPr>
        <p:spPr>
          <a:xfrm>
            <a:off x="688340" y="5141467"/>
            <a:ext cx="7256145" cy="57404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Verdana"/>
                <a:cs typeface="Verdana"/>
              </a:rPr>
              <a:t>Hewamalage,</a:t>
            </a:r>
            <a:r>
              <a:rPr sz="1200" spc="-25" dirty="0">
                <a:latin typeface="Verdana"/>
                <a:cs typeface="Verdana"/>
              </a:rPr>
              <a:t> </a:t>
            </a:r>
            <a:r>
              <a:rPr sz="1200" spc="-55" dirty="0">
                <a:latin typeface="Verdana"/>
                <a:cs typeface="Verdana"/>
              </a:rPr>
              <a:t>Hansika,</a:t>
            </a:r>
            <a:r>
              <a:rPr sz="1200" spc="-20" dirty="0">
                <a:latin typeface="Verdana"/>
                <a:cs typeface="Verdana"/>
              </a:rPr>
              <a:t> </a:t>
            </a:r>
            <a:r>
              <a:rPr sz="1200" spc="-70" dirty="0">
                <a:latin typeface="Verdana"/>
                <a:cs typeface="Verdana"/>
              </a:rPr>
              <a:t>Klaus</a:t>
            </a:r>
            <a:r>
              <a:rPr sz="1200" spc="-30" dirty="0">
                <a:latin typeface="Verdana"/>
                <a:cs typeface="Verdana"/>
              </a:rPr>
              <a:t> </a:t>
            </a:r>
            <a:r>
              <a:rPr sz="1200" spc="-20" dirty="0">
                <a:latin typeface="Verdana"/>
                <a:cs typeface="Verdana"/>
              </a:rPr>
              <a:t>Ackermann, </a:t>
            </a:r>
            <a:r>
              <a:rPr sz="1200" dirty="0">
                <a:latin typeface="Verdana"/>
                <a:cs typeface="Verdana"/>
              </a:rPr>
              <a:t>and</a:t>
            </a:r>
            <a:r>
              <a:rPr sz="1200" spc="-25" dirty="0">
                <a:latin typeface="Verdana"/>
                <a:cs typeface="Verdana"/>
              </a:rPr>
              <a:t> </a:t>
            </a:r>
            <a:r>
              <a:rPr sz="1200" spc="-40" dirty="0">
                <a:latin typeface="Verdana"/>
                <a:cs typeface="Verdana"/>
              </a:rPr>
              <a:t>Christoph</a:t>
            </a:r>
            <a:r>
              <a:rPr sz="1200" spc="-15" dirty="0">
                <a:latin typeface="Verdana"/>
                <a:cs typeface="Verdana"/>
              </a:rPr>
              <a:t> </a:t>
            </a:r>
            <a:r>
              <a:rPr sz="1200" spc="-65" dirty="0">
                <a:latin typeface="Verdana"/>
                <a:cs typeface="Verdana"/>
              </a:rPr>
              <a:t>Bergmeir.</a:t>
            </a:r>
            <a:r>
              <a:rPr sz="1200" spc="-20" dirty="0">
                <a:latin typeface="Verdana"/>
                <a:cs typeface="Verdana"/>
              </a:rPr>
              <a:t> </a:t>
            </a:r>
            <a:r>
              <a:rPr sz="1200" spc="-40" dirty="0">
                <a:latin typeface="Verdana"/>
                <a:cs typeface="Verdana"/>
              </a:rPr>
              <a:t>"Forecast</a:t>
            </a:r>
            <a:r>
              <a:rPr sz="1200" spc="-20" dirty="0">
                <a:latin typeface="Verdana"/>
                <a:cs typeface="Verdana"/>
              </a:rPr>
              <a:t> </a:t>
            </a:r>
            <a:r>
              <a:rPr sz="1200" spc="-10" dirty="0">
                <a:latin typeface="Verdana"/>
                <a:cs typeface="Verdana"/>
              </a:rPr>
              <a:t>evaluation</a:t>
            </a:r>
            <a:r>
              <a:rPr sz="1200" spc="-25" dirty="0">
                <a:latin typeface="Verdana"/>
                <a:cs typeface="Verdana"/>
              </a:rPr>
              <a:t> </a:t>
            </a:r>
            <a:r>
              <a:rPr sz="1200" spc="-60" dirty="0">
                <a:latin typeface="Verdana"/>
                <a:cs typeface="Verdana"/>
              </a:rPr>
              <a:t>for</a:t>
            </a:r>
            <a:r>
              <a:rPr sz="1200" spc="-25" dirty="0">
                <a:latin typeface="Verdana"/>
                <a:cs typeface="Verdana"/>
              </a:rPr>
              <a:t> </a:t>
            </a:r>
            <a:r>
              <a:rPr sz="1200" spc="-20" dirty="0">
                <a:latin typeface="Verdana"/>
                <a:cs typeface="Verdana"/>
              </a:rPr>
              <a:t>data </a:t>
            </a:r>
            <a:r>
              <a:rPr sz="1200" spc="-85" dirty="0">
                <a:latin typeface="Verdana"/>
                <a:cs typeface="Verdana"/>
              </a:rPr>
              <a:t>scientists:</a:t>
            </a:r>
            <a:r>
              <a:rPr sz="1200" spc="-15" dirty="0">
                <a:latin typeface="Verdana"/>
                <a:cs typeface="Verdana"/>
              </a:rPr>
              <a:t> </a:t>
            </a:r>
            <a:r>
              <a:rPr sz="1200" dirty="0">
                <a:latin typeface="Verdana"/>
                <a:cs typeface="Verdana"/>
              </a:rPr>
              <a:t>common</a:t>
            </a:r>
            <a:r>
              <a:rPr sz="1200" spc="-15" dirty="0">
                <a:latin typeface="Verdana"/>
                <a:cs typeface="Verdana"/>
              </a:rPr>
              <a:t> </a:t>
            </a:r>
            <a:r>
              <a:rPr sz="1200" spc="-55" dirty="0">
                <a:latin typeface="Verdana"/>
                <a:cs typeface="Verdana"/>
              </a:rPr>
              <a:t>pitfalls</a:t>
            </a:r>
            <a:r>
              <a:rPr sz="1200" spc="-25" dirty="0">
                <a:latin typeface="Verdana"/>
                <a:cs typeface="Verdana"/>
              </a:rPr>
              <a:t> </a:t>
            </a:r>
            <a:r>
              <a:rPr sz="1200" dirty="0">
                <a:latin typeface="Verdana"/>
                <a:cs typeface="Verdana"/>
              </a:rPr>
              <a:t>and</a:t>
            </a:r>
            <a:r>
              <a:rPr sz="1200" spc="-20" dirty="0">
                <a:latin typeface="Verdana"/>
                <a:cs typeface="Verdana"/>
              </a:rPr>
              <a:t> </a:t>
            </a:r>
            <a:r>
              <a:rPr sz="1200" spc="-40" dirty="0">
                <a:latin typeface="Verdana"/>
                <a:cs typeface="Verdana"/>
              </a:rPr>
              <a:t>best</a:t>
            </a:r>
            <a:r>
              <a:rPr sz="1200" spc="-15" dirty="0">
                <a:latin typeface="Verdana"/>
                <a:cs typeface="Verdana"/>
              </a:rPr>
              <a:t> </a:t>
            </a:r>
            <a:r>
              <a:rPr sz="1200" spc="-30" dirty="0">
                <a:latin typeface="Verdana"/>
                <a:cs typeface="Verdana"/>
              </a:rPr>
              <a:t>practices."</a:t>
            </a:r>
            <a:r>
              <a:rPr sz="1200" spc="-15" dirty="0">
                <a:latin typeface="Verdana"/>
                <a:cs typeface="Verdana"/>
              </a:rPr>
              <a:t> </a:t>
            </a:r>
            <a:r>
              <a:rPr sz="1200" i="1" dirty="0">
                <a:latin typeface="Verdana"/>
                <a:cs typeface="Verdana"/>
              </a:rPr>
              <a:t>Data</a:t>
            </a:r>
            <a:r>
              <a:rPr sz="1200" i="1" spc="-15" dirty="0">
                <a:latin typeface="Verdana"/>
                <a:cs typeface="Verdana"/>
              </a:rPr>
              <a:t> </a:t>
            </a:r>
            <a:r>
              <a:rPr sz="1200" i="1" spc="-25" dirty="0">
                <a:latin typeface="Verdana"/>
                <a:cs typeface="Verdana"/>
              </a:rPr>
              <a:t>Mining</a:t>
            </a:r>
            <a:r>
              <a:rPr sz="1200" i="1" spc="-15" dirty="0">
                <a:latin typeface="Verdana"/>
                <a:cs typeface="Verdana"/>
              </a:rPr>
              <a:t> </a:t>
            </a:r>
            <a:r>
              <a:rPr sz="1200" i="1" dirty="0">
                <a:latin typeface="Verdana"/>
                <a:cs typeface="Verdana"/>
              </a:rPr>
              <a:t>and</a:t>
            </a:r>
            <a:r>
              <a:rPr sz="1200" i="1" spc="-20" dirty="0">
                <a:latin typeface="Verdana"/>
                <a:cs typeface="Verdana"/>
              </a:rPr>
              <a:t> </a:t>
            </a:r>
            <a:r>
              <a:rPr sz="1200" i="1" dirty="0">
                <a:latin typeface="Verdana"/>
                <a:cs typeface="Verdana"/>
              </a:rPr>
              <a:t>Knowledge</a:t>
            </a:r>
            <a:r>
              <a:rPr sz="1200" i="1" spc="-25" dirty="0">
                <a:latin typeface="Verdana"/>
                <a:cs typeface="Verdana"/>
              </a:rPr>
              <a:t> </a:t>
            </a:r>
            <a:r>
              <a:rPr sz="1200" i="1" spc="-40" dirty="0">
                <a:latin typeface="Verdana"/>
                <a:cs typeface="Verdana"/>
              </a:rPr>
              <a:t>Discovery</a:t>
            </a:r>
            <a:r>
              <a:rPr sz="1200" i="1" spc="-30" dirty="0">
                <a:latin typeface="Verdana"/>
                <a:cs typeface="Verdana"/>
              </a:rPr>
              <a:t> </a:t>
            </a:r>
            <a:r>
              <a:rPr sz="1200" spc="-110" dirty="0">
                <a:latin typeface="Verdana"/>
                <a:cs typeface="Verdana"/>
              </a:rPr>
              <a:t>37.2</a:t>
            </a:r>
            <a:r>
              <a:rPr sz="1200" spc="-25" dirty="0">
                <a:latin typeface="Verdana"/>
                <a:cs typeface="Verdana"/>
              </a:rPr>
              <a:t> </a:t>
            </a:r>
            <a:r>
              <a:rPr sz="1200" spc="-75" dirty="0">
                <a:latin typeface="Verdana"/>
                <a:cs typeface="Verdana"/>
              </a:rPr>
              <a:t>(2023): </a:t>
            </a:r>
            <a:r>
              <a:rPr sz="1200" spc="-125" dirty="0">
                <a:latin typeface="Verdana"/>
                <a:cs typeface="Verdana"/>
              </a:rPr>
              <a:t>788-</a:t>
            </a:r>
            <a:r>
              <a:rPr sz="1200" spc="-20" dirty="0">
                <a:latin typeface="Verdana"/>
                <a:cs typeface="Verdana"/>
              </a:rPr>
              <a:t>832.</a:t>
            </a:r>
            <a:endParaRPr sz="1200">
              <a:latin typeface="Verdana"/>
              <a:cs typeface="Verdana"/>
            </a:endParaRPr>
          </a:p>
        </p:txBody>
      </p:sp>
      <p:sp>
        <p:nvSpPr>
          <p:cNvPr id="5" name="object 5"/>
          <p:cNvSpPr txBox="1"/>
          <p:nvPr/>
        </p:nvSpPr>
        <p:spPr>
          <a:xfrm>
            <a:off x="8452274" y="1858771"/>
            <a:ext cx="3082290" cy="568325"/>
          </a:xfrm>
          <a:prstGeom prst="rect">
            <a:avLst/>
          </a:prstGeom>
        </p:spPr>
        <p:txBody>
          <a:bodyPr vert="horz" wrap="square" lIns="0" tIns="26670" rIns="0" bIns="0" rtlCol="0">
            <a:spAutoFit/>
          </a:bodyPr>
          <a:lstStyle/>
          <a:p>
            <a:pPr marL="12700" marR="5080">
              <a:lnSpc>
                <a:spcPts val="2110"/>
              </a:lnSpc>
              <a:spcBef>
                <a:spcPts val="210"/>
              </a:spcBef>
            </a:pPr>
            <a:r>
              <a:rPr sz="1800" spc="-200" dirty="0">
                <a:latin typeface="Verdana"/>
                <a:cs typeface="Verdana"/>
              </a:rPr>
              <a:t>This</a:t>
            </a:r>
            <a:r>
              <a:rPr sz="1800" spc="-125" dirty="0">
                <a:latin typeface="Verdana"/>
                <a:cs typeface="Verdana"/>
              </a:rPr>
              <a:t> </a:t>
            </a:r>
            <a:r>
              <a:rPr sz="1800" spc="-45" dirty="0">
                <a:latin typeface="Verdana"/>
                <a:cs typeface="Verdana"/>
              </a:rPr>
              <a:t>review</a:t>
            </a:r>
            <a:r>
              <a:rPr sz="1800" spc="-114" dirty="0">
                <a:latin typeface="Verdana"/>
                <a:cs typeface="Verdana"/>
              </a:rPr>
              <a:t> </a:t>
            </a:r>
            <a:r>
              <a:rPr sz="1800" spc="-20" dirty="0">
                <a:latin typeface="Verdana"/>
                <a:cs typeface="Verdana"/>
              </a:rPr>
              <a:t>paper </a:t>
            </a:r>
            <a:r>
              <a:rPr sz="1800" dirty="0">
                <a:latin typeface="Verdana"/>
                <a:cs typeface="Verdana"/>
              </a:rPr>
              <a:t>documents</a:t>
            </a:r>
            <a:r>
              <a:rPr sz="1800" spc="-130" dirty="0">
                <a:latin typeface="Verdana"/>
                <a:cs typeface="Verdana"/>
              </a:rPr>
              <a:t> </a:t>
            </a:r>
            <a:r>
              <a:rPr sz="1800" spc="-35" dirty="0">
                <a:latin typeface="Verdana"/>
                <a:cs typeface="Verdana"/>
              </a:rPr>
              <a:t>over</a:t>
            </a:r>
            <a:r>
              <a:rPr sz="1800" spc="-130" dirty="0">
                <a:latin typeface="Verdana"/>
                <a:cs typeface="Verdana"/>
              </a:rPr>
              <a:t> </a:t>
            </a:r>
            <a:r>
              <a:rPr sz="1800" spc="-170" dirty="0">
                <a:latin typeface="Verdana"/>
                <a:cs typeface="Verdana"/>
              </a:rPr>
              <a:t>40</a:t>
            </a:r>
            <a:r>
              <a:rPr sz="1800" spc="-125" dirty="0">
                <a:latin typeface="Verdana"/>
                <a:cs typeface="Verdana"/>
              </a:rPr>
              <a:t> </a:t>
            </a:r>
            <a:r>
              <a:rPr sz="1800" spc="-75" dirty="0">
                <a:latin typeface="Verdana"/>
                <a:cs typeface="Verdana"/>
              </a:rPr>
              <a:t>metrics.</a:t>
            </a:r>
            <a:endParaRPr sz="1800">
              <a:latin typeface="Verdana"/>
              <a:cs typeface="Verdana"/>
            </a:endParaRPr>
          </a:p>
        </p:txBody>
      </p:sp>
      <p:pic>
        <p:nvPicPr>
          <p:cNvPr id="6" name="object 6"/>
          <p:cNvPicPr/>
          <p:nvPr/>
        </p:nvPicPr>
        <p:blipFill>
          <a:blip r:embed="rId3" cstate="print"/>
          <a:stretch>
            <a:fillRect/>
          </a:stretch>
        </p:blipFill>
        <p:spPr>
          <a:xfrm>
            <a:off x="9385089" y="2719197"/>
            <a:ext cx="902969" cy="800100"/>
          </a:xfrm>
          <a:prstGeom prst="rect">
            <a:avLst/>
          </a:prstGeom>
        </p:spPr>
      </p:pic>
      <p:sp>
        <p:nvSpPr>
          <p:cNvPr id="7" name="object 7"/>
          <p:cNvSpPr txBox="1"/>
          <p:nvPr/>
        </p:nvSpPr>
        <p:spPr>
          <a:xfrm>
            <a:off x="8452274" y="3779011"/>
            <a:ext cx="3155315" cy="1391285"/>
          </a:xfrm>
          <a:prstGeom prst="rect">
            <a:avLst/>
          </a:prstGeom>
        </p:spPr>
        <p:txBody>
          <a:bodyPr vert="horz" wrap="square" lIns="0" tIns="28575" rIns="0" bIns="0" rtlCol="0">
            <a:spAutoFit/>
          </a:bodyPr>
          <a:lstStyle/>
          <a:p>
            <a:pPr marL="12700" marR="5080">
              <a:lnSpc>
                <a:spcPts val="2090"/>
              </a:lnSpc>
              <a:spcBef>
                <a:spcPts val="225"/>
              </a:spcBef>
            </a:pPr>
            <a:r>
              <a:rPr sz="1800" spc="-75" dirty="0">
                <a:latin typeface="Verdana"/>
                <a:cs typeface="Verdana"/>
              </a:rPr>
              <a:t>Why</a:t>
            </a:r>
            <a:r>
              <a:rPr sz="1800" spc="-120" dirty="0">
                <a:latin typeface="Verdana"/>
                <a:cs typeface="Verdana"/>
              </a:rPr>
              <a:t> </a:t>
            </a:r>
            <a:r>
              <a:rPr sz="1800" dirty="0">
                <a:latin typeface="Verdana"/>
                <a:cs typeface="Verdana"/>
              </a:rPr>
              <a:t>are</a:t>
            </a:r>
            <a:r>
              <a:rPr sz="1800" spc="-105" dirty="0">
                <a:latin typeface="Verdana"/>
                <a:cs typeface="Verdana"/>
              </a:rPr>
              <a:t> </a:t>
            </a:r>
            <a:r>
              <a:rPr sz="1800" spc="-50" dirty="0">
                <a:latin typeface="Verdana"/>
                <a:cs typeface="Verdana"/>
              </a:rPr>
              <a:t>there</a:t>
            </a:r>
            <a:r>
              <a:rPr sz="1800" spc="-110" dirty="0">
                <a:latin typeface="Verdana"/>
                <a:cs typeface="Verdana"/>
              </a:rPr>
              <a:t> </a:t>
            </a:r>
            <a:r>
              <a:rPr sz="1800" spc="-85" dirty="0">
                <a:latin typeface="Verdana"/>
                <a:cs typeface="Verdana"/>
              </a:rPr>
              <a:t>so</a:t>
            </a:r>
            <a:r>
              <a:rPr sz="1800" spc="-114" dirty="0">
                <a:latin typeface="Verdana"/>
                <a:cs typeface="Verdana"/>
              </a:rPr>
              <a:t> </a:t>
            </a:r>
            <a:r>
              <a:rPr sz="1800" spc="-25" dirty="0">
                <a:latin typeface="Verdana"/>
                <a:cs typeface="Verdana"/>
              </a:rPr>
              <a:t>many</a:t>
            </a:r>
            <a:r>
              <a:rPr sz="1800" spc="-120" dirty="0">
                <a:latin typeface="Verdana"/>
                <a:cs typeface="Verdana"/>
              </a:rPr>
              <a:t> </a:t>
            </a:r>
            <a:r>
              <a:rPr sz="1800" spc="-90" dirty="0">
                <a:latin typeface="Verdana"/>
                <a:cs typeface="Verdana"/>
              </a:rPr>
              <a:t>error </a:t>
            </a:r>
            <a:r>
              <a:rPr sz="1800" spc="-10" dirty="0">
                <a:latin typeface="Verdana"/>
                <a:cs typeface="Verdana"/>
              </a:rPr>
              <a:t>metrics?</a:t>
            </a:r>
            <a:endParaRPr sz="1800">
              <a:latin typeface="Verdana"/>
              <a:cs typeface="Verdana"/>
            </a:endParaRPr>
          </a:p>
          <a:p>
            <a:pPr>
              <a:lnSpc>
                <a:spcPct val="100000"/>
              </a:lnSpc>
              <a:spcBef>
                <a:spcPts val="95"/>
              </a:spcBef>
            </a:pPr>
            <a:endParaRPr sz="1800">
              <a:latin typeface="Verdana"/>
              <a:cs typeface="Verdana"/>
            </a:endParaRPr>
          </a:p>
          <a:p>
            <a:pPr marL="12700" marR="360045">
              <a:lnSpc>
                <a:spcPts val="2110"/>
              </a:lnSpc>
              <a:spcBef>
                <a:spcPts val="5"/>
              </a:spcBef>
            </a:pPr>
            <a:r>
              <a:rPr sz="1800" spc="-10" dirty="0">
                <a:latin typeface="Verdana"/>
                <a:cs typeface="Verdana"/>
              </a:rPr>
              <a:t>How</a:t>
            </a:r>
            <a:r>
              <a:rPr sz="1800" spc="-130" dirty="0">
                <a:latin typeface="Verdana"/>
                <a:cs typeface="Verdana"/>
              </a:rPr>
              <a:t> </a:t>
            </a:r>
            <a:r>
              <a:rPr sz="1800" spc="90" dirty="0">
                <a:latin typeface="Verdana"/>
                <a:cs typeface="Verdana"/>
              </a:rPr>
              <a:t>do</a:t>
            </a:r>
            <a:r>
              <a:rPr sz="1800" spc="-140" dirty="0">
                <a:latin typeface="Verdana"/>
                <a:cs typeface="Verdana"/>
              </a:rPr>
              <a:t> </a:t>
            </a:r>
            <a:r>
              <a:rPr sz="1800" spc="50" dirty="0">
                <a:latin typeface="Verdana"/>
                <a:cs typeface="Verdana"/>
              </a:rPr>
              <a:t>we</a:t>
            </a:r>
            <a:r>
              <a:rPr sz="1800" spc="-130" dirty="0">
                <a:latin typeface="Verdana"/>
                <a:cs typeface="Verdana"/>
              </a:rPr>
              <a:t> </a:t>
            </a:r>
            <a:r>
              <a:rPr sz="1800" dirty="0">
                <a:latin typeface="Verdana"/>
                <a:cs typeface="Verdana"/>
              </a:rPr>
              <a:t>pick</a:t>
            </a:r>
            <a:r>
              <a:rPr sz="1800" spc="-140" dirty="0">
                <a:latin typeface="Verdana"/>
                <a:cs typeface="Verdana"/>
              </a:rPr>
              <a:t> </a:t>
            </a:r>
            <a:r>
              <a:rPr sz="1800" spc="-20" dirty="0">
                <a:latin typeface="Verdana"/>
                <a:cs typeface="Verdana"/>
              </a:rPr>
              <a:t>the</a:t>
            </a:r>
            <a:r>
              <a:rPr sz="1800" spc="-130" dirty="0">
                <a:latin typeface="Verdana"/>
                <a:cs typeface="Verdana"/>
              </a:rPr>
              <a:t> </a:t>
            </a:r>
            <a:r>
              <a:rPr sz="1800" spc="-80" dirty="0">
                <a:latin typeface="Verdana"/>
                <a:cs typeface="Verdana"/>
              </a:rPr>
              <a:t>right </a:t>
            </a:r>
            <a:r>
              <a:rPr sz="1800" spc="-100" dirty="0">
                <a:latin typeface="Verdana"/>
                <a:cs typeface="Verdana"/>
              </a:rPr>
              <a:t>error</a:t>
            </a:r>
            <a:r>
              <a:rPr sz="1800" spc="-135" dirty="0">
                <a:latin typeface="Verdana"/>
                <a:cs typeface="Verdana"/>
              </a:rPr>
              <a:t> </a:t>
            </a:r>
            <a:r>
              <a:rPr sz="1800" spc="-10" dirty="0">
                <a:latin typeface="Verdana"/>
                <a:cs typeface="Verdana"/>
              </a:rPr>
              <a:t>metric(s)?</a:t>
            </a:r>
            <a:endParaRPr sz="180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35</a:t>
            </a:fld>
            <a:endParaRPr spc="-25" dirty="0"/>
          </a:p>
        </p:txBody>
      </p:sp>
      <p:sp>
        <p:nvSpPr>
          <p:cNvPr id="3" name="object 3"/>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4" name="object 4"/>
          <p:cNvSpPr/>
          <p:nvPr/>
        </p:nvSpPr>
        <p:spPr>
          <a:xfrm>
            <a:off x="10021938" y="2452065"/>
            <a:ext cx="541655" cy="235585"/>
          </a:xfrm>
          <a:custGeom>
            <a:avLst/>
            <a:gdLst/>
            <a:ahLst/>
            <a:cxnLst/>
            <a:rect l="l" t="t" r="r" b="b"/>
            <a:pathLst>
              <a:path w="541654" h="235585">
                <a:moveTo>
                  <a:pt x="78384" y="9550"/>
                </a:moveTo>
                <a:lnTo>
                  <a:pt x="75031" y="0"/>
                </a:lnTo>
                <a:lnTo>
                  <a:pt x="57975" y="6159"/>
                </a:lnTo>
                <a:lnTo>
                  <a:pt x="43027" y="15087"/>
                </a:lnTo>
                <a:lnTo>
                  <a:pt x="10922" y="57899"/>
                </a:lnTo>
                <a:lnTo>
                  <a:pt x="1219" y="96126"/>
                </a:lnTo>
                <a:lnTo>
                  <a:pt x="0" y="117690"/>
                </a:lnTo>
                <a:lnTo>
                  <a:pt x="1092" y="137210"/>
                </a:lnTo>
                <a:lnTo>
                  <a:pt x="1206" y="139306"/>
                </a:lnTo>
                <a:lnTo>
                  <a:pt x="10883" y="177546"/>
                </a:lnTo>
                <a:lnTo>
                  <a:pt x="42938" y="220218"/>
                </a:lnTo>
                <a:lnTo>
                  <a:pt x="75031" y="235267"/>
                </a:lnTo>
                <a:lnTo>
                  <a:pt x="78016" y="225717"/>
                </a:lnTo>
                <a:lnTo>
                  <a:pt x="64604" y="219786"/>
                </a:lnTo>
                <a:lnTo>
                  <a:pt x="53035" y="211518"/>
                </a:lnTo>
                <a:lnTo>
                  <a:pt x="29298" y="172986"/>
                </a:lnTo>
                <a:lnTo>
                  <a:pt x="21513" y="117690"/>
                </a:lnTo>
                <a:lnTo>
                  <a:pt x="21463" y="116459"/>
                </a:lnTo>
                <a:lnTo>
                  <a:pt x="22326" y="96380"/>
                </a:lnTo>
                <a:lnTo>
                  <a:pt x="35407" y="46812"/>
                </a:lnTo>
                <a:lnTo>
                  <a:pt x="64808" y="15455"/>
                </a:lnTo>
                <a:lnTo>
                  <a:pt x="78384" y="9550"/>
                </a:lnTo>
                <a:close/>
              </a:path>
              <a:path w="541654" h="235585">
                <a:moveTo>
                  <a:pt x="132816" y="2235"/>
                </a:moveTo>
                <a:lnTo>
                  <a:pt x="113715" y="2235"/>
                </a:lnTo>
                <a:lnTo>
                  <a:pt x="113715" y="233045"/>
                </a:lnTo>
                <a:lnTo>
                  <a:pt x="132816" y="233045"/>
                </a:lnTo>
                <a:lnTo>
                  <a:pt x="132816" y="2235"/>
                </a:lnTo>
                <a:close/>
              </a:path>
              <a:path w="541654" h="235585">
                <a:moveTo>
                  <a:pt x="427647" y="2235"/>
                </a:moveTo>
                <a:lnTo>
                  <a:pt x="408546" y="2235"/>
                </a:lnTo>
                <a:lnTo>
                  <a:pt x="408546" y="233045"/>
                </a:lnTo>
                <a:lnTo>
                  <a:pt x="427647" y="233045"/>
                </a:lnTo>
                <a:lnTo>
                  <a:pt x="427647" y="2235"/>
                </a:lnTo>
                <a:close/>
              </a:path>
              <a:path w="541654" h="235585">
                <a:moveTo>
                  <a:pt x="541401" y="117690"/>
                </a:moveTo>
                <a:lnTo>
                  <a:pt x="540207" y="96380"/>
                </a:lnTo>
                <a:lnTo>
                  <a:pt x="540194" y="96126"/>
                </a:lnTo>
                <a:lnTo>
                  <a:pt x="536549" y="76200"/>
                </a:lnTo>
                <a:lnTo>
                  <a:pt x="511238" y="26771"/>
                </a:lnTo>
                <a:lnTo>
                  <a:pt x="466369" y="0"/>
                </a:lnTo>
                <a:lnTo>
                  <a:pt x="463016" y="9550"/>
                </a:lnTo>
                <a:lnTo>
                  <a:pt x="476643" y="15455"/>
                </a:lnTo>
                <a:lnTo>
                  <a:pt x="488353" y="23634"/>
                </a:lnTo>
                <a:lnTo>
                  <a:pt x="512140" y="61569"/>
                </a:lnTo>
                <a:lnTo>
                  <a:pt x="519036" y="96126"/>
                </a:lnTo>
                <a:lnTo>
                  <a:pt x="519074" y="96380"/>
                </a:lnTo>
                <a:lnTo>
                  <a:pt x="519950" y="116459"/>
                </a:lnTo>
                <a:lnTo>
                  <a:pt x="519074" y="137210"/>
                </a:lnTo>
                <a:lnTo>
                  <a:pt x="516458" y="156044"/>
                </a:lnTo>
                <a:lnTo>
                  <a:pt x="498094" y="200926"/>
                </a:lnTo>
                <a:lnTo>
                  <a:pt x="463397" y="225717"/>
                </a:lnTo>
                <a:lnTo>
                  <a:pt x="466369" y="235267"/>
                </a:lnTo>
                <a:lnTo>
                  <a:pt x="511314" y="208559"/>
                </a:lnTo>
                <a:lnTo>
                  <a:pt x="536562" y="159258"/>
                </a:lnTo>
                <a:lnTo>
                  <a:pt x="540194" y="139306"/>
                </a:lnTo>
                <a:lnTo>
                  <a:pt x="541401" y="117690"/>
                </a:lnTo>
                <a:close/>
              </a:path>
            </a:pathLst>
          </a:custGeom>
          <a:solidFill>
            <a:srgbClr val="000000"/>
          </a:solidFill>
        </p:spPr>
        <p:txBody>
          <a:bodyPr wrap="square" lIns="0" tIns="0" rIns="0" bIns="0" rtlCol="0"/>
          <a:lstStyle/>
          <a:p>
            <a:endParaRPr/>
          </a:p>
        </p:txBody>
      </p:sp>
      <p:sp>
        <p:nvSpPr>
          <p:cNvPr id="5" name="object 5"/>
          <p:cNvSpPr txBox="1"/>
          <p:nvPr/>
        </p:nvSpPr>
        <p:spPr>
          <a:xfrm>
            <a:off x="8188519" y="1813052"/>
            <a:ext cx="2308225" cy="893444"/>
          </a:xfrm>
          <a:prstGeom prst="rect">
            <a:avLst/>
          </a:prstGeom>
        </p:spPr>
        <p:txBody>
          <a:bodyPr vert="horz" wrap="square" lIns="0" tIns="12700" rIns="0" bIns="0" rtlCol="0">
            <a:spAutoFit/>
          </a:bodyPr>
          <a:lstStyle/>
          <a:p>
            <a:pPr marL="38100">
              <a:lnSpc>
                <a:spcPct val="100000"/>
              </a:lnSpc>
              <a:spcBef>
                <a:spcPts val="100"/>
              </a:spcBef>
            </a:pPr>
            <a:r>
              <a:rPr sz="1800" b="1" dirty="0">
                <a:latin typeface="Tahoma"/>
                <a:cs typeface="Tahoma"/>
              </a:rPr>
              <a:t>Mean</a:t>
            </a:r>
            <a:r>
              <a:rPr sz="1800" b="1" spc="-5" dirty="0">
                <a:latin typeface="Tahoma"/>
                <a:cs typeface="Tahoma"/>
              </a:rPr>
              <a:t> </a:t>
            </a:r>
            <a:r>
              <a:rPr sz="1800" b="1" spc="-35" dirty="0">
                <a:latin typeface="Tahoma"/>
                <a:cs typeface="Tahoma"/>
              </a:rPr>
              <a:t>absolute</a:t>
            </a:r>
            <a:r>
              <a:rPr sz="1800" b="1" dirty="0">
                <a:latin typeface="Tahoma"/>
                <a:cs typeface="Tahoma"/>
              </a:rPr>
              <a:t> </a:t>
            </a:r>
            <a:r>
              <a:rPr sz="1800" b="1" spc="-35" dirty="0">
                <a:latin typeface="Tahoma"/>
                <a:cs typeface="Tahoma"/>
              </a:rPr>
              <a:t>error</a:t>
            </a:r>
            <a:endParaRPr sz="1800">
              <a:latin typeface="Tahoma"/>
              <a:cs typeface="Tahoma"/>
            </a:endParaRPr>
          </a:p>
          <a:p>
            <a:pPr>
              <a:lnSpc>
                <a:spcPct val="100000"/>
              </a:lnSpc>
              <a:spcBef>
                <a:spcPts val="95"/>
              </a:spcBef>
            </a:pPr>
            <a:endParaRPr sz="1800">
              <a:latin typeface="Tahoma"/>
              <a:cs typeface="Tahoma"/>
            </a:endParaRPr>
          </a:p>
          <a:p>
            <a:pPr marL="248920">
              <a:lnSpc>
                <a:spcPct val="100000"/>
              </a:lnSpc>
              <a:spcBef>
                <a:spcPts val="5"/>
              </a:spcBef>
              <a:tabLst>
                <a:tab pos="920115" algn="l"/>
                <a:tab pos="1996439" algn="l"/>
              </a:tabLst>
            </a:pPr>
            <a:r>
              <a:rPr sz="2000" spc="-25" dirty="0">
                <a:latin typeface="Cambria Math"/>
                <a:cs typeface="Cambria Math"/>
              </a:rPr>
              <a:t>𝑀𝐴𝐸</a:t>
            </a:r>
            <a:r>
              <a:rPr sz="2000" dirty="0">
                <a:latin typeface="Cambria Math"/>
                <a:cs typeface="Cambria Math"/>
              </a:rPr>
              <a:t>	=</a:t>
            </a:r>
            <a:r>
              <a:rPr sz="2000" spc="105" dirty="0">
                <a:latin typeface="Cambria Math"/>
                <a:cs typeface="Cambria Math"/>
              </a:rPr>
              <a:t> </a:t>
            </a:r>
            <a:r>
              <a:rPr sz="2000" spc="-20" dirty="0">
                <a:latin typeface="Cambria Math"/>
                <a:cs typeface="Cambria Math"/>
              </a:rPr>
              <a:t>𝑚𝑒𝑎𝑛</a:t>
            </a:r>
            <a:r>
              <a:rPr sz="2000" dirty="0">
                <a:latin typeface="Cambria Math"/>
                <a:cs typeface="Cambria Math"/>
              </a:rPr>
              <a:t>	</a:t>
            </a:r>
            <a:r>
              <a:rPr sz="2000" spc="-25" dirty="0">
                <a:latin typeface="Cambria Math"/>
                <a:cs typeface="Cambria Math"/>
              </a:rPr>
              <a:t>𝑒</a:t>
            </a:r>
            <a:r>
              <a:rPr sz="2250" spc="-37" baseline="-14814" dirty="0">
                <a:latin typeface="Cambria Math"/>
                <a:cs typeface="Cambria Math"/>
              </a:rPr>
              <a:t>𝑡</a:t>
            </a:r>
            <a:endParaRPr sz="2250" baseline="-14814">
              <a:latin typeface="Cambria Math"/>
              <a:cs typeface="Cambria Math"/>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36</a:t>
            </a:fld>
            <a:endParaRPr spc="-25" dirty="0"/>
          </a:p>
        </p:txBody>
      </p:sp>
      <p:sp>
        <p:nvSpPr>
          <p:cNvPr id="3" name="object 3"/>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4" name="object 4"/>
          <p:cNvSpPr txBox="1"/>
          <p:nvPr/>
        </p:nvSpPr>
        <p:spPr>
          <a:xfrm>
            <a:off x="812885" y="2596388"/>
            <a:ext cx="5170170" cy="635000"/>
          </a:xfrm>
          <a:prstGeom prst="rect">
            <a:avLst/>
          </a:prstGeom>
        </p:spPr>
        <p:txBody>
          <a:bodyPr vert="horz" wrap="square" lIns="0" tIns="12700" rIns="0" bIns="0" rtlCol="0">
            <a:spAutoFit/>
          </a:bodyPr>
          <a:lstStyle/>
          <a:p>
            <a:pPr marL="323850" marR="30480" indent="-285750">
              <a:lnSpc>
                <a:spcPct val="111100"/>
              </a:lnSpc>
              <a:spcBef>
                <a:spcPts val="100"/>
              </a:spcBef>
              <a:buFont typeface="Arial MT"/>
              <a:buChar char="•"/>
              <a:tabLst>
                <a:tab pos="323850" algn="l"/>
              </a:tabLst>
            </a:pPr>
            <a:r>
              <a:rPr sz="1800" dirty="0">
                <a:latin typeface="Verdana"/>
                <a:cs typeface="Verdana"/>
              </a:rPr>
              <a:t>Each</a:t>
            </a:r>
            <a:r>
              <a:rPr sz="1800" spc="-105" dirty="0">
                <a:latin typeface="Verdana"/>
                <a:cs typeface="Verdana"/>
              </a:rPr>
              <a:t> </a:t>
            </a:r>
            <a:r>
              <a:rPr sz="1800" spc="-35" dirty="0">
                <a:latin typeface="Verdana"/>
                <a:cs typeface="Verdana"/>
              </a:rPr>
              <a:t>forecast,</a:t>
            </a:r>
            <a:r>
              <a:rPr sz="1800" spc="-10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322" baseline="-14957" dirty="0">
                <a:latin typeface="Cambria Math"/>
                <a:cs typeface="Cambria Math"/>
              </a:rPr>
              <a:t> </a:t>
            </a:r>
            <a:r>
              <a:rPr sz="1800" spc="-165" dirty="0">
                <a:latin typeface="Verdana"/>
                <a:cs typeface="Verdana"/>
              </a:rPr>
              <a:t>,</a:t>
            </a:r>
            <a:r>
              <a:rPr sz="1800" spc="-105" dirty="0">
                <a:latin typeface="Verdana"/>
                <a:cs typeface="Verdana"/>
              </a:rPr>
              <a:t> </a:t>
            </a:r>
            <a:r>
              <a:rPr sz="1800" spc="-200" dirty="0">
                <a:latin typeface="Verdana"/>
                <a:cs typeface="Verdana"/>
              </a:rPr>
              <a:t>is</a:t>
            </a:r>
            <a:r>
              <a:rPr sz="1800" spc="-105" dirty="0">
                <a:latin typeface="Verdana"/>
                <a:cs typeface="Verdana"/>
              </a:rPr>
              <a:t> </a:t>
            </a:r>
            <a:r>
              <a:rPr sz="1800" dirty="0">
                <a:latin typeface="Verdana"/>
                <a:cs typeface="Verdana"/>
              </a:rPr>
              <a:t>associated</a:t>
            </a:r>
            <a:r>
              <a:rPr sz="1800" spc="-95" dirty="0">
                <a:latin typeface="Verdana"/>
                <a:cs typeface="Verdana"/>
              </a:rPr>
              <a:t> </a:t>
            </a:r>
            <a:r>
              <a:rPr sz="1800" spc="-70" dirty="0">
                <a:latin typeface="Verdana"/>
                <a:cs typeface="Verdana"/>
              </a:rPr>
              <a:t>with</a:t>
            </a:r>
            <a:r>
              <a:rPr sz="1800" spc="-105" dirty="0">
                <a:latin typeface="Verdana"/>
                <a:cs typeface="Verdana"/>
              </a:rPr>
              <a:t> </a:t>
            </a:r>
            <a:r>
              <a:rPr sz="1800" spc="150" dirty="0">
                <a:latin typeface="Verdana"/>
                <a:cs typeface="Verdana"/>
              </a:rPr>
              <a:t>a</a:t>
            </a:r>
            <a:r>
              <a:rPr sz="1800" spc="-114" dirty="0">
                <a:latin typeface="Verdana"/>
                <a:cs typeface="Verdana"/>
              </a:rPr>
              <a:t> </a:t>
            </a:r>
            <a:r>
              <a:rPr sz="1800" b="1" spc="-20" dirty="0">
                <a:solidFill>
                  <a:srgbClr val="4F81BD"/>
                </a:solidFill>
                <a:latin typeface="Tahoma"/>
                <a:cs typeface="Tahoma"/>
              </a:rPr>
              <a:t>base </a:t>
            </a:r>
            <a:r>
              <a:rPr sz="1800" b="1" spc="-10" dirty="0">
                <a:solidFill>
                  <a:srgbClr val="4F81BD"/>
                </a:solidFill>
                <a:latin typeface="Tahoma"/>
                <a:cs typeface="Tahoma"/>
              </a:rPr>
              <a:t>error</a:t>
            </a:r>
            <a:r>
              <a:rPr sz="1800" spc="-10" dirty="0">
                <a:latin typeface="Verdana"/>
                <a:cs typeface="Verdana"/>
              </a:rPr>
              <a:t>.</a:t>
            </a:r>
            <a:endParaRPr sz="1800">
              <a:latin typeface="Verdana"/>
              <a:cs typeface="Verdana"/>
            </a:endParaRPr>
          </a:p>
        </p:txBody>
      </p:sp>
      <p:sp>
        <p:nvSpPr>
          <p:cNvPr id="5" name="object 5"/>
          <p:cNvSpPr/>
          <p:nvPr/>
        </p:nvSpPr>
        <p:spPr>
          <a:xfrm>
            <a:off x="10022320" y="2452065"/>
            <a:ext cx="554990" cy="235585"/>
          </a:xfrm>
          <a:custGeom>
            <a:avLst/>
            <a:gdLst/>
            <a:ahLst/>
            <a:cxnLst/>
            <a:rect l="l" t="t" r="r" b="b"/>
            <a:pathLst>
              <a:path w="554990" h="235585">
                <a:moveTo>
                  <a:pt x="78384" y="9550"/>
                </a:moveTo>
                <a:lnTo>
                  <a:pt x="75031" y="0"/>
                </a:lnTo>
                <a:lnTo>
                  <a:pt x="57975" y="6159"/>
                </a:lnTo>
                <a:lnTo>
                  <a:pt x="43027" y="15087"/>
                </a:lnTo>
                <a:lnTo>
                  <a:pt x="10922" y="57899"/>
                </a:lnTo>
                <a:lnTo>
                  <a:pt x="1219" y="96126"/>
                </a:lnTo>
                <a:lnTo>
                  <a:pt x="0" y="117690"/>
                </a:lnTo>
                <a:lnTo>
                  <a:pt x="1092" y="137210"/>
                </a:lnTo>
                <a:lnTo>
                  <a:pt x="1206" y="139306"/>
                </a:lnTo>
                <a:lnTo>
                  <a:pt x="10883" y="177546"/>
                </a:lnTo>
                <a:lnTo>
                  <a:pt x="42938" y="220218"/>
                </a:lnTo>
                <a:lnTo>
                  <a:pt x="75031" y="235267"/>
                </a:lnTo>
                <a:lnTo>
                  <a:pt x="78016" y="225717"/>
                </a:lnTo>
                <a:lnTo>
                  <a:pt x="64604" y="219786"/>
                </a:lnTo>
                <a:lnTo>
                  <a:pt x="53035" y="211518"/>
                </a:lnTo>
                <a:lnTo>
                  <a:pt x="29298" y="172986"/>
                </a:lnTo>
                <a:lnTo>
                  <a:pt x="21513" y="117690"/>
                </a:lnTo>
                <a:lnTo>
                  <a:pt x="21463" y="116459"/>
                </a:lnTo>
                <a:lnTo>
                  <a:pt x="22326" y="96380"/>
                </a:lnTo>
                <a:lnTo>
                  <a:pt x="35407" y="46812"/>
                </a:lnTo>
                <a:lnTo>
                  <a:pt x="64808" y="15455"/>
                </a:lnTo>
                <a:lnTo>
                  <a:pt x="78384" y="9550"/>
                </a:lnTo>
                <a:close/>
              </a:path>
              <a:path w="554990" h="235585">
                <a:moveTo>
                  <a:pt x="132816" y="2235"/>
                </a:moveTo>
                <a:lnTo>
                  <a:pt x="113715" y="2235"/>
                </a:lnTo>
                <a:lnTo>
                  <a:pt x="113715" y="233045"/>
                </a:lnTo>
                <a:lnTo>
                  <a:pt x="132816" y="233045"/>
                </a:lnTo>
                <a:lnTo>
                  <a:pt x="132816" y="2235"/>
                </a:lnTo>
                <a:close/>
              </a:path>
              <a:path w="554990" h="235585">
                <a:moveTo>
                  <a:pt x="441236" y="2235"/>
                </a:moveTo>
                <a:lnTo>
                  <a:pt x="422135" y="2235"/>
                </a:lnTo>
                <a:lnTo>
                  <a:pt x="422135" y="233045"/>
                </a:lnTo>
                <a:lnTo>
                  <a:pt x="441236" y="233045"/>
                </a:lnTo>
                <a:lnTo>
                  <a:pt x="441236" y="2235"/>
                </a:lnTo>
                <a:close/>
              </a:path>
              <a:path w="554990" h="235585">
                <a:moveTo>
                  <a:pt x="554990" y="117690"/>
                </a:moveTo>
                <a:lnTo>
                  <a:pt x="553796" y="96380"/>
                </a:lnTo>
                <a:lnTo>
                  <a:pt x="553783" y="96126"/>
                </a:lnTo>
                <a:lnTo>
                  <a:pt x="550138" y="76200"/>
                </a:lnTo>
                <a:lnTo>
                  <a:pt x="524827" y="26771"/>
                </a:lnTo>
                <a:lnTo>
                  <a:pt x="479958" y="0"/>
                </a:lnTo>
                <a:lnTo>
                  <a:pt x="476605" y="9550"/>
                </a:lnTo>
                <a:lnTo>
                  <a:pt x="490232" y="15455"/>
                </a:lnTo>
                <a:lnTo>
                  <a:pt x="501942" y="23634"/>
                </a:lnTo>
                <a:lnTo>
                  <a:pt x="525729" y="61569"/>
                </a:lnTo>
                <a:lnTo>
                  <a:pt x="532625" y="96126"/>
                </a:lnTo>
                <a:lnTo>
                  <a:pt x="532663" y="96380"/>
                </a:lnTo>
                <a:lnTo>
                  <a:pt x="533539" y="116459"/>
                </a:lnTo>
                <a:lnTo>
                  <a:pt x="532663" y="137210"/>
                </a:lnTo>
                <a:lnTo>
                  <a:pt x="530047" y="156044"/>
                </a:lnTo>
                <a:lnTo>
                  <a:pt x="511683" y="200926"/>
                </a:lnTo>
                <a:lnTo>
                  <a:pt x="476986" y="225717"/>
                </a:lnTo>
                <a:lnTo>
                  <a:pt x="479958" y="235267"/>
                </a:lnTo>
                <a:lnTo>
                  <a:pt x="524903" y="208559"/>
                </a:lnTo>
                <a:lnTo>
                  <a:pt x="550151" y="159258"/>
                </a:lnTo>
                <a:lnTo>
                  <a:pt x="553783" y="139306"/>
                </a:lnTo>
                <a:lnTo>
                  <a:pt x="554990" y="117690"/>
                </a:lnTo>
                <a:close/>
              </a:path>
            </a:pathLst>
          </a:custGeom>
          <a:solidFill>
            <a:srgbClr val="000000"/>
          </a:solidFill>
        </p:spPr>
        <p:txBody>
          <a:bodyPr wrap="square" lIns="0" tIns="0" rIns="0" bIns="0" rtlCol="0"/>
          <a:lstStyle/>
          <a:p>
            <a:endParaRPr/>
          </a:p>
        </p:txBody>
      </p:sp>
      <p:sp>
        <p:nvSpPr>
          <p:cNvPr id="6" name="object 6"/>
          <p:cNvSpPr txBox="1"/>
          <p:nvPr/>
        </p:nvSpPr>
        <p:spPr>
          <a:xfrm>
            <a:off x="7559040" y="1813052"/>
            <a:ext cx="3296285" cy="1728470"/>
          </a:xfrm>
          <a:prstGeom prst="rect">
            <a:avLst/>
          </a:prstGeom>
        </p:spPr>
        <p:txBody>
          <a:bodyPr vert="horz" wrap="square" lIns="0" tIns="12700" rIns="0" bIns="0" rtlCol="0">
            <a:spAutoFit/>
          </a:bodyPr>
          <a:lstStyle/>
          <a:p>
            <a:pPr marL="667385">
              <a:lnSpc>
                <a:spcPct val="100000"/>
              </a:lnSpc>
              <a:spcBef>
                <a:spcPts val="100"/>
              </a:spcBef>
            </a:pPr>
            <a:r>
              <a:rPr sz="1800" b="1" dirty="0">
                <a:latin typeface="Tahoma"/>
                <a:cs typeface="Tahoma"/>
              </a:rPr>
              <a:t>Mean</a:t>
            </a:r>
            <a:r>
              <a:rPr sz="1800" b="1" spc="-5" dirty="0">
                <a:latin typeface="Tahoma"/>
                <a:cs typeface="Tahoma"/>
              </a:rPr>
              <a:t> </a:t>
            </a:r>
            <a:r>
              <a:rPr sz="1800" b="1" spc="-35" dirty="0">
                <a:latin typeface="Tahoma"/>
                <a:cs typeface="Tahoma"/>
              </a:rPr>
              <a:t>absolute</a:t>
            </a:r>
            <a:r>
              <a:rPr sz="1800" b="1" dirty="0">
                <a:latin typeface="Tahoma"/>
                <a:cs typeface="Tahoma"/>
              </a:rPr>
              <a:t> </a:t>
            </a:r>
            <a:r>
              <a:rPr sz="1800" b="1" spc="-20" dirty="0">
                <a:solidFill>
                  <a:srgbClr val="4F81BD"/>
                </a:solidFill>
                <a:latin typeface="Tahoma"/>
                <a:cs typeface="Tahoma"/>
              </a:rPr>
              <a:t>error</a:t>
            </a:r>
            <a:endParaRPr sz="1800">
              <a:latin typeface="Tahoma"/>
              <a:cs typeface="Tahoma"/>
            </a:endParaRPr>
          </a:p>
          <a:p>
            <a:pPr>
              <a:lnSpc>
                <a:spcPct val="100000"/>
              </a:lnSpc>
              <a:spcBef>
                <a:spcPts val="95"/>
              </a:spcBef>
            </a:pPr>
            <a:endParaRPr sz="1800">
              <a:latin typeface="Tahoma"/>
              <a:cs typeface="Tahoma"/>
            </a:endParaRPr>
          </a:p>
          <a:p>
            <a:pPr marL="878840">
              <a:lnSpc>
                <a:spcPct val="100000"/>
              </a:lnSpc>
              <a:spcBef>
                <a:spcPts val="5"/>
              </a:spcBef>
              <a:tabLst>
                <a:tab pos="1550035" algn="l"/>
                <a:tab pos="2626360" algn="l"/>
              </a:tabLst>
            </a:pPr>
            <a:r>
              <a:rPr sz="2000" spc="-25" dirty="0">
                <a:latin typeface="Cambria Math"/>
                <a:cs typeface="Cambria Math"/>
              </a:rPr>
              <a:t>𝑀𝐴𝐸</a:t>
            </a:r>
            <a:r>
              <a:rPr sz="2000" dirty="0">
                <a:latin typeface="Cambria Math"/>
                <a:cs typeface="Cambria Math"/>
              </a:rPr>
              <a:t>	=</a:t>
            </a:r>
            <a:r>
              <a:rPr sz="2000" spc="95" dirty="0">
                <a:latin typeface="Cambria Math"/>
                <a:cs typeface="Cambria Math"/>
              </a:rPr>
              <a:t> </a:t>
            </a:r>
            <a:r>
              <a:rPr sz="2000" spc="-20" dirty="0">
                <a:latin typeface="Cambria Math"/>
                <a:cs typeface="Cambria Math"/>
              </a:rPr>
              <a:t>𝑚𝑒𝑎𝑛</a:t>
            </a:r>
            <a:r>
              <a:rPr sz="2000" dirty="0">
                <a:latin typeface="Cambria Math"/>
                <a:cs typeface="Cambria Math"/>
              </a:rPr>
              <a:t>	</a:t>
            </a:r>
            <a:r>
              <a:rPr sz="2000" spc="-25" dirty="0">
                <a:solidFill>
                  <a:srgbClr val="4F81BD"/>
                </a:solidFill>
                <a:latin typeface="Cambria Math"/>
                <a:cs typeface="Cambria Math"/>
              </a:rPr>
              <a:t>𝒆</a:t>
            </a:r>
            <a:r>
              <a:rPr sz="2250" spc="-37" baseline="-14814" dirty="0">
                <a:solidFill>
                  <a:srgbClr val="4F81BD"/>
                </a:solidFill>
                <a:latin typeface="Cambria Math"/>
                <a:cs typeface="Cambria Math"/>
              </a:rPr>
              <a:t>𝒕</a:t>
            </a:r>
            <a:endParaRPr sz="2250" baseline="-14814">
              <a:latin typeface="Cambria Math"/>
              <a:cs typeface="Cambria Math"/>
            </a:endParaRPr>
          </a:p>
          <a:p>
            <a:pPr marL="50800">
              <a:lnSpc>
                <a:spcPts val="2130"/>
              </a:lnSpc>
              <a:spcBef>
                <a:spcPts val="2070"/>
              </a:spcBef>
            </a:pPr>
            <a:r>
              <a:rPr sz="1800" b="1" dirty="0">
                <a:solidFill>
                  <a:srgbClr val="4F81BD"/>
                </a:solidFill>
                <a:latin typeface="Tahoma"/>
                <a:cs typeface="Tahoma"/>
              </a:rPr>
              <a:t>Scale-dependent</a:t>
            </a:r>
            <a:r>
              <a:rPr sz="1800" b="1" spc="-35" dirty="0">
                <a:solidFill>
                  <a:srgbClr val="4F81BD"/>
                </a:solidFill>
                <a:latin typeface="Tahoma"/>
                <a:cs typeface="Tahoma"/>
              </a:rPr>
              <a:t> </a:t>
            </a:r>
            <a:r>
              <a:rPr sz="1800" b="1" dirty="0">
                <a:solidFill>
                  <a:srgbClr val="4F81BD"/>
                </a:solidFill>
                <a:latin typeface="Tahoma"/>
                <a:cs typeface="Tahoma"/>
              </a:rPr>
              <a:t>base</a:t>
            </a:r>
            <a:r>
              <a:rPr sz="1800" b="1" spc="-35" dirty="0">
                <a:solidFill>
                  <a:srgbClr val="4F81BD"/>
                </a:solidFill>
                <a:latin typeface="Tahoma"/>
                <a:cs typeface="Tahoma"/>
              </a:rPr>
              <a:t> </a:t>
            </a:r>
            <a:r>
              <a:rPr sz="1800" b="1" spc="-20" dirty="0">
                <a:solidFill>
                  <a:srgbClr val="4F81BD"/>
                </a:solidFill>
                <a:latin typeface="Tahoma"/>
                <a:cs typeface="Tahoma"/>
              </a:rPr>
              <a:t>error:</a:t>
            </a:r>
            <a:endParaRPr sz="1800">
              <a:latin typeface="Tahoma"/>
              <a:cs typeface="Tahoma"/>
            </a:endParaRPr>
          </a:p>
          <a:p>
            <a:pPr marL="1334135">
              <a:lnSpc>
                <a:spcPts val="2370"/>
              </a:lnSpc>
            </a:pPr>
            <a:r>
              <a:rPr sz="2000" dirty="0">
                <a:solidFill>
                  <a:srgbClr val="4F81BD"/>
                </a:solidFill>
                <a:latin typeface="Cambria Math"/>
                <a:cs typeface="Cambria Math"/>
              </a:rPr>
              <a:t>𝑒</a:t>
            </a:r>
            <a:r>
              <a:rPr sz="2250" baseline="-14814" dirty="0">
                <a:solidFill>
                  <a:srgbClr val="4F81BD"/>
                </a:solidFill>
                <a:latin typeface="Cambria Math"/>
                <a:cs typeface="Cambria Math"/>
              </a:rPr>
              <a:t>𝑡</a:t>
            </a:r>
            <a:r>
              <a:rPr sz="2250" spc="465" baseline="-14814" dirty="0">
                <a:solidFill>
                  <a:srgbClr val="4F81BD"/>
                </a:solidFill>
                <a:latin typeface="Cambria Math"/>
                <a:cs typeface="Cambria Math"/>
              </a:rPr>
              <a:t> </a:t>
            </a:r>
            <a:r>
              <a:rPr sz="2000" dirty="0">
                <a:solidFill>
                  <a:srgbClr val="4F81BD"/>
                </a:solidFill>
                <a:latin typeface="Cambria Math"/>
                <a:cs typeface="Cambria Math"/>
              </a:rPr>
              <a:t>=</a:t>
            </a:r>
            <a:r>
              <a:rPr sz="2000" spc="114" dirty="0">
                <a:solidFill>
                  <a:srgbClr val="4F81BD"/>
                </a:solidFill>
                <a:latin typeface="Cambria Math"/>
                <a:cs typeface="Cambria Math"/>
              </a:rPr>
              <a:t> </a:t>
            </a:r>
            <a:r>
              <a:rPr sz="2000" dirty="0">
                <a:solidFill>
                  <a:srgbClr val="4F81BD"/>
                </a:solidFill>
                <a:latin typeface="Cambria Math"/>
                <a:cs typeface="Cambria Math"/>
              </a:rPr>
              <a:t>𝑦</a:t>
            </a:r>
            <a:r>
              <a:rPr sz="2250" baseline="-14814" dirty="0">
                <a:solidFill>
                  <a:srgbClr val="4F81BD"/>
                </a:solidFill>
                <a:latin typeface="Cambria Math"/>
                <a:cs typeface="Cambria Math"/>
              </a:rPr>
              <a:t>𝑡</a:t>
            </a:r>
            <a:r>
              <a:rPr sz="2250" spc="300" baseline="-14814" dirty="0">
                <a:solidFill>
                  <a:srgbClr val="4F81BD"/>
                </a:solidFill>
                <a:latin typeface="Cambria Math"/>
                <a:cs typeface="Cambria Math"/>
              </a:rPr>
              <a:t> </a:t>
            </a:r>
            <a:r>
              <a:rPr sz="2000" dirty="0">
                <a:solidFill>
                  <a:srgbClr val="4F81BD"/>
                </a:solidFill>
                <a:latin typeface="Cambria Math"/>
                <a:cs typeface="Cambria Math"/>
              </a:rPr>
              <a:t>− </a:t>
            </a:r>
            <a:r>
              <a:rPr sz="2000" spc="-800" dirty="0">
                <a:solidFill>
                  <a:srgbClr val="4F81BD"/>
                </a:solidFill>
                <a:latin typeface="Cambria Math"/>
                <a:cs typeface="Cambria Math"/>
              </a:rPr>
              <a:t>𝑦</a:t>
            </a:r>
            <a:r>
              <a:rPr sz="2000" spc="60" dirty="0">
                <a:solidFill>
                  <a:srgbClr val="4F81BD"/>
                </a:solidFill>
                <a:latin typeface="Cambria Math"/>
                <a:cs typeface="Cambria Math"/>
              </a:rPr>
              <a:t>-</a:t>
            </a:r>
            <a:r>
              <a:rPr sz="2250" spc="30" baseline="-14814" dirty="0">
                <a:solidFill>
                  <a:srgbClr val="4F81BD"/>
                </a:solidFill>
                <a:latin typeface="Cambria Math"/>
                <a:cs typeface="Cambria Math"/>
              </a:rPr>
              <a:t>𝑡</a:t>
            </a:r>
            <a:endParaRPr sz="2250" baseline="-14814">
              <a:latin typeface="Cambria Math"/>
              <a:cs typeface="Cambria Math"/>
            </a:endParaRPr>
          </a:p>
        </p:txBody>
      </p:sp>
      <p:grpSp>
        <p:nvGrpSpPr>
          <p:cNvPr id="7" name="object 7"/>
          <p:cNvGrpSpPr/>
          <p:nvPr/>
        </p:nvGrpSpPr>
        <p:grpSpPr>
          <a:xfrm>
            <a:off x="10149840" y="2615183"/>
            <a:ext cx="238125" cy="356870"/>
            <a:chOff x="10149840" y="2615183"/>
            <a:chExt cx="238125" cy="356870"/>
          </a:xfrm>
        </p:grpSpPr>
        <p:pic>
          <p:nvPicPr>
            <p:cNvPr id="8" name="object 8"/>
            <p:cNvPicPr/>
            <p:nvPr/>
          </p:nvPicPr>
          <p:blipFill>
            <a:blip r:embed="rId2" cstate="print"/>
            <a:stretch>
              <a:fillRect/>
            </a:stretch>
          </p:blipFill>
          <p:spPr>
            <a:xfrm>
              <a:off x="10149840" y="2615183"/>
              <a:ext cx="237744" cy="356615"/>
            </a:xfrm>
            <a:prstGeom prst="rect">
              <a:avLst/>
            </a:prstGeom>
          </p:spPr>
        </p:pic>
        <p:pic>
          <p:nvPicPr>
            <p:cNvPr id="9" name="object 9"/>
            <p:cNvPicPr/>
            <p:nvPr/>
          </p:nvPicPr>
          <p:blipFill>
            <a:blip r:embed="rId3" cstate="print"/>
            <a:stretch>
              <a:fillRect/>
            </a:stretch>
          </p:blipFill>
          <p:spPr>
            <a:xfrm>
              <a:off x="10231230" y="2711867"/>
              <a:ext cx="76200" cy="198766"/>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12" name="object 1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3" name="object 13"/>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37</a:t>
            </a:fld>
            <a:endParaRPr spc="-25" dirty="0"/>
          </a:p>
        </p:txBody>
      </p:sp>
      <p:sp>
        <p:nvSpPr>
          <p:cNvPr id="3" name="object 3"/>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4" name="object 4"/>
          <p:cNvSpPr txBox="1"/>
          <p:nvPr/>
        </p:nvSpPr>
        <p:spPr>
          <a:xfrm>
            <a:off x="812885" y="2596388"/>
            <a:ext cx="5170170" cy="635000"/>
          </a:xfrm>
          <a:prstGeom prst="rect">
            <a:avLst/>
          </a:prstGeom>
        </p:spPr>
        <p:txBody>
          <a:bodyPr vert="horz" wrap="square" lIns="0" tIns="12700" rIns="0" bIns="0" rtlCol="0">
            <a:spAutoFit/>
          </a:bodyPr>
          <a:lstStyle/>
          <a:p>
            <a:pPr marL="323850" marR="30480" indent="-285750">
              <a:lnSpc>
                <a:spcPct val="111100"/>
              </a:lnSpc>
              <a:spcBef>
                <a:spcPts val="100"/>
              </a:spcBef>
              <a:buFont typeface="Arial MT"/>
              <a:buChar char="•"/>
              <a:tabLst>
                <a:tab pos="323850" algn="l"/>
              </a:tabLst>
            </a:pPr>
            <a:r>
              <a:rPr sz="1800" dirty="0">
                <a:latin typeface="Verdana"/>
                <a:cs typeface="Verdana"/>
              </a:rPr>
              <a:t>Each</a:t>
            </a:r>
            <a:r>
              <a:rPr sz="1800" spc="-105" dirty="0">
                <a:latin typeface="Verdana"/>
                <a:cs typeface="Verdana"/>
              </a:rPr>
              <a:t> </a:t>
            </a:r>
            <a:r>
              <a:rPr sz="1800" spc="-35" dirty="0">
                <a:latin typeface="Verdana"/>
                <a:cs typeface="Verdana"/>
              </a:rPr>
              <a:t>forecast,</a:t>
            </a:r>
            <a:r>
              <a:rPr sz="1800" spc="-10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322" baseline="-14957" dirty="0">
                <a:latin typeface="Cambria Math"/>
                <a:cs typeface="Cambria Math"/>
              </a:rPr>
              <a:t> </a:t>
            </a:r>
            <a:r>
              <a:rPr sz="1800" spc="-165" dirty="0">
                <a:latin typeface="Verdana"/>
                <a:cs typeface="Verdana"/>
              </a:rPr>
              <a:t>,</a:t>
            </a:r>
            <a:r>
              <a:rPr sz="1800" spc="-105" dirty="0">
                <a:latin typeface="Verdana"/>
                <a:cs typeface="Verdana"/>
              </a:rPr>
              <a:t> </a:t>
            </a:r>
            <a:r>
              <a:rPr sz="1800" spc="-200" dirty="0">
                <a:latin typeface="Verdana"/>
                <a:cs typeface="Verdana"/>
              </a:rPr>
              <a:t>is</a:t>
            </a:r>
            <a:r>
              <a:rPr sz="1800" spc="-105" dirty="0">
                <a:latin typeface="Verdana"/>
                <a:cs typeface="Verdana"/>
              </a:rPr>
              <a:t> </a:t>
            </a:r>
            <a:r>
              <a:rPr sz="1800" dirty="0">
                <a:latin typeface="Verdana"/>
                <a:cs typeface="Verdana"/>
              </a:rPr>
              <a:t>associated</a:t>
            </a:r>
            <a:r>
              <a:rPr sz="1800" spc="-95" dirty="0">
                <a:latin typeface="Verdana"/>
                <a:cs typeface="Verdana"/>
              </a:rPr>
              <a:t> </a:t>
            </a:r>
            <a:r>
              <a:rPr sz="1800" spc="-70" dirty="0">
                <a:latin typeface="Verdana"/>
                <a:cs typeface="Verdana"/>
              </a:rPr>
              <a:t>with</a:t>
            </a:r>
            <a:r>
              <a:rPr sz="1800" spc="-105" dirty="0">
                <a:latin typeface="Verdana"/>
                <a:cs typeface="Verdana"/>
              </a:rPr>
              <a:t> </a:t>
            </a:r>
            <a:r>
              <a:rPr sz="1800" spc="150" dirty="0">
                <a:latin typeface="Verdana"/>
                <a:cs typeface="Verdana"/>
              </a:rPr>
              <a:t>a</a:t>
            </a:r>
            <a:r>
              <a:rPr sz="1800" spc="-114" dirty="0">
                <a:latin typeface="Verdana"/>
                <a:cs typeface="Verdana"/>
              </a:rPr>
              <a:t> </a:t>
            </a:r>
            <a:r>
              <a:rPr sz="1800" b="1" spc="-20" dirty="0">
                <a:solidFill>
                  <a:srgbClr val="4F81BD"/>
                </a:solidFill>
                <a:latin typeface="Tahoma"/>
                <a:cs typeface="Tahoma"/>
              </a:rPr>
              <a:t>base </a:t>
            </a:r>
            <a:r>
              <a:rPr sz="1800" b="1" spc="-10" dirty="0">
                <a:solidFill>
                  <a:srgbClr val="4F81BD"/>
                </a:solidFill>
                <a:latin typeface="Tahoma"/>
                <a:cs typeface="Tahoma"/>
              </a:rPr>
              <a:t>error</a:t>
            </a:r>
            <a:r>
              <a:rPr sz="1800" spc="-10" dirty="0">
                <a:latin typeface="Verdana"/>
                <a:cs typeface="Verdana"/>
              </a:rPr>
              <a:t>.</a:t>
            </a:r>
            <a:endParaRPr sz="1800">
              <a:latin typeface="Verdana"/>
              <a:cs typeface="Verdana"/>
            </a:endParaRPr>
          </a:p>
        </p:txBody>
      </p:sp>
      <p:sp>
        <p:nvSpPr>
          <p:cNvPr id="5" name="object 5"/>
          <p:cNvSpPr txBox="1"/>
          <p:nvPr/>
        </p:nvSpPr>
        <p:spPr>
          <a:xfrm>
            <a:off x="838285" y="3477259"/>
            <a:ext cx="5098415"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14" dirty="0">
                <a:latin typeface="Verdana"/>
                <a:cs typeface="Verdana"/>
              </a:rPr>
              <a:t>The</a:t>
            </a:r>
            <a:r>
              <a:rPr sz="1800" spc="-105" dirty="0">
                <a:latin typeface="Verdana"/>
                <a:cs typeface="Verdana"/>
              </a:rPr>
              <a:t> </a:t>
            </a:r>
            <a:r>
              <a:rPr sz="1800" dirty="0">
                <a:latin typeface="Verdana"/>
                <a:cs typeface="Verdana"/>
              </a:rPr>
              <a:t>base</a:t>
            </a:r>
            <a:r>
              <a:rPr sz="1800" spc="-100" dirty="0">
                <a:latin typeface="Verdana"/>
                <a:cs typeface="Verdana"/>
              </a:rPr>
              <a:t> </a:t>
            </a:r>
            <a:r>
              <a:rPr sz="1800" spc="-105" dirty="0">
                <a:latin typeface="Verdana"/>
                <a:cs typeface="Verdana"/>
              </a:rPr>
              <a:t>error</a:t>
            </a:r>
            <a:r>
              <a:rPr sz="1800" spc="-110" dirty="0">
                <a:latin typeface="Verdana"/>
                <a:cs typeface="Verdana"/>
              </a:rPr>
              <a:t> </a:t>
            </a:r>
            <a:r>
              <a:rPr sz="1800" spc="-200" dirty="0">
                <a:latin typeface="Verdana"/>
                <a:cs typeface="Verdana"/>
              </a:rPr>
              <a:t>is</a:t>
            </a:r>
            <a:r>
              <a:rPr sz="1800" spc="-100" dirty="0">
                <a:latin typeface="Verdana"/>
                <a:cs typeface="Verdana"/>
              </a:rPr>
              <a:t> </a:t>
            </a:r>
            <a:r>
              <a:rPr sz="1800" b="1" spc="-85" dirty="0">
                <a:solidFill>
                  <a:srgbClr val="77933C"/>
                </a:solidFill>
                <a:latin typeface="Tahoma"/>
                <a:cs typeface="Tahoma"/>
              </a:rPr>
              <a:t>transformed</a:t>
            </a:r>
            <a:r>
              <a:rPr sz="1800" b="1" spc="-5" dirty="0">
                <a:solidFill>
                  <a:srgbClr val="77933C"/>
                </a:solidFill>
                <a:latin typeface="Tahoma"/>
                <a:cs typeface="Tahoma"/>
              </a:rPr>
              <a:t> </a:t>
            </a:r>
            <a:r>
              <a:rPr sz="1800" dirty="0">
                <a:latin typeface="Verdana"/>
                <a:cs typeface="Verdana"/>
              </a:rPr>
              <a:t>to</a:t>
            </a:r>
            <a:r>
              <a:rPr sz="1800" spc="-110" dirty="0">
                <a:latin typeface="Verdana"/>
                <a:cs typeface="Verdana"/>
              </a:rPr>
              <a:t> </a:t>
            </a:r>
            <a:r>
              <a:rPr sz="1800" spc="90" dirty="0">
                <a:latin typeface="Verdana"/>
                <a:cs typeface="Verdana"/>
              </a:rPr>
              <a:t>be</a:t>
            </a:r>
            <a:r>
              <a:rPr sz="1800" spc="-100" dirty="0">
                <a:latin typeface="Verdana"/>
                <a:cs typeface="Verdana"/>
              </a:rPr>
              <a:t> </a:t>
            </a:r>
            <a:r>
              <a:rPr sz="1800" b="1" spc="-30" dirty="0">
                <a:solidFill>
                  <a:srgbClr val="77933C"/>
                </a:solidFill>
                <a:latin typeface="Tahoma"/>
                <a:cs typeface="Tahoma"/>
              </a:rPr>
              <a:t>positive</a:t>
            </a:r>
            <a:r>
              <a:rPr sz="1800" b="1" spc="-30" dirty="0">
                <a:latin typeface="Tahoma"/>
                <a:cs typeface="Tahoma"/>
              </a:rPr>
              <a:t>.</a:t>
            </a:r>
            <a:endParaRPr sz="1800">
              <a:latin typeface="Tahoma"/>
              <a:cs typeface="Tahoma"/>
            </a:endParaRPr>
          </a:p>
        </p:txBody>
      </p:sp>
      <p:sp>
        <p:nvSpPr>
          <p:cNvPr id="6" name="object 6"/>
          <p:cNvSpPr/>
          <p:nvPr/>
        </p:nvSpPr>
        <p:spPr>
          <a:xfrm>
            <a:off x="10022198" y="2452056"/>
            <a:ext cx="542925" cy="235585"/>
          </a:xfrm>
          <a:custGeom>
            <a:avLst/>
            <a:gdLst/>
            <a:ahLst/>
            <a:cxnLst/>
            <a:rect l="l" t="t" r="r" b="b"/>
            <a:pathLst>
              <a:path w="542925" h="235585">
                <a:moveTo>
                  <a:pt x="467512" y="0"/>
                </a:moveTo>
                <a:lnTo>
                  <a:pt x="464163" y="9550"/>
                </a:lnTo>
                <a:lnTo>
                  <a:pt x="477783" y="15460"/>
                </a:lnTo>
                <a:lnTo>
                  <a:pt x="489495" y="23642"/>
                </a:lnTo>
                <a:lnTo>
                  <a:pt x="513277" y="61566"/>
                </a:lnTo>
                <a:lnTo>
                  <a:pt x="521089" y="116457"/>
                </a:lnTo>
                <a:lnTo>
                  <a:pt x="520217" y="137208"/>
                </a:lnTo>
                <a:lnTo>
                  <a:pt x="507137" y="188019"/>
                </a:lnTo>
                <a:lnTo>
                  <a:pt x="477941" y="219785"/>
                </a:lnTo>
                <a:lnTo>
                  <a:pt x="464535" y="225723"/>
                </a:lnTo>
                <a:lnTo>
                  <a:pt x="467512" y="235272"/>
                </a:lnTo>
                <a:lnTo>
                  <a:pt x="512463" y="208564"/>
                </a:lnTo>
                <a:lnTo>
                  <a:pt x="537709" y="159261"/>
                </a:lnTo>
                <a:lnTo>
                  <a:pt x="542546" y="117698"/>
                </a:lnTo>
                <a:lnTo>
                  <a:pt x="541347" y="96385"/>
                </a:lnTo>
                <a:lnTo>
                  <a:pt x="541333" y="96129"/>
                </a:lnTo>
                <a:lnTo>
                  <a:pt x="531628" y="57899"/>
                </a:lnTo>
                <a:lnTo>
                  <a:pt x="499525" y="15084"/>
                </a:lnTo>
                <a:lnTo>
                  <a:pt x="484569" y="6158"/>
                </a:lnTo>
                <a:lnTo>
                  <a:pt x="467512" y="0"/>
                </a:lnTo>
                <a:close/>
              </a:path>
              <a:path w="542925" h="235585">
                <a:moveTo>
                  <a:pt x="75034" y="0"/>
                </a:moveTo>
                <a:lnTo>
                  <a:pt x="30165" y="26777"/>
                </a:lnTo>
                <a:lnTo>
                  <a:pt x="4852" y="76196"/>
                </a:lnTo>
                <a:lnTo>
                  <a:pt x="69" y="116457"/>
                </a:lnTo>
                <a:lnTo>
                  <a:pt x="0" y="117698"/>
                </a:lnTo>
                <a:lnTo>
                  <a:pt x="1091" y="137208"/>
                </a:lnTo>
                <a:lnTo>
                  <a:pt x="1209" y="139313"/>
                </a:lnTo>
                <a:lnTo>
                  <a:pt x="4837" y="159261"/>
                </a:lnTo>
                <a:lnTo>
                  <a:pt x="30084" y="208564"/>
                </a:lnTo>
                <a:lnTo>
                  <a:pt x="75034" y="235272"/>
                </a:lnTo>
                <a:lnTo>
                  <a:pt x="78011" y="225723"/>
                </a:lnTo>
                <a:lnTo>
                  <a:pt x="64605" y="219785"/>
                </a:lnTo>
                <a:lnTo>
                  <a:pt x="53036" y="211522"/>
                </a:lnTo>
                <a:lnTo>
                  <a:pt x="29304" y="172989"/>
                </a:lnTo>
                <a:lnTo>
                  <a:pt x="21508" y="117698"/>
                </a:lnTo>
                <a:lnTo>
                  <a:pt x="21456" y="116457"/>
                </a:lnTo>
                <a:lnTo>
                  <a:pt x="22328" y="96385"/>
                </a:lnTo>
                <a:lnTo>
                  <a:pt x="35408" y="46819"/>
                </a:lnTo>
                <a:lnTo>
                  <a:pt x="64814" y="15460"/>
                </a:lnTo>
                <a:lnTo>
                  <a:pt x="78383" y="9550"/>
                </a:lnTo>
                <a:lnTo>
                  <a:pt x="75034" y="0"/>
                </a:lnTo>
                <a:close/>
              </a:path>
            </a:pathLst>
          </a:custGeom>
          <a:solidFill>
            <a:srgbClr val="000000"/>
          </a:solidFill>
        </p:spPr>
        <p:txBody>
          <a:bodyPr wrap="square" lIns="0" tIns="0" rIns="0" bIns="0" rtlCol="0"/>
          <a:lstStyle/>
          <a:p>
            <a:endParaRPr/>
          </a:p>
        </p:txBody>
      </p:sp>
      <p:sp>
        <p:nvSpPr>
          <p:cNvPr id="7" name="object 7"/>
          <p:cNvSpPr txBox="1"/>
          <p:nvPr/>
        </p:nvSpPr>
        <p:spPr>
          <a:xfrm>
            <a:off x="7571740" y="2375915"/>
            <a:ext cx="3270885" cy="1986280"/>
          </a:xfrm>
          <a:prstGeom prst="rect">
            <a:avLst/>
          </a:prstGeom>
        </p:spPr>
        <p:txBody>
          <a:bodyPr vert="horz" wrap="square" lIns="0" tIns="12700" rIns="0" bIns="0" rtlCol="0">
            <a:spAutoFit/>
          </a:bodyPr>
          <a:lstStyle/>
          <a:p>
            <a:pPr marL="866140">
              <a:lnSpc>
                <a:spcPct val="100000"/>
              </a:lnSpc>
              <a:spcBef>
                <a:spcPts val="100"/>
              </a:spcBef>
              <a:tabLst>
                <a:tab pos="1536700" algn="l"/>
              </a:tabLst>
            </a:pPr>
            <a:r>
              <a:rPr sz="2000" spc="-25" dirty="0">
                <a:latin typeface="Cambria Math"/>
                <a:cs typeface="Cambria Math"/>
              </a:rPr>
              <a:t>𝑀𝐴𝐸</a:t>
            </a:r>
            <a:r>
              <a:rPr sz="2000" dirty="0">
                <a:latin typeface="Cambria Math"/>
                <a:cs typeface="Cambria Math"/>
              </a:rPr>
              <a:t>	=</a:t>
            </a:r>
            <a:r>
              <a:rPr sz="2000" spc="95" dirty="0">
                <a:latin typeface="Cambria Math"/>
                <a:cs typeface="Cambria Math"/>
              </a:rPr>
              <a:t> </a:t>
            </a:r>
            <a:r>
              <a:rPr sz="2000" dirty="0">
                <a:latin typeface="Cambria Math"/>
                <a:cs typeface="Cambria Math"/>
              </a:rPr>
              <a:t>𝑚𝑒𝑎𝑛</a:t>
            </a:r>
            <a:r>
              <a:rPr sz="2000" spc="380" dirty="0">
                <a:latin typeface="Cambria Math"/>
                <a:cs typeface="Cambria Math"/>
              </a:rPr>
              <a:t> </a:t>
            </a:r>
            <a:r>
              <a:rPr sz="2000" spc="-20" dirty="0">
                <a:solidFill>
                  <a:srgbClr val="77933C"/>
                </a:solidFill>
                <a:latin typeface="Cambria Math"/>
                <a:cs typeface="Cambria Math"/>
              </a:rPr>
              <a:t>|</a:t>
            </a:r>
            <a:r>
              <a:rPr sz="2000" spc="-20" dirty="0">
                <a:solidFill>
                  <a:srgbClr val="4F81BD"/>
                </a:solidFill>
                <a:latin typeface="Cambria Math"/>
                <a:cs typeface="Cambria Math"/>
              </a:rPr>
              <a:t>𝑒</a:t>
            </a:r>
            <a:r>
              <a:rPr sz="2250" spc="-30" baseline="-14814" dirty="0">
                <a:solidFill>
                  <a:srgbClr val="4F81BD"/>
                </a:solidFill>
                <a:latin typeface="Cambria Math"/>
                <a:cs typeface="Cambria Math"/>
              </a:rPr>
              <a:t>𝑡</a:t>
            </a:r>
            <a:r>
              <a:rPr sz="2000" spc="-20" dirty="0">
                <a:solidFill>
                  <a:srgbClr val="77933C"/>
                </a:solidFill>
                <a:latin typeface="Cambria Math"/>
                <a:cs typeface="Cambria Math"/>
              </a:rPr>
              <a:t>|</a:t>
            </a:r>
            <a:endParaRPr sz="2000">
              <a:latin typeface="Cambria Math"/>
              <a:cs typeface="Cambria Math"/>
            </a:endParaRPr>
          </a:p>
          <a:p>
            <a:pPr marL="38100">
              <a:lnSpc>
                <a:spcPts val="2130"/>
              </a:lnSpc>
              <a:spcBef>
                <a:spcPts val="2070"/>
              </a:spcBef>
            </a:pPr>
            <a:r>
              <a:rPr sz="1800" b="1" dirty="0">
                <a:solidFill>
                  <a:srgbClr val="4F81BD"/>
                </a:solidFill>
                <a:latin typeface="Tahoma"/>
                <a:cs typeface="Tahoma"/>
              </a:rPr>
              <a:t>Scale-dependent</a:t>
            </a:r>
            <a:r>
              <a:rPr sz="1800" b="1" spc="-35" dirty="0">
                <a:solidFill>
                  <a:srgbClr val="4F81BD"/>
                </a:solidFill>
                <a:latin typeface="Tahoma"/>
                <a:cs typeface="Tahoma"/>
              </a:rPr>
              <a:t> </a:t>
            </a:r>
            <a:r>
              <a:rPr sz="1800" b="1" dirty="0">
                <a:solidFill>
                  <a:srgbClr val="4F81BD"/>
                </a:solidFill>
                <a:latin typeface="Tahoma"/>
                <a:cs typeface="Tahoma"/>
              </a:rPr>
              <a:t>base</a:t>
            </a:r>
            <a:r>
              <a:rPr sz="1800" b="1" spc="-35" dirty="0">
                <a:solidFill>
                  <a:srgbClr val="4F81BD"/>
                </a:solidFill>
                <a:latin typeface="Tahoma"/>
                <a:cs typeface="Tahoma"/>
              </a:rPr>
              <a:t> </a:t>
            </a:r>
            <a:r>
              <a:rPr sz="1800" b="1" spc="-40" dirty="0">
                <a:solidFill>
                  <a:srgbClr val="4F81BD"/>
                </a:solidFill>
                <a:latin typeface="Tahoma"/>
                <a:cs typeface="Tahoma"/>
              </a:rPr>
              <a:t>error:</a:t>
            </a:r>
            <a:endParaRPr sz="1800">
              <a:latin typeface="Tahoma"/>
              <a:cs typeface="Tahoma"/>
            </a:endParaRPr>
          </a:p>
          <a:p>
            <a:pPr marL="672465" algn="ctr">
              <a:lnSpc>
                <a:spcPts val="2370"/>
              </a:lnSpc>
            </a:pPr>
            <a:r>
              <a:rPr sz="2000" dirty="0">
                <a:solidFill>
                  <a:srgbClr val="4F81BD"/>
                </a:solidFill>
                <a:latin typeface="Cambria Math"/>
                <a:cs typeface="Cambria Math"/>
              </a:rPr>
              <a:t>𝑒</a:t>
            </a:r>
            <a:r>
              <a:rPr sz="2250" baseline="-14814" dirty="0">
                <a:solidFill>
                  <a:srgbClr val="4F81BD"/>
                </a:solidFill>
                <a:latin typeface="Cambria Math"/>
                <a:cs typeface="Cambria Math"/>
              </a:rPr>
              <a:t>𝑡</a:t>
            </a:r>
            <a:r>
              <a:rPr sz="2250" spc="465" baseline="-14814" dirty="0">
                <a:solidFill>
                  <a:srgbClr val="4F81BD"/>
                </a:solidFill>
                <a:latin typeface="Cambria Math"/>
                <a:cs typeface="Cambria Math"/>
              </a:rPr>
              <a:t> </a:t>
            </a:r>
            <a:r>
              <a:rPr sz="2000" dirty="0">
                <a:solidFill>
                  <a:srgbClr val="4F81BD"/>
                </a:solidFill>
                <a:latin typeface="Cambria Math"/>
                <a:cs typeface="Cambria Math"/>
              </a:rPr>
              <a:t>=</a:t>
            </a:r>
            <a:r>
              <a:rPr sz="2000" spc="114" dirty="0">
                <a:solidFill>
                  <a:srgbClr val="4F81BD"/>
                </a:solidFill>
                <a:latin typeface="Cambria Math"/>
                <a:cs typeface="Cambria Math"/>
              </a:rPr>
              <a:t> </a:t>
            </a:r>
            <a:r>
              <a:rPr sz="2000" dirty="0">
                <a:solidFill>
                  <a:srgbClr val="4F81BD"/>
                </a:solidFill>
                <a:latin typeface="Cambria Math"/>
                <a:cs typeface="Cambria Math"/>
              </a:rPr>
              <a:t>𝑦</a:t>
            </a:r>
            <a:r>
              <a:rPr sz="2250" baseline="-14814" dirty="0">
                <a:solidFill>
                  <a:srgbClr val="4F81BD"/>
                </a:solidFill>
                <a:latin typeface="Cambria Math"/>
                <a:cs typeface="Cambria Math"/>
              </a:rPr>
              <a:t>𝑡</a:t>
            </a:r>
            <a:r>
              <a:rPr sz="2250" spc="300" baseline="-14814" dirty="0">
                <a:solidFill>
                  <a:srgbClr val="4F81BD"/>
                </a:solidFill>
                <a:latin typeface="Cambria Math"/>
                <a:cs typeface="Cambria Math"/>
              </a:rPr>
              <a:t> </a:t>
            </a:r>
            <a:r>
              <a:rPr sz="2000" dirty="0">
                <a:solidFill>
                  <a:srgbClr val="4F81BD"/>
                </a:solidFill>
                <a:latin typeface="Cambria Math"/>
                <a:cs typeface="Cambria Math"/>
              </a:rPr>
              <a:t>− </a:t>
            </a:r>
            <a:r>
              <a:rPr sz="2000" spc="-800" dirty="0">
                <a:solidFill>
                  <a:srgbClr val="4F81BD"/>
                </a:solidFill>
                <a:latin typeface="Cambria Math"/>
                <a:cs typeface="Cambria Math"/>
              </a:rPr>
              <a:t>𝑦</a:t>
            </a:r>
            <a:r>
              <a:rPr sz="2000" spc="60" dirty="0">
                <a:solidFill>
                  <a:srgbClr val="4F81BD"/>
                </a:solidFill>
                <a:latin typeface="Cambria Math"/>
                <a:cs typeface="Cambria Math"/>
              </a:rPr>
              <a:t>-</a:t>
            </a:r>
            <a:r>
              <a:rPr sz="2250" spc="30" baseline="-14814" dirty="0">
                <a:solidFill>
                  <a:srgbClr val="4F81BD"/>
                </a:solidFill>
                <a:latin typeface="Cambria Math"/>
                <a:cs typeface="Cambria Math"/>
              </a:rPr>
              <a:t>𝑡</a:t>
            </a:r>
            <a:endParaRPr sz="2250" baseline="-14814">
              <a:latin typeface="Cambria Math"/>
              <a:cs typeface="Cambria Math"/>
            </a:endParaRPr>
          </a:p>
          <a:p>
            <a:pPr marL="38100">
              <a:lnSpc>
                <a:spcPts val="2135"/>
              </a:lnSpc>
              <a:spcBef>
                <a:spcPts val="2190"/>
              </a:spcBef>
            </a:pPr>
            <a:r>
              <a:rPr sz="1800" b="1" spc="-90" dirty="0">
                <a:solidFill>
                  <a:srgbClr val="77933C"/>
                </a:solidFill>
                <a:latin typeface="Tahoma"/>
                <a:cs typeface="Tahoma"/>
              </a:rPr>
              <a:t>Positive</a:t>
            </a:r>
            <a:r>
              <a:rPr sz="1800" b="1" spc="-10" dirty="0">
                <a:solidFill>
                  <a:srgbClr val="77933C"/>
                </a:solidFill>
                <a:latin typeface="Tahoma"/>
                <a:cs typeface="Tahoma"/>
              </a:rPr>
              <a:t> transform:</a:t>
            </a:r>
            <a:endParaRPr sz="1800">
              <a:latin typeface="Tahoma"/>
              <a:cs typeface="Tahoma"/>
            </a:endParaRPr>
          </a:p>
          <a:p>
            <a:pPr marL="684530" algn="ctr">
              <a:lnSpc>
                <a:spcPts val="2135"/>
              </a:lnSpc>
            </a:pPr>
            <a:r>
              <a:rPr sz="1800" spc="-25" dirty="0">
                <a:solidFill>
                  <a:srgbClr val="77933C"/>
                </a:solidFill>
                <a:latin typeface="Verdana"/>
                <a:cs typeface="Verdana"/>
              </a:rPr>
              <a:t>Absolute</a:t>
            </a:r>
            <a:r>
              <a:rPr sz="1800" spc="-105" dirty="0">
                <a:solidFill>
                  <a:srgbClr val="77933C"/>
                </a:solidFill>
                <a:latin typeface="Verdana"/>
                <a:cs typeface="Verdana"/>
              </a:rPr>
              <a:t> </a:t>
            </a:r>
            <a:r>
              <a:rPr sz="1800" spc="-60" dirty="0">
                <a:solidFill>
                  <a:srgbClr val="77933C"/>
                </a:solidFill>
                <a:latin typeface="Verdana"/>
                <a:cs typeface="Verdana"/>
              </a:rPr>
              <a:t>value:</a:t>
            </a:r>
            <a:r>
              <a:rPr sz="1800" spc="-105" dirty="0">
                <a:solidFill>
                  <a:srgbClr val="77933C"/>
                </a:solidFill>
                <a:latin typeface="Verdana"/>
                <a:cs typeface="Verdana"/>
              </a:rPr>
              <a:t> </a:t>
            </a:r>
            <a:r>
              <a:rPr sz="1800" spc="165" dirty="0">
                <a:solidFill>
                  <a:srgbClr val="77933C"/>
                </a:solidFill>
                <a:latin typeface="Verdana"/>
                <a:cs typeface="Verdana"/>
              </a:rPr>
              <a:t>|x|</a:t>
            </a:r>
            <a:endParaRPr sz="1800">
              <a:latin typeface="Verdana"/>
              <a:cs typeface="Verdana"/>
            </a:endParaRPr>
          </a:p>
        </p:txBody>
      </p:sp>
      <p:sp>
        <p:nvSpPr>
          <p:cNvPr id="8" name="object 8"/>
          <p:cNvSpPr txBox="1"/>
          <p:nvPr/>
        </p:nvSpPr>
        <p:spPr>
          <a:xfrm>
            <a:off x="8213919" y="1813052"/>
            <a:ext cx="22580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ahoma"/>
                <a:cs typeface="Tahoma"/>
              </a:rPr>
              <a:t>Mean</a:t>
            </a:r>
            <a:r>
              <a:rPr sz="1800" b="1" spc="-10" dirty="0">
                <a:latin typeface="Tahoma"/>
                <a:cs typeface="Tahoma"/>
              </a:rPr>
              <a:t> </a:t>
            </a:r>
            <a:r>
              <a:rPr sz="1800" b="1" spc="-35" dirty="0">
                <a:solidFill>
                  <a:srgbClr val="77933C"/>
                </a:solidFill>
                <a:latin typeface="Tahoma"/>
                <a:cs typeface="Tahoma"/>
              </a:rPr>
              <a:t>absolute</a:t>
            </a:r>
            <a:r>
              <a:rPr sz="1800" b="1" spc="-5" dirty="0">
                <a:solidFill>
                  <a:srgbClr val="77933C"/>
                </a:solidFill>
                <a:latin typeface="Tahoma"/>
                <a:cs typeface="Tahoma"/>
              </a:rPr>
              <a:t> </a:t>
            </a:r>
            <a:r>
              <a:rPr sz="1800" b="1" spc="-70" dirty="0">
                <a:solidFill>
                  <a:srgbClr val="4F81BD"/>
                </a:solidFill>
                <a:latin typeface="Tahoma"/>
                <a:cs typeface="Tahoma"/>
              </a:rPr>
              <a:t>error</a:t>
            </a:r>
            <a:endParaRPr sz="1800">
              <a:latin typeface="Tahoma"/>
              <a:cs typeface="Tahoma"/>
            </a:endParaRPr>
          </a:p>
        </p:txBody>
      </p:sp>
      <p:grpSp>
        <p:nvGrpSpPr>
          <p:cNvPr id="9" name="object 9"/>
          <p:cNvGrpSpPr/>
          <p:nvPr/>
        </p:nvGrpSpPr>
        <p:grpSpPr>
          <a:xfrm>
            <a:off x="8753856" y="2645664"/>
            <a:ext cx="1493520" cy="1216660"/>
            <a:chOff x="8753856" y="2645664"/>
            <a:chExt cx="1493520" cy="1216660"/>
          </a:xfrm>
        </p:grpSpPr>
        <p:pic>
          <p:nvPicPr>
            <p:cNvPr id="10" name="object 10"/>
            <p:cNvPicPr/>
            <p:nvPr/>
          </p:nvPicPr>
          <p:blipFill>
            <a:blip r:embed="rId2" cstate="print"/>
            <a:stretch>
              <a:fillRect/>
            </a:stretch>
          </p:blipFill>
          <p:spPr>
            <a:xfrm>
              <a:off x="8753856" y="2645664"/>
              <a:ext cx="1493520" cy="1216152"/>
            </a:xfrm>
            <a:prstGeom prst="rect">
              <a:avLst/>
            </a:prstGeom>
          </p:spPr>
        </p:pic>
        <p:sp>
          <p:nvSpPr>
            <p:cNvPr id="11" name="object 11"/>
            <p:cNvSpPr/>
            <p:nvPr/>
          </p:nvSpPr>
          <p:spPr>
            <a:xfrm>
              <a:off x="8796755" y="2742646"/>
              <a:ext cx="1331595" cy="1057275"/>
            </a:xfrm>
            <a:custGeom>
              <a:avLst/>
              <a:gdLst/>
              <a:ahLst/>
              <a:cxnLst/>
              <a:rect l="l" t="t" r="r" b="b"/>
              <a:pathLst>
                <a:path w="1331595" h="1057275">
                  <a:moveTo>
                    <a:pt x="1263578" y="37317"/>
                  </a:moveTo>
                  <a:lnTo>
                    <a:pt x="0" y="1036968"/>
                  </a:lnTo>
                  <a:lnTo>
                    <a:pt x="15758" y="1056888"/>
                  </a:lnTo>
                  <a:lnTo>
                    <a:pt x="1279338" y="57237"/>
                  </a:lnTo>
                  <a:lnTo>
                    <a:pt x="1263578" y="37317"/>
                  </a:lnTo>
                  <a:close/>
                </a:path>
                <a:path w="1331595" h="1057275">
                  <a:moveTo>
                    <a:pt x="1317437" y="29437"/>
                  </a:moveTo>
                  <a:lnTo>
                    <a:pt x="1273539" y="29437"/>
                  </a:lnTo>
                  <a:lnTo>
                    <a:pt x="1289298" y="49357"/>
                  </a:lnTo>
                  <a:lnTo>
                    <a:pt x="1279338" y="57237"/>
                  </a:lnTo>
                  <a:lnTo>
                    <a:pt x="1295097" y="77157"/>
                  </a:lnTo>
                  <a:lnTo>
                    <a:pt x="1317437" y="29437"/>
                  </a:lnTo>
                  <a:close/>
                </a:path>
                <a:path w="1331595" h="1057275">
                  <a:moveTo>
                    <a:pt x="1273539" y="29437"/>
                  </a:moveTo>
                  <a:lnTo>
                    <a:pt x="1263578" y="37317"/>
                  </a:lnTo>
                  <a:lnTo>
                    <a:pt x="1279338" y="57237"/>
                  </a:lnTo>
                  <a:lnTo>
                    <a:pt x="1289298" y="49357"/>
                  </a:lnTo>
                  <a:lnTo>
                    <a:pt x="1273539" y="29437"/>
                  </a:lnTo>
                  <a:close/>
                </a:path>
                <a:path w="1331595" h="1057275">
                  <a:moveTo>
                    <a:pt x="1331217" y="0"/>
                  </a:moveTo>
                  <a:lnTo>
                    <a:pt x="1247819" y="17397"/>
                  </a:lnTo>
                  <a:lnTo>
                    <a:pt x="1263578" y="37317"/>
                  </a:lnTo>
                  <a:lnTo>
                    <a:pt x="1273539" y="29437"/>
                  </a:lnTo>
                  <a:lnTo>
                    <a:pt x="1317437" y="29437"/>
                  </a:lnTo>
                  <a:lnTo>
                    <a:pt x="1331217" y="0"/>
                  </a:lnTo>
                  <a:close/>
                </a:path>
              </a:pathLst>
            </a:custGeom>
            <a:solidFill>
              <a:srgbClr val="77933C"/>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14" name="object 1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5" name="object 15"/>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38</a:t>
            </a:fld>
            <a:endParaRPr spc="-25" dirty="0"/>
          </a:p>
        </p:txBody>
      </p:sp>
      <p:sp>
        <p:nvSpPr>
          <p:cNvPr id="3" name="object 3"/>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4" name="object 4"/>
          <p:cNvSpPr txBox="1"/>
          <p:nvPr/>
        </p:nvSpPr>
        <p:spPr>
          <a:xfrm>
            <a:off x="812885" y="2596388"/>
            <a:ext cx="5170170" cy="635000"/>
          </a:xfrm>
          <a:prstGeom prst="rect">
            <a:avLst/>
          </a:prstGeom>
        </p:spPr>
        <p:txBody>
          <a:bodyPr vert="horz" wrap="square" lIns="0" tIns="12700" rIns="0" bIns="0" rtlCol="0">
            <a:spAutoFit/>
          </a:bodyPr>
          <a:lstStyle/>
          <a:p>
            <a:pPr marL="323850" marR="30480" indent="-285750">
              <a:lnSpc>
                <a:spcPct val="111100"/>
              </a:lnSpc>
              <a:spcBef>
                <a:spcPts val="100"/>
              </a:spcBef>
              <a:buFont typeface="Arial MT"/>
              <a:buChar char="•"/>
              <a:tabLst>
                <a:tab pos="323850" algn="l"/>
              </a:tabLst>
            </a:pPr>
            <a:r>
              <a:rPr sz="1800" dirty="0">
                <a:latin typeface="Verdana"/>
                <a:cs typeface="Verdana"/>
              </a:rPr>
              <a:t>Each</a:t>
            </a:r>
            <a:r>
              <a:rPr sz="1800" spc="-105" dirty="0">
                <a:latin typeface="Verdana"/>
                <a:cs typeface="Verdana"/>
              </a:rPr>
              <a:t> </a:t>
            </a:r>
            <a:r>
              <a:rPr sz="1800" spc="-35" dirty="0">
                <a:latin typeface="Verdana"/>
                <a:cs typeface="Verdana"/>
              </a:rPr>
              <a:t>forecast,</a:t>
            </a:r>
            <a:r>
              <a:rPr sz="1800" spc="-10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322" baseline="-14957" dirty="0">
                <a:latin typeface="Cambria Math"/>
                <a:cs typeface="Cambria Math"/>
              </a:rPr>
              <a:t> </a:t>
            </a:r>
            <a:r>
              <a:rPr sz="1800" spc="-165" dirty="0">
                <a:latin typeface="Verdana"/>
                <a:cs typeface="Verdana"/>
              </a:rPr>
              <a:t>,</a:t>
            </a:r>
            <a:r>
              <a:rPr sz="1800" spc="-105" dirty="0">
                <a:latin typeface="Verdana"/>
                <a:cs typeface="Verdana"/>
              </a:rPr>
              <a:t> </a:t>
            </a:r>
            <a:r>
              <a:rPr sz="1800" spc="-200" dirty="0">
                <a:latin typeface="Verdana"/>
                <a:cs typeface="Verdana"/>
              </a:rPr>
              <a:t>is</a:t>
            </a:r>
            <a:r>
              <a:rPr sz="1800" spc="-105" dirty="0">
                <a:latin typeface="Verdana"/>
                <a:cs typeface="Verdana"/>
              </a:rPr>
              <a:t> </a:t>
            </a:r>
            <a:r>
              <a:rPr sz="1800" dirty="0">
                <a:latin typeface="Verdana"/>
                <a:cs typeface="Verdana"/>
              </a:rPr>
              <a:t>associated</a:t>
            </a:r>
            <a:r>
              <a:rPr sz="1800" spc="-95" dirty="0">
                <a:latin typeface="Verdana"/>
                <a:cs typeface="Verdana"/>
              </a:rPr>
              <a:t> </a:t>
            </a:r>
            <a:r>
              <a:rPr sz="1800" spc="-70" dirty="0">
                <a:latin typeface="Verdana"/>
                <a:cs typeface="Verdana"/>
              </a:rPr>
              <a:t>with</a:t>
            </a:r>
            <a:r>
              <a:rPr sz="1800" spc="-105" dirty="0">
                <a:latin typeface="Verdana"/>
                <a:cs typeface="Verdana"/>
              </a:rPr>
              <a:t> </a:t>
            </a:r>
            <a:r>
              <a:rPr sz="1800" spc="150" dirty="0">
                <a:latin typeface="Verdana"/>
                <a:cs typeface="Verdana"/>
              </a:rPr>
              <a:t>a</a:t>
            </a:r>
            <a:r>
              <a:rPr sz="1800" spc="-114" dirty="0">
                <a:latin typeface="Verdana"/>
                <a:cs typeface="Verdana"/>
              </a:rPr>
              <a:t> </a:t>
            </a:r>
            <a:r>
              <a:rPr sz="1800" b="1" spc="-20" dirty="0">
                <a:solidFill>
                  <a:srgbClr val="4F81BD"/>
                </a:solidFill>
                <a:latin typeface="Tahoma"/>
                <a:cs typeface="Tahoma"/>
              </a:rPr>
              <a:t>base </a:t>
            </a:r>
            <a:r>
              <a:rPr sz="1800" b="1" spc="-10" dirty="0">
                <a:solidFill>
                  <a:srgbClr val="4F81BD"/>
                </a:solidFill>
                <a:latin typeface="Tahoma"/>
                <a:cs typeface="Tahoma"/>
              </a:rPr>
              <a:t>error</a:t>
            </a:r>
            <a:r>
              <a:rPr sz="1800" spc="-10" dirty="0">
                <a:latin typeface="Verdana"/>
                <a:cs typeface="Verdana"/>
              </a:rPr>
              <a:t>.</a:t>
            </a:r>
            <a:endParaRPr sz="1800">
              <a:latin typeface="Verdana"/>
              <a:cs typeface="Verdana"/>
            </a:endParaRPr>
          </a:p>
        </p:txBody>
      </p:sp>
      <p:sp>
        <p:nvSpPr>
          <p:cNvPr id="5" name="object 5"/>
          <p:cNvSpPr txBox="1"/>
          <p:nvPr/>
        </p:nvSpPr>
        <p:spPr>
          <a:xfrm>
            <a:off x="838285" y="3477259"/>
            <a:ext cx="5098415"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14" dirty="0">
                <a:latin typeface="Verdana"/>
                <a:cs typeface="Verdana"/>
              </a:rPr>
              <a:t>The</a:t>
            </a:r>
            <a:r>
              <a:rPr sz="1800" spc="-105" dirty="0">
                <a:latin typeface="Verdana"/>
                <a:cs typeface="Verdana"/>
              </a:rPr>
              <a:t> </a:t>
            </a:r>
            <a:r>
              <a:rPr sz="1800" dirty="0">
                <a:latin typeface="Verdana"/>
                <a:cs typeface="Verdana"/>
              </a:rPr>
              <a:t>base</a:t>
            </a:r>
            <a:r>
              <a:rPr sz="1800" spc="-100" dirty="0">
                <a:latin typeface="Verdana"/>
                <a:cs typeface="Verdana"/>
              </a:rPr>
              <a:t> </a:t>
            </a:r>
            <a:r>
              <a:rPr sz="1800" spc="-105" dirty="0">
                <a:latin typeface="Verdana"/>
                <a:cs typeface="Verdana"/>
              </a:rPr>
              <a:t>error</a:t>
            </a:r>
            <a:r>
              <a:rPr sz="1800" spc="-110" dirty="0">
                <a:latin typeface="Verdana"/>
                <a:cs typeface="Verdana"/>
              </a:rPr>
              <a:t> </a:t>
            </a:r>
            <a:r>
              <a:rPr sz="1800" spc="-200" dirty="0">
                <a:latin typeface="Verdana"/>
                <a:cs typeface="Verdana"/>
              </a:rPr>
              <a:t>is</a:t>
            </a:r>
            <a:r>
              <a:rPr sz="1800" spc="-100" dirty="0">
                <a:latin typeface="Verdana"/>
                <a:cs typeface="Verdana"/>
              </a:rPr>
              <a:t> </a:t>
            </a:r>
            <a:r>
              <a:rPr sz="1800" b="1" spc="-85" dirty="0">
                <a:solidFill>
                  <a:srgbClr val="77933C"/>
                </a:solidFill>
                <a:latin typeface="Tahoma"/>
                <a:cs typeface="Tahoma"/>
              </a:rPr>
              <a:t>transformed</a:t>
            </a:r>
            <a:r>
              <a:rPr sz="1800" b="1" spc="-5" dirty="0">
                <a:solidFill>
                  <a:srgbClr val="77933C"/>
                </a:solidFill>
                <a:latin typeface="Tahoma"/>
                <a:cs typeface="Tahoma"/>
              </a:rPr>
              <a:t> </a:t>
            </a:r>
            <a:r>
              <a:rPr sz="1800" dirty="0">
                <a:latin typeface="Verdana"/>
                <a:cs typeface="Verdana"/>
              </a:rPr>
              <a:t>to</a:t>
            </a:r>
            <a:r>
              <a:rPr sz="1800" spc="-110" dirty="0">
                <a:latin typeface="Verdana"/>
                <a:cs typeface="Verdana"/>
              </a:rPr>
              <a:t> </a:t>
            </a:r>
            <a:r>
              <a:rPr sz="1800" spc="90" dirty="0">
                <a:latin typeface="Verdana"/>
                <a:cs typeface="Verdana"/>
              </a:rPr>
              <a:t>be</a:t>
            </a:r>
            <a:r>
              <a:rPr sz="1800" spc="-100" dirty="0">
                <a:latin typeface="Verdana"/>
                <a:cs typeface="Verdana"/>
              </a:rPr>
              <a:t> </a:t>
            </a:r>
            <a:r>
              <a:rPr sz="1800" b="1" spc="-30" dirty="0">
                <a:solidFill>
                  <a:srgbClr val="77933C"/>
                </a:solidFill>
                <a:latin typeface="Tahoma"/>
                <a:cs typeface="Tahoma"/>
              </a:rPr>
              <a:t>positive</a:t>
            </a:r>
            <a:r>
              <a:rPr sz="1800" b="1" spc="-30" dirty="0">
                <a:latin typeface="Tahoma"/>
                <a:cs typeface="Tahoma"/>
              </a:rPr>
              <a:t>.</a:t>
            </a:r>
            <a:endParaRPr sz="1800">
              <a:latin typeface="Tahoma"/>
              <a:cs typeface="Tahoma"/>
            </a:endParaRPr>
          </a:p>
        </p:txBody>
      </p:sp>
      <p:sp>
        <p:nvSpPr>
          <p:cNvPr id="6" name="object 6"/>
          <p:cNvSpPr txBox="1"/>
          <p:nvPr/>
        </p:nvSpPr>
        <p:spPr>
          <a:xfrm>
            <a:off x="838285" y="4035044"/>
            <a:ext cx="4541520" cy="568325"/>
          </a:xfrm>
          <a:prstGeom prst="rect">
            <a:avLst/>
          </a:prstGeom>
        </p:spPr>
        <p:txBody>
          <a:bodyPr vert="horz" wrap="square" lIns="0" tIns="12700" rIns="0" bIns="0" rtlCol="0">
            <a:spAutoFit/>
          </a:bodyPr>
          <a:lstStyle/>
          <a:p>
            <a:pPr marL="297815" indent="-285115">
              <a:lnSpc>
                <a:spcPts val="2135"/>
              </a:lnSpc>
              <a:spcBef>
                <a:spcPts val="100"/>
              </a:spcBef>
              <a:buFont typeface="Arial MT"/>
              <a:buChar char="•"/>
              <a:tabLst>
                <a:tab pos="297815" algn="l"/>
              </a:tabLst>
            </a:pPr>
            <a:r>
              <a:rPr sz="1800" spc="-114" dirty="0">
                <a:latin typeface="Verdana"/>
                <a:cs typeface="Verdana"/>
              </a:rPr>
              <a:t>The</a:t>
            </a:r>
            <a:r>
              <a:rPr sz="1800" spc="-100" dirty="0">
                <a:latin typeface="Verdana"/>
                <a:cs typeface="Verdana"/>
              </a:rPr>
              <a:t> </a:t>
            </a:r>
            <a:r>
              <a:rPr sz="1800" dirty="0">
                <a:latin typeface="Verdana"/>
                <a:cs typeface="Verdana"/>
              </a:rPr>
              <a:t>base</a:t>
            </a:r>
            <a:r>
              <a:rPr sz="1800" spc="-100" dirty="0">
                <a:latin typeface="Verdana"/>
                <a:cs typeface="Verdana"/>
              </a:rPr>
              <a:t> </a:t>
            </a:r>
            <a:r>
              <a:rPr sz="1800" spc="-130" dirty="0">
                <a:latin typeface="Verdana"/>
                <a:cs typeface="Verdana"/>
              </a:rPr>
              <a:t>errors</a:t>
            </a:r>
            <a:r>
              <a:rPr sz="1800" spc="-100" dirty="0">
                <a:latin typeface="Verdana"/>
                <a:cs typeface="Verdana"/>
              </a:rPr>
              <a:t> </a:t>
            </a:r>
            <a:r>
              <a:rPr sz="1800" dirty="0">
                <a:latin typeface="Verdana"/>
                <a:cs typeface="Verdana"/>
              </a:rPr>
              <a:t>are</a:t>
            </a:r>
            <a:r>
              <a:rPr sz="1800" spc="-95" dirty="0">
                <a:latin typeface="Verdana"/>
                <a:cs typeface="Verdana"/>
              </a:rPr>
              <a:t> </a:t>
            </a:r>
            <a:r>
              <a:rPr sz="1800" b="1" dirty="0">
                <a:solidFill>
                  <a:srgbClr val="C0504D"/>
                </a:solidFill>
                <a:latin typeface="Tahoma"/>
                <a:cs typeface="Tahoma"/>
              </a:rPr>
              <a:t>aggregated</a:t>
            </a:r>
            <a:r>
              <a:rPr sz="1800" b="1" spc="5" dirty="0">
                <a:solidFill>
                  <a:srgbClr val="C0504D"/>
                </a:solidFill>
                <a:latin typeface="Tahoma"/>
                <a:cs typeface="Tahoma"/>
              </a:rPr>
              <a:t> </a:t>
            </a:r>
            <a:r>
              <a:rPr sz="1800" spc="-75" dirty="0">
                <a:latin typeface="Verdana"/>
                <a:cs typeface="Verdana"/>
              </a:rPr>
              <a:t>with</a:t>
            </a:r>
            <a:r>
              <a:rPr sz="1800" spc="-100" dirty="0">
                <a:latin typeface="Verdana"/>
                <a:cs typeface="Verdana"/>
              </a:rPr>
              <a:t> </a:t>
            </a:r>
            <a:r>
              <a:rPr sz="1800" spc="100" dirty="0">
                <a:latin typeface="Verdana"/>
                <a:cs typeface="Verdana"/>
              </a:rPr>
              <a:t>a</a:t>
            </a:r>
            <a:endParaRPr sz="1800">
              <a:latin typeface="Verdana"/>
              <a:cs typeface="Verdana"/>
            </a:endParaRPr>
          </a:p>
          <a:p>
            <a:pPr marL="298450">
              <a:lnSpc>
                <a:spcPts val="2135"/>
              </a:lnSpc>
            </a:pPr>
            <a:r>
              <a:rPr sz="1800" b="1" spc="-45" dirty="0">
                <a:solidFill>
                  <a:srgbClr val="C0504D"/>
                </a:solidFill>
                <a:latin typeface="Tahoma"/>
                <a:cs typeface="Tahoma"/>
              </a:rPr>
              <a:t>summary</a:t>
            </a:r>
            <a:r>
              <a:rPr sz="1800" b="1" spc="-75"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p:txBody>
      </p:sp>
      <p:sp>
        <p:nvSpPr>
          <p:cNvPr id="7" name="object 7"/>
          <p:cNvSpPr/>
          <p:nvPr/>
        </p:nvSpPr>
        <p:spPr>
          <a:xfrm>
            <a:off x="10089889" y="2452056"/>
            <a:ext cx="542925" cy="235585"/>
          </a:xfrm>
          <a:custGeom>
            <a:avLst/>
            <a:gdLst/>
            <a:ahLst/>
            <a:cxnLst/>
            <a:rect l="l" t="t" r="r" b="b"/>
            <a:pathLst>
              <a:path w="542925" h="235585">
                <a:moveTo>
                  <a:pt x="467512" y="0"/>
                </a:moveTo>
                <a:lnTo>
                  <a:pt x="464163" y="9550"/>
                </a:lnTo>
                <a:lnTo>
                  <a:pt x="477783" y="15460"/>
                </a:lnTo>
                <a:lnTo>
                  <a:pt x="489495" y="23642"/>
                </a:lnTo>
                <a:lnTo>
                  <a:pt x="513277" y="61566"/>
                </a:lnTo>
                <a:lnTo>
                  <a:pt x="521089" y="116457"/>
                </a:lnTo>
                <a:lnTo>
                  <a:pt x="520217" y="137208"/>
                </a:lnTo>
                <a:lnTo>
                  <a:pt x="507137" y="188019"/>
                </a:lnTo>
                <a:lnTo>
                  <a:pt x="477941" y="219785"/>
                </a:lnTo>
                <a:lnTo>
                  <a:pt x="464535" y="225723"/>
                </a:lnTo>
                <a:lnTo>
                  <a:pt x="467512" y="235272"/>
                </a:lnTo>
                <a:lnTo>
                  <a:pt x="512463" y="208564"/>
                </a:lnTo>
                <a:lnTo>
                  <a:pt x="537709" y="159261"/>
                </a:lnTo>
                <a:lnTo>
                  <a:pt x="542546" y="117698"/>
                </a:lnTo>
                <a:lnTo>
                  <a:pt x="541347" y="96385"/>
                </a:lnTo>
                <a:lnTo>
                  <a:pt x="541333" y="96129"/>
                </a:lnTo>
                <a:lnTo>
                  <a:pt x="531628" y="57899"/>
                </a:lnTo>
                <a:lnTo>
                  <a:pt x="499525" y="15084"/>
                </a:lnTo>
                <a:lnTo>
                  <a:pt x="484569" y="6158"/>
                </a:lnTo>
                <a:lnTo>
                  <a:pt x="467512" y="0"/>
                </a:lnTo>
                <a:close/>
              </a:path>
              <a:path w="542925" h="235585">
                <a:moveTo>
                  <a:pt x="75034" y="0"/>
                </a:moveTo>
                <a:lnTo>
                  <a:pt x="30165" y="26777"/>
                </a:lnTo>
                <a:lnTo>
                  <a:pt x="4852" y="76196"/>
                </a:lnTo>
                <a:lnTo>
                  <a:pt x="69" y="116457"/>
                </a:lnTo>
                <a:lnTo>
                  <a:pt x="0" y="117698"/>
                </a:lnTo>
                <a:lnTo>
                  <a:pt x="1091" y="137208"/>
                </a:lnTo>
                <a:lnTo>
                  <a:pt x="1209" y="139313"/>
                </a:lnTo>
                <a:lnTo>
                  <a:pt x="4837" y="159261"/>
                </a:lnTo>
                <a:lnTo>
                  <a:pt x="30084" y="208564"/>
                </a:lnTo>
                <a:lnTo>
                  <a:pt x="75034" y="235272"/>
                </a:lnTo>
                <a:lnTo>
                  <a:pt x="78011" y="225723"/>
                </a:lnTo>
                <a:lnTo>
                  <a:pt x="64605" y="219785"/>
                </a:lnTo>
                <a:lnTo>
                  <a:pt x="53036" y="211522"/>
                </a:lnTo>
                <a:lnTo>
                  <a:pt x="29304" y="172989"/>
                </a:lnTo>
                <a:lnTo>
                  <a:pt x="21508" y="117698"/>
                </a:lnTo>
                <a:lnTo>
                  <a:pt x="21456" y="116457"/>
                </a:lnTo>
                <a:lnTo>
                  <a:pt x="22328" y="96385"/>
                </a:lnTo>
                <a:lnTo>
                  <a:pt x="35408" y="46819"/>
                </a:lnTo>
                <a:lnTo>
                  <a:pt x="64814" y="15460"/>
                </a:lnTo>
                <a:lnTo>
                  <a:pt x="78383" y="9550"/>
                </a:lnTo>
                <a:lnTo>
                  <a:pt x="75034" y="0"/>
                </a:lnTo>
                <a:close/>
              </a:path>
            </a:pathLst>
          </a:custGeom>
          <a:solidFill>
            <a:srgbClr val="000000"/>
          </a:solidFill>
        </p:spPr>
        <p:txBody>
          <a:bodyPr wrap="square" lIns="0" tIns="0" rIns="0" bIns="0" rtlCol="0"/>
          <a:lstStyle/>
          <a:p>
            <a:endParaRPr/>
          </a:p>
        </p:txBody>
      </p:sp>
      <p:sp>
        <p:nvSpPr>
          <p:cNvPr id="8" name="object 8"/>
          <p:cNvSpPr txBox="1"/>
          <p:nvPr/>
        </p:nvSpPr>
        <p:spPr>
          <a:xfrm>
            <a:off x="7571740" y="2375915"/>
            <a:ext cx="3270885" cy="1986280"/>
          </a:xfrm>
          <a:prstGeom prst="rect">
            <a:avLst/>
          </a:prstGeom>
        </p:spPr>
        <p:txBody>
          <a:bodyPr vert="horz" wrap="square" lIns="0" tIns="12700" rIns="0" bIns="0" rtlCol="0">
            <a:spAutoFit/>
          </a:bodyPr>
          <a:lstStyle/>
          <a:p>
            <a:pPr marL="866775">
              <a:lnSpc>
                <a:spcPct val="100000"/>
              </a:lnSpc>
              <a:spcBef>
                <a:spcPts val="100"/>
              </a:spcBef>
              <a:tabLst>
                <a:tab pos="1537335" algn="l"/>
              </a:tabLst>
            </a:pPr>
            <a:r>
              <a:rPr sz="2000" spc="-25" dirty="0">
                <a:latin typeface="Cambria Math"/>
                <a:cs typeface="Cambria Math"/>
              </a:rPr>
              <a:t>𝑀𝐴𝐸</a:t>
            </a:r>
            <a:r>
              <a:rPr sz="2000" dirty="0">
                <a:latin typeface="Cambria Math"/>
                <a:cs typeface="Cambria Math"/>
              </a:rPr>
              <a:t>	=</a:t>
            </a:r>
            <a:r>
              <a:rPr sz="2000" spc="95" dirty="0">
                <a:latin typeface="Cambria Math"/>
                <a:cs typeface="Cambria Math"/>
              </a:rPr>
              <a:t> </a:t>
            </a:r>
            <a:r>
              <a:rPr sz="2000" dirty="0">
                <a:solidFill>
                  <a:srgbClr val="C0504D"/>
                </a:solidFill>
                <a:latin typeface="Cambria Math"/>
                <a:cs typeface="Cambria Math"/>
              </a:rPr>
              <a:t>𝒎𝒆𝒂𝒏</a:t>
            </a:r>
            <a:r>
              <a:rPr sz="2000" spc="355" dirty="0">
                <a:solidFill>
                  <a:srgbClr val="C0504D"/>
                </a:solidFill>
                <a:latin typeface="Cambria Math"/>
                <a:cs typeface="Cambria Math"/>
              </a:rPr>
              <a:t> </a:t>
            </a:r>
            <a:r>
              <a:rPr sz="2000" spc="-20" dirty="0">
                <a:solidFill>
                  <a:srgbClr val="77933C"/>
                </a:solidFill>
                <a:latin typeface="Cambria Math"/>
                <a:cs typeface="Cambria Math"/>
              </a:rPr>
              <a:t>|</a:t>
            </a:r>
            <a:r>
              <a:rPr sz="2000" spc="-20" dirty="0">
                <a:solidFill>
                  <a:srgbClr val="4F81BD"/>
                </a:solidFill>
                <a:latin typeface="Cambria Math"/>
                <a:cs typeface="Cambria Math"/>
              </a:rPr>
              <a:t>𝑒</a:t>
            </a:r>
            <a:r>
              <a:rPr sz="2250" spc="-30" baseline="-14814" dirty="0">
                <a:solidFill>
                  <a:srgbClr val="4F81BD"/>
                </a:solidFill>
                <a:latin typeface="Cambria Math"/>
                <a:cs typeface="Cambria Math"/>
              </a:rPr>
              <a:t>𝑡</a:t>
            </a:r>
            <a:r>
              <a:rPr sz="2000" spc="-20" dirty="0">
                <a:solidFill>
                  <a:srgbClr val="77933C"/>
                </a:solidFill>
                <a:latin typeface="Cambria Math"/>
                <a:cs typeface="Cambria Math"/>
              </a:rPr>
              <a:t>|</a:t>
            </a:r>
            <a:endParaRPr sz="2000">
              <a:latin typeface="Cambria Math"/>
              <a:cs typeface="Cambria Math"/>
            </a:endParaRPr>
          </a:p>
          <a:p>
            <a:pPr marL="38100">
              <a:lnSpc>
                <a:spcPts val="2130"/>
              </a:lnSpc>
              <a:spcBef>
                <a:spcPts val="2070"/>
              </a:spcBef>
            </a:pPr>
            <a:r>
              <a:rPr sz="1800" b="1" dirty="0">
                <a:solidFill>
                  <a:srgbClr val="4F81BD"/>
                </a:solidFill>
                <a:latin typeface="Tahoma"/>
                <a:cs typeface="Tahoma"/>
              </a:rPr>
              <a:t>Scale-dependent</a:t>
            </a:r>
            <a:r>
              <a:rPr sz="1800" b="1" spc="-35" dirty="0">
                <a:solidFill>
                  <a:srgbClr val="4F81BD"/>
                </a:solidFill>
                <a:latin typeface="Tahoma"/>
                <a:cs typeface="Tahoma"/>
              </a:rPr>
              <a:t> </a:t>
            </a:r>
            <a:r>
              <a:rPr sz="1800" b="1" dirty="0">
                <a:solidFill>
                  <a:srgbClr val="4F81BD"/>
                </a:solidFill>
                <a:latin typeface="Tahoma"/>
                <a:cs typeface="Tahoma"/>
              </a:rPr>
              <a:t>base</a:t>
            </a:r>
            <a:r>
              <a:rPr sz="1800" b="1" spc="-35" dirty="0">
                <a:solidFill>
                  <a:srgbClr val="4F81BD"/>
                </a:solidFill>
                <a:latin typeface="Tahoma"/>
                <a:cs typeface="Tahoma"/>
              </a:rPr>
              <a:t> </a:t>
            </a:r>
            <a:r>
              <a:rPr sz="1800" b="1" spc="-40" dirty="0">
                <a:solidFill>
                  <a:srgbClr val="4F81BD"/>
                </a:solidFill>
                <a:latin typeface="Tahoma"/>
                <a:cs typeface="Tahoma"/>
              </a:rPr>
              <a:t>error:</a:t>
            </a:r>
            <a:endParaRPr sz="1800">
              <a:latin typeface="Tahoma"/>
              <a:cs typeface="Tahoma"/>
            </a:endParaRPr>
          </a:p>
          <a:p>
            <a:pPr marL="672465" algn="ctr">
              <a:lnSpc>
                <a:spcPts val="2370"/>
              </a:lnSpc>
            </a:pPr>
            <a:r>
              <a:rPr sz="2000" dirty="0">
                <a:solidFill>
                  <a:srgbClr val="4F81BD"/>
                </a:solidFill>
                <a:latin typeface="Cambria Math"/>
                <a:cs typeface="Cambria Math"/>
              </a:rPr>
              <a:t>𝑒</a:t>
            </a:r>
            <a:r>
              <a:rPr sz="2250" baseline="-14814" dirty="0">
                <a:solidFill>
                  <a:srgbClr val="4F81BD"/>
                </a:solidFill>
                <a:latin typeface="Cambria Math"/>
                <a:cs typeface="Cambria Math"/>
              </a:rPr>
              <a:t>𝑡</a:t>
            </a:r>
            <a:r>
              <a:rPr sz="2250" spc="465" baseline="-14814" dirty="0">
                <a:solidFill>
                  <a:srgbClr val="4F81BD"/>
                </a:solidFill>
                <a:latin typeface="Cambria Math"/>
                <a:cs typeface="Cambria Math"/>
              </a:rPr>
              <a:t> </a:t>
            </a:r>
            <a:r>
              <a:rPr sz="2000" dirty="0">
                <a:solidFill>
                  <a:srgbClr val="4F81BD"/>
                </a:solidFill>
                <a:latin typeface="Cambria Math"/>
                <a:cs typeface="Cambria Math"/>
              </a:rPr>
              <a:t>=</a:t>
            </a:r>
            <a:r>
              <a:rPr sz="2000" spc="114" dirty="0">
                <a:solidFill>
                  <a:srgbClr val="4F81BD"/>
                </a:solidFill>
                <a:latin typeface="Cambria Math"/>
                <a:cs typeface="Cambria Math"/>
              </a:rPr>
              <a:t> </a:t>
            </a:r>
            <a:r>
              <a:rPr sz="2000" dirty="0">
                <a:solidFill>
                  <a:srgbClr val="4F81BD"/>
                </a:solidFill>
                <a:latin typeface="Cambria Math"/>
                <a:cs typeface="Cambria Math"/>
              </a:rPr>
              <a:t>𝑦</a:t>
            </a:r>
            <a:r>
              <a:rPr sz="2250" baseline="-14814" dirty="0">
                <a:solidFill>
                  <a:srgbClr val="4F81BD"/>
                </a:solidFill>
                <a:latin typeface="Cambria Math"/>
                <a:cs typeface="Cambria Math"/>
              </a:rPr>
              <a:t>𝑡</a:t>
            </a:r>
            <a:r>
              <a:rPr sz="2250" spc="300" baseline="-14814" dirty="0">
                <a:solidFill>
                  <a:srgbClr val="4F81BD"/>
                </a:solidFill>
                <a:latin typeface="Cambria Math"/>
                <a:cs typeface="Cambria Math"/>
              </a:rPr>
              <a:t> </a:t>
            </a:r>
            <a:r>
              <a:rPr sz="2000" dirty="0">
                <a:solidFill>
                  <a:srgbClr val="4F81BD"/>
                </a:solidFill>
                <a:latin typeface="Cambria Math"/>
                <a:cs typeface="Cambria Math"/>
              </a:rPr>
              <a:t>− </a:t>
            </a:r>
            <a:r>
              <a:rPr sz="2000" spc="-800" dirty="0">
                <a:solidFill>
                  <a:srgbClr val="4F81BD"/>
                </a:solidFill>
                <a:latin typeface="Cambria Math"/>
                <a:cs typeface="Cambria Math"/>
              </a:rPr>
              <a:t>𝑦</a:t>
            </a:r>
            <a:r>
              <a:rPr sz="2000" spc="60" dirty="0">
                <a:solidFill>
                  <a:srgbClr val="4F81BD"/>
                </a:solidFill>
                <a:latin typeface="Cambria Math"/>
                <a:cs typeface="Cambria Math"/>
              </a:rPr>
              <a:t>-</a:t>
            </a:r>
            <a:r>
              <a:rPr sz="2250" spc="30" baseline="-14814" dirty="0">
                <a:solidFill>
                  <a:srgbClr val="4F81BD"/>
                </a:solidFill>
                <a:latin typeface="Cambria Math"/>
                <a:cs typeface="Cambria Math"/>
              </a:rPr>
              <a:t>𝑡</a:t>
            </a:r>
            <a:endParaRPr sz="2250" baseline="-14814">
              <a:latin typeface="Cambria Math"/>
              <a:cs typeface="Cambria Math"/>
            </a:endParaRPr>
          </a:p>
          <a:p>
            <a:pPr marL="38100">
              <a:lnSpc>
                <a:spcPts val="2135"/>
              </a:lnSpc>
              <a:spcBef>
                <a:spcPts val="2190"/>
              </a:spcBef>
            </a:pPr>
            <a:r>
              <a:rPr sz="1800" b="1" spc="-90" dirty="0">
                <a:solidFill>
                  <a:srgbClr val="77933C"/>
                </a:solidFill>
                <a:latin typeface="Tahoma"/>
                <a:cs typeface="Tahoma"/>
              </a:rPr>
              <a:t>Positive</a:t>
            </a:r>
            <a:r>
              <a:rPr sz="1800" b="1" spc="-10" dirty="0">
                <a:solidFill>
                  <a:srgbClr val="77933C"/>
                </a:solidFill>
                <a:latin typeface="Tahoma"/>
                <a:cs typeface="Tahoma"/>
              </a:rPr>
              <a:t> transform:</a:t>
            </a:r>
            <a:endParaRPr sz="1800">
              <a:latin typeface="Tahoma"/>
              <a:cs typeface="Tahoma"/>
            </a:endParaRPr>
          </a:p>
          <a:p>
            <a:pPr marL="684530" algn="ctr">
              <a:lnSpc>
                <a:spcPts val="2135"/>
              </a:lnSpc>
            </a:pPr>
            <a:r>
              <a:rPr sz="1800" spc="-25" dirty="0">
                <a:solidFill>
                  <a:srgbClr val="77933C"/>
                </a:solidFill>
                <a:latin typeface="Verdana"/>
                <a:cs typeface="Verdana"/>
              </a:rPr>
              <a:t>Absolute</a:t>
            </a:r>
            <a:r>
              <a:rPr sz="1800" spc="-105" dirty="0">
                <a:solidFill>
                  <a:srgbClr val="77933C"/>
                </a:solidFill>
                <a:latin typeface="Verdana"/>
                <a:cs typeface="Verdana"/>
              </a:rPr>
              <a:t> </a:t>
            </a:r>
            <a:r>
              <a:rPr sz="1800" spc="-60" dirty="0">
                <a:solidFill>
                  <a:srgbClr val="77933C"/>
                </a:solidFill>
                <a:latin typeface="Verdana"/>
                <a:cs typeface="Verdana"/>
              </a:rPr>
              <a:t>value:</a:t>
            </a:r>
            <a:r>
              <a:rPr sz="1800" spc="-105" dirty="0">
                <a:solidFill>
                  <a:srgbClr val="77933C"/>
                </a:solidFill>
                <a:latin typeface="Verdana"/>
                <a:cs typeface="Verdana"/>
              </a:rPr>
              <a:t> </a:t>
            </a:r>
            <a:r>
              <a:rPr sz="1800" spc="165" dirty="0">
                <a:solidFill>
                  <a:srgbClr val="77933C"/>
                </a:solidFill>
                <a:latin typeface="Verdana"/>
                <a:cs typeface="Verdana"/>
              </a:rPr>
              <a:t>|x|</a:t>
            </a:r>
            <a:endParaRPr sz="1800">
              <a:latin typeface="Verdana"/>
              <a:cs typeface="Verdana"/>
            </a:endParaRPr>
          </a:p>
        </p:txBody>
      </p:sp>
      <p:sp>
        <p:nvSpPr>
          <p:cNvPr id="9" name="object 9"/>
          <p:cNvSpPr txBox="1"/>
          <p:nvPr/>
        </p:nvSpPr>
        <p:spPr>
          <a:xfrm>
            <a:off x="8213919" y="1813052"/>
            <a:ext cx="225806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504D"/>
                </a:solidFill>
                <a:latin typeface="Tahoma"/>
                <a:cs typeface="Tahoma"/>
              </a:rPr>
              <a:t>Mean</a:t>
            </a:r>
            <a:r>
              <a:rPr sz="1800" b="1" spc="-10" dirty="0">
                <a:solidFill>
                  <a:srgbClr val="C0504D"/>
                </a:solidFill>
                <a:latin typeface="Tahoma"/>
                <a:cs typeface="Tahoma"/>
              </a:rPr>
              <a:t> </a:t>
            </a:r>
            <a:r>
              <a:rPr sz="1800" b="1" spc="-35" dirty="0">
                <a:solidFill>
                  <a:srgbClr val="77933C"/>
                </a:solidFill>
                <a:latin typeface="Tahoma"/>
                <a:cs typeface="Tahoma"/>
              </a:rPr>
              <a:t>absolute</a:t>
            </a:r>
            <a:r>
              <a:rPr sz="1800" b="1" spc="-5" dirty="0">
                <a:solidFill>
                  <a:srgbClr val="77933C"/>
                </a:solidFill>
                <a:latin typeface="Tahoma"/>
                <a:cs typeface="Tahoma"/>
              </a:rPr>
              <a:t> </a:t>
            </a:r>
            <a:r>
              <a:rPr sz="1800" b="1" spc="-70" dirty="0">
                <a:solidFill>
                  <a:srgbClr val="4F81BD"/>
                </a:solidFill>
                <a:latin typeface="Tahoma"/>
                <a:cs typeface="Tahoma"/>
              </a:rPr>
              <a:t>error</a:t>
            </a:r>
            <a:endParaRPr sz="1800">
              <a:latin typeface="Tahoma"/>
              <a:cs typeface="Tahoma"/>
            </a:endParaRPr>
          </a:p>
        </p:txBody>
      </p:sp>
      <p:sp>
        <p:nvSpPr>
          <p:cNvPr id="10" name="object 10"/>
          <p:cNvSpPr txBox="1"/>
          <p:nvPr/>
        </p:nvSpPr>
        <p:spPr>
          <a:xfrm>
            <a:off x="7597140" y="4620259"/>
            <a:ext cx="2294890" cy="565150"/>
          </a:xfrm>
          <a:prstGeom prst="rect">
            <a:avLst/>
          </a:prstGeom>
        </p:spPr>
        <p:txBody>
          <a:bodyPr vert="horz" wrap="square" lIns="0" tIns="12700" rIns="0" bIns="0" rtlCol="0">
            <a:spAutoFit/>
          </a:bodyPr>
          <a:lstStyle/>
          <a:p>
            <a:pPr marL="12700">
              <a:lnSpc>
                <a:spcPts val="2125"/>
              </a:lnSpc>
              <a:spcBef>
                <a:spcPts val="100"/>
              </a:spcBef>
            </a:pPr>
            <a:r>
              <a:rPr sz="1800" b="1" spc="-60" dirty="0">
                <a:solidFill>
                  <a:srgbClr val="C0504D"/>
                </a:solidFill>
                <a:latin typeface="Tahoma"/>
                <a:cs typeface="Tahoma"/>
              </a:rPr>
              <a:t>Summary</a:t>
            </a:r>
            <a:r>
              <a:rPr sz="1800" b="1" spc="-70"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a:p>
            <a:pPr marR="5080" algn="r">
              <a:lnSpc>
                <a:spcPts val="2125"/>
              </a:lnSpc>
            </a:pPr>
            <a:r>
              <a:rPr sz="1800" spc="-20" dirty="0">
                <a:solidFill>
                  <a:srgbClr val="C0504D"/>
                </a:solidFill>
                <a:latin typeface="Verdana"/>
                <a:cs typeface="Verdana"/>
              </a:rPr>
              <a:t>mean</a:t>
            </a:r>
            <a:endParaRPr sz="1800">
              <a:latin typeface="Verdana"/>
              <a:cs typeface="Verdana"/>
            </a:endParaRPr>
          </a:p>
        </p:txBody>
      </p:sp>
      <p:grpSp>
        <p:nvGrpSpPr>
          <p:cNvPr id="11" name="object 11"/>
          <p:cNvGrpSpPr/>
          <p:nvPr/>
        </p:nvGrpSpPr>
        <p:grpSpPr>
          <a:xfrm>
            <a:off x="9494519" y="2615183"/>
            <a:ext cx="234950" cy="2045335"/>
            <a:chOff x="9494519" y="2615183"/>
            <a:chExt cx="234950" cy="2045335"/>
          </a:xfrm>
        </p:grpSpPr>
        <p:pic>
          <p:nvPicPr>
            <p:cNvPr id="12" name="object 12"/>
            <p:cNvPicPr/>
            <p:nvPr/>
          </p:nvPicPr>
          <p:blipFill>
            <a:blip r:embed="rId2" cstate="print"/>
            <a:stretch>
              <a:fillRect/>
            </a:stretch>
          </p:blipFill>
          <p:spPr>
            <a:xfrm>
              <a:off x="9494519" y="2615183"/>
              <a:ext cx="234696" cy="2045208"/>
            </a:xfrm>
            <a:prstGeom prst="rect">
              <a:avLst/>
            </a:prstGeom>
          </p:spPr>
        </p:pic>
        <p:sp>
          <p:nvSpPr>
            <p:cNvPr id="13" name="object 13"/>
            <p:cNvSpPr/>
            <p:nvPr/>
          </p:nvSpPr>
          <p:spPr>
            <a:xfrm>
              <a:off x="9573713" y="2711867"/>
              <a:ext cx="76200" cy="1888489"/>
            </a:xfrm>
            <a:custGeom>
              <a:avLst/>
              <a:gdLst/>
              <a:ahLst/>
              <a:cxnLst/>
              <a:rect l="l" t="t" r="r" b="b"/>
              <a:pathLst>
                <a:path w="76200" h="1888489">
                  <a:moveTo>
                    <a:pt x="50800" y="63501"/>
                  </a:moveTo>
                  <a:lnTo>
                    <a:pt x="25400" y="63501"/>
                  </a:lnTo>
                  <a:lnTo>
                    <a:pt x="25398" y="1888412"/>
                  </a:lnTo>
                  <a:lnTo>
                    <a:pt x="50798" y="1888412"/>
                  </a:lnTo>
                  <a:lnTo>
                    <a:pt x="50800" y="63501"/>
                  </a:lnTo>
                  <a:close/>
                </a:path>
                <a:path w="76200" h="1888489">
                  <a:moveTo>
                    <a:pt x="38100" y="0"/>
                  </a:moveTo>
                  <a:lnTo>
                    <a:pt x="0" y="76200"/>
                  </a:lnTo>
                  <a:lnTo>
                    <a:pt x="25399" y="76200"/>
                  </a:lnTo>
                  <a:lnTo>
                    <a:pt x="25400" y="63501"/>
                  </a:lnTo>
                  <a:lnTo>
                    <a:pt x="69850" y="63501"/>
                  </a:lnTo>
                  <a:lnTo>
                    <a:pt x="38100" y="0"/>
                  </a:lnTo>
                  <a:close/>
                </a:path>
                <a:path w="76200" h="1888489">
                  <a:moveTo>
                    <a:pt x="69850" y="63501"/>
                  </a:moveTo>
                  <a:lnTo>
                    <a:pt x="50800" y="63501"/>
                  </a:lnTo>
                  <a:lnTo>
                    <a:pt x="50799" y="76200"/>
                  </a:lnTo>
                  <a:lnTo>
                    <a:pt x="76200" y="76200"/>
                  </a:lnTo>
                  <a:lnTo>
                    <a:pt x="69850" y="63501"/>
                  </a:lnTo>
                  <a:close/>
                </a:path>
              </a:pathLst>
            </a:custGeom>
            <a:solidFill>
              <a:srgbClr val="C0504D"/>
            </a:solid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20" name="object 2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21" name="object 21"/>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39</a:t>
            </a:fld>
            <a:endParaRPr spc="-25" dirty="0"/>
          </a:p>
        </p:txBody>
      </p:sp>
      <p:sp>
        <p:nvSpPr>
          <p:cNvPr id="3" name="object 3"/>
          <p:cNvSpPr/>
          <p:nvPr/>
        </p:nvSpPr>
        <p:spPr>
          <a:xfrm>
            <a:off x="9291470" y="2452056"/>
            <a:ext cx="558165" cy="235585"/>
          </a:xfrm>
          <a:custGeom>
            <a:avLst/>
            <a:gdLst/>
            <a:ahLst/>
            <a:cxnLst/>
            <a:rect l="l" t="t" r="r" b="b"/>
            <a:pathLst>
              <a:path w="558165" h="235585">
                <a:moveTo>
                  <a:pt x="482751" y="0"/>
                </a:moveTo>
                <a:lnTo>
                  <a:pt x="479403" y="9550"/>
                </a:lnTo>
                <a:lnTo>
                  <a:pt x="493022" y="15460"/>
                </a:lnTo>
                <a:lnTo>
                  <a:pt x="504734" y="23642"/>
                </a:lnTo>
                <a:lnTo>
                  <a:pt x="528516" y="61566"/>
                </a:lnTo>
                <a:lnTo>
                  <a:pt x="536329" y="116457"/>
                </a:lnTo>
                <a:lnTo>
                  <a:pt x="535457" y="137208"/>
                </a:lnTo>
                <a:lnTo>
                  <a:pt x="522376" y="188019"/>
                </a:lnTo>
                <a:lnTo>
                  <a:pt x="493180" y="219785"/>
                </a:lnTo>
                <a:lnTo>
                  <a:pt x="479774" y="225723"/>
                </a:lnTo>
                <a:lnTo>
                  <a:pt x="482751" y="235272"/>
                </a:lnTo>
                <a:lnTo>
                  <a:pt x="527702" y="208564"/>
                </a:lnTo>
                <a:lnTo>
                  <a:pt x="552948" y="159261"/>
                </a:lnTo>
                <a:lnTo>
                  <a:pt x="557785" y="117698"/>
                </a:lnTo>
                <a:lnTo>
                  <a:pt x="556586" y="96385"/>
                </a:lnTo>
                <a:lnTo>
                  <a:pt x="556572" y="96129"/>
                </a:lnTo>
                <a:lnTo>
                  <a:pt x="546867" y="57899"/>
                </a:lnTo>
                <a:lnTo>
                  <a:pt x="514764" y="15084"/>
                </a:lnTo>
                <a:lnTo>
                  <a:pt x="499808" y="6158"/>
                </a:lnTo>
                <a:lnTo>
                  <a:pt x="482751" y="0"/>
                </a:lnTo>
                <a:close/>
              </a:path>
              <a:path w="558165" h="235585">
                <a:moveTo>
                  <a:pt x="75034" y="0"/>
                </a:moveTo>
                <a:lnTo>
                  <a:pt x="30164" y="26777"/>
                </a:lnTo>
                <a:lnTo>
                  <a:pt x="4852" y="76196"/>
                </a:lnTo>
                <a:lnTo>
                  <a:pt x="69" y="116457"/>
                </a:lnTo>
                <a:lnTo>
                  <a:pt x="0" y="117698"/>
                </a:lnTo>
                <a:lnTo>
                  <a:pt x="1091" y="137208"/>
                </a:lnTo>
                <a:lnTo>
                  <a:pt x="1209" y="139313"/>
                </a:lnTo>
                <a:lnTo>
                  <a:pt x="10882" y="177543"/>
                </a:lnTo>
                <a:lnTo>
                  <a:pt x="42942" y="220219"/>
                </a:lnTo>
                <a:lnTo>
                  <a:pt x="75034" y="235272"/>
                </a:lnTo>
                <a:lnTo>
                  <a:pt x="78011" y="225723"/>
                </a:lnTo>
                <a:lnTo>
                  <a:pt x="64604" y="219785"/>
                </a:lnTo>
                <a:lnTo>
                  <a:pt x="53035" y="211522"/>
                </a:lnTo>
                <a:lnTo>
                  <a:pt x="29304" y="172989"/>
                </a:lnTo>
                <a:lnTo>
                  <a:pt x="21507" y="117698"/>
                </a:lnTo>
                <a:lnTo>
                  <a:pt x="21455" y="116457"/>
                </a:lnTo>
                <a:lnTo>
                  <a:pt x="22327" y="96385"/>
                </a:lnTo>
                <a:lnTo>
                  <a:pt x="35408" y="46819"/>
                </a:lnTo>
                <a:lnTo>
                  <a:pt x="64813" y="15460"/>
                </a:lnTo>
                <a:lnTo>
                  <a:pt x="78383" y="9550"/>
                </a:lnTo>
                <a:lnTo>
                  <a:pt x="75034" y="0"/>
                </a:lnTo>
                <a:close/>
              </a:path>
            </a:pathLst>
          </a:custGeom>
          <a:solidFill>
            <a:srgbClr val="000000"/>
          </a:solidFill>
        </p:spPr>
        <p:txBody>
          <a:bodyPr wrap="square" lIns="0" tIns="0" rIns="0" bIns="0" rtlCol="0"/>
          <a:lstStyle/>
          <a:p>
            <a:endParaRPr/>
          </a:p>
        </p:txBody>
      </p:sp>
      <p:sp>
        <p:nvSpPr>
          <p:cNvPr id="4" name="object 4"/>
          <p:cNvSpPr txBox="1"/>
          <p:nvPr/>
        </p:nvSpPr>
        <p:spPr>
          <a:xfrm>
            <a:off x="7512037" y="2375915"/>
            <a:ext cx="2291715" cy="330200"/>
          </a:xfrm>
          <a:prstGeom prst="rect">
            <a:avLst/>
          </a:prstGeom>
        </p:spPr>
        <p:txBody>
          <a:bodyPr vert="horz" wrap="square" lIns="0" tIns="12700" rIns="0" bIns="0" rtlCol="0">
            <a:spAutoFit/>
          </a:bodyPr>
          <a:lstStyle/>
          <a:p>
            <a:pPr marL="38100">
              <a:lnSpc>
                <a:spcPct val="100000"/>
              </a:lnSpc>
              <a:spcBef>
                <a:spcPts val="100"/>
              </a:spcBef>
              <a:tabLst>
                <a:tab pos="866140" algn="l"/>
              </a:tabLst>
            </a:pPr>
            <a:r>
              <a:rPr sz="2000" spc="-20" dirty="0">
                <a:latin typeface="Cambria Math"/>
                <a:cs typeface="Cambria Math"/>
              </a:rPr>
              <a:t>𝑀𝐴𝑃𝐸</a:t>
            </a:r>
            <a:r>
              <a:rPr sz="2000" dirty="0">
                <a:latin typeface="Cambria Math"/>
                <a:cs typeface="Cambria Math"/>
              </a:rPr>
              <a:t>	=</a:t>
            </a:r>
            <a:r>
              <a:rPr sz="2000" spc="95" dirty="0">
                <a:latin typeface="Cambria Math"/>
                <a:cs typeface="Cambria Math"/>
              </a:rPr>
              <a:t> </a:t>
            </a:r>
            <a:r>
              <a:rPr sz="2000" dirty="0">
                <a:solidFill>
                  <a:srgbClr val="C0504D"/>
                </a:solidFill>
                <a:latin typeface="Cambria Math"/>
                <a:cs typeface="Cambria Math"/>
              </a:rPr>
              <a:t>𝑚𝑒𝑎𝑛</a:t>
            </a:r>
            <a:r>
              <a:rPr sz="2000" spc="380" dirty="0">
                <a:solidFill>
                  <a:srgbClr val="C0504D"/>
                </a:solidFill>
                <a:latin typeface="Cambria Math"/>
                <a:cs typeface="Cambria Math"/>
              </a:rPr>
              <a:t> </a:t>
            </a:r>
            <a:r>
              <a:rPr sz="2000" spc="-20" dirty="0">
                <a:solidFill>
                  <a:srgbClr val="77933C"/>
                </a:solidFill>
                <a:latin typeface="Cambria Math"/>
                <a:cs typeface="Cambria Math"/>
              </a:rPr>
              <a:t>|</a:t>
            </a:r>
            <a:r>
              <a:rPr sz="2000" spc="-20" dirty="0">
                <a:solidFill>
                  <a:srgbClr val="4F81BD"/>
                </a:solidFill>
                <a:latin typeface="Cambria Math"/>
                <a:cs typeface="Cambria Math"/>
              </a:rPr>
              <a:t>𝑝</a:t>
            </a:r>
            <a:r>
              <a:rPr sz="2250" spc="-30" baseline="-14814" dirty="0">
                <a:solidFill>
                  <a:srgbClr val="4F81BD"/>
                </a:solidFill>
                <a:latin typeface="Cambria Math"/>
                <a:cs typeface="Cambria Math"/>
              </a:rPr>
              <a:t>𝑡</a:t>
            </a:r>
            <a:r>
              <a:rPr sz="2000" spc="-20" dirty="0">
                <a:solidFill>
                  <a:srgbClr val="77933C"/>
                </a:solidFill>
                <a:latin typeface="Cambria Math"/>
                <a:cs typeface="Cambria Math"/>
              </a:rPr>
              <a:t>|</a:t>
            </a:r>
            <a:endParaRPr sz="2000">
              <a:latin typeface="Cambria Math"/>
              <a:cs typeface="Cambria Math"/>
            </a:endParaRPr>
          </a:p>
        </p:txBody>
      </p:sp>
      <p:sp>
        <p:nvSpPr>
          <p:cNvPr id="5" name="object 5"/>
          <p:cNvSpPr txBox="1"/>
          <p:nvPr/>
        </p:nvSpPr>
        <p:spPr>
          <a:xfrm>
            <a:off x="7272559" y="1813052"/>
            <a:ext cx="363537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504D"/>
                </a:solidFill>
                <a:latin typeface="Tahoma"/>
                <a:cs typeface="Tahoma"/>
              </a:rPr>
              <a:t>Mean </a:t>
            </a:r>
            <a:r>
              <a:rPr sz="1800" b="1" spc="-35" dirty="0">
                <a:solidFill>
                  <a:srgbClr val="77933C"/>
                </a:solidFill>
                <a:latin typeface="Tahoma"/>
                <a:cs typeface="Tahoma"/>
              </a:rPr>
              <a:t>absolute</a:t>
            </a:r>
            <a:r>
              <a:rPr sz="1800" b="1" spc="10" dirty="0">
                <a:solidFill>
                  <a:srgbClr val="77933C"/>
                </a:solidFill>
                <a:latin typeface="Tahoma"/>
                <a:cs typeface="Tahoma"/>
              </a:rPr>
              <a:t> </a:t>
            </a:r>
            <a:r>
              <a:rPr sz="1800" b="1" dirty="0">
                <a:solidFill>
                  <a:srgbClr val="4F81BD"/>
                </a:solidFill>
                <a:latin typeface="Tahoma"/>
                <a:cs typeface="Tahoma"/>
              </a:rPr>
              <a:t>percentage</a:t>
            </a:r>
            <a:r>
              <a:rPr sz="1800" b="1" spc="5" dirty="0">
                <a:solidFill>
                  <a:srgbClr val="4F81BD"/>
                </a:solidFill>
                <a:latin typeface="Tahoma"/>
                <a:cs typeface="Tahoma"/>
              </a:rPr>
              <a:t> </a:t>
            </a:r>
            <a:r>
              <a:rPr sz="1800" b="1" spc="-55" dirty="0">
                <a:solidFill>
                  <a:srgbClr val="4F81BD"/>
                </a:solidFill>
                <a:latin typeface="Tahoma"/>
                <a:cs typeface="Tahoma"/>
              </a:rPr>
              <a:t>error</a:t>
            </a:r>
            <a:endParaRPr sz="1800">
              <a:latin typeface="Tahoma"/>
              <a:cs typeface="Tahoma"/>
            </a:endParaRPr>
          </a:p>
        </p:txBody>
      </p:sp>
      <p:sp>
        <p:nvSpPr>
          <p:cNvPr id="6" name="object 6"/>
          <p:cNvSpPr txBox="1"/>
          <p:nvPr/>
        </p:nvSpPr>
        <p:spPr>
          <a:xfrm>
            <a:off x="8258429" y="3771392"/>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4F81BD"/>
                </a:solidFill>
                <a:latin typeface="Cambria Math"/>
                <a:cs typeface="Cambria Math"/>
              </a:rPr>
              <a:t>𝑡</a:t>
            </a:r>
            <a:endParaRPr sz="1500">
              <a:latin typeface="Cambria Math"/>
              <a:cs typeface="Cambria Math"/>
            </a:endParaRPr>
          </a:p>
        </p:txBody>
      </p:sp>
      <p:sp>
        <p:nvSpPr>
          <p:cNvPr id="7" name="object 7"/>
          <p:cNvSpPr txBox="1"/>
          <p:nvPr/>
        </p:nvSpPr>
        <p:spPr>
          <a:xfrm>
            <a:off x="8125206" y="3656076"/>
            <a:ext cx="1010919" cy="330200"/>
          </a:xfrm>
          <a:prstGeom prst="rect">
            <a:avLst/>
          </a:prstGeom>
        </p:spPr>
        <p:txBody>
          <a:bodyPr vert="horz" wrap="square" lIns="0" tIns="12700" rIns="0" bIns="0" rtlCol="0">
            <a:spAutoFit/>
          </a:bodyPr>
          <a:lstStyle/>
          <a:p>
            <a:pPr marL="12700">
              <a:lnSpc>
                <a:spcPct val="100000"/>
              </a:lnSpc>
              <a:spcBef>
                <a:spcPts val="100"/>
              </a:spcBef>
              <a:tabLst>
                <a:tab pos="312420" algn="l"/>
              </a:tabLst>
            </a:pPr>
            <a:r>
              <a:rPr sz="2000" spc="-50" dirty="0">
                <a:solidFill>
                  <a:srgbClr val="4F81BD"/>
                </a:solidFill>
                <a:latin typeface="Cambria Math"/>
                <a:cs typeface="Cambria Math"/>
              </a:rPr>
              <a:t>𝑝</a:t>
            </a:r>
            <a:r>
              <a:rPr sz="2000" dirty="0">
                <a:solidFill>
                  <a:srgbClr val="4F81BD"/>
                </a:solidFill>
                <a:latin typeface="Cambria Math"/>
                <a:cs typeface="Cambria Math"/>
              </a:rPr>
              <a:t>	=</a:t>
            </a:r>
            <a:r>
              <a:rPr sz="2000" spc="105" dirty="0">
                <a:solidFill>
                  <a:srgbClr val="4F81BD"/>
                </a:solidFill>
                <a:latin typeface="Cambria Math"/>
                <a:cs typeface="Cambria Math"/>
              </a:rPr>
              <a:t> </a:t>
            </a:r>
            <a:r>
              <a:rPr sz="2000" spc="-25" dirty="0">
                <a:solidFill>
                  <a:srgbClr val="4F81BD"/>
                </a:solidFill>
                <a:latin typeface="Cambria Math"/>
                <a:cs typeface="Cambria Math"/>
              </a:rPr>
              <a:t>100</a:t>
            </a:r>
            <a:endParaRPr sz="2000">
              <a:latin typeface="Cambria Math"/>
              <a:cs typeface="Cambria Math"/>
            </a:endParaRPr>
          </a:p>
        </p:txBody>
      </p:sp>
      <p:sp>
        <p:nvSpPr>
          <p:cNvPr id="8" name="object 8"/>
          <p:cNvSpPr/>
          <p:nvPr/>
        </p:nvSpPr>
        <p:spPr>
          <a:xfrm>
            <a:off x="9159240" y="3846182"/>
            <a:ext cx="228600" cy="12700"/>
          </a:xfrm>
          <a:custGeom>
            <a:avLst/>
            <a:gdLst/>
            <a:ahLst/>
            <a:cxnLst/>
            <a:rect l="l" t="t" r="r" b="b"/>
            <a:pathLst>
              <a:path w="228600" h="12700">
                <a:moveTo>
                  <a:pt x="228600" y="0"/>
                </a:moveTo>
                <a:lnTo>
                  <a:pt x="0" y="0"/>
                </a:lnTo>
                <a:lnTo>
                  <a:pt x="0" y="12700"/>
                </a:lnTo>
                <a:lnTo>
                  <a:pt x="228600" y="12700"/>
                </a:lnTo>
                <a:lnTo>
                  <a:pt x="228600" y="0"/>
                </a:lnTo>
                <a:close/>
              </a:path>
            </a:pathLst>
          </a:custGeom>
          <a:solidFill>
            <a:srgbClr val="4F81BD"/>
          </a:solidFill>
        </p:spPr>
        <p:txBody>
          <a:bodyPr wrap="square" lIns="0" tIns="0" rIns="0" bIns="0" rtlCol="0"/>
          <a:lstStyle/>
          <a:p>
            <a:endParaRPr/>
          </a:p>
        </p:txBody>
      </p:sp>
      <p:sp>
        <p:nvSpPr>
          <p:cNvPr id="9" name="object 9"/>
          <p:cNvSpPr txBox="1"/>
          <p:nvPr/>
        </p:nvSpPr>
        <p:spPr>
          <a:xfrm>
            <a:off x="7597140" y="3224276"/>
            <a:ext cx="1955800" cy="570230"/>
          </a:xfrm>
          <a:prstGeom prst="rect">
            <a:avLst/>
          </a:prstGeom>
        </p:spPr>
        <p:txBody>
          <a:bodyPr vert="horz" wrap="square" lIns="0" tIns="12700" rIns="0" bIns="0" rtlCol="0">
            <a:spAutoFit/>
          </a:bodyPr>
          <a:lstStyle/>
          <a:p>
            <a:pPr marL="12700">
              <a:lnSpc>
                <a:spcPts val="2025"/>
              </a:lnSpc>
              <a:spcBef>
                <a:spcPts val="100"/>
              </a:spcBef>
            </a:pPr>
            <a:r>
              <a:rPr sz="1800" b="1" spc="-10" dirty="0">
                <a:solidFill>
                  <a:srgbClr val="4F81BD"/>
                </a:solidFill>
                <a:latin typeface="Tahoma"/>
                <a:cs typeface="Tahoma"/>
              </a:rPr>
              <a:t>Percentage</a:t>
            </a:r>
            <a:r>
              <a:rPr sz="1800" b="1" spc="-85" dirty="0">
                <a:solidFill>
                  <a:srgbClr val="4F81BD"/>
                </a:solidFill>
                <a:latin typeface="Tahoma"/>
                <a:cs typeface="Tahoma"/>
              </a:rPr>
              <a:t> </a:t>
            </a:r>
            <a:r>
              <a:rPr sz="1800" b="1" spc="-90" dirty="0">
                <a:solidFill>
                  <a:srgbClr val="4F81BD"/>
                </a:solidFill>
                <a:latin typeface="Tahoma"/>
                <a:cs typeface="Tahoma"/>
              </a:rPr>
              <a:t>error:</a:t>
            </a:r>
            <a:endParaRPr sz="1800">
              <a:latin typeface="Tahoma"/>
              <a:cs typeface="Tahoma"/>
            </a:endParaRPr>
          </a:p>
          <a:p>
            <a:pPr marR="245110" algn="r">
              <a:lnSpc>
                <a:spcPts val="2265"/>
              </a:lnSpc>
            </a:pPr>
            <a:r>
              <a:rPr sz="2000" spc="-50" dirty="0">
                <a:solidFill>
                  <a:srgbClr val="4F81BD"/>
                </a:solidFill>
                <a:latin typeface="Cambria Math"/>
                <a:cs typeface="Cambria Math"/>
              </a:rPr>
              <a:t>𝑒</a:t>
            </a:r>
            <a:endParaRPr sz="2000">
              <a:latin typeface="Cambria Math"/>
              <a:cs typeface="Cambria Math"/>
            </a:endParaRPr>
          </a:p>
        </p:txBody>
      </p:sp>
      <p:sp>
        <p:nvSpPr>
          <p:cNvPr id="10" name="object 10"/>
          <p:cNvSpPr txBox="1"/>
          <p:nvPr/>
        </p:nvSpPr>
        <p:spPr>
          <a:xfrm>
            <a:off x="9454895" y="3656076"/>
            <a:ext cx="71056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F81BD"/>
                </a:solidFill>
                <a:latin typeface="Cambria Math"/>
                <a:cs typeface="Cambria Math"/>
              </a:rPr>
              <a:t>=</a:t>
            </a:r>
            <a:r>
              <a:rPr sz="2000" spc="105" dirty="0">
                <a:solidFill>
                  <a:srgbClr val="4F81BD"/>
                </a:solidFill>
                <a:latin typeface="Cambria Math"/>
                <a:cs typeface="Cambria Math"/>
              </a:rPr>
              <a:t> </a:t>
            </a:r>
            <a:r>
              <a:rPr sz="2000" spc="-25" dirty="0">
                <a:solidFill>
                  <a:srgbClr val="4F81BD"/>
                </a:solidFill>
                <a:latin typeface="Cambria Math"/>
                <a:cs typeface="Cambria Math"/>
              </a:rPr>
              <a:t>100</a:t>
            </a:r>
            <a:endParaRPr sz="2000">
              <a:latin typeface="Cambria Math"/>
              <a:cs typeface="Cambria Math"/>
            </a:endParaRPr>
          </a:p>
        </p:txBody>
      </p:sp>
      <p:sp>
        <p:nvSpPr>
          <p:cNvPr id="11" name="object 11"/>
          <p:cNvSpPr/>
          <p:nvPr/>
        </p:nvSpPr>
        <p:spPr>
          <a:xfrm>
            <a:off x="10200640" y="3846182"/>
            <a:ext cx="762000" cy="12700"/>
          </a:xfrm>
          <a:custGeom>
            <a:avLst/>
            <a:gdLst/>
            <a:ahLst/>
            <a:cxnLst/>
            <a:rect l="l" t="t" r="r" b="b"/>
            <a:pathLst>
              <a:path w="762000" h="12700">
                <a:moveTo>
                  <a:pt x="762000" y="0"/>
                </a:moveTo>
                <a:lnTo>
                  <a:pt x="0" y="0"/>
                </a:lnTo>
                <a:lnTo>
                  <a:pt x="0" y="12700"/>
                </a:lnTo>
                <a:lnTo>
                  <a:pt x="762000" y="12700"/>
                </a:lnTo>
                <a:lnTo>
                  <a:pt x="762000" y="0"/>
                </a:lnTo>
                <a:close/>
              </a:path>
            </a:pathLst>
          </a:custGeom>
          <a:solidFill>
            <a:srgbClr val="4F81BD"/>
          </a:solidFill>
        </p:spPr>
        <p:txBody>
          <a:bodyPr wrap="square" lIns="0" tIns="0" rIns="0" bIns="0" rtlCol="0"/>
          <a:lstStyle/>
          <a:p>
            <a:endParaRPr/>
          </a:p>
        </p:txBody>
      </p:sp>
      <p:sp>
        <p:nvSpPr>
          <p:cNvPr id="12" name="object 12"/>
          <p:cNvSpPr txBox="1"/>
          <p:nvPr/>
        </p:nvSpPr>
        <p:spPr>
          <a:xfrm>
            <a:off x="10156761" y="3464052"/>
            <a:ext cx="830580" cy="330200"/>
          </a:xfrm>
          <a:prstGeom prst="rect">
            <a:avLst/>
          </a:prstGeom>
        </p:spPr>
        <p:txBody>
          <a:bodyPr vert="horz" wrap="square" lIns="0" tIns="12700" rIns="0" bIns="0" rtlCol="0">
            <a:spAutoFit/>
          </a:bodyPr>
          <a:lstStyle/>
          <a:p>
            <a:pPr marL="38100">
              <a:lnSpc>
                <a:spcPct val="100000"/>
              </a:lnSpc>
              <a:spcBef>
                <a:spcPts val="100"/>
              </a:spcBef>
            </a:pPr>
            <a:r>
              <a:rPr sz="2000" dirty="0">
                <a:solidFill>
                  <a:srgbClr val="4F81BD"/>
                </a:solidFill>
                <a:latin typeface="Cambria Math"/>
                <a:cs typeface="Cambria Math"/>
              </a:rPr>
              <a:t>𝑦</a:t>
            </a:r>
            <a:r>
              <a:rPr sz="2250" baseline="-14814" dirty="0">
                <a:solidFill>
                  <a:srgbClr val="4F81BD"/>
                </a:solidFill>
                <a:latin typeface="Cambria Math"/>
                <a:cs typeface="Cambria Math"/>
              </a:rPr>
              <a:t>𝑡</a:t>
            </a:r>
            <a:r>
              <a:rPr sz="2250" spc="300" baseline="-14814" dirty="0">
                <a:solidFill>
                  <a:srgbClr val="4F81BD"/>
                </a:solidFill>
                <a:latin typeface="Cambria Math"/>
                <a:cs typeface="Cambria Math"/>
              </a:rPr>
              <a:t> </a:t>
            </a:r>
            <a:r>
              <a:rPr sz="2000" dirty="0">
                <a:solidFill>
                  <a:srgbClr val="4F81BD"/>
                </a:solidFill>
                <a:latin typeface="Cambria Math"/>
                <a:cs typeface="Cambria Math"/>
              </a:rPr>
              <a:t>− </a:t>
            </a:r>
            <a:r>
              <a:rPr sz="2000" spc="-800" dirty="0">
                <a:solidFill>
                  <a:srgbClr val="4F81BD"/>
                </a:solidFill>
                <a:latin typeface="Cambria Math"/>
                <a:cs typeface="Cambria Math"/>
              </a:rPr>
              <a:t>𝑦</a:t>
            </a:r>
            <a:r>
              <a:rPr sz="2000" spc="60" dirty="0">
                <a:solidFill>
                  <a:srgbClr val="4F81BD"/>
                </a:solidFill>
                <a:latin typeface="Cambria Math"/>
                <a:cs typeface="Cambria Math"/>
              </a:rPr>
              <a:t>-</a:t>
            </a:r>
            <a:r>
              <a:rPr sz="2250" spc="30" baseline="-14814" dirty="0">
                <a:solidFill>
                  <a:srgbClr val="4F81BD"/>
                </a:solidFill>
                <a:latin typeface="Cambria Math"/>
                <a:cs typeface="Cambria Math"/>
              </a:rPr>
              <a:t>𝑡</a:t>
            </a:r>
            <a:endParaRPr sz="2250" baseline="-14814">
              <a:latin typeface="Cambria Math"/>
              <a:cs typeface="Cambria Math"/>
            </a:endParaRPr>
          </a:p>
        </p:txBody>
      </p:sp>
      <p:sp>
        <p:nvSpPr>
          <p:cNvPr id="13" name="object 13"/>
          <p:cNvSpPr txBox="1"/>
          <p:nvPr/>
        </p:nvSpPr>
        <p:spPr>
          <a:xfrm>
            <a:off x="9114599" y="3565270"/>
            <a:ext cx="1617980" cy="591820"/>
          </a:xfrm>
          <a:prstGeom prst="rect">
            <a:avLst/>
          </a:prstGeom>
        </p:spPr>
        <p:txBody>
          <a:bodyPr vert="horz" wrap="square" lIns="0" tIns="26670" rIns="0" bIns="0" rtlCol="0">
            <a:spAutoFit/>
          </a:bodyPr>
          <a:lstStyle/>
          <a:p>
            <a:pPr marL="177165">
              <a:lnSpc>
                <a:spcPct val="100000"/>
              </a:lnSpc>
              <a:spcBef>
                <a:spcPts val="210"/>
              </a:spcBef>
            </a:pPr>
            <a:r>
              <a:rPr sz="1500" spc="20" dirty="0">
                <a:solidFill>
                  <a:srgbClr val="4F81BD"/>
                </a:solidFill>
                <a:latin typeface="Cambria Math"/>
                <a:cs typeface="Cambria Math"/>
              </a:rPr>
              <a:t>𝑡</a:t>
            </a:r>
            <a:endParaRPr sz="1500">
              <a:latin typeface="Cambria Math"/>
              <a:cs typeface="Cambria Math"/>
            </a:endParaRPr>
          </a:p>
          <a:p>
            <a:pPr marL="50800">
              <a:lnSpc>
                <a:spcPct val="100000"/>
              </a:lnSpc>
              <a:spcBef>
                <a:spcPts val="150"/>
              </a:spcBef>
              <a:tabLst>
                <a:tab pos="1347470" algn="l"/>
              </a:tabLst>
            </a:pPr>
            <a:r>
              <a:rPr sz="2000" spc="-25" dirty="0">
                <a:solidFill>
                  <a:srgbClr val="4F81BD"/>
                </a:solidFill>
                <a:latin typeface="Cambria Math"/>
                <a:cs typeface="Cambria Math"/>
              </a:rPr>
              <a:t>𝑦</a:t>
            </a:r>
            <a:r>
              <a:rPr sz="2250" spc="-37" baseline="-14814" dirty="0">
                <a:solidFill>
                  <a:srgbClr val="4F81BD"/>
                </a:solidFill>
                <a:latin typeface="Cambria Math"/>
                <a:cs typeface="Cambria Math"/>
              </a:rPr>
              <a:t>𝑡</a:t>
            </a:r>
            <a:r>
              <a:rPr sz="2250" baseline="-14814" dirty="0">
                <a:solidFill>
                  <a:srgbClr val="4F81BD"/>
                </a:solidFill>
                <a:latin typeface="Cambria Math"/>
                <a:cs typeface="Cambria Math"/>
              </a:rPr>
              <a:t>	</a:t>
            </a:r>
            <a:r>
              <a:rPr sz="2000" spc="-25" dirty="0">
                <a:solidFill>
                  <a:srgbClr val="4F81BD"/>
                </a:solidFill>
                <a:latin typeface="Cambria Math"/>
                <a:cs typeface="Cambria Math"/>
              </a:rPr>
              <a:t>𝑦</a:t>
            </a:r>
            <a:r>
              <a:rPr sz="2250" spc="-37" baseline="-14814" dirty="0">
                <a:solidFill>
                  <a:srgbClr val="4F81BD"/>
                </a:solidFill>
                <a:latin typeface="Cambria Math"/>
                <a:cs typeface="Cambria Math"/>
              </a:rPr>
              <a:t>𝑡</a:t>
            </a:r>
            <a:endParaRPr sz="2250" baseline="-14814">
              <a:latin typeface="Cambria Math"/>
              <a:cs typeface="Cambria Math"/>
            </a:endParaRPr>
          </a:p>
        </p:txBody>
      </p:sp>
      <p:sp>
        <p:nvSpPr>
          <p:cNvPr id="14" name="object 14"/>
          <p:cNvSpPr txBox="1"/>
          <p:nvPr/>
        </p:nvSpPr>
        <p:spPr>
          <a:xfrm>
            <a:off x="7597140" y="4403852"/>
            <a:ext cx="3065780" cy="568325"/>
          </a:xfrm>
          <a:prstGeom prst="rect">
            <a:avLst/>
          </a:prstGeom>
        </p:spPr>
        <p:txBody>
          <a:bodyPr vert="horz" wrap="square" lIns="0" tIns="12700" rIns="0" bIns="0" rtlCol="0">
            <a:spAutoFit/>
          </a:bodyPr>
          <a:lstStyle/>
          <a:p>
            <a:pPr marL="12700">
              <a:lnSpc>
                <a:spcPts val="2135"/>
              </a:lnSpc>
              <a:spcBef>
                <a:spcPts val="100"/>
              </a:spcBef>
            </a:pPr>
            <a:r>
              <a:rPr sz="1800" b="1" spc="-90" dirty="0">
                <a:solidFill>
                  <a:srgbClr val="77933C"/>
                </a:solidFill>
                <a:latin typeface="Tahoma"/>
                <a:cs typeface="Tahoma"/>
              </a:rPr>
              <a:t>Positive</a:t>
            </a:r>
            <a:r>
              <a:rPr sz="1800" b="1" spc="-10" dirty="0">
                <a:solidFill>
                  <a:srgbClr val="77933C"/>
                </a:solidFill>
                <a:latin typeface="Tahoma"/>
                <a:cs typeface="Tahoma"/>
              </a:rPr>
              <a:t> transform:</a:t>
            </a:r>
            <a:endParaRPr sz="1800">
              <a:latin typeface="Tahoma"/>
              <a:cs typeface="Tahoma"/>
            </a:endParaRPr>
          </a:p>
          <a:p>
            <a:pPr marL="851535">
              <a:lnSpc>
                <a:spcPts val="2135"/>
              </a:lnSpc>
            </a:pPr>
            <a:r>
              <a:rPr sz="1800" spc="-25" dirty="0">
                <a:solidFill>
                  <a:srgbClr val="77933C"/>
                </a:solidFill>
                <a:latin typeface="Verdana"/>
                <a:cs typeface="Verdana"/>
              </a:rPr>
              <a:t>Absolute</a:t>
            </a:r>
            <a:r>
              <a:rPr sz="1800" spc="-105" dirty="0">
                <a:solidFill>
                  <a:srgbClr val="77933C"/>
                </a:solidFill>
                <a:latin typeface="Verdana"/>
                <a:cs typeface="Verdana"/>
              </a:rPr>
              <a:t> </a:t>
            </a:r>
            <a:r>
              <a:rPr sz="1800" spc="-60" dirty="0">
                <a:solidFill>
                  <a:srgbClr val="77933C"/>
                </a:solidFill>
                <a:latin typeface="Verdana"/>
                <a:cs typeface="Verdana"/>
              </a:rPr>
              <a:t>value:</a:t>
            </a:r>
            <a:r>
              <a:rPr sz="1800" spc="-105" dirty="0">
                <a:solidFill>
                  <a:srgbClr val="77933C"/>
                </a:solidFill>
                <a:latin typeface="Verdana"/>
                <a:cs typeface="Verdana"/>
              </a:rPr>
              <a:t> </a:t>
            </a:r>
            <a:r>
              <a:rPr sz="1800" spc="165" dirty="0">
                <a:solidFill>
                  <a:srgbClr val="77933C"/>
                </a:solidFill>
                <a:latin typeface="Verdana"/>
                <a:cs typeface="Verdana"/>
              </a:rPr>
              <a:t>|x|</a:t>
            </a:r>
            <a:endParaRPr sz="1800">
              <a:latin typeface="Verdana"/>
              <a:cs typeface="Verdana"/>
            </a:endParaRPr>
          </a:p>
        </p:txBody>
      </p:sp>
      <p:sp>
        <p:nvSpPr>
          <p:cNvPr id="15" name="object 15"/>
          <p:cNvSpPr txBox="1"/>
          <p:nvPr/>
        </p:nvSpPr>
        <p:spPr>
          <a:xfrm>
            <a:off x="7597140" y="5217667"/>
            <a:ext cx="2294890" cy="58039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C0504D"/>
                </a:solidFill>
                <a:latin typeface="Tahoma"/>
                <a:cs typeface="Tahoma"/>
              </a:rPr>
              <a:t>Summary</a:t>
            </a:r>
            <a:r>
              <a:rPr sz="1800" b="1" spc="-70"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a:p>
            <a:pPr marR="5080" algn="r">
              <a:lnSpc>
                <a:spcPct val="100000"/>
              </a:lnSpc>
              <a:spcBef>
                <a:spcPts val="45"/>
              </a:spcBef>
            </a:pPr>
            <a:r>
              <a:rPr sz="1800" spc="-20" dirty="0">
                <a:solidFill>
                  <a:srgbClr val="C0504D"/>
                </a:solidFill>
                <a:latin typeface="Verdana"/>
                <a:cs typeface="Verdana"/>
              </a:rPr>
              <a:t>mean</a:t>
            </a:r>
            <a:endParaRPr sz="1800">
              <a:latin typeface="Verdana"/>
              <a:cs typeface="Verdana"/>
            </a:endParaRPr>
          </a:p>
        </p:txBody>
      </p:sp>
      <p:sp>
        <p:nvSpPr>
          <p:cNvPr id="16" name="object 16"/>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17" name="object 17"/>
          <p:cNvSpPr txBox="1"/>
          <p:nvPr/>
        </p:nvSpPr>
        <p:spPr>
          <a:xfrm>
            <a:off x="812885" y="2596388"/>
            <a:ext cx="5170170" cy="635000"/>
          </a:xfrm>
          <a:prstGeom prst="rect">
            <a:avLst/>
          </a:prstGeom>
        </p:spPr>
        <p:txBody>
          <a:bodyPr vert="horz" wrap="square" lIns="0" tIns="12700" rIns="0" bIns="0" rtlCol="0">
            <a:spAutoFit/>
          </a:bodyPr>
          <a:lstStyle/>
          <a:p>
            <a:pPr marL="323850" marR="30480" indent="-285750">
              <a:lnSpc>
                <a:spcPct val="111100"/>
              </a:lnSpc>
              <a:spcBef>
                <a:spcPts val="100"/>
              </a:spcBef>
              <a:buFont typeface="Arial MT"/>
              <a:buChar char="•"/>
              <a:tabLst>
                <a:tab pos="323850" algn="l"/>
              </a:tabLst>
            </a:pPr>
            <a:r>
              <a:rPr sz="1800" dirty="0">
                <a:latin typeface="Verdana"/>
                <a:cs typeface="Verdana"/>
              </a:rPr>
              <a:t>Each</a:t>
            </a:r>
            <a:r>
              <a:rPr sz="1800" spc="-105" dirty="0">
                <a:latin typeface="Verdana"/>
                <a:cs typeface="Verdana"/>
              </a:rPr>
              <a:t> </a:t>
            </a:r>
            <a:r>
              <a:rPr sz="1800" spc="-35" dirty="0">
                <a:latin typeface="Verdana"/>
                <a:cs typeface="Verdana"/>
              </a:rPr>
              <a:t>forecast,</a:t>
            </a:r>
            <a:r>
              <a:rPr sz="1800" spc="-10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322" baseline="-14957" dirty="0">
                <a:latin typeface="Cambria Math"/>
                <a:cs typeface="Cambria Math"/>
              </a:rPr>
              <a:t> </a:t>
            </a:r>
            <a:r>
              <a:rPr sz="1800" spc="-165" dirty="0">
                <a:latin typeface="Verdana"/>
                <a:cs typeface="Verdana"/>
              </a:rPr>
              <a:t>,</a:t>
            </a:r>
            <a:r>
              <a:rPr sz="1800" spc="-105" dirty="0">
                <a:latin typeface="Verdana"/>
                <a:cs typeface="Verdana"/>
              </a:rPr>
              <a:t> </a:t>
            </a:r>
            <a:r>
              <a:rPr sz="1800" spc="-200" dirty="0">
                <a:latin typeface="Verdana"/>
                <a:cs typeface="Verdana"/>
              </a:rPr>
              <a:t>is</a:t>
            </a:r>
            <a:r>
              <a:rPr sz="1800" spc="-105" dirty="0">
                <a:latin typeface="Verdana"/>
                <a:cs typeface="Verdana"/>
              </a:rPr>
              <a:t> </a:t>
            </a:r>
            <a:r>
              <a:rPr sz="1800" dirty="0">
                <a:latin typeface="Verdana"/>
                <a:cs typeface="Verdana"/>
              </a:rPr>
              <a:t>associated</a:t>
            </a:r>
            <a:r>
              <a:rPr sz="1800" spc="-95" dirty="0">
                <a:latin typeface="Verdana"/>
                <a:cs typeface="Verdana"/>
              </a:rPr>
              <a:t> </a:t>
            </a:r>
            <a:r>
              <a:rPr sz="1800" spc="-70" dirty="0">
                <a:latin typeface="Verdana"/>
                <a:cs typeface="Verdana"/>
              </a:rPr>
              <a:t>with</a:t>
            </a:r>
            <a:r>
              <a:rPr sz="1800" spc="-105" dirty="0">
                <a:latin typeface="Verdana"/>
                <a:cs typeface="Verdana"/>
              </a:rPr>
              <a:t> </a:t>
            </a:r>
            <a:r>
              <a:rPr sz="1800" spc="150" dirty="0">
                <a:latin typeface="Verdana"/>
                <a:cs typeface="Verdana"/>
              </a:rPr>
              <a:t>a</a:t>
            </a:r>
            <a:r>
              <a:rPr sz="1800" spc="-114" dirty="0">
                <a:latin typeface="Verdana"/>
                <a:cs typeface="Verdana"/>
              </a:rPr>
              <a:t> </a:t>
            </a:r>
            <a:r>
              <a:rPr sz="1800" b="1" spc="-20" dirty="0">
                <a:solidFill>
                  <a:srgbClr val="4F81BD"/>
                </a:solidFill>
                <a:latin typeface="Tahoma"/>
                <a:cs typeface="Tahoma"/>
              </a:rPr>
              <a:t>base </a:t>
            </a:r>
            <a:r>
              <a:rPr sz="1800" b="1" spc="-10" dirty="0">
                <a:solidFill>
                  <a:srgbClr val="4F81BD"/>
                </a:solidFill>
                <a:latin typeface="Tahoma"/>
                <a:cs typeface="Tahoma"/>
              </a:rPr>
              <a:t>error</a:t>
            </a:r>
            <a:r>
              <a:rPr sz="1800" spc="-10" dirty="0">
                <a:latin typeface="Verdana"/>
                <a:cs typeface="Verdana"/>
              </a:rPr>
              <a:t>.</a:t>
            </a:r>
            <a:endParaRPr sz="1800">
              <a:latin typeface="Verdana"/>
              <a:cs typeface="Verdana"/>
            </a:endParaRPr>
          </a:p>
        </p:txBody>
      </p:sp>
      <p:sp>
        <p:nvSpPr>
          <p:cNvPr id="18" name="object 18"/>
          <p:cNvSpPr txBox="1"/>
          <p:nvPr/>
        </p:nvSpPr>
        <p:spPr>
          <a:xfrm>
            <a:off x="838285" y="3477259"/>
            <a:ext cx="5098415"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14" dirty="0">
                <a:latin typeface="Verdana"/>
                <a:cs typeface="Verdana"/>
              </a:rPr>
              <a:t>The</a:t>
            </a:r>
            <a:r>
              <a:rPr sz="1800" spc="-105" dirty="0">
                <a:latin typeface="Verdana"/>
                <a:cs typeface="Verdana"/>
              </a:rPr>
              <a:t> </a:t>
            </a:r>
            <a:r>
              <a:rPr sz="1800" dirty="0">
                <a:latin typeface="Verdana"/>
                <a:cs typeface="Verdana"/>
              </a:rPr>
              <a:t>base</a:t>
            </a:r>
            <a:r>
              <a:rPr sz="1800" spc="-100" dirty="0">
                <a:latin typeface="Verdana"/>
                <a:cs typeface="Verdana"/>
              </a:rPr>
              <a:t> </a:t>
            </a:r>
            <a:r>
              <a:rPr sz="1800" spc="-105" dirty="0">
                <a:latin typeface="Verdana"/>
                <a:cs typeface="Verdana"/>
              </a:rPr>
              <a:t>error</a:t>
            </a:r>
            <a:r>
              <a:rPr sz="1800" spc="-110" dirty="0">
                <a:latin typeface="Verdana"/>
                <a:cs typeface="Verdana"/>
              </a:rPr>
              <a:t> </a:t>
            </a:r>
            <a:r>
              <a:rPr sz="1800" spc="-200" dirty="0">
                <a:latin typeface="Verdana"/>
                <a:cs typeface="Verdana"/>
              </a:rPr>
              <a:t>is</a:t>
            </a:r>
            <a:r>
              <a:rPr sz="1800" spc="-100" dirty="0">
                <a:latin typeface="Verdana"/>
                <a:cs typeface="Verdana"/>
              </a:rPr>
              <a:t> </a:t>
            </a:r>
            <a:r>
              <a:rPr sz="1800" b="1" spc="-85" dirty="0">
                <a:solidFill>
                  <a:srgbClr val="77933C"/>
                </a:solidFill>
                <a:latin typeface="Tahoma"/>
                <a:cs typeface="Tahoma"/>
              </a:rPr>
              <a:t>transformed</a:t>
            </a:r>
            <a:r>
              <a:rPr sz="1800" b="1" spc="-5" dirty="0">
                <a:solidFill>
                  <a:srgbClr val="77933C"/>
                </a:solidFill>
                <a:latin typeface="Tahoma"/>
                <a:cs typeface="Tahoma"/>
              </a:rPr>
              <a:t> </a:t>
            </a:r>
            <a:r>
              <a:rPr sz="1800" dirty="0">
                <a:latin typeface="Verdana"/>
                <a:cs typeface="Verdana"/>
              </a:rPr>
              <a:t>to</a:t>
            </a:r>
            <a:r>
              <a:rPr sz="1800" spc="-110" dirty="0">
                <a:latin typeface="Verdana"/>
                <a:cs typeface="Verdana"/>
              </a:rPr>
              <a:t> </a:t>
            </a:r>
            <a:r>
              <a:rPr sz="1800" spc="90" dirty="0">
                <a:latin typeface="Verdana"/>
                <a:cs typeface="Verdana"/>
              </a:rPr>
              <a:t>be</a:t>
            </a:r>
            <a:r>
              <a:rPr sz="1800" spc="-100" dirty="0">
                <a:latin typeface="Verdana"/>
                <a:cs typeface="Verdana"/>
              </a:rPr>
              <a:t> </a:t>
            </a:r>
            <a:r>
              <a:rPr sz="1800" b="1" spc="-30" dirty="0">
                <a:solidFill>
                  <a:srgbClr val="77933C"/>
                </a:solidFill>
                <a:latin typeface="Tahoma"/>
                <a:cs typeface="Tahoma"/>
              </a:rPr>
              <a:t>positive</a:t>
            </a:r>
            <a:r>
              <a:rPr sz="1800" b="1" spc="-30" dirty="0">
                <a:latin typeface="Tahoma"/>
                <a:cs typeface="Tahoma"/>
              </a:rPr>
              <a:t>.</a:t>
            </a:r>
            <a:endParaRPr sz="1800">
              <a:latin typeface="Tahoma"/>
              <a:cs typeface="Tahoma"/>
            </a:endParaRPr>
          </a:p>
        </p:txBody>
      </p:sp>
      <p:sp>
        <p:nvSpPr>
          <p:cNvPr id="19" name="object 19"/>
          <p:cNvSpPr txBox="1"/>
          <p:nvPr/>
        </p:nvSpPr>
        <p:spPr>
          <a:xfrm>
            <a:off x="838285" y="4035044"/>
            <a:ext cx="4541520" cy="568325"/>
          </a:xfrm>
          <a:prstGeom prst="rect">
            <a:avLst/>
          </a:prstGeom>
        </p:spPr>
        <p:txBody>
          <a:bodyPr vert="horz" wrap="square" lIns="0" tIns="12700" rIns="0" bIns="0" rtlCol="0">
            <a:spAutoFit/>
          </a:bodyPr>
          <a:lstStyle/>
          <a:p>
            <a:pPr marL="297815" indent="-285115">
              <a:lnSpc>
                <a:spcPts val="2135"/>
              </a:lnSpc>
              <a:spcBef>
                <a:spcPts val="100"/>
              </a:spcBef>
              <a:buFont typeface="Arial MT"/>
              <a:buChar char="•"/>
              <a:tabLst>
                <a:tab pos="297815" algn="l"/>
              </a:tabLst>
            </a:pPr>
            <a:r>
              <a:rPr sz="1800" spc="-114" dirty="0">
                <a:latin typeface="Verdana"/>
                <a:cs typeface="Verdana"/>
              </a:rPr>
              <a:t>The</a:t>
            </a:r>
            <a:r>
              <a:rPr sz="1800" spc="-100" dirty="0">
                <a:latin typeface="Verdana"/>
                <a:cs typeface="Verdana"/>
              </a:rPr>
              <a:t> </a:t>
            </a:r>
            <a:r>
              <a:rPr sz="1800" dirty="0">
                <a:latin typeface="Verdana"/>
                <a:cs typeface="Verdana"/>
              </a:rPr>
              <a:t>base</a:t>
            </a:r>
            <a:r>
              <a:rPr sz="1800" spc="-100" dirty="0">
                <a:latin typeface="Verdana"/>
                <a:cs typeface="Verdana"/>
              </a:rPr>
              <a:t> </a:t>
            </a:r>
            <a:r>
              <a:rPr sz="1800" spc="-130" dirty="0">
                <a:latin typeface="Verdana"/>
                <a:cs typeface="Verdana"/>
              </a:rPr>
              <a:t>errors</a:t>
            </a:r>
            <a:r>
              <a:rPr sz="1800" spc="-100" dirty="0">
                <a:latin typeface="Verdana"/>
                <a:cs typeface="Verdana"/>
              </a:rPr>
              <a:t> </a:t>
            </a:r>
            <a:r>
              <a:rPr sz="1800" dirty="0">
                <a:latin typeface="Verdana"/>
                <a:cs typeface="Verdana"/>
              </a:rPr>
              <a:t>are</a:t>
            </a:r>
            <a:r>
              <a:rPr sz="1800" spc="-95" dirty="0">
                <a:latin typeface="Verdana"/>
                <a:cs typeface="Verdana"/>
              </a:rPr>
              <a:t> </a:t>
            </a:r>
            <a:r>
              <a:rPr sz="1800" b="1" dirty="0">
                <a:solidFill>
                  <a:srgbClr val="C0504D"/>
                </a:solidFill>
                <a:latin typeface="Tahoma"/>
                <a:cs typeface="Tahoma"/>
              </a:rPr>
              <a:t>aggregated</a:t>
            </a:r>
            <a:r>
              <a:rPr sz="1800" b="1" spc="5" dirty="0">
                <a:solidFill>
                  <a:srgbClr val="C0504D"/>
                </a:solidFill>
                <a:latin typeface="Tahoma"/>
                <a:cs typeface="Tahoma"/>
              </a:rPr>
              <a:t> </a:t>
            </a:r>
            <a:r>
              <a:rPr sz="1800" spc="-75" dirty="0">
                <a:latin typeface="Verdana"/>
                <a:cs typeface="Verdana"/>
              </a:rPr>
              <a:t>with</a:t>
            </a:r>
            <a:r>
              <a:rPr sz="1800" spc="-100" dirty="0">
                <a:latin typeface="Verdana"/>
                <a:cs typeface="Verdana"/>
              </a:rPr>
              <a:t> </a:t>
            </a:r>
            <a:r>
              <a:rPr sz="1800" spc="100" dirty="0">
                <a:latin typeface="Verdana"/>
                <a:cs typeface="Verdana"/>
              </a:rPr>
              <a:t>a</a:t>
            </a:r>
            <a:endParaRPr sz="1800">
              <a:latin typeface="Verdana"/>
              <a:cs typeface="Verdana"/>
            </a:endParaRPr>
          </a:p>
          <a:p>
            <a:pPr marL="298450">
              <a:lnSpc>
                <a:spcPts val="2135"/>
              </a:lnSpc>
            </a:pPr>
            <a:r>
              <a:rPr sz="1800" b="1" spc="-45" dirty="0">
                <a:solidFill>
                  <a:srgbClr val="C0504D"/>
                </a:solidFill>
                <a:latin typeface="Tahoma"/>
                <a:cs typeface="Tahoma"/>
              </a:rPr>
              <a:t>summary</a:t>
            </a:r>
            <a:r>
              <a:rPr sz="1800" b="1" spc="-75"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20" dirty="0">
                <a:solidFill>
                  <a:schemeClr val="bg2"/>
                </a:solidFill>
              </a:rPr>
              <a:t>Modern</a:t>
            </a:r>
            <a:r>
              <a:rPr spc="-210" dirty="0">
                <a:solidFill>
                  <a:schemeClr val="bg2"/>
                </a:solidFill>
              </a:rPr>
              <a:t> </a:t>
            </a:r>
            <a:r>
              <a:rPr spc="-135" dirty="0">
                <a:solidFill>
                  <a:schemeClr val="bg2"/>
                </a:solidFill>
              </a:rPr>
              <a:t>time</a:t>
            </a:r>
            <a:r>
              <a:rPr spc="-160" dirty="0">
                <a:solidFill>
                  <a:schemeClr val="bg2"/>
                </a:solidFill>
              </a:rPr>
              <a:t> </a:t>
            </a:r>
            <a:r>
              <a:rPr spc="-155" dirty="0">
                <a:solidFill>
                  <a:schemeClr val="bg2"/>
                </a:solidFill>
              </a:rPr>
              <a:t>series</a:t>
            </a:r>
            <a:r>
              <a:rPr spc="-135" dirty="0">
                <a:solidFill>
                  <a:schemeClr val="bg2"/>
                </a:solidFill>
              </a:rPr>
              <a:t> </a:t>
            </a:r>
            <a:r>
              <a:rPr spc="-70" dirty="0">
                <a:solidFill>
                  <a:schemeClr val="bg2"/>
                </a:solidFill>
              </a:rPr>
              <a:t>forecasting</a:t>
            </a:r>
          </a:p>
        </p:txBody>
      </p:sp>
      <p:sp>
        <p:nvSpPr>
          <p:cNvPr id="13" name="object 13"/>
          <p:cNvSpPr txBox="1">
            <a:spLocks noGrp="1"/>
          </p:cNvSpPr>
          <p:nvPr>
            <p:ph type="ftr" sz="quarter" idx="5"/>
          </p:nvPr>
        </p:nvSpPr>
        <p:spPr>
          <a:xfrm>
            <a:off x="4038600" y="6470368"/>
            <a:ext cx="4114800" cy="137089"/>
          </a:xfrm>
          <a:prstGeom prst="rect">
            <a:avLst/>
          </a:prstGeom>
        </p:spPr>
        <p:txBody>
          <a:bodyPr vert="horz" wrap="square" lIns="0" tIns="13335" rIns="0" bIns="0" rtlCol="0">
            <a:spAutoFit/>
          </a:bodyPr>
          <a:lstStyle/>
          <a:p>
            <a:pPr marL="12700">
              <a:lnSpc>
                <a:spcPct val="100000"/>
              </a:lnSpc>
              <a:spcBef>
                <a:spcPts val="105"/>
              </a:spcBef>
            </a:pPr>
            <a:r>
              <a:rPr spc="-65" dirty="0">
                <a:solidFill>
                  <a:schemeClr val="bg2"/>
                </a:solidFill>
              </a:rPr>
              <a:t>Kishan</a:t>
            </a:r>
            <a:r>
              <a:rPr spc="5" dirty="0">
                <a:solidFill>
                  <a:schemeClr val="bg2"/>
                </a:solidFill>
              </a:rPr>
              <a:t> </a:t>
            </a:r>
            <a:r>
              <a:rPr dirty="0">
                <a:solidFill>
                  <a:schemeClr val="bg2"/>
                </a:solidFill>
              </a:rPr>
              <a:t>Manani — </a:t>
            </a:r>
            <a:r>
              <a:rPr spc="-35" dirty="0">
                <a:solidFill>
                  <a:schemeClr val="bg2"/>
                </a:solidFill>
              </a:rPr>
              <a:t>in/KishanManani</a:t>
            </a:r>
            <a:r>
              <a:rPr spc="-10" dirty="0">
                <a:solidFill>
                  <a:schemeClr val="bg2"/>
                </a:solidFill>
              </a:rPr>
              <a:t> </a:t>
            </a:r>
            <a:r>
              <a:rPr dirty="0">
                <a:solidFill>
                  <a:schemeClr val="bg2"/>
                </a:solidFill>
              </a:rPr>
              <a:t>—</a:t>
            </a:r>
            <a:r>
              <a:rPr spc="5" dirty="0">
                <a:solidFill>
                  <a:schemeClr val="bg2"/>
                </a:solidFill>
              </a:rPr>
              <a:t> </a:t>
            </a:r>
            <a:r>
              <a:rPr spc="-20" dirty="0">
                <a:solidFill>
                  <a:schemeClr val="bg2"/>
                </a:solidFill>
              </a:rPr>
              <a:t>trainindata.com/p/forecasting-</a:t>
            </a:r>
            <a:r>
              <a:rPr spc="-10" dirty="0">
                <a:solidFill>
                  <a:schemeClr val="bg2"/>
                </a:solidFill>
              </a:rPr>
              <a:t>specialization</a:t>
            </a:r>
          </a:p>
        </p:txBody>
      </p:sp>
      <p:sp>
        <p:nvSpPr>
          <p:cNvPr id="3" name="object 3"/>
          <p:cNvSpPr txBox="1"/>
          <p:nvPr/>
        </p:nvSpPr>
        <p:spPr>
          <a:xfrm>
            <a:off x="688340" y="1419859"/>
            <a:ext cx="3574415"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20" dirty="0">
                <a:solidFill>
                  <a:schemeClr val="bg2"/>
                </a:solidFill>
                <a:latin typeface="Verdana"/>
                <a:cs typeface="Verdana"/>
              </a:rPr>
              <a:t>Large</a:t>
            </a:r>
            <a:r>
              <a:rPr sz="1800" spc="-110" dirty="0">
                <a:solidFill>
                  <a:schemeClr val="bg2"/>
                </a:solidFill>
                <a:latin typeface="Verdana"/>
                <a:cs typeface="Verdana"/>
              </a:rPr>
              <a:t> </a:t>
            </a:r>
            <a:r>
              <a:rPr sz="1800" spc="-40" dirty="0">
                <a:solidFill>
                  <a:schemeClr val="bg2"/>
                </a:solidFill>
                <a:latin typeface="Verdana"/>
                <a:cs typeface="Verdana"/>
              </a:rPr>
              <a:t>number</a:t>
            </a:r>
            <a:r>
              <a:rPr sz="1800" spc="-125" dirty="0">
                <a:solidFill>
                  <a:schemeClr val="bg2"/>
                </a:solidFill>
                <a:latin typeface="Verdana"/>
                <a:cs typeface="Verdana"/>
              </a:rPr>
              <a:t> </a:t>
            </a:r>
            <a:r>
              <a:rPr sz="1800" dirty="0">
                <a:solidFill>
                  <a:schemeClr val="bg2"/>
                </a:solidFill>
                <a:latin typeface="Verdana"/>
                <a:cs typeface="Verdana"/>
              </a:rPr>
              <a:t>of</a:t>
            </a:r>
            <a:r>
              <a:rPr sz="1800" spc="-120" dirty="0">
                <a:solidFill>
                  <a:schemeClr val="bg2"/>
                </a:solidFill>
                <a:latin typeface="Verdana"/>
                <a:cs typeface="Verdana"/>
              </a:rPr>
              <a:t> </a:t>
            </a:r>
            <a:r>
              <a:rPr sz="1800" spc="-10" dirty="0">
                <a:solidFill>
                  <a:schemeClr val="bg2"/>
                </a:solidFill>
                <a:latin typeface="Verdana"/>
                <a:cs typeface="Verdana"/>
              </a:rPr>
              <a:t>related</a:t>
            </a:r>
            <a:r>
              <a:rPr sz="1800" spc="-110" dirty="0">
                <a:solidFill>
                  <a:schemeClr val="bg2"/>
                </a:solidFill>
                <a:latin typeface="Verdana"/>
                <a:cs typeface="Verdana"/>
              </a:rPr>
              <a:t> </a:t>
            </a:r>
            <a:r>
              <a:rPr sz="1800" spc="-40" dirty="0">
                <a:solidFill>
                  <a:schemeClr val="bg2"/>
                </a:solidFill>
                <a:latin typeface="Verdana"/>
                <a:cs typeface="Verdana"/>
              </a:rPr>
              <a:t>time </a:t>
            </a:r>
            <a:r>
              <a:rPr sz="1800" spc="-10" dirty="0">
                <a:solidFill>
                  <a:schemeClr val="bg2"/>
                </a:solidFill>
                <a:latin typeface="Verdana"/>
                <a:cs typeface="Verdana"/>
              </a:rPr>
              <a:t>series</a:t>
            </a:r>
            <a:endParaRPr sz="1800">
              <a:solidFill>
                <a:schemeClr val="bg2"/>
              </a:solidFill>
              <a:latin typeface="Verdana"/>
              <a:cs typeface="Verdana"/>
            </a:endParaRPr>
          </a:p>
        </p:txBody>
      </p:sp>
      <p:sp>
        <p:nvSpPr>
          <p:cNvPr id="4" name="object 4"/>
          <p:cNvSpPr txBox="1"/>
          <p:nvPr/>
        </p:nvSpPr>
        <p:spPr>
          <a:xfrm>
            <a:off x="688340" y="2154428"/>
            <a:ext cx="2849880" cy="2485390"/>
          </a:xfrm>
          <a:prstGeom prst="rect">
            <a:avLst/>
          </a:prstGeom>
        </p:spPr>
        <p:txBody>
          <a:bodyPr vert="horz" wrap="square" lIns="0" tIns="91440" rIns="0" bIns="0" rtlCol="0">
            <a:spAutoFit/>
          </a:bodyPr>
          <a:lstStyle/>
          <a:p>
            <a:pPr marL="297815" indent="-285115">
              <a:lnSpc>
                <a:spcPct val="100000"/>
              </a:lnSpc>
              <a:spcBef>
                <a:spcPts val="720"/>
              </a:spcBef>
              <a:buFont typeface="Arial MT"/>
              <a:buChar char="•"/>
              <a:tabLst>
                <a:tab pos="297815" algn="l"/>
              </a:tabLst>
            </a:pPr>
            <a:r>
              <a:rPr sz="1800" spc="-35" dirty="0">
                <a:solidFill>
                  <a:schemeClr val="bg2"/>
                </a:solidFill>
                <a:latin typeface="Verdana"/>
                <a:cs typeface="Verdana"/>
              </a:rPr>
              <a:t>Multiple</a:t>
            </a:r>
            <a:r>
              <a:rPr sz="1800" spc="-120" dirty="0">
                <a:solidFill>
                  <a:schemeClr val="bg2"/>
                </a:solidFill>
                <a:latin typeface="Verdana"/>
                <a:cs typeface="Verdana"/>
              </a:rPr>
              <a:t> </a:t>
            </a:r>
            <a:r>
              <a:rPr sz="1800" spc="-25" dirty="0">
                <a:solidFill>
                  <a:schemeClr val="bg2"/>
                </a:solidFill>
                <a:latin typeface="Verdana"/>
                <a:cs typeface="Verdana"/>
              </a:rPr>
              <a:t>characteristics</a:t>
            </a:r>
            <a:endParaRPr sz="1800" dirty="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Trend</a:t>
            </a:r>
            <a:endParaRPr sz="1800" dirty="0">
              <a:solidFill>
                <a:schemeClr val="bg2"/>
              </a:solidFill>
              <a:latin typeface="Verdana"/>
              <a:cs typeface="Verdana"/>
            </a:endParaRPr>
          </a:p>
          <a:p>
            <a:pPr marL="755015" lvl="1" indent="-285115">
              <a:lnSpc>
                <a:spcPct val="100000"/>
              </a:lnSpc>
              <a:spcBef>
                <a:spcPts val="650"/>
              </a:spcBef>
              <a:buFont typeface="Arial MT"/>
              <a:buChar char="•"/>
              <a:tabLst>
                <a:tab pos="755015" algn="l"/>
              </a:tabLst>
            </a:pPr>
            <a:r>
              <a:rPr sz="1800" spc="-10" dirty="0">
                <a:solidFill>
                  <a:schemeClr val="bg2"/>
                </a:solidFill>
                <a:latin typeface="Verdana"/>
                <a:cs typeface="Verdana"/>
              </a:rPr>
              <a:t>Seasonality</a:t>
            </a:r>
            <a:endParaRPr sz="1800" dirty="0">
              <a:solidFill>
                <a:schemeClr val="bg2"/>
              </a:solidFill>
              <a:latin typeface="Verdana"/>
              <a:cs typeface="Verdana"/>
            </a:endParaRPr>
          </a:p>
          <a:p>
            <a:pPr marL="755015" lvl="1" indent="-285115">
              <a:lnSpc>
                <a:spcPct val="100000"/>
              </a:lnSpc>
              <a:spcBef>
                <a:spcPts val="550"/>
              </a:spcBef>
              <a:buFont typeface="Arial MT"/>
              <a:buChar char="•"/>
              <a:tabLst>
                <a:tab pos="755015" algn="l"/>
              </a:tabLst>
            </a:pPr>
            <a:r>
              <a:rPr sz="1800" spc="-10" dirty="0">
                <a:solidFill>
                  <a:schemeClr val="bg2"/>
                </a:solidFill>
                <a:latin typeface="Verdana"/>
                <a:cs typeface="Verdana"/>
              </a:rPr>
              <a:t>Outliers</a:t>
            </a:r>
            <a:endParaRPr sz="1800" dirty="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Intermittency</a:t>
            </a:r>
            <a:endParaRPr sz="1800" dirty="0">
              <a:solidFill>
                <a:schemeClr val="bg2"/>
              </a:solidFill>
              <a:latin typeface="Verdana"/>
              <a:cs typeface="Verdana"/>
            </a:endParaRPr>
          </a:p>
          <a:p>
            <a:pPr marL="755015" lvl="1" indent="-285115">
              <a:lnSpc>
                <a:spcPct val="100000"/>
              </a:lnSpc>
              <a:spcBef>
                <a:spcPts val="550"/>
              </a:spcBef>
              <a:buFont typeface="Arial MT"/>
              <a:buChar char="•"/>
              <a:tabLst>
                <a:tab pos="755015" algn="l"/>
              </a:tabLst>
            </a:pPr>
            <a:r>
              <a:rPr sz="1800" spc="-90" dirty="0">
                <a:solidFill>
                  <a:schemeClr val="bg2"/>
                </a:solidFill>
                <a:latin typeface="Verdana"/>
                <a:cs typeface="Verdana"/>
              </a:rPr>
              <a:t>Missing</a:t>
            </a:r>
            <a:r>
              <a:rPr sz="1800" spc="-105" dirty="0">
                <a:solidFill>
                  <a:schemeClr val="bg2"/>
                </a:solidFill>
                <a:latin typeface="Verdana"/>
                <a:cs typeface="Verdana"/>
              </a:rPr>
              <a:t> </a:t>
            </a:r>
            <a:r>
              <a:rPr sz="1800" spc="50" dirty="0">
                <a:solidFill>
                  <a:schemeClr val="bg2"/>
                </a:solidFill>
                <a:latin typeface="Verdana"/>
                <a:cs typeface="Verdana"/>
              </a:rPr>
              <a:t>data</a:t>
            </a:r>
            <a:endParaRPr sz="1800" dirty="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Hierarchical</a:t>
            </a:r>
            <a:endParaRPr sz="1800" dirty="0">
              <a:solidFill>
                <a:schemeClr val="bg2"/>
              </a:solidFill>
              <a:latin typeface="Verdana"/>
              <a:cs typeface="Verdana"/>
            </a:endParaRPr>
          </a:p>
        </p:txBody>
      </p:sp>
      <p:grpSp>
        <p:nvGrpSpPr>
          <p:cNvPr id="5" name="object 5"/>
          <p:cNvGrpSpPr/>
          <p:nvPr/>
        </p:nvGrpSpPr>
        <p:grpSpPr>
          <a:xfrm>
            <a:off x="4858511" y="1623755"/>
            <a:ext cx="6725284" cy="4618990"/>
            <a:chOff x="4858511" y="1623755"/>
            <a:chExt cx="6725284" cy="4618990"/>
          </a:xfrm>
        </p:grpSpPr>
        <p:pic>
          <p:nvPicPr>
            <p:cNvPr id="6" name="object 6"/>
            <p:cNvPicPr/>
            <p:nvPr/>
          </p:nvPicPr>
          <p:blipFill>
            <a:blip r:embed="rId2" cstate="print"/>
            <a:stretch>
              <a:fillRect/>
            </a:stretch>
          </p:blipFill>
          <p:spPr>
            <a:xfrm>
              <a:off x="4922519" y="1685544"/>
              <a:ext cx="716279" cy="716279"/>
            </a:xfrm>
            <a:prstGeom prst="rect">
              <a:avLst/>
            </a:prstGeom>
          </p:spPr>
        </p:pic>
        <p:pic>
          <p:nvPicPr>
            <p:cNvPr id="7" name="object 7"/>
            <p:cNvPicPr/>
            <p:nvPr/>
          </p:nvPicPr>
          <p:blipFill>
            <a:blip r:embed="rId3" cstate="print"/>
            <a:stretch>
              <a:fillRect/>
            </a:stretch>
          </p:blipFill>
          <p:spPr>
            <a:xfrm>
              <a:off x="4931663" y="2566416"/>
              <a:ext cx="716279" cy="716279"/>
            </a:xfrm>
            <a:prstGeom prst="rect">
              <a:avLst/>
            </a:prstGeom>
          </p:spPr>
        </p:pic>
        <p:pic>
          <p:nvPicPr>
            <p:cNvPr id="8" name="object 8"/>
            <p:cNvPicPr/>
            <p:nvPr/>
          </p:nvPicPr>
          <p:blipFill>
            <a:blip r:embed="rId4" cstate="print"/>
            <a:stretch>
              <a:fillRect/>
            </a:stretch>
          </p:blipFill>
          <p:spPr>
            <a:xfrm>
              <a:off x="4858511" y="5059679"/>
              <a:ext cx="917448" cy="917447"/>
            </a:xfrm>
            <a:prstGeom prst="rect">
              <a:avLst/>
            </a:prstGeom>
          </p:spPr>
        </p:pic>
        <p:pic>
          <p:nvPicPr>
            <p:cNvPr id="9" name="object 9"/>
            <p:cNvPicPr/>
            <p:nvPr/>
          </p:nvPicPr>
          <p:blipFill>
            <a:blip r:embed="rId5" cstate="print"/>
            <a:stretch>
              <a:fillRect/>
            </a:stretch>
          </p:blipFill>
          <p:spPr>
            <a:xfrm>
              <a:off x="4858511" y="3325367"/>
              <a:ext cx="807720" cy="807720"/>
            </a:xfrm>
            <a:prstGeom prst="rect">
              <a:avLst/>
            </a:prstGeom>
          </p:spPr>
        </p:pic>
        <p:pic>
          <p:nvPicPr>
            <p:cNvPr id="10" name="object 10"/>
            <p:cNvPicPr/>
            <p:nvPr/>
          </p:nvPicPr>
          <p:blipFill>
            <a:blip r:embed="rId6" cstate="print"/>
            <a:stretch>
              <a:fillRect/>
            </a:stretch>
          </p:blipFill>
          <p:spPr>
            <a:xfrm>
              <a:off x="4885943" y="4142232"/>
              <a:ext cx="807720" cy="807719"/>
            </a:xfrm>
            <a:prstGeom prst="rect">
              <a:avLst/>
            </a:prstGeom>
          </p:spPr>
        </p:pic>
        <p:pic>
          <p:nvPicPr>
            <p:cNvPr id="11" name="object 11"/>
            <p:cNvPicPr/>
            <p:nvPr/>
          </p:nvPicPr>
          <p:blipFill>
            <a:blip r:embed="rId7" cstate="print"/>
            <a:stretch>
              <a:fillRect/>
            </a:stretch>
          </p:blipFill>
          <p:spPr>
            <a:xfrm>
              <a:off x="5630208" y="1623755"/>
              <a:ext cx="5953474" cy="4618799"/>
            </a:xfrm>
            <a:prstGeom prst="rect">
              <a:avLst/>
            </a:prstGeom>
          </p:spPr>
        </p:pic>
      </p:grpSp>
      <p:sp>
        <p:nvSpPr>
          <p:cNvPr id="12" name="object 12"/>
          <p:cNvSpPr txBox="1"/>
          <p:nvPr/>
        </p:nvSpPr>
        <p:spPr>
          <a:xfrm>
            <a:off x="7569198" y="1319276"/>
            <a:ext cx="2758440"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chemeClr val="bg2"/>
                </a:solidFill>
                <a:latin typeface="Verdana"/>
                <a:cs typeface="Verdana"/>
              </a:rPr>
              <a:t>Number</a:t>
            </a:r>
            <a:r>
              <a:rPr sz="1800" spc="-120" dirty="0">
                <a:solidFill>
                  <a:schemeClr val="bg2"/>
                </a:solidFill>
                <a:latin typeface="Verdana"/>
                <a:cs typeface="Verdana"/>
              </a:rPr>
              <a:t> </a:t>
            </a:r>
            <a:r>
              <a:rPr sz="1800" dirty="0">
                <a:solidFill>
                  <a:schemeClr val="bg2"/>
                </a:solidFill>
                <a:latin typeface="Verdana"/>
                <a:cs typeface="Verdana"/>
              </a:rPr>
              <a:t>of</a:t>
            </a:r>
            <a:r>
              <a:rPr sz="1800" spc="-120" dirty="0">
                <a:solidFill>
                  <a:schemeClr val="bg2"/>
                </a:solidFill>
                <a:latin typeface="Verdana"/>
                <a:cs typeface="Verdana"/>
              </a:rPr>
              <a:t> </a:t>
            </a:r>
            <a:r>
              <a:rPr sz="1800" spc="-20" dirty="0">
                <a:solidFill>
                  <a:schemeClr val="bg2"/>
                </a:solidFill>
                <a:latin typeface="Verdana"/>
                <a:cs typeface="Verdana"/>
              </a:rPr>
              <a:t>products</a:t>
            </a:r>
            <a:r>
              <a:rPr sz="1800" spc="-114" dirty="0">
                <a:solidFill>
                  <a:schemeClr val="bg2"/>
                </a:solidFill>
                <a:latin typeface="Verdana"/>
                <a:cs typeface="Verdana"/>
              </a:rPr>
              <a:t> </a:t>
            </a:r>
            <a:r>
              <a:rPr sz="1800" spc="-20" dirty="0">
                <a:solidFill>
                  <a:schemeClr val="bg2"/>
                </a:solidFill>
                <a:latin typeface="Verdana"/>
                <a:cs typeface="Verdana"/>
              </a:rPr>
              <a:t>sold</a:t>
            </a:r>
            <a:endParaRPr sz="1800">
              <a:solidFill>
                <a:schemeClr val="bg2"/>
              </a:solidFill>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323455" cy="635000"/>
          </a:xfrm>
          <a:prstGeom prst="rect">
            <a:avLst/>
          </a:prstGeom>
        </p:spPr>
        <p:txBody>
          <a:bodyPr vert="horz" wrap="square" lIns="0" tIns="12700" rIns="0" bIns="0" rtlCol="0">
            <a:spAutoFit/>
          </a:bodyPr>
          <a:lstStyle/>
          <a:p>
            <a:pPr marL="12700">
              <a:lnSpc>
                <a:spcPct val="100000"/>
              </a:lnSpc>
              <a:spcBef>
                <a:spcPts val="100"/>
              </a:spcBef>
            </a:pPr>
            <a:r>
              <a:rPr spc="-240" dirty="0"/>
              <a:t>Structure</a:t>
            </a:r>
            <a:r>
              <a:rPr spc="-55" dirty="0"/>
              <a:t> </a:t>
            </a:r>
            <a:r>
              <a:rPr spc="-90" dirty="0"/>
              <a:t>of</a:t>
            </a:r>
            <a:r>
              <a:rPr spc="-150" dirty="0"/>
              <a:t> </a:t>
            </a:r>
            <a:r>
              <a:rPr spc="-185" dirty="0"/>
              <a:t>most</a:t>
            </a:r>
            <a:r>
              <a:rPr spc="-90" dirty="0"/>
              <a:t> </a:t>
            </a:r>
            <a:r>
              <a:rPr spc="-240" dirty="0"/>
              <a:t>error</a:t>
            </a:r>
            <a:r>
              <a:rPr spc="-55" dirty="0"/>
              <a:t> </a:t>
            </a:r>
            <a:r>
              <a:rPr spc="-85" dirty="0"/>
              <a:t>metrics</a:t>
            </a:r>
          </a:p>
        </p:txBody>
      </p:sp>
      <p:sp>
        <p:nvSpPr>
          <p:cNvPr id="19" name="object 1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20" name="object 20"/>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40</a:t>
            </a:fld>
            <a:endParaRPr spc="-25" dirty="0"/>
          </a:p>
        </p:txBody>
      </p:sp>
      <p:sp>
        <p:nvSpPr>
          <p:cNvPr id="3" name="object 3"/>
          <p:cNvSpPr/>
          <p:nvPr/>
        </p:nvSpPr>
        <p:spPr>
          <a:xfrm>
            <a:off x="9291470" y="2452056"/>
            <a:ext cx="558165" cy="235585"/>
          </a:xfrm>
          <a:custGeom>
            <a:avLst/>
            <a:gdLst/>
            <a:ahLst/>
            <a:cxnLst/>
            <a:rect l="l" t="t" r="r" b="b"/>
            <a:pathLst>
              <a:path w="558165" h="235585">
                <a:moveTo>
                  <a:pt x="482751" y="0"/>
                </a:moveTo>
                <a:lnTo>
                  <a:pt x="479403" y="9550"/>
                </a:lnTo>
                <a:lnTo>
                  <a:pt x="493022" y="15460"/>
                </a:lnTo>
                <a:lnTo>
                  <a:pt x="504734" y="23642"/>
                </a:lnTo>
                <a:lnTo>
                  <a:pt x="528516" y="61566"/>
                </a:lnTo>
                <a:lnTo>
                  <a:pt x="536329" y="116457"/>
                </a:lnTo>
                <a:lnTo>
                  <a:pt x="535457" y="137208"/>
                </a:lnTo>
                <a:lnTo>
                  <a:pt x="522376" y="188019"/>
                </a:lnTo>
                <a:lnTo>
                  <a:pt x="493180" y="219785"/>
                </a:lnTo>
                <a:lnTo>
                  <a:pt x="479774" y="225723"/>
                </a:lnTo>
                <a:lnTo>
                  <a:pt x="482751" y="235272"/>
                </a:lnTo>
                <a:lnTo>
                  <a:pt x="527702" y="208564"/>
                </a:lnTo>
                <a:lnTo>
                  <a:pt x="552948" y="159261"/>
                </a:lnTo>
                <a:lnTo>
                  <a:pt x="557785" y="117698"/>
                </a:lnTo>
                <a:lnTo>
                  <a:pt x="556586" y="96385"/>
                </a:lnTo>
                <a:lnTo>
                  <a:pt x="556572" y="96129"/>
                </a:lnTo>
                <a:lnTo>
                  <a:pt x="546867" y="57899"/>
                </a:lnTo>
                <a:lnTo>
                  <a:pt x="514764" y="15084"/>
                </a:lnTo>
                <a:lnTo>
                  <a:pt x="499808" y="6158"/>
                </a:lnTo>
                <a:lnTo>
                  <a:pt x="482751" y="0"/>
                </a:lnTo>
                <a:close/>
              </a:path>
              <a:path w="558165" h="235585">
                <a:moveTo>
                  <a:pt x="75034" y="0"/>
                </a:moveTo>
                <a:lnTo>
                  <a:pt x="30164" y="26777"/>
                </a:lnTo>
                <a:lnTo>
                  <a:pt x="4852" y="76196"/>
                </a:lnTo>
                <a:lnTo>
                  <a:pt x="69" y="116457"/>
                </a:lnTo>
                <a:lnTo>
                  <a:pt x="0" y="117698"/>
                </a:lnTo>
                <a:lnTo>
                  <a:pt x="1091" y="137208"/>
                </a:lnTo>
                <a:lnTo>
                  <a:pt x="1209" y="139313"/>
                </a:lnTo>
                <a:lnTo>
                  <a:pt x="10882" y="177543"/>
                </a:lnTo>
                <a:lnTo>
                  <a:pt x="42942" y="220219"/>
                </a:lnTo>
                <a:lnTo>
                  <a:pt x="75034" y="235272"/>
                </a:lnTo>
                <a:lnTo>
                  <a:pt x="78011" y="225723"/>
                </a:lnTo>
                <a:lnTo>
                  <a:pt x="64604" y="219785"/>
                </a:lnTo>
                <a:lnTo>
                  <a:pt x="53035" y="211522"/>
                </a:lnTo>
                <a:lnTo>
                  <a:pt x="29304" y="172989"/>
                </a:lnTo>
                <a:lnTo>
                  <a:pt x="21507" y="117698"/>
                </a:lnTo>
                <a:lnTo>
                  <a:pt x="21455" y="116457"/>
                </a:lnTo>
                <a:lnTo>
                  <a:pt x="22327" y="96385"/>
                </a:lnTo>
                <a:lnTo>
                  <a:pt x="35408" y="46819"/>
                </a:lnTo>
                <a:lnTo>
                  <a:pt x="64813" y="15460"/>
                </a:lnTo>
                <a:lnTo>
                  <a:pt x="78383" y="9550"/>
                </a:lnTo>
                <a:lnTo>
                  <a:pt x="75034" y="0"/>
                </a:lnTo>
                <a:close/>
              </a:path>
            </a:pathLst>
          </a:custGeom>
          <a:solidFill>
            <a:srgbClr val="000000"/>
          </a:solidFill>
        </p:spPr>
        <p:txBody>
          <a:bodyPr wrap="square" lIns="0" tIns="0" rIns="0" bIns="0" rtlCol="0"/>
          <a:lstStyle/>
          <a:p>
            <a:endParaRPr/>
          </a:p>
        </p:txBody>
      </p:sp>
      <p:sp>
        <p:nvSpPr>
          <p:cNvPr id="4" name="object 4"/>
          <p:cNvSpPr txBox="1"/>
          <p:nvPr/>
        </p:nvSpPr>
        <p:spPr>
          <a:xfrm>
            <a:off x="7512037" y="2375915"/>
            <a:ext cx="2291715" cy="330200"/>
          </a:xfrm>
          <a:prstGeom prst="rect">
            <a:avLst/>
          </a:prstGeom>
        </p:spPr>
        <p:txBody>
          <a:bodyPr vert="horz" wrap="square" lIns="0" tIns="12700" rIns="0" bIns="0" rtlCol="0">
            <a:spAutoFit/>
          </a:bodyPr>
          <a:lstStyle/>
          <a:p>
            <a:pPr marL="38100">
              <a:lnSpc>
                <a:spcPct val="100000"/>
              </a:lnSpc>
              <a:spcBef>
                <a:spcPts val="100"/>
              </a:spcBef>
              <a:tabLst>
                <a:tab pos="866140" algn="l"/>
              </a:tabLst>
            </a:pPr>
            <a:r>
              <a:rPr sz="2000" spc="-20" dirty="0">
                <a:latin typeface="Cambria Math"/>
                <a:cs typeface="Cambria Math"/>
              </a:rPr>
              <a:t>𝑀𝐴𝑃𝐸</a:t>
            </a:r>
            <a:r>
              <a:rPr sz="2000" dirty="0">
                <a:latin typeface="Cambria Math"/>
                <a:cs typeface="Cambria Math"/>
              </a:rPr>
              <a:t>	=</a:t>
            </a:r>
            <a:r>
              <a:rPr sz="2000" spc="95" dirty="0">
                <a:latin typeface="Cambria Math"/>
                <a:cs typeface="Cambria Math"/>
              </a:rPr>
              <a:t> </a:t>
            </a:r>
            <a:r>
              <a:rPr sz="2000" dirty="0">
                <a:solidFill>
                  <a:srgbClr val="C0504D"/>
                </a:solidFill>
                <a:latin typeface="Cambria Math"/>
                <a:cs typeface="Cambria Math"/>
              </a:rPr>
              <a:t>𝑚𝑒𝑎𝑛</a:t>
            </a:r>
            <a:r>
              <a:rPr sz="2000" spc="380" dirty="0">
                <a:solidFill>
                  <a:srgbClr val="C0504D"/>
                </a:solidFill>
                <a:latin typeface="Cambria Math"/>
                <a:cs typeface="Cambria Math"/>
              </a:rPr>
              <a:t> </a:t>
            </a:r>
            <a:r>
              <a:rPr sz="2000" spc="-20" dirty="0">
                <a:solidFill>
                  <a:srgbClr val="77933C"/>
                </a:solidFill>
                <a:latin typeface="Cambria Math"/>
                <a:cs typeface="Cambria Math"/>
              </a:rPr>
              <a:t>|</a:t>
            </a:r>
            <a:r>
              <a:rPr sz="2000" spc="-20" dirty="0">
                <a:solidFill>
                  <a:srgbClr val="4F81BD"/>
                </a:solidFill>
                <a:latin typeface="Cambria Math"/>
                <a:cs typeface="Cambria Math"/>
              </a:rPr>
              <a:t>𝑝</a:t>
            </a:r>
            <a:r>
              <a:rPr sz="2250" spc="-30" baseline="-14814" dirty="0">
                <a:solidFill>
                  <a:srgbClr val="4F81BD"/>
                </a:solidFill>
                <a:latin typeface="Cambria Math"/>
                <a:cs typeface="Cambria Math"/>
              </a:rPr>
              <a:t>𝑡</a:t>
            </a:r>
            <a:r>
              <a:rPr sz="2000" spc="-20" dirty="0">
                <a:solidFill>
                  <a:srgbClr val="77933C"/>
                </a:solidFill>
                <a:latin typeface="Cambria Math"/>
                <a:cs typeface="Cambria Math"/>
              </a:rPr>
              <a:t>|</a:t>
            </a:r>
            <a:endParaRPr sz="2000">
              <a:latin typeface="Cambria Math"/>
              <a:cs typeface="Cambria Math"/>
            </a:endParaRPr>
          </a:p>
        </p:txBody>
      </p:sp>
      <p:sp>
        <p:nvSpPr>
          <p:cNvPr id="5" name="object 5"/>
          <p:cNvSpPr txBox="1"/>
          <p:nvPr/>
        </p:nvSpPr>
        <p:spPr>
          <a:xfrm>
            <a:off x="7272559" y="1813052"/>
            <a:ext cx="363537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504D"/>
                </a:solidFill>
                <a:latin typeface="Tahoma"/>
                <a:cs typeface="Tahoma"/>
              </a:rPr>
              <a:t>Mean </a:t>
            </a:r>
            <a:r>
              <a:rPr sz="1800" b="1" spc="-35" dirty="0">
                <a:solidFill>
                  <a:srgbClr val="77933C"/>
                </a:solidFill>
                <a:latin typeface="Tahoma"/>
                <a:cs typeface="Tahoma"/>
              </a:rPr>
              <a:t>absolute</a:t>
            </a:r>
            <a:r>
              <a:rPr sz="1800" b="1" spc="10" dirty="0">
                <a:solidFill>
                  <a:srgbClr val="77933C"/>
                </a:solidFill>
                <a:latin typeface="Tahoma"/>
                <a:cs typeface="Tahoma"/>
              </a:rPr>
              <a:t> </a:t>
            </a:r>
            <a:r>
              <a:rPr sz="1800" b="1" dirty="0">
                <a:solidFill>
                  <a:srgbClr val="4F81BD"/>
                </a:solidFill>
                <a:latin typeface="Tahoma"/>
                <a:cs typeface="Tahoma"/>
              </a:rPr>
              <a:t>percentage</a:t>
            </a:r>
            <a:r>
              <a:rPr sz="1800" b="1" spc="5" dirty="0">
                <a:solidFill>
                  <a:srgbClr val="4F81BD"/>
                </a:solidFill>
                <a:latin typeface="Tahoma"/>
                <a:cs typeface="Tahoma"/>
              </a:rPr>
              <a:t> </a:t>
            </a:r>
            <a:r>
              <a:rPr sz="1800" b="1" spc="-55" dirty="0">
                <a:solidFill>
                  <a:srgbClr val="4F81BD"/>
                </a:solidFill>
                <a:latin typeface="Tahoma"/>
                <a:cs typeface="Tahoma"/>
              </a:rPr>
              <a:t>error</a:t>
            </a:r>
            <a:endParaRPr sz="1800">
              <a:latin typeface="Tahoma"/>
              <a:cs typeface="Tahoma"/>
            </a:endParaRPr>
          </a:p>
        </p:txBody>
      </p:sp>
      <p:sp>
        <p:nvSpPr>
          <p:cNvPr id="6" name="object 6"/>
          <p:cNvSpPr txBox="1"/>
          <p:nvPr/>
        </p:nvSpPr>
        <p:spPr>
          <a:xfrm>
            <a:off x="838285" y="1813052"/>
            <a:ext cx="5256530"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114" dirty="0">
                <a:latin typeface="Verdana"/>
                <a:cs typeface="Verdana"/>
              </a:rPr>
              <a:t>The</a:t>
            </a:r>
            <a:r>
              <a:rPr sz="1800" spc="-85" dirty="0">
                <a:latin typeface="Verdana"/>
                <a:cs typeface="Verdana"/>
              </a:rPr>
              <a:t> </a:t>
            </a:r>
            <a:r>
              <a:rPr sz="1800" spc="-55" dirty="0">
                <a:latin typeface="Verdana"/>
                <a:cs typeface="Verdana"/>
              </a:rPr>
              <a:t>properties</a:t>
            </a:r>
            <a:r>
              <a:rPr sz="1800" spc="-85" dirty="0">
                <a:latin typeface="Verdana"/>
                <a:cs typeface="Verdana"/>
              </a:rPr>
              <a:t> </a:t>
            </a:r>
            <a:r>
              <a:rPr sz="1800" dirty="0">
                <a:latin typeface="Verdana"/>
                <a:cs typeface="Verdana"/>
              </a:rPr>
              <a:t>of</a:t>
            </a:r>
            <a:r>
              <a:rPr sz="1800" spc="-95" dirty="0">
                <a:latin typeface="Verdana"/>
                <a:cs typeface="Verdana"/>
              </a:rPr>
              <a:t> </a:t>
            </a:r>
            <a:r>
              <a:rPr sz="1800" spc="50" dirty="0">
                <a:latin typeface="Verdana"/>
                <a:cs typeface="Verdana"/>
              </a:rPr>
              <a:t>an</a:t>
            </a:r>
            <a:r>
              <a:rPr sz="1800" spc="-85" dirty="0">
                <a:latin typeface="Verdana"/>
                <a:cs typeface="Verdana"/>
              </a:rPr>
              <a:t> </a:t>
            </a:r>
            <a:r>
              <a:rPr sz="1800" spc="-105" dirty="0">
                <a:latin typeface="Verdana"/>
                <a:cs typeface="Verdana"/>
              </a:rPr>
              <a:t>error</a:t>
            </a:r>
            <a:r>
              <a:rPr sz="1800" spc="-90" dirty="0">
                <a:latin typeface="Verdana"/>
                <a:cs typeface="Verdana"/>
              </a:rPr>
              <a:t> </a:t>
            </a:r>
            <a:r>
              <a:rPr sz="1800" spc="-45" dirty="0">
                <a:latin typeface="Verdana"/>
                <a:cs typeface="Verdana"/>
              </a:rPr>
              <a:t>metric</a:t>
            </a:r>
            <a:r>
              <a:rPr sz="1800" spc="-95" dirty="0">
                <a:latin typeface="Verdana"/>
                <a:cs typeface="Verdana"/>
              </a:rPr>
              <a:t> </a:t>
            </a:r>
            <a:r>
              <a:rPr sz="1800" dirty="0">
                <a:latin typeface="Verdana"/>
                <a:cs typeface="Verdana"/>
              </a:rPr>
              <a:t>depends</a:t>
            </a:r>
            <a:r>
              <a:rPr sz="1800" spc="-85" dirty="0">
                <a:latin typeface="Verdana"/>
                <a:cs typeface="Verdana"/>
              </a:rPr>
              <a:t> </a:t>
            </a:r>
            <a:r>
              <a:rPr sz="1800" spc="-25" dirty="0">
                <a:latin typeface="Verdana"/>
                <a:cs typeface="Verdana"/>
              </a:rPr>
              <a:t>on </a:t>
            </a:r>
            <a:r>
              <a:rPr sz="1800" spc="-40" dirty="0">
                <a:latin typeface="Verdana"/>
                <a:cs typeface="Verdana"/>
              </a:rPr>
              <a:t>three</a:t>
            </a:r>
            <a:r>
              <a:rPr sz="1800" spc="-120" dirty="0">
                <a:latin typeface="Verdana"/>
                <a:cs typeface="Verdana"/>
              </a:rPr>
              <a:t> </a:t>
            </a:r>
            <a:r>
              <a:rPr sz="1800" spc="-30" dirty="0">
                <a:latin typeface="Verdana"/>
                <a:cs typeface="Verdana"/>
              </a:rPr>
              <a:t>main</a:t>
            </a:r>
            <a:r>
              <a:rPr sz="1800" spc="-125" dirty="0">
                <a:latin typeface="Verdana"/>
                <a:cs typeface="Verdana"/>
              </a:rPr>
              <a:t> </a:t>
            </a:r>
            <a:r>
              <a:rPr sz="1800" dirty="0">
                <a:latin typeface="Verdana"/>
                <a:cs typeface="Verdana"/>
              </a:rPr>
              <a:t>components</a:t>
            </a:r>
            <a:r>
              <a:rPr sz="1800" spc="-120" dirty="0">
                <a:latin typeface="Verdana"/>
                <a:cs typeface="Verdana"/>
              </a:rPr>
              <a:t> </a:t>
            </a:r>
            <a:r>
              <a:rPr sz="1800" spc="-30" dirty="0">
                <a:latin typeface="Verdana"/>
                <a:cs typeface="Verdana"/>
              </a:rPr>
              <a:t>that</a:t>
            </a:r>
            <a:r>
              <a:rPr sz="1800" spc="-125" dirty="0">
                <a:latin typeface="Verdana"/>
                <a:cs typeface="Verdana"/>
              </a:rPr>
              <a:t> </a:t>
            </a:r>
            <a:r>
              <a:rPr sz="1800" dirty="0">
                <a:latin typeface="Verdana"/>
                <a:cs typeface="Verdana"/>
              </a:rPr>
              <a:t>make</a:t>
            </a:r>
            <a:r>
              <a:rPr sz="1800" spc="-120" dirty="0">
                <a:latin typeface="Verdana"/>
                <a:cs typeface="Verdana"/>
              </a:rPr>
              <a:t> </a:t>
            </a:r>
            <a:r>
              <a:rPr sz="1800" spc="150" dirty="0">
                <a:latin typeface="Verdana"/>
                <a:cs typeface="Verdana"/>
              </a:rPr>
              <a:t>a</a:t>
            </a:r>
            <a:r>
              <a:rPr sz="1800" spc="-125" dirty="0">
                <a:latin typeface="Verdana"/>
                <a:cs typeface="Verdana"/>
              </a:rPr>
              <a:t> </a:t>
            </a:r>
            <a:r>
              <a:rPr sz="1800" spc="-35" dirty="0">
                <a:latin typeface="Verdana"/>
                <a:cs typeface="Verdana"/>
              </a:rPr>
              <a:t>metric.</a:t>
            </a:r>
            <a:endParaRPr sz="1800">
              <a:latin typeface="Verdana"/>
              <a:cs typeface="Verdana"/>
            </a:endParaRPr>
          </a:p>
        </p:txBody>
      </p:sp>
      <p:sp>
        <p:nvSpPr>
          <p:cNvPr id="7" name="object 7"/>
          <p:cNvSpPr txBox="1"/>
          <p:nvPr/>
        </p:nvSpPr>
        <p:spPr>
          <a:xfrm>
            <a:off x="812885" y="2596388"/>
            <a:ext cx="5170170" cy="635000"/>
          </a:xfrm>
          <a:prstGeom prst="rect">
            <a:avLst/>
          </a:prstGeom>
        </p:spPr>
        <p:txBody>
          <a:bodyPr vert="horz" wrap="square" lIns="0" tIns="12700" rIns="0" bIns="0" rtlCol="0">
            <a:spAutoFit/>
          </a:bodyPr>
          <a:lstStyle/>
          <a:p>
            <a:pPr marL="323850" marR="30480" indent="-285750">
              <a:lnSpc>
                <a:spcPct val="111100"/>
              </a:lnSpc>
              <a:spcBef>
                <a:spcPts val="100"/>
              </a:spcBef>
              <a:buFont typeface="Arial MT"/>
              <a:buChar char="•"/>
              <a:tabLst>
                <a:tab pos="323850" algn="l"/>
              </a:tabLst>
            </a:pPr>
            <a:r>
              <a:rPr sz="1800" dirty="0">
                <a:latin typeface="Verdana"/>
                <a:cs typeface="Verdana"/>
              </a:rPr>
              <a:t>Each</a:t>
            </a:r>
            <a:r>
              <a:rPr sz="1800" spc="-105" dirty="0">
                <a:latin typeface="Verdana"/>
                <a:cs typeface="Verdana"/>
              </a:rPr>
              <a:t> </a:t>
            </a:r>
            <a:r>
              <a:rPr sz="1800" spc="-35" dirty="0">
                <a:latin typeface="Verdana"/>
                <a:cs typeface="Verdana"/>
              </a:rPr>
              <a:t>forecast,</a:t>
            </a:r>
            <a:r>
              <a:rPr sz="1800" spc="-10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322" baseline="-14957" dirty="0">
                <a:latin typeface="Cambria Math"/>
                <a:cs typeface="Cambria Math"/>
              </a:rPr>
              <a:t> </a:t>
            </a:r>
            <a:r>
              <a:rPr sz="1800" spc="-165" dirty="0">
                <a:latin typeface="Verdana"/>
                <a:cs typeface="Verdana"/>
              </a:rPr>
              <a:t>,</a:t>
            </a:r>
            <a:r>
              <a:rPr sz="1800" spc="-105" dirty="0">
                <a:latin typeface="Verdana"/>
                <a:cs typeface="Verdana"/>
              </a:rPr>
              <a:t> </a:t>
            </a:r>
            <a:r>
              <a:rPr sz="1800" spc="-200" dirty="0">
                <a:latin typeface="Verdana"/>
                <a:cs typeface="Verdana"/>
              </a:rPr>
              <a:t>is</a:t>
            </a:r>
            <a:r>
              <a:rPr sz="1800" spc="-105" dirty="0">
                <a:latin typeface="Verdana"/>
                <a:cs typeface="Verdana"/>
              </a:rPr>
              <a:t> </a:t>
            </a:r>
            <a:r>
              <a:rPr sz="1800" dirty="0">
                <a:latin typeface="Verdana"/>
                <a:cs typeface="Verdana"/>
              </a:rPr>
              <a:t>associated</a:t>
            </a:r>
            <a:r>
              <a:rPr sz="1800" spc="-95" dirty="0">
                <a:latin typeface="Verdana"/>
                <a:cs typeface="Verdana"/>
              </a:rPr>
              <a:t> </a:t>
            </a:r>
            <a:r>
              <a:rPr sz="1800" spc="-70" dirty="0">
                <a:latin typeface="Verdana"/>
                <a:cs typeface="Verdana"/>
              </a:rPr>
              <a:t>with</a:t>
            </a:r>
            <a:r>
              <a:rPr sz="1800" spc="-105" dirty="0">
                <a:latin typeface="Verdana"/>
                <a:cs typeface="Verdana"/>
              </a:rPr>
              <a:t> </a:t>
            </a:r>
            <a:r>
              <a:rPr sz="1800" spc="150" dirty="0">
                <a:latin typeface="Verdana"/>
                <a:cs typeface="Verdana"/>
              </a:rPr>
              <a:t>a</a:t>
            </a:r>
            <a:r>
              <a:rPr sz="1800" spc="-114" dirty="0">
                <a:latin typeface="Verdana"/>
                <a:cs typeface="Verdana"/>
              </a:rPr>
              <a:t> </a:t>
            </a:r>
            <a:r>
              <a:rPr sz="1800" b="1" spc="-20" dirty="0">
                <a:solidFill>
                  <a:srgbClr val="4F81BD"/>
                </a:solidFill>
                <a:latin typeface="Tahoma"/>
                <a:cs typeface="Tahoma"/>
              </a:rPr>
              <a:t>base </a:t>
            </a:r>
            <a:r>
              <a:rPr sz="1800" b="1" spc="-10" dirty="0">
                <a:solidFill>
                  <a:srgbClr val="4F81BD"/>
                </a:solidFill>
                <a:latin typeface="Tahoma"/>
                <a:cs typeface="Tahoma"/>
              </a:rPr>
              <a:t>error</a:t>
            </a:r>
            <a:r>
              <a:rPr sz="1800" spc="-10" dirty="0">
                <a:latin typeface="Verdana"/>
                <a:cs typeface="Verdana"/>
              </a:rPr>
              <a:t>.</a:t>
            </a:r>
            <a:endParaRPr sz="1800">
              <a:latin typeface="Verdana"/>
              <a:cs typeface="Verdana"/>
            </a:endParaRPr>
          </a:p>
        </p:txBody>
      </p:sp>
      <p:sp>
        <p:nvSpPr>
          <p:cNvPr id="8" name="object 8"/>
          <p:cNvSpPr txBox="1"/>
          <p:nvPr/>
        </p:nvSpPr>
        <p:spPr>
          <a:xfrm>
            <a:off x="838285" y="3477259"/>
            <a:ext cx="5098415"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14" dirty="0">
                <a:latin typeface="Verdana"/>
                <a:cs typeface="Verdana"/>
              </a:rPr>
              <a:t>The</a:t>
            </a:r>
            <a:r>
              <a:rPr sz="1800" spc="-105" dirty="0">
                <a:latin typeface="Verdana"/>
                <a:cs typeface="Verdana"/>
              </a:rPr>
              <a:t> </a:t>
            </a:r>
            <a:r>
              <a:rPr sz="1800" dirty="0">
                <a:latin typeface="Verdana"/>
                <a:cs typeface="Verdana"/>
              </a:rPr>
              <a:t>base</a:t>
            </a:r>
            <a:r>
              <a:rPr sz="1800" spc="-100" dirty="0">
                <a:latin typeface="Verdana"/>
                <a:cs typeface="Verdana"/>
              </a:rPr>
              <a:t> </a:t>
            </a:r>
            <a:r>
              <a:rPr sz="1800" spc="-105" dirty="0">
                <a:latin typeface="Verdana"/>
                <a:cs typeface="Verdana"/>
              </a:rPr>
              <a:t>error</a:t>
            </a:r>
            <a:r>
              <a:rPr sz="1800" spc="-110" dirty="0">
                <a:latin typeface="Verdana"/>
                <a:cs typeface="Verdana"/>
              </a:rPr>
              <a:t> </a:t>
            </a:r>
            <a:r>
              <a:rPr sz="1800" spc="-200" dirty="0">
                <a:latin typeface="Verdana"/>
                <a:cs typeface="Verdana"/>
              </a:rPr>
              <a:t>is</a:t>
            </a:r>
            <a:r>
              <a:rPr sz="1800" spc="-100" dirty="0">
                <a:latin typeface="Verdana"/>
                <a:cs typeface="Verdana"/>
              </a:rPr>
              <a:t> </a:t>
            </a:r>
            <a:r>
              <a:rPr sz="1800" b="1" spc="-85" dirty="0">
                <a:solidFill>
                  <a:srgbClr val="77933C"/>
                </a:solidFill>
                <a:latin typeface="Tahoma"/>
                <a:cs typeface="Tahoma"/>
              </a:rPr>
              <a:t>transformed</a:t>
            </a:r>
            <a:r>
              <a:rPr sz="1800" b="1" spc="-5" dirty="0">
                <a:solidFill>
                  <a:srgbClr val="77933C"/>
                </a:solidFill>
                <a:latin typeface="Tahoma"/>
                <a:cs typeface="Tahoma"/>
              </a:rPr>
              <a:t> </a:t>
            </a:r>
            <a:r>
              <a:rPr sz="1800" dirty="0">
                <a:latin typeface="Verdana"/>
                <a:cs typeface="Verdana"/>
              </a:rPr>
              <a:t>to</a:t>
            </a:r>
            <a:r>
              <a:rPr sz="1800" spc="-110" dirty="0">
                <a:latin typeface="Verdana"/>
                <a:cs typeface="Verdana"/>
              </a:rPr>
              <a:t> </a:t>
            </a:r>
            <a:r>
              <a:rPr sz="1800" spc="90" dirty="0">
                <a:latin typeface="Verdana"/>
                <a:cs typeface="Verdana"/>
              </a:rPr>
              <a:t>be</a:t>
            </a:r>
            <a:r>
              <a:rPr sz="1800" spc="-100" dirty="0">
                <a:latin typeface="Verdana"/>
                <a:cs typeface="Verdana"/>
              </a:rPr>
              <a:t> </a:t>
            </a:r>
            <a:r>
              <a:rPr sz="1800" b="1" spc="-30" dirty="0">
                <a:solidFill>
                  <a:srgbClr val="77933C"/>
                </a:solidFill>
                <a:latin typeface="Tahoma"/>
                <a:cs typeface="Tahoma"/>
              </a:rPr>
              <a:t>positive</a:t>
            </a:r>
            <a:r>
              <a:rPr sz="1800" b="1" spc="-30" dirty="0">
                <a:latin typeface="Tahoma"/>
                <a:cs typeface="Tahoma"/>
              </a:rPr>
              <a:t>.</a:t>
            </a:r>
            <a:endParaRPr sz="1800">
              <a:latin typeface="Tahoma"/>
              <a:cs typeface="Tahoma"/>
            </a:endParaRPr>
          </a:p>
        </p:txBody>
      </p:sp>
      <p:sp>
        <p:nvSpPr>
          <p:cNvPr id="9" name="object 9"/>
          <p:cNvSpPr txBox="1"/>
          <p:nvPr/>
        </p:nvSpPr>
        <p:spPr>
          <a:xfrm>
            <a:off x="838285" y="4035044"/>
            <a:ext cx="4541520" cy="568325"/>
          </a:xfrm>
          <a:prstGeom prst="rect">
            <a:avLst/>
          </a:prstGeom>
        </p:spPr>
        <p:txBody>
          <a:bodyPr vert="horz" wrap="square" lIns="0" tIns="12700" rIns="0" bIns="0" rtlCol="0">
            <a:spAutoFit/>
          </a:bodyPr>
          <a:lstStyle/>
          <a:p>
            <a:pPr marL="297815" indent="-285115">
              <a:lnSpc>
                <a:spcPts val="2135"/>
              </a:lnSpc>
              <a:spcBef>
                <a:spcPts val="100"/>
              </a:spcBef>
              <a:buFont typeface="Arial MT"/>
              <a:buChar char="•"/>
              <a:tabLst>
                <a:tab pos="297815" algn="l"/>
              </a:tabLst>
            </a:pPr>
            <a:r>
              <a:rPr sz="1800" spc="-114" dirty="0">
                <a:latin typeface="Verdana"/>
                <a:cs typeface="Verdana"/>
              </a:rPr>
              <a:t>The</a:t>
            </a:r>
            <a:r>
              <a:rPr sz="1800" spc="-100" dirty="0">
                <a:latin typeface="Verdana"/>
                <a:cs typeface="Verdana"/>
              </a:rPr>
              <a:t> </a:t>
            </a:r>
            <a:r>
              <a:rPr sz="1800" dirty="0">
                <a:latin typeface="Verdana"/>
                <a:cs typeface="Verdana"/>
              </a:rPr>
              <a:t>base</a:t>
            </a:r>
            <a:r>
              <a:rPr sz="1800" spc="-100" dirty="0">
                <a:latin typeface="Verdana"/>
                <a:cs typeface="Verdana"/>
              </a:rPr>
              <a:t> </a:t>
            </a:r>
            <a:r>
              <a:rPr sz="1800" spc="-130" dirty="0">
                <a:latin typeface="Verdana"/>
                <a:cs typeface="Verdana"/>
              </a:rPr>
              <a:t>errors</a:t>
            </a:r>
            <a:r>
              <a:rPr sz="1800" spc="-100" dirty="0">
                <a:latin typeface="Verdana"/>
                <a:cs typeface="Verdana"/>
              </a:rPr>
              <a:t> </a:t>
            </a:r>
            <a:r>
              <a:rPr sz="1800" dirty="0">
                <a:latin typeface="Verdana"/>
                <a:cs typeface="Verdana"/>
              </a:rPr>
              <a:t>are</a:t>
            </a:r>
            <a:r>
              <a:rPr sz="1800" spc="-95" dirty="0">
                <a:latin typeface="Verdana"/>
                <a:cs typeface="Verdana"/>
              </a:rPr>
              <a:t> </a:t>
            </a:r>
            <a:r>
              <a:rPr sz="1800" b="1" dirty="0">
                <a:solidFill>
                  <a:srgbClr val="C0504D"/>
                </a:solidFill>
                <a:latin typeface="Tahoma"/>
                <a:cs typeface="Tahoma"/>
              </a:rPr>
              <a:t>aggregated</a:t>
            </a:r>
            <a:r>
              <a:rPr sz="1800" b="1" spc="5" dirty="0">
                <a:solidFill>
                  <a:srgbClr val="C0504D"/>
                </a:solidFill>
                <a:latin typeface="Tahoma"/>
                <a:cs typeface="Tahoma"/>
              </a:rPr>
              <a:t> </a:t>
            </a:r>
            <a:r>
              <a:rPr sz="1800" spc="-75" dirty="0">
                <a:latin typeface="Verdana"/>
                <a:cs typeface="Verdana"/>
              </a:rPr>
              <a:t>with</a:t>
            </a:r>
            <a:r>
              <a:rPr sz="1800" spc="-100" dirty="0">
                <a:latin typeface="Verdana"/>
                <a:cs typeface="Verdana"/>
              </a:rPr>
              <a:t> </a:t>
            </a:r>
            <a:r>
              <a:rPr sz="1800" spc="100" dirty="0">
                <a:latin typeface="Verdana"/>
                <a:cs typeface="Verdana"/>
              </a:rPr>
              <a:t>a</a:t>
            </a:r>
            <a:endParaRPr sz="1800">
              <a:latin typeface="Verdana"/>
              <a:cs typeface="Verdana"/>
            </a:endParaRPr>
          </a:p>
          <a:p>
            <a:pPr marL="298450">
              <a:lnSpc>
                <a:spcPts val="2135"/>
              </a:lnSpc>
            </a:pPr>
            <a:r>
              <a:rPr sz="1800" b="1" spc="-45" dirty="0">
                <a:solidFill>
                  <a:srgbClr val="C0504D"/>
                </a:solidFill>
                <a:latin typeface="Tahoma"/>
                <a:cs typeface="Tahoma"/>
              </a:rPr>
              <a:t>summary</a:t>
            </a:r>
            <a:r>
              <a:rPr sz="1800" b="1" spc="-75"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p:txBody>
      </p:sp>
      <p:sp>
        <p:nvSpPr>
          <p:cNvPr id="10" name="object 10"/>
          <p:cNvSpPr txBox="1"/>
          <p:nvPr/>
        </p:nvSpPr>
        <p:spPr>
          <a:xfrm>
            <a:off x="838285" y="4848859"/>
            <a:ext cx="4523740"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20" dirty="0">
                <a:latin typeface="Verdana"/>
                <a:cs typeface="Verdana"/>
              </a:rPr>
              <a:t>Not</a:t>
            </a:r>
            <a:r>
              <a:rPr sz="1800" spc="-120" dirty="0">
                <a:latin typeface="Verdana"/>
                <a:cs typeface="Verdana"/>
              </a:rPr>
              <a:t> </a:t>
            </a:r>
            <a:r>
              <a:rPr sz="1800" spc="-55" dirty="0">
                <a:latin typeface="Verdana"/>
                <a:cs typeface="Verdana"/>
              </a:rPr>
              <a:t>all</a:t>
            </a:r>
            <a:r>
              <a:rPr sz="1800" spc="-120" dirty="0">
                <a:latin typeface="Verdana"/>
                <a:cs typeface="Verdana"/>
              </a:rPr>
              <a:t> </a:t>
            </a:r>
            <a:r>
              <a:rPr sz="1800" spc="-100" dirty="0">
                <a:latin typeface="Verdana"/>
                <a:cs typeface="Verdana"/>
              </a:rPr>
              <a:t>error</a:t>
            </a:r>
            <a:r>
              <a:rPr sz="1800" spc="-130" dirty="0">
                <a:latin typeface="Verdana"/>
                <a:cs typeface="Verdana"/>
              </a:rPr>
              <a:t> </a:t>
            </a:r>
            <a:r>
              <a:rPr sz="1800" spc="-70" dirty="0">
                <a:latin typeface="Verdana"/>
                <a:cs typeface="Verdana"/>
              </a:rPr>
              <a:t>metrics</a:t>
            </a:r>
            <a:r>
              <a:rPr sz="1800" spc="-120" dirty="0">
                <a:latin typeface="Verdana"/>
                <a:cs typeface="Verdana"/>
              </a:rPr>
              <a:t> </a:t>
            </a:r>
            <a:r>
              <a:rPr sz="1800" spc="-35" dirty="0">
                <a:latin typeface="Verdana"/>
                <a:cs typeface="Verdana"/>
              </a:rPr>
              <a:t>follow</a:t>
            </a:r>
            <a:r>
              <a:rPr sz="1800" spc="-120" dirty="0">
                <a:latin typeface="Verdana"/>
                <a:cs typeface="Verdana"/>
              </a:rPr>
              <a:t> </a:t>
            </a:r>
            <a:r>
              <a:rPr sz="1800" spc="-135" dirty="0">
                <a:latin typeface="Verdana"/>
                <a:cs typeface="Verdana"/>
              </a:rPr>
              <a:t>this</a:t>
            </a:r>
            <a:r>
              <a:rPr sz="1800" spc="-120" dirty="0">
                <a:latin typeface="Verdana"/>
                <a:cs typeface="Verdana"/>
              </a:rPr>
              <a:t> </a:t>
            </a:r>
            <a:r>
              <a:rPr sz="1800" spc="-20" dirty="0">
                <a:latin typeface="Verdana"/>
                <a:cs typeface="Verdana"/>
              </a:rPr>
              <a:t>pattern.</a:t>
            </a:r>
            <a:endParaRPr sz="1800">
              <a:latin typeface="Verdana"/>
              <a:cs typeface="Verdana"/>
            </a:endParaRPr>
          </a:p>
        </p:txBody>
      </p:sp>
      <p:sp>
        <p:nvSpPr>
          <p:cNvPr id="11" name="object 11"/>
          <p:cNvSpPr txBox="1"/>
          <p:nvPr/>
        </p:nvSpPr>
        <p:spPr>
          <a:xfrm>
            <a:off x="7597140" y="3224276"/>
            <a:ext cx="195580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F81BD"/>
                </a:solidFill>
                <a:latin typeface="Tahoma"/>
                <a:cs typeface="Tahoma"/>
              </a:rPr>
              <a:t>Percentage</a:t>
            </a:r>
            <a:r>
              <a:rPr sz="1800" b="1" spc="-85" dirty="0">
                <a:solidFill>
                  <a:srgbClr val="4F81BD"/>
                </a:solidFill>
                <a:latin typeface="Tahoma"/>
                <a:cs typeface="Tahoma"/>
              </a:rPr>
              <a:t> </a:t>
            </a:r>
            <a:r>
              <a:rPr sz="1800" b="1" spc="-90" dirty="0">
                <a:solidFill>
                  <a:srgbClr val="4F81BD"/>
                </a:solidFill>
                <a:latin typeface="Tahoma"/>
                <a:cs typeface="Tahoma"/>
              </a:rPr>
              <a:t>error:</a:t>
            </a:r>
            <a:endParaRPr sz="1800">
              <a:latin typeface="Tahoma"/>
              <a:cs typeface="Tahoma"/>
            </a:endParaRPr>
          </a:p>
        </p:txBody>
      </p:sp>
      <p:sp>
        <p:nvSpPr>
          <p:cNvPr id="12" name="object 12"/>
          <p:cNvSpPr txBox="1"/>
          <p:nvPr/>
        </p:nvSpPr>
        <p:spPr>
          <a:xfrm>
            <a:off x="8773159" y="3771392"/>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4F81BD"/>
                </a:solidFill>
                <a:latin typeface="Cambria Math"/>
                <a:cs typeface="Cambria Math"/>
              </a:rPr>
              <a:t>𝑡</a:t>
            </a:r>
            <a:endParaRPr sz="1500">
              <a:latin typeface="Cambria Math"/>
              <a:cs typeface="Cambria Math"/>
            </a:endParaRPr>
          </a:p>
        </p:txBody>
      </p:sp>
      <p:sp>
        <p:nvSpPr>
          <p:cNvPr id="13" name="object 13"/>
          <p:cNvSpPr txBox="1"/>
          <p:nvPr/>
        </p:nvSpPr>
        <p:spPr>
          <a:xfrm>
            <a:off x="8639936" y="3656076"/>
            <a:ext cx="1010919" cy="330200"/>
          </a:xfrm>
          <a:prstGeom prst="rect">
            <a:avLst/>
          </a:prstGeom>
        </p:spPr>
        <p:txBody>
          <a:bodyPr vert="horz" wrap="square" lIns="0" tIns="12700" rIns="0" bIns="0" rtlCol="0">
            <a:spAutoFit/>
          </a:bodyPr>
          <a:lstStyle/>
          <a:p>
            <a:pPr marL="12700">
              <a:lnSpc>
                <a:spcPct val="100000"/>
              </a:lnSpc>
              <a:spcBef>
                <a:spcPts val="100"/>
              </a:spcBef>
              <a:tabLst>
                <a:tab pos="312420" algn="l"/>
              </a:tabLst>
            </a:pPr>
            <a:r>
              <a:rPr sz="2000" spc="-50" dirty="0">
                <a:solidFill>
                  <a:srgbClr val="4F81BD"/>
                </a:solidFill>
                <a:latin typeface="Cambria Math"/>
                <a:cs typeface="Cambria Math"/>
              </a:rPr>
              <a:t>𝑝</a:t>
            </a:r>
            <a:r>
              <a:rPr sz="2000" dirty="0">
                <a:solidFill>
                  <a:srgbClr val="4F81BD"/>
                </a:solidFill>
                <a:latin typeface="Cambria Math"/>
                <a:cs typeface="Cambria Math"/>
              </a:rPr>
              <a:t>	=</a:t>
            </a:r>
            <a:r>
              <a:rPr sz="2000" spc="105" dirty="0">
                <a:solidFill>
                  <a:srgbClr val="4F81BD"/>
                </a:solidFill>
                <a:latin typeface="Cambria Math"/>
                <a:cs typeface="Cambria Math"/>
              </a:rPr>
              <a:t> </a:t>
            </a:r>
            <a:r>
              <a:rPr sz="2000" spc="-25" dirty="0">
                <a:solidFill>
                  <a:srgbClr val="4F81BD"/>
                </a:solidFill>
                <a:latin typeface="Cambria Math"/>
                <a:cs typeface="Cambria Math"/>
              </a:rPr>
              <a:t>100</a:t>
            </a:r>
            <a:endParaRPr sz="2000">
              <a:latin typeface="Cambria Math"/>
              <a:cs typeface="Cambria Math"/>
            </a:endParaRPr>
          </a:p>
        </p:txBody>
      </p:sp>
      <p:sp>
        <p:nvSpPr>
          <p:cNvPr id="14" name="object 14"/>
          <p:cNvSpPr/>
          <p:nvPr/>
        </p:nvSpPr>
        <p:spPr>
          <a:xfrm>
            <a:off x="9679940" y="3846182"/>
            <a:ext cx="762000" cy="12700"/>
          </a:xfrm>
          <a:custGeom>
            <a:avLst/>
            <a:gdLst/>
            <a:ahLst/>
            <a:cxnLst/>
            <a:rect l="l" t="t" r="r" b="b"/>
            <a:pathLst>
              <a:path w="762000" h="12700">
                <a:moveTo>
                  <a:pt x="762000" y="0"/>
                </a:moveTo>
                <a:lnTo>
                  <a:pt x="0" y="0"/>
                </a:lnTo>
                <a:lnTo>
                  <a:pt x="0" y="12700"/>
                </a:lnTo>
                <a:lnTo>
                  <a:pt x="762000" y="12700"/>
                </a:lnTo>
                <a:lnTo>
                  <a:pt x="762000" y="0"/>
                </a:lnTo>
                <a:close/>
              </a:path>
            </a:pathLst>
          </a:custGeom>
          <a:solidFill>
            <a:srgbClr val="4F81BD"/>
          </a:solidFill>
        </p:spPr>
        <p:txBody>
          <a:bodyPr wrap="square" lIns="0" tIns="0" rIns="0" bIns="0" rtlCol="0"/>
          <a:lstStyle/>
          <a:p>
            <a:endParaRPr/>
          </a:p>
        </p:txBody>
      </p:sp>
      <p:sp>
        <p:nvSpPr>
          <p:cNvPr id="15" name="object 15"/>
          <p:cNvSpPr txBox="1"/>
          <p:nvPr/>
        </p:nvSpPr>
        <p:spPr>
          <a:xfrm>
            <a:off x="9642030" y="3464052"/>
            <a:ext cx="830580" cy="330200"/>
          </a:xfrm>
          <a:prstGeom prst="rect">
            <a:avLst/>
          </a:prstGeom>
        </p:spPr>
        <p:txBody>
          <a:bodyPr vert="horz" wrap="square" lIns="0" tIns="12700" rIns="0" bIns="0" rtlCol="0">
            <a:spAutoFit/>
          </a:bodyPr>
          <a:lstStyle/>
          <a:p>
            <a:pPr marL="38100">
              <a:lnSpc>
                <a:spcPct val="100000"/>
              </a:lnSpc>
              <a:spcBef>
                <a:spcPts val="100"/>
              </a:spcBef>
            </a:pPr>
            <a:r>
              <a:rPr sz="2000" dirty="0">
                <a:solidFill>
                  <a:srgbClr val="4F81BD"/>
                </a:solidFill>
                <a:latin typeface="Cambria Math"/>
                <a:cs typeface="Cambria Math"/>
              </a:rPr>
              <a:t>𝑦</a:t>
            </a:r>
            <a:r>
              <a:rPr sz="2250" baseline="-14814" dirty="0">
                <a:solidFill>
                  <a:srgbClr val="4F81BD"/>
                </a:solidFill>
                <a:latin typeface="Cambria Math"/>
                <a:cs typeface="Cambria Math"/>
              </a:rPr>
              <a:t>𝑡</a:t>
            </a:r>
            <a:r>
              <a:rPr sz="2250" spc="300" baseline="-14814" dirty="0">
                <a:solidFill>
                  <a:srgbClr val="4F81BD"/>
                </a:solidFill>
                <a:latin typeface="Cambria Math"/>
                <a:cs typeface="Cambria Math"/>
              </a:rPr>
              <a:t> </a:t>
            </a:r>
            <a:r>
              <a:rPr sz="2000" dirty="0">
                <a:solidFill>
                  <a:srgbClr val="4F81BD"/>
                </a:solidFill>
                <a:latin typeface="Cambria Math"/>
                <a:cs typeface="Cambria Math"/>
              </a:rPr>
              <a:t>− </a:t>
            </a:r>
            <a:r>
              <a:rPr sz="2000" spc="-800" dirty="0">
                <a:solidFill>
                  <a:srgbClr val="4F81BD"/>
                </a:solidFill>
                <a:latin typeface="Cambria Math"/>
                <a:cs typeface="Cambria Math"/>
              </a:rPr>
              <a:t>𝑦</a:t>
            </a:r>
            <a:r>
              <a:rPr sz="2000" spc="60" dirty="0">
                <a:solidFill>
                  <a:srgbClr val="4F81BD"/>
                </a:solidFill>
                <a:latin typeface="Cambria Math"/>
                <a:cs typeface="Cambria Math"/>
              </a:rPr>
              <a:t>-</a:t>
            </a:r>
            <a:r>
              <a:rPr sz="2250" spc="30" baseline="-14814" dirty="0">
                <a:solidFill>
                  <a:srgbClr val="4F81BD"/>
                </a:solidFill>
                <a:latin typeface="Cambria Math"/>
                <a:cs typeface="Cambria Math"/>
              </a:rPr>
              <a:t>𝑡</a:t>
            </a:r>
            <a:endParaRPr sz="2250" baseline="-14814">
              <a:latin typeface="Cambria Math"/>
              <a:cs typeface="Cambria Math"/>
            </a:endParaRPr>
          </a:p>
        </p:txBody>
      </p:sp>
      <p:sp>
        <p:nvSpPr>
          <p:cNvPr id="16" name="object 16"/>
          <p:cNvSpPr txBox="1"/>
          <p:nvPr/>
        </p:nvSpPr>
        <p:spPr>
          <a:xfrm>
            <a:off x="9909556" y="3826764"/>
            <a:ext cx="295910" cy="330200"/>
          </a:xfrm>
          <a:prstGeom prst="rect">
            <a:avLst/>
          </a:prstGeom>
        </p:spPr>
        <p:txBody>
          <a:bodyPr vert="horz" wrap="square" lIns="0" tIns="12700" rIns="0" bIns="0" rtlCol="0">
            <a:spAutoFit/>
          </a:bodyPr>
          <a:lstStyle/>
          <a:p>
            <a:pPr marL="38100">
              <a:lnSpc>
                <a:spcPct val="100000"/>
              </a:lnSpc>
              <a:spcBef>
                <a:spcPts val="100"/>
              </a:spcBef>
            </a:pPr>
            <a:r>
              <a:rPr sz="2000" spc="-25" dirty="0">
                <a:solidFill>
                  <a:srgbClr val="4F81BD"/>
                </a:solidFill>
                <a:latin typeface="Cambria Math"/>
                <a:cs typeface="Cambria Math"/>
              </a:rPr>
              <a:t>𝑦</a:t>
            </a:r>
            <a:r>
              <a:rPr sz="2250" spc="-37" baseline="-14814" dirty="0">
                <a:solidFill>
                  <a:srgbClr val="4F81BD"/>
                </a:solidFill>
                <a:latin typeface="Cambria Math"/>
                <a:cs typeface="Cambria Math"/>
              </a:rPr>
              <a:t>𝑡</a:t>
            </a:r>
            <a:endParaRPr sz="2250" baseline="-14814">
              <a:latin typeface="Cambria Math"/>
              <a:cs typeface="Cambria Math"/>
            </a:endParaRPr>
          </a:p>
        </p:txBody>
      </p:sp>
      <p:sp>
        <p:nvSpPr>
          <p:cNvPr id="17" name="object 17"/>
          <p:cNvSpPr txBox="1"/>
          <p:nvPr/>
        </p:nvSpPr>
        <p:spPr>
          <a:xfrm>
            <a:off x="7597140" y="4403852"/>
            <a:ext cx="3065780" cy="568325"/>
          </a:xfrm>
          <a:prstGeom prst="rect">
            <a:avLst/>
          </a:prstGeom>
        </p:spPr>
        <p:txBody>
          <a:bodyPr vert="horz" wrap="square" lIns="0" tIns="12700" rIns="0" bIns="0" rtlCol="0">
            <a:spAutoFit/>
          </a:bodyPr>
          <a:lstStyle/>
          <a:p>
            <a:pPr marL="12700">
              <a:lnSpc>
                <a:spcPts val="2135"/>
              </a:lnSpc>
              <a:spcBef>
                <a:spcPts val="100"/>
              </a:spcBef>
            </a:pPr>
            <a:r>
              <a:rPr sz="1800" b="1" spc="-90" dirty="0">
                <a:solidFill>
                  <a:srgbClr val="77933C"/>
                </a:solidFill>
                <a:latin typeface="Tahoma"/>
                <a:cs typeface="Tahoma"/>
              </a:rPr>
              <a:t>Positive</a:t>
            </a:r>
            <a:r>
              <a:rPr sz="1800" b="1" spc="-10" dirty="0">
                <a:solidFill>
                  <a:srgbClr val="77933C"/>
                </a:solidFill>
                <a:latin typeface="Tahoma"/>
                <a:cs typeface="Tahoma"/>
              </a:rPr>
              <a:t> transform:</a:t>
            </a:r>
            <a:endParaRPr sz="1800">
              <a:latin typeface="Tahoma"/>
              <a:cs typeface="Tahoma"/>
            </a:endParaRPr>
          </a:p>
          <a:p>
            <a:pPr marL="851535">
              <a:lnSpc>
                <a:spcPts val="2135"/>
              </a:lnSpc>
            </a:pPr>
            <a:r>
              <a:rPr sz="1800" spc="-25" dirty="0">
                <a:solidFill>
                  <a:srgbClr val="77933C"/>
                </a:solidFill>
                <a:latin typeface="Verdana"/>
                <a:cs typeface="Verdana"/>
              </a:rPr>
              <a:t>Absolute</a:t>
            </a:r>
            <a:r>
              <a:rPr sz="1800" spc="-105" dirty="0">
                <a:solidFill>
                  <a:srgbClr val="77933C"/>
                </a:solidFill>
                <a:latin typeface="Verdana"/>
                <a:cs typeface="Verdana"/>
              </a:rPr>
              <a:t> </a:t>
            </a:r>
            <a:r>
              <a:rPr sz="1800" spc="-60" dirty="0">
                <a:solidFill>
                  <a:srgbClr val="77933C"/>
                </a:solidFill>
                <a:latin typeface="Verdana"/>
                <a:cs typeface="Verdana"/>
              </a:rPr>
              <a:t>value:</a:t>
            </a:r>
            <a:r>
              <a:rPr sz="1800" spc="-105" dirty="0">
                <a:solidFill>
                  <a:srgbClr val="77933C"/>
                </a:solidFill>
                <a:latin typeface="Verdana"/>
                <a:cs typeface="Verdana"/>
              </a:rPr>
              <a:t> </a:t>
            </a:r>
            <a:r>
              <a:rPr sz="1800" spc="165" dirty="0">
                <a:solidFill>
                  <a:srgbClr val="77933C"/>
                </a:solidFill>
                <a:latin typeface="Verdana"/>
                <a:cs typeface="Verdana"/>
              </a:rPr>
              <a:t>|x|</a:t>
            </a:r>
            <a:endParaRPr sz="1800">
              <a:latin typeface="Verdana"/>
              <a:cs typeface="Verdana"/>
            </a:endParaRPr>
          </a:p>
        </p:txBody>
      </p:sp>
      <p:sp>
        <p:nvSpPr>
          <p:cNvPr id="18" name="object 18"/>
          <p:cNvSpPr txBox="1"/>
          <p:nvPr/>
        </p:nvSpPr>
        <p:spPr>
          <a:xfrm>
            <a:off x="7597140" y="5217667"/>
            <a:ext cx="2294890" cy="58039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C0504D"/>
                </a:solidFill>
                <a:latin typeface="Tahoma"/>
                <a:cs typeface="Tahoma"/>
              </a:rPr>
              <a:t>Summary</a:t>
            </a:r>
            <a:r>
              <a:rPr sz="1800" b="1" spc="-70" dirty="0">
                <a:solidFill>
                  <a:srgbClr val="C0504D"/>
                </a:solidFill>
                <a:latin typeface="Tahoma"/>
                <a:cs typeface="Tahoma"/>
              </a:rPr>
              <a:t> </a:t>
            </a:r>
            <a:r>
              <a:rPr sz="1800" b="1" spc="-10" dirty="0">
                <a:solidFill>
                  <a:srgbClr val="C0504D"/>
                </a:solidFill>
                <a:latin typeface="Tahoma"/>
                <a:cs typeface="Tahoma"/>
              </a:rPr>
              <a:t>operator:</a:t>
            </a:r>
            <a:endParaRPr sz="1800">
              <a:latin typeface="Tahoma"/>
              <a:cs typeface="Tahoma"/>
            </a:endParaRPr>
          </a:p>
          <a:p>
            <a:pPr marR="5080" algn="r">
              <a:lnSpc>
                <a:spcPct val="100000"/>
              </a:lnSpc>
              <a:spcBef>
                <a:spcPts val="45"/>
              </a:spcBef>
            </a:pPr>
            <a:r>
              <a:rPr sz="1800" spc="-20" dirty="0">
                <a:solidFill>
                  <a:srgbClr val="C0504D"/>
                </a:solidFill>
                <a:latin typeface="Verdana"/>
                <a:cs typeface="Verdana"/>
              </a:rPr>
              <a:t>mean</a:t>
            </a:r>
            <a:endParaRPr sz="180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26" name="object 2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27" name="object 27"/>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41</a:t>
            </a:fld>
            <a:endParaRPr spc="-25" dirty="0"/>
          </a:p>
        </p:txBody>
      </p:sp>
      <p:sp>
        <p:nvSpPr>
          <p:cNvPr id="3" name="object 3"/>
          <p:cNvSpPr txBox="1"/>
          <p:nvPr/>
        </p:nvSpPr>
        <p:spPr>
          <a:xfrm>
            <a:off x="1610662" y="1368044"/>
            <a:ext cx="4337685" cy="299720"/>
          </a:xfrm>
          <a:prstGeom prst="rect">
            <a:avLst/>
          </a:prstGeom>
        </p:spPr>
        <p:txBody>
          <a:bodyPr vert="horz" wrap="square" lIns="0" tIns="12700" rIns="0" bIns="0" rtlCol="0">
            <a:spAutoFit/>
          </a:bodyPr>
          <a:lstStyle/>
          <a:p>
            <a:pPr marL="12700">
              <a:lnSpc>
                <a:spcPct val="100000"/>
              </a:lnSpc>
              <a:spcBef>
                <a:spcPts val="100"/>
              </a:spcBef>
            </a:pPr>
            <a:r>
              <a:rPr sz="1800" b="1" spc="-80" dirty="0">
                <a:latin typeface="Tahoma"/>
                <a:cs typeface="Tahoma"/>
              </a:rPr>
              <a:t>Use</a:t>
            </a:r>
            <a:r>
              <a:rPr sz="1800" b="1" spc="-45" dirty="0">
                <a:latin typeface="Tahoma"/>
                <a:cs typeface="Tahoma"/>
              </a:rPr>
              <a:t> </a:t>
            </a:r>
            <a:r>
              <a:rPr sz="1800" b="1" spc="55" dirty="0">
                <a:latin typeface="Tahoma"/>
                <a:cs typeface="Tahoma"/>
              </a:rPr>
              <a:t>case</a:t>
            </a:r>
            <a:r>
              <a:rPr sz="1800" b="1" spc="-40" dirty="0">
                <a:latin typeface="Tahoma"/>
                <a:cs typeface="Tahoma"/>
              </a:rPr>
              <a:t> </a:t>
            </a:r>
            <a:r>
              <a:rPr sz="1800" b="1" spc="-200" dirty="0">
                <a:latin typeface="Tahoma"/>
                <a:cs typeface="Tahoma"/>
              </a:rPr>
              <a:t>&amp;</a:t>
            </a:r>
            <a:r>
              <a:rPr sz="1800" b="1" spc="-30" dirty="0">
                <a:latin typeface="Tahoma"/>
                <a:cs typeface="Tahoma"/>
              </a:rPr>
              <a:t> </a:t>
            </a:r>
            <a:r>
              <a:rPr sz="1800" b="1" spc="-60" dirty="0">
                <a:latin typeface="Tahoma"/>
                <a:cs typeface="Tahoma"/>
              </a:rPr>
              <a:t>properties</a:t>
            </a:r>
            <a:r>
              <a:rPr sz="1800" b="1" spc="-40" dirty="0">
                <a:latin typeface="Tahoma"/>
                <a:cs typeface="Tahoma"/>
              </a:rPr>
              <a:t> </a:t>
            </a:r>
            <a:r>
              <a:rPr sz="1800" b="1" spc="-80" dirty="0">
                <a:latin typeface="Tahoma"/>
                <a:cs typeface="Tahoma"/>
              </a:rPr>
              <a:t>of</a:t>
            </a:r>
            <a:r>
              <a:rPr sz="1800" b="1" spc="-45" dirty="0">
                <a:latin typeface="Tahoma"/>
                <a:cs typeface="Tahoma"/>
              </a:rPr>
              <a:t> </a:t>
            </a:r>
            <a:r>
              <a:rPr sz="1800" b="1" spc="-70" dirty="0">
                <a:latin typeface="Tahoma"/>
                <a:cs typeface="Tahoma"/>
              </a:rPr>
              <a:t>the</a:t>
            </a:r>
            <a:r>
              <a:rPr sz="1800" b="1" spc="-35" dirty="0">
                <a:latin typeface="Tahoma"/>
                <a:cs typeface="Tahoma"/>
              </a:rPr>
              <a:t> </a:t>
            </a:r>
            <a:r>
              <a:rPr sz="1800" b="1" spc="-65" dirty="0">
                <a:latin typeface="Tahoma"/>
                <a:cs typeface="Tahoma"/>
              </a:rPr>
              <a:t>time</a:t>
            </a:r>
            <a:r>
              <a:rPr sz="1800" b="1" spc="-40" dirty="0">
                <a:latin typeface="Tahoma"/>
                <a:cs typeface="Tahoma"/>
              </a:rPr>
              <a:t> </a:t>
            </a:r>
            <a:r>
              <a:rPr sz="1800" b="1" spc="-35" dirty="0">
                <a:latin typeface="Tahoma"/>
                <a:cs typeface="Tahoma"/>
              </a:rPr>
              <a:t>series</a:t>
            </a:r>
            <a:endParaRPr sz="1800">
              <a:latin typeface="Tahoma"/>
              <a:cs typeface="Tahoma"/>
            </a:endParaRPr>
          </a:p>
        </p:txBody>
      </p:sp>
      <p:pic>
        <p:nvPicPr>
          <p:cNvPr id="4" name="object 4"/>
          <p:cNvPicPr/>
          <p:nvPr/>
        </p:nvPicPr>
        <p:blipFill>
          <a:blip r:embed="rId2" cstate="print"/>
          <a:stretch>
            <a:fillRect/>
          </a:stretch>
        </p:blipFill>
        <p:spPr>
          <a:xfrm>
            <a:off x="3044951" y="1859279"/>
            <a:ext cx="917448" cy="917448"/>
          </a:xfrm>
          <a:prstGeom prst="rect">
            <a:avLst/>
          </a:prstGeom>
        </p:spPr>
      </p:pic>
      <p:sp>
        <p:nvSpPr>
          <p:cNvPr id="5" name="object 5"/>
          <p:cNvSpPr txBox="1"/>
          <p:nvPr/>
        </p:nvSpPr>
        <p:spPr>
          <a:xfrm>
            <a:off x="2916120" y="2767076"/>
            <a:ext cx="110363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Verdana"/>
                <a:cs typeface="Verdana"/>
              </a:rPr>
              <a:t>Reporting</a:t>
            </a:r>
            <a:endParaRPr sz="1800">
              <a:latin typeface="Verdana"/>
              <a:cs typeface="Verdana"/>
            </a:endParaRPr>
          </a:p>
        </p:txBody>
      </p:sp>
      <p:pic>
        <p:nvPicPr>
          <p:cNvPr id="6" name="object 6"/>
          <p:cNvPicPr/>
          <p:nvPr/>
        </p:nvPicPr>
        <p:blipFill>
          <a:blip r:embed="rId3" cstate="print"/>
          <a:stretch>
            <a:fillRect/>
          </a:stretch>
        </p:blipFill>
        <p:spPr>
          <a:xfrm>
            <a:off x="812813" y="1974236"/>
            <a:ext cx="1214956" cy="643998"/>
          </a:xfrm>
          <a:prstGeom prst="rect">
            <a:avLst/>
          </a:prstGeom>
        </p:spPr>
      </p:pic>
      <p:sp>
        <p:nvSpPr>
          <p:cNvPr id="7" name="object 7"/>
          <p:cNvSpPr txBox="1"/>
          <p:nvPr/>
        </p:nvSpPr>
        <p:spPr>
          <a:xfrm>
            <a:off x="774630" y="2739644"/>
            <a:ext cx="11226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Verdana"/>
                <a:cs typeface="Verdana"/>
              </a:rPr>
              <a:t>Modelling</a:t>
            </a:r>
            <a:endParaRPr sz="1800">
              <a:latin typeface="Verdana"/>
              <a:cs typeface="Verdana"/>
            </a:endParaRPr>
          </a:p>
        </p:txBody>
      </p:sp>
      <p:sp>
        <p:nvSpPr>
          <p:cNvPr id="8" name="object 8"/>
          <p:cNvSpPr txBox="1"/>
          <p:nvPr/>
        </p:nvSpPr>
        <p:spPr>
          <a:xfrm>
            <a:off x="713540" y="5872988"/>
            <a:ext cx="117919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Verdana"/>
                <a:cs typeface="Verdana"/>
              </a:rPr>
              <a:t>Level</a:t>
            </a:r>
            <a:r>
              <a:rPr sz="1800" spc="-120" dirty="0">
                <a:latin typeface="Verdana"/>
                <a:cs typeface="Verdana"/>
              </a:rPr>
              <a:t> </a:t>
            </a:r>
            <a:r>
              <a:rPr sz="1800" spc="-130" dirty="0">
                <a:latin typeface="Verdana"/>
                <a:cs typeface="Verdana"/>
              </a:rPr>
              <a:t>shifts</a:t>
            </a:r>
            <a:endParaRPr sz="1800">
              <a:latin typeface="Verdana"/>
              <a:cs typeface="Verdana"/>
            </a:endParaRPr>
          </a:p>
        </p:txBody>
      </p:sp>
      <p:pic>
        <p:nvPicPr>
          <p:cNvPr id="9" name="object 9"/>
          <p:cNvPicPr/>
          <p:nvPr/>
        </p:nvPicPr>
        <p:blipFill>
          <a:blip r:embed="rId4" cstate="print"/>
          <a:stretch>
            <a:fillRect/>
          </a:stretch>
        </p:blipFill>
        <p:spPr>
          <a:xfrm>
            <a:off x="2681298" y="4696546"/>
            <a:ext cx="1524320" cy="1169341"/>
          </a:xfrm>
          <a:prstGeom prst="rect">
            <a:avLst/>
          </a:prstGeom>
        </p:spPr>
      </p:pic>
      <p:sp>
        <p:nvSpPr>
          <p:cNvPr id="10" name="object 10"/>
          <p:cNvSpPr txBox="1"/>
          <p:nvPr/>
        </p:nvSpPr>
        <p:spPr>
          <a:xfrm>
            <a:off x="2686461" y="5854700"/>
            <a:ext cx="1488440"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Verdana"/>
                <a:cs typeface="Verdana"/>
              </a:rPr>
              <a:t>Intermittency</a:t>
            </a:r>
            <a:endParaRPr sz="1800">
              <a:latin typeface="Verdana"/>
              <a:cs typeface="Verdana"/>
            </a:endParaRPr>
          </a:p>
        </p:txBody>
      </p:sp>
      <p:pic>
        <p:nvPicPr>
          <p:cNvPr id="11" name="object 11"/>
          <p:cNvPicPr/>
          <p:nvPr/>
        </p:nvPicPr>
        <p:blipFill>
          <a:blip r:embed="rId5" cstate="print"/>
          <a:stretch>
            <a:fillRect/>
          </a:stretch>
        </p:blipFill>
        <p:spPr>
          <a:xfrm>
            <a:off x="4922583" y="4688856"/>
            <a:ext cx="1520910" cy="1169341"/>
          </a:xfrm>
          <a:prstGeom prst="rect">
            <a:avLst/>
          </a:prstGeom>
        </p:spPr>
      </p:pic>
      <p:sp>
        <p:nvSpPr>
          <p:cNvPr id="12" name="object 12"/>
          <p:cNvSpPr txBox="1"/>
          <p:nvPr/>
        </p:nvSpPr>
        <p:spPr>
          <a:xfrm>
            <a:off x="5161380" y="5872988"/>
            <a:ext cx="839469"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Verdana"/>
                <a:cs typeface="Verdana"/>
              </a:rPr>
              <a:t>Outliers</a:t>
            </a:r>
            <a:endParaRPr sz="1800">
              <a:latin typeface="Verdana"/>
              <a:cs typeface="Verdana"/>
            </a:endParaRPr>
          </a:p>
        </p:txBody>
      </p:sp>
      <p:pic>
        <p:nvPicPr>
          <p:cNvPr id="13" name="object 13"/>
          <p:cNvPicPr/>
          <p:nvPr/>
        </p:nvPicPr>
        <p:blipFill>
          <a:blip r:embed="rId6" cstate="print"/>
          <a:stretch>
            <a:fillRect/>
          </a:stretch>
        </p:blipFill>
        <p:spPr>
          <a:xfrm>
            <a:off x="500264" y="4979895"/>
            <a:ext cx="1896026" cy="770814"/>
          </a:xfrm>
          <a:prstGeom prst="rect">
            <a:avLst/>
          </a:prstGeom>
        </p:spPr>
      </p:pic>
      <p:pic>
        <p:nvPicPr>
          <p:cNvPr id="14" name="object 14"/>
          <p:cNvPicPr/>
          <p:nvPr/>
        </p:nvPicPr>
        <p:blipFill>
          <a:blip r:embed="rId7" cstate="print"/>
          <a:stretch>
            <a:fillRect/>
          </a:stretch>
        </p:blipFill>
        <p:spPr>
          <a:xfrm>
            <a:off x="2977895" y="3026664"/>
            <a:ext cx="1133856" cy="1133856"/>
          </a:xfrm>
          <a:prstGeom prst="rect">
            <a:avLst/>
          </a:prstGeom>
        </p:spPr>
      </p:pic>
      <p:sp>
        <p:nvSpPr>
          <p:cNvPr id="15" name="object 15"/>
          <p:cNvSpPr txBox="1"/>
          <p:nvPr/>
        </p:nvSpPr>
        <p:spPr>
          <a:xfrm>
            <a:off x="2980982" y="4111244"/>
            <a:ext cx="107886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Verdana"/>
                <a:cs typeface="Verdana"/>
              </a:rPr>
              <a:t>Hierarchy</a:t>
            </a:r>
            <a:endParaRPr sz="1800">
              <a:latin typeface="Verdana"/>
              <a:cs typeface="Verdana"/>
            </a:endParaRPr>
          </a:p>
        </p:txBody>
      </p:sp>
      <p:pic>
        <p:nvPicPr>
          <p:cNvPr id="16" name="object 16"/>
          <p:cNvPicPr/>
          <p:nvPr/>
        </p:nvPicPr>
        <p:blipFill>
          <a:blip r:embed="rId8" cstate="print"/>
          <a:stretch>
            <a:fillRect/>
          </a:stretch>
        </p:blipFill>
        <p:spPr>
          <a:xfrm>
            <a:off x="917447" y="3169920"/>
            <a:ext cx="917447" cy="917447"/>
          </a:xfrm>
          <a:prstGeom prst="rect">
            <a:avLst/>
          </a:prstGeom>
        </p:spPr>
      </p:pic>
      <p:sp>
        <p:nvSpPr>
          <p:cNvPr id="17" name="object 17"/>
          <p:cNvSpPr txBox="1"/>
          <p:nvPr/>
        </p:nvSpPr>
        <p:spPr>
          <a:xfrm>
            <a:off x="390393" y="4111244"/>
            <a:ext cx="217551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Verdana"/>
                <a:cs typeface="Verdana"/>
              </a:rPr>
              <a:t>Does</a:t>
            </a:r>
            <a:r>
              <a:rPr sz="1800" spc="-110" dirty="0">
                <a:latin typeface="Verdana"/>
                <a:cs typeface="Verdana"/>
              </a:rPr>
              <a:t> </a:t>
            </a:r>
            <a:r>
              <a:rPr sz="1800" dirty="0">
                <a:latin typeface="Verdana"/>
                <a:cs typeface="Verdana"/>
              </a:rPr>
              <a:t>scale</a:t>
            </a:r>
            <a:r>
              <a:rPr sz="1800" spc="-105" dirty="0">
                <a:latin typeface="Verdana"/>
                <a:cs typeface="Verdana"/>
              </a:rPr>
              <a:t> </a:t>
            </a:r>
            <a:r>
              <a:rPr sz="1800" spc="-10" dirty="0">
                <a:latin typeface="Verdana"/>
                <a:cs typeface="Verdana"/>
              </a:rPr>
              <a:t>matter?</a:t>
            </a:r>
            <a:endParaRPr sz="1800">
              <a:latin typeface="Verdana"/>
              <a:cs typeface="Verdana"/>
            </a:endParaRPr>
          </a:p>
        </p:txBody>
      </p:sp>
      <p:sp>
        <p:nvSpPr>
          <p:cNvPr id="18" name="object 18"/>
          <p:cNvSpPr txBox="1"/>
          <p:nvPr/>
        </p:nvSpPr>
        <p:spPr>
          <a:xfrm>
            <a:off x="5021047" y="3967988"/>
            <a:ext cx="1566545" cy="568325"/>
          </a:xfrm>
          <a:prstGeom prst="rect">
            <a:avLst/>
          </a:prstGeom>
        </p:spPr>
        <p:txBody>
          <a:bodyPr vert="horz" wrap="square" lIns="0" tIns="26670" rIns="0" bIns="0" rtlCol="0">
            <a:spAutoFit/>
          </a:bodyPr>
          <a:lstStyle/>
          <a:p>
            <a:pPr marL="12700" marR="5080">
              <a:lnSpc>
                <a:spcPts val="2110"/>
              </a:lnSpc>
              <a:spcBef>
                <a:spcPts val="210"/>
              </a:spcBef>
            </a:pPr>
            <a:r>
              <a:rPr sz="1800" spc="-20" dirty="0">
                <a:latin typeface="Verdana"/>
                <a:cs typeface="Verdana"/>
              </a:rPr>
              <a:t>Over</a:t>
            </a:r>
            <a:r>
              <a:rPr sz="1800" spc="-125" dirty="0">
                <a:latin typeface="Verdana"/>
                <a:cs typeface="Verdana"/>
              </a:rPr>
              <a:t> </a:t>
            </a:r>
            <a:r>
              <a:rPr sz="1800" spc="-165" dirty="0">
                <a:latin typeface="Verdana"/>
                <a:cs typeface="Verdana"/>
              </a:rPr>
              <a:t>vs</a:t>
            </a:r>
            <a:r>
              <a:rPr sz="1800" spc="-120" dirty="0">
                <a:latin typeface="Verdana"/>
                <a:cs typeface="Verdana"/>
              </a:rPr>
              <a:t> </a:t>
            </a:r>
            <a:r>
              <a:rPr sz="1800" spc="-25" dirty="0">
                <a:latin typeface="Verdana"/>
                <a:cs typeface="Verdana"/>
              </a:rPr>
              <a:t>under </a:t>
            </a:r>
            <a:r>
              <a:rPr sz="1800" spc="-10" dirty="0">
                <a:latin typeface="Verdana"/>
                <a:cs typeface="Verdana"/>
              </a:rPr>
              <a:t>forecasting</a:t>
            </a:r>
            <a:endParaRPr sz="1800">
              <a:latin typeface="Verdana"/>
              <a:cs typeface="Verdana"/>
            </a:endParaRPr>
          </a:p>
        </p:txBody>
      </p:sp>
      <p:grpSp>
        <p:nvGrpSpPr>
          <p:cNvPr id="19" name="object 19"/>
          <p:cNvGrpSpPr/>
          <p:nvPr/>
        </p:nvGrpSpPr>
        <p:grpSpPr>
          <a:xfrm>
            <a:off x="4815135" y="2540307"/>
            <a:ext cx="2074545" cy="1474470"/>
            <a:chOff x="4815135" y="2540307"/>
            <a:chExt cx="2074545" cy="1474470"/>
          </a:xfrm>
        </p:grpSpPr>
        <p:pic>
          <p:nvPicPr>
            <p:cNvPr id="20" name="object 20"/>
            <p:cNvPicPr/>
            <p:nvPr/>
          </p:nvPicPr>
          <p:blipFill>
            <a:blip r:embed="rId9" cstate="print"/>
            <a:stretch>
              <a:fillRect/>
            </a:stretch>
          </p:blipFill>
          <p:spPr>
            <a:xfrm>
              <a:off x="4815135" y="2540307"/>
              <a:ext cx="2074210" cy="1422400"/>
            </a:xfrm>
            <a:prstGeom prst="rect">
              <a:avLst/>
            </a:prstGeom>
          </p:spPr>
        </p:pic>
        <p:pic>
          <p:nvPicPr>
            <p:cNvPr id="21" name="object 21"/>
            <p:cNvPicPr/>
            <p:nvPr/>
          </p:nvPicPr>
          <p:blipFill>
            <a:blip r:embed="rId10" cstate="print"/>
            <a:stretch>
              <a:fillRect/>
            </a:stretch>
          </p:blipFill>
          <p:spPr>
            <a:xfrm>
              <a:off x="5660136" y="2596896"/>
              <a:ext cx="112775" cy="1417320"/>
            </a:xfrm>
            <a:prstGeom prst="rect">
              <a:avLst/>
            </a:prstGeom>
          </p:spPr>
        </p:pic>
        <p:sp>
          <p:nvSpPr>
            <p:cNvPr id="22" name="object 22"/>
            <p:cNvSpPr/>
            <p:nvPr/>
          </p:nvSpPr>
          <p:spPr>
            <a:xfrm>
              <a:off x="5716530" y="2617551"/>
              <a:ext cx="0" cy="1318895"/>
            </a:xfrm>
            <a:custGeom>
              <a:avLst/>
              <a:gdLst/>
              <a:ahLst/>
              <a:cxnLst/>
              <a:rect l="l" t="t" r="r" b="b"/>
              <a:pathLst>
                <a:path h="1318895">
                  <a:moveTo>
                    <a:pt x="0" y="0"/>
                  </a:moveTo>
                  <a:lnTo>
                    <a:pt x="1" y="1318512"/>
                  </a:lnTo>
                </a:path>
              </a:pathLst>
            </a:custGeom>
            <a:ln w="31750">
              <a:solidFill>
                <a:srgbClr val="000000"/>
              </a:solidFill>
            </a:ln>
          </p:spPr>
          <p:txBody>
            <a:bodyPr wrap="square" lIns="0" tIns="0" rIns="0" bIns="0" rtlCol="0"/>
            <a:lstStyle/>
            <a:p>
              <a:endParaRPr/>
            </a:p>
          </p:txBody>
        </p:sp>
      </p:grpSp>
      <p:sp>
        <p:nvSpPr>
          <p:cNvPr id="23" name="object 2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24" name="object 2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25" name="object 25"/>
          <p:cNvSpPr txBox="1"/>
          <p:nvPr/>
        </p:nvSpPr>
        <p:spPr>
          <a:xfrm>
            <a:off x="9018534" y="1939035"/>
            <a:ext cx="1215390" cy="452120"/>
          </a:xfrm>
          <a:prstGeom prst="rect">
            <a:avLst/>
          </a:prstGeom>
        </p:spPr>
        <p:txBody>
          <a:bodyPr vert="horz" wrap="square" lIns="0" tIns="12700" rIns="0" bIns="0" rtlCol="0">
            <a:spAutoFit/>
          </a:bodyPr>
          <a:lstStyle/>
          <a:p>
            <a:pPr marL="38100">
              <a:lnSpc>
                <a:spcPct val="100000"/>
              </a:lnSpc>
              <a:spcBef>
                <a:spcPts val="100"/>
              </a:spcBef>
              <a:tabLst>
                <a:tab pos="421640"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83" name="object 8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84" name="object 84"/>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42</a:t>
            </a:fld>
            <a:endParaRPr spc="-25" dirty="0"/>
          </a:p>
        </p:txBody>
      </p:sp>
      <p:sp>
        <p:nvSpPr>
          <p:cNvPr id="3" name="object 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4" name="object 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5" name="object 5"/>
          <p:cNvSpPr txBox="1"/>
          <p:nvPr/>
        </p:nvSpPr>
        <p:spPr>
          <a:xfrm>
            <a:off x="7665793" y="1939035"/>
            <a:ext cx="2568575" cy="996950"/>
          </a:xfrm>
          <a:prstGeom prst="rect">
            <a:avLst/>
          </a:prstGeom>
        </p:spPr>
        <p:txBody>
          <a:bodyPr vert="horz" wrap="square" lIns="0" tIns="12700" rIns="0" bIns="0" rtlCol="0">
            <a:spAutoFit/>
          </a:bodyPr>
          <a:lstStyle/>
          <a:p>
            <a:pPr marL="1390650">
              <a:lnSpc>
                <a:spcPct val="100000"/>
              </a:lnSpc>
              <a:spcBef>
                <a:spcPts val="100"/>
              </a:spcBef>
              <a:tabLst>
                <a:tab pos="1774189"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a:p>
            <a:pPr marL="323215" indent="-285115">
              <a:lnSpc>
                <a:spcPct val="100000"/>
              </a:lnSpc>
              <a:spcBef>
                <a:spcPts val="2125"/>
              </a:spcBef>
              <a:buFont typeface="Arial MT"/>
              <a:buChar char="•"/>
              <a:tabLst>
                <a:tab pos="323215" algn="l"/>
              </a:tabLst>
            </a:pPr>
            <a:r>
              <a:rPr sz="1800" b="1" dirty="0">
                <a:latin typeface="Tahoma"/>
                <a:cs typeface="Tahoma"/>
              </a:rPr>
              <a:t>Scale</a:t>
            </a:r>
            <a:r>
              <a:rPr sz="1800" b="1" spc="40" dirty="0">
                <a:latin typeface="Tahoma"/>
                <a:cs typeface="Tahoma"/>
              </a:rPr>
              <a:t> </a:t>
            </a:r>
            <a:r>
              <a:rPr sz="1800" b="1" spc="-10" dirty="0">
                <a:latin typeface="Tahoma"/>
                <a:cs typeface="Tahoma"/>
              </a:rPr>
              <a:t>dependence.</a:t>
            </a:r>
            <a:endParaRPr sz="1800">
              <a:latin typeface="Tahoma"/>
              <a:cs typeface="Tahoma"/>
            </a:endParaRPr>
          </a:p>
        </p:txBody>
      </p:sp>
      <p:grpSp>
        <p:nvGrpSpPr>
          <p:cNvPr id="6" name="object 6"/>
          <p:cNvGrpSpPr/>
          <p:nvPr/>
        </p:nvGrpSpPr>
        <p:grpSpPr>
          <a:xfrm>
            <a:off x="1635060" y="4122077"/>
            <a:ext cx="3067685" cy="1352550"/>
            <a:chOff x="1635060" y="4122077"/>
            <a:chExt cx="3067685" cy="1352550"/>
          </a:xfrm>
        </p:grpSpPr>
        <p:sp>
          <p:nvSpPr>
            <p:cNvPr id="7" name="object 7"/>
            <p:cNvSpPr/>
            <p:nvPr/>
          </p:nvSpPr>
          <p:spPr>
            <a:xfrm>
              <a:off x="1664220" y="4711554"/>
              <a:ext cx="3019425" cy="27940"/>
            </a:xfrm>
            <a:custGeom>
              <a:avLst/>
              <a:gdLst/>
              <a:ahLst/>
              <a:cxnLst/>
              <a:rect l="l" t="t" r="r" b="b"/>
              <a:pathLst>
                <a:path w="3019425" h="27939">
                  <a:moveTo>
                    <a:pt x="0" y="27529"/>
                  </a:moveTo>
                  <a:lnTo>
                    <a:pt x="3018922" y="0"/>
                  </a:lnTo>
                </a:path>
              </a:pathLst>
            </a:custGeom>
            <a:ln w="38100">
              <a:solidFill>
                <a:srgbClr val="558ED5"/>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416808" y="4700015"/>
              <a:ext cx="121920" cy="414528"/>
            </a:xfrm>
            <a:prstGeom prst="rect">
              <a:avLst/>
            </a:prstGeom>
          </p:spPr>
        </p:pic>
        <p:sp>
          <p:nvSpPr>
            <p:cNvPr id="9" name="object 9"/>
            <p:cNvSpPr/>
            <p:nvPr/>
          </p:nvSpPr>
          <p:spPr>
            <a:xfrm>
              <a:off x="3477360" y="4718253"/>
              <a:ext cx="0" cy="313055"/>
            </a:xfrm>
            <a:custGeom>
              <a:avLst/>
              <a:gdLst/>
              <a:ahLst/>
              <a:cxnLst/>
              <a:rect l="l" t="t" r="r" b="b"/>
              <a:pathLst>
                <a:path h="313054">
                  <a:moveTo>
                    <a:pt x="0" y="0"/>
                  </a:moveTo>
                  <a:lnTo>
                    <a:pt x="1" y="312670"/>
                  </a:lnTo>
                </a:path>
              </a:pathLst>
            </a:custGeom>
            <a:ln w="38100">
              <a:solidFill>
                <a:srgbClr val="000000"/>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3880104" y="4294631"/>
              <a:ext cx="121920" cy="576071"/>
            </a:xfrm>
            <a:prstGeom prst="rect">
              <a:avLst/>
            </a:prstGeom>
          </p:spPr>
        </p:pic>
        <p:sp>
          <p:nvSpPr>
            <p:cNvPr id="11" name="object 11"/>
            <p:cNvSpPr/>
            <p:nvPr/>
          </p:nvSpPr>
          <p:spPr>
            <a:xfrm>
              <a:off x="3940982" y="4311652"/>
              <a:ext cx="0" cy="476250"/>
            </a:xfrm>
            <a:custGeom>
              <a:avLst/>
              <a:gdLst/>
              <a:ahLst/>
              <a:cxnLst/>
              <a:rect l="l" t="t" r="r" b="b"/>
              <a:pathLst>
                <a:path h="476250">
                  <a:moveTo>
                    <a:pt x="0" y="0"/>
                  </a:moveTo>
                  <a:lnTo>
                    <a:pt x="1" y="475756"/>
                  </a:lnTo>
                </a:path>
              </a:pathLst>
            </a:custGeom>
            <a:ln w="38100">
              <a:solidFill>
                <a:srgbClr val="00000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4288536" y="4416551"/>
              <a:ext cx="118872" cy="667512"/>
            </a:xfrm>
            <a:prstGeom prst="rect">
              <a:avLst/>
            </a:prstGeom>
          </p:spPr>
        </p:pic>
        <p:sp>
          <p:nvSpPr>
            <p:cNvPr id="13" name="object 13"/>
            <p:cNvSpPr/>
            <p:nvPr/>
          </p:nvSpPr>
          <p:spPr>
            <a:xfrm>
              <a:off x="4347606" y="4434615"/>
              <a:ext cx="0" cy="565150"/>
            </a:xfrm>
            <a:custGeom>
              <a:avLst/>
              <a:gdLst/>
              <a:ahLst/>
              <a:cxnLst/>
              <a:rect l="l" t="t" r="r" b="b"/>
              <a:pathLst>
                <a:path h="565150">
                  <a:moveTo>
                    <a:pt x="0" y="0"/>
                  </a:moveTo>
                  <a:lnTo>
                    <a:pt x="1" y="564961"/>
                  </a:lnTo>
                </a:path>
              </a:pathLst>
            </a:custGeom>
            <a:ln w="38100">
              <a:solidFill>
                <a:srgbClr val="000000"/>
              </a:solidFill>
            </a:ln>
          </p:spPr>
          <p:txBody>
            <a:bodyPr wrap="square" lIns="0" tIns="0" rIns="0" bIns="0" rtlCol="0"/>
            <a:lstStyle/>
            <a:p>
              <a:endParaRPr/>
            </a:p>
          </p:txBody>
        </p:sp>
        <p:sp>
          <p:nvSpPr>
            <p:cNvPr id="14" name="object 14"/>
            <p:cNvSpPr/>
            <p:nvPr/>
          </p:nvSpPr>
          <p:spPr>
            <a:xfrm>
              <a:off x="3533471" y="4750443"/>
              <a:ext cx="329565" cy="29209"/>
            </a:xfrm>
            <a:custGeom>
              <a:avLst/>
              <a:gdLst/>
              <a:ahLst/>
              <a:cxnLst/>
              <a:rect l="l" t="t" r="r" b="b"/>
              <a:pathLst>
                <a:path w="329564" h="29210">
                  <a:moveTo>
                    <a:pt x="0" y="0"/>
                  </a:moveTo>
                  <a:lnTo>
                    <a:pt x="329417" y="29135"/>
                  </a:lnTo>
                </a:path>
              </a:pathLst>
            </a:custGeom>
            <a:ln w="38100">
              <a:solidFill>
                <a:srgbClr val="7F7F7F"/>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3858125" y="4720699"/>
              <a:ext cx="133809" cy="117759"/>
            </a:xfrm>
            <a:prstGeom prst="rect">
              <a:avLst/>
            </a:prstGeom>
          </p:spPr>
        </p:pic>
        <p:pic>
          <p:nvPicPr>
            <p:cNvPr id="16" name="object 16"/>
            <p:cNvPicPr/>
            <p:nvPr/>
          </p:nvPicPr>
          <p:blipFill>
            <a:blip r:embed="rId6" cstate="print"/>
            <a:stretch>
              <a:fillRect/>
            </a:stretch>
          </p:blipFill>
          <p:spPr>
            <a:xfrm>
              <a:off x="4280701" y="4388568"/>
              <a:ext cx="133809" cy="117759"/>
            </a:xfrm>
            <a:prstGeom prst="rect">
              <a:avLst/>
            </a:prstGeom>
          </p:spPr>
        </p:pic>
        <p:sp>
          <p:nvSpPr>
            <p:cNvPr id="17" name="object 17"/>
            <p:cNvSpPr/>
            <p:nvPr/>
          </p:nvSpPr>
          <p:spPr>
            <a:xfrm>
              <a:off x="3968971" y="4452470"/>
              <a:ext cx="343535" cy="288925"/>
            </a:xfrm>
            <a:custGeom>
              <a:avLst/>
              <a:gdLst/>
              <a:ahLst/>
              <a:cxnLst/>
              <a:rect l="l" t="t" r="r" b="b"/>
              <a:pathLst>
                <a:path w="343535" h="288925">
                  <a:moveTo>
                    <a:pt x="342922" y="0"/>
                  </a:moveTo>
                  <a:lnTo>
                    <a:pt x="0" y="288842"/>
                  </a:lnTo>
                </a:path>
              </a:pathLst>
            </a:custGeom>
            <a:solidFill>
              <a:srgbClr val="7F7F7F"/>
            </a:solidFill>
          </p:spPr>
          <p:txBody>
            <a:bodyPr wrap="square" lIns="0" tIns="0" rIns="0" bIns="0" rtlCol="0"/>
            <a:lstStyle/>
            <a:p>
              <a:endParaRPr/>
            </a:p>
          </p:txBody>
        </p:sp>
        <p:sp>
          <p:nvSpPr>
            <p:cNvPr id="18" name="object 18"/>
            <p:cNvSpPr/>
            <p:nvPr/>
          </p:nvSpPr>
          <p:spPr>
            <a:xfrm>
              <a:off x="3968971" y="4452469"/>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2070911" y="4851492"/>
              <a:ext cx="133809" cy="117759"/>
            </a:xfrm>
            <a:prstGeom prst="rect">
              <a:avLst/>
            </a:prstGeom>
          </p:spPr>
        </p:pic>
        <p:pic>
          <p:nvPicPr>
            <p:cNvPr id="20" name="object 20"/>
            <p:cNvPicPr/>
            <p:nvPr/>
          </p:nvPicPr>
          <p:blipFill>
            <a:blip r:embed="rId6" cstate="print"/>
            <a:stretch>
              <a:fillRect/>
            </a:stretch>
          </p:blipFill>
          <p:spPr>
            <a:xfrm>
              <a:off x="2460448" y="5026160"/>
              <a:ext cx="133809" cy="117759"/>
            </a:xfrm>
            <a:prstGeom prst="rect">
              <a:avLst/>
            </a:prstGeom>
          </p:spPr>
        </p:pic>
        <p:pic>
          <p:nvPicPr>
            <p:cNvPr id="21" name="object 21"/>
            <p:cNvPicPr/>
            <p:nvPr/>
          </p:nvPicPr>
          <p:blipFill>
            <a:blip r:embed="rId6" cstate="print"/>
            <a:stretch>
              <a:fillRect/>
            </a:stretch>
          </p:blipFill>
          <p:spPr>
            <a:xfrm>
              <a:off x="2973619" y="5056940"/>
              <a:ext cx="133809" cy="117759"/>
            </a:xfrm>
            <a:prstGeom prst="rect">
              <a:avLst/>
            </a:prstGeom>
          </p:spPr>
        </p:pic>
        <p:pic>
          <p:nvPicPr>
            <p:cNvPr id="22" name="object 22"/>
            <p:cNvPicPr/>
            <p:nvPr/>
          </p:nvPicPr>
          <p:blipFill>
            <a:blip r:embed="rId5" cstate="print"/>
            <a:stretch>
              <a:fillRect/>
            </a:stretch>
          </p:blipFill>
          <p:spPr>
            <a:xfrm>
              <a:off x="3404424" y="4691564"/>
              <a:ext cx="133809" cy="117759"/>
            </a:xfrm>
            <a:prstGeom prst="rect">
              <a:avLst/>
            </a:prstGeom>
          </p:spPr>
        </p:pic>
        <p:sp>
          <p:nvSpPr>
            <p:cNvPr id="23" name="object 23"/>
            <p:cNvSpPr/>
            <p:nvPr/>
          </p:nvSpPr>
          <p:spPr>
            <a:xfrm>
              <a:off x="2181757" y="4948637"/>
              <a:ext cx="283845" cy="136525"/>
            </a:xfrm>
            <a:custGeom>
              <a:avLst/>
              <a:gdLst/>
              <a:ahLst/>
              <a:cxnLst/>
              <a:rect l="l" t="t" r="r" b="b"/>
              <a:pathLst>
                <a:path w="283844" h="136525">
                  <a:moveTo>
                    <a:pt x="0" y="0"/>
                  </a:moveTo>
                  <a:lnTo>
                    <a:pt x="283453" y="136401"/>
                  </a:lnTo>
                </a:path>
              </a:pathLst>
            </a:custGeom>
            <a:solidFill>
              <a:srgbClr val="7F7F7F"/>
            </a:solidFill>
          </p:spPr>
          <p:txBody>
            <a:bodyPr wrap="square" lIns="0" tIns="0" rIns="0" bIns="0" rtlCol="0"/>
            <a:lstStyle/>
            <a:p>
              <a:endParaRPr/>
            </a:p>
          </p:txBody>
        </p:sp>
        <p:sp>
          <p:nvSpPr>
            <p:cNvPr id="24" name="object 24"/>
            <p:cNvSpPr/>
            <p:nvPr/>
          </p:nvSpPr>
          <p:spPr>
            <a:xfrm>
              <a:off x="2181757" y="4948637"/>
              <a:ext cx="283845" cy="136525"/>
            </a:xfrm>
            <a:custGeom>
              <a:avLst/>
              <a:gdLst/>
              <a:ahLst/>
              <a:cxnLst/>
              <a:rect l="l" t="t" r="r" b="b"/>
              <a:pathLst>
                <a:path w="283844" h="136525">
                  <a:moveTo>
                    <a:pt x="0" y="0"/>
                  </a:moveTo>
                  <a:lnTo>
                    <a:pt x="283454" y="136402"/>
                  </a:lnTo>
                </a:path>
              </a:pathLst>
            </a:custGeom>
            <a:ln w="38100">
              <a:solidFill>
                <a:srgbClr val="7F7F7F"/>
              </a:solidFill>
            </a:ln>
          </p:spPr>
          <p:txBody>
            <a:bodyPr wrap="square" lIns="0" tIns="0" rIns="0" bIns="0" rtlCol="0"/>
            <a:lstStyle/>
            <a:p>
              <a:endParaRPr/>
            </a:p>
          </p:txBody>
        </p:sp>
        <p:sp>
          <p:nvSpPr>
            <p:cNvPr id="25" name="object 25"/>
            <p:cNvSpPr/>
            <p:nvPr/>
          </p:nvSpPr>
          <p:spPr>
            <a:xfrm>
              <a:off x="2515951" y="5079733"/>
              <a:ext cx="462915" cy="36195"/>
            </a:xfrm>
            <a:custGeom>
              <a:avLst/>
              <a:gdLst/>
              <a:ahLst/>
              <a:cxnLst/>
              <a:rect l="l" t="t" r="r" b="b"/>
              <a:pathLst>
                <a:path w="462914" h="36195">
                  <a:moveTo>
                    <a:pt x="0" y="0"/>
                  </a:moveTo>
                  <a:lnTo>
                    <a:pt x="462430" y="36087"/>
                  </a:lnTo>
                </a:path>
              </a:pathLst>
            </a:custGeom>
            <a:ln w="38100">
              <a:solidFill>
                <a:srgbClr val="7F7F7F"/>
              </a:solidFill>
            </a:ln>
          </p:spPr>
          <p:txBody>
            <a:bodyPr wrap="square" lIns="0" tIns="0" rIns="0" bIns="0" rtlCol="0"/>
            <a:lstStyle/>
            <a:p>
              <a:endParaRPr/>
            </a:p>
          </p:txBody>
        </p:sp>
        <p:sp>
          <p:nvSpPr>
            <p:cNvPr id="26" name="object 26"/>
            <p:cNvSpPr/>
            <p:nvPr/>
          </p:nvSpPr>
          <p:spPr>
            <a:xfrm>
              <a:off x="3084464" y="4788710"/>
              <a:ext cx="343535" cy="288925"/>
            </a:xfrm>
            <a:custGeom>
              <a:avLst/>
              <a:gdLst/>
              <a:ahLst/>
              <a:cxnLst/>
              <a:rect l="l" t="t" r="r" b="b"/>
              <a:pathLst>
                <a:path w="343535" h="288925">
                  <a:moveTo>
                    <a:pt x="342924" y="0"/>
                  </a:moveTo>
                  <a:lnTo>
                    <a:pt x="0" y="288843"/>
                  </a:lnTo>
                </a:path>
              </a:pathLst>
            </a:custGeom>
            <a:solidFill>
              <a:srgbClr val="7F7F7F"/>
            </a:solidFill>
          </p:spPr>
          <p:txBody>
            <a:bodyPr wrap="square" lIns="0" tIns="0" rIns="0" bIns="0" rtlCol="0"/>
            <a:lstStyle/>
            <a:p>
              <a:endParaRPr/>
            </a:p>
          </p:txBody>
        </p:sp>
        <p:sp>
          <p:nvSpPr>
            <p:cNvPr id="27" name="object 27"/>
            <p:cNvSpPr/>
            <p:nvPr/>
          </p:nvSpPr>
          <p:spPr>
            <a:xfrm>
              <a:off x="3084464" y="4788710"/>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28" name="object 28"/>
            <p:cNvPicPr/>
            <p:nvPr/>
          </p:nvPicPr>
          <p:blipFill>
            <a:blip r:embed="rId8" cstate="print"/>
            <a:stretch>
              <a:fillRect/>
            </a:stretch>
          </p:blipFill>
          <p:spPr>
            <a:xfrm>
              <a:off x="3865678" y="4259597"/>
              <a:ext cx="133809" cy="117759"/>
            </a:xfrm>
            <a:prstGeom prst="rect">
              <a:avLst/>
            </a:prstGeom>
          </p:spPr>
        </p:pic>
        <p:pic>
          <p:nvPicPr>
            <p:cNvPr id="29" name="object 29"/>
            <p:cNvPicPr/>
            <p:nvPr/>
          </p:nvPicPr>
          <p:blipFill>
            <a:blip r:embed="rId9" cstate="print"/>
            <a:stretch>
              <a:fillRect/>
            </a:stretch>
          </p:blipFill>
          <p:spPr>
            <a:xfrm>
              <a:off x="4308722" y="4942884"/>
              <a:ext cx="133809" cy="117759"/>
            </a:xfrm>
            <a:prstGeom prst="rect">
              <a:avLst/>
            </a:prstGeom>
          </p:spPr>
        </p:pic>
        <p:pic>
          <p:nvPicPr>
            <p:cNvPr id="30" name="object 30"/>
            <p:cNvPicPr/>
            <p:nvPr/>
          </p:nvPicPr>
          <p:blipFill>
            <a:blip r:embed="rId8" cstate="print"/>
            <a:stretch>
              <a:fillRect/>
            </a:stretch>
          </p:blipFill>
          <p:spPr>
            <a:xfrm>
              <a:off x="3430854" y="5002823"/>
              <a:ext cx="133809" cy="117759"/>
            </a:xfrm>
            <a:prstGeom prst="rect">
              <a:avLst/>
            </a:prstGeom>
          </p:spPr>
        </p:pic>
        <p:sp>
          <p:nvSpPr>
            <p:cNvPr id="31" name="object 31"/>
            <p:cNvSpPr/>
            <p:nvPr/>
          </p:nvSpPr>
          <p:spPr>
            <a:xfrm>
              <a:off x="1635060" y="4122077"/>
              <a:ext cx="114300" cy="1352550"/>
            </a:xfrm>
            <a:custGeom>
              <a:avLst/>
              <a:gdLst/>
              <a:ahLst/>
              <a:cxnLst/>
              <a:rect l="l" t="t" r="r" b="b"/>
              <a:pathLst>
                <a:path w="114300" h="1352550">
                  <a:moveTo>
                    <a:pt x="76200" y="95250"/>
                  </a:moveTo>
                  <a:lnTo>
                    <a:pt x="38100" y="95250"/>
                  </a:lnTo>
                  <a:lnTo>
                    <a:pt x="38098" y="1352012"/>
                  </a:lnTo>
                  <a:lnTo>
                    <a:pt x="76198" y="1352012"/>
                  </a:lnTo>
                  <a:lnTo>
                    <a:pt x="76200" y="95250"/>
                  </a:lnTo>
                  <a:close/>
                </a:path>
                <a:path w="114300" h="1352550">
                  <a:moveTo>
                    <a:pt x="57150" y="0"/>
                  </a:moveTo>
                  <a:lnTo>
                    <a:pt x="0" y="114300"/>
                  </a:lnTo>
                  <a:lnTo>
                    <a:pt x="38099" y="114300"/>
                  </a:lnTo>
                  <a:lnTo>
                    <a:pt x="38100" y="95250"/>
                  </a:lnTo>
                  <a:lnTo>
                    <a:pt x="104775" y="95250"/>
                  </a:lnTo>
                  <a:lnTo>
                    <a:pt x="57150" y="0"/>
                  </a:lnTo>
                  <a:close/>
                </a:path>
                <a:path w="114300" h="1352550">
                  <a:moveTo>
                    <a:pt x="104775" y="95250"/>
                  </a:moveTo>
                  <a:lnTo>
                    <a:pt x="76200" y="95250"/>
                  </a:lnTo>
                  <a:lnTo>
                    <a:pt x="76199" y="114300"/>
                  </a:lnTo>
                  <a:lnTo>
                    <a:pt x="114300" y="114300"/>
                  </a:lnTo>
                  <a:lnTo>
                    <a:pt x="104775" y="95250"/>
                  </a:lnTo>
                  <a:close/>
                </a:path>
              </a:pathLst>
            </a:custGeom>
            <a:solidFill>
              <a:srgbClr val="4F81BD"/>
            </a:solidFill>
          </p:spPr>
          <p:txBody>
            <a:bodyPr wrap="square" lIns="0" tIns="0" rIns="0" bIns="0" rtlCol="0"/>
            <a:lstStyle/>
            <a:p>
              <a:endParaRPr/>
            </a:p>
          </p:txBody>
        </p:sp>
      </p:grpSp>
      <p:sp>
        <p:nvSpPr>
          <p:cNvPr id="32" name="object 32"/>
          <p:cNvSpPr txBox="1"/>
          <p:nvPr/>
        </p:nvSpPr>
        <p:spPr>
          <a:xfrm>
            <a:off x="4496716" y="4288028"/>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sp>
        <p:nvSpPr>
          <p:cNvPr id="33" name="object 33"/>
          <p:cNvSpPr txBox="1"/>
          <p:nvPr/>
        </p:nvSpPr>
        <p:spPr>
          <a:xfrm>
            <a:off x="1105027" y="4626355"/>
            <a:ext cx="539750" cy="299720"/>
          </a:xfrm>
          <a:prstGeom prst="rect">
            <a:avLst/>
          </a:prstGeom>
        </p:spPr>
        <p:txBody>
          <a:bodyPr vert="horz" wrap="square" lIns="0" tIns="12700" rIns="0" bIns="0" rtlCol="0">
            <a:spAutoFit/>
          </a:bodyPr>
          <a:lstStyle/>
          <a:p>
            <a:pPr marL="12700">
              <a:lnSpc>
                <a:spcPct val="100000"/>
              </a:lnSpc>
              <a:spcBef>
                <a:spcPts val="100"/>
              </a:spcBef>
            </a:pPr>
            <a:r>
              <a:rPr sz="1800" b="1" spc="-125" dirty="0">
                <a:latin typeface="Tahoma"/>
                <a:cs typeface="Tahoma"/>
              </a:rPr>
              <a:t>1000</a:t>
            </a:r>
            <a:endParaRPr sz="1800">
              <a:latin typeface="Tahoma"/>
              <a:cs typeface="Tahoma"/>
            </a:endParaRPr>
          </a:p>
        </p:txBody>
      </p:sp>
      <p:sp>
        <p:nvSpPr>
          <p:cNvPr id="34" name="object 34"/>
          <p:cNvSpPr txBox="1"/>
          <p:nvPr/>
        </p:nvSpPr>
        <p:spPr>
          <a:xfrm>
            <a:off x="1380694" y="4001516"/>
            <a:ext cx="1479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y</a:t>
            </a:r>
            <a:endParaRPr sz="1800">
              <a:latin typeface="Verdana"/>
              <a:cs typeface="Verdana"/>
            </a:endParaRPr>
          </a:p>
        </p:txBody>
      </p:sp>
      <p:grpSp>
        <p:nvGrpSpPr>
          <p:cNvPr id="35" name="object 35"/>
          <p:cNvGrpSpPr/>
          <p:nvPr/>
        </p:nvGrpSpPr>
        <p:grpSpPr>
          <a:xfrm>
            <a:off x="1680574" y="5413165"/>
            <a:ext cx="3185795" cy="222250"/>
            <a:chOff x="1680574" y="5413165"/>
            <a:chExt cx="3185795" cy="222250"/>
          </a:xfrm>
        </p:grpSpPr>
        <p:sp>
          <p:nvSpPr>
            <p:cNvPr id="36" name="object 36"/>
            <p:cNvSpPr/>
            <p:nvPr/>
          </p:nvSpPr>
          <p:spPr>
            <a:xfrm>
              <a:off x="1680574" y="5413165"/>
              <a:ext cx="3185795" cy="114300"/>
            </a:xfrm>
            <a:custGeom>
              <a:avLst/>
              <a:gdLst/>
              <a:ahLst/>
              <a:cxnLst/>
              <a:rect l="l" t="t" r="r" b="b"/>
              <a:pathLst>
                <a:path w="3185795" h="114300">
                  <a:moveTo>
                    <a:pt x="3071385" y="0"/>
                  </a:moveTo>
                  <a:lnTo>
                    <a:pt x="3071385" y="114300"/>
                  </a:lnTo>
                  <a:lnTo>
                    <a:pt x="3147585" y="76200"/>
                  </a:lnTo>
                  <a:lnTo>
                    <a:pt x="3090438" y="76200"/>
                  </a:lnTo>
                  <a:lnTo>
                    <a:pt x="3090438" y="38100"/>
                  </a:lnTo>
                  <a:lnTo>
                    <a:pt x="3147585" y="38100"/>
                  </a:lnTo>
                  <a:lnTo>
                    <a:pt x="3071385" y="0"/>
                  </a:lnTo>
                  <a:close/>
                </a:path>
                <a:path w="3185795" h="114300">
                  <a:moveTo>
                    <a:pt x="3071385" y="38100"/>
                  </a:moveTo>
                  <a:lnTo>
                    <a:pt x="0" y="38100"/>
                  </a:lnTo>
                  <a:lnTo>
                    <a:pt x="0" y="76200"/>
                  </a:lnTo>
                  <a:lnTo>
                    <a:pt x="3071385" y="76200"/>
                  </a:lnTo>
                  <a:lnTo>
                    <a:pt x="3071385" y="38100"/>
                  </a:lnTo>
                  <a:close/>
                </a:path>
                <a:path w="3185795" h="114300">
                  <a:moveTo>
                    <a:pt x="3147585" y="38100"/>
                  </a:moveTo>
                  <a:lnTo>
                    <a:pt x="3090438" y="38100"/>
                  </a:lnTo>
                  <a:lnTo>
                    <a:pt x="3090438" y="76200"/>
                  </a:lnTo>
                  <a:lnTo>
                    <a:pt x="3147585" y="76200"/>
                  </a:lnTo>
                  <a:lnTo>
                    <a:pt x="3185685" y="57150"/>
                  </a:lnTo>
                  <a:lnTo>
                    <a:pt x="3147585" y="38100"/>
                  </a:lnTo>
                  <a:close/>
                </a:path>
              </a:pathLst>
            </a:custGeom>
            <a:solidFill>
              <a:srgbClr val="4F81BD"/>
            </a:solidFill>
          </p:spPr>
          <p:txBody>
            <a:bodyPr wrap="square" lIns="0" tIns="0" rIns="0" bIns="0" rtlCol="0"/>
            <a:lstStyle/>
            <a:p>
              <a:endParaRPr/>
            </a:p>
          </p:txBody>
        </p:sp>
        <p:sp>
          <p:nvSpPr>
            <p:cNvPr id="37" name="object 37"/>
            <p:cNvSpPr/>
            <p:nvPr/>
          </p:nvSpPr>
          <p:spPr>
            <a:xfrm>
              <a:off x="2122454"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8" name="object 38"/>
            <p:cNvSpPr/>
            <p:nvPr/>
          </p:nvSpPr>
          <p:spPr>
            <a:xfrm>
              <a:off x="2564335"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9" name="object 39"/>
            <p:cNvSpPr/>
            <p:nvPr/>
          </p:nvSpPr>
          <p:spPr>
            <a:xfrm>
              <a:off x="3014085"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40" name="object 40"/>
            <p:cNvSpPr/>
            <p:nvPr/>
          </p:nvSpPr>
          <p:spPr>
            <a:xfrm>
              <a:off x="3455967"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41" name="object 41"/>
            <p:cNvSpPr/>
            <p:nvPr/>
          </p:nvSpPr>
          <p:spPr>
            <a:xfrm>
              <a:off x="3896536"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42" name="object 42"/>
            <p:cNvSpPr/>
            <p:nvPr/>
          </p:nvSpPr>
          <p:spPr>
            <a:xfrm>
              <a:off x="4346285" y="5470314"/>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grpSp>
      <p:sp>
        <p:nvSpPr>
          <p:cNvPr id="43" name="object 43"/>
          <p:cNvSpPr txBox="1"/>
          <p:nvPr/>
        </p:nvSpPr>
        <p:spPr>
          <a:xfrm>
            <a:off x="4532887" y="4885435"/>
            <a:ext cx="965835" cy="97028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953735"/>
                </a:solidFill>
                <a:latin typeface="Tahoma"/>
                <a:cs typeface="Tahoma"/>
              </a:rPr>
              <a:t>Forecast</a:t>
            </a:r>
            <a:endParaRPr sz="1800">
              <a:latin typeface="Tahoma"/>
              <a:cs typeface="Tahoma"/>
            </a:endParaRPr>
          </a:p>
          <a:p>
            <a:pPr>
              <a:lnSpc>
                <a:spcPct val="100000"/>
              </a:lnSpc>
              <a:spcBef>
                <a:spcPts val="944"/>
              </a:spcBef>
            </a:pPr>
            <a:endParaRPr sz="1800">
              <a:latin typeface="Tahoma"/>
              <a:cs typeface="Tahoma"/>
            </a:endParaRPr>
          </a:p>
          <a:p>
            <a:pPr marL="171450">
              <a:lnSpc>
                <a:spcPct val="100000"/>
              </a:lnSpc>
            </a:pPr>
            <a:r>
              <a:rPr sz="1800" spc="-20" dirty="0">
                <a:latin typeface="Verdana"/>
                <a:cs typeface="Verdana"/>
              </a:rPr>
              <a:t>Time</a:t>
            </a:r>
            <a:endParaRPr sz="1800">
              <a:latin typeface="Verdana"/>
              <a:cs typeface="Verdana"/>
            </a:endParaRPr>
          </a:p>
        </p:txBody>
      </p:sp>
      <p:grpSp>
        <p:nvGrpSpPr>
          <p:cNvPr id="44" name="object 44"/>
          <p:cNvGrpSpPr/>
          <p:nvPr/>
        </p:nvGrpSpPr>
        <p:grpSpPr>
          <a:xfrm>
            <a:off x="1635060" y="1733905"/>
            <a:ext cx="3231515" cy="1513205"/>
            <a:chOff x="1635060" y="1733905"/>
            <a:chExt cx="3231515" cy="1513205"/>
          </a:xfrm>
        </p:grpSpPr>
        <p:sp>
          <p:nvSpPr>
            <p:cNvPr id="45" name="object 45"/>
            <p:cNvSpPr/>
            <p:nvPr/>
          </p:nvSpPr>
          <p:spPr>
            <a:xfrm>
              <a:off x="1664220" y="2323383"/>
              <a:ext cx="3019425" cy="27940"/>
            </a:xfrm>
            <a:custGeom>
              <a:avLst/>
              <a:gdLst/>
              <a:ahLst/>
              <a:cxnLst/>
              <a:rect l="l" t="t" r="r" b="b"/>
              <a:pathLst>
                <a:path w="3019425" h="27939">
                  <a:moveTo>
                    <a:pt x="0" y="27529"/>
                  </a:moveTo>
                  <a:lnTo>
                    <a:pt x="3018922" y="0"/>
                  </a:lnTo>
                </a:path>
              </a:pathLst>
            </a:custGeom>
            <a:ln w="38100">
              <a:solidFill>
                <a:srgbClr val="558ED5"/>
              </a:solidFill>
            </a:ln>
          </p:spPr>
          <p:txBody>
            <a:bodyPr wrap="square" lIns="0" tIns="0" rIns="0" bIns="0" rtlCol="0"/>
            <a:lstStyle/>
            <a:p>
              <a:endParaRPr/>
            </a:p>
          </p:txBody>
        </p:sp>
        <p:pic>
          <p:nvPicPr>
            <p:cNvPr id="46" name="object 46"/>
            <p:cNvPicPr/>
            <p:nvPr/>
          </p:nvPicPr>
          <p:blipFill>
            <a:blip r:embed="rId10" cstate="print"/>
            <a:stretch>
              <a:fillRect/>
            </a:stretch>
          </p:blipFill>
          <p:spPr>
            <a:xfrm>
              <a:off x="3416808" y="2310383"/>
              <a:ext cx="121920" cy="414527"/>
            </a:xfrm>
            <a:prstGeom prst="rect">
              <a:avLst/>
            </a:prstGeom>
          </p:spPr>
        </p:pic>
        <p:sp>
          <p:nvSpPr>
            <p:cNvPr id="47" name="object 47"/>
            <p:cNvSpPr/>
            <p:nvPr/>
          </p:nvSpPr>
          <p:spPr>
            <a:xfrm>
              <a:off x="3477360" y="2330080"/>
              <a:ext cx="0" cy="313055"/>
            </a:xfrm>
            <a:custGeom>
              <a:avLst/>
              <a:gdLst/>
              <a:ahLst/>
              <a:cxnLst/>
              <a:rect l="l" t="t" r="r" b="b"/>
              <a:pathLst>
                <a:path h="313055">
                  <a:moveTo>
                    <a:pt x="0" y="0"/>
                  </a:moveTo>
                  <a:lnTo>
                    <a:pt x="1" y="312670"/>
                  </a:lnTo>
                </a:path>
              </a:pathLst>
            </a:custGeom>
            <a:ln w="38100">
              <a:solidFill>
                <a:srgbClr val="000000"/>
              </a:solidFill>
            </a:ln>
          </p:spPr>
          <p:txBody>
            <a:bodyPr wrap="square" lIns="0" tIns="0" rIns="0" bIns="0" rtlCol="0"/>
            <a:lstStyle/>
            <a:p>
              <a:endParaRPr/>
            </a:p>
          </p:txBody>
        </p:sp>
        <p:pic>
          <p:nvPicPr>
            <p:cNvPr id="48" name="object 48"/>
            <p:cNvPicPr/>
            <p:nvPr/>
          </p:nvPicPr>
          <p:blipFill>
            <a:blip r:embed="rId11" cstate="print"/>
            <a:stretch>
              <a:fillRect/>
            </a:stretch>
          </p:blipFill>
          <p:spPr>
            <a:xfrm>
              <a:off x="3880104" y="1905000"/>
              <a:ext cx="121920" cy="579120"/>
            </a:xfrm>
            <a:prstGeom prst="rect">
              <a:avLst/>
            </a:prstGeom>
          </p:spPr>
        </p:pic>
        <p:sp>
          <p:nvSpPr>
            <p:cNvPr id="49" name="object 49"/>
            <p:cNvSpPr/>
            <p:nvPr/>
          </p:nvSpPr>
          <p:spPr>
            <a:xfrm>
              <a:off x="3940982" y="1923481"/>
              <a:ext cx="0" cy="476250"/>
            </a:xfrm>
            <a:custGeom>
              <a:avLst/>
              <a:gdLst/>
              <a:ahLst/>
              <a:cxnLst/>
              <a:rect l="l" t="t" r="r" b="b"/>
              <a:pathLst>
                <a:path h="476250">
                  <a:moveTo>
                    <a:pt x="0" y="0"/>
                  </a:moveTo>
                  <a:lnTo>
                    <a:pt x="1" y="475756"/>
                  </a:lnTo>
                </a:path>
              </a:pathLst>
            </a:custGeom>
            <a:ln w="38100">
              <a:solidFill>
                <a:srgbClr val="000000"/>
              </a:solidFill>
            </a:ln>
          </p:spPr>
          <p:txBody>
            <a:bodyPr wrap="square" lIns="0" tIns="0" rIns="0" bIns="0" rtlCol="0"/>
            <a:lstStyle/>
            <a:p>
              <a:endParaRPr/>
            </a:p>
          </p:txBody>
        </p:sp>
        <p:pic>
          <p:nvPicPr>
            <p:cNvPr id="50" name="object 50"/>
            <p:cNvPicPr/>
            <p:nvPr/>
          </p:nvPicPr>
          <p:blipFill>
            <a:blip r:embed="rId12" cstate="print"/>
            <a:stretch>
              <a:fillRect/>
            </a:stretch>
          </p:blipFill>
          <p:spPr>
            <a:xfrm>
              <a:off x="4288536" y="2026920"/>
              <a:ext cx="118872" cy="667512"/>
            </a:xfrm>
            <a:prstGeom prst="rect">
              <a:avLst/>
            </a:prstGeom>
          </p:spPr>
        </p:pic>
        <p:sp>
          <p:nvSpPr>
            <p:cNvPr id="51" name="object 51"/>
            <p:cNvSpPr/>
            <p:nvPr/>
          </p:nvSpPr>
          <p:spPr>
            <a:xfrm>
              <a:off x="4347606" y="2046442"/>
              <a:ext cx="0" cy="565150"/>
            </a:xfrm>
            <a:custGeom>
              <a:avLst/>
              <a:gdLst/>
              <a:ahLst/>
              <a:cxnLst/>
              <a:rect l="l" t="t" r="r" b="b"/>
              <a:pathLst>
                <a:path h="565150">
                  <a:moveTo>
                    <a:pt x="0" y="0"/>
                  </a:moveTo>
                  <a:lnTo>
                    <a:pt x="1" y="564961"/>
                  </a:lnTo>
                </a:path>
              </a:pathLst>
            </a:custGeom>
            <a:ln w="38100">
              <a:solidFill>
                <a:srgbClr val="000000"/>
              </a:solidFill>
            </a:ln>
          </p:spPr>
          <p:txBody>
            <a:bodyPr wrap="square" lIns="0" tIns="0" rIns="0" bIns="0" rtlCol="0"/>
            <a:lstStyle/>
            <a:p>
              <a:endParaRPr/>
            </a:p>
          </p:txBody>
        </p:sp>
        <p:sp>
          <p:nvSpPr>
            <p:cNvPr id="52" name="object 52"/>
            <p:cNvSpPr/>
            <p:nvPr/>
          </p:nvSpPr>
          <p:spPr>
            <a:xfrm>
              <a:off x="3533471" y="2362272"/>
              <a:ext cx="329565" cy="29209"/>
            </a:xfrm>
            <a:custGeom>
              <a:avLst/>
              <a:gdLst/>
              <a:ahLst/>
              <a:cxnLst/>
              <a:rect l="l" t="t" r="r" b="b"/>
              <a:pathLst>
                <a:path w="329564" h="29210">
                  <a:moveTo>
                    <a:pt x="0" y="0"/>
                  </a:moveTo>
                  <a:lnTo>
                    <a:pt x="329417" y="29135"/>
                  </a:lnTo>
                </a:path>
              </a:pathLst>
            </a:custGeom>
            <a:ln w="38100">
              <a:solidFill>
                <a:srgbClr val="7F7F7F"/>
              </a:solidFill>
            </a:ln>
          </p:spPr>
          <p:txBody>
            <a:bodyPr wrap="square" lIns="0" tIns="0" rIns="0" bIns="0" rtlCol="0"/>
            <a:lstStyle/>
            <a:p>
              <a:endParaRPr/>
            </a:p>
          </p:txBody>
        </p:sp>
        <p:pic>
          <p:nvPicPr>
            <p:cNvPr id="53" name="object 53"/>
            <p:cNvPicPr/>
            <p:nvPr/>
          </p:nvPicPr>
          <p:blipFill>
            <a:blip r:embed="rId7" cstate="print"/>
            <a:stretch>
              <a:fillRect/>
            </a:stretch>
          </p:blipFill>
          <p:spPr>
            <a:xfrm>
              <a:off x="3858125" y="2332527"/>
              <a:ext cx="133809" cy="117759"/>
            </a:xfrm>
            <a:prstGeom prst="rect">
              <a:avLst/>
            </a:prstGeom>
          </p:spPr>
        </p:pic>
        <p:pic>
          <p:nvPicPr>
            <p:cNvPr id="54" name="object 54"/>
            <p:cNvPicPr/>
            <p:nvPr/>
          </p:nvPicPr>
          <p:blipFill>
            <a:blip r:embed="rId5" cstate="print"/>
            <a:stretch>
              <a:fillRect/>
            </a:stretch>
          </p:blipFill>
          <p:spPr>
            <a:xfrm>
              <a:off x="4280701" y="2000396"/>
              <a:ext cx="133809" cy="117759"/>
            </a:xfrm>
            <a:prstGeom prst="rect">
              <a:avLst/>
            </a:prstGeom>
          </p:spPr>
        </p:pic>
        <p:sp>
          <p:nvSpPr>
            <p:cNvPr id="55" name="object 55"/>
            <p:cNvSpPr/>
            <p:nvPr/>
          </p:nvSpPr>
          <p:spPr>
            <a:xfrm>
              <a:off x="3968971" y="2064297"/>
              <a:ext cx="343535" cy="288925"/>
            </a:xfrm>
            <a:custGeom>
              <a:avLst/>
              <a:gdLst/>
              <a:ahLst/>
              <a:cxnLst/>
              <a:rect l="l" t="t" r="r" b="b"/>
              <a:pathLst>
                <a:path w="343535" h="288925">
                  <a:moveTo>
                    <a:pt x="342922" y="0"/>
                  </a:moveTo>
                  <a:lnTo>
                    <a:pt x="0" y="288843"/>
                  </a:lnTo>
                </a:path>
              </a:pathLst>
            </a:custGeom>
            <a:solidFill>
              <a:srgbClr val="7F7F7F"/>
            </a:solidFill>
          </p:spPr>
          <p:txBody>
            <a:bodyPr wrap="square" lIns="0" tIns="0" rIns="0" bIns="0" rtlCol="0"/>
            <a:lstStyle/>
            <a:p>
              <a:endParaRPr/>
            </a:p>
          </p:txBody>
        </p:sp>
        <p:sp>
          <p:nvSpPr>
            <p:cNvPr id="56" name="object 56"/>
            <p:cNvSpPr/>
            <p:nvPr/>
          </p:nvSpPr>
          <p:spPr>
            <a:xfrm>
              <a:off x="3968971" y="2064298"/>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57" name="object 57"/>
            <p:cNvPicPr/>
            <p:nvPr/>
          </p:nvPicPr>
          <p:blipFill>
            <a:blip r:embed="rId6" cstate="print"/>
            <a:stretch>
              <a:fillRect/>
            </a:stretch>
          </p:blipFill>
          <p:spPr>
            <a:xfrm>
              <a:off x="2070911" y="2463319"/>
              <a:ext cx="133809" cy="117759"/>
            </a:xfrm>
            <a:prstGeom prst="rect">
              <a:avLst/>
            </a:prstGeom>
          </p:spPr>
        </p:pic>
        <p:pic>
          <p:nvPicPr>
            <p:cNvPr id="58" name="object 58"/>
            <p:cNvPicPr/>
            <p:nvPr/>
          </p:nvPicPr>
          <p:blipFill>
            <a:blip r:embed="rId5" cstate="print"/>
            <a:stretch>
              <a:fillRect/>
            </a:stretch>
          </p:blipFill>
          <p:spPr>
            <a:xfrm>
              <a:off x="2460448" y="2637988"/>
              <a:ext cx="133809" cy="117759"/>
            </a:xfrm>
            <a:prstGeom prst="rect">
              <a:avLst/>
            </a:prstGeom>
          </p:spPr>
        </p:pic>
        <p:pic>
          <p:nvPicPr>
            <p:cNvPr id="59" name="object 59"/>
            <p:cNvPicPr/>
            <p:nvPr/>
          </p:nvPicPr>
          <p:blipFill>
            <a:blip r:embed="rId6" cstate="print"/>
            <a:stretch>
              <a:fillRect/>
            </a:stretch>
          </p:blipFill>
          <p:spPr>
            <a:xfrm>
              <a:off x="2973619" y="2668767"/>
              <a:ext cx="133809" cy="117759"/>
            </a:xfrm>
            <a:prstGeom prst="rect">
              <a:avLst/>
            </a:prstGeom>
          </p:spPr>
        </p:pic>
        <p:pic>
          <p:nvPicPr>
            <p:cNvPr id="60" name="object 60"/>
            <p:cNvPicPr/>
            <p:nvPr/>
          </p:nvPicPr>
          <p:blipFill>
            <a:blip r:embed="rId13" cstate="print"/>
            <a:stretch>
              <a:fillRect/>
            </a:stretch>
          </p:blipFill>
          <p:spPr>
            <a:xfrm>
              <a:off x="3404424" y="2303392"/>
              <a:ext cx="133809" cy="117759"/>
            </a:xfrm>
            <a:prstGeom prst="rect">
              <a:avLst/>
            </a:prstGeom>
          </p:spPr>
        </p:pic>
        <p:sp>
          <p:nvSpPr>
            <p:cNvPr id="61" name="object 61"/>
            <p:cNvSpPr/>
            <p:nvPr/>
          </p:nvSpPr>
          <p:spPr>
            <a:xfrm>
              <a:off x="2181757" y="2560466"/>
              <a:ext cx="283845" cy="136525"/>
            </a:xfrm>
            <a:custGeom>
              <a:avLst/>
              <a:gdLst/>
              <a:ahLst/>
              <a:cxnLst/>
              <a:rect l="l" t="t" r="r" b="b"/>
              <a:pathLst>
                <a:path w="283844" h="136525">
                  <a:moveTo>
                    <a:pt x="0" y="0"/>
                  </a:moveTo>
                  <a:lnTo>
                    <a:pt x="283453" y="136401"/>
                  </a:lnTo>
                </a:path>
              </a:pathLst>
            </a:custGeom>
            <a:solidFill>
              <a:srgbClr val="7F7F7F"/>
            </a:solidFill>
          </p:spPr>
          <p:txBody>
            <a:bodyPr wrap="square" lIns="0" tIns="0" rIns="0" bIns="0" rtlCol="0"/>
            <a:lstStyle/>
            <a:p>
              <a:endParaRPr/>
            </a:p>
          </p:txBody>
        </p:sp>
        <p:sp>
          <p:nvSpPr>
            <p:cNvPr id="62" name="object 62"/>
            <p:cNvSpPr/>
            <p:nvPr/>
          </p:nvSpPr>
          <p:spPr>
            <a:xfrm>
              <a:off x="2181757" y="2560466"/>
              <a:ext cx="283845" cy="136525"/>
            </a:xfrm>
            <a:custGeom>
              <a:avLst/>
              <a:gdLst/>
              <a:ahLst/>
              <a:cxnLst/>
              <a:rect l="l" t="t" r="r" b="b"/>
              <a:pathLst>
                <a:path w="283844" h="136525">
                  <a:moveTo>
                    <a:pt x="0" y="0"/>
                  </a:moveTo>
                  <a:lnTo>
                    <a:pt x="283454" y="136402"/>
                  </a:lnTo>
                </a:path>
              </a:pathLst>
            </a:custGeom>
            <a:ln w="38100">
              <a:solidFill>
                <a:srgbClr val="7F7F7F"/>
              </a:solidFill>
            </a:ln>
          </p:spPr>
          <p:txBody>
            <a:bodyPr wrap="square" lIns="0" tIns="0" rIns="0" bIns="0" rtlCol="0"/>
            <a:lstStyle/>
            <a:p>
              <a:endParaRPr/>
            </a:p>
          </p:txBody>
        </p:sp>
        <p:sp>
          <p:nvSpPr>
            <p:cNvPr id="63" name="object 63"/>
            <p:cNvSpPr/>
            <p:nvPr/>
          </p:nvSpPr>
          <p:spPr>
            <a:xfrm>
              <a:off x="2515951" y="2691560"/>
              <a:ext cx="462915" cy="36195"/>
            </a:xfrm>
            <a:custGeom>
              <a:avLst/>
              <a:gdLst/>
              <a:ahLst/>
              <a:cxnLst/>
              <a:rect l="l" t="t" r="r" b="b"/>
              <a:pathLst>
                <a:path w="462914" h="36194">
                  <a:moveTo>
                    <a:pt x="0" y="0"/>
                  </a:moveTo>
                  <a:lnTo>
                    <a:pt x="462430" y="36087"/>
                  </a:lnTo>
                </a:path>
              </a:pathLst>
            </a:custGeom>
            <a:ln w="38100">
              <a:solidFill>
                <a:srgbClr val="7F7F7F"/>
              </a:solidFill>
            </a:ln>
          </p:spPr>
          <p:txBody>
            <a:bodyPr wrap="square" lIns="0" tIns="0" rIns="0" bIns="0" rtlCol="0"/>
            <a:lstStyle/>
            <a:p>
              <a:endParaRPr/>
            </a:p>
          </p:txBody>
        </p:sp>
        <p:sp>
          <p:nvSpPr>
            <p:cNvPr id="64" name="object 64"/>
            <p:cNvSpPr/>
            <p:nvPr/>
          </p:nvSpPr>
          <p:spPr>
            <a:xfrm>
              <a:off x="3084464" y="2400538"/>
              <a:ext cx="343535" cy="288925"/>
            </a:xfrm>
            <a:custGeom>
              <a:avLst/>
              <a:gdLst/>
              <a:ahLst/>
              <a:cxnLst/>
              <a:rect l="l" t="t" r="r" b="b"/>
              <a:pathLst>
                <a:path w="343535" h="288925">
                  <a:moveTo>
                    <a:pt x="342924" y="0"/>
                  </a:moveTo>
                  <a:lnTo>
                    <a:pt x="0" y="288843"/>
                  </a:lnTo>
                </a:path>
              </a:pathLst>
            </a:custGeom>
            <a:solidFill>
              <a:srgbClr val="7F7F7F"/>
            </a:solidFill>
          </p:spPr>
          <p:txBody>
            <a:bodyPr wrap="square" lIns="0" tIns="0" rIns="0" bIns="0" rtlCol="0"/>
            <a:lstStyle/>
            <a:p>
              <a:endParaRPr/>
            </a:p>
          </p:txBody>
        </p:sp>
        <p:sp>
          <p:nvSpPr>
            <p:cNvPr id="65" name="object 65"/>
            <p:cNvSpPr/>
            <p:nvPr/>
          </p:nvSpPr>
          <p:spPr>
            <a:xfrm>
              <a:off x="3084464" y="2400539"/>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66" name="object 66"/>
            <p:cNvPicPr/>
            <p:nvPr/>
          </p:nvPicPr>
          <p:blipFill>
            <a:blip r:embed="rId8" cstate="print"/>
            <a:stretch>
              <a:fillRect/>
            </a:stretch>
          </p:blipFill>
          <p:spPr>
            <a:xfrm>
              <a:off x="3865678" y="1871425"/>
              <a:ext cx="133809" cy="117759"/>
            </a:xfrm>
            <a:prstGeom prst="rect">
              <a:avLst/>
            </a:prstGeom>
          </p:spPr>
        </p:pic>
        <p:pic>
          <p:nvPicPr>
            <p:cNvPr id="67" name="object 67"/>
            <p:cNvPicPr/>
            <p:nvPr/>
          </p:nvPicPr>
          <p:blipFill>
            <a:blip r:embed="rId9" cstate="print"/>
            <a:stretch>
              <a:fillRect/>
            </a:stretch>
          </p:blipFill>
          <p:spPr>
            <a:xfrm>
              <a:off x="4308722" y="2554712"/>
              <a:ext cx="133809" cy="117759"/>
            </a:xfrm>
            <a:prstGeom prst="rect">
              <a:avLst/>
            </a:prstGeom>
          </p:spPr>
        </p:pic>
        <p:pic>
          <p:nvPicPr>
            <p:cNvPr id="68" name="object 68"/>
            <p:cNvPicPr/>
            <p:nvPr/>
          </p:nvPicPr>
          <p:blipFill>
            <a:blip r:embed="rId9" cstate="print"/>
            <a:stretch>
              <a:fillRect/>
            </a:stretch>
          </p:blipFill>
          <p:spPr>
            <a:xfrm>
              <a:off x="3430854" y="2614651"/>
              <a:ext cx="133809" cy="117759"/>
            </a:xfrm>
            <a:prstGeom prst="rect">
              <a:avLst/>
            </a:prstGeom>
          </p:spPr>
        </p:pic>
        <p:sp>
          <p:nvSpPr>
            <p:cNvPr id="69" name="object 69"/>
            <p:cNvSpPr/>
            <p:nvPr/>
          </p:nvSpPr>
          <p:spPr>
            <a:xfrm>
              <a:off x="1635048" y="1733905"/>
              <a:ext cx="3231515" cy="1405890"/>
            </a:xfrm>
            <a:custGeom>
              <a:avLst/>
              <a:gdLst/>
              <a:ahLst/>
              <a:cxnLst/>
              <a:rect l="l" t="t" r="r" b="b"/>
              <a:pathLst>
                <a:path w="3231515" h="1405889">
                  <a:moveTo>
                    <a:pt x="3231210" y="1348244"/>
                  </a:moveTo>
                  <a:lnTo>
                    <a:pt x="3193110" y="1329194"/>
                  </a:lnTo>
                  <a:lnTo>
                    <a:pt x="3116910" y="1291094"/>
                  </a:lnTo>
                  <a:lnTo>
                    <a:pt x="3116910" y="1329194"/>
                  </a:lnTo>
                  <a:lnTo>
                    <a:pt x="76200" y="1329194"/>
                  </a:lnTo>
                  <a:lnTo>
                    <a:pt x="76200" y="114300"/>
                  </a:lnTo>
                  <a:lnTo>
                    <a:pt x="114300" y="114300"/>
                  </a:lnTo>
                  <a:lnTo>
                    <a:pt x="104775" y="95250"/>
                  </a:lnTo>
                  <a:lnTo>
                    <a:pt x="57150" y="0"/>
                  </a:lnTo>
                  <a:lnTo>
                    <a:pt x="0" y="114300"/>
                  </a:lnTo>
                  <a:lnTo>
                    <a:pt x="38100" y="114300"/>
                  </a:lnTo>
                  <a:lnTo>
                    <a:pt x="38100" y="1352016"/>
                  </a:lnTo>
                  <a:lnTo>
                    <a:pt x="45516" y="1352016"/>
                  </a:lnTo>
                  <a:lnTo>
                    <a:pt x="45516" y="1367294"/>
                  </a:lnTo>
                  <a:lnTo>
                    <a:pt x="3116910" y="1367294"/>
                  </a:lnTo>
                  <a:lnTo>
                    <a:pt x="3116910" y="1405394"/>
                  </a:lnTo>
                  <a:lnTo>
                    <a:pt x="3193110" y="1367294"/>
                  </a:lnTo>
                  <a:lnTo>
                    <a:pt x="3231210" y="1348244"/>
                  </a:lnTo>
                  <a:close/>
                </a:path>
              </a:pathLst>
            </a:custGeom>
            <a:solidFill>
              <a:srgbClr val="4F81BD"/>
            </a:solidFill>
          </p:spPr>
          <p:txBody>
            <a:bodyPr wrap="square" lIns="0" tIns="0" rIns="0" bIns="0" rtlCol="0"/>
            <a:lstStyle/>
            <a:p>
              <a:endParaRPr/>
            </a:p>
          </p:txBody>
        </p:sp>
        <p:sp>
          <p:nvSpPr>
            <p:cNvPr id="70" name="object 70"/>
            <p:cNvSpPr/>
            <p:nvPr/>
          </p:nvSpPr>
          <p:spPr>
            <a:xfrm>
              <a:off x="2122454"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71" name="object 71"/>
            <p:cNvSpPr/>
            <p:nvPr/>
          </p:nvSpPr>
          <p:spPr>
            <a:xfrm>
              <a:off x="2564335"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72" name="object 72"/>
            <p:cNvSpPr/>
            <p:nvPr/>
          </p:nvSpPr>
          <p:spPr>
            <a:xfrm>
              <a:off x="3014085"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73" name="object 73"/>
            <p:cNvSpPr/>
            <p:nvPr/>
          </p:nvSpPr>
          <p:spPr>
            <a:xfrm>
              <a:off x="3455967"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74" name="object 74"/>
            <p:cNvSpPr/>
            <p:nvPr/>
          </p:nvSpPr>
          <p:spPr>
            <a:xfrm>
              <a:off x="3896536"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75" name="object 75"/>
            <p:cNvSpPr/>
            <p:nvPr/>
          </p:nvSpPr>
          <p:spPr>
            <a:xfrm>
              <a:off x="4346285" y="3082142"/>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grpSp>
      <p:sp>
        <p:nvSpPr>
          <p:cNvPr id="76" name="object 76"/>
          <p:cNvSpPr txBox="1"/>
          <p:nvPr/>
        </p:nvSpPr>
        <p:spPr>
          <a:xfrm>
            <a:off x="4496716" y="1898396"/>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sp>
        <p:nvSpPr>
          <p:cNvPr id="77" name="object 77"/>
          <p:cNvSpPr txBox="1"/>
          <p:nvPr/>
        </p:nvSpPr>
        <p:spPr>
          <a:xfrm>
            <a:off x="4532887" y="2495803"/>
            <a:ext cx="96583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953735"/>
                </a:solidFill>
                <a:latin typeface="Tahoma"/>
                <a:cs typeface="Tahoma"/>
              </a:rPr>
              <a:t>Forecast</a:t>
            </a:r>
            <a:endParaRPr sz="1800">
              <a:latin typeface="Tahoma"/>
              <a:cs typeface="Tahoma"/>
            </a:endParaRPr>
          </a:p>
        </p:txBody>
      </p:sp>
      <p:sp>
        <p:nvSpPr>
          <p:cNvPr id="78" name="object 78"/>
          <p:cNvSpPr txBox="1"/>
          <p:nvPr/>
        </p:nvSpPr>
        <p:spPr>
          <a:xfrm>
            <a:off x="1105027" y="2236723"/>
            <a:ext cx="411480" cy="299720"/>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Tahoma"/>
                <a:cs typeface="Tahoma"/>
              </a:rPr>
              <a:t>100</a:t>
            </a:r>
            <a:endParaRPr sz="1800">
              <a:latin typeface="Tahoma"/>
              <a:cs typeface="Tahoma"/>
            </a:endParaRPr>
          </a:p>
        </p:txBody>
      </p:sp>
      <p:sp>
        <p:nvSpPr>
          <p:cNvPr id="79" name="object 79"/>
          <p:cNvSpPr txBox="1"/>
          <p:nvPr/>
        </p:nvSpPr>
        <p:spPr>
          <a:xfrm>
            <a:off x="1380694" y="1614932"/>
            <a:ext cx="1479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y</a:t>
            </a:r>
            <a:endParaRPr sz="1800">
              <a:latin typeface="Verdana"/>
              <a:cs typeface="Verdana"/>
            </a:endParaRPr>
          </a:p>
        </p:txBody>
      </p:sp>
      <p:sp>
        <p:nvSpPr>
          <p:cNvPr id="80" name="object 80"/>
          <p:cNvSpPr txBox="1"/>
          <p:nvPr/>
        </p:nvSpPr>
        <p:spPr>
          <a:xfrm>
            <a:off x="4691984" y="3166364"/>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
        <p:nvSpPr>
          <p:cNvPr id="81" name="object 81"/>
          <p:cNvSpPr txBox="1"/>
          <p:nvPr/>
        </p:nvSpPr>
        <p:spPr>
          <a:xfrm>
            <a:off x="2012007" y="4144771"/>
            <a:ext cx="11728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MAE</a:t>
            </a:r>
            <a:r>
              <a:rPr sz="1800" spc="-110" dirty="0">
                <a:latin typeface="Verdana"/>
                <a:cs typeface="Verdana"/>
              </a:rPr>
              <a:t> </a:t>
            </a:r>
            <a:r>
              <a:rPr sz="1800" spc="-400" dirty="0">
                <a:latin typeface="Verdana"/>
                <a:cs typeface="Verdana"/>
              </a:rPr>
              <a:t>=</a:t>
            </a:r>
            <a:r>
              <a:rPr sz="1800" spc="-105" dirty="0">
                <a:latin typeface="Verdana"/>
                <a:cs typeface="Verdana"/>
              </a:rPr>
              <a:t> </a:t>
            </a:r>
            <a:r>
              <a:rPr sz="1800" spc="-135" dirty="0">
                <a:latin typeface="Verdana"/>
                <a:cs typeface="Verdana"/>
              </a:rPr>
              <a:t>100</a:t>
            </a:r>
            <a:endParaRPr sz="1800">
              <a:latin typeface="Verdana"/>
              <a:cs typeface="Verdana"/>
            </a:endParaRPr>
          </a:p>
        </p:txBody>
      </p:sp>
      <p:sp>
        <p:nvSpPr>
          <p:cNvPr id="82" name="object 82"/>
          <p:cNvSpPr txBox="1"/>
          <p:nvPr/>
        </p:nvSpPr>
        <p:spPr>
          <a:xfrm>
            <a:off x="2002481" y="1697228"/>
            <a:ext cx="104584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MAE</a:t>
            </a:r>
            <a:r>
              <a:rPr sz="1800" spc="-110" dirty="0">
                <a:latin typeface="Verdana"/>
                <a:cs typeface="Verdana"/>
              </a:rPr>
              <a:t> </a:t>
            </a:r>
            <a:r>
              <a:rPr sz="1800" spc="-400" dirty="0">
                <a:latin typeface="Verdana"/>
                <a:cs typeface="Verdana"/>
              </a:rPr>
              <a:t>=</a:t>
            </a:r>
            <a:r>
              <a:rPr sz="1800" spc="-105" dirty="0">
                <a:latin typeface="Verdana"/>
                <a:cs typeface="Verdana"/>
              </a:rPr>
              <a:t> </a:t>
            </a:r>
            <a:r>
              <a:rPr sz="1800" spc="-120" dirty="0">
                <a:latin typeface="Verdana"/>
                <a:cs typeface="Verdana"/>
              </a:rPr>
              <a:t>10</a:t>
            </a:r>
            <a:endParaRPr sz="1800">
              <a:latin typeface="Verdana"/>
              <a:cs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44" name="object 4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45" name="object 45"/>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43</a:t>
            </a:fld>
            <a:endParaRPr spc="-25" dirty="0"/>
          </a:p>
        </p:txBody>
      </p:sp>
      <p:sp>
        <p:nvSpPr>
          <p:cNvPr id="3" name="object 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4" name="object 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5" name="object 5"/>
          <p:cNvSpPr txBox="1"/>
          <p:nvPr/>
        </p:nvSpPr>
        <p:spPr>
          <a:xfrm>
            <a:off x="7665793" y="1939035"/>
            <a:ext cx="2609215" cy="996950"/>
          </a:xfrm>
          <a:prstGeom prst="rect">
            <a:avLst/>
          </a:prstGeom>
        </p:spPr>
        <p:txBody>
          <a:bodyPr vert="horz" wrap="square" lIns="0" tIns="12700" rIns="0" bIns="0" rtlCol="0">
            <a:spAutoFit/>
          </a:bodyPr>
          <a:lstStyle/>
          <a:p>
            <a:pPr marL="1390650">
              <a:lnSpc>
                <a:spcPct val="100000"/>
              </a:lnSpc>
              <a:spcBef>
                <a:spcPts val="100"/>
              </a:spcBef>
              <a:tabLst>
                <a:tab pos="1774189"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a:p>
            <a:pPr marL="323215" indent="-285115">
              <a:lnSpc>
                <a:spcPct val="100000"/>
              </a:lnSpc>
              <a:spcBef>
                <a:spcPts val="2125"/>
              </a:spcBef>
              <a:buFont typeface="Arial MT"/>
              <a:buChar char="•"/>
              <a:tabLst>
                <a:tab pos="323215" algn="l"/>
              </a:tabLst>
            </a:pPr>
            <a:r>
              <a:rPr sz="1800" dirty="0">
                <a:latin typeface="Verdana"/>
                <a:cs typeface="Verdana"/>
              </a:rPr>
              <a:t>Scale</a:t>
            </a:r>
            <a:r>
              <a:rPr sz="1800" spc="-155" dirty="0">
                <a:latin typeface="Verdana"/>
                <a:cs typeface="Verdana"/>
              </a:rPr>
              <a:t> </a:t>
            </a:r>
            <a:r>
              <a:rPr sz="1800" spc="45" dirty="0">
                <a:latin typeface="Verdana"/>
                <a:cs typeface="Verdana"/>
              </a:rPr>
              <a:t>dependence.</a:t>
            </a:r>
            <a:endParaRPr sz="1800">
              <a:latin typeface="Verdana"/>
              <a:cs typeface="Verdana"/>
            </a:endParaRPr>
          </a:p>
        </p:txBody>
      </p:sp>
      <p:sp>
        <p:nvSpPr>
          <p:cNvPr id="6" name="object 6"/>
          <p:cNvSpPr txBox="1"/>
          <p:nvPr/>
        </p:nvSpPr>
        <p:spPr>
          <a:xfrm>
            <a:off x="7691193" y="3181603"/>
            <a:ext cx="2453005"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b="1" spc="-90" dirty="0">
                <a:latin typeface="Tahoma"/>
                <a:cs typeface="Tahoma"/>
              </a:rPr>
              <a:t>Sensitive</a:t>
            </a:r>
            <a:r>
              <a:rPr sz="1800" b="1" spc="-10" dirty="0">
                <a:latin typeface="Tahoma"/>
                <a:cs typeface="Tahoma"/>
              </a:rPr>
              <a:t> </a:t>
            </a:r>
            <a:r>
              <a:rPr sz="1800" b="1" spc="-90" dirty="0">
                <a:latin typeface="Tahoma"/>
                <a:cs typeface="Tahoma"/>
              </a:rPr>
              <a:t>to</a:t>
            </a:r>
            <a:r>
              <a:rPr sz="1800" b="1" spc="-5" dirty="0">
                <a:latin typeface="Tahoma"/>
                <a:cs typeface="Tahoma"/>
              </a:rPr>
              <a:t> </a:t>
            </a:r>
            <a:r>
              <a:rPr sz="1800" b="1" spc="-80" dirty="0">
                <a:latin typeface="Tahoma"/>
                <a:cs typeface="Tahoma"/>
              </a:rPr>
              <a:t>outliers.</a:t>
            </a:r>
            <a:endParaRPr sz="1800">
              <a:latin typeface="Tahoma"/>
              <a:cs typeface="Tahoma"/>
            </a:endParaRPr>
          </a:p>
        </p:txBody>
      </p:sp>
      <p:sp>
        <p:nvSpPr>
          <p:cNvPr id="7" name="object 7"/>
          <p:cNvSpPr txBox="1"/>
          <p:nvPr/>
        </p:nvSpPr>
        <p:spPr>
          <a:xfrm>
            <a:off x="1901788" y="2730500"/>
            <a:ext cx="104584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MAE</a:t>
            </a:r>
            <a:r>
              <a:rPr sz="1800" spc="-110" dirty="0">
                <a:latin typeface="Verdana"/>
                <a:cs typeface="Verdana"/>
              </a:rPr>
              <a:t> </a:t>
            </a:r>
            <a:r>
              <a:rPr sz="1800" spc="-400" dirty="0">
                <a:latin typeface="Verdana"/>
                <a:cs typeface="Verdana"/>
              </a:rPr>
              <a:t>=</a:t>
            </a:r>
            <a:r>
              <a:rPr sz="1800" spc="-105" dirty="0">
                <a:latin typeface="Verdana"/>
                <a:cs typeface="Verdana"/>
              </a:rPr>
              <a:t> </a:t>
            </a:r>
            <a:r>
              <a:rPr sz="1800" spc="-120" dirty="0">
                <a:latin typeface="Verdana"/>
                <a:cs typeface="Verdana"/>
              </a:rPr>
              <a:t>10</a:t>
            </a:r>
            <a:endParaRPr sz="1800">
              <a:latin typeface="Verdana"/>
              <a:cs typeface="Verdana"/>
            </a:endParaRPr>
          </a:p>
        </p:txBody>
      </p:sp>
      <p:grpSp>
        <p:nvGrpSpPr>
          <p:cNvPr id="8" name="object 8"/>
          <p:cNvGrpSpPr/>
          <p:nvPr/>
        </p:nvGrpSpPr>
        <p:grpSpPr>
          <a:xfrm>
            <a:off x="1584260" y="2246382"/>
            <a:ext cx="3231515" cy="2188845"/>
            <a:chOff x="1584260" y="2246382"/>
            <a:chExt cx="3231515" cy="2188845"/>
          </a:xfrm>
        </p:grpSpPr>
        <p:sp>
          <p:nvSpPr>
            <p:cNvPr id="9" name="object 9"/>
            <p:cNvSpPr/>
            <p:nvPr/>
          </p:nvSpPr>
          <p:spPr>
            <a:xfrm>
              <a:off x="1613420" y="3511110"/>
              <a:ext cx="3019425" cy="27940"/>
            </a:xfrm>
            <a:custGeom>
              <a:avLst/>
              <a:gdLst/>
              <a:ahLst/>
              <a:cxnLst/>
              <a:rect l="l" t="t" r="r" b="b"/>
              <a:pathLst>
                <a:path w="3019425" h="27939">
                  <a:moveTo>
                    <a:pt x="0" y="27529"/>
                  </a:moveTo>
                  <a:lnTo>
                    <a:pt x="3018922" y="0"/>
                  </a:lnTo>
                </a:path>
              </a:pathLst>
            </a:custGeom>
            <a:ln w="38100">
              <a:solidFill>
                <a:srgbClr val="558ED5"/>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3364992" y="3499103"/>
              <a:ext cx="121920" cy="414528"/>
            </a:xfrm>
            <a:prstGeom prst="rect">
              <a:avLst/>
            </a:prstGeom>
          </p:spPr>
        </p:pic>
        <p:sp>
          <p:nvSpPr>
            <p:cNvPr id="11" name="object 11"/>
            <p:cNvSpPr/>
            <p:nvPr/>
          </p:nvSpPr>
          <p:spPr>
            <a:xfrm>
              <a:off x="3426561" y="3517807"/>
              <a:ext cx="0" cy="313055"/>
            </a:xfrm>
            <a:custGeom>
              <a:avLst/>
              <a:gdLst/>
              <a:ahLst/>
              <a:cxnLst/>
              <a:rect l="l" t="t" r="r" b="b"/>
              <a:pathLst>
                <a:path h="313054">
                  <a:moveTo>
                    <a:pt x="0" y="0"/>
                  </a:moveTo>
                  <a:lnTo>
                    <a:pt x="1" y="312671"/>
                  </a:lnTo>
                </a:path>
              </a:pathLst>
            </a:custGeom>
            <a:ln w="38100">
              <a:solidFill>
                <a:srgbClr val="000000"/>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3828288" y="2307335"/>
              <a:ext cx="121920" cy="1362456"/>
            </a:xfrm>
            <a:prstGeom prst="rect">
              <a:avLst/>
            </a:prstGeom>
          </p:spPr>
        </p:pic>
        <p:sp>
          <p:nvSpPr>
            <p:cNvPr id="13" name="object 13"/>
            <p:cNvSpPr/>
            <p:nvPr/>
          </p:nvSpPr>
          <p:spPr>
            <a:xfrm>
              <a:off x="3890182" y="2326639"/>
              <a:ext cx="0" cy="1260475"/>
            </a:xfrm>
            <a:custGeom>
              <a:avLst/>
              <a:gdLst/>
              <a:ahLst/>
              <a:cxnLst/>
              <a:rect l="l" t="t" r="r" b="b"/>
              <a:pathLst>
                <a:path h="1260475">
                  <a:moveTo>
                    <a:pt x="0" y="0"/>
                  </a:moveTo>
                  <a:lnTo>
                    <a:pt x="1" y="1260325"/>
                  </a:lnTo>
                </a:path>
              </a:pathLst>
            </a:custGeom>
            <a:ln w="38100">
              <a:solidFill>
                <a:srgbClr val="000000"/>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4236720" y="3215639"/>
              <a:ext cx="121920" cy="667512"/>
            </a:xfrm>
            <a:prstGeom prst="rect">
              <a:avLst/>
            </a:prstGeom>
          </p:spPr>
        </p:pic>
        <p:sp>
          <p:nvSpPr>
            <p:cNvPr id="15" name="object 15"/>
            <p:cNvSpPr/>
            <p:nvPr/>
          </p:nvSpPr>
          <p:spPr>
            <a:xfrm>
              <a:off x="4296806" y="3234169"/>
              <a:ext cx="0" cy="565150"/>
            </a:xfrm>
            <a:custGeom>
              <a:avLst/>
              <a:gdLst/>
              <a:ahLst/>
              <a:cxnLst/>
              <a:rect l="l" t="t" r="r" b="b"/>
              <a:pathLst>
                <a:path h="565150">
                  <a:moveTo>
                    <a:pt x="0" y="0"/>
                  </a:moveTo>
                  <a:lnTo>
                    <a:pt x="1" y="564961"/>
                  </a:lnTo>
                </a:path>
              </a:pathLst>
            </a:custGeom>
            <a:ln w="38100">
              <a:solidFill>
                <a:srgbClr val="000000"/>
              </a:solidFill>
            </a:ln>
          </p:spPr>
          <p:txBody>
            <a:bodyPr wrap="square" lIns="0" tIns="0" rIns="0" bIns="0" rtlCol="0"/>
            <a:lstStyle/>
            <a:p>
              <a:endParaRPr/>
            </a:p>
          </p:txBody>
        </p:sp>
        <p:sp>
          <p:nvSpPr>
            <p:cNvPr id="16" name="object 16"/>
            <p:cNvSpPr/>
            <p:nvPr/>
          </p:nvSpPr>
          <p:spPr>
            <a:xfrm>
              <a:off x="3482671" y="3549999"/>
              <a:ext cx="329565" cy="29209"/>
            </a:xfrm>
            <a:custGeom>
              <a:avLst/>
              <a:gdLst/>
              <a:ahLst/>
              <a:cxnLst/>
              <a:rect l="l" t="t" r="r" b="b"/>
              <a:pathLst>
                <a:path w="329564" h="29210">
                  <a:moveTo>
                    <a:pt x="0" y="0"/>
                  </a:moveTo>
                  <a:lnTo>
                    <a:pt x="329417" y="29135"/>
                  </a:lnTo>
                </a:path>
              </a:pathLst>
            </a:custGeom>
            <a:ln w="38100">
              <a:solidFill>
                <a:srgbClr val="7F7F7F"/>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807325" y="3520255"/>
              <a:ext cx="133809" cy="117759"/>
            </a:xfrm>
            <a:prstGeom prst="rect">
              <a:avLst/>
            </a:prstGeom>
          </p:spPr>
        </p:pic>
        <p:pic>
          <p:nvPicPr>
            <p:cNvPr id="18" name="object 18"/>
            <p:cNvPicPr/>
            <p:nvPr/>
          </p:nvPicPr>
          <p:blipFill>
            <a:blip r:embed="rId6" cstate="print"/>
            <a:stretch>
              <a:fillRect/>
            </a:stretch>
          </p:blipFill>
          <p:spPr>
            <a:xfrm>
              <a:off x="4229901" y="3188122"/>
              <a:ext cx="133809" cy="117759"/>
            </a:xfrm>
            <a:prstGeom prst="rect">
              <a:avLst/>
            </a:prstGeom>
          </p:spPr>
        </p:pic>
        <p:sp>
          <p:nvSpPr>
            <p:cNvPr id="19" name="object 19"/>
            <p:cNvSpPr/>
            <p:nvPr/>
          </p:nvSpPr>
          <p:spPr>
            <a:xfrm>
              <a:off x="3918171" y="3252025"/>
              <a:ext cx="343535" cy="288925"/>
            </a:xfrm>
            <a:custGeom>
              <a:avLst/>
              <a:gdLst/>
              <a:ahLst/>
              <a:cxnLst/>
              <a:rect l="l" t="t" r="r" b="b"/>
              <a:pathLst>
                <a:path w="343535" h="288925">
                  <a:moveTo>
                    <a:pt x="342922" y="0"/>
                  </a:moveTo>
                  <a:lnTo>
                    <a:pt x="0" y="288842"/>
                  </a:lnTo>
                </a:path>
              </a:pathLst>
            </a:custGeom>
            <a:solidFill>
              <a:srgbClr val="7F7F7F"/>
            </a:solidFill>
          </p:spPr>
          <p:txBody>
            <a:bodyPr wrap="square" lIns="0" tIns="0" rIns="0" bIns="0" rtlCol="0"/>
            <a:lstStyle/>
            <a:p>
              <a:endParaRPr/>
            </a:p>
          </p:txBody>
        </p:sp>
        <p:sp>
          <p:nvSpPr>
            <p:cNvPr id="20" name="object 20"/>
            <p:cNvSpPr/>
            <p:nvPr/>
          </p:nvSpPr>
          <p:spPr>
            <a:xfrm>
              <a:off x="3918171" y="3252024"/>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2020111" y="3651047"/>
              <a:ext cx="133809" cy="117759"/>
            </a:xfrm>
            <a:prstGeom prst="rect">
              <a:avLst/>
            </a:prstGeom>
          </p:spPr>
        </p:pic>
        <p:pic>
          <p:nvPicPr>
            <p:cNvPr id="22" name="object 22"/>
            <p:cNvPicPr/>
            <p:nvPr/>
          </p:nvPicPr>
          <p:blipFill>
            <a:blip r:embed="rId8" cstate="print"/>
            <a:stretch>
              <a:fillRect/>
            </a:stretch>
          </p:blipFill>
          <p:spPr>
            <a:xfrm>
              <a:off x="2409648" y="3825716"/>
              <a:ext cx="133809" cy="117759"/>
            </a:xfrm>
            <a:prstGeom prst="rect">
              <a:avLst/>
            </a:prstGeom>
          </p:spPr>
        </p:pic>
        <p:pic>
          <p:nvPicPr>
            <p:cNvPr id="23" name="object 23"/>
            <p:cNvPicPr/>
            <p:nvPr/>
          </p:nvPicPr>
          <p:blipFill>
            <a:blip r:embed="rId7" cstate="print"/>
            <a:stretch>
              <a:fillRect/>
            </a:stretch>
          </p:blipFill>
          <p:spPr>
            <a:xfrm>
              <a:off x="2922819" y="3856495"/>
              <a:ext cx="133809" cy="117759"/>
            </a:xfrm>
            <a:prstGeom prst="rect">
              <a:avLst/>
            </a:prstGeom>
          </p:spPr>
        </p:pic>
        <p:pic>
          <p:nvPicPr>
            <p:cNvPr id="24" name="object 24"/>
            <p:cNvPicPr/>
            <p:nvPr/>
          </p:nvPicPr>
          <p:blipFill>
            <a:blip r:embed="rId6" cstate="print"/>
            <a:stretch>
              <a:fillRect/>
            </a:stretch>
          </p:blipFill>
          <p:spPr>
            <a:xfrm>
              <a:off x="3353624" y="3491120"/>
              <a:ext cx="133809" cy="117759"/>
            </a:xfrm>
            <a:prstGeom prst="rect">
              <a:avLst/>
            </a:prstGeom>
          </p:spPr>
        </p:pic>
        <p:sp>
          <p:nvSpPr>
            <p:cNvPr id="25" name="object 25"/>
            <p:cNvSpPr/>
            <p:nvPr/>
          </p:nvSpPr>
          <p:spPr>
            <a:xfrm>
              <a:off x="2130957" y="3748194"/>
              <a:ext cx="283845" cy="136525"/>
            </a:xfrm>
            <a:custGeom>
              <a:avLst/>
              <a:gdLst/>
              <a:ahLst/>
              <a:cxnLst/>
              <a:rect l="l" t="t" r="r" b="b"/>
              <a:pathLst>
                <a:path w="283844" h="136525">
                  <a:moveTo>
                    <a:pt x="0" y="0"/>
                  </a:moveTo>
                  <a:lnTo>
                    <a:pt x="283453" y="136401"/>
                  </a:lnTo>
                </a:path>
              </a:pathLst>
            </a:custGeom>
            <a:solidFill>
              <a:srgbClr val="7F7F7F"/>
            </a:solidFill>
          </p:spPr>
          <p:txBody>
            <a:bodyPr wrap="square" lIns="0" tIns="0" rIns="0" bIns="0" rtlCol="0"/>
            <a:lstStyle/>
            <a:p>
              <a:endParaRPr/>
            </a:p>
          </p:txBody>
        </p:sp>
        <p:sp>
          <p:nvSpPr>
            <p:cNvPr id="26" name="object 26"/>
            <p:cNvSpPr/>
            <p:nvPr/>
          </p:nvSpPr>
          <p:spPr>
            <a:xfrm>
              <a:off x="2130957" y="3748194"/>
              <a:ext cx="283845" cy="136525"/>
            </a:xfrm>
            <a:custGeom>
              <a:avLst/>
              <a:gdLst/>
              <a:ahLst/>
              <a:cxnLst/>
              <a:rect l="l" t="t" r="r" b="b"/>
              <a:pathLst>
                <a:path w="283844" h="136525">
                  <a:moveTo>
                    <a:pt x="0" y="0"/>
                  </a:moveTo>
                  <a:lnTo>
                    <a:pt x="283454" y="136402"/>
                  </a:lnTo>
                </a:path>
              </a:pathLst>
            </a:custGeom>
            <a:ln w="38100">
              <a:solidFill>
                <a:srgbClr val="7F7F7F"/>
              </a:solidFill>
            </a:ln>
          </p:spPr>
          <p:txBody>
            <a:bodyPr wrap="square" lIns="0" tIns="0" rIns="0" bIns="0" rtlCol="0"/>
            <a:lstStyle/>
            <a:p>
              <a:endParaRPr/>
            </a:p>
          </p:txBody>
        </p:sp>
        <p:sp>
          <p:nvSpPr>
            <p:cNvPr id="27" name="object 27"/>
            <p:cNvSpPr/>
            <p:nvPr/>
          </p:nvSpPr>
          <p:spPr>
            <a:xfrm>
              <a:off x="2465152" y="3879288"/>
              <a:ext cx="462915" cy="36195"/>
            </a:xfrm>
            <a:custGeom>
              <a:avLst/>
              <a:gdLst/>
              <a:ahLst/>
              <a:cxnLst/>
              <a:rect l="l" t="t" r="r" b="b"/>
              <a:pathLst>
                <a:path w="462914" h="36195">
                  <a:moveTo>
                    <a:pt x="0" y="0"/>
                  </a:moveTo>
                  <a:lnTo>
                    <a:pt x="462430" y="36087"/>
                  </a:lnTo>
                </a:path>
              </a:pathLst>
            </a:custGeom>
            <a:ln w="38100">
              <a:solidFill>
                <a:srgbClr val="7F7F7F"/>
              </a:solidFill>
            </a:ln>
          </p:spPr>
          <p:txBody>
            <a:bodyPr wrap="square" lIns="0" tIns="0" rIns="0" bIns="0" rtlCol="0"/>
            <a:lstStyle/>
            <a:p>
              <a:endParaRPr/>
            </a:p>
          </p:txBody>
        </p:sp>
        <p:sp>
          <p:nvSpPr>
            <p:cNvPr id="28" name="object 28"/>
            <p:cNvSpPr/>
            <p:nvPr/>
          </p:nvSpPr>
          <p:spPr>
            <a:xfrm>
              <a:off x="3033665" y="3588266"/>
              <a:ext cx="343535" cy="288925"/>
            </a:xfrm>
            <a:custGeom>
              <a:avLst/>
              <a:gdLst/>
              <a:ahLst/>
              <a:cxnLst/>
              <a:rect l="l" t="t" r="r" b="b"/>
              <a:pathLst>
                <a:path w="343535" h="288925">
                  <a:moveTo>
                    <a:pt x="342922" y="0"/>
                  </a:moveTo>
                  <a:lnTo>
                    <a:pt x="0" y="288842"/>
                  </a:lnTo>
                </a:path>
              </a:pathLst>
            </a:custGeom>
            <a:solidFill>
              <a:srgbClr val="7F7F7F"/>
            </a:solidFill>
          </p:spPr>
          <p:txBody>
            <a:bodyPr wrap="square" lIns="0" tIns="0" rIns="0" bIns="0" rtlCol="0"/>
            <a:lstStyle/>
            <a:p>
              <a:endParaRPr/>
            </a:p>
          </p:txBody>
        </p:sp>
        <p:sp>
          <p:nvSpPr>
            <p:cNvPr id="29" name="object 29"/>
            <p:cNvSpPr/>
            <p:nvPr/>
          </p:nvSpPr>
          <p:spPr>
            <a:xfrm>
              <a:off x="3033665" y="3588266"/>
              <a:ext cx="343535" cy="288925"/>
            </a:xfrm>
            <a:custGeom>
              <a:avLst/>
              <a:gdLst/>
              <a:ahLst/>
              <a:cxnLst/>
              <a:rect l="l" t="t" r="r" b="b"/>
              <a:pathLst>
                <a:path w="343535" h="288925">
                  <a:moveTo>
                    <a:pt x="0" y="288843"/>
                  </a:moveTo>
                  <a:lnTo>
                    <a:pt x="342923" y="0"/>
                  </a:lnTo>
                </a:path>
              </a:pathLst>
            </a:custGeom>
            <a:ln w="38100">
              <a:solidFill>
                <a:srgbClr val="7F7F7F"/>
              </a:solidFill>
            </a:ln>
          </p:spPr>
          <p:txBody>
            <a:bodyPr wrap="square" lIns="0" tIns="0" rIns="0" bIns="0" rtlCol="0"/>
            <a:lstStyle/>
            <a:p>
              <a:endParaRPr/>
            </a:p>
          </p:txBody>
        </p:sp>
        <p:pic>
          <p:nvPicPr>
            <p:cNvPr id="30" name="object 30"/>
            <p:cNvPicPr/>
            <p:nvPr/>
          </p:nvPicPr>
          <p:blipFill>
            <a:blip r:embed="rId9" cstate="print"/>
            <a:stretch>
              <a:fillRect/>
            </a:stretch>
          </p:blipFill>
          <p:spPr>
            <a:xfrm>
              <a:off x="3823277" y="2246382"/>
              <a:ext cx="133809" cy="117759"/>
            </a:xfrm>
            <a:prstGeom prst="rect">
              <a:avLst/>
            </a:prstGeom>
          </p:spPr>
        </p:pic>
        <p:pic>
          <p:nvPicPr>
            <p:cNvPr id="31" name="object 31"/>
            <p:cNvPicPr/>
            <p:nvPr/>
          </p:nvPicPr>
          <p:blipFill>
            <a:blip r:embed="rId10" cstate="print"/>
            <a:stretch>
              <a:fillRect/>
            </a:stretch>
          </p:blipFill>
          <p:spPr>
            <a:xfrm>
              <a:off x="4257922" y="3742440"/>
              <a:ext cx="133809" cy="117759"/>
            </a:xfrm>
            <a:prstGeom prst="rect">
              <a:avLst/>
            </a:prstGeom>
          </p:spPr>
        </p:pic>
        <p:pic>
          <p:nvPicPr>
            <p:cNvPr id="32" name="object 32"/>
            <p:cNvPicPr/>
            <p:nvPr/>
          </p:nvPicPr>
          <p:blipFill>
            <a:blip r:embed="rId11" cstate="print"/>
            <a:stretch>
              <a:fillRect/>
            </a:stretch>
          </p:blipFill>
          <p:spPr>
            <a:xfrm>
              <a:off x="3380054" y="3802379"/>
              <a:ext cx="133809" cy="117759"/>
            </a:xfrm>
            <a:prstGeom prst="rect">
              <a:avLst/>
            </a:prstGeom>
          </p:spPr>
        </p:pic>
        <p:sp>
          <p:nvSpPr>
            <p:cNvPr id="33" name="object 33"/>
            <p:cNvSpPr/>
            <p:nvPr/>
          </p:nvSpPr>
          <p:spPr>
            <a:xfrm>
              <a:off x="1584248" y="2921634"/>
              <a:ext cx="3231515" cy="1405890"/>
            </a:xfrm>
            <a:custGeom>
              <a:avLst/>
              <a:gdLst/>
              <a:ahLst/>
              <a:cxnLst/>
              <a:rect l="l" t="t" r="r" b="b"/>
              <a:pathLst>
                <a:path w="3231515" h="1405889">
                  <a:moveTo>
                    <a:pt x="3231210" y="1348244"/>
                  </a:moveTo>
                  <a:lnTo>
                    <a:pt x="3193110" y="1329194"/>
                  </a:lnTo>
                  <a:lnTo>
                    <a:pt x="3116910" y="1291094"/>
                  </a:lnTo>
                  <a:lnTo>
                    <a:pt x="3116910" y="1329194"/>
                  </a:lnTo>
                  <a:lnTo>
                    <a:pt x="76200" y="1329194"/>
                  </a:lnTo>
                  <a:lnTo>
                    <a:pt x="76200" y="114300"/>
                  </a:lnTo>
                  <a:lnTo>
                    <a:pt x="114300" y="114300"/>
                  </a:lnTo>
                  <a:lnTo>
                    <a:pt x="104775" y="95250"/>
                  </a:lnTo>
                  <a:lnTo>
                    <a:pt x="57150" y="0"/>
                  </a:lnTo>
                  <a:lnTo>
                    <a:pt x="0" y="114300"/>
                  </a:lnTo>
                  <a:lnTo>
                    <a:pt x="38100" y="114300"/>
                  </a:lnTo>
                  <a:lnTo>
                    <a:pt x="38100" y="1352016"/>
                  </a:lnTo>
                  <a:lnTo>
                    <a:pt x="45516" y="1352016"/>
                  </a:lnTo>
                  <a:lnTo>
                    <a:pt x="45516" y="1367294"/>
                  </a:lnTo>
                  <a:lnTo>
                    <a:pt x="3116910" y="1367294"/>
                  </a:lnTo>
                  <a:lnTo>
                    <a:pt x="3116910" y="1405394"/>
                  </a:lnTo>
                  <a:lnTo>
                    <a:pt x="3193110" y="1367294"/>
                  </a:lnTo>
                  <a:lnTo>
                    <a:pt x="3231210" y="1348244"/>
                  </a:lnTo>
                  <a:close/>
                </a:path>
              </a:pathLst>
            </a:custGeom>
            <a:solidFill>
              <a:srgbClr val="4F81BD"/>
            </a:solidFill>
          </p:spPr>
          <p:txBody>
            <a:bodyPr wrap="square" lIns="0" tIns="0" rIns="0" bIns="0" rtlCol="0"/>
            <a:lstStyle/>
            <a:p>
              <a:endParaRPr/>
            </a:p>
          </p:txBody>
        </p:sp>
        <p:sp>
          <p:nvSpPr>
            <p:cNvPr id="34" name="object 34"/>
            <p:cNvSpPr/>
            <p:nvPr/>
          </p:nvSpPr>
          <p:spPr>
            <a:xfrm>
              <a:off x="2071654"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5" name="object 35"/>
            <p:cNvSpPr/>
            <p:nvPr/>
          </p:nvSpPr>
          <p:spPr>
            <a:xfrm>
              <a:off x="2513535"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6" name="object 36"/>
            <p:cNvSpPr/>
            <p:nvPr/>
          </p:nvSpPr>
          <p:spPr>
            <a:xfrm>
              <a:off x="2963285"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7" name="object 37"/>
            <p:cNvSpPr/>
            <p:nvPr/>
          </p:nvSpPr>
          <p:spPr>
            <a:xfrm>
              <a:off x="3405167"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8" name="object 38"/>
            <p:cNvSpPr/>
            <p:nvPr/>
          </p:nvSpPr>
          <p:spPr>
            <a:xfrm>
              <a:off x="3845736"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sp>
          <p:nvSpPr>
            <p:cNvPr id="39" name="object 39"/>
            <p:cNvSpPr/>
            <p:nvPr/>
          </p:nvSpPr>
          <p:spPr>
            <a:xfrm>
              <a:off x="4295485" y="4269870"/>
              <a:ext cx="0" cy="165100"/>
            </a:xfrm>
            <a:custGeom>
              <a:avLst/>
              <a:gdLst/>
              <a:ahLst/>
              <a:cxnLst/>
              <a:rect l="l" t="t" r="r" b="b"/>
              <a:pathLst>
                <a:path h="165100">
                  <a:moveTo>
                    <a:pt x="0" y="164913"/>
                  </a:moveTo>
                  <a:lnTo>
                    <a:pt x="1" y="0"/>
                  </a:lnTo>
                </a:path>
              </a:pathLst>
            </a:custGeom>
            <a:ln w="38100">
              <a:solidFill>
                <a:srgbClr val="4F81BD"/>
              </a:solidFill>
            </a:ln>
          </p:spPr>
          <p:txBody>
            <a:bodyPr wrap="square" lIns="0" tIns="0" rIns="0" bIns="0" rtlCol="0"/>
            <a:lstStyle/>
            <a:p>
              <a:endParaRPr/>
            </a:p>
          </p:txBody>
        </p:sp>
      </p:grpSp>
      <p:sp>
        <p:nvSpPr>
          <p:cNvPr id="40" name="object 40"/>
          <p:cNvSpPr txBox="1"/>
          <p:nvPr/>
        </p:nvSpPr>
        <p:spPr>
          <a:xfrm>
            <a:off x="4445916" y="3087115"/>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sp>
        <p:nvSpPr>
          <p:cNvPr id="41" name="object 41"/>
          <p:cNvSpPr txBox="1"/>
          <p:nvPr/>
        </p:nvSpPr>
        <p:spPr>
          <a:xfrm>
            <a:off x="4482087" y="3684523"/>
            <a:ext cx="965835" cy="97028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953735"/>
                </a:solidFill>
                <a:latin typeface="Tahoma"/>
                <a:cs typeface="Tahoma"/>
              </a:rPr>
              <a:t>Forecast</a:t>
            </a:r>
            <a:endParaRPr sz="1800">
              <a:latin typeface="Tahoma"/>
              <a:cs typeface="Tahoma"/>
            </a:endParaRPr>
          </a:p>
          <a:p>
            <a:pPr>
              <a:lnSpc>
                <a:spcPct val="100000"/>
              </a:lnSpc>
              <a:spcBef>
                <a:spcPts val="944"/>
              </a:spcBef>
            </a:pPr>
            <a:endParaRPr sz="1800">
              <a:latin typeface="Tahoma"/>
              <a:cs typeface="Tahoma"/>
            </a:endParaRPr>
          </a:p>
          <a:p>
            <a:pPr marL="171450">
              <a:lnSpc>
                <a:spcPct val="100000"/>
              </a:lnSpc>
            </a:pPr>
            <a:r>
              <a:rPr sz="1800" spc="-20" dirty="0">
                <a:latin typeface="Verdana"/>
                <a:cs typeface="Verdana"/>
              </a:rPr>
              <a:t>Time</a:t>
            </a:r>
            <a:endParaRPr sz="1800">
              <a:latin typeface="Verdana"/>
              <a:cs typeface="Verdana"/>
            </a:endParaRPr>
          </a:p>
        </p:txBody>
      </p:sp>
      <p:sp>
        <p:nvSpPr>
          <p:cNvPr id="42" name="object 42"/>
          <p:cNvSpPr txBox="1"/>
          <p:nvPr/>
        </p:nvSpPr>
        <p:spPr>
          <a:xfrm>
            <a:off x="1054227" y="3425444"/>
            <a:ext cx="411480" cy="299720"/>
          </a:xfrm>
          <a:prstGeom prst="rect">
            <a:avLst/>
          </a:prstGeom>
        </p:spPr>
        <p:txBody>
          <a:bodyPr vert="horz" wrap="square" lIns="0" tIns="12700" rIns="0" bIns="0" rtlCol="0">
            <a:spAutoFit/>
          </a:bodyPr>
          <a:lstStyle/>
          <a:p>
            <a:pPr marL="12700">
              <a:lnSpc>
                <a:spcPct val="100000"/>
              </a:lnSpc>
              <a:spcBef>
                <a:spcPts val="100"/>
              </a:spcBef>
            </a:pPr>
            <a:r>
              <a:rPr sz="1800" b="1" spc="-130" dirty="0">
                <a:latin typeface="Tahoma"/>
                <a:cs typeface="Tahoma"/>
              </a:rPr>
              <a:t>100</a:t>
            </a:r>
            <a:endParaRPr sz="1800">
              <a:latin typeface="Tahoma"/>
              <a:cs typeface="Tahoma"/>
            </a:endParaRPr>
          </a:p>
        </p:txBody>
      </p:sp>
      <p:sp>
        <p:nvSpPr>
          <p:cNvPr id="43" name="object 43"/>
          <p:cNvSpPr txBox="1"/>
          <p:nvPr/>
        </p:nvSpPr>
        <p:spPr>
          <a:xfrm>
            <a:off x="1329894" y="2800603"/>
            <a:ext cx="1479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y</a:t>
            </a:r>
            <a:endParaRPr sz="180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56" name="object 5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7" name="object 57"/>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44</a:t>
            </a:fld>
            <a:endParaRPr spc="-25" dirty="0"/>
          </a:p>
        </p:txBody>
      </p:sp>
      <p:sp>
        <p:nvSpPr>
          <p:cNvPr id="3" name="object 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4" name="object 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5" name="object 5"/>
          <p:cNvSpPr txBox="1"/>
          <p:nvPr/>
        </p:nvSpPr>
        <p:spPr>
          <a:xfrm>
            <a:off x="7665793" y="1939035"/>
            <a:ext cx="2609215" cy="996950"/>
          </a:xfrm>
          <a:prstGeom prst="rect">
            <a:avLst/>
          </a:prstGeom>
        </p:spPr>
        <p:txBody>
          <a:bodyPr vert="horz" wrap="square" lIns="0" tIns="12700" rIns="0" bIns="0" rtlCol="0">
            <a:spAutoFit/>
          </a:bodyPr>
          <a:lstStyle/>
          <a:p>
            <a:pPr marL="1390650">
              <a:lnSpc>
                <a:spcPct val="100000"/>
              </a:lnSpc>
              <a:spcBef>
                <a:spcPts val="100"/>
              </a:spcBef>
              <a:tabLst>
                <a:tab pos="1774189"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a:p>
            <a:pPr marL="323215" indent="-285115">
              <a:lnSpc>
                <a:spcPct val="100000"/>
              </a:lnSpc>
              <a:spcBef>
                <a:spcPts val="2125"/>
              </a:spcBef>
              <a:buFont typeface="Arial MT"/>
              <a:buChar char="•"/>
              <a:tabLst>
                <a:tab pos="323215" algn="l"/>
              </a:tabLst>
            </a:pPr>
            <a:r>
              <a:rPr sz="1800" dirty="0">
                <a:latin typeface="Verdana"/>
                <a:cs typeface="Verdana"/>
              </a:rPr>
              <a:t>Scale</a:t>
            </a:r>
            <a:r>
              <a:rPr sz="1800" spc="-155" dirty="0">
                <a:latin typeface="Verdana"/>
                <a:cs typeface="Verdana"/>
              </a:rPr>
              <a:t> </a:t>
            </a:r>
            <a:r>
              <a:rPr sz="1800" spc="45" dirty="0">
                <a:latin typeface="Verdana"/>
                <a:cs typeface="Verdana"/>
              </a:rPr>
              <a:t>dependence.</a:t>
            </a:r>
            <a:endParaRPr sz="1800">
              <a:latin typeface="Verdana"/>
              <a:cs typeface="Verdana"/>
            </a:endParaRPr>
          </a:p>
        </p:txBody>
      </p:sp>
      <p:sp>
        <p:nvSpPr>
          <p:cNvPr id="6" name="object 6"/>
          <p:cNvSpPr txBox="1"/>
          <p:nvPr/>
        </p:nvSpPr>
        <p:spPr>
          <a:xfrm>
            <a:off x="7691193" y="3181603"/>
            <a:ext cx="2432050"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05" dirty="0">
                <a:latin typeface="Verdana"/>
                <a:cs typeface="Verdana"/>
              </a:rPr>
              <a:t>Sensitive</a:t>
            </a:r>
            <a:r>
              <a:rPr sz="1800" spc="-110" dirty="0">
                <a:latin typeface="Verdana"/>
                <a:cs typeface="Verdana"/>
              </a:rPr>
              <a:t> </a:t>
            </a:r>
            <a:r>
              <a:rPr sz="1800" spc="-10" dirty="0">
                <a:latin typeface="Verdana"/>
                <a:cs typeface="Verdana"/>
              </a:rPr>
              <a:t>to</a:t>
            </a:r>
            <a:r>
              <a:rPr sz="1800" spc="-120" dirty="0">
                <a:latin typeface="Verdana"/>
                <a:cs typeface="Verdana"/>
              </a:rPr>
              <a:t> </a:t>
            </a:r>
            <a:r>
              <a:rPr sz="1800" spc="-85" dirty="0">
                <a:latin typeface="Verdana"/>
                <a:cs typeface="Verdana"/>
              </a:rPr>
              <a:t>outliers.</a:t>
            </a:r>
            <a:endParaRPr sz="1800">
              <a:latin typeface="Verdana"/>
              <a:cs typeface="Verdana"/>
            </a:endParaRPr>
          </a:p>
        </p:txBody>
      </p:sp>
      <p:sp>
        <p:nvSpPr>
          <p:cNvPr id="7" name="object 7"/>
          <p:cNvSpPr txBox="1"/>
          <p:nvPr/>
        </p:nvSpPr>
        <p:spPr>
          <a:xfrm>
            <a:off x="7691193" y="3727195"/>
            <a:ext cx="3524885" cy="580390"/>
          </a:xfrm>
          <a:prstGeom prst="rect">
            <a:avLst/>
          </a:prstGeom>
        </p:spPr>
        <p:txBody>
          <a:bodyPr vert="horz" wrap="square" lIns="0" tIns="6350" rIns="0" bIns="0" rtlCol="0">
            <a:spAutoFit/>
          </a:bodyPr>
          <a:lstStyle/>
          <a:p>
            <a:pPr marL="298450" marR="5080" indent="-285750">
              <a:lnSpc>
                <a:spcPct val="102200"/>
              </a:lnSpc>
              <a:spcBef>
                <a:spcPts val="50"/>
              </a:spcBef>
              <a:buFont typeface="Arial MT"/>
              <a:buChar char="•"/>
              <a:tabLst>
                <a:tab pos="298450" algn="l"/>
              </a:tabLst>
            </a:pPr>
            <a:r>
              <a:rPr sz="1800" b="1" spc="-55" dirty="0">
                <a:latin typeface="Tahoma"/>
                <a:cs typeface="Tahoma"/>
              </a:rPr>
              <a:t>Symmetric</a:t>
            </a:r>
            <a:r>
              <a:rPr sz="1800" b="1" spc="-40" dirty="0">
                <a:latin typeface="Tahoma"/>
                <a:cs typeface="Tahoma"/>
              </a:rPr>
              <a:t> </a:t>
            </a:r>
            <a:r>
              <a:rPr sz="1800" b="1" spc="-90" dirty="0">
                <a:latin typeface="Tahoma"/>
                <a:cs typeface="Tahoma"/>
              </a:rPr>
              <a:t>to</a:t>
            </a:r>
            <a:r>
              <a:rPr sz="1800" b="1" spc="-40" dirty="0">
                <a:latin typeface="Tahoma"/>
                <a:cs typeface="Tahoma"/>
              </a:rPr>
              <a:t> </a:t>
            </a:r>
            <a:r>
              <a:rPr sz="1800" b="1" spc="-20" dirty="0">
                <a:latin typeface="Tahoma"/>
                <a:cs typeface="Tahoma"/>
              </a:rPr>
              <a:t>over</a:t>
            </a:r>
            <a:r>
              <a:rPr sz="1800" b="1" spc="-40" dirty="0">
                <a:latin typeface="Tahoma"/>
                <a:cs typeface="Tahoma"/>
              </a:rPr>
              <a:t> </a:t>
            </a:r>
            <a:r>
              <a:rPr sz="1800" b="1" dirty="0">
                <a:latin typeface="Tahoma"/>
                <a:cs typeface="Tahoma"/>
              </a:rPr>
              <a:t>and</a:t>
            </a:r>
            <a:r>
              <a:rPr sz="1800" b="1" spc="-40" dirty="0">
                <a:latin typeface="Tahoma"/>
                <a:cs typeface="Tahoma"/>
              </a:rPr>
              <a:t> </a:t>
            </a:r>
            <a:r>
              <a:rPr sz="1800" b="1" spc="-30" dirty="0">
                <a:latin typeface="Tahoma"/>
                <a:cs typeface="Tahoma"/>
              </a:rPr>
              <a:t>under </a:t>
            </a:r>
            <a:r>
              <a:rPr sz="1800" b="1" spc="-10" dirty="0">
                <a:latin typeface="Tahoma"/>
                <a:cs typeface="Tahoma"/>
              </a:rPr>
              <a:t>forecasting.</a:t>
            </a:r>
            <a:endParaRPr sz="1800">
              <a:latin typeface="Tahoma"/>
              <a:cs typeface="Tahoma"/>
            </a:endParaRPr>
          </a:p>
        </p:txBody>
      </p:sp>
      <p:grpSp>
        <p:nvGrpSpPr>
          <p:cNvPr id="8" name="object 8"/>
          <p:cNvGrpSpPr/>
          <p:nvPr/>
        </p:nvGrpSpPr>
        <p:grpSpPr>
          <a:xfrm>
            <a:off x="1039673" y="4818888"/>
            <a:ext cx="1372235" cy="847725"/>
            <a:chOff x="1039673" y="4818888"/>
            <a:chExt cx="1372235" cy="847725"/>
          </a:xfrm>
        </p:grpSpPr>
        <p:pic>
          <p:nvPicPr>
            <p:cNvPr id="9" name="object 9"/>
            <p:cNvPicPr/>
            <p:nvPr/>
          </p:nvPicPr>
          <p:blipFill>
            <a:blip r:embed="rId2" cstate="print"/>
            <a:stretch>
              <a:fillRect/>
            </a:stretch>
          </p:blipFill>
          <p:spPr>
            <a:xfrm>
              <a:off x="1613498" y="5434756"/>
              <a:ext cx="159996" cy="140564"/>
            </a:xfrm>
            <a:prstGeom prst="rect">
              <a:avLst/>
            </a:prstGeom>
          </p:spPr>
        </p:pic>
        <p:sp>
          <p:nvSpPr>
            <p:cNvPr id="10" name="object 10"/>
            <p:cNvSpPr/>
            <p:nvPr/>
          </p:nvSpPr>
          <p:spPr>
            <a:xfrm>
              <a:off x="1039673" y="5504138"/>
              <a:ext cx="1364615" cy="0"/>
            </a:xfrm>
            <a:custGeom>
              <a:avLst/>
              <a:gdLst/>
              <a:ahLst/>
              <a:cxnLst/>
              <a:rect l="l" t="t" r="r" b="b"/>
              <a:pathLst>
                <a:path w="1364614">
                  <a:moveTo>
                    <a:pt x="1364333" y="1"/>
                  </a:moveTo>
                  <a:lnTo>
                    <a:pt x="0" y="0"/>
                  </a:lnTo>
                </a:path>
              </a:pathLst>
            </a:custGeom>
            <a:solidFill>
              <a:srgbClr val="7F7F7F"/>
            </a:solidFill>
          </p:spPr>
          <p:txBody>
            <a:bodyPr wrap="square" lIns="0" tIns="0" rIns="0" bIns="0" rtlCol="0"/>
            <a:lstStyle/>
            <a:p>
              <a:endParaRPr/>
            </a:p>
          </p:txBody>
        </p:sp>
        <p:sp>
          <p:nvSpPr>
            <p:cNvPr id="11" name="object 11"/>
            <p:cNvSpPr/>
            <p:nvPr/>
          </p:nvSpPr>
          <p:spPr>
            <a:xfrm>
              <a:off x="1039673" y="5504138"/>
              <a:ext cx="1364615" cy="0"/>
            </a:xfrm>
            <a:custGeom>
              <a:avLst/>
              <a:gdLst/>
              <a:ahLst/>
              <a:cxnLst/>
              <a:rect l="l" t="t" r="r" b="b"/>
              <a:pathLst>
                <a:path w="1364614">
                  <a:moveTo>
                    <a:pt x="0" y="0"/>
                  </a:moveTo>
                  <a:lnTo>
                    <a:pt x="1364333" y="1"/>
                  </a:lnTo>
                </a:path>
              </a:pathLst>
            </a:custGeom>
            <a:ln w="38100">
              <a:solidFill>
                <a:srgbClr val="7F7F7F"/>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1621313" y="4876417"/>
              <a:ext cx="159996" cy="140564"/>
            </a:xfrm>
            <a:prstGeom prst="rect">
              <a:avLst/>
            </a:prstGeom>
          </p:spPr>
        </p:pic>
        <p:sp>
          <p:nvSpPr>
            <p:cNvPr id="13" name="object 13"/>
            <p:cNvSpPr/>
            <p:nvPr/>
          </p:nvSpPr>
          <p:spPr>
            <a:xfrm>
              <a:off x="1047489" y="4945799"/>
              <a:ext cx="1364615" cy="0"/>
            </a:xfrm>
            <a:custGeom>
              <a:avLst/>
              <a:gdLst/>
              <a:ahLst/>
              <a:cxnLst/>
              <a:rect l="l" t="t" r="r" b="b"/>
              <a:pathLst>
                <a:path w="1364614">
                  <a:moveTo>
                    <a:pt x="1364332" y="1"/>
                  </a:moveTo>
                  <a:lnTo>
                    <a:pt x="0" y="0"/>
                  </a:lnTo>
                </a:path>
              </a:pathLst>
            </a:custGeom>
            <a:solidFill>
              <a:srgbClr val="D99694"/>
            </a:solidFill>
          </p:spPr>
          <p:txBody>
            <a:bodyPr wrap="square" lIns="0" tIns="0" rIns="0" bIns="0" rtlCol="0"/>
            <a:lstStyle/>
            <a:p>
              <a:endParaRPr/>
            </a:p>
          </p:txBody>
        </p:sp>
        <p:sp>
          <p:nvSpPr>
            <p:cNvPr id="14" name="object 14"/>
            <p:cNvSpPr/>
            <p:nvPr/>
          </p:nvSpPr>
          <p:spPr>
            <a:xfrm>
              <a:off x="1047489" y="4945799"/>
              <a:ext cx="1364615" cy="0"/>
            </a:xfrm>
            <a:custGeom>
              <a:avLst/>
              <a:gdLst/>
              <a:ahLst/>
              <a:cxnLst/>
              <a:rect l="l" t="t" r="r" b="b"/>
              <a:pathLst>
                <a:path w="1364614">
                  <a:moveTo>
                    <a:pt x="0" y="0"/>
                  </a:moveTo>
                  <a:lnTo>
                    <a:pt x="1364333" y="1"/>
                  </a:lnTo>
                </a:path>
              </a:pathLst>
            </a:custGeom>
            <a:ln w="38100">
              <a:solidFill>
                <a:srgbClr val="C0504D"/>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1146047" y="4818888"/>
              <a:ext cx="237744" cy="847344"/>
            </a:xfrm>
            <a:prstGeom prst="rect">
              <a:avLst/>
            </a:prstGeom>
          </p:spPr>
        </p:pic>
        <p:sp>
          <p:nvSpPr>
            <p:cNvPr id="16" name="object 16"/>
            <p:cNvSpPr/>
            <p:nvPr/>
          </p:nvSpPr>
          <p:spPr>
            <a:xfrm>
              <a:off x="1227205" y="4918570"/>
              <a:ext cx="76200" cy="608965"/>
            </a:xfrm>
            <a:custGeom>
              <a:avLst/>
              <a:gdLst/>
              <a:ahLst/>
              <a:cxnLst/>
              <a:rect l="l" t="t" r="r" b="b"/>
              <a:pathLst>
                <a:path w="76200" h="608964">
                  <a:moveTo>
                    <a:pt x="25400" y="532499"/>
                  </a:moveTo>
                  <a:lnTo>
                    <a:pt x="0" y="532499"/>
                  </a:lnTo>
                  <a:lnTo>
                    <a:pt x="38100" y="608699"/>
                  </a:lnTo>
                  <a:lnTo>
                    <a:pt x="69850" y="545199"/>
                  </a:lnTo>
                  <a:lnTo>
                    <a:pt x="25400" y="545199"/>
                  </a:lnTo>
                  <a:lnTo>
                    <a:pt x="25400" y="532499"/>
                  </a:lnTo>
                  <a:close/>
                </a:path>
                <a:path w="76200" h="608964">
                  <a:moveTo>
                    <a:pt x="50799" y="63500"/>
                  </a:moveTo>
                  <a:lnTo>
                    <a:pt x="25400" y="63500"/>
                  </a:lnTo>
                  <a:lnTo>
                    <a:pt x="25400" y="545199"/>
                  </a:lnTo>
                  <a:lnTo>
                    <a:pt x="50801" y="545199"/>
                  </a:lnTo>
                  <a:lnTo>
                    <a:pt x="50799" y="63500"/>
                  </a:lnTo>
                  <a:close/>
                </a:path>
                <a:path w="76200" h="608964">
                  <a:moveTo>
                    <a:pt x="76201" y="532499"/>
                  </a:moveTo>
                  <a:lnTo>
                    <a:pt x="50800" y="532499"/>
                  </a:lnTo>
                  <a:lnTo>
                    <a:pt x="50801" y="545199"/>
                  </a:lnTo>
                  <a:lnTo>
                    <a:pt x="69850" y="545199"/>
                  </a:lnTo>
                  <a:lnTo>
                    <a:pt x="76201" y="532499"/>
                  </a:lnTo>
                  <a:close/>
                </a:path>
                <a:path w="76200" h="608964">
                  <a:moveTo>
                    <a:pt x="38099" y="0"/>
                  </a:moveTo>
                  <a:lnTo>
                    <a:pt x="0" y="76200"/>
                  </a:lnTo>
                  <a:lnTo>
                    <a:pt x="25400" y="76200"/>
                  </a:lnTo>
                  <a:lnTo>
                    <a:pt x="25400" y="63500"/>
                  </a:lnTo>
                  <a:lnTo>
                    <a:pt x="69849" y="63500"/>
                  </a:lnTo>
                  <a:lnTo>
                    <a:pt x="38099" y="0"/>
                  </a:lnTo>
                  <a:close/>
                </a:path>
                <a:path w="76200" h="608964">
                  <a:moveTo>
                    <a:pt x="69849" y="63500"/>
                  </a:moveTo>
                  <a:lnTo>
                    <a:pt x="50799" y="63500"/>
                  </a:lnTo>
                  <a:lnTo>
                    <a:pt x="50799" y="76200"/>
                  </a:lnTo>
                  <a:lnTo>
                    <a:pt x="76199" y="76200"/>
                  </a:lnTo>
                  <a:lnTo>
                    <a:pt x="69849" y="63500"/>
                  </a:lnTo>
                  <a:close/>
                </a:path>
              </a:pathLst>
            </a:custGeom>
            <a:solidFill>
              <a:srgbClr val="4F81BD"/>
            </a:solidFill>
          </p:spPr>
          <p:txBody>
            <a:bodyPr wrap="square" lIns="0" tIns="0" rIns="0" bIns="0" rtlCol="0"/>
            <a:lstStyle/>
            <a:p>
              <a:endParaRPr/>
            </a:p>
          </p:txBody>
        </p:sp>
      </p:grpSp>
      <p:sp>
        <p:nvSpPr>
          <p:cNvPr id="17" name="object 17"/>
          <p:cNvSpPr txBox="1"/>
          <p:nvPr/>
        </p:nvSpPr>
        <p:spPr>
          <a:xfrm>
            <a:off x="945870" y="4983988"/>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sp>
        <p:nvSpPr>
          <p:cNvPr id="18" name="object 18"/>
          <p:cNvSpPr txBox="1"/>
          <p:nvPr/>
        </p:nvSpPr>
        <p:spPr>
          <a:xfrm>
            <a:off x="2505230" y="4685284"/>
            <a:ext cx="234315" cy="964565"/>
          </a:xfrm>
          <a:prstGeom prst="rect">
            <a:avLst/>
          </a:prstGeom>
        </p:spPr>
        <p:txBody>
          <a:bodyPr vert="horz" wrap="square" lIns="0" tIns="55244" rIns="0" bIns="0" rtlCol="0">
            <a:spAutoFit/>
          </a:bodyPr>
          <a:lstStyle/>
          <a:p>
            <a:pPr marL="12700">
              <a:lnSpc>
                <a:spcPct val="100000"/>
              </a:lnSpc>
              <a:spcBef>
                <a:spcPts val="434"/>
              </a:spcBef>
            </a:pPr>
            <a:r>
              <a:rPr sz="2800" spc="-1370" dirty="0">
                <a:solidFill>
                  <a:srgbClr val="C00000"/>
                </a:solidFill>
                <a:latin typeface="Cambria Math"/>
                <a:cs typeface="Cambria Math"/>
              </a:rPr>
              <a:t>𝑦</a:t>
            </a:r>
            <a:r>
              <a:rPr sz="2800" spc="-170" dirty="0">
                <a:solidFill>
                  <a:srgbClr val="C00000"/>
                </a:solidFill>
                <a:latin typeface="Cambria Math"/>
                <a:cs typeface="Cambria Math"/>
              </a:rPr>
              <a:t>$</a:t>
            </a:r>
            <a:endParaRPr sz="2800">
              <a:latin typeface="Cambria Math"/>
              <a:cs typeface="Cambria Math"/>
            </a:endParaRPr>
          </a:p>
          <a:p>
            <a:pPr marL="21590">
              <a:lnSpc>
                <a:spcPct val="100000"/>
              </a:lnSpc>
              <a:spcBef>
                <a:spcPts val="335"/>
              </a:spcBef>
            </a:pPr>
            <a:r>
              <a:rPr sz="2800" spc="-50" dirty="0">
                <a:solidFill>
                  <a:srgbClr val="7F7F7F"/>
                </a:solidFill>
                <a:latin typeface="Cambria Math"/>
                <a:cs typeface="Cambria Math"/>
              </a:rPr>
              <a:t>𝑦</a:t>
            </a:r>
            <a:endParaRPr sz="2800">
              <a:latin typeface="Cambria Math"/>
              <a:cs typeface="Cambria Math"/>
            </a:endParaRPr>
          </a:p>
        </p:txBody>
      </p:sp>
      <p:sp>
        <p:nvSpPr>
          <p:cNvPr id="19" name="object 19"/>
          <p:cNvSpPr txBox="1"/>
          <p:nvPr/>
        </p:nvSpPr>
        <p:spPr>
          <a:xfrm>
            <a:off x="5954788" y="4471924"/>
            <a:ext cx="254635" cy="1214120"/>
          </a:xfrm>
          <a:prstGeom prst="rect">
            <a:avLst/>
          </a:prstGeom>
        </p:spPr>
        <p:txBody>
          <a:bodyPr vert="horz" wrap="square" lIns="0" tIns="180340" rIns="0" bIns="0" rtlCol="0">
            <a:spAutoFit/>
          </a:bodyPr>
          <a:lstStyle/>
          <a:p>
            <a:pPr marL="41910">
              <a:lnSpc>
                <a:spcPct val="100000"/>
              </a:lnSpc>
              <a:spcBef>
                <a:spcPts val="1420"/>
              </a:spcBef>
            </a:pPr>
            <a:r>
              <a:rPr sz="2800" spc="-50" dirty="0">
                <a:solidFill>
                  <a:srgbClr val="7F7F7F"/>
                </a:solidFill>
                <a:latin typeface="Cambria Math"/>
                <a:cs typeface="Cambria Math"/>
              </a:rPr>
              <a:t>𝑦</a:t>
            </a:r>
            <a:endParaRPr sz="2800">
              <a:latin typeface="Cambria Math"/>
              <a:cs typeface="Cambria Math"/>
            </a:endParaRPr>
          </a:p>
          <a:p>
            <a:pPr marL="12700">
              <a:lnSpc>
                <a:spcPct val="100000"/>
              </a:lnSpc>
              <a:spcBef>
                <a:spcPts val="1320"/>
              </a:spcBef>
            </a:pPr>
            <a:r>
              <a:rPr sz="2800" spc="-1370" dirty="0">
                <a:solidFill>
                  <a:srgbClr val="C00000"/>
                </a:solidFill>
                <a:latin typeface="Cambria Math"/>
                <a:cs typeface="Cambria Math"/>
              </a:rPr>
              <a:t>𝑦</a:t>
            </a:r>
            <a:r>
              <a:rPr sz="2800" spc="-170" dirty="0">
                <a:solidFill>
                  <a:srgbClr val="C00000"/>
                </a:solidFill>
                <a:latin typeface="Cambria Math"/>
                <a:cs typeface="Cambria Math"/>
              </a:rPr>
              <a:t>$</a:t>
            </a:r>
            <a:endParaRPr sz="2800">
              <a:latin typeface="Cambria Math"/>
              <a:cs typeface="Cambria Math"/>
            </a:endParaRPr>
          </a:p>
        </p:txBody>
      </p:sp>
      <p:grpSp>
        <p:nvGrpSpPr>
          <p:cNvPr id="20" name="object 20"/>
          <p:cNvGrpSpPr/>
          <p:nvPr/>
        </p:nvGrpSpPr>
        <p:grpSpPr>
          <a:xfrm>
            <a:off x="4454780" y="4812791"/>
            <a:ext cx="1364615" cy="844550"/>
            <a:chOff x="4454780" y="4812791"/>
            <a:chExt cx="1364615" cy="844550"/>
          </a:xfrm>
        </p:grpSpPr>
        <p:pic>
          <p:nvPicPr>
            <p:cNvPr id="21" name="object 21"/>
            <p:cNvPicPr/>
            <p:nvPr/>
          </p:nvPicPr>
          <p:blipFill>
            <a:blip r:embed="rId5" cstate="print"/>
            <a:stretch>
              <a:fillRect/>
            </a:stretch>
          </p:blipFill>
          <p:spPr>
            <a:xfrm>
              <a:off x="5028604" y="4841544"/>
              <a:ext cx="159996" cy="140564"/>
            </a:xfrm>
            <a:prstGeom prst="rect">
              <a:avLst/>
            </a:prstGeom>
          </p:spPr>
        </p:pic>
        <p:sp>
          <p:nvSpPr>
            <p:cNvPr id="22" name="object 22"/>
            <p:cNvSpPr/>
            <p:nvPr/>
          </p:nvSpPr>
          <p:spPr>
            <a:xfrm>
              <a:off x="4454780" y="4910926"/>
              <a:ext cx="1364615" cy="0"/>
            </a:xfrm>
            <a:custGeom>
              <a:avLst/>
              <a:gdLst/>
              <a:ahLst/>
              <a:cxnLst/>
              <a:rect l="l" t="t" r="r" b="b"/>
              <a:pathLst>
                <a:path w="1364614">
                  <a:moveTo>
                    <a:pt x="1364333" y="1"/>
                  </a:moveTo>
                  <a:lnTo>
                    <a:pt x="0" y="0"/>
                  </a:lnTo>
                </a:path>
              </a:pathLst>
            </a:custGeom>
            <a:solidFill>
              <a:srgbClr val="7F7F7F"/>
            </a:solidFill>
          </p:spPr>
          <p:txBody>
            <a:bodyPr wrap="square" lIns="0" tIns="0" rIns="0" bIns="0" rtlCol="0"/>
            <a:lstStyle/>
            <a:p>
              <a:endParaRPr/>
            </a:p>
          </p:txBody>
        </p:sp>
        <p:sp>
          <p:nvSpPr>
            <p:cNvPr id="23" name="object 23"/>
            <p:cNvSpPr/>
            <p:nvPr/>
          </p:nvSpPr>
          <p:spPr>
            <a:xfrm>
              <a:off x="4454780" y="4910926"/>
              <a:ext cx="1364615" cy="0"/>
            </a:xfrm>
            <a:custGeom>
              <a:avLst/>
              <a:gdLst/>
              <a:ahLst/>
              <a:cxnLst/>
              <a:rect l="l" t="t" r="r" b="b"/>
              <a:pathLst>
                <a:path w="1364614">
                  <a:moveTo>
                    <a:pt x="0" y="0"/>
                  </a:moveTo>
                  <a:lnTo>
                    <a:pt x="1364333" y="1"/>
                  </a:lnTo>
                </a:path>
              </a:pathLst>
            </a:custGeom>
            <a:ln w="38100">
              <a:solidFill>
                <a:srgbClr val="7F7F7F"/>
              </a:solidFill>
            </a:ln>
          </p:spPr>
          <p:txBody>
            <a:bodyPr wrap="square" lIns="0" tIns="0" rIns="0" bIns="0" rtlCol="0"/>
            <a:lstStyle/>
            <a:p>
              <a:endParaRPr/>
            </a:p>
          </p:txBody>
        </p:sp>
        <p:pic>
          <p:nvPicPr>
            <p:cNvPr id="24" name="object 24"/>
            <p:cNvPicPr/>
            <p:nvPr/>
          </p:nvPicPr>
          <p:blipFill>
            <a:blip r:embed="rId6" cstate="print"/>
            <a:stretch>
              <a:fillRect/>
            </a:stretch>
          </p:blipFill>
          <p:spPr>
            <a:xfrm>
              <a:off x="5028604" y="5450244"/>
              <a:ext cx="159996" cy="140564"/>
            </a:xfrm>
            <a:prstGeom prst="rect">
              <a:avLst/>
            </a:prstGeom>
          </p:spPr>
        </p:pic>
        <p:sp>
          <p:nvSpPr>
            <p:cNvPr id="25" name="object 25"/>
            <p:cNvSpPr/>
            <p:nvPr/>
          </p:nvSpPr>
          <p:spPr>
            <a:xfrm>
              <a:off x="4454780" y="5519625"/>
              <a:ext cx="1364615" cy="0"/>
            </a:xfrm>
            <a:custGeom>
              <a:avLst/>
              <a:gdLst/>
              <a:ahLst/>
              <a:cxnLst/>
              <a:rect l="l" t="t" r="r" b="b"/>
              <a:pathLst>
                <a:path w="1364614">
                  <a:moveTo>
                    <a:pt x="1364333" y="1"/>
                  </a:moveTo>
                  <a:lnTo>
                    <a:pt x="0" y="0"/>
                  </a:lnTo>
                </a:path>
              </a:pathLst>
            </a:custGeom>
            <a:solidFill>
              <a:srgbClr val="D99694"/>
            </a:solidFill>
          </p:spPr>
          <p:txBody>
            <a:bodyPr wrap="square" lIns="0" tIns="0" rIns="0" bIns="0" rtlCol="0"/>
            <a:lstStyle/>
            <a:p>
              <a:endParaRPr/>
            </a:p>
          </p:txBody>
        </p:sp>
        <p:sp>
          <p:nvSpPr>
            <p:cNvPr id="26" name="object 26"/>
            <p:cNvSpPr/>
            <p:nvPr/>
          </p:nvSpPr>
          <p:spPr>
            <a:xfrm>
              <a:off x="4454780" y="5519625"/>
              <a:ext cx="1364615" cy="0"/>
            </a:xfrm>
            <a:custGeom>
              <a:avLst/>
              <a:gdLst/>
              <a:ahLst/>
              <a:cxnLst/>
              <a:rect l="l" t="t" r="r" b="b"/>
              <a:pathLst>
                <a:path w="1364614">
                  <a:moveTo>
                    <a:pt x="0" y="0"/>
                  </a:moveTo>
                  <a:lnTo>
                    <a:pt x="1364333" y="1"/>
                  </a:lnTo>
                </a:path>
              </a:pathLst>
            </a:custGeom>
            <a:ln w="38100">
              <a:solidFill>
                <a:srgbClr val="C0504D"/>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4568952" y="4812791"/>
              <a:ext cx="237744" cy="844295"/>
            </a:xfrm>
            <a:prstGeom prst="rect">
              <a:avLst/>
            </a:prstGeom>
          </p:spPr>
        </p:pic>
        <p:sp>
          <p:nvSpPr>
            <p:cNvPr id="28" name="object 28"/>
            <p:cNvSpPr/>
            <p:nvPr/>
          </p:nvSpPr>
          <p:spPr>
            <a:xfrm>
              <a:off x="4650125" y="4910926"/>
              <a:ext cx="76200" cy="608965"/>
            </a:xfrm>
            <a:custGeom>
              <a:avLst/>
              <a:gdLst/>
              <a:ahLst/>
              <a:cxnLst/>
              <a:rect l="l" t="t" r="r" b="b"/>
              <a:pathLst>
                <a:path w="76200" h="608964">
                  <a:moveTo>
                    <a:pt x="25401" y="532499"/>
                  </a:moveTo>
                  <a:lnTo>
                    <a:pt x="1" y="532499"/>
                  </a:lnTo>
                  <a:lnTo>
                    <a:pt x="38101" y="608699"/>
                  </a:lnTo>
                  <a:lnTo>
                    <a:pt x="69851" y="545199"/>
                  </a:lnTo>
                  <a:lnTo>
                    <a:pt x="25401" y="545199"/>
                  </a:lnTo>
                  <a:lnTo>
                    <a:pt x="25401" y="532499"/>
                  </a:lnTo>
                  <a:close/>
                </a:path>
                <a:path w="76200" h="608964">
                  <a:moveTo>
                    <a:pt x="50800" y="63500"/>
                  </a:moveTo>
                  <a:lnTo>
                    <a:pt x="25400" y="63500"/>
                  </a:lnTo>
                  <a:lnTo>
                    <a:pt x="25401" y="545199"/>
                  </a:lnTo>
                  <a:lnTo>
                    <a:pt x="50801" y="545199"/>
                  </a:lnTo>
                  <a:lnTo>
                    <a:pt x="50800" y="63500"/>
                  </a:lnTo>
                  <a:close/>
                </a:path>
                <a:path w="76200" h="608964">
                  <a:moveTo>
                    <a:pt x="76201" y="532499"/>
                  </a:moveTo>
                  <a:lnTo>
                    <a:pt x="50801" y="532499"/>
                  </a:lnTo>
                  <a:lnTo>
                    <a:pt x="50801" y="545199"/>
                  </a:lnTo>
                  <a:lnTo>
                    <a:pt x="69851" y="545199"/>
                  </a:lnTo>
                  <a:lnTo>
                    <a:pt x="76201" y="532499"/>
                  </a:lnTo>
                  <a:close/>
                </a:path>
                <a:path w="76200" h="608964">
                  <a:moveTo>
                    <a:pt x="38100" y="0"/>
                  </a:moveTo>
                  <a:lnTo>
                    <a:pt x="0" y="76200"/>
                  </a:lnTo>
                  <a:lnTo>
                    <a:pt x="25400" y="76200"/>
                  </a:lnTo>
                  <a:lnTo>
                    <a:pt x="25400" y="63500"/>
                  </a:lnTo>
                  <a:lnTo>
                    <a:pt x="69850" y="63500"/>
                  </a:lnTo>
                  <a:lnTo>
                    <a:pt x="38100" y="0"/>
                  </a:lnTo>
                  <a:close/>
                </a:path>
                <a:path w="76200" h="608964">
                  <a:moveTo>
                    <a:pt x="69850" y="63500"/>
                  </a:moveTo>
                  <a:lnTo>
                    <a:pt x="50800" y="63500"/>
                  </a:lnTo>
                  <a:lnTo>
                    <a:pt x="50800" y="76200"/>
                  </a:lnTo>
                  <a:lnTo>
                    <a:pt x="76200" y="76200"/>
                  </a:lnTo>
                  <a:lnTo>
                    <a:pt x="69850" y="63500"/>
                  </a:lnTo>
                  <a:close/>
                </a:path>
              </a:pathLst>
            </a:custGeom>
            <a:solidFill>
              <a:srgbClr val="4F81BD"/>
            </a:solidFill>
          </p:spPr>
          <p:txBody>
            <a:bodyPr wrap="square" lIns="0" tIns="0" rIns="0" bIns="0" rtlCol="0"/>
            <a:lstStyle/>
            <a:p>
              <a:endParaRPr/>
            </a:p>
          </p:txBody>
        </p:sp>
      </p:grpSp>
      <p:sp>
        <p:nvSpPr>
          <p:cNvPr id="29" name="object 29"/>
          <p:cNvSpPr txBox="1"/>
          <p:nvPr/>
        </p:nvSpPr>
        <p:spPr>
          <a:xfrm>
            <a:off x="4359245" y="4959603"/>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grpSp>
        <p:nvGrpSpPr>
          <p:cNvPr id="30" name="object 30"/>
          <p:cNvGrpSpPr/>
          <p:nvPr/>
        </p:nvGrpSpPr>
        <p:grpSpPr>
          <a:xfrm>
            <a:off x="3115055" y="5163311"/>
            <a:ext cx="1115695" cy="234950"/>
            <a:chOff x="3115055" y="5163311"/>
            <a:chExt cx="1115695" cy="234950"/>
          </a:xfrm>
        </p:grpSpPr>
        <p:pic>
          <p:nvPicPr>
            <p:cNvPr id="31" name="object 31"/>
            <p:cNvPicPr/>
            <p:nvPr/>
          </p:nvPicPr>
          <p:blipFill>
            <a:blip r:embed="rId8" cstate="print"/>
            <a:stretch>
              <a:fillRect/>
            </a:stretch>
          </p:blipFill>
          <p:spPr>
            <a:xfrm>
              <a:off x="3115055" y="5163311"/>
              <a:ext cx="1115568" cy="234696"/>
            </a:xfrm>
            <a:prstGeom prst="rect">
              <a:avLst/>
            </a:prstGeom>
          </p:spPr>
        </p:pic>
        <p:sp>
          <p:nvSpPr>
            <p:cNvPr id="32" name="object 32"/>
            <p:cNvSpPr/>
            <p:nvPr/>
          </p:nvSpPr>
          <p:spPr>
            <a:xfrm>
              <a:off x="3155116" y="5222063"/>
              <a:ext cx="958215" cy="76200"/>
            </a:xfrm>
            <a:custGeom>
              <a:avLst/>
              <a:gdLst/>
              <a:ahLst/>
              <a:cxnLst/>
              <a:rect l="l" t="t" r="r" b="b"/>
              <a:pathLst>
                <a:path w="958214" h="76200">
                  <a:moveTo>
                    <a:pt x="881927" y="0"/>
                  </a:moveTo>
                  <a:lnTo>
                    <a:pt x="881927" y="76199"/>
                  </a:lnTo>
                  <a:lnTo>
                    <a:pt x="932727" y="50799"/>
                  </a:lnTo>
                  <a:lnTo>
                    <a:pt x="894627" y="50799"/>
                  </a:lnTo>
                  <a:lnTo>
                    <a:pt x="894627" y="25399"/>
                  </a:lnTo>
                  <a:lnTo>
                    <a:pt x="932727" y="25399"/>
                  </a:lnTo>
                  <a:lnTo>
                    <a:pt x="881927" y="0"/>
                  </a:lnTo>
                  <a:close/>
                </a:path>
                <a:path w="958214" h="76200">
                  <a:moveTo>
                    <a:pt x="881927" y="25399"/>
                  </a:moveTo>
                  <a:lnTo>
                    <a:pt x="0" y="25399"/>
                  </a:lnTo>
                  <a:lnTo>
                    <a:pt x="0" y="50799"/>
                  </a:lnTo>
                  <a:lnTo>
                    <a:pt x="881927" y="50799"/>
                  </a:lnTo>
                  <a:lnTo>
                    <a:pt x="881927" y="25399"/>
                  </a:lnTo>
                  <a:close/>
                </a:path>
                <a:path w="958214" h="76200">
                  <a:moveTo>
                    <a:pt x="932727" y="25399"/>
                  </a:moveTo>
                  <a:lnTo>
                    <a:pt x="894627" y="25399"/>
                  </a:lnTo>
                  <a:lnTo>
                    <a:pt x="894627" y="50799"/>
                  </a:lnTo>
                  <a:lnTo>
                    <a:pt x="932727" y="50799"/>
                  </a:lnTo>
                  <a:lnTo>
                    <a:pt x="958127" y="38099"/>
                  </a:lnTo>
                  <a:lnTo>
                    <a:pt x="932727" y="25399"/>
                  </a:lnTo>
                  <a:close/>
                </a:path>
              </a:pathLst>
            </a:custGeom>
            <a:solidFill>
              <a:srgbClr val="4F81BD"/>
            </a:solidFill>
          </p:spPr>
          <p:txBody>
            <a:bodyPr wrap="square" lIns="0" tIns="0" rIns="0" bIns="0" rtlCol="0"/>
            <a:lstStyle/>
            <a:p>
              <a:endParaRPr/>
            </a:p>
          </p:txBody>
        </p:sp>
      </p:grpSp>
      <p:sp>
        <p:nvSpPr>
          <p:cNvPr id="33" name="object 33"/>
          <p:cNvSpPr txBox="1"/>
          <p:nvPr/>
        </p:nvSpPr>
        <p:spPr>
          <a:xfrm>
            <a:off x="3323861" y="4348988"/>
            <a:ext cx="641985" cy="721360"/>
          </a:xfrm>
          <a:prstGeom prst="rect">
            <a:avLst/>
          </a:prstGeom>
        </p:spPr>
        <p:txBody>
          <a:bodyPr vert="horz" wrap="square" lIns="0" tIns="12700" rIns="0" bIns="0" rtlCol="0">
            <a:spAutoFit/>
          </a:bodyPr>
          <a:lstStyle/>
          <a:p>
            <a:pPr marL="12700">
              <a:lnSpc>
                <a:spcPts val="2140"/>
              </a:lnSpc>
              <a:spcBef>
                <a:spcPts val="100"/>
              </a:spcBef>
            </a:pPr>
            <a:r>
              <a:rPr sz="1800" spc="-20" dirty="0">
                <a:latin typeface="Verdana"/>
                <a:cs typeface="Verdana"/>
              </a:rPr>
              <a:t>Swap</a:t>
            </a:r>
            <a:endParaRPr sz="1800">
              <a:latin typeface="Verdana"/>
              <a:cs typeface="Verdana"/>
            </a:endParaRPr>
          </a:p>
          <a:p>
            <a:pPr marL="49530">
              <a:lnSpc>
                <a:spcPts val="3340"/>
              </a:lnSpc>
            </a:pPr>
            <a:r>
              <a:rPr sz="2800" dirty="0">
                <a:solidFill>
                  <a:srgbClr val="7F7F7F"/>
                </a:solidFill>
                <a:latin typeface="Cambria Math"/>
                <a:cs typeface="Cambria Math"/>
              </a:rPr>
              <a:t>𝑦</a:t>
            </a:r>
            <a:r>
              <a:rPr sz="2800" dirty="0">
                <a:latin typeface="Cambria Math"/>
                <a:cs typeface="Cambria Math"/>
              </a:rPr>
              <a:t>,</a:t>
            </a:r>
            <a:r>
              <a:rPr sz="2800" spc="-120" dirty="0">
                <a:latin typeface="Cambria Math"/>
                <a:cs typeface="Cambria Math"/>
              </a:rPr>
              <a:t> </a:t>
            </a:r>
            <a:r>
              <a:rPr sz="2800" spc="-1370" dirty="0">
                <a:solidFill>
                  <a:srgbClr val="C0504D"/>
                </a:solidFill>
                <a:latin typeface="Cambria Math"/>
                <a:cs typeface="Cambria Math"/>
              </a:rPr>
              <a:t>𝑦</a:t>
            </a:r>
            <a:r>
              <a:rPr sz="2800" spc="-170" dirty="0">
                <a:solidFill>
                  <a:srgbClr val="C0504D"/>
                </a:solidFill>
                <a:latin typeface="Cambria Math"/>
                <a:cs typeface="Cambria Math"/>
              </a:rPr>
              <a:t>$</a:t>
            </a:r>
            <a:endParaRPr sz="2800">
              <a:latin typeface="Cambria Math"/>
              <a:cs typeface="Cambria Math"/>
            </a:endParaRPr>
          </a:p>
        </p:txBody>
      </p:sp>
      <p:sp>
        <p:nvSpPr>
          <p:cNvPr id="34" name="object 34"/>
          <p:cNvSpPr txBox="1"/>
          <p:nvPr/>
        </p:nvSpPr>
        <p:spPr>
          <a:xfrm>
            <a:off x="1266336" y="4111244"/>
            <a:ext cx="932815" cy="565150"/>
          </a:xfrm>
          <a:prstGeom prst="rect">
            <a:avLst/>
          </a:prstGeom>
        </p:spPr>
        <p:txBody>
          <a:bodyPr vert="horz" wrap="square" lIns="0" tIns="28575" rIns="0" bIns="0" rtlCol="0">
            <a:spAutoFit/>
          </a:bodyPr>
          <a:lstStyle/>
          <a:p>
            <a:pPr marL="12700" marR="5080" indent="150495">
              <a:lnSpc>
                <a:spcPts val="2090"/>
              </a:lnSpc>
              <a:spcBef>
                <a:spcPts val="225"/>
              </a:spcBef>
            </a:pPr>
            <a:r>
              <a:rPr sz="1800" spc="-20" dirty="0">
                <a:latin typeface="Verdana"/>
                <a:cs typeface="Verdana"/>
              </a:rPr>
              <a:t>Over </a:t>
            </a:r>
            <a:r>
              <a:rPr sz="1800" spc="-15" dirty="0">
                <a:latin typeface="Verdana"/>
                <a:cs typeface="Verdana"/>
              </a:rPr>
              <a:t>forecast</a:t>
            </a:r>
            <a:endParaRPr sz="1800">
              <a:latin typeface="Verdana"/>
              <a:cs typeface="Verdana"/>
            </a:endParaRPr>
          </a:p>
        </p:txBody>
      </p:sp>
      <p:sp>
        <p:nvSpPr>
          <p:cNvPr id="35" name="object 35"/>
          <p:cNvSpPr txBox="1"/>
          <p:nvPr/>
        </p:nvSpPr>
        <p:spPr>
          <a:xfrm>
            <a:off x="4699952" y="4089907"/>
            <a:ext cx="932815" cy="568325"/>
          </a:xfrm>
          <a:prstGeom prst="rect">
            <a:avLst/>
          </a:prstGeom>
        </p:spPr>
        <p:txBody>
          <a:bodyPr vert="horz" wrap="square" lIns="0" tIns="26670" rIns="0" bIns="0" rtlCol="0">
            <a:spAutoFit/>
          </a:bodyPr>
          <a:lstStyle/>
          <a:p>
            <a:pPr marL="12700" marR="5080" indent="90170">
              <a:lnSpc>
                <a:spcPts val="2110"/>
              </a:lnSpc>
              <a:spcBef>
                <a:spcPts val="210"/>
              </a:spcBef>
            </a:pPr>
            <a:r>
              <a:rPr sz="1800" spc="-10" dirty="0">
                <a:latin typeface="Verdana"/>
                <a:cs typeface="Verdana"/>
              </a:rPr>
              <a:t>Under </a:t>
            </a:r>
            <a:r>
              <a:rPr sz="1800" spc="-15" dirty="0">
                <a:latin typeface="Verdana"/>
                <a:cs typeface="Verdana"/>
              </a:rPr>
              <a:t>forecast</a:t>
            </a:r>
            <a:endParaRPr sz="1800">
              <a:latin typeface="Verdana"/>
              <a:cs typeface="Verdana"/>
            </a:endParaRPr>
          </a:p>
        </p:txBody>
      </p:sp>
      <p:grpSp>
        <p:nvGrpSpPr>
          <p:cNvPr id="36" name="object 36"/>
          <p:cNvGrpSpPr/>
          <p:nvPr/>
        </p:nvGrpSpPr>
        <p:grpSpPr>
          <a:xfrm>
            <a:off x="1167300" y="1840992"/>
            <a:ext cx="1372235" cy="1432560"/>
            <a:chOff x="1167300" y="1840992"/>
            <a:chExt cx="1372235" cy="1432560"/>
          </a:xfrm>
        </p:grpSpPr>
        <p:pic>
          <p:nvPicPr>
            <p:cNvPr id="37" name="object 37"/>
            <p:cNvPicPr/>
            <p:nvPr/>
          </p:nvPicPr>
          <p:blipFill>
            <a:blip r:embed="rId5" cstate="print"/>
            <a:stretch>
              <a:fillRect/>
            </a:stretch>
          </p:blipFill>
          <p:spPr>
            <a:xfrm>
              <a:off x="1741125" y="2456346"/>
              <a:ext cx="159996" cy="140564"/>
            </a:xfrm>
            <a:prstGeom prst="rect">
              <a:avLst/>
            </a:prstGeom>
          </p:spPr>
        </p:pic>
        <p:sp>
          <p:nvSpPr>
            <p:cNvPr id="38" name="object 38"/>
            <p:cNvSpPr/>
            <p:nvPr/>
          </p:nvSpPr>
          <p:spPr>
            <a:xfrm>
              <a:off x="1167300" y="2525727"/>
              <a:ext cx="1364615" cy="0"/>
            </a:xfrm>
            <a:custGeom>
              <a:avLst/>
              <a:gdLst/>
              <a:ahLst/>
              <a:cxnLst/>
              <a:rect l="l" t="t" r="r" b="b"/>
              <a:pathLst>
                <a:path w="1364614">
                  <a:moveTo>
                    <a:pt x="1364333" y="1"/>
                  </a:moveTo>
                  <a:lnTo>
                    <a:pt x="0" y="0"/>
                  </a:lnTo>
                </a:path>
              </a:pathLst>
            </a:custGeom>
            <a:solidFill>
              <a:srgbClr val="7F7F7F"/>
            </a:solidFill>
          </p:spPr>
          <p:txBody>
            <a:bodyPr wrap="square" lIns="0" tIns="0" rIns="0" bIns="0" rtlCol="0"/>
            <a:lstStyle/>
            <a:p>
              <a:endParaRPr/>
            </a:p>
          </p:txBody>
        </p:sp>
        <p:sp>
          <p:nvSpPr>
            <p:cNvPr id="39" name="object 39"/>
            <p:cNvSpPr/>
            <p:nvPr/>
          </p:nvSpPr>
          <p:spPr>
            <a:xfrm>
              <a:off x="1167300" y="2525727"/>
              <a:ext cx="1364615" cy="0"/>
            </a:xfrm>
            <a:custGeom>
              <a:avLst/>
              <a:gdLst/>
              <a:ahLst/>
              <a:cxnLst/>
              <a:rect l="l" t="t" r="r" b="b"/>
              <a:pathLst>
                <a:path w="1364614">
                  <a:moveTo>
                    <a:pt x="0" y="0"/>
                  </a:moveTo>
                  <a:lnTo>
                    <a:pt x="1364333" y="1"/>
                  </a:lnTo>
                </a:path>
              </a:pathLst>
            </a:custGeom>
            <a:ln w="38100">
              <a:solidFill>
                <a:srgbClr val="7F7F7F"/>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1741125" y="3065046"/>
              <a:ext cx="159996" cy="140564"/>
            </a:xfrm>
            <a:prstGeom prst="rect">
              <a:avLst/>
            </a:prstGeom>
          </p:spPr>
        </p:pic>
        <p:sp>
          <p:nvSpPr>
            <p:cNvPr id="41" name="object 41"/>
            <p:cNvSpPr/>
            <p:nvPr/>
          </p:nvSpPr>
          <p:spPr>
            <a:xfrm>
              <a:off x="1167300" y="3134427"/>
              <a:ext cx="1364615" cy="0"/>
            </a:xfrm>
            <a:custGeom>
              <a:avLst/>
              <a:gdLst/>
              <a:ahLst/>
              <a:cxnLst/>
              <a:rect l="l" t="t" r="r" b="b"/>
              <a:pathLst>
                <a:path w="1364614">
                  <a:moveTo>
                    <a:pt x="1364333" y="1"/>
                  </a:moveTo>
                  <a:lnTo>
                    <a:pt x="0" y="0"/>
                  </a:lnTo>
                </a:path>
              </a:pathLst>
            </a:custGeom>
            <a:solidFill>
              <a:srgbClr val="D99694"/>
            </a:solidFill>
          </p:spPr>
          <p:txBody>
            <a:bodyPr wrap="square" lIns="0" tIns="0" rIns="0" bIns="0" rtlCol="0"/>
            <a:lstStyle/>
            <a:p>
              <a:endParaRPr/>
            </a:p>
          </p:txBody>
        </p:sp>
        <p:sp>
          <p:nvSpPr>
            <p:cNvPr id="42" name="object 42"/>
            <p:cNvSpPr/>
            <p:nvPr/>
          </p:nvSpPr>
          <p:spPr>
            <a:xfrm>
              <a:off x="1167300" y="3134427"/>
              <a:ext cx="1364615" cy="0"/>
            </a:xfrm>
            <a:custGeom>
              <a:avLst/>
              <a:gdLst/>
              <a:ahLst/>
              <a:cxnLst/>
              <a:rect l="l" t="t" r="r" b="b"/>
              <a:pathLst>
                <a:path w="1364614">
                  <a:moveTo>
                    <a:pt x="0" y="0"/>
                  </a:moveTo>
                  <a:lnTo>
                    <a:pt x="1364333" y="1"/>
                  </a:lnTo>
                </a:path>
              </a:pathLst>
            </a:custGeom>
            <a:ln w="38100">
              <a:solidFill>
                <a:srgbClr val="C0504D"/>
              </a:solidFill>
            </a:ln>
          </p:spPr>
          <p:txBody>
            <a:bodyPr wrap="square" lIns="0" tIns="0" rIns="0" bIns="0" rtlCol="0"/>
            <a:lstStyle/>
            <a:p>
              <a:endParaRPr/>
            </a:p>
          </p:txBody>
        </p:sp>
        <p:pic>
          <p:nvPicPr>
            <p:cNvPr id="43" name="object 43"/>
            <p:cNvPicPr/>
            <p:nvPr/>
          </p:nvPicPr>
          <p:blipFill>
            <a:blip r:embed="rId10" cstate="print"/>
            <a:stretch>
              <a:fillRect/>
            </a:stretch>
          </p:blipFill>
          <p:spPr>
            <a:xfrm>
              <a:off x="1748939" y="1898006"/>
              <a:ext cx="159996" cy="140564"/>
            </a:xfrm>
            <a:prstGeom prst="rect">
              <a:avLst/>
            </a:prstGeom>
          </p:spPr>
        </p:pic>
        <p:sp>
          <p:nvSpPr>
            <p:cNvPr id="44" name="object 44"/>
            <p:cNvSpPr/>
            <p:nvPr/>
          </p:nvSpPr>
          <p:spPr>
            <a:xfrm>
              <a:off x="1175116" y="1967387"/>
              <a:ext cx="1364615" cy="0"/>
            </a:xfrm>
            <a:custGeom>
              <a:avLst/>
              <a:gdLst/>
              <a:ahLst/>
              <a:cxnLst/>
              <a:rect l="l" t="t" r="r" b="b"/>
              <a:pathLst>
                <a:path w="1364614">
                  <a:moveTo>
                    <a:pt x="1364332" y="1"/>
                  </a:moveTo>
                  <a:lnTo>
                    <a:pt x="0" y="0"/>
                  </a:lnTo>
                </a:path>
              </a:pathLst>
            </a:custGeom>
            <a:solidFill>
              <a:srgbClr val="D99694"/>
            </a:solidFill>
          </p:spPr>
          <p:txBody>
            <a:bodyPr wrap="square" lIns="0" tIns="0" rIns="0" bIns="0" rtlCol="0"/>
            <a:lstStyle/>
            <a:p>
              <a:endParaRPr/>
            </a:p>
          </p:txBody>
        </p:sp>
        <p:sp>
          <p:nvSpPr>
            <p:cNvPr id="45" name="object 45"/>
            <p:cNvSpPr/>
            <p:nvPr/>
          </p:nvSpPr>
          <p:spPr>
            <a:xfrm>
              <a:off x="1175116" y="1967387"/>
              <a:ext cx="1364615" cy="0"/>
            </a:xfrm>
            <a:custGeom>
              <a:avLst/>
              <a:gdLst/>
              <a:ahLst/>
              <a:cxnLst/>
              <a:rect l="l" t="t" r="r" b="b"/>
              <a:pathLst>
                <a:path w="1364614">
                  <a:moveTo>
                    <a:pt x="0" y="0"/>
                  </a:moveTo>
                  <a:lnTo>
                    <a:pt x="1364333" y="1"/>
                  </a:lnTo>
                </a:path>
              </a:pathLst>
            </a:custGeom>
            <a:ln w="38100">
              <a:solidFill>
                <a:srgbClr val="C0504D"/>
              </a:solidFill>
            </a:ln>
          </p:spPr>
          <p:txBody>
            <a:bodyPr wrap="square" lIns="0" tIns="0" rIns="0" bIns="0" rtlCol="0"/>
            <a:lstStyle/>
            <a:p>
              <a:endParaRPr/>
            </a:p>
          </p:txBody>
        </p:sp>
        <p:pic>
          <p:nvPicPr>
            <p:cNvPr id="46" name="object 46"/>
            <p:cNvPicPr/>
            <p:nvPr/>
          </p:nvPicPr>
          <p:blipFill>
            <a:blip r:embed="rId11" cstate="print"/>
            <a:stretch>
              <a:fillRect/>
            </a:stretch>
          </p:blipFill>
          <p:spPr>
            <a:xfrm>
              <a:off x="1283207" y="2426208"/>
              <a:ext cx="234696" cy="847344"/>
            </a:xfrm>
            <a:prstGeom prst="rect">
              <a:avLst/>
            </a:prstGeom>
          </p:spPr>
        </p:pic>
        <p:sp>
          <p:nvSpPr>
            <p:cNvPr id="47" name="object 47"/>
            <p:cNvSpPr/>
            <p:nvPr/>
          </p:nvSpPr>
          <p:spPr>
            <a:xfrm>
              <a:off x="1362646" y="2525727"/>
              <a:ext cx="76200" cy="608965"/>
            </a:xfrm>
            <a:custGeom>
              <a:avLst/>
              <a:gdLst/>
              <a:ahLst/>
              <a:cxnLst/>
              <a:rect l="l" t="t" r="r" b="b"/>
              <a:pathLst>
                <a:path w="76200" h="608964">
                  <a:moveTo>
                    <a:pt x="25401" y="532500"/>
                  </a:moveTo>
                  <a:lnTo>
                    <a:pt x="1" y="532500"/>
                  </a:lnTo>
                  <a:lnTo>
                    <a:pt x="38101" y="608700"/>
                  </a:lnTo>
                  <a:lnTo>
                    <a:pt x="69850" y="545200"/>
                  </a:lnTo>
                  <a:lnTo>
                    <a:pt x="25401" y="545200"/>
                  </a:lnTo>
                  <a:lnTo>
                    <a:pt x="25401" y="532500"/>
                  </a:lnTo>
                  <a:close/>
                </a:path>
                <a:path w="76200" h="608964">
                  <a:moveTo>
                    <a:pt x="50800" y="63500"/>
                  </a:moveTo>
                  <a:lnTo>
                    <a:pt x="25400" y="63500"/>
                  </a:lnTo>
                  <a:lnTo>
                    <a:pt x="25401" y="545200"/>
                  </a:lnTo>
                  <a:lnTo>
                    <a:pt x="50801" y="545200"/>
                  </a:lnTo>
                  <a:lnTo>
                    <a:pt x="50800" y="63500"/>
                  </a:lnTo>
                  <a:close/>
                </a:path>
                <a:path w="76200" h="608964">
                  <a:moveTo>
                    <a:pt x="76200" y="532500"/>
                  </a:moveTo>
                  <a:lnTo>
                    <a:pt x="50801" y="532500"/>
                  </a:lnTo>
                  <a:lnTo>
                    <a:pt x="50801" y="545200"/>
                  </a:lnTo>
                  <a:lnTo>
                    <a:pt x="69850" y="545200"/>
                  </a:lnTo>
                  <a:lnTo>
                    <a:pt x="76200" y="532500"/>
                  </a:lnTo>
                  <a:close/>
                </a:path>
                <a:path w="76200" h="608964">
                  <a:moveTo>
                    <a:pt x="38100" y="0"/>
                  </a:moveTo>
                  <a:lnTo>
                    <a:pt x="0" y="76200"/>
                  </a:lnTo>
                  <a:lnTo>
                    <a:pt x="25400" y="76200"/>
                  </a:lnTo>
                  <a:lnTo>
                    <a:pt x="25400" y="63500"/>
                  </a:lnTo>
                  <a:lnTo>
                    <a:pt x="69850" y="63500"/>
                  </a:lnTo>
                  <a:lnTo>
                    <a:pt x="38100" y="0"/>
                  </a:lnTo>
                  <a:close/>
                </a:path>
                <a:path w="76200" h="608964">
                  <a:moveTo>
                    <a:pt x="69850" y="63500"/>
                  </a:moveTo>
                  <a:lnTo>
                    <a:pt x="50800" y="63500"/>
                  </a:lnTo>
                  <a:lnTo>
                    <a:pt x="50800" y="76200"/>
                  </a:lnTo>
                  <a:lnTo>
                    <a:pt x="76200" y="76200"/>
                  </a:lnTo>
                  <a:lnTo>
                    <a:pt x="69850" y="63500"/>
                  </a:lnTo>
                  <a:close/>
                </a:path>
              </a:pathLst>
            </a:custGeom>
            <a:solidFill>
              <a:srgbClr val="4F81BD"/>
            </a:solidFill>
          </p:spPr>
          <p:txBody>
            <a:bodyPr wrap="square" lIns="0" tIns="0" rIns="0" bIns="0" rtlCol="0"/>
            <a:lstStyle/>
            <a:p>
              <a:endParaRPr/>
            </a:p>
          </p:txBody>
        </p:sp>
        <p:pic>
          <p:nvPicPr>
            <p:cNvPr id="48" name="object 48"/>
            <p:cNvPicPr/>
            <p:nvPr/>
          </p:nvPicPr>
          <p:blipFill>
            <a:blip r:embed="rId12" cstate="print"/>
            <a:stretch>
              <a:fillRect/>
            </a:stretch>
          </p:blipFill>
          <p:spPr>
            <a:xfrm>
              <a:off x="1274063" y="1840992"/>
              <a:ext cx="237744" cy="847343"/>
            </a:xfrm>
            <a:prstGeom prst="rect">
              <a:avLst/>
            </a:prstGeom>
          </p:spPr>
        </p:pic>
        <p:sp>
          <p:nvSpPr>
            <p:cNvPr id="49" name="object 49"/>
            <p:cNvSpPr/>
            <p:nvPr/>
          </p:nvSpPr>
          <p:spPr>
            <a:xfrm>
              <a:off x="1354832" y="1940158"/>
              <a:ext cx="76200" cy="608965"/>
            </a:xfrm>
            <a:custGeom>
              <a:avLst/>
              <a:gdLst/>
              <a:ahLst/>
              <a:cxnLst/>
              <a:rect l="l" t="t" r="r" b="b"/>
              <a:pathLst>
                <a:path w="76200" h="608964">
                  <a:moveTo>
                    <a:pt x="25401" y="532500"/>
                  </a:moveTo>
                  <a:lnTo>
                    <a:pt x="1" y="532500"/>
                  </a:lnTo>
                  <a:lnTo>
                    <a:pt x="38101" y="608700"/>
                  </a:lnTo>
                  <a:lnTo>
                    <a:pt x="69850" y="545200"/>
                  </a:lnTo>
                  <a:lnTo>
                    <a:pt x="25401" y="545200"/>
                  </a:lnTo>
                  <a:lnTo>
                    <a:pt x="25401" y="532500"/>
                  </a:lnTo>
                  <a:close/>
                </a:path>
                <a:path w="76200" h="608964">
                  <a:moveTo>
                    <a:pt x="50800" y="63500"/>
                  </a:moveTo>
                  <a:lnTo>
                    <a:pt x="25400" y="63500"/>
                  </a:lnTo>
                  <a:lnTo>
                    <a:pt x="25401" y="545200"/>
                  </a:lnTo>
                  <a:lnTo>
                    <a:pt x="50801" y="545200"/>
                  </a:lnTo>
                  <a:lnTo>
                    <a:pt x="50800" y="63500"/>
                  </a:lnTo>
                  <a:close/>
                </a:path>
                <a:path w="76200" h="608964">
                  <a:moveTo>
                    <a:pt x="76200" y="532500"/>
                  </a:moveTo>
                  <a:lnTo>
                    <a:pt x="50801" y="532500"/>
                  </a:lnTo>
                  <a:lnTo>
                    <a:pt x="50801" y="545200"/>
                  </a:lnTo>
                  <a:lnTo>
                    <a:pt x="69850" y="545200"/>
                  </a:lnTo>
                  <a:lnTo>
                    <a:pt x="76200" y="532500"/>
                  </a:lnTo>
                  <a:close/>
                </a:path>
                <a:path w="76200" h="608964">
                  <a:moveTo>
                    <a:pt x="38100" y="0"/>
                  </a:moveTo>
                  <a:lnTo>
                    <a:pt x="0" y="76200"/>
                  </a:lnTo>
                  <a:lnTo>
                    <a:pt x="25400" y="76200"/>
                  </a:lnTo>
                  <a:lnTo>
                    <a:pt x="25400" y="63500"/>
                  </a:lnTo>
                  <a:lnTo>
                    <a:pt x="69850" y="63500"/>
                  </a:lnTo>
                  <a:lnTo>
                    <a:pt x="38100" y="0"/>
                  </a:lnTo>
                  <a:close/>
                </a:path>
                <a:path w="76200" h="608964">
                  <a:moveTo>
                    <a:pt x="69850" y="63500"/>
                  </a:moveTo>
                  <a:lnTo>
                    <a:pt x="50800" y="63500"/>
                  </a:lnTo>
                  <a:lnTo>
                    <a:pt x="50800" y="76200"/>
                  </a:lnTo>
                  <a:lnTo>
                    <a:pt x="76200" y="76200"/>
                  </a:lnTo>
                  <a:lnTo>
                    <a:pt x="69850" y="63500"/>
                  </a:lnTo>
                  <a:close/>
                </a:path>
              </a:pathLst>
            </a:custGeom>
            <a:solidFill>
              <a:srgbClr val="4F81BD"/>
            </a:solidFill>
          </p:spPr>
          <p:txBody>
            <a:bodyPr wrap="square" lIns="0" tIns="0" rIns="0" bIns="0" rtlCol="0"/>
            <a:lstStyle/>
            <a:p>
              <a:endParaRPr/>
            </a:p>
          </p:txBody>
        </p:sp>
      </p:grpSp>
      <p:sp>
        <p:nvSpPr>
          <p:cNvPr id="50" name="object 50"/>
          <p:cNvSpPr txBox="1"/>
          <p:nvPr/>
        </p:nvSpPr>
        <p:spPr>
          <a:xfrm>
            <a:off x="2880758" y="1609852"/>
            <a:ext cx="1523365" cy="1765935"/>
          </a:xfrm>
          <a:prstGeom prst="rect">
            <a:avLst/>
          </a:prstGeom>
        </p:spPr>
        <p:txBody>
          <a:bodyPr vert="horz" wrap="square" lIns="0" tIns="158750" rIns="0" bIns="0" rtlCol="0">
            <a:spAutoFit/>
          </a:bodyPr>
          <a:lstStyle/>
          <a:p>
            <a:pPr marL="24130">
              <a:lnSpc>
                <a:spcPct val="100000"/>
              </a:lnSpc>
              <a:spcBef>
                <a:spcPts val="1250"/>
              </a:spcBef>
            </a:pPr>
            <a:r>
              <a:rPr sz="2800" spc="-1345" dirty="0">
                <a:solidFill>
                  <a:srgbClr val="C00000"/>
                </a:solidFill>
                <a:latin typeface="Cambria Math"/>
                <a:cs typeface="Cambria Math"/>
              </a:rPr>
              <a:t>𝑦</a:t>
            </a:r>
            <a:r>
              <a:rPr sz="2800" spc="-145" dirty="0">
                <a:solidFill>
                  <a:srgbClr val="C00000"/>
                </a:solidFill>
                <a:latin typeface="Cambria Math"/>
                <a:cs typeface="Cambria Math"/>
              </a:rPr>
              <a:t>$</a:t>
            </a:r>
            <a:r>
              <a:rPr sz="2800" spc="265" dirty="0">
                <a:solidFill>
                  <a:srgbClr val="C00000"/>
                </a:solidFill>
                <a:latin typeface="Cambria Math"/>
                <a:cs typeface="Cambria Math"/>
              </a:rPr>
              <a:t> </a:t>
            </a:r>
            <a:r>
              <a:rPr sz="2800" dirty="0">
                <a:solidFill>
                  <a:srgbClr val="C00000"/>
                </a:solidFill>
                <a:latin typeface="Cambria Math"/>
                <a:cs typeface="Cambria Math"/>
              </a:rPr>
              <a:t>=</a:t>
            </a:r>
            <a:r>
              <a:rPr sz="2800" spc="155" dirty="0">
                <a:solidFill>
                  <a:srgbClr val="C00000"/>
                </a:solidFill>
                <a:latin typeface="Cambria Math"/>
                <a:cs typeface="Cambria Math"/>
              </a:rPr>
              <a:t> </a:t>
            </a:r>
            <a:r>
              <a:rPr sz="2800" dirty="0">
                <a:solidFill>
                  <a:srgbClr val="C00000"/>
                </a:solidFill>
                <a:latin typeface="Cambria Math"/>
                <a:cs typeface="Cambria Math"/>
              </a:rPr>
              <a:t>𝑦</a:t>
            </a:r>
            <a:r>
              <a:rPr sz="2800" spc="50" dirty="0">
                <a:solidFill>
                  <a:srgbClr val="C00000"/>
                </a:solidFill>
                <a:latin typeface="Cambria Math"/>
                <a:cs typeface="Cambria Math"/>
              </a:rPr>
              <a:t> </a:t>
            </a:r>
            <a:r>
              <a:rPr sz="2800" dirty="0">
                <a:solidFill>
                  <a:srgbClr val="C00000"/>
                </a:solidFill>
                <a:latin typeface="Cambria Math"/>
                <a:cs typeface="Cambria Math"/>
              </a:rPr>
              <a:t>+ </a:t>
            </a:r>
            <a:r>
              <a:rPr sz="2800" spc="-50" dirty="0">
                <a:solidFill>
                  <a:srgbClr val="C00000"/>
                </a:solidFill>
                <a:latin typeface="Cambria Math"/>
                <a:cs typeface="Cambria Math"/>
              </a:rPr>
              <a:t>𝛿</a:t>
            </a:r>
            <a:endParaRPr sz="2800">
              <a:latin typeface="Cambria Math"/>
              <a:cs typeface="Cambria Math"/>
            </a:endParaRPr>
          </a:p>
          <a:p>
            <a:pPr marL="12700">
              <a:lnSpc>
                <a:spcPct val="100000"/>
              </a:lnSpc>
              <a:spcBef>
                <a:spcPts val="1150"/>
              </a:spcBef>
            </a:pPr>
            <a:r>
              <a:rPr sz="2800" spc="-50" dirty="0">
                <a:solidFill>
                  <a:srgbClr val="7F7F7F"/>
                </a:solidFill>
                <a:latin typeface="Cambria Math"/>
                <a:cs typeface="Cambria Math"/>
              </a:rPr>
              <a:t>𝑦</a:t>
            </a:r>
            <a:endParaRPr sz="2800">
              <a:latin typeface="Cambria Math"/>
              <a:cs typeface="Cambria Math"/>
            </a:endParaRPr>
          </a:p>
          <a:p>
            <a:pPr marL="24130">
              <a:lnSpc>
                <a:spcPct val="100000"/>
              </a:lnSpc>
              <a:spcBef>
                <a:spcPts val="1325"/>
              </a:spcBef>
            </a:pPr>
            <a:r>
              <a:rPr sz="2800" spc="-1345" dirty="0">
                <a:solidFill>
                  <a:srgbClr val="C00000"/>
                </a:solidFill>
                <a:latin typeface="Cambria Math"/>
                <a:cs typeface="Cambria Math"/>
              </a:rPr>
              <a:t>𝑦</a:t>
            </a:r>
            <a:r>
              <a:rPr sz="2800" spc="-145" dirty="0">
                <a:solidFill>
                  <a:srgbClr val="C00000"/>
                </a:solidFill>
                <a:latin typeface="Cambria Math"/>
                <a:cs typeface="Cambria Math"/>
              </a:rPr>
              <a:t>$</a:t>
            </a:r>
            <a:r>
              <a:rPr sz="2800" spc="265" dirty="0">
                <a:solidFill>
                  <a:srgbClr val="C00000"/>
                </a:solidFill>
                <a:latin typeface="Cambria Math"/>
                <a:cs typeface="Cambria Math"/>
              </a:rPr>
              <a:t> </a:t>
            </a:r>
            <a:r>
              <a:rPr sz="2800" dirty="0">
                <a:solidFill>
                  <a:srgbClr val="C00000"/>
                </a:solidFill>
                <a:latin typeface="Cambria Math"/>
                <a:cs typeface="Cambria Math"/>
              </a:rPr>
              <a:t>=</a:t>
            </a:r>
            <a:r>
              <a:rPr sz="2800" spc="155" dirty="0">
                <a:solidFill>
                  <a:srgbClr val="C00000"/>
                </a:solidFill>
                <a:latin typeface="Cambria Math"/>
                <a:cs typeface="Cambria Math"/>
              </a:rPr>
              <a:t> </a:t>
            </a:r>
            <a:r>
              <a:rPr sz="2800" dirty="0">
                <a:solidFill>
                  <a:srgbClr val="C00000"/>
                </a:solidFill>
                <a:latin typeface="Cambria Math"/>
                <a:cs typeface="Cambria Math"/>
              </a:rPr>
              <a:t>𝑦</a:t>
            </a:r>
            <a:r>
              <a:rPr sz="2800" spc="50" dirty="0">
                <a:solidFill>
                  <a:srgbClr val="C00000"/>
                </a:solidFill>
                <a:latin typeface="Cambria Math"/>
                <a:cs typeface="Cambria Math"/>
              </a:rPr>
              <a:t> </a:t>
            </a:r>
            <a:r>
              <a:rPr sz="2800" dirty="0">
                <a:solidFill>
                  <a:srgbClr val="C00000"/>
                </a:solidFill>
                <a:latin typeface="Cambria Math"/>
                <a:cs typeface="Cambria Math"/>
              </a:rPr>
              <a:t>− </a:t>
            </a:r>
            <a:r>
              <a:rPr sz="2800" spc="-50" dirty="0">
                <a:solidFill>
                  <a:srgbClr val="C00000"/>
                </a:solidFill>
                <a:latin typeface="Cambria Math"/>
                <a:cs typeface="Cambria Math"/>
              </a:rPr>
              <a:t>𝛿</a:t>
            </a:r>
            <a:endParaRPr sz="2800">
              <a:latin typeface="Cambria Math"/>
              <a:cs typeface="Cambria Math"/>
            </a:endParaRPr>
          </a:p>
        </p:txBody>
      </p:sp>
      <p:sp>
        <p:nvSpPr>
          <p:cNvPr id="51" name="object 51"/>
          <p:cNvSpPr txBox="1"/>
          <p:nvPr/>
        </p:nvSpPr>
        <p:spPr>
          <a:xfrm>
            <a:off x="4787591" y="1883155"/>
            <a:ext cx="153987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Verdana"/>
                <a:cs typeface="Verdana"/>
              </a:rPr>
              <a:t>Over</a:t>
            </a:r>
            <a:r>
              <a:rPr sz="1800" spc="-125" dirty="0">
                <a:latin typeface="Verdana"/>
                <a:cs typeface="Verdana"/>
              </a:rPr>
              <a:t> </a:t>
            </a:r>
            <a:r>
              <a:rPr sz="1800" spc="-10" dirty="0">
                <a:latin typeface="Verdana"/>
                <a:cs typeface="Verdana"/>
              </a:rPr>
              <a:t>forecast</a:t>
            </a:r>
            <a:endParaRPr sz="1800">
              <a:latin typeface="Verdana"/>
              <a:cs typeface="Verdana"/>
            </a:endParaRPr>
          </a:p>
        </p:txBody>
      </p:sp>
      <p:sp>
        <p:nvSpPr>
          <p:cNvPr id="52" name="object 52"/>
          <p:cNvSpPr txBox="1"/>
          <p:nvPr/>
        </p:nvSpPr>
        <p:spPr>
          <a:xfrm>
            <a:off x="4847657" y="3017011"/>
            <a:ext cx="166052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Under</a:t>
            </a:r>
            <a:r>
              <a:rPr sz="1800" spc="-120" dirty="0">
                <a:latin typeface="Verdana"/>
                <a:cs typeface="Verdana"/>
              </a:rPr>
              <a:t> </a:t>
            </a:r>
            <a:r>
              <a:rPr sz="1800" spc="-10" dirty="0">
                <a:latin typeface="Verdana"/>
                <a:cs typeface="Verdana"/>
              </a:rPr>
              <a:t>forecast</a:t>
            </a:r>
            <a:endParaRPr sz="1800">
              <a:latin typeface="Verdana"/>
              <a:cs typeface="Verdana"/>
            </a:endParaRPr>
          </a:p>
        </p:txBody>
      </p:sp>
      <p:sp>
        <p:nvSpPr>
          <p:cNvPr id="53" name="object 53"/>
          <p:cNvSpPr txBox="1"/>
          <p:nvPr/>
        </p:nvSpPr>
        <p:spPr>
          <a:xfrm>
            <a:off x="1073497" y="1996947"/>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sp>
        <p:nvSpPr>
          <p:cNvPr id="54" name="object 54"/>
          <p:cNvSpPr txBox="1"/>
          <p:nvPr/>
        </p:nvSpPr>
        <p:spPr>
          <a:xfrm>
            <a:off x="1071766" y="2563875"/>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sp>
        <p:nvSpPr>
          <p:cNvPr id="55" name="object 55"/>
          <p:cNvSpPr txBox="1"/>
          <p:nvPr/>
        </p:nvSpPr>
        <p:spPr>
          <a:xfrm>
            <a:off x="4837076" y="2462276"/>
            <a:ext cx="7620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Verdana"/>
                <a:cs typeface="Verdana"/>
              </a:rPr>
              <a:t>Actual</a:t>
            </a:r>
            <a:endParaRPr sz="1800">
              <a:latin typeface="Verdana"/>
              <a:cs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42" name="object 4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43" name="object 43"/>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45</a:t>
            </a:fld>
            <a:endParaRPr spc="-25" dirty="0"/>
          </a:p>
        </p:txBody>
      </p:sp>
      <p:sp>
        <p:nvSpPr>
          <p:cNvPr id="3" name="object 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4" name="object 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5" name="object 5"/>
          <p:cNvSpPr txBox="1"/>
          <p:nvPr/>
        </p:nvSpPr>
        <p:spPr>
          <a:xfrm>
            <a:off x="7665793" y="1939035"/>
            <a:ext cx="2596515" cy="996950"/>
          </a:xfrm>
          <a:prstGeom prst="rect">
            <a:avLst/>
          </a:prstGeom>
        </p:spPr>
        <p:txBody>
          <a:bodyPr vert="horz" wrap="square" lIns="0" tIns="12700" rIns="0" bIns="0" rtlCol="0">
            <a:spAutoFit/>
          </a:bodyPr>
          <a:lstStyle/>
          <a:p>
            <a:pPr marL="1390650">
              <a:lnSpc>
                <a:spcPct val="100000"/>
              </a:lnSpc>
              <a:spcBef>
                <a:spcPts val="100"/>
              </a:spcBef>
              <a:tabLst>
                <a:tab pos="1774189"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a:p>
            <a:pPr marL="323215" indent="-285115">
              <a:lnSpc>
                <a:spcPct val="100000"/>
              </a:lnSpc>
              <a:spcBef>
                <a:spcPts val="2125"/>
              </a:spcBef>
              <a:buFont typeface="Arial MT"/>
              <a:buChar char="•"/>
              <a:tabLst>
                <a:tab pos="323215" algn="l"/>
              </a:tabLst>
            </a:pPr>
            <a:r>
              <a:rPr sz="1800" dirty="0">
                <a:latin typeface="Verdana"/>
                <a:cs typeface="Verdana"/>
              </a:rPr>
              <a:t>Scale</a:t>
            </a:r>
            <a:r>
              <a:rPr sz="1800" spc="-155" dirty="0">
                <a:latin typeface="Verdana"/>
                <a:cs typeface="Verdana"/>
              </a:rPr>
              <a:t> </a:t>
            </a:r>
            <a:r>
              <a:rPr sz="1800" spc="45" dirty="0">
                <a:latin typeface="Verdana"/>
                <a:cs typeface="Verdana"/>
              </a:rPr>
              <a:t>dependence.</a:t>
            </a:r>
            <a:endParaRPr sz="1800">
              <a:latin typeface="Verdana"/>
              <a:cs typeface="Verdana"/>
            </a:endParaRPr>
          </a:p>
        </p:txBody>
      </p:sp>
      <p:sp>
        <p:nvSpPr>
          <p:cNvPr id="6" name="object 6"/>
          <p:cNvSpPr txBox="1"/>
          <p:nvPr/>
        </p:nvSpPr>
        <p:spPr>
          <a:xfrm>
            <a:off x="7691193" y="3181603"/>
            <a:ext cx="2432050"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05" dirty="0">
                <a:latin typeface="Verdana"/>
                <a:cs typeface="Verdana"/>
              </a:rPr>
              <a:t>Sensitive</a:t>
            </a:r>
            <a:r>
              <a:rPr sz="1800" spc="-110" dirty="0">
                <a:latin typeface="Verdana"/>
                <a:cs typeface="Verdana"/>
              </a:rPr>
              <a:t> </a:t>
            </a:r>
            <a:r>
              <a:rPr sz="1800" spc="-10" dirty="0">
                <a:latin typeface="Verdana"/>
                <a:cs typeface="Verdana"/>
              </a:rPr>
              <a:t>to</a:t>
            </a:r>
            <a:r>
              <a:rPr sz="1800" spc="-120" dirty="0">
                <a:latin typeface="Verdana"/>
                <a:cs typeface="Verdana"/>
              </a:rPr>
              <a:t> </a:t>
            </a:r>
            <a:r>
              <a:rPr sz="1800" spc="-85" dirty="0">
                <a:latin typeface="Verdana"/>
                <a:cs typeface="Verdana"/>
              </a:rPr>
              <a:t>outliers.</a:t>
            </a:r>
            <a:endParaRPr sz="1800">
              <a:latin typeface="Verdana"/>
              <a:cs typeface="Verdana"/>
            </a:endParaRPr>
          </a:p>
        </p:txBody>
      </p:sp>
      <p:sp>
        <p:nvSpPr>
          <p:cNvPr id="7" name="object 7"/>
          <p:cNvSpPr txBox="1"/>
          <p:nvPr/>
        </p:nvSpPr>
        <p:spPr>
          <a:xfrm>
            <a:off x="7691193" y="3727195"/>
            <a:ext cx="3547745" cy="580390"/>
          </a:xfrm>
          <a:prstGeom prst="rect">
            <a:avLst/>
          </a:prstGeom>
        </p:spPr>
        <p:txBody>
          <a:bodyPr vert="horz" wrap="square" lIns="0" tIns="6350" rIns="0" bIns="0" rtlCol="0">
            <a:spAutoFit/>
          </a:bodyPr>
          <a:lstStyle/>
          <a:p>
            <a:pPr marL="298450" marR="5080" indent="-285750">
              <a:lnSpc>
                <a:spcPct val="102200"/>
              </a:lnSpc>
              <a:spcBef>
                <a:spcPts val="50"/>
              </a:spcBef>
              <a:buFont typeface="Arial MT"/>
              <a:buChar char="•"/>
              <a:tabLst>
                <a:tab pos="298450" algn="l"/>
              </a:tabLst>
            </a:pPr>
            <a:r>
              <a:rPr sz="1800" spc="-90" dirty="0">
                <a:latin typeface="Verdana"/>
                <a:cs typeface="Verdana"/>
              </a:rPr>
              <a:t>Symmetric</a:t>
            </a:r>
            <a:r>
              <a:rPr sz="1800" spc="-120" dirty="0">
                <a:latin typeface="Verdana"/>
                <a:cs typeface="Verdana"/>
              </a:rPr>
              <a:t> </a:t>
            </a:r>
            <a:r>
              <a:rPr sz="1800" spc="-10" dirty="0">
                <a:latin typeface="Verdana"/>
                <a:cs typeface="Verdana"/>
              </a:rPr>
              <a:t>to</a:t>
            </a:r>
            <a:r>
              <a:rPr sz="1800" spc="-120" dirty="0">
                <a:latin typeface="Verdana"/>
                <a:cs typeface="Verdana"/>
              </a:rPr>
              <a:t> </a:t>
            </a:r>
            <a:r>
              <a:rPr sz="1800" spc="-30" dirty="0">
                <a:latin typeface="Verdana"/>
                <a:cs typeface="Verdana"/>
              </a:rPr>
              <a:t>over</a:t>
            </a:r>
            <a:r>
              <a:rPr sz="1800" spc="-120" dirty="0">
                <a:latin typeface="Verdana"/>
                <a:cs typeface="Verdana"/>
              </a:rPr>
              <a:t> </a:t>
            </a:r>
            <a:r>
              <a:rPr sz="1800" spc="65" dirty="0">
                <a:latin typeface="Verdana"/>
                <a:cs typeface="Verdana"/>
              </a:rPr>
              <a:t>and</a:t>
            </a:r>
            <a:r>
              <a:rPr sz="1800" spc="-110" dirty="0">
                <a:latin typeface="Verdana"/>
                <a:cs typeface="Verdana"/>
              </a:rPr>
              <a:t> </a:t>
            </a:r>
            <a:r>
              <a:rPr sz="1800" spc="-10" dirty="0">
                <a:latin typeface="Verdana"/>
                <a:cs typeface="Verdana"/>
              </a:rPr>
              <a:t>under forecasting.</a:t>
            </a:r>
            <a:endParaRPr sz="1800">
              <a:latin typeface="Verdana"/>
              <a:cs typeface="Verdana"/>
            </a:endParaRPr>
          </a:p>
        </p:txBody>
      </p:sp>
      <p:sp>
        <p:nvSpPr>
          <p:cNvPr id="8" name="object 8"/>
          <p:cNvSpPr txBox="1"/>
          <p:nvPr/>
        </p:nvSpPr>
        <p:spPr>
          <a:xfrm>
            <a:off x="7691193" y="4553204"/>
            <a:ext cx="2564130"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b="1" spc="65" dirty="0">
                <a:latin typeface="Tahoma"/>
                <a:cs typeface="Tahoma"/>
              </a:rPr>
              <a:t>Can</a:t>
            </a:r>
            <a:r>
              <a:rPr sz="1800" b="1" spc="-85" dirty="0">
                <a:latin typeface="Tahoma"/>
                <a:cs typeface="Tahoma"/>
              </a:rPr>
              <a:t> </a:t>
            </a:r>
            <a:r>
              <a:rPr sz="1800" b="1" spc="-160" dirty="0">
                <a:latin typeface="Tahoma"/>
                <a:cs typeface="Tahoma"/>
              </a:rPr>
              <a:t>it</a:t>
            </a:r>
            <a:r>
              <a:rPr sz="1800" b="1" spc="-30" dirty="0">
                <a:latin typeface="Tahoma"/>
                <a:cs typeface="Tahoma"/>
              </a:rPr>
              <a:t> </a:t>
            </a:r>
            <a:r>
              <a:rPr sz="1800" b="1" dirty="0">
                <a:latin typeface="Tahoma"/>
                <a:cs typeface="Tahoma"/>
              </a:rPr>
              <a:t>handle</a:t>
            </a:r>
            <a:r>
              <a:rPr sz="1800" b="1" spc="-45" dirty="0">
                <a:latin typeface="Tahoma"/>
                <a:cs typeface="Tahoma"/>
              </a:rPr>
              <a:t> </a:t>
            </a:r>
            <a:r>
              <a:rPr sz="1800" b="1" spc="-40" dirty="0">
                <a:latin typeface="Tahoma"/>
                <a:cs typeface="Tahoma"/>
              </a:rPr>
              <a:t>zeros?</a:t>
            </a:r>
            <a:endParaRPr sz="1800">
              <a:latin typeface="Tahoma"/>
              <a:cs typeface="Tahoma"/>
            </a:endParaRPr>
          </a:p>
        </p:txBody>
      </p:sp>
      <p:grpSp>
        <p:nvGrpSpPr>
          <p:cNvPr id="9" name="object 9"/>
          <p:cNvGrpSpPr/>
          <p:nvPr/>
        </p:nvGrpSpPr>
        <p:grpSpPr>
          <a:xfrm>
            <a:off x="1842997" y="3852518"/>
            <a:ext cx="2849245" cy="754380"/>
            <a:chOff x="1842997" y="3852518"/>
            <a:chExt cx="2849245" cy="754380"/>
          </a:xfrm>
        </p:grpSpPr>
        <p:pic>
          <p:nvPicPr>
            <p:cNvPr id="10" name="object 10"/>
            <p:cNvPicPr/>
            <p:nvPr/>
          </p:nvPicPr>
          <p:blipFill>
            <a:blip r:embed="rId2" cstate="print"/>
            <a:stretch>
              <a:fillRect/>
            </a:stretch>
          </p:blipFill>
          <p:spPr>
            <a:xfrm>
              <a:off x="4020318" y="3862287"/>
              <a:ext cx="159996" cy="140564"/>
            </a:xfrm>
            <a:prstGeom prst="rect">
              <a:avLst/>
            </a:prstGeom>
          </p:spPr>
        </p:pic>
        <p:pic>
          <p:nvPicPr>
            <p:cNvPr id="11" name="object 11"/>
            <p:cNvPicPr/>
            <p:nvPr/>
          </p:nvPicPr>
          <p:blipFill>
            <a:blip r:embed="rId3" cstate="print"/>
            <a:stretch>
              <a:fillRect/>
            </a:stretch>
          </p:blipFill>
          <p:spPr>
            <a:xfrm>
              <a:off x="4531932" y="4458832"/>
              <a:ext cx="159996" cy="140564"/>
            </a:xfrm>
            <a:prstGeom prst="rect">
              <a:avLst/>
            </a:prstGeom>
          </p:spPr>
        </p:pic>
        <p:pic>
          <p:nvPicPr>
            <p:cNvPr id="12" name="object 12"/>
            <p:cNvPicPr/>
            <p:nvPr/>
          </p:nvPicPr>
          <p:blipFill>
            <a:blip r:embed="rId2" cstate="print"/>
            <a:stretch>
              <a:fillRect/>
            </a:stretch>
          </p:blipFill>
          <p:spPr>
            <a:xfrm>
              <a:off x="1842997" y="4460760"/>
              <a:ext cx="159996" cy="140564"/>
            </a:xfrm>
            <a:prstGeom prst="rect">
              <a:avLst/>
            </a:prstGeom>
          </p:spPr>
        </p:pic>
        <p:pic>
          <p:nvPicPr>
            <p:cNvPr id="13" name="object 13"/>
            <p:cNvPicPr/>
            <p:nvPr/>
          </p:nvPicPr>
          <p:blipFill>
            <a:blip r:embed="rId2" cstate="print"/>
            <a:stretch>
              <a:fillRect/>
            </a:stretch>
          </p:blipFill>
          <p:spPr>
            <a:xfrm>
              <a:off x="2377574" y="3852518"/>
              <a:ext cx="159996" cy="140564"/>
            </a:xfrm>
            <a:prstGeom prst="rect">
              <a:avLst/>
            </a:prstGeom>
          </p:spPr>
        </p:pic>
        <p:pic>
          <p:nvPicPr>
            <p:cNvPr id="14" name="object 14"/>
            <p:cNvPicPr/>
            <p:nvPr/>
          </p:nvPicPr>
          <p:blipFill>
            <a:blip r:embed="rId2" cstate="print"/>
            <a:stretch>
              <a:fillRect/>
            </a:stretch>
          </p:blipFill>
          <p:spPr>
            <a:xfrm>
              <a:off x="2919032" y="4465947"/>
              <a:ext cx="159996" cy="140564"/>
            </a:xfrm>
            <a:prstGeom prst="rect">
              <a:avLst/>
            </a:prstGeom>
          </p:spPr>
        </p:pic>
        <p:pic>
          <p:nvPicPr>
            <p:cNvPr id="15" name="object 15"/>
            <p:cNvPicPr/>
            <p:nvPr/>
          </p:nvPicPr>
          <p:blipFill>
            <a:blip r:embed="rId3" cstate="print"/>
            <a:stretch>
              <a:fillRect/>
            </a:stretch>
          </p:blipFill>
          <p:spPr>
            <a:xfrm>
              <a:off x="3456110" y="4457675"/>
              <a:ext cx="159996" cy="140564"/>
            </a:xfrm>
            <a:prstGeom prst="rect">
              <a:avLst/>
            </a:prstGeom>
          </p:spPr>
        </p:pic>
      </p:grpSp>
      <p:sp>
        <p:nvSpPr>
          <p:cNvPr id="16" name="object 16"/>
          <p:cNvSpPr txBox="1"/>
          <p:nvPr/>
        </p:nvSpPr>
        <p:spPr>
          <a:xfrm>
            <a:off x="4515863" y="3943604"/>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grpSp>
        <p:nvGrpSpPr>
          <p:cNvPr id="17" name="object 17"/>
          <p:cNvGrpSpPr/>
          <p:nvPr/>
        </p:nvGrpSpPr>
        <p:grpSpPr>
          <a:xfrm>
            <a:off x="1126954" y="3136621"/>
            <a:ext cx="4090035" cy="1701164"/>
            <a:chOff x="1126954" y="3136621"/>
            <a:chExt cx="4090035" cy="1701164"/>
          </a:xfrm>
        </p:grpSpPr>
        <p:sp>
          <p:nvSpPr>
            <p:cNvPr id="18" name="object 18"/>
            <p:cNvSpPr/>
            <p:nvPr/>
          </p:nvSpPr>
          <p:spPr>
            <a:xfrm>
              <a:off x="3254395" y="3136621"/>
              <a:ext cx="0" cy="1485900"/>
            </a:xfrm>
            <a:custGeom>
              <a:avLst/>
              <a:gdLst/>
              <a:ahLst/>
              <a:cxnLst/>
              <a:rect l="l" t="t" r="r" b="b"/>
              <a:pathLst>
                <a:path h="1485900">
                  <a:moveTo>
                    <a:pt x="0" y="1485803"/>
                  </a:moveTo>
                  <a:lnTo>
                    <a:pt x="1" y="0"/>
                  </a:lnTo>
                </a:path>
              </a:pathLst>
            </a:custGeom>
            <a:ln w="38100">
              <a:solidFill>
                <a:srgbClr val="BFBFBF"/>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1275236" y="4457677"/>
              <a:ext cx="159996" cy="140564"/>
            </a:xfrm>
            <a:prstGeom prst="rect">
              <a:avLst/>
            </a:prstGeom>
          </p:spPr>
        </p:pic>
        <p:sp>
          <p:nvSpPr>
            <p:cNvPr id="20" name="object 20"/>
            <p:cNvSpPr/>
            <p:nvPr/>
          </p:nvSpPr>
          <p:spPr>
            <a:xfrm>
              <a:off x="1359665" y="4531043"/>
              <a:ext cx="638810" cy="5715"/>
            </a:xfrm>
            <a:custGeom>
              <a:avLst/>
              <a:gdLst/>
              <a:ahLst/>
              <a:cxnLst/>
              <a:rect l="l" t="t" r="r" b="b"/>
              <a:pathLst>
                <a:path w="638810" h="5714">
                  <a:moveTo>
                    <a:pt x="638564" y="0"/>
                  </a:moveTo>
                  <a:lnTo>
                    <a:pt x="0" y="5185"/>
                  </a:lnTo>
                </a:path>
              </a:pathLst>
            </a:custGeom>
            <a:solidFill>
              <a:srgbClr val="7F7F7F"/>
            </a:solidFill>
          </p:spPr>
          <p:txBody>
            <a:bodyPr wrap="square" lIns="0" tIns="0" rIns="0" bIns="0" rtlCol="0"/>
            <a:lstStyle/>
            <a:p>
              <a:endParaRPr/>
            </a:p>
          </p:txBody>
        </p:sp>
        <p:sp>
          <p:nvSpPr>
            <p:cNvPr id="21" name="object 21"/>
            <p:cNvSpPr/>
            <p:nvPr/>
          </p:nvSpPr>
          <p:spPr>
            <a:xfrm>
              <a:off x="1359665" y="4531044"/>
              <a:ext cx="638810" cy="5715"/>
            </a:xfrm>
            <a:custGeom>
              <a:avLst/>
              <a:gdLst/>
              <a:ahLst/>
              <a:cxnLst/>
              <a:rect l="l" t="t" r="r" b="b"/>
              <a:pathLst>
                <a:path w="638810" h="5714">
                  <a:moveTo>
                    <a:pt x="0" y="5185"/>
                  </a:moveTo>
                  <a:lnTo>
                    <a:pt x="638565" y="0"/>
                  </a:lnTo>
                </a:path>
              </a:pathLst>
            </a:custGeom>
            <a:ln w="38100">
              <a:solidFill>
                <a:srgbClr val="7F7F7F"/>
              </a:solidFill>
            </a:ln>
          </p:spPr>
          <p:txBody>
            <a:bodyPr wrap="square" lIns="0" tIns="0" rIns="0" bIns="0" rtlCol="0"/>
            <a:lstStyle/>
            <a:p>
              <a:endParaRPr/>
            </a:p>
          </p:txBody>
        </p:sp>
        <p:sp>
          <p:nvSpPr>
            <p:cNvPr id="22" name="object 22"/>
            <p:cNvSpPr/>
            <p:nvPr/>
          </p:nvSpPr>
          <p:spPr>
            <a:xfrm>
              <a:off x="1928323" y="3969129"/>
              <a:ext cx="476250" cy="562610"/>
            </a:xfrm>
            <a:custGeom>
              <a:avLst/>
              <a:gdLst/>
              <a:ahLst/>
              <a:cxnLst/>
              <a:rect l="l" t="t" r="r" b="b"/>
              <a:pathLst>
                <a:path w="476250" h="562610">
                  <a:moveTo>
                    <a:pt x="476049" y="0"/>
                  </a:moveTo>
                  <a:lnTo>
                    <a:pt x="0" y="562220"/>
                  </a:lnTo>
                </a:path>
              </a:pathLst>
            </a:custGeom>
            <a:solidFill>
              <a:srgbClr val="7F7F7F"/>
            </a:solidFill>
          </p:spPr>
          <p:txBody>
            <a:bodyPr wrap="square" lIns="0" tIns="0" rIns="0" bIns="0" rtlCol="0"/>
            <a:lstStyle/>
            <a:p>
              <a:endParaRPr/>
            </a:p>
          </p:txBody>
        </p:sp>
        <p:sp>
          <p:nvSpPr>
            <p:cNvPr id="23" name="object 23"/>
            <p:cNvSpPr/>
            <p:nvPr/>
          </p:nvSpPr>
          <p:spPr>
            <a:xfrm>
              <a:off x="1928323" y="3969129"/>
              <a:ext cx="476250" cy="562610"/>
            </a:xfrm>
            <a:custGeom>
              <a:avLst/>
              <a:gdLst/>
              <a:ahLst/>
              <a:cxnLst/>
              <a:rect l="l" t="t" r="r" b="b"/>
              <a:pathLst>
                <a:path w="476250" h="562610">
                  <a:moveTo>
                    <a:pt x="0" y="562220"/>
                  </a:moveTo>
                  <a:lnTo>
                    <a:pt x="476050" y="0"/>
                  </a:lnTo>
                </a:path>
              </a:pathLst>
            </a:custGeom>
            <a:ln w="38100">
              <a:solidFill>
                <a:srgbClr val="7F7F7F"/>
              </a:solidFill>
            </a:ln>
          </p:spPr>
          <p:txBody>
            <a:bodyPr wrap="square" lIns="0" tIns="0" rIns="0" bIns="0" rtlCol="0"/>
            <a:lstStyle/>
            <a:p>
              <a:endParaRPr/>
            </a:p>
          </p:txBody>
        </p:sp>
        <p:sp>
          <p:nvSpPr>
            <p:cNvPr id="24" name="object 24"/>
            <p:cNvSpPr/>
            <p:nvPr/>
          </p:nvSpPr>
          <p:spPr>
            <a:xfrm>
              <a:off x="2477335" y="3917873"/>
              <a:ext cx="468630" cy="572135"/>
            </a:xfrm>
            <a:custGeom>
              <a:avLst/>
              <a:gdLst/>
              <a:ahLst/>
              <a:cxnLst/>
              <a:rect l="l" t="t" r="r" b="b"/>
              <a:pathLst>
                <a:path w="468630" h="572135">
                  <a:moveTo>
                    <a:pt x="0" y="0"/>
                  </a:moveTo>
                  <a:lnTo>
                    <a:pt x="468495" y="572025"/>
                  </a:lnTo>
                </a:path>
              </a:pathLst>
            </a:custGeom>
            <a:solidFill>
              <a:srgbClr val="7F7F7F"/>
            </a:solidFill>
          </p:spPr>
          <p:txBody>
            <a:bodyPr wrap="square" lIns="0" tIns="0" rIns="0" bIns="0" rtlCol="0"/>
            <a:lstStyle/>
            <a:p>
              <a:endParaRPr/>
            </a:p>
          </p:txBody>
        </p:sp>
        <p:sp>
          <p:nvSpPr>
            <p:cNvPr id="25" name="object 25"/>
            <p:cNvSpPr/>
            <p:nvPr/>
          </p:nvSpPr>
          <p:spPr>
            <a:xfrm>
              <a:off x="2477335" y="3917873"/>
              <a:ext cx="468630" cy="572135"/>
            </a:xfrm>
            <a:custGeom>
              <a:avLst/>
              <a:gdLst/>
              <a:ahLst/>
              <a:cxnLst/>
              <a:rect l="l" t="t" r="r" b="b"/>
              <a:pathLst>
                <a:path w="468630" h="572135">
                  <a:moveTo>
                    <a:pt x="0" y="0"/>
                  </a:moveTo>
                  <a:lnTo>
                    <a:pt x="468495" y="572026"/>
                  </a:lnTo>
                </a:path>
              </a:pathLst>
            </a:custGeom>
            <a:ln w="38100">
              <a:solidFill>
                <a:srgbClr val="7F7F7F"/>
              </a:solidFill>
            </a:ln>
          </p:spPr>
          <p:txBody>
            <a:bodyPr wrap="square" lIns="0" tIns="0" rIns="0" bIns="0" rtlCol="0"/>
            <a:lstStyle/>
            <a:p>
              <a:endParaRPr/>
            </a:p>
          </p:txBody>
        </p:sp>
        <p:sp>
          <p:nvSpPr>
            <p:cNvPr id="26" name="object 26"/>
            <p:cNvSpPr/>
            <p:nvPr/>
          </p:nvSpPr>
          <p:spPr>
            <a:xfrm>
              <a:off x="2997447" y="4527958"/>
              <a:ext cx="463550" cy="8890"/>
            </a:xfrm>
            <a:custGeom>
              <a:avLst/>
              <a:gdLst/>
              <a:ahLst/>
              <a:cxnLst/>
              <a:rect l="l" t="t" r="r" b="b"/>
              <a:pathLst>
                <a:path w="463550" h="8889">
                  <a:moveTo>
                    <a:pt x="463425" y="0"/>
                  </a:moveTo>
                  <a:lnTo>
                    <a:pt x="0" y="8270"/>
                  </a:lnTo>
                </a:path>
              </a:pathLst>
            </a:custGeom>
            <a:solidFill>
              <a:srgbClr val="7F7F7F"/>
            </a:solidFill>
          </p:spPr>
          <p:txBody>
            <a:bodyPr wrap="square" lIns="0" tIns="0" rIns="0" bIns="0" rtlCol="0"/>
            <a:lstStyle/>
            <a:p>
              <a:endParaRPr/>
            </a:p>
          </p:txBody>
        </p:sp>
        <p:sp>
          <p:nvSpPr>
            <p:cNvPr id="27" name="object 27"/>
            <p:cNvSpPr/>
            <p:nvPr/>
          </p:nvSpPr>
          <p:spPr>
            <a:xfrm>
              <a:off x="2997447" y="4527959"/>
              <a:ext cx="463550" cy="8890"/>
            </a:xfrm>
            <a:custGeom>
              <a:avLst/>
              <a:gdLst/>
              <a:ahLst/>
              <a:cxnLst/>
              <a:rect l="l" t="t" r="r" b="b"/>
              <a:pathLst>
                <a:path w="463550" h="8889">
                  <a:moveTo>
                    <a:pt x="0" y="8270"/>
                  </a:moveTo>
                  <a:lnTo>
                    <a:pt x="463425" y="0"/>
                  </a:lnTo>
                </a:path>
              </a:pathLst>
            </a:custGeom>
            <a:ln w="38100">
              <a:solidFill>
                <a:srgbClr val="7F7F7F"/>
              </a:solidFill>
            </a:ln>
          </p:spPr>
          <p:txBody>
            <a:bodyPr wrap="square" lIns="0" tIns="0" rIns="0" bIns="0" rtlCol="0"/>
            <a:lstStyle/>
            <a:p>
              <a:endParaRPr/>
            </a:p>
          </p:txBody>
        </p:sp>
        <p:sp>
          <p:nvSpPr>
            <p:cNvPr id="28" name="object 28"/>
            <p:cNvSpPr/>
            <p:nvPr/>
          </p:nvSpPr>
          <p:spPr>
            <a:xfrm>
              <a:off x="3561656" y="3978898"/>
              <a:ext cx="485775" cy="553720"/>
            </a:xfrm>
            <a:custGeom>
              <a:avLst/>
              <a:gdLst/>
              <a:ahLst/>
              <a:cxnLst/>
              <a:rect l="l" t="t" r="r" b="b"/>
              <a:pathLst>
                <a:path w="485775" h="553720">
                  <a:moveTo>
                    <a:pt x="485460" y="0"/>
                  </a:moveTo>
                  <a:lnTo>
                    <a:pt x="0" y="553194"/>
                  </a:lnTo>
                </a:path>
              </a:pathLst>
            </a:custGeom>
            <a:solidFill>
              <a:srgbClr val="7F7F7F"/>
            </a:solidFill>
          </p:spPr>
          <p:txBody>
            <a:bodyPr wrap="square" lIns="0" tIns="0" rIns="0" bIns="0" rtlCol="0"/>
            <a:lstStyle/>
            <a:p>
              <a:endParaRPr/>
            </a:p>
          </p:txBody>
        </p:sp>
        <p:sp>
          <p:nvSpPr>
            <p:cNvPr id="29" name="object 29"/>
            <p:cNvSpPr/>
            <p:nvPr/>
          </p:nvSpPr>
          <p:spPr>
            <a:xfrm>
              <a:off x="3561656" y="3978898"/>
              <a:ext cx="485775" cy="553720"/>
            </a:xfrm>
            <a:custGeom>
              <a:avLst/>
              <a:gdLst/>
              <a:ahLst/>
              <a:cxnLst/>
              <a:rect l="l" t="t" r="r" b="b"/>
              <a:pathLst>
                <a:path w="485775" h="553720">
                  <a:moveTo>
                    <a:pt x="0" y="553194"/>
                  </a:moveTo>
                  <a:lnTo>
                    <a:pt x="485461" y="0"/>
                  </a:lnTo>
                </a:path>
              </a:pathLst>
            </a:custGeom>
            <a:ln w="38100">
              <a:solidFill>
                <a:srgbClr val="7F7F7F"/>
              </a:solidFill>
            </a:ln>
          </p:spPr>
          <p:txBody>
            <a:bodyPr wrap="square" lIns="0" tIns="0" rIns="0" bIns="0" rtlCol="0"/>
            <a:lstStyle/>
            <a:p>
              <a:endParaRPr/>
            </a:p>
          </p:txBody>
        </p:sp>
        <p:sp>
          <p:nvSpPr>
            <p:cNvPr id="30" name="object 30"/>
            <p:cNvSpPr/>
            <p:nvPr/>
          </p:nvSpPr>
          <p:spPr>
            <a:xfrm>
              <a:off x="4132969" y="3934476"/>
              <a:ext cx="426084" cy="548640"/>
            </a:xfrm>
            <a:custGeom>
              <a:avLst/>
              <a:gdLst/>
              <a:ahLst/>
              <a:cxnLst/>
              <a:rect l="l" t="t" r="r" b="b"/>
              <a:pathLst>
                <a:path w="426085" h="548639">
                  <a:moveTo>
                    <a:pt x="0" y="0"/>
                  </a:moveTo>
                  <a:lnTo>
                    <a:pt x="425761" y="548309"/>
                  </a:lnTo>
                </a:path>
              </a:pathLst>
            </a:custGeom>
            <a:solidFill>
              <a:srgbClr val="7F7F7F"/>
            </a:solidFill>
          </p:spPr>
          <p:txBody>
            <a:bodyPr wrap="square" lIns="0" tIns="0" rIns="0" bIns="0" rtlCol="0"/>
            <a:lstStyle/>
            <a:p>
              <a:endParaRPr/>
            </a:p>
          </p:txBody>
        </p:sp>
        <p:sp>
          <p:nvSpPr>
            <p:cNvPr id="31" name="object 31"/>
            <p:cNvSpPr/>
            <p:nvPr/>
          </p:nvSpPr>
          <p:spPr>
            <a:xfrm>
              <a:off x="4132969" y="3934476"/>
              <a:ext cx="426084" cy="548640"/>
            </a:xfrm>
            <a:custGeom>
              <a:avLst/>
              <a:gdLst/>
              <a:ahLst/>
              <a:cxnLst/>
              <a:rect l="l" t="t" r="r" b="b"/>
              <a:pathLst>
                <a:path w="426085" h="548639">
                  <a:moveTo>
                    <a:pt x="0" y="0"/>
                  </a:moveTo>
                  <a:lnTo>
                    <a:pt x="425761" y="548310"/>
                  </a:lnTo>
                </a:path>
              </a:pathLst>
            </a:custGeom>
            <a:ln w="38100">
              <a:solidFill>
                <a:srgbClr val="7F7F7F"/>
              </a:solidFill>
            </a:ln>
          </p:spPr>
          <p:txBody>
            <a:bodyPr wrap="square" lIns="0" tIns="0" rIns="0" bIns="0" rtlCol="0"/>
            <a:lstStyle/>
            <a:p>
              <a:endParaRPr/>
            </a:p>
          </p:txBody>
        </p:sp>
        <p:sp>
          <p:nvSpPr>
            <p:cNvPr id="32" name="object 32"/>
            <p:cNvSpPr/>
            <p:nvPr/>
          </p:nvSpPr>
          <p:spPr>
            <a:xfrm>
              <a:off x="1126954" y="4580473"/>
              <a:ext cx="4090035" cy="114300"/>
            </a:xfrm>
            <a:custGeom>
              <a:avLst/>
              <a:gdLst/>
              <a:ahLst/>
              <a:cxnLst/>
              <a:rect l="l" t="t" r="r" b="b"/>
              <a:pathLst>
                <a:path w="4090035" h="114300">
                  <a:moveTo>
                    <a:pt x="3975332" y="0"/>
                  </a:moveTo>
                  <a:lnTo>
                    <a:pt x="3975332" y="114300"/>
                  </a:lnTo>
                  <a:lnTo>
                    <a:pt x="4051532" y="76200"/>
                  </a:lnTo>
                  <a:lnTo>
                    <a:pt x="3994384" y="76200"/>
                  </a:lnTo>
                  <a:lnTo>
                    <a:pt x="3994384" y="38100"/>
                  </a:lnTo>
                  <a:lnTo>
                    <a:pt x="4051532" y="38100"/>
                  </a:lnTo>
                  <a:lnTo>
                    <a:pt x="3975332" y="0"/>
                  </a:lnTo>
                  <a:close/>
                </a:path>
                <a:path w="4090035" h="114300">
                  <a:moveTo>
                    <a:pt x="3975332" y="38100"/>
                  </a:moveTo>
                  <a:lnTo>
                    <a:pt x="0" y="38100"/>
                  </a:lnTo>
                  <a:lnTo>
                    <a:pt x="0" y="76200"/>
                  </a:lnTo>
                  <a:lnTo>
                    <a:pt x="3975332" y="76200"/>
                  </a:lnTo>
                  <a:lnTo>
                    <a:pt x="3975332" y="38100"/>
                  </a:lnTo>
                  <a:close/>
                </a:path>
                <a:path w="4090035" h="114300">
                  <a:moveTo>
                    <a:pt x="4051532" y="38100"/>
                  </a:moveTo>
                  <a:lnTo>
                    <a:pt x="3994384" y="38100"/>
                  </a:lnTo>
                  <a:lnTo>
                    <a:pt x="3994384" y="76200"/>
                  </a:lnTo>
                  <a:lnTo>
                    <a:pt x="4051532" y="76200"/>
                  </a:lnTo>
                  <a:lnTo>
                    <a:pt x="4089632" y="57150"/>
                  </a:lnTo>
                  <a:lnTo>
                    <a:pt x="4051532" y="38100"/>
                  </a:lnTo>
                  <a:close/>
                </a:path>
              </a:pathLst>
            </a:custGeom>
            <a:solidFill>
              <a:srgbClr val="4F81BD"/>
            </a:solidFill>
          </p:spPr>
          <p:txBody>
            <a:bodyPr wrap="square" lIns="0" tIns="0" rIns="0" bIns="0" rtlCol="0"/>
            <a:lstStyle/>
            <a:p>
              <a:endParaRPr/>
            </a:p>
          </p:txBody>
        </p:sp>
        <p:sp>
          <p:nvSpPr>
            <p:cNvPr id="33" name="object 33"/>
            <p:cNvSpPr/>
            <p:nvPr/>
          </p:nvSpPr>
          <p:spPr>
            <a:xfrm>
              <a:off x="1894653"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4" name="object 34"/>
            <p:cNvSpPr/>
            <p:nvPr/>
          </p:nvSpPr>
          <p:spPr>
            <a:xfrm>
              <a:off x="2429639"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5" name="object 35"/>
            <p:cNvSpPr/>
            <p:nvPr/>
          </p:nvSpPr>
          <p:spPr>
            <a:xfrm>
              <a:off x="2974153"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6" name="object 36"/>
            <p:cNvSpPr/>
            <p:nvPr/>
          </p:nvSpPr>
          <p:spPr>
            <a:xfrm>
              <a:off x="3509139"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7" name="object 37"/>
            <p:cNvSpPr/>
            <p:nvPr/>
          </p:nvSpPr>
          <p:spPr>
            <a:xfrm>
              <a:off x="4042539"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8" name="object 38"/>
            <p:cNvSpPr/>
            <p:nvPr/>
          </p:nvSpPr>
          <p:spPr>
            <a:xfrm>
              <a:off x="4587053"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9" name="object 39"/>
            <p:cNvSpPr/>
            <p:nvPr/>
          </p:nvSpPr>
          <p:spPr>
            <a:xfrm>
              <a:off x="1359665" y="4637621"/>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grpSp>
      <p:sp>
        <p:nvSpPr>
          <p:cNvPr id="40" name="object 40"/>
          <p:cNvSpPr txBox="1"/>
          <p:nvPr/>
        </p:nvSpPr>
        <p:spPr>
          <a:xfrm>
            <a:off x="1941649" y="1825244"/>
            <a:ext cx="2501265" cy="78740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Verdana"/>
                <a:cs typeface="Verdana"/>
              </a:rPr>
              <a:t>Intermittent</a:t>
            </a:r>
            <a:r>
              <a:rPr sz="1800" spc="-90" dirty="0">
                <a:latin typeface="Verdana"/>
                <a:cs typeface="Verdana"/>
              </a:rPr>
              <a:t> </a:t>
            </a:r>
            <a:r>
              <a:rPr sz="1800" spc="-60" dirty="0">
                <a:latin typeface="Verdana"/>
                <a:cs typeface="Verdana"/>
              </a:rPr>
              <a:t>time</a:t>
            </a:r>
            <a:r>
              <a:rPr sz="1800" spc="-85" dirty="0">
                <a:latin typeface="Verdana"/>
                <a:cs typeface="Verdana"/>
              </a:rPr>
              <a:t> </a:t>
            </a:r>
            <a:r>
              <a:rPr sz="1800" spc="-90" dirty="0">
                <a:latin typeface="Verdana"/>
                <a:cs typeface="Verdana"/>
              </a:rPr>
              <a:t>series</a:t>
            </a:r>
            <a:endParaRPr sz="1800">
              <a:latin typeface="Verdana"/>
              <a:cs typeface="Verdana"/>
            </a:endParaRPr>
          </a:p>
          <a:p>
            <a:pPr marL="144145">
              <a:lnSpc>
                <a:spcPct val="100000"/>
              </a:lnSpc>
              <a:spcBef>
                <a:spcPts val="1680"/>
              </a:spcBef>
              <a:tabLst>
                <a:tab pos="1760855" algn="l"/>
              </a:tabLst>
            </a:pPr>
            <a:r>
              <a:rPr sz="1800" b="1" spc="-10" dirty="0">
                <a:latin typeface="Tahoma"/>
                <a:cs typeface="Tahoma"/>
              </a:rPr>
              <a:t>Train</a:t>
            </a:r>
            <a:r>
              <a:rPr sz="1800" b="1" dirty="0">
                <a:latin typeface="Tahoma"/>
                <a:cs typeface="Tahoma"/>
              </a:rPr>
              <a:t>	</a:t>
            </a:r>
            <a:r>
              <a:rPr sz="2700" b="1" spc="-30" baseline="1543" dirty="0">
                <a:latin typeface="Tahoma"/>
                <a:cs typeface="Tahoma"/>
              </a:rPr>
              <a:t>Test</a:t>
            </a:r>
            <a:endParaRPr sz="2700" baseline="1543">
              <a:latin typeface="Tahoma"/>
              <a:cs typeface="Tahoma"/>
            </a:endParaRPr>
          </a:p>
        </p:txBody>
      </p:sp>
      <p:sp>
        <p:nvSpPr>
          <p:cNvPr id="41" name="object 41"/>
          <p:cNvSpPr txBox="1"/>
          <p:nvPr/>
        </p:nvSpPr>
        <p:spPr>
          <a:xfrm>
            <a:off x="4988999" y="4733035"/>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29" dirty="0"/>
              <a:t>How</a:t>
            </a:r>
            <a:r>
              <a:rPr spc="-65" dirty="0"/>
              <a:t> </a:t>
            </a:r>
            <a:r>
              <a:rPr spc="-175" dirty="0"/>
              <a:t>to</a:t>
            </a:r>
            <a:r>
              <a:rPr spc="-95" dirty="0"/>
              <a:t> </a:t>
            </a:r>
            <a:r>
              <a:rPr spc="50" dirty="0"/>
              <a:t>pick</a:t>
            </a:r>
            <a:r>
              <a:rPr spc="-65" dirty="0"/>
              <a:t> </a:t>
            </a:r>
            <a:r>
              <a:rPr spc="-240" dirty="0"/>
              <a:t>error</a:t>
            </a:r>
            <a:r>
              <a:rPr spc="-55" dirty="0"/>
              <a:t> </a:t>
            </a:r>
            <a:r>
              <a:rPr spc="-130" dirty="0"/>
              <a:t>metrics</a:t>
            </a:r>
            <a:r>
              <a:rPr spc="-60" dirty="0"/>
              <a:t> </a:t>
            </a:r>
            <a:r>
              <a:rPr spc="-270" dirty="0"/>
              <a:t>for</a:t>
            </a:r>
            <a:r>
              <a:rPr spc="-55" dirty="0"/>
              <a:t> forecasting?</a:t>
            </a: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26" name="object 26"/>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46</a:t>
            </a:fld>
            <a:endParaRPr spc="-25" dirty="0"/>
          </a:p>
        </p:txBody>
      </p:sp>
      <p:sp>
        <p:nvSpPr>
          <p:cNvPr id="3" name="object 3"/>
          <p:cNvSpPr txBox="1"/>
          <p:nvPr/>
        </p:nvSpPr>
        <p:spPr>
          <a:xfrm>
            <a:off x="8298380" y="1392428"/>
            <a:ext cx="2827655" cy="299720"/>
          </a:xfrm>
          <a:prstGeom prst="rect">
            <a:avLst/>
          </a:prstGeom>
        </p:spPr>
        <p:txBody>
          <a:bodyPr vert="horz" wrap="square" lIns="0" tIns="12700" rIns="0" bIns="0" rtlCol="0">
            <a:spAutoFit/>
          </a:bodyPr>
          <a:lstStyle/>
          <a:p>
            <a:pPr marL="12700">
              <a:lnSpc>
                <a:spcPct val="100000"/>
              </a:lnSpc>
              <a:spcBef>
                <a:spcPts val="100"/>
              </a:spcBef>
            </a:pPr>
            <a:r>
              <a:rPr sz="1800" b="1" spc="-85" dirty="0">
                <a:latin typeface="Tahoma"/>
                <a:cs typeface="Tahoma"/>
              </a:rPr>
              <a:t>Properties</a:t>
            </a:r>
            <a:r>
              <a:rPr sz="1800" b="1" spc="-50" dirty="0">
                <a:latin typeface="Tahoma"/>
                <a:cs typeface="Tahoma"/>
              </a:rPr>
              <a:t> </a:t>
            </a:r>
            <a:r>
              <a:rPr sz="1800" b="1" spc="-65" dirty="0">
                <a:latin typeface="Tahoma"/>
                <a:cs typeface="Tahoma"/>
              </a:rPr>
              <a:t>of</a:t>
            </a:r>
            <a:r>
              <a:rPr sz="1800" b="1" spc="-50" dirty="0">
                <a:latin typeface="Tahoma"/>
                <a:cs typeface="Tahoma"/>
              </a:rPr>
              <a:t> </a:t>
            </a:r>
            <a:r>
              <a:rPr sz="1800" b="1" spc="-105" dirty="0">
                <a:latin typeface="Tahoma"/>
                <a:cs typeface="Tahoma"/>
              </a:rPr>
              <a:t>error</a:t>
            </a:r>
            <a:r>
              <a:rPr sz="1800" b="1" spc="-30" dirty="0">
                <a:latin typeface="Tahoma"/>
                <a:cs typeface="Tahoma"/>
              </a:rPr>
              <a:t> </a:t>
            </a:r>
            <a:r>
              <a:rPr sz="1800" b="1" spc="-40" dirty="0">
                <a:latin typeface="Tahoma"/>
                <a:cs typeface="Tahoma"/>
              </a:rPr>
              <a:t>metrics</a:t>
            </a:r>
            <a:endParaRPr sz="1800">
              <a:latin typeface="Tahoma"/>
              <a:cs typeface="Tahoma"/>
            </a:endParaRPr>
          </a:p>
        </p:txBody>
      </p:sp>
      <p:sp>
        <p:nvSpPr>
          <p:cNvPr id="4" name="object 4"/>
          <p:cNvSpPr/>
          <p:nvPr/>
        </p:nvSpPr>
        <p:spPr>
          <a:xfrm>
            <a:off x="9324044" y="2039881"/>
            <a:ext cx="1012825" cy="329565"/>
          </a:xfrm>
          <a:custGeom>
            <a:avLst/>
            <a:gdLst/>
            <a:ahLst/>
            <a:cxnLst/>
            <a:rect l="l" t="t" r="r" b="b"/>
            <a:pathLst>
              <a:path w="1012825" h="329564">
                <a:moveTo>
                  <a:pt x="907195" y="0"/>
                </a:moveTo>
                <a:lnTo>
                  <a:pt x="902507" y="13369"/>
                </a:lnTo>
                <a:lnTo>
                  <a:pt x="921574" y="21643"/>
                </a:lnTo>
                <a:lnTo>
                  <a:pt x="937971" y="33098"/>
                </a:lnTo>
                <a:lnTo>
                  <a:pt x="962757" y="65545"/>
                </a:lnTo>
                <a:lnTo>
                  <a:pt x="977343" y="109323"/>
                </a:lnTo>
                <a:lnTo>
                  <a:pt x="980938" y="134581"/>
                </a:lnTo>
                <a:lnTo>
                  <a:pt x="980989" y="134939"/>
                </a:lnTo>
                <a:lnTo>
                  <a:pt x="980984" y="192092"/>
                </a:lnTo>
                <a:lnTo>
                  <a:pt x="971217" y="242184"/>
                </a:lnTo>
                <a:lnTo>
                  <a:pt x="951618" y="281306"/>
                </a:lnTo>
                <a:lnTo>
                  <a:pt x="921797" y="307699"/>
                </a:lnTo>
                <a:lnTo>
                  <a:pt x="903028" y="316011"/>
                </a:lnTo>
                <a:lnTo>
                  <a:pt x="907195" y="329380"/>
                </a:lnTo>
                <a:lnTo>
                  <a:pt x="952122" y="308306"/>
                </a:lnTo>
                <a:lnTo>
                  <a:pt x="985156" y="271821"/>
                </a:lnTo>
                <a:lnTo>
                  <a:pt x="1005471" y="222965"/>
                </a:lnTo>
                <a:lnTo>
                  <a:pt x="1012243" y="164777"/>
                </a:lnTo>
                <a:lnTo>
                  <a:pt x="1010565" y="134939"/>
                </a:lnTo>
                <a:lnTo>
                  <a:pt x="996958" y="81059"/>
                </a:lnTo>
                <a:lnTo>
                  <a:pt x="970013" y="37488"/>
                </a:lnTo>
                <a:lnTo>
                  <a:pt x="931075" y="8621"/>
                </a:lnTo>
                <a:lnTo>
                  <a:pt x="907195" y="0"/>
                </a:lnTo>
                <a:close/>
              </a:path>
              <a:path w="1012825" h="329564">
                <a:moveTo>
                  <a:pt x="105048" y="0"/>
                </a:moveTo>
                <a:lnTo>
                  <a:pt x="60228" y="21117"/>
                </a:lnTo>
                <a:lnTo>
                  <a:pt x="27174" y="57732"/>
                </a:lnTo>
                <a:lnTo>
                  <a:pt x="6793" y="106675"/>
                </a:lnTo>
                <a:lnTo>
                  <a:pt x="97" y="163041"/>
                </a:lnTo>
                <a:lnTo>
                  <a:pt x="0" y="164777"/>
                </a:lnTo>
                <a:lnTo>
                  <a:pt x="1693" y="195038"/>
                </a:lnTo>
                <a:lnTo>
                  <a:pt x="15236" y="248560"/>
                </a:lnTo>
                <a:lnTo>
                  <a:pt x="42116" y="291990"/>
                </a:lnTo>
                <a:lnTo>
                  <a:pt x="81097" y="320769"/>
                </a:lnTo>
                <a:lnTo>
                  <a:pt x="105048" y="329380"/>
                </a:lnTo>
                <a:lnTo>
                  <a:pt x="109214" y="316011"/>
                </a:lnTo>
                <a:lnTo>
                  <a:pt x="90446" y="307699"/>
                </a:lnTo>
                <a:lnTo>
                  <a:pt x="74249" y="296130"/>
                </a:lnTo>
                <a:lnTo>
                  <a:pt x="49571" y="263226"/>
                </a:lnTo>
                <a:lnTo>
                  <a:pt x="34922" y="218473"/>
                </a:lnTo>
                <a:lnTo>
                  <a:pt x="30112" y="164777"/>
                </a:lnTo>
                <a:lnTo>
                  <a:pt x="30039" y="163041"/>
                </a:lnTo>
                <a:lnTo>
                  <a:pt x="31259" y="134939"/>
                </a:lnTo>
                <a:lnTo>
                  <a:pt x="41026" y="86191"/>
                </a:lnTo>
                <a:lnTo>
                  <a:pt x="60657" y="47732"/>
                </a:lnTo>
                <a:lnTo>
                  <a:pt x="90739" y="21643"/>
                </a:lnTo>
                <a:lnTo>
                  <a:pt x="109735" y="13369"/>
                </a:lnTo>
                <a:lnTo>
                  <a:pt x="105048" y="0"/>
                </a:lnTo>
                <a:close/>
              </a:path>
            </a:pathLst>
          </a:custGeom>
          <a:solidFill>
            <a:srgbClr val="000000"/>
          </a:solidFill>
        </p:spPr>
        <p:txBody>
          <a:bodyPr wrap="square" lIns="0" tIns="0" rIns="0" bIns="0" rtlCol="0"/>
          <a:lstStyle/>
          <a:p>
            <a:endParaRPr/>
          </a:p>
        </p:txBody>
      </p:sp>
      <p:sp>
        <p:nvSpPr>
          <p:cNvPr id="5" name="object 5"/>
          <p:cNvSpPr txBox="1"/>
          <p:nvPr/>
        </p:nvSpPr>
        <p:spPr>
          <a:xfrm>
            <a:off x="7665793" y="1939035"/>
            <a:ext cx="2609215" cy="996950"/>
          </a:xfrm>
          <a:prstGeom prst="rect">
            <a:avLst/>
          </a:prstGeom>
        </p:spPr>
        <p:txBody>
          <a:bodyPr vert="horz" wrap="square" lIns="0" tIns="12700" rIns="0" bIns="0" rtlCol="0">
            <a:spAutoFit/>
          </a:bodyPr>
          <a:lstStyle/>
          <a:p>
            <a:pPr marL="1390650">
              <a:lnSpc>
                <a:spcPct val="100000"/>
              </a:lnSpc>
              <a:spcBef>
                <a:spcPts val="100"/>
              </a:spcBef>
              <a:tabLst>
                <a:tab pos="1774189" algn="l"/>
              </a:tabLst>
            </a:pPr>
            <a:r>
              <a:rPr sz="2800" spc="-50" dirty="0">
                <a:latin typeface="Cambria Math"/>
                <a:cs typeface="Cambria Math"/>
              </a:rPr>
              <a:t>𝐸</a:t>
            </a:r>
            <a:r>
              <a:rPr sz="2800" dirty="0">
                <a:latin typeface="Cambria Math"/>
                <a:cs typeface="Cambria Math"/>
              </a:rPr>
              <a:t>	</a:t>
            </a:r>
            <a:r>
              <a:rPr sz="2800" spc="60" dirty="0">
                <a:latin typeface="Cambria Math"/>
                <a:cs typeface="Cambria Math"/>
              </a:rPr>
              <a:t>𝑦</a:t>
            </a:r>
            <a:r>
              <a:rPr sz="3000" spc="89" baseline="-15277" dirty="0">
                <a:latin typeface="Cambria Math"/>
                <a:cs typeface="Cambria Math"/>
              </a:rPr>
              <a:t>𝑡</a:t>
            </a:r>
            <a:r>
              <a:rPr sz="2800" spc="60" dirty="0">
                <a:latin typeface="Cambria Math"/>
                <a:cs typeface="Cambria Math"/>
              </a:rPr>
              <a:t>,</a:t>
            </a:r>
            <a:r>
              <a:rPr sz="2800" spc="-150" dirty="0">
                <a:latin typeface="Cambria Math"/>
                <a:cs typeface="Cambria Math"/>
              </a:rPr>
              <a:t> </a:t>
            </a:r>
            <a:r>
              <a:rPr sz="2800" spc="-1285" dirty="0">
                <a:latin typeface="Cambria Math"/>
                <a:cs typeface="Cambria Math"/>
              </a:rPr>
              <a:t>𝑦</a:t>
            </a:r>
            <a:r>
              <a:rPr sz="2800" spc="-125" dirty="0">
                <a:latin typeface="Cambria Math"/>
                <a:cs typeface="Cambria Math"/>
              </a:rPr>
              <a:t>$</a:t>
            </a:r>
            <a:r>
              <a:rPr sz="3000" spc="-127" baseline="-15277" dirty="0">
                <a:latin typeface="Cambria Math"/>
                <a:cs typeface="Cambria Math"/>
              </a:rPr>
              <a:t>𝑡</a:t>
            </a:r>
            <a:endParaRPr sz="3000" baseline="-15277">
              <a:latin typeface="Cambria Math"/>
              <a:cs typeface="Cambria Math"/>
            </a:endParaRPr>
          </a:p>
          <a:p>
            <a:pPr marL="323215" indent="-285115">
              <a:lnSpc>
                <a:spcPct val="100000"/>
              </a:lnSpc>
              <a:spcBef>
                <a:spcPts val="2125"/>
              </a:spcBef>
              <a:buFont typeface="Arial MT"/>
              <a:buChar char="•"/>
              <a:tabLst>
                <a:tab pos="323215" algn="l"/>
              </a:tabLst>
            </a:pPr>
            <a:r>
              <a:rPr sz="1800" dirty="0">
                <a:latin typeface="Verdana"/>
                <a:cs typeface="Verdana"/>
              </a:rPr>
              <a:t>Scale</a:t>
            </a:r>
            <a:r>
              <a:rPr sz="1800" spc="-155" dirty="0">
                <a:latin typeface="Verdana"/>
                <a:cs typeface="Verdana"/>
              </a:rPr>
              <a:t> </a:t>
            </a:r>
            <a:r>
              <a:rPr sz="1800" spc="45" dirty="0">
                <a:latin typeface="Verdana"/>
                <a:cs typeface="Verdana"/>
              </a:rPr>
              <a:t>dependence.</a:t>
            </a:r>
            <a:endParaRPr sz="1800">
              <a:latin typeface="Verdana"/>
              <a:cs typeface="Verdana"/>
            </a:endParaRPr>
          </a:p>
        </p:txBody>
      </p:sp>
      <p:sp>
        <p:nvSpPr>
          <p:cNvPr id="6" name="object 6"/>
          <p:cNvSpPr txBox="1"/>
          <p:nvPr/>
        </p:nvSpPr>
        <p:spPr>
          <a:xfrm>
            <a:off x="7691193" y="3181603"/>
            <a:ext cx="2432050" cy="299720"/>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105" dirty="0">
                <a:latin typeface="Verdana"/>
                <a:cs typeface="Verdana"/>
              </a:rPr>
              <a:t>Sensitive</a:t>
            </a:r>
            <a:r>
              <a:rPr sz="1800" spc="-110" dirty="0">
                <a:latin typeface="Verdana"/>
                <a:cs typeface="Verdana"/>
              </a:rPr>
              <a:t> </a:t>
            </a:r>
            <a:r>
              <a:rPr sz="1800" spc="-10" dirty="0">
                <a:latin typeface="Verdana"/>
                <a:cs typeface="Verdana"/>
              </a:rPr>
              <a:t>to</a:t>
            </a:r>
            <a:r>
              <a:rPr sz="1800" spc="-120" dirty="0">
                <a:latin typeface="Verdana"/>
                <a:cs typeface="Verdana"/>
              </a:rPr>
              <a:t> </a:t>
            </a:r>
            <a:r>
              <a:rPr sz="1800" spc="-85" dirty="0">
                <a:latin typeface="Verdana"/>
                <a:cs typeface="Verdana"/>
              </a:rPr>
              <a:t>outliers.</a:t>
            </a:r>
            <a:endParaRPr sz="1800">
              <a:latin typeface="Verdana"/>
              <a:cs typeface="Verdana"/>
            </a:endParaRPr>
          </a:p>
        </p:txBody>
      </p:sp>
      <p:sp>
        <p:nvSpPr>
          <p:cNvPr id="7" name="object 7"/>
          <p:cNvSpPr txBox="1"/>
          <p:nvPr/>
        </p:nvSpPr>
        <p:spPr>
          <a:xfrm>
            <a:off x="7691193" y="3727195"/>
            <a:ext cx="3547745" cy="580390"/>
          </a:xfrm>
          <a:prstGeom prst="rect">
            <a:avLst/>
          </a:prstGeom>
        </p:spPr>
        <p:txBody>
          <a:bodyPr vert="horz" wrap="square" lIns="0" tIns="6350" rIns="0" bIns="0" rtlCol="0">
            <a:spAutoFit/>
          </a:bodyPr>
          <a:lstStyle/>
          <a:p>
            <a:pPr marL="298450" marR="5080" indent="-285750">
              <a:lnSpc>
                <a:spcPct val="102200"/>
              </a:lnSpc>
              <a:spcBef>
                <a:spcPts val="50"/>
              </a:spcBef>
              <a:buFont typeface="Arial MT"/>
              <a:buChar char="•"/>
              <a:tabLst>
                <a:tab pos="298450" algn="l"/>
              </a:tabLst>
            </a:pPr>
            <a:r>
              <a:rPr sz="1800" spc="-90" dirty="0">
                <a:latin typeface="Verdana"/>
                <a:cs typeface="Verdana"/>
              </a:rPr>
              <a:t>Symmetric</a:t>
            </a:r>
            <a:r>
              <a:rPr sz="1800" spc="-120" dirty="0">
                <a:latin typeface="Verdana"/>
                <a:cs typeface="Verdana"/>
              </a:rPr>
              <a:t> </a:t>
            </a:r>
            <a:r>
              <a:rPr sz="1800" spc="-10" dirty="0">
                <a:latin typeface="Verdana"/>
                <a:cs typeface="Verdana"/>
              </a:rPr>
              <a:t>to</a:t>
            </a:r>
            <a:r>
              <a:rPr sz="1800" spc="-120" dirty="0">
                <a:latin typeface="Verdana"/>
                <a:cs typeface="Verdana"/>
              </a:rPr>
              <a:t> </a:t>
            </a:r>
            <a:r>
              <a:rPr sz="1800" spc="-30" dirty="0">
                <a:latin typeface="Verdana"/>
                <a:cs typeface="Verdana"/>
              </a:rPr>
              <a:t>over</a:t>
            </a:r>
            <a:r>
              <a:rPr sz="1800" spc="-120" dirty="0">
                <a:latin typeface="Verdana"/>
                <a:cs typeface="Verdana"/>
              </a:rPr>
              <a:t> </a:t>
            </a:r>
            <a:r>
              <a:rPr sz="1800" spc="65" dirty="0">
                <a:latin typeface="Verdana"/>
                <a:cs typeface="Verdana"/>
              </a:rPr>
              <a:t>and</a:t>
            </a:r>
            <a:r>
              <a:rPr sz="1800" spc="-110" dirty="0">
                <a:latin typeface="Verdana"/>
                <a:cs typeface="Verdana"/>
              </a:rPr>
              <a:t> </a:t>
            </a:r>
            <a:r>
              <a:rPr sz="1800" spc="-10" dirty="0">
                <a:latin typeface="Verdana"/>
                <a:cs typeface="Verdana"/>
              </a:rPr>
              <a:t>under forecasting.</a:t>
            </a:r>
            <a:endParaRPr sz="1800">
              <a:latin typeface="Verdana"/>
              <a:cs typeface="Verdana"/>
            </a:endParaRPr>
          </a:p>
        </p:txBody>
      </p:sp>
      <p:sp>
        <p:nvSpPr>
          <p:cNvPr id="8" name="object 8"/>
          <p:cNvSpPr txBox="1"/>
          <p:nvPr/>
        </p:nvSpPr>
        <p:spPr>
          <a:xfrm>
            <a:off x="7691193" y="4553204"/>
            <a:ext cx="3883660" cy="845819"/>
          </a:xfrm>
          <a:prstGeom prst="rect">
            <a:avLst/>
          </a:prstGeom>
        </p:spPr>
        <p:txBody>
          <a:bodyPr vert="horz" wrap="square" lIns="0" tIns="12700" rIns="0" bIns="0" rtlCol="0">
            <a:spAutoFit/>
          </a:bodyPr>
          <a:lstStyle/>
          <a:p>
            <a:pPr marL="297815" indent="-285115">
              <a:lnSpc>
                <a:spcPct val="100000"/>
              </a:lnSpc>
              <a:spcBef>
                <a:spcPts val="100"/>
              </a:spcBef>
              <a:buFont typeface="Arial MT"/>
              <a:buChar char="•"/>
              <a:tabLst>
                <a:tab pos="297815" algn="l"/>
              </a:tabLst>
            </a:pPr>
            <a:r>
              <a:rPr sz="1800" spc="95" dirty="0">
                <a:latin typeface="Verdana"/>
                <a:cs typeface="Verdana"/>
              </a:rPr>
              <a:t>Can</a:t>
            </a:r>
            <a:r>
              <a:rPr sz="1800" spc="-95" dirty="0">
                <a:latin typeface="Verdana"/>
                <a:cs typeface="Verdana"/>
              </a:rPr>
              <a:t> </a:t>
            </a:r>
            <a:r>
              <a:rPr sz="1800" spc="-130" dirty="0">
                <a:latin typeface="Verdana"/>
                <a:cs typeface="Verdana"/>
              </a:rPr>
              <a:t>it</a:t>
            </a:r>
            <a:r>
              <a:rPr sz="1800" spc="-95" dirty="0">
                <a:latin typeface="Verdana"/>
                <a:cs typeface="Verdana"/>
              </a:rPr>
              <a:t> </a:t>
            </a:r>
            <a:r>
              <a:rPr sz="1800" dirty="0">
                <a:latin typeface="Verdana"/>
                <a:cs typeface="Verdana"/>
              </a:rPr>
              <a:t>handle</a:t>
            </a:r>
            <a:r>
              <a:rPr sz="1800" spc="-85" dirty="0">
                <a:latin typeface="Verdana"/>
                <a:cs typeface="Verdana"/>
              </a:rPr>
              <a:t> </a:t>
            </a:r>
            <a:r>
              <a:rPr sz="1800" spc="-10" dirty="0">
                <a:latin typeface="Verdana"/>
                <a:cs typeface="Verdana"/>
              </a:rPr>
              <a:t>zeros?</a:t>
            </a:r>
            <a:endParaRPr sz="1800">
              <a:latin typeface="Verdana"/>
              <a:cs typeface="Verdana"/>
            </a:endParaRPr>
          </a:p>
          <a:p>
            <a:pPr marL="297815" indent="-285115">
              <a:lnSpc>
                <a:spcPct val="100000"/>
              </a:lnSpc>
              <a:spcBef>
                <a:spcPts val="2135"/>
              </a:spcBef>
              <a:buFont typeface="Arial MT"/>
              <a:buChar char="•"/>
              <a:tabLst>
                <a:tab pos="297815" algn="l"/>
              </a:tabLst>
            </a:pPr>
            <a:r>
              <a:rPr sz="1800" b="1" spc="-45" dirty="0">
                <a:latin typeface="Tahoma"/>
                <a:cs typeface="Tahoma"/>
              </a:rPr>
              <a:t>Optimise</a:t>
            </a:r>
            <a:r>
              <a:rPr sz="1800" b="1" spc="-75" dirty="0">
                <a:latin typeface="Tahoma"/>
                <a:cs typeface="Tahoma"/>
              </a:rPr>
              <a:t> </a:t>
            </a:r>
            <a:r>
              <a:rPr sz="1800" b="1" spc="-130" dirty="0">
                <a:latin typeface="Tahoma"/>
                <a:cs typeface="Tahoma"/>
              </a:rPr>
              <a:t>for</a:t>
            </a:r>
            <a:r>
              <a:rPr sz="1800" b="1" spc="-30" dirty="0">
                <a:latin typeface="Tahoma"/>
                <a:cs typeface="Tahoma"/>
              </a:rPr>
              <a:t> </a:t>
            </a:r>
            <a:r>
              <a:rPr sz="1800" b="1" dirty="0">
                <a:latin typeface="Tahoma"/>
                <a:cs typeface="Tahoma"/>
              </a:rPr>
              <a:t>mean,</a:t>
            </a:r>
            <a:r>
              <a:rPr sz="1800" b="1" spc="-55" dirty="0">
                <a:latin typeface="Tahoma"/>
                <a:cs typeface="Tahoma"/>
              </a:rPr>
              <a:t> </a:t>
            </a:r>
            <a:r>
              <a:rPr sz="1800" b="1" dirty="0">
                <a:latin typeface="Tahoma"/>
                <a:cs typeface="Tahoma"/>
              </a:rPr>
              <a:t>median,</a:t>
            </a:r>
            <a:r>
              <a:rPr sz="1800" b="1" spc="-55" dirty="0">
                <a:latin typeface="Tahoma"/>
                <a:cs typeface="Tahoma"/>
              </a:rPr>
              <a:t> </a:t>
            </a:r>
            <a:r>
              <a:rPr sz="1800" b="1" spc="-20" dirty="0">
                <a:latin typeface="Tahoma"/>
                <a:cs typeface="Tahoma"/>
              </a:rPr>
              <a:t>etc.</a:t>
            </a:r>
            <a:endParaRPr sz="1800">
              <a:latin typeface="Tahoma"/>
              <a:cs typeface="Tahoma"/>
            </a:endParaRPr>
          </a:p>
        </p:txBody>
      </p:sp>
      <p:sp>
        <p:nvSpPr>
          <p:cNvPr id="9" name="object 9"/>
          <p:cNvSpPr/>
          <p:nvPr/>
        </p:nvSpPr>
        <p:spPr>
          <a:xfrm>
            <a:off x="182412" y="1901951"/>
            <a:ext cx="3475354" cy="2944495"/>
          </a:xfrm>
          <a:custGeom>
            <a:avLst/>
            <a:gdLst/>
            <a:ahLst/>
            <a:cxnLst/>
            <a:rect l="l" t="t" r="r" b="b"/>
            <a:pathLst>
              <a:path w="3475354" h="2944495">
                <a:moveTo>
                  <a:pt x="0" y="490737"/>
                </a:moveTo>
                <a:lnTo>
                  <a:pt x="2246" y="443476"/>
                </a:lnTo>
                <a:lnTo>
                  <a:pt x="8848" y="397485"/>
                </a:lnTo>
                <a:lnTo>
                  <a:pt x="19601" y="352972"/>
                </a:lnTo>
                <a:lnTo>
                  <a:pt x="34298" y="310141"/>
                </a:lnTo>
                <a:lnTo>
                  <a:pt x="52733" y="269197"/>
                </a:lnTo>
                <a:lnTo>
                  <a:pt x="74702" y="230348"/>
                </a:lnTo>
                <a:lnTo>
                  <a:pt x="99999" y="193798"/>
                </a:lnTo>
                <a:lnTo>
                  <a:pt x="128417" y="159752"/>
                </a:lnTo>
                <a:lnTo>
                  <a:pt x="159752" y="128418"/>
                </a:lnTo>
                <a:lnTo>
                  <a:pt x="193798" y="99999"/>
                </a:lnTo>
                <a:lnTo>
                  <a:pt x="230348" y="74702"/>
                </a:lnTo>
                <a:lnTo>
                  <a:pt x="269197" y="52733"/>
                </a:lnTo>
                <a:lnTo>
                  <a:pt x="310141" y="34298"/>
                </a:lnTo>
                <a:lnTo>
                  <a:pt x="352972" y="19601"/>
                </a:lnTo>
                <a:lnTo>
                  <a:pt x="397485" y="8848"/>
                </a:lnTo>
                <a:lnTo>
                  <a:pt x="443476" y="2246"/>
                </a:lnTo>
                <a:lnTo>
                  <a:pt x="490737" y="0"/>
                </a:lnTo>
                <a:lnTo>
                  <a:pt x="2984451" y="0"/>
                </a:lnTo>
                <a:lnTo>
                  <a:pt x="3031712" y="2246"/>
                </a:lnTo>
                <a:lnTo>
                  <a:pt x="3077702" y="8848"/>
                </a:lnTo>
                <a:lnTo>
                  <a:pt x="3122215" y="19601"/>
                </a:lnTo>
                <a:lnTo>
                  <a:pt x="3165046" y="34298"/>
                </a:lnTo>
                <a:lnTo>
                  <a:pt x="3205990" y="52733"/>
                </a:lnTo>
                <a:lnTo>
                  <a:pt x="3244839" y="74702"/>
                </a:lnTo>
                <a:lnTo>
                  <a:pt x="3281389" y="99999"/>
                </a:lnTo>
                <a:lnTo>
                  <a:pt x="3315435" y="128418"/>
                </a:lnTo>
                <a:lnTo>
                  <a:pt x="3346769" y="159752"/>
                </a:lnTo>
                <a:lnTo>
                  <a:pt x="3375188" y="193798"/>
                </a:lnTo>
                <a:lnTo>
                  <a:pt x="3400485" y="230348"/>
                </a:lnTo>
                <a:lnTo>
                  <a:pt x="3422454" y="269197"/>
                </a:lnTo>
                <a:lnTo>
                  <a:pt x="3440889" y="310141"/>
                </a:lnTo>
                <a:lnTo>
                  <a:pt x="3455586" y="352972"/>
                </a:lnTo>
                <a:lnTo>
                  <a:pt x="3466339" y="397485"/>
                </a:lnTo>
                <a:lnTo>
                  <a:pt x="3472941" y="443476"/>
                </a:lnTo>
                <a:lnTo>
                  <a:pt x="3475188" y="490737"/>
                </a:lnTo>
                <a:lnTo>
                  <a:pt x="3475188" y="2453631"/>
                </a:lnTo>
                <a:lnTo>
                  <a:pt x="3472941" y="2500892"/>
                </a:lnTo>
                <a:lnTo>
                  <a:pt x="3466339" y="2546882"/>
                </a:lnTo>
                <a:lnTo>
                  <a:pt x="3455586" y="2591395"/>
                </a:lnTo>
                <a:lnTo>
                  <a:pt x="3440889" y="2634226"/>
                </a:lnTo>
                <a:lnTo>
                  <a:pt x="3422454" y="2675170"/>
                </a:lnTo>
                <a:lnTo>
                  <a:pt x="3400485" y="2714019"/>
                </a:lnTo>
                <a:lnTo>
                  <a:pt x="3375188" y="2750569"/>
                </a:lnTo>
                <a:lnTo>
                  <a:pt x="3346769" y="2784615"/>
                </a:lnTo>
                <a:lnTo>
                  <a:pt x="3315435" y="2815949"/>
                </a:lnTo>
                <a:lnTo>
                  <a:pt x="3281389" y="2844368"/>
                </a:lnTo>
                <a:lnTo>
                  <a:pt x="3244839" y="2869665"/>
                </a:lnTo>
                <a:lnTo>
                  <a:pt x="3205990" y="2891634"/>
                </a:lnTo>
                <a:lnTo>
                  <a:pt x="3165046" y="2910069"/>
                </a:lnTo>
                <a:lnTo>
                  <a:pt x="3122215" y="2924766"/>
                </a:lnTo>
                <a:lnTo>
                  <a:pt x="3077702" y="2935519"/>
                </a:lnTo>
                <a:lnTo>
                  <a:pt x="3031712" y="2942121"/>
                </a:lnTo>
                <a:lnTo>
                  <a:pt x="2984451" y="2944368"/>
                </a:lnTo>
                <a:lnTo>
                  <a:pt x="490737" y="2944368"/>
                </a:lnTo>
                <a:lnTo>
                  <a:pt x="443476" y="2942121"/>
                </a:lnTo>
                <a:lnTo>
                  <a:pt x="397485" y="2935519"/>
                </a:lnTo>
                <a:lnTo>
                  <a:pt x="352972" y="2924766"/>
                </a:lnTo>
                <a:lnTo>
                  <a:pt x="310141" y="2910069"/>
                </a:lnTo>
                <a:lnTo>
                  <a:pt x="269197" y="2891634"/>
                </a:lnTo>
                <a:lnTo>
                  <a:pt x="230348" y="2869665"/>
                </a:lnTo>
                <a:lnTo>
                  <a:pt x="193798" y="2844368"/>
                </a:lnTo>
                <a:lnTo>
                  <a:pt x="159752" y="2815949"/>
                </a:lnTo>
                <a:lnTo>
                  <a:pt x="128417" y="2784615"/>
                </a:lnTo>
                <a:lnTo>
                  <a:pt x="99999" y="2750569"/>
                </a:lnTo>
                <a:lnTo>
                  <a:pt x="74702" y="2714019"/>
                </a:lnTo>
                <a:lnTo>
                  <a:pt x="52733" y="2675170"/>
                </a:lnTo>
                <a:lnTo>
                  <a:pt x="34298" y="2634226"/>
                </a:lnTo>
                <a:lnTo>
                  <a:pt x="19601" y="2591395"/>
                </a:lnTo>
                <a:lnTo>
                  <a:pt x="8848" y="2546882"/>
                </a:lnTo>
                <a:lnTo>
                  <a:pt x="2246" y="2500892"/>
                </a:lnTo>
                <a:lnTo>
                  <a:pt x="0" y="2453631"/>
                </a:lnTo>
                <a:lnTo>
                  <a:pt x="0" y="490737"/>
                </a:lnTo>
                <a:close/>
              </a:path>
            </a:pathLst>
          </a:custGeom>
          <a:ln w="25400">
            <a:solidFill>
              <a:srgbClr val="4F81BD"/>
            </a:solidFill>
          </a:ln>
        </p:spPr>
        <p:txBody>
          <a:bodyPr wrap="square" lIns="0" tIns="0" rIns="0" bIns="0" rtlCol="0"/>
          <a:lstStyle/>
          <a:p>
            <a:endParaRPr/>
          </a:p>
        </p:txBody>
      </p:sp>
      <p:sp>
        <p:nvSpPr>
          <p:cNvPr id="10" name="object 10"/>
          <p:cNvSpPr txBox="1"/>
          <p:nvPr/>
        </p:nvSpPr>
        <p:spPr>
          <a:xfrm>
            <a:off x="404884" y="3718052"/>
            <a:ext cx="2894330" cy="299720"/>
          </a:xfrm>
          <a:prstGeom prst="rect">
            <a:avLst/>
          </a:prstGeom>
        </p:spPr>
        <p:txBody>
          <a:bodyPr vert="horz" wrap="square" lIns="0" tIns="12700" rIns="0" bIns="0" rtlCol="0">
            <a:spAutoFit/>
          </a:bodyPr>
          <a:lstStyle/>
          <a:p>
            <a:pPr marL="12700">
              <a:lnSpc>
                <a:spcPct val="100000"/>
              </a:lnSpc>
              <a:spcBef>
                <a:spcPts val="100"/>
              </a:spcBef>
            </a:pPr>
            <a:r>
              <a:rPr sz="1800" spc="-200" dirty="0">
                <a:latin typeface="Verdana"/>
                <a:cs typeface="Verdana"/>
              </a:rPr>
              <a:t>is</a:t>
            </a:r>
            <a:r>
              <a:rPr sz="1800" spc="-130" dirty="0">
                <a:latin typeface="Verdana"/>
                <a:cs typeface="Verdana"/>
              </a:rPr>
              <a:t> </a:t>
            </a:r>
            <a:r>
              <a:rPr sz="1800" b="1" spc="-50" dirty="0">
                <a:latin typeface="Tahoma"/>
                <a:cs typeface="Tahoma"/>
              </a:rPr>
              <a:t>minimized</a:t>
            </a:r>
            <a:r>
              <a:rPr sz="1800" b="1" spc="-20" dirty="0">
                <a:latin typeface="Tahoma"/>
                <a:cs typeface="Tahoma"/>
              </a:rPr>
              <a:t> </a:t>
            </a:r>
            <a:r>
              <a:rPr sz="1800" b="1" dirty="0">
                <a:latin typeface="Tahoma"/>
                <a:cs typeface="Tahoma"/>
              </a:rPr>
              <a:t>by</a:t>
            </a:r>
            <a:r>
              <a:rPr sz="1800" b="1" spc="-20" dirty="0">
                <a:latin typeface="Tahoma"/>
                <a:cs typeface="Tahoma"/>
              </a:rPr>
              <a:t> </a:t>
            </a:r>
            <a:r>
              <a:rPr sz="1800" b="1" spc="-75" dirty="0">
                <a:latin typeface="Tahoma"/>
                <a:cs typeface="Tahoma"/>
              </a:rPr>
              <a:t>the</a:t>
            </a:r>
            <a:r>
              <a:rPr sz="1800" b="1" spc="-25" dirty="0">
                <a:latin typeface="Tahoma"/>
                <a:cs typeface="Tahoma"/>
              </a:rPr>
              <a:t> </a:t>
            </a:r>
            <a:r>
              <a:rPr sz="1800" b="1" spc="-20" dirty="0">
                <a:latin typeface="Tahoma"/>
                <a:cs typeface="Tahoma"/>
              </a:rPr>
              <a:t>mean</a:t>
            </a:r>
            <a:r>
              <a:rPr sz="1800" spc="-20" dirty="0">
                <a:latin typeface="Verdana"/>
                <a:cs typeface="Verdana"/>
              </a:rPr>
              <a:t>:</a:t>
            </a:r>
            <a:endParaRPr sz="1800">
              <a:latin typeface="Verdana"/>
              <a:cs typeface="Verdana"/>
            </a:endParaRPr>
          </a:p>
        </p:txBody>
      </p:sp>
      <p:sp>
        <p:nvSpPr>
          <p:cNvPr id="11" name="object 11"/>
          <p:cNvSpPr/>
          <p:nvPr/>
        </p:nvSpPr>
        <p:spPr>
          <a:xfrm>
            <a:off x="1286230" y="2779343"/>
            <a:ext cx="1672589" cy="762635"/>
          </a:xfrm>
          <a:custGeom>
            <a:avLst/>
            <a:gdLst/>
            <a:ahLst/>
            <a:cxnLst/>
            <a:rect l="l" t="t" r="r" b="b"/>
            <a:pathLst>
              <a:path w="1672589" h="762635">
                <a:moveTo>
                  <a:pt x="351688" y="342976"/>
                </a:moveTo>
                <a:lnTo>
                  <a:pt x="173888" y="342976"/>
                </a:lnTo>
                <a:lnTo>
                  <a:pt x="173888" y="355676"/>
                </a:lnTo>
                <a:lnTo>
                  <a:pt x="351688" y="355676"/>
                </a:lnTo>
                <a:lnTo>
                  <a:pt x="351688" y="342976"/>
                </a:lnTo>
                <a:close/>
              </a:path>
              <a:path w="1672589" h="762635">
                <a:moveTo>
                  <a:pt x="1672488" y="76"/>
                </a:moveTo>
                <a:lnTo>
                  <a:pt x="144437" y="0"/>
                </a:lnTo>
                <a:lnTo>
                  <a:pt x="97116" y="718400"/>
                </a:lnTo>
                <a:lnTo>
                  <a:pt x="40182" y="613029"/>
                </a:lnTo>
                <a:lnTo>
                  <a:pt x="0" y="634339"/>
                </a:lnTo>
                <a:lnTo>
                  <a:pt x="4356" y="642264"/>
                </a:lnTo>
                <a:lnTo>
                  <a:pt x="25450" y="630999"/>
                </a:lnTo>
                <a:lnTo>
                  <a:pt x="96659" y="762152"/>
                </a:lnTo>
                <a:lnTo>
                  <a:pt x="107048" y="762152"/>
                </a:lnTo>
                <a:lnTo>
                  <a:pt x="156946" y="14846"/>
                </a:lnTo>
                <a:lnTo>
                  <a:pt x="179260" y="14846"/>
                </a:lnTo>
                <a:lnTo>
                  <a:pt x="179260" y="12776"/>
                </a:lnTo>
                <a:lnTo>
                  <a:pt x="1672488" y="12776"/>
                </a:lnTo>
                <a:lnTo>
                  <a:pt x="1672488" y="76"/>
                </a:lnTo>
                <a:close/>
              </a:path>
            </a:pathLst>
          </a:custGeom>
          <a:solidFill>
            <a:srgbClr val="000000"/>
          </a:solidFill>
        </p:spPr>
        <p:txBody>
          <a:bodyPr wrap="square" lIns="0" tIns="0" rIns="0" bIns="0" rtlCol="0"/>
          <a:lstStyle/>
          <a:p>
            <a:endParaRPr/>
          </a:p>
        </p:txBody>
      </p:sp>
      <p:sp>
        <p:nvSpPr>
          <p:cNvPr id="12" name="object 12"/>
          <p:cNvSpPr txBox="1"/>
          <p:nvPr/>
        </p:nvSpPr>
        <p:spPr>
          <a:xfrm>
            <a:off x="1467051" y="2785364"/>
            <a:ext cx="1524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1</a:t>
            </a:r>
            <a:endParaRPr sz="1800">
              <a:latin typeface="Cambria Math"/>
              <a:cs typeface="Cambria Math"/>
            </a:endParaRPr>
          </a:p>
        </p:txBody>
      </p:sp>
      <p:sp>
        <p:nvSpPr>
          <p:cNvPr id="13" name="object 13"/>
          <p:cNvSpPr txBox="1"/>
          <p:nvPr/>
        </p:nvSpPr>
        <p:spPr>
          <a:xfrm>
            <a:off x="1767597" y="3312159"/>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14" name="object 14"/>
          <p:cNvSpPr txBox="1"/>
          <p:nvPr/>
        </p:nvSpPr>
        <p:spPr>
          <a:xfrm>
            <a:off x="1419045" y="2956052"/>
            <a:ext cx="1565910" cy="299720"/>
          </a:xfrm>
          <a:prstGeom prst="rect">
            <a:avLst/>
          </a:prstGeom>
        </p:spPr>
        <p:txBody>
          <a:bodyPr vert="horz" wrap="square" lIns="0" tIns="12700" rIns="0" bIns="0" rtlCol="0">
            <a:spAutoFit/>
          </a:bodyPr>
          <a:lstStyle/>
          <a:p>
            <a:pPr marL="38100">
              <a:lnSpc>
                <a:spcPct val="100000"/>
              </a:lnSpc>
              <a:spcBef>
                <a:spcPts val="100"/>
              </a:spcBef>
            </a:pPr>
            <a:r>
              <a:rPr sz="2700" baseline="-37037" dirty="0">
                <a:latin typeface="Cambria Math"/>
                <a:cs typeface="Cambria Math"/>
              </a:rPr>
              <a:t>𝑁</a:t>
            </a:r>
            <a:r>
              <a:rPr sz="2700" spc="-89" baseline="-37037" dirty="0">
                <a:latin typeface="Cambria Math"/>
                <a:cs typeface="Cambria Math"/>
              </a:rPr>
              <a:t> </a:t>
            </a:r>
            <a:r>
              <a:rPr sz="1800" spc="400" dirty="0">
                <a:latin typeface="Cambria Math"/>
                <a:cs typeface="Cambria Math"/>
              </a:rPr>
              <a:t>)(𝑦</a:t>
            </a:r>
            <a:r>
              <a:rPr sz="1950" spc="600" baseline="-17094" dirty="0">
                <a:latin typeface="Cambria Math"/>
                <a:cs typeface="Cambria Math"/>
              </a:rPr>
              <a:t>𝑡</a:t>
            </a:r>
            <a:r>
              <a:rPr sz="1950" spc="330" baseline="-17094" dirty="0">
                <a:latin typeface="Cambria Math"/>
                <a:cs typeface="Cambria Math"/>
              </a:rPr>
              <a:t> </a:t>
            </a:r>
            <a:r>
              <a:rPr sz="1800" dirty="0">
                <a:latin typeface="Cambria Math"/>
                <a:cs typeface="Cambria Math"/>
              </a:rPr>
              <a:t>−</a:t>
            </a:r>
            <a:r>
              <a:rPr sz="1800" spc="10" dirty="0">
                <a:latin typeface="Cambria Math"/>
                <a:cs typeface="Cambria Math"/>
              </a:rPr>
              <a:t> </a:t>
            </a:r>
            <a:r>
              <a:rPr sz="1800" spc="-770" dirty="0">
                <a:latin typeface="Cambria Math"/>
                <a:cs typeface="Cambria Math"/>
              </a:rPr>
              <a:t>𝑦</a:t>
            </a:r>
            <a:r>
              <a:rPr sz="1800" dirty="0">
                <a:latin typeface="Cambria Math"/>
                <a:cs typeface="Cambria Math"/>
              </a:rPr>
              <a:t>0</a:t>
            </a:r>
            <a:r>
              <a:rPr sz="1950" spc="187" baseline="-17094" dirty="0">
                <a:latin typeface="Cambria Math"/>
                <a:cs typeface="Cambria Math"/>
              </a:rPr>
              <a:t>𝑡</a:t>
            </a:r>
            <a:r>
              <a:rPr sz="1800" spc="15" dirty="0">
                <a:latin typeface="Cambria Math"/>
                <a:cs typeface="Cambria Math"/>
              </a:rPr>
              <a:t>)</a:t>
            </a:r>
            <a:r>
              <a:rPr sz="1950" spc="22" baseline="23504" dirty="0">
                <a:latin typeface="Cambria Math"/>
                <a:cs typeface="Cambria Math"/>
              </a:rPr>
              <a:t>2</a:t>
            </a:r>
            <a:endParaRPr sz="1950" baseline="23504">
              <a:latin typeface="Cambria Math"/>
              <a:cs typeface="Cambria Math"/>
            </a:endParaRPr>
          </a:p>
        </p:txBody>
      </p:sp>
      <p:sp>
        <p:nvSpPr>
          <p:cNvPr id="15" name="object 15"/>
          <p:cNvSpPr txBox="1"/>
          <p:nvPr/>
        </p:nvSpPr>
        <p:spPr>
          <a:xfrm>
            <a:off x="1272349" y="4288028"/>
            <a:ext cx="1550035" cy="299720"/>
          </a:xfrm>
          <a:prstGeom prst="rect">
            <a:avLst/>
          </a:prstGeom>
        </p:spPr>
        <p:txBody>
          <a:bodyPr vert="horz" wrap="square" lIns="0" tIns="12700" rIns="0" bIns="0" rtlCol="0">
            <a:spAutoFit/>
          </a:bodyPr>
          <a:lstStyle/>
          <a:p>
            <a:pPr marL="38100">
              <a:lnSpc>
                <a:spcPct val="100000"/>
              </a:lnSpc>
              <a:spcBef>
                <a:spcPts val="100"/>
              </a:spcBef>
            </a:pPr>
            <a:r>
              <a:rPr sz="1800" spc="-855" dirty="0">
                <a:latin typeface="Cambria Math"/>
                <a:cs typeface="Cambria Math"/>
              </a:rPr>
              <a:t>𝑦</a:t>
            </a:r>
            <a:r>
              <a:rPr sz="1800" spc="-85" dirty="0">
                <a:latin typeface="Cambria Math"/>
                <a:cs typeface="Cambria Math"/>
              </a:rPr>
              <a:t>0</a:t>
            </a:r>
            <a:r>
              <a:rPr sz="1950" spc="-104" baseline="-17094" dirty="0">
                <a:latin typeface="Cambria Math"/>
                <a:cs typeface="Cambria Math"/>
              </a:rPr>
              <a:t>𝑡</a:t>
            </a:r>
            <a:r>
              <a:rPr sz="1950" spc="465" baseline="-17094" dirty="0">
                <a:latin typeface="Cambria Math"/>
                <a:cs typeface="Cambria Math"/>
              </a:rPr>
              <a:t> </a:t>
            </a:r>
            <a:r>
              <a:rPr sz="1800" dirty="0">
                <a:latin typeface="Cambria Math"/>
                <a:cs typeface="Cambria Math"/>
              </a:rPr>
              <a:t>=</a:t>
            </a:r>
            <a:r>
              <a:rPr sz="1800" spc="100" dirty="0">
                <a:latin typeface="Cambria Math"/>
                <a:cs typeface="Cambria Math"/>
              </a:rPr>
              <a:t> </a:t>
            </a:r>
            <a:r>
              <a:rPr sz="1800" spc="-10" dirty="0">
                <a:latin typeface="Cambria Math"/>
                <a:cs typeface="Cambria Math"/>
              </a:rPr>
              <a:t>𝑚𝑒𝑎𝑛(𝑦</a:t>
            </a:r>
            <a:r>
              <a:rPr sz="1950" spc="-15" baseline="-17094" dirty="0">
                <a:latin typeface="Cambria Math"/>
                <a:cs typeface="Cambria Math"/>
              </a:rPr>
              <a:t>𝑡</a:t>
            </a:r>
            <a:r>
              <a:rPr sz="1800" spc="-10" dirty="0">
                <a:latin typeface="Cambria Math"/>
                <a:cs typeface="Cambria Math"/>
              </a:rPr>
              <a:t>)</a:t>
            </a:r>
            <a:endParaRPr sz="1800">
              <a:latin typeface="Cambria Math"/>
              <a:cs typeface="Cambria Math"/>
            </a:endParaRPr>
          </a:p>
        </p:txBody>
      </p:sp>
      <p:sp>
        <p:nvSpPr>
          <p:cNvPr id="16" name="object 16"/>
          <p:cNvSpPr/>
          <p:nvPr/>
        </p:nvSpPr>
        <p:spPr>
          <a:xfrm>
            <a:off x="3745523" y="1889103"/>
            <a:ext cx="3707129" cy="2944495"/>
          </a:xfrm>
          <a:custGeom>
            <a:avLst/>
            <a:gdLst/>
            <a:ahLst/>
            <a:cxnLst/>
            <a:rect l="l" t="t" r="r" b="b"/>
            <a:pathLst>
              <a:path w="3707129" h="2944495">
                <a:moveTo>
                  <a:pt x="0" y="490738"/>
                </a:moveTo>
                <a:lnTo>
                  <a:pt x="2246" y="443477"/>
                </a:lnTo>
                <a:lnTo>
                  <a:pt x="8848" y="397487"/>
                </a:lnTo>
                <a:lnTo>
                  <a:pt x="19601" y="352973"/>
                </a:lnTo>
                <a:lnTo>
                  <a:pt x="34298" y="310142"/>
                </a:lnTo>
                <a:lnTo>
                  <a:pt x="52734" y="269198"/>
                </a:lnTo>
                <a:lnTo>
                  <a:pt x="74703" y="230348"/>
                </a:lnTo>
                <a:lnTo>
                  <a:pt x="99999" y="193798"/>
                </a:lnTo>
                <a:lnTo>
                  <a:pt x="128418" y="159753"/>
                </a:lnTo>
                <a:lnTo>
                  <a:pt x="159752" y="128418"/>
                </a:lnTo>
                <a:lnTo>
                  <a:pt x="193798" y="99999"/>
                </a:lnTo>
                <a:lnTo>
                  <a:pt x="230348" y="74703"/>
                </a:lnTo>
                <a:lnTo>
                  <a:pt x="269198" y="52734"/>
                </a:lnTo>
                <a:lnTo>
                  <a:pt x="310141" y="34298"/>
                </a:lnTo>
                <a:lnTo>
                  <a:pt x="352972" y="19601"/>
                </a:lnTo>
                <a:lnTo>
                  <a:pt x="397486" y="8848"/>
                </a:lnTo>
                <a:lnTo>
                  <a:pt x="443476" y="2246"/>
                </a:lnTo>
                <a:lnTo>
                  <a:pt x="490738" y="0"/>
                </a:lnTo>
                <a:lnTo>
                  <a:pt x="3216098" y="0"/>
                </a:lnTo>
                <a:lnTo>
                  <a:pt x="3263359" y="2246"/>
                </a:lnTo>
                <a:lnTo>
                  <a:pt x="3309349" y="8848"/>
                </a:lnTo>
                <a:lnTo>
                  <a:pt x="3353863" y="19601"/>
                </a:lnTo>
                <a:lnTo>
                  <a:pt x="3396694" y="34298"/>
                </a:lnTo>
                <a:lnTo>
                  <a:pt x="3437637" y="52734"/>
                </a:lnTo>
                <a:lnTo>
                  <a:pt x="3476487" y="74703"/>
                </a:lnTo>
                <a:lnTo>
                  <a:pt x="3513037" y="99999"/>
                </a:lnTo>
                <a:lnTo>
                  <a:pt x="3547083" y="128418"/>
                </a:lnTo>
                <a:lnTo>
                  <a:pt x="3578417" y="159753"/>
                </a:lnTo>
                <a:lnTo>
                  <a:pt x="3606836" y="193798"/>
                </a:lnTo>
                <a:lnTo>
                  <a:pt x="3632133" y="230348"/>
                </a:lnTo>
                <a:lnTo>
                  <a:pt x="3654102" y="269198"/>
                </a:lnTo>
                <a:lnTo>
                  <a:pt x="3672537" y="310142"/>
                </a:lnTo>
                <a:lnTo>
                  <a:pt x="3687234" y="352973"/>
                </a:lnTo>
                <a:lnTo>
                  <a:pt x="3697987" y="397487"/>
                </a:lnTo>
                <a:lnTo>
                  <a:pt x="3704589" y="443477"/>
                </a:lnTo>
                <a:lnTo>
                  <a:pt x="3706836" y="490738"/>
                </a:lnTo>
                <a:lnTo>
                  <a:pt x="3706836" y="2453629"/>
                </a:lnTo>
                <a:lnTo>
                  <a:pt x="3704589" y="2500890"/>
                </a:lnTo>
                <a:lnTo>
                  <a:pt x="3697987" y="2546880"/>
                </a:lnTo>
                <a:lnTo>
                  <a:pt x="3687234" y="2591394"/>
                </a:lnTo>
                <a:lnTo>
                  <a:pt x="3672537" y="2634226"/>
                </a:lnTo>
                <a:lnTo>
                  <a:pt x="3654102" y="2675169"/>
                </a:lnTo>
                <a:lnTo>
                  <a:pt x="3632133" y="2714019"/>
                </a:lnTo>
                <a:lnTo>
                  <a:pt x="3606836" y="2750569"/>
                </a:lnTo>
                <a:lnTo>
                  <a:pt x="3578417" y="2784614"/>
                </a:lnTo>
                <a:lnTo>
                  <a:pt x="3547083" y="2815949"/>
                </a:lnTo>
                <a:lnTo>
                  <a:pt x="3513037" y="2844368"/>
                </a:lnTo>
                <a:lnTo>
                  <a:pt x="3476487" y="2869664"/>
                </a:lnTo>
                <a:lnTo>
                  <a:pt x="3437637" y="2891634"/>
                </a:lnTo>
                <a:lnTo>
                  <a:pt x="3396694" y="2910069"/>
                </a:lnTo>
                <a:lnTo>
                  <a:pt x="3353863" y="2924766"/>
                </a:lnTo>
                <a:lnTo>
                  <a:pt x="3309349" y="2935519"/>
                </a:lnTo>
                <a:lnTo>
                  <a:pt x="3263359" y="2942121"/>
                </a:lnTo>
                <a:lnTo>
                  <a:pt x="3216098" y="2944368"/>
                </a:lnTo>
                <a:lnTo>
                  <a:pt x="490738" y="2944368"/>
                </a:lnTo>
                <a:lnTo>
                  <a:pt x="443476" y="2942121"/>
                </a:lnTo>
                <a:lnTo>
                  <a:pt x="397486" y="2935519"/>
                </a:lnTo>
                <a:lnTo>
                  <a:pt x="352972" y="2924766"/>
                </a:lnTo>
                <a:lnTo>
                  <a:pt x="310141" y="2910069"/>
                </a:lnTo>
                <a:lnTo>
                  <a:pt x="269198" y="2891634"/>
                </a:lnTo>
                <a:lnTo>
                  <a:pt x="230348" y="2869664"/>
                </a:lnTo>
                <a:lnTo>
                  <a:pt x="193798" y="2844368"/>
                </a:lnTo>
                <a:lnTo>
                  <a:pt x="159752" y="2815949"/>
                </a:lnTo>
                <a:lnTo>
                  <a:pt x="128418" y="2784614"/>
                </a:lnTo>
                <a:lnTo>
                  <a:pt x="99999" y="2750569"/>
                </a:lnTo>
                <a:lnTo>
                  <a:pt x="74703" y="2714019"/>
                </a:lnTo>
                <a:lnTo>
                  <a:pt x="52734" y="2675169"/>
                </a:lnTo>
                <a:lnTo>
                  <a:pt x="34298" y="2634226"/>
                </a:lnTo>
                <a:lnTo>
                  <a:pt x="19601" y="2591394"/>
                </a:lnTo>
                <a:lnTo>
                  <a:pt x="8848" y="2546880"/>
                </a:lnTo>
                <a:lnTo>
                  <a:pt x="2246" y="2500890"/>
                </a:lnTo>
                <a:lnTo>
                  <a:pt x="0" y="2453629"/>
                </a:lnTo>
                <a:lnTo>
                  <a:pt x="0" y="490738"/>
                </a:lnTo>
                <a:close/>
              </a:path>
            </a:pathLst>
          </a:custGeom>
          <a:ln w="25400">
            <a:solidFill>
              <a:srgbClr val="4F81BD"/>
            </a:solidFill>
          </a:ln>
        </p:spPr>
        <p:txBody>
          <a:bodyPr wrap="square" lIns="0" tIns="0" rIns="0" bIns="0" rtlCol="0"/>
          <a:lstStyle/>
          <a:p>
            <a:endParaRPr/>
          </a:p>
        </p:txBody>
      </p:sp>
      <p:sp>
        <p:nvSpPr>
          <p:cNvPr id="17" name="object 17"/>
          <p:cNvSpPr txBox="1"/>
          <p:nvPr/>
        </p:nvSpPr>
        <p:spPr>
          <a:xfrm>
            <a:off x="404884" y="2078228"/>
            <a:ext cx="4596765" cy="299720"/>
          </a:xfrm>
          <a:prstGeom prst="rect">
            <a:avLst/>
          </a:prstGeom>
        </p:spPr>
        <p:txBody>
          <a:bodyPr vert="horz" wrap="square" lIns="0" tIns="12700" rIns="0" bIns="0" rtlCol="0">
            <a:spAutoFit/>
          </a:bodyPr>
          <a:lstStyle/>
          <a:p>
            <a:pPr marL="12700">
              <a:lnSpc>
                <a:spcPct val="100000"/>
              </a:lnSpc>
              <a:spcBef>
                <a:spcPts val="100"/>
              </a:spcBef>
              <a:tabLst>
                <a:tab pos="3575685" algn="l"/>
              </a:tabLst>
            </a:pPr>
            <a:r>
              <a:rPr sz="1800" spc="-114" dirty="0">
                <a:latin typeface="Verdana"/>
                <a:cs typeface="Verdana"/>
              </a:rPr>
              <a:t>The</a:t>
            </a:r>
            <a:r>
              <a:rPr sz="1800" spc="-110" dirty="0">
                <a:latin typeface="Verdana"/>
                <a:cs typeface="Verdana"/>
              </a:rPr>
              <a:t> </a:t>
            </a:r>
            <a:r>
              <a:rPr sz="1800" b="1" spc="-10" dirty="0">
                <a:latin typeface="Tahoma"/>
                <a:cs typeface="Tahoma"/>
              </a:rPr>
              <a:t>RMSE</a:t>
            </a:r>
            <a:r>
              <a:rPr sz="1800" spc="-10" dirty="0">
                <a:latin typeface="Verdana"/>
                <a:cs typeface="Verdana"/>
              </a:rPr>
              <a:t>:</a:t>
            </a:r>
            <a:r>
              <a:rPr sz="1800" dirty="0">
                <a:latin typeface="Verdana"/>
                <a:cs typeface="Verdana"/>
              </a:rPr>
              <a:t>	</a:t>
            </a:r>
            <a:r>
              <a:rPr sz="2700" spc="-172" baseline="3086" dirty="0">
                <a:latin typeface="Verdana"/>
                <a:cs typeface="Verdana"/>
              </a:rPr>
              <a:t>The</a:t>
            </a:r>
            <a:r>
              <a:rPr sz="2700" spc="-165" baseline="3086" dirty="0">
                <a:latin typeface="Verdana"/>
                <a:cs typeface="Verdana"/>
              </a:rPr>
              <a:t> </a:t>
            </a:r>
            <a:r>
              <a:rPr sz="2700" b="1" spc="-120" baseline="3086" dirty="0">
                <a:latin typeface="Tahoma"/>
                <a:cs typeface="Tahoma"/>
              </a:rPr>
              <a:t>MAE</a:t>
            </a:r>
            <a:r>
              <a:rPr sz="2700" spc="-120" baseline="3086" dirty="0">
                <a:latin typeface="Verdana"/>
                <a:cs typeface="Verdana"/>
              </a:rPr>
              <a:t>:</a:t>
            </a:r>
            <a:endParaRPr sz="2700" baseline="3086">
              <a:latin typeface="Verdana"/>
              <a:cs typeface="Verdana"/>
            </a:endParaRPr>
          </a:p>
        </p:txBody>
      </p:sp>
      <p:sp>
        <p:nvSpPr>
          <p:cNvPr id="18" name="object 18"/>
          <p:cNvSpPr txBox="1"/>
          <p:nvPr/>
        </p:nvSpPr>
        <p:spPr>
          <a:xfrm>
            <a:off x="3967995" y="3702811"/>
            <a:ext cx="3100705" cy="299720"/>
          </a:xfrm>
          <a:prstGeom prst="rect">
            <a:avLst/>
          </a:prstGeom>
        </p:spPr>
        <p:txBody>
          <a:bodyPr vert="horz" wrap="square" lIns="0" tIns="12700" rIns="0" bIns="0" rtlCol="0">
            <a:spAutoFit/>
          </a:bodyPr>
          <a:lstStyle/>
          <a:p>
            <a:pPr marL="12700">
              <a:lnSpc>
                <a:spcPct val="100000"/>
              </a:lnSpc>
              <a:spcBef>
                <a:spcPts val="100"/>
              </a:spcBef>
            </a:pPr>
            <a:r>
              <a:rPr sz="1800" spc="-200" dirty="0">
                <a:latin typeface="Verdana"/>
                <a:cs typeface="Verdana"/>
              </a:rPr>
              <a:t>is</a:t>
            </a:r>
            <a:r>
              <a:rPr sz="1800" spc="-130" dirty="0">
                <a:latin typeface="Verdana"/>
                <a:cs typeface="Verdana"/>
              </a:rPr>
              <a:t> </a:t>
            </a:r>
            <a:r>
              <a:rPr sz="1800" b="1" spc="-50" dirty="0">
                <a:latin typeface="Tahoma"/>
                <a:cs typeface="Tahoma"/>
              </a:rPr>
              <a:t>minimized</a:t>
            </a:r>
            <a:r>
              <a:rPr sz="1800" b="1" spc="-20" dirty="0">
                <a:latin typeface="Tahoma"/>
                <a:cs typeface="Tahoma"/>
              </a:rPr>
              <a:t> </a:t>
            </a:r>
            <a:r>
              <a:rPr sz="1800" b="1" dirty="0">
                <a:latin typeface="Tahoma"/>
                <a:cs typeface="Tahoma"/>
              </a:rPr>
              <a:t>by</a:t>
            </a:r>
            <a:r>
              <a:rPr sz="1800" b="1" spc="-20" dirty="0">
                <a:latin typeface="Tahoma"/>
                <a:cs typeface="Tahoma"/>
              </a:rPr>
              <a:t> </a:t>
            </a:r>
            <a:r>
              <a:rPr sz="1800" b="1" spc="-75" dirty="0">
                <a:latin typeface="Tahoma"/>
                <a:cs typeface="Tahoma"/>
              </a:rPr>
              <a:t>the</a:t>
            </a:r>
            <a:r>
              <a:rPr sz="1800" b="1" spc="-25" dirty="0">
                <a:latin typeface="Tahoma"/>
                <a:cs typeface="Tahoma"/>
              </a:rPr>
              <a:t> median</a:t>
            </a:r>
            <a:r>
              <a:rPr sz="1800" spc="-25" dirty="0">
                <a:latin typeface="Verdana"/>
                <a:cs typeface="Verdana"/>
              </a:rPr>
              <a:t>:</a:t>
            </a:r>
            <a:endParaRPr sz="1800">
              <a:latin typeface="Verdana"/>
              <a:cs typeface="Verdana"/>
            </a:endParaRPr>
          </a:p>
        </p:txBody>
      </p:sp>
      <p:sp>
        <p:nvSpPr>
          <p:cNvPr id="19" name="object 19"/>
          <p:cNvSpPr/>
          <p:nvPr/>
        </p:nvSpPr>
        <p:spPr>
          <a:xfrm>
            <a:off x="4882018" y="3029856"/>
            <a:ext cx="177800" cy="12700"/>
          </a:xfrm>
          <a:custGeom>
            <a:avLst/>
            <a:gdLst/>
            <a:ahLst/>
            <a:cxnLst/>
            <a:rect l="l" t="t" r="r" b="b"/>
            <a:pathLst>
              <a:path w="177800" h="12700">
                <a:moveTo>
                  <a:pt x="177800" y="0"/>
                </a:moveTo>
                <a:lnTo>
                  <a:pt x="0" y="0"/>
                </a:lnTo>
                <a:lnTo>
                  <a:pt x="0" y="12700"/>
                </a:lnTo>
                <a:lnTo>
                  <a:pt x="177800" y="12700"/>
                </a:lnTo>
                <a:lnTo>
                  <a:pt x="177800" y="0"/>
                </a:lnTo>
                <a:close/>
              </a:path>
            </a:pathLst>
          </a:custGeom>
          <a:solidFill>
            <a:srgbClr val="000000"/>
          </a:solidFill>
        </p:spPr>
        <p:txBody>
          <a:bodyPr wrap="square" lIns="0" tIns="0" rIns="0" bIns="0" rtlCol="0"/>
          <a:lstStyle/>
          <a:p>
            <a:endParaRPr/>
          </a:p>
        </p:txBody>
      </p:sp>
      <p:sp>
        <p:nvSpPr>
          <p:cNvPr id="20" name="object 20"/>
          <p:cNvSpPr txBox="1"/>
          <p:nvPr/>
        </p:nvSpPr>
        <p:spPr>
          <a:xfrm>
            <a:off x="4869318" y="3017011"/>
            <a:ext cx="19304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𝑁</a:t>
            </a:r>
            <a:endParaRPr sz="1800">
              <a:latin typeface="Cambria Math"/>
              <a:cs typeface="Cambria Math"/>
            </a:endParaRPr>
          </a:p>
        </p:txBody>
      </p:sp>
      <p:sp>
        <p:nvSpPr>
          <p:cNvPr id="21" name="object 21"/>
          <p:cNvSpPr txBox="1"/>
          <p:nvPr/>
        </p:nvSpPr>
        <p:spPr>
          <a:xfrm>
            <a:off x="5192469" y="3220720"/>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22" name="object 22"/>
          <p:cNvSpPr txBox="1"/>
          <p:nvPr/>
        </p:nvSpPr>
        <p:spPr>
          <a:xfrm>
            <a:off x="5615506" y="2973832"/>
            <a:ext cx="580390" cy="223520"/>
          </a:xfrm>
          <a:prstGeom prst="rect">
            <a:avLst/>
          </a:prstGeom>
        </p:spPr>
        <p:txBody>
          <a:bodyPr vert="horz" wrap="square" lIns="0" tIns="12700" rIns="0" bIns="0" rtlCol="0">
            <a:spAutoFit/>
          </a:bodyPr>
          <a:lstStyle/>
          <a:p>
            <a:pPr marL="12700">
              <a:lnSpc>
                <a:spcPct val="100000"/>
              </a:lnSpc>
              <a:spcBef>
                <a:spcPts val="100"/>
              </a:spcBef>
              <a:tabLst>
                <a:tab pos="494030" algn="l"/>
              </a:tabLst>
            </a:pPr>
            <a:r>
              <a:rPr sz="1300" spc="5" dirty="0">
                <a:latin typeface="Cambria Math"/>
                <a:cs typeface="Cambria Math"/>
              </a:rPr>
              <a:t>𝑡</a:t>
            </a:r>
            <a:r>
              <a:rPr sz="1300" dirty="0">
                <a:latin typeface="Cambria Math"/>
                <a:cs typeface="Cambria Math"/>
              </a:rPr>
              <a:t>	</a:t>
            </a:r>
            <a:r>
              <a:rPr sz="1300" spc="5" dirty="0">
                <a:latin typeface="Cambria Math"/>
                <a:cs typeface="Cambria Math"/>
              </a:rPr>
              <a:t>𝑡</a:t>
            </a:r>
            <a:endParaRPr sz="1300">
              <a:latin typeface="Cambria Math"/>
              <a:cs typeface="Cambria Math"/>
            </a:endParaRPr>
          </a:p>
        </p:txBody>
      </p:sp>
      <p:sp>
        <p:nvSpPr>
          <p:cNvPr id="23" name="object 23"/>
          <p:cNvSpPr txBox="1"/>
          <p:nvPr/>
        </p:nvSpPr>
        <p:spPr>
          <a:xfrm>
            <a:off x="4891924" y="2864611"/>
            <a:ext cx="1390015" cy="299720"/>
          </a:xfrm>
          <a:prstGeom prst="rect">
            <a:avLst/>
          </a:prstGeom>
        </p:spPr>
        <p:txBody>
          <a:bodyPr vert="horz" wrap="square" lIns="0" tIns="12700" rIns="0" bIns="0" rtlCol="0">
            <a:spAutoFit/>
          </a:bodyPr>
          <a:lstStyle/>
          <a:p>
            <a:pPr marL="12700">
              <a:lnSpc>
                <a:spcPct val="100000"/>
              </a:lnSpc>
              <a:spcBef>
                <a:spcPts val="100"/>
              </a:spcBef>
              <a:tabLst>
                <a:tab pos="873760" algn="l"/>
              </a:tabLst>
            </a:pPr>
            <a:r>
              <a:rPr sz="2700" baseline="41666" dirty="0">
                <a:latin typeface="Cambria Math"/>
                <a:cs typeface="Cambria Math"/>
              </a:rPr>
              <a:t>1</a:t>
            </a:r>
            <a:r>
              <a:rPr sz="2700" spc="112" baseline="41666" dirty="0">
                <a:latin typeface="Cambria Math"/>
                <a:cs typeface="Cambria Math"/>
              </a:rPr>
              <a:t> </a:t>
            </a:r>
            <a:r>
              <a:rPr sz="1800" spc="1635" dirty="0">
                <a:latin typeface="Cambria Math"/>
                <a:cs typeface="Cambria Math"/>
              </a:rPr>
              <a:t>)</a:t>
            </a:r>
            <a:r>
              <a:rPr sz="1800" spc="-100" dirty="0">
                <a:latin typeface="Cambria Math"/>
                <a:cs typeface="Cambria Math"/>
              </a:rPr>
              <a:t> </a:t>
            </a:r>
            <a:r>
              <a:rPr sz="1800" spc="-25" dirty="0">
                <a:latin typeface="Cambria Math"/>
                <a:cs typeface="Cambria Math"/>
              </a:rPr>
              <a:t>|𝑦</a:t>
            </a:r>
            <a:r>
              <a:rPr sz="1800" dirty="0">
                <a:latin typeface="Cambria Math"/>
                <a:cs typeface="Cambria Math"/>
              </a:rPr>
              <a:t>	−</a:t>
            </a:r>
            <a:r>
              <a:rPr sz="1800" spc="5" dirty="0">
                <a:latin typeface="Cambria Math"/>
                <a:cs typeface="Cambria Math"/>
              </a:rPr>
              <a:t> </a:t>
            </a:r>
            <a:r>
              <a:rPr sz="1800" spc="-930" dirty="0">
                <a:latin typeface="Cambria Math"/>
                <a:cs typeface="Cambria Math"/>
              </a:rPr>
              <a:t>𝑦</a:t>
            </a:r>
            <a:r>
              <a:rPr sz="1800" spc="-145" dirty="0">
                <a:latin typeface="Cambria Math"/>
                <a:cs typeface="Cambria Math"/>
              </a:rPr>
              <a:t>0</a:t>
            </a:r>
            <a:r>
              <a:rPr sz="1800" spc="285" dirty="0">
                <a:latin typeface="Cambria Math"/>
                <a:cs typeface="Cambria Math"/>
              </a:rPr>
              <a:t> </a:t>
            </a:r>
            <a:r>
              <a:rPr sz="1800" spc="-50" dirty="0">
                <a:latin typeface="Cambria Math"/>
                <a:cs typeface="Cambria Math"/>
              </a:rPr>
              <a:t>|</a:t>
            </a:r>
            <a:endParaRPr sz="1800">
              <a:latin typeface="Cambria Math"/>
              <a:cs typeface="Cambria Math"/>
            </a:endParaRPr>
          </a:p>
        </p:txBody>
      </p:sp>
      <p:sp>
        <p:nvSpPr>
          <p:cNvPr id="24" name="object 24"/>
          <p:cNvSpPr txBox="1"/>
          <p:nvPr/>
        </p:nvSpPr>
        <p:spPr>
          <a:xfrm>
            <a:off x="4538346" y="4288028"/>
            <a:ext cx="1754505" cy="299720"/>
          </a:xfrm>
          <a:prstGeom prst="rect">
            <a:avLst/>
          </a:prstGeom>
        </p:spPr>
        <p:txBody>
          <a:bodyPr vert="horz" wrap="square" lIns="0" tIns="12700" rIns="0" bIns="0" rtlCol="0">
            <a:spAutoFit/>
          </a:bodyPr>
          <a:lstStyle/>
          <a:p>
            <a:pPr marL="38100">
              <a:lnSpc>
                <a:spcPct val="100000"/>
              </a:lnSpc>
              <a:spcBef>
                <a:spcPts val="100"/>
              </a:spcBef>
            </a:pPr>
            <a:r>
              <a:rPr sz="1800" spc="-855" dirty="0">
                <a:latin typeface="Cambria Math"/>
                <a:cs typeface="Cambria Math"/>
              </a:rPr>
              <a:t>𝑦</a:t>
            </a:r>
            <a:r>
              <a:rPr sz="1800" spc="-85" dirty="0">
                <a:latin typeface="Cambria Math"/>
                <a:cs typeface="Cambria Math"/>
              </a:rPr>
              <a:t>0</a:t>
            </a:r>
            <a:r>
              <a:rPr sz="1950" spc="-104" baseline="-17094" dirty="0">
                <a:latin typeface="Cambria Math"/>
                <a:cs typeface="Cambria Math"/>
              </a:rPr>
              <a:t>𝑡</a:t>
            </a:r>
            <a:r>
              <a:rPr sz="1950" spc="465" baseline="-17094" dirty="0">
                <a:latin typeface="Cambria Math"/>
                <a:cs typeface="Cambria Math"/>
              </a:rPr>
              <a:t> </a:t>
            </a:r>
            <a:r>
              <a:rPr sz="1800" dirty="0">
                <a:latin typeface="Cambria Math"/>
                <a:cs typeface="Cambria Math"/>
              </a:rPr>
              <a:t>=</a:t>
            </a:r>
            <a:r>
              <a:rPr sz="1800" spc="100" dirty="0">
                <a:latin typeface="Cambria Math"/>
                <a:cs typeface="Cambria Math"/>
              </a:rPr>
              <a:t> </a:t>
            </a:r>
            <a:r>
              <a:rPr sz="1800" spc="-10" dirty="0">
                <a:latin typeface="Cambria Math"/>
                <a:cs typeface="Cambria Math"/>
              </a:rPr>
              <a:t>𝑚𝑒𝑑𝑖𝑎𝑛(𝑦</a:t>
            </a:r>
            <a:r>
              <a:rPr sz="1950" spc="-15" baseline="-17094" dirty="0">
                <a:latin typeface="Cambria Math"/>
                <a:cs typeface="Cambria Math"/>
              </a:rPr>
              <a:t>𝑡</a:t>
            </a:r>
            <a:r>
              <a:rPr sz="1800" spc="-10" dirty="0">
                <a:latin typeface="Cambria Math"/>
                <a:cs typeface="Cambria Math"/>
              </a:rPr>
              <a:t>)</a:t>
            </a:r>
            <a:endParaRPr sz="1800">
              <a:latin typeface="Cambria Math"/>
              <a:cs typeface="Cambria Math"/>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50" dirty="0"/>
              <a:t>Guidelines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47</a:t>
            </a:fld>
            <a:endParaRPr spc="-25" dirty="0"/>
          </a:p>
        </p:txBody>
      </p:sp>
      <p:pic>
        <p:nvPicPr>
          <p:cNvPr id="3" name="object 3"/>
          <p:cNvPicPr/>
          <p:nvPr/>
        </p:nvPicPr>
        <p:blipFill>
          <a:blip r:embed="rId2" cstate="print"/>
          <a:stretch>
            <a:fillRect/>
          </a:stretch>
        </p:blipFill>
        <p:spPr>
          <a:xfrm>
            <a:off x="3987097" y="552362"/>
            <a:ext cx="7544949" cy="4840844"/>
          </a:xfrm>
          <a:prstGeom prst="rect">
            <a:avLst/>
          </a:prstGeom>
        </p:spPr>
      </p:pic>
      <p:sp>
        <p:nvSpPr>
          <p:cNvPr id="4" name="object 4"/>
          <p:cNvSpPr txBox="1"/>
          <p:nvPr/>
        </p:nvSpPr>
        <p:spPr>
          <a:xfrm>
            <a:off x="510222" y="5738876"/>
            <a:ext cx="11031220" cy="385445"/>
          </a:xfrm>
          <a:prstGeom prst="rect">
            <a:avLst/>
          </a:prstGeom>
        </p:spPr>
        <p:txBody>
          <a:bodyPr vert="horz" wrap="square" lIns="0" tIns="23495" rIns="0" bIns="0" rtlCol="0">
            <a:spAutoFit/>
          </a:bodyPr>
          <a:lstStyle/>
          <a:p>
            <a:pPr marL="12700" marR="5080">
              <a:lnSpc>
                <a:spcPts val="1390"/>
              </a:lnSpc>
              <a:spcBef>
                <a:spcPts val="185"/>
              </a:spcBef>
            </a:pPr>
            <a:r>
              <a:rPr sz="1200" dirty="0">
                <a:latin typeface="Verdana"/>
                <a:cs typeface="Verdana"/>
              </a:rPr>
              <a:t>Hewamalage,</a:t>
            </a:r>
            <a:r>
              <a:rPr sz="1200" spc="-10" dirty="0">
                <a:latin typeface="Verdana"/>
                <a:cs typeface="Verdana"/>
              </a:rPr>
              <a:t> </a:t>
            </a:r>
            <a:r>
              <a:rPr sz="1200" spc="-55" dirty="0">
                <a:latin typeface="Verdana"/>
                <a:cs typeface="Verdana"/>
              </a:rPr>
              <a:t>Hansika,</a:t>
            </a:r>
            <a:r>
              <a:rPr sz="1200" spc="-5" dirty="0">
                <a:latin typeface="Verdana"/>
                <a:cs typeface="Verdana"/>
              </a:rPr>
              <a:t> </a:t>
            </a:r>
            <a:r>
              <a:rPr sz="1200" spc="-70" dirty="0">
                <a:latin typeface="Verdana"/>
                <a:cs typeface="Verdana"/>
              </a:rPr>
              <a:t>Klaus</a:t>
            </a:r>
            <a:r>
              <a:rPr sz="1200" spc="-20" dirty="0">
                <a:latin typeface="Verdana"/>
                <a:cs typeface="Verdana"/>
              </a:rPr>
              <a:t> Ackermann,</a:t>
            </a:r>
            <a:r>
              <a:rPr sz="1200" spc="-5" dirty="0">
                <a:latin typeface="Verdana"/>
                <a:cs typeface="Verdana"/>
              </a:rPr>
              <a:t> </a:t>
            </a:r>
            <a:r>
              <a:rPr sz="1200" dirty="0">
                <a:latin typeface="Verdana"/>
                <a:cs typeface="Verdana"/>
              </a:rPr>
              <a:t>and</a:t>
            </a:r>
            <a:r>
              <a:rPr sz="1200" spc="-10" dirty="0">
                <a:latin typeface="Verdana"/>
                <a:cs typeface="Verdana"/>
              </a:rPr>
              <a:t> </a:t>
            </a:r>
            <a:r>
              <a:rPr sz="1200" spc="-40" dirty="0">
                <a:latin typeface="Verdana"/>
                <a:cs typeface="Verdana"/>
              </a:rPr>
              <a:t>Christoph</a:t>
            </a:r>
            <a:r>
              <a:rPr sz="1200" spc="-10" dirty="0">
                <a:latin typeface="Verdana"/>
                <a:cs typeface="Verdana"/>
              </a:rPr>
              <a:t> </a:t>
            </a:r>
            <a:r>
              <a:rPr sz="1200" spc="-65" dirty="0">
                <a:latin typeface="Verdana"/>
                <a:cs typeface="Verdana"/>
              </a:rPr>
              <a:t>Bergmeir.</a:t>
            </a:r>
            <a:r>
              <a:rPr sz="1200" spc="-5" dirty="0">
                <a:latin typeface="Verdana"/>
                <a:cs typeface="Verdana"/>
              </a:rPr>
              <a:t> </a:t>
            </a:r>
            <a:r>
              <a:rPr sz="1200" spc="-40" dirty="0">
                <a:latin typeface="Verdana"/>
                <a:cs typeface="Verdana"/>
              </a:rPr>
              <a:t>"Forecast</a:t>
            </a:r>
            <a:r>
              <a:rPr sz="1200" spc="-5" dirty="0">
                <a:latin typeface="Verdana"/>
                <a:cs typeface="Verdana"/>
              </a:rPr>
              <a:t> </a:t>
            </a:r>
            <a:r>
              <a:rPr sz="1200" spc="-10" dirty="0">
                <a:latin typeface="Verdana"/>
                <a:cs typeface="Verdana"/>
              </a:rPr>
              <a:t>evaluation</a:t>
            </a:r>
            <a:r>
              <a:rPr sz="1200" spc="-5" dirty="0">
                <a:latin typeface="Verdana"/>
                <a:cs typeface="Verdana"/>
              </a:rPr>
              <a:t> </a:t>
            </a:r>
            <a:r>
              <a:rPr sz="1200" spc="-60" dirty="0">
                <a:latin typeface="Verdana"/>
                <a:cs typeface="Verdana"/>
              </a:rPr>
              <a:t>for</a:t>
            </a:r>
            <a:r>
              <a:rPr sz="1200" spc="-15" dirty="0">
                <a:latin typeface="Verdana"/>
                <a:cs typeface="Verdana"/>
              </a:rPr>
              <a:t> </a:t>
            </a:r>
            <a:r>
              <a:rPr sz="1200" dirty="0">
                <a:latin typeface="Verdana"/>
                <a:cs typeface="Verdana"/>
              </a:rPr>
              <a:t>data</a:t>
            </a:r>
            <a:r>
              <a:rPr sz="1200" spc="-5" dirty="0">
                <a:latin typeface="Verdana"/>
                <a:cs typeface="Verdana"/>
              </a:rPr>
              <a:t> </a:t>
            </a:r>
            <a:r>
              <a:rPr sz="1200" spc="-85" dirty="0">
                <a:latin typeface="Verdana"/>
                <a:cs typeface="Verdana"/>
              </a:rPr>
              <a:t>scientists:</a:t>
            </a:r>
            <a:r>
              <a:rPr sz="1200" spc="-5" dirty="0">
                <a:latin typeface="Verdana"/>
                <a:cs typeface="Verdana"/>
              </a:rPr>
              <a:t> </a:t>
            </a:r>
            <a:r>
              <a:rPr sz="1200" dirty="0">
                <a:latin typeface="Verdana"/>
                <a:cs typeface="Verdana"/>
              </a:rPr>
              <a:t>common</a:t>
            </a:r>
            <a:r>
              <a:rPr sz="1200" spc="-10" dirty="0">
                <a:latin typeface="Verdana"/>
                <a:cs typeface="Verdana"/>
              </a:rPr>
              <a:t> </a:t>
            </a:r>
            <a:r>
              <a:rPr sz="1200" spc="-55" dirty="0">
                <a:latin typeface="Verdana"/>
                <a:cs typeface="Verdana"/>
              </a:rPr>
              <a:t>pitfalls</a:t>
            </a:r>
            <a:r>
              <a:rPr sz="1200" spc="-15" dirty="0">
                <a:latin typeface="Verdana"/>
                <a:cs typeface="Verdana"/>
              </a:rPr>
              <a:t> </a:t>
            </a:r>
            <a:r>
              <a:rPr sz="1200" dirty="0">
                <a:latin typeface="Verdana"/>
                <a:cs typeface="Verdana"/>
              </a:rPr>
              <a:t>and</a:t>
            </a:r>
            <a:r>
              <a:rPr sz="1200" spc="-15" dirty="0">
                <a:latin typeface="Verdana"/>
                <a:cs typeface="Verdana"/>
              </a:rPr>
              <a:t> </a:t>
            </a:r>
            <a:r>
              <a:rPr sz="1200" spc="-30" dirty="0">
                <a:latin typeface="Verdana"/>
                <a:cs typeface="Verdana"/>
              </a:rPr>
              <a:t>best</a:t>
            </a:r>
            <a:r>
              <a:rPr sz="1200" spc="-5" dirty="0">
                <a:latin typeface="Verdana"/>
                <a:cs typeface="Verdana"/>
              </a:rPr>
              <a:t> </a:t>
            </a:r>
            <a:r>
              <a:rPr sz="1200" spc="-30" dirty="0">
                <a:latin typeface="Verdana"/>
                <a:cs typeface="Verdana"/>
              </a:rPr>
              <a:t>practices."</a:t>
            </a:r>
            <a:r>
              <a:rPr sz="1200" spc="-15" dirty="0">
                <a:latin typeface="Verdana"/>
                <a:cs typeface="Verdana"/>
              </a:rPr>
              <a:t> </a:t>
            </a:r>
            <a:r>
              <a:rPr sz="1200" i="1" spc="-20" dirty="0">
                <a:latin typeface="Verdana"/>
                <a:cs typeface="Verdana"/>
              </a:rPr>
              <a:t>Data Mining</a:t>
            </a:r>
            <a:r>
              <a:rPr sz="1200" i="1" spc="-30" dirty="0">
                <a:latin typeface="Verdana"/>
                <a:cs typeface="Verdana"/>
              </a:rPr>
              <a:t> </a:t>
            </a:r>
            <a:r>
              <a:rPr sz="1200" i="1" dirty="0">
                <a:latin typeface="Verdana"/>
                <a:cs typeface="Verdana"/>
              </a:rPr>
              <a:t>and</a:t>
            </a:r>
            <a:r>
              <a:rPr sz="1200" i="1" spc="-30" dirty="0">
                <a:latin typeface="Verdana"/>
                <a:cs typeface="Verdana"/>
              </a:rPr>
              <a:t> </a:t>
            </a:r>
            <a:r>
              <a:rPr sz="1200" i="1" dirty="0">
                <a:latin typeface="Verdana"/>
                <a:cs typeface="Verdana"/>
              </a:rPr>
              <a:t>Knowledge</a:t>
            </a:r>
            <a:r>
              <a:rPr sz="1200" i="1" spc="-40" dirty="0">
                <a:latin typeface="Verdana"/>
                <a:cs typeface="Verdana"/>
              </a:rPr>
              <a:t> Discovery </a:t>
            </a:r>
            <a:r>
              <a:rPr sz="1200" spc="-110" dirty="0">
                <a:latin typeface="Verdana"/>
                <a:cs typeface="Verdana"/>
              </a:rPr>
              <a:t>37.2</a:t>
            </a:r>
            <a:r>
              <a:rPr sz="1200" spc="-40" dirty="0">
                <a:latin typeface="Verdana"/>
                <a:cs typeface="Verdana"/>
              </a:rPr>
              <a:t> </a:t>
            </a:r>
            <a:r>
              <a:rPr sz="1200" spc="-130" dirty="0">
                <a:latin typeface="Verdana"/>
                <a:cs typeface="Verdana"/>
              </a:rPr>
              <a:t>(2023):</a:t>
            </a:r>
            <a:r>
              <a:rPr sz="1200" spc="-25" dirty="0">
                <a:latin typeface="Verdana"/>
                <a:cs typeface="Verdana"/>
              </a:rPr>
              <a:t> </a:t>
            </a:r>
            <a:r>
              <a:rPr sz="1200" spc="-125" dirty="0">
                <a:latin typeface="Verdana"/>
                <a:cs typeface="Verdana"/>
              </a:rPr>
              <a:t>788-</a:t>
            </a:r>
            <a:r>
              <a:rPr sz="1200" spc="-20" dirty="0">
                <a:latin typeface="Verdana"/>
                <a:cs typeface="Verdana"/>
              </a:rPr>
              <a:t>832.</a:t>
            </a:r>
            <a:endParaRPr sz="1200">
              <a:latin typeface="Verdana"/>
              <a:cs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605027"/>
            <a:ext cx="8606790" cy="513080"/>
          </a:xfrm>
          <a:prstGeom prst="rect">
            <a:avLst/>
          </a:prstGeom>
        </p:spPr>
        <p:txBody>
          <a:bodyPr vert="horz" wrap="square" lIns="0" tIns="12700" rIns="0" bIns="0" rtlCol="0">
            <a:spAutoFit/>
          </a:bodyPr>
          <a:lstStyle/>
          <a:p>
            <a:pPr marL="12700">
              <a:lnSpc>
                <a:spcPct val="100000"/>
              </a:lnSpc>
              <a:spcBef>
                <a:spcPts val="100"/>
              </a:spcBef>
            </a:pPr>
            <a:r>
              <a:rPr sz="3200" spc="-110" dirty="0"/>
              <a:t>Multiple</a:t>
            </a:r>
            <a:r>
              <a:rPr sz="3200" spc="-60" dirty="0"/>
              <a:t> </a:t>
            </a:r>
            <a:r>
              <a:rPr sz="3200" spc="-105" dirty="0"/>
              <a:t>time</a:t>
            </a:r>
            <a:r>
              <a:rPr sz="3200" spc="-60" dirty="0"/>
              <a:t> </a:t>
            </a:r>
            <a:r>
              <a:rPr sz="3200" spc="-125" dirty="0"/>
              <a:t>series</a:t>
            </a:r>
            <a:r>
              <a:rPr sz="3200" spc="-50" dirty="0"/>
              <a:t> </a:t>
            </a:r>
            <a:r>
              <a:rPr sz="3200" spc="-95" dirty="0"/>
              <a:t>where</a:t>
            </a:r>
            <a:r>
              <a:rPr sz="3200" spc="-60" dirty="0"/>
              <a:t> </a:t>
            </a:r>
            <a:r>
              <a:rPr sz="3200" spc="-100" dirty="0"/>
              <a:t>the</a:t>
            </a:r>
            <a:r>
              <a:rPr sz="3200" spc="-60" dirty="0"/>
              <a:t> </a:t>
            </a:r>
            <a:r>
              <a:rPr sz="3200" dirty="0"/>
              <a:t>scale</a:t>
            </a:r>
            <a:r>
              <a:rPr sz="3200" spc="-55" dirty="0"/>
              <a:t> </a:t>
            </a:r>
            <a:r>
              <a:rPr sz="3200" spc="-90" dirty="0"/>
              <a:t>matters</a:t>
            </a:r>
            <a:endParaRPr sz="3200"/>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48</a:t>
            </a:fld>
            <a:endParaRPr spc="-25" dirty="0"/>
          </a:p>
        </p:txBody>
      </p:sp>
      <p:grpSp>
        <p:nvGrpSpPr>
          <p:cNvPr id="3" name="object 3"/>
          <p:cNvGrpSpPr/>
          <p:nvPr/>
        </p:nvGrpSpPr>
        <p:grpSpPr>
          <a:xfrm>
            <a:off x="262127" y="1745961"/>
            <a:ext cx="6723380" cy="4618990"/>
            <a:chOff x="262127" y="1745961"/>
            <a:chExt cx="6723380" cy="4618990"/>
          </a:xfrm>
        </p:grpSpPr>
        <p:pic>
          <p:nvPicPr>
            <p:cNvPr id="4" name="object 4"/>
            <p:cNvPicPr/>
            <p:nvPr/>
          </p:nvPicPr>
          <p:blipFill>
            <a:blip r:embed="rId2" cstate="print"/>
            <a:stretch>
              <a:fillRect/>
            </a:stretch>
          </p:blipFill>
          <p:spPr>
            <a:xfrm>
              <a:off x="326135" y="1807464"/>
              <a:ext cx="716280" cy="716279"/>
            </a:xfrm>
            <a:prstGeom prst="rect">
              <a:avLst/>
            </a:prstGeom>
          </p:spPr>
        </p:pic>
        <p:pic>
          <p:nvPicPr>
            <p:cNvPr id="5" name="object 5"/>
            <p:cNvPicPr/>
            <p:nvPr/>
          </p:nvPicPr>
          <p:blipFill>
            <a:blip r:embed="rId3" cstate="print"/>
            <a:stretch>
              <a:fillRect/>
            </a:stretch>
          </p:blipFill>
          <p:spPr>
            <a:xfrm>
              <a:off x="335279" y="2688336"/>
              <a:ext cx="716280" cy="716279"/>
            </a:xfrm>
            <a:prstGeom prst="rect">
              <a:avLst/>
            </a:prstGeom>
          </p:spPr>
        </p:pic>
        <p:pic>
          <p:nvPicPr>
            <p:cNvPr id="6" name="object 6"/>
            <p:cNvPicPr/>
            <p:nvPr/>
          </p:nvPicPr>
          <p:blipFill>
            <a:blip r:embed="rId4" cstate="print"/>
            <a:stretch>
              <a:fillRect/>
            </a:stretch>
          </p:blipFill>
          <p:spPr>
            <a:xfrm>
              <a:off x="262127" y="5181600"/>
              <a:ext cx="914400" cy="917448"/>
            </a:xfrm>
            <a:prstGeom prst="rect">
              <a:avLst/>
            </a:prstGeom>
          </p:spPr>
        </p:pic>
        <p:pic>
          <p:nvPicPr>
            <p:cNvPr id="7" name="object 7"/>
            <p:cNvPicPr/>
            <p:nvPr/>
          </p:nvPicPr>
          <p:blipFill>
            <a:blip r:embed="rId5" cstate="print"/>
            <a:stretch>
              <a:fillRect/>
            </a:stretch>
          </p:blipFill>
          <p:spPr>
            <a:xfrm>
              <a:off x="262127" y="3447288"/>
              <a:ext cx="804672" cy="807719"/>
            </a:xfrm>
            <a:prstGeom prst="rect">
              <a:avLst/>
            </a:prstGeom>
          </p:spPr>
        </p:pic>
        <p:pic>
          <p:nvPicPr>
            <p:cNvPr id="8" name="object 8"/>
            <p:cNvPicPr/>
            <p:nvPr/>
          </p:nvPicPr>
          <p:blipFill>
            <a:blip r:embed="rId6" cstate="print"/>
            <a:stretch>
              <a:fillRect/>
            </a:stretch>
          </p:blipFill>
          <p:spPr>
            <a:xfrm>
              <a:off x="289559" y="4267200"/>
              <a:ext cx="807720" cy="804672"/>
            </a:xfrm>
            <a:prstGeom prst="rect">
              <a:avLst/>
            </a:prstGeom>
          </p:spPr>
        </p:pic>
        <p:pic>
          <p:nvPicPr>
            <p:cNvPr id="9" name="object 9"/>
            <p:cNvPicPr/>
            <p:nvPr/>
          </p:nvPicPr>
          <p:blipFill>
            <a:blip r:embed="rId7" cstate="print"/>
            <a:stretch>
              <a:fillRect/>
            </a:stretch>
          </p:blipFill>
          <p:spPr>
            <a:xfrm>
              <a:off x="1031695" y="1745961"/>
              <a:ext cx="5953474" cy="4618799"/>
            </a:xfrm>
            <a:prstGeom prst="rect">
              <a:avLst/>
            </a:prstGeom>
          </p:spPr>
        </p:pic>
      </p:grpSp>
      <p:sp>
        <p:nvSpPr>
          <p:cNvPr id="10" name="object 10"/>
          <p:cNvSpPr txBox="1"/>
          <p:nvPr/>
        </p:nvSpPr>
        <p:spPr>
          <a:xfrm>
            <a:off x="2970687" y="1441196"/>
            <a:ext cx="27584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a:cs typeface="Verdana"/>
              </a:rPr>
              <a:t>Number</a:t>
            </a:r>
            <a:r>
              <a:rPr sz="1800" spc="-120" dirty="0">
                <a:latin typeface="Verdana"/>
                <a:cs typeface="Verdana"/>
              </a:rPr>
              <a:t> </a:t>
            </a:r>
            <a:r>
              <a:rPr sz="1800" dirty="0">
                <a:latin typeface="Verdana"/>
                <a:cs typeface="Verdana"/>
              </a:rPr>
              <a:t>of</a:t>
            </a:r>
            <a:r>
              <a:rPr sz="1800" spc="-120" dirty="0">
                <a:latin typeface="Verdana"/>
                <a:cs typeface="Verdana"/>
              </a:rPr>
              <a:t> </a:t>
            </a:r>
            <a:r>
              <a:rPr sz="1800" spc="-20" dirty="0">
                <a:latin typeface="Verdana"/>
                <a:cs typeface="Verdana"/>
              </a:rPr>
              <a:t>products</a:t>
            </a:r>
            <a:r>
              <a:rPr sz="1800" spc="-114" dirty="0">
                <a:latin typeface="Verdana"/>
                <a:cs typeface="Verdana"/>
              </a:rPr>
              <a:t> </a:t>
            </a:r>
            <a:r>
              <a:rPr sz="1800" spc="-20" dirty="0">
                <a:latin typeface="Verdana"/>
                <a:cs typeface="Verdana"/>
              </a:rPr>
              <a:t>sold</a:t>
            </a:r>
            <a:endParaRPr sz="1800">
              <a:latin typeface="Verdana"/>
              <a:cs typeface="Verdana"/>
            </a:endParaRPr>
          </a:p>
        </p:txBody>
      </p:sp>
      <p:sp>
        <p:nvSpPr>
          <p:cNvPr id="11" name="object 11"/>
          <p:cNvSpPr txBox="1"/>
          <p:nvPr/>
        </p:nvSpPr>
        <p:spPr>
          <a:xfrm>
            <a:off x="7056700" y="1627123"/>
            <a:ext cx="10845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We</a:t>
            </a:r>
            <a:r>
              <a:rPr sz="1800" spc="-110" dirty="0">
                <a:latin typeface="Verdana"/>
                <a:cs typeface="Verdana"/>
              </a:rPr>
              <a:t> </a:t>
            </a:r>
            <a:r>
              <a:rPr sz="1800" spc="-50" dirty="0">
                <a:latin typeface="Verdana"/>
                <a:cs typeface="Verdana"/>
              </a:rPr>
              <a:t>want:</a:t>
            </a:r>
            <a:endParaRPr sz="1800">
              <a:latin typeface="Verdana"/>
              <a:cs typeface="Verdana"/>
            </a:endParaRPr>
          </a:p>
        </p:txBody>
      </p:sp>
      <p:sp>
        <p:nvSpPr>
          <p:cNvPr id="12" name="object 12"/>
          <p:cNvSpPr txBox="1"/>
          <p:nvPr/>
        </p:nvSpPr>
        <p:spPr>
          <a:xfrm>
            <a:off x="7056700" y="2172715"/>
            <a:ext cx="4890135" cy="3311525"/>
          </a:xfrm>
          <a:prstGeom prst="rect">
            <a:avLst/>
          </a:prstGeom>
        </p:spPr>
        <p:txBody>
          <a:bodyPr vert="horz" wrap="square" lIns="0" tIns="26670" rIns="0" bIns="0" rtlCol="0">
            <a:spAutoFit/>
          </a:bodyPr>
          <a:lstStyle/>
          <a:p>
            <a:pPr marL="298450" marR="238760" indent="-285750">
              <a:lnSpc>
                <a:spcPts val="2110"/>
              </a:lnSpc>
              <a:spcBef>
                <a:spcPts val="210"/>
              </a:spcBef>
              <a:buFont typeface="Arial MT"/>
              <a:buChar char="•"/>
              <a:tabLst>
                <a:tab pos="298450" algn="l"/>
              </a:tabLst>
            </a:pPr>
            <a:r>
              <a:rPr sz="1800" spc="-55" dirty="0">
                <a:latin typeface="Verdana"/>
                <a:cs typeface="Verdana"/>
              </a:rPr>
              <a:t>Larger</a:t>
            </a:r>
            <a:r>
              <a:rPr sz="1800" spc="-130" dirty="0">
                <a:latin typeface="Verdana"/>
                <a:cs typeface="Verdana"/>
              </a:rPr>
              <a:t> </a:t>
            </a:r>
            <a:r>
              <a:rPr sz="1800" spc="-60" dirty="0">
                <a:latin typeface="Verdana"/>
                <a:cs typeface="Verdana"/>
              </a:rPr>
              <a:t>time</a:t>
            </a:r>
            <a:r>
              <a:rPr sz="1800" spc="-120" dirty="0">
                <a:latin typeface="Verdana"/>
                <a:cs typeface="Verdana"/>
              </a:rPr>
              <a:t> </a:t>
            </a:r>
            <a:r>
              <a:rPr sz="1800" spc="-114" dirty="0">
                <a:latin typeface="Verdana"/>
                <a:cs typeface="Verdana"/>
              </a:rPr>
              <a:t>series</a:t>
            </a:r>
            <a:r>
              <a:rPr sz="1800" spc="-125" dirty="0">
                <a:latin typeface="Verdana"/>
                <a:cs typeface="Verdana"/>
              </a:rPr>
              <a:t> </a:t>
            </a:r>
            <a:r>
              <a:rPr sz="1800" spc="-10" dirty="0">
                <a:latin typeface="Verdana"/>
                <a:cs typeface="Verdana"/>
              </a:rPr>
              <a:t>to</a:t>
            </a:r>
            <a:r>
              <a:rPr sz="1800" spc="-125" dirty="0">
                <a:latin typeface="Verdana"/>
                <a:cs typeface="Verdana"/>
              </a:rPr>
              <a:t> </a:t>
            </a:r>
            <a:r>
              <a:rPr sz="1800" spc="-20" dirty="0">
                <a:latin typeface="Verdana"/>
                <a:cs typeface="Verdana"/>
              </a:rPr>
              <a:t>contribute</a:t>
            </a:r>
            <a:r>
              <a:rPr sz="1800" spc="-120" dirty="0">
                <a:latin typeface="Verdana"/>
                <a:cs typeface="Verdana"/>
              </a:rPr>
              <a:t> </a:t>
            </a:r>
            <a:r>
              <a:rPr sz="1800" spc="-35" dirty="0">
                <a:latin typeface="Verdana"/>
                <a:cs typeface="Verdana"/>
              </a:rPr>
              <a:t>more</a:t>
            </a:r>
            <a:r>
              <a:rPr sz="1800" spc="-120" dirty="0">
                <a:latin typeface="Verdana"/>
                <a:cs typeface="Verdana"/>
              </a:rPr>
              <a:t> </a:t>
            </a:r>
            <a:r>
              <a:rPr sz="1800" spc="-25" dirty="0">
                <a:latin typeface="Verdana"/>
                <a:cs typeface="Verdana"/>
              </a:rPr>
              <a:t>to </a:t>
            </a:r>
            <a:r>
              <a:rPr sz="1800" spc="-20" dirty="0">
                <a:latin typeface="Verdana"/>
                <a:cs typeface="Verdana"/>
              </a:rPr>
              <a:t>the</a:t>
            </a:r>
            <a:r>
              <a:rPr sz="1800" spc="-100" dirty="0">
                <a:latin typeface="Verdana"/>
                <a:cs typeface="Verdana"/>
              </a:rPr>
              <a:t> </a:t>
            </a:r>
            <a:r>
              <a:rPr sz="1800" spc="-105" dirty="0">
                <a:latin typeface="Verdana"/>
                <a:cs typeface="Verdana"/>
              </a:rPr>
              <a:t>error </a:t>
            </a:r>
            <a:r>
              <a:rPr sz="1800" spc="-120" dirty="0">
                <a:latin typeface="Verdana"/>
                <a:cs typeface="Verdana"/>
              </a:rPr>
              <a:t>(i.e.,</a:t>
            </a:r>
            <a:r>
              <a:rPr sz="1800" spc="-105" dirty="0">
                <a:latin typeface="Verdana"/>
                <a:cs typeface="Verdana"/>
              </a:rPr>
              <a:t> </a:t>
            </a:r>
            <a:r>
              <a:rPr sz="1800" dirty="0">
                <a:latin typeface="Verdana"/>
                <a:cs typeface="Verdana"/>
              </a:rPr>
              <a:t>scale</a:t>
            </a:r>
            <a:r>
              <a:rPr sz="1800" spc="-95" dirty="0">
                <a:latin typeface="Verdana"/>
                <a:cs typeface="Verdana"/>
              </a:rPr>
              <a:t> </a:t>
            </a:r>
            <a:r>
              <a:rPr sz="1800" spc="-10" dirty="0">
                <a:latin typeface="Verdana"/>
                <a:cs typeface="Verdana"/>
              </a:rPr>
              <a:t>dependence).</a:t>
            </a:r>
            <a:endParaRPr sz="1800">
              <a:latin typeface="Verdana"/>
              <a:cs typeface="Verdana"/>
            </a:endParaRPr>
          </a:p>
          <a:p>
            <a:pPr marL="297815" indent="-285115">
              <a:lnSpc>
                <a:spcPct val="100000"/>
              </a:lnSpc>
              <a:spcBef>
                <a:spcPts val="2175"/>
              </a:spcBef>
              <a:buFont typeface="Arial MT"/>
              <a:buChar char="•"/>
              <a:tabLst>
                <a:tab pos="297815" algn="l"/>
              </a:tabLst>
            </a:pPr>
            <a:r>
              <a:rPr sz="1800" spc="-120" dirty="0">
                <a:latin typeface="Verdana"/>
                <a:cs typeface="Verdana"/>
              </a:rPr>
              <a:t>Symmetry</a:t>
            </a:r>
            <a:r>
              <a:rPr sz="1800" spc="-114" dirty="0">
                <a:latin typeface="Verdana"/>
                <a:cs typeface="Verdana"/>
              </a:rPr>
              <a:t> </a:t>
            </a:r>
            <a:r>
              <a:rPr sz="1800" spc="-10" dirty="0">
                <a:latin typeface="Verdana"/>
                <a:cs typeface="Verdana"/>
              </a:rPr>
              <a:t>to</a:t>
            </a:r>
            <a:r>
              <a:rPr sz="1800" spc="-120" dirty="0">
                <a:latin typeface="Verdana"/>
                <a:cs typeface="Verdana"/>
              </a:rPr>
              <a:t> </a:t>
            </a:r>
            <a:r>
              <a:rPr sz="1800" spc="-30" dirty="0">
                <a:latin typeface="Verdana"/>
                <a:cs typeface="Verdana"/>
              </a:rPr>
              <a:t>over/under</a:t>
            </a:r>
            <a:r>
              <a:rPr sz="1800" spc="-120" dirty="0">
                <a:latin typeface="Verdana"/>
                <a:cs typeface="Verdana"/>
              </a:rPr>
              <a:t> </a:t>
            </a:r>
            <a:r>
              <a:rPr sz="1800" spc="-10" dirty="0">
                <a:latin typeface="Verdana"/>
                <a:cs typeface="Verdana"/>
              </a:rPr>
              <a:t>forecasting.</a:t>
            </a:r>
            <a:endParaRPr sz="1800">
              <a:latin typeface="Verdana"/>
              <a:cs typeface="Verdana"/>
            </a:endParaRPr>
          </a:p>
          <a:p>
            <a:pPr marL="297815" indent="-285115">
              <a:lnSpc>
                <a:spcPct val="100000"/>
              </a:lnSpc>
              <a:spcBef>
                <a:spcPts val="2135"/>
              </a:spcBef>
              <a:buFont typeface="Arial MT"/>
              <a:buChar char="•"/>
              <a:tabLst>
                <a:tab pos="297815" algn="l"/>
              </a:tabLst>
            </a:pPr>
            <a:r>
              <a:rPr sz="1800" spc="-60" dirty="0">
                <a:latin typeface="Verdana"/>
                <a:cs typeface="Verdana"/>
              </a:rPr>
              <a:t>Tolerate</a:t>
            </a:r>
            <a:r>
              <a:rPr sz="1800" spc="-85" dirty="0">
                <a:latin typeface="Verdana"/>
                <a:cs typeface="Verdana"/>
              </a:rPr>
              <a:t> </a:t>
            </a:r>
            <a:r>
              <a:rPr sz="1800" spc="-10" dirty="0">
                <a:latin typeface="Verdana"/>
                <a:cs typeface="Verdana"/>
              </a:rPr>
              <a:t>zeros.</a:t>
            </a:r>
            <a:endParaRPr sz="1800">
              <a:latin typeface="Verdana"/>
              <a:cs typeface="Verdana"/>
            </a:endParaRPr>
          </a:p>
          <a:p>
            <a:pPr marL="298450" marR="5080" indent="-285750">
              <a:lnSpc>
                <a:spcPct val="102200"/>
              </a:lnSpc>
              <a:spcBef>
                <a:spcPts val="2085"/>
              </a:spcBef>
              <a:buFont typeface="Arial MT"/>
              <a:buChar char="•"/>
              <a:tabLst>
                <a:tab pos="298450" algn="l"/>
              </a:tabLst>
            </a:pPr>
            <a:r>
              <a:rPr sz="1800" spc="-140" dirty="0">
                <a:latin typeface="Verdana"/>
                <a:cs typeface="Verdana"/>
              </a:rPr>
              <a:t>To</a:t>
            </a:r>
            <a:r>
              <a:rPr sz="1800" spc="-110" dirty="0">
                <a:latin typeface="Verdana"/>
                <a:cs typeface="Verdana"/>
              </a:rPr>
              <a:t> </a:t>
            </a:r>
            <a:r>
              <a:rPr sz="1800" spc="90" dirty="0">
                <a:latin typeface="Verdana"/>
                <a:cs typeface="Verdana"/>
              </a:rPr>
              <a:t>be</a:t>
            </a:r>
            <a:r>
              <a:rPr sz="1800" spc="-95" dirty="0">
                <a:latin typeface="Verdana"/>
                <a:cs typeface="Verdana"/>
              </a:rPr>
              <a:t> </a:t>
            </a:r>
            <a:r>
              <a:rPr sz="1800" dirty="0">
                <a:latin typeface="Verdana"/>
                <a:cs typeface="Verdana"/>
              </a:rPr>
              <a:t>able</a:t>
            </a:r>
            <a:r>
              <a:rPr sz="1800" spc="-95" dirty="0">
                <a:latin typeface="Verdana"/>
                <a:cs typeface="Verdana"/>
              </a:rPr>
              <a:t> </a:t>
            </a:r>
            <a:r>
              <a:rPr sz="1800" spc="-10" dirty="0">
                <a:latin typeface="Verdana"/>
                <a:cs typeface="Verdana"/>
              </a:rPr>
              <a:t>to</a:t>
            </a:r>
            <a:r>
              <a:rPr sz="1800" spc="-110" dirty="0">
                <a:latin typeface="Verdana"/>
                <a:cs typeface="Verdana"/>
              </a:rPr>
              <a:t> </a:t>
            </a:r>
            <a:r>
              <a:rPr sz="1800" spc="45" dirty="0">
                <a:latin typeface="Verdana"/>
                <a:cs typeface="Verdana"/>
              </a:rPr>
              <a:t>compare</a:t>
            </a:r>
            <a:r>
              <a:rPr sz="1800" spc="-95" dirty="0">
                <a:latin typeface="Verdana"/>
                <a:cs typeface="Verdana"/>
              </a:rPr>
              <a:t> </a:t>
            </a:r>
            <a:r>
              <a:rPr sz="1800" spc="-130" dirty="0">
                <a:latin typeface="Verdana"/>
                <a:cs typeface="Verdana"/>
              </a:rPr>
              <a:t>errors</a:t>
            </a:r>
            <a:r>
              <a:rPr sz="1800" spc="-100" dirty="0">
                <a:latin typeface="Verdana"/>
                <a:cs typeface="Verdana"/>
              </a:rPr>
              <a:t> </a:t>
            </a:r>
            <a:r>
              <a:rPr sz="1800" spc="-80" dirty="0">
                <a:latin typeface="Verdana"/>
                <a:cs typeface="Verdana"/>
              </a:rPr>
              <a:t>for</a:t>
            </a:r>
            <a:r>
              <a:rPr sz="1800" spc="-110" dirty="0">
                <a:latin typeface="Verdana"/>
                <a:cs typeface="Verdana"/>
              </a:rPr>
              <a:t> </a:t>
            </a:r>
            <a:r>
              <a:rPr sz="1800" spc="-35" dirty="0">
                <a:latin typeface="Verdana"/>
                <a:cs typeface="Verdana"/>
              </a:rPr>
              <a:t>different </a:t>
            </a:r>
            <a:r>
              <a:rPr sz="1800" spc="-105" dirty="0">
                <a:latin typeface="Verdana"/>
                <a:cs typeface="Verdana"/>
              </a:rPr>
              <a:t>subsets</a:t>
            </a:r>
            <a:r>
              <a:rPr sz="1800" spc="-100" dirty="0">
                <a:latin typeface="Verdana"/>
                <a:cs typeface="Verdana"/>
              </a:rPr>
              <a:t> </a:t>
            </a:r>
            <a:r>
              <a:rPr sz="1800" dirty="0">
                <a:latin typeface="Verdana"/>
                <a:cs typeface="Verdana"/>
              </a:rPr>
              <a:t>of</a:t>
            </a:r>
            <a:r>
              <a:rPr sz="1800" spc="-95" dirty="0">
                <a:latin typeface="Verdana"/>
                <a:cs typeface="Verdana"/>
              </a:rPr>
              <a:t> timeseries</a:t>
            </a:r>
            <a:r>
              <a:rPr sz="1800" spc="-100" dirty="0">
                <a:latin typeface="Verdana"/>
                <a:cs typeface="Verdana"/>
              </a:rPr>
              <a:t> </a:t>
            </a:r>
            <a:r>
              <a:rPr sz="1800" dirty="0">
                <a:latin typeface="Verdana"/>
                <a:cs typeface="Verdana"/>
              </a:rPr>
              <a:t>at</a:t>
            </a:r>
            <a:r>
              <a:rPr sz="1800" spc="-95" dirty="0">
                <a:latin typeface="Verdana"/>
                <a:cs typeface="Verdana"/>
              </a:rPr>
              <a:t> </a:t>
            </a:r>
            <a:r>
              <a:rPr sz="1800" spc="-50" dirty="0">
                <a:latin typeface="Verdana"/>
                <a:cs typeface="Verdana"/>
              </a:rPr>
              <a:t>different</a:t>
            </a:r>
            <a:r>
              <a:rPr sz="1800" spc="-95" dirty="0">
                <a:latin typeface="Verdana"/>
                <a:cs typeface="Verdana"/>
              </a:rPr>
              <a:t> </a:t>
            </a:r>
            <a:r>
              <a:rPr sz="1800" spc="-10" dirty="0">
                <a:latin typeface="Verdana"/>
                <a:cs typeface="Verdana"/>
              </a:rPr>
              <a:t>scales.</a:t>
            </a:r>
            <a:endParaRPr sz="1800">
              <a:latin typeface="Verdana"/>
              <a:cs typeface="Verdana"/>
            </a:endParaRPr>
          </a:p>
          <a:p>
            <a:pPr>
              <a:lnSpc>
                <a:spcPct val="100000"/>
              </a:lnSpc>
              <a:spcBef>
                <a:spcPts val="60"/>
              </a:spcBef>
              <a:buFont typeface="Arial MT"/>
              <a:buChar char="•"/>
            </a:pPr>
            <a:endParaRPr sz="1800">
              <a:latin typeface="Verdana"/>
              <a:cs typeface="Verdana"/>
            </a:endParaRPr>
          </a:p>
          <a:p>
            <a:pPr marL="298450" marR="436880" indent="-285750">
              <a:lnSpc>
                <a:spcPts val="2110"/>
              </a:lnSpc>
              <a:buFont typeface="Arial MT"/>
              <a:buChar char="•"/>
              <a:tabLst>
                <a:tab pos="298450" algn="l"/>
              </a:tabLst>
            </a:pPr>
            <a:r>
              <a:rPr sz="1800" spc="-140" dirty="0">
                <a:latin typeface="Verdana"/>
                <a:cs typeface="Verdana"/>
              </a:rPr>
              <a:t>RMSE</a:t>
            </a:r>
            <a:r>
              <a:rPr sz="1800" spc="-120" dirty="0">
                <a:latin typeface="Verdana"/>
                <a:cs typeface="Verdana"/>
              </a:rPr>
              <a:t> </a:t>
            </a:r>
            <a:r>
              <a:rPr sz="1800" spc="65" dirty="0">
                <a:latin typeface="Verdana"/>
                <a:cs typeface="Verdana"/>
              </a:rPr>
              <a:t>and</a:t>
            </a:r>
            <a:r>
              <a:rPr sz="1800" spc="-105" dirty="0">
                <a:latin typeface="Verdana"/>
                <a:cs typeface="Verdana"/>
              </a:rPr>
              <a:t> </a:t>
            </a:r>
            <a:r>
              <a:rPr sz="1800" dirty="0">
                <a:latin typeface="Verdana"/>
                <a:cs typeface="Verdana"/>
              </a:rPr>
              <a:t>MAE</a:t>
            </a:r>
            <a:r>
              <a:rPr sz="1800" spc="-120" dirty="0">
                <a:latin typeface="Verdana"/>
                <a:cs typeface="Verdana"/>
              </a:rPr>
              <a:t> </a:t>
            </a:r>
            <a:r>
              <a:rPr sz="1800" dirty="0">
                <a:latin typeface="Verdana"/>
                <a:cs typeface="Verdana"/>
              </a:rPr>
              <a:t>cover</a:t>
            </a:r>
            <a:r>
              <a:rPr sz="1800" spc="-125" dirty="0">
                <a:latin typeface="Verdana"/>
                <a:cs typeface="Verdana"/>
              </a:rPr>
              <a:t> </a:t>
            </a:r>
            <a:r>
              <a:rPr sz="1800" b="1" spc="-55" dirty="0">
                <a:latin typeface="Tahoma"/>
                <a:cs typeface="Tahoma"/>
              </a:rPr>
              <a:t>almost</a:t>
            </a:r>
            <a:r>
              <a:rPr sz="1800" b="1" spc="-5" dirty="0">
                <a:latin typeface="Tahoma"/>
                <a:cs typeface="Tahoma"/>
              </a:rPr>
              <a:t> </a:t>
            </a:r>
            <a:r>
              <a:rPr sz="1800" spc="-50" dirty="0">
                <a:latin typeface="Verdana"/>
                <a:cs typeface="Verdana"/>
              </a:rPr>
              <a:t>all</a:t>
            </a:r>
            <a:r>
              <a:rPr sz="1800" spc="-114" dirty="0">
                <a:latin typeface="Verdana"/>
                <a:cs typeface="Verdana"/>
              </a:rPr>
              <a:t> </a:t>
            </a:r>
            <a:r>
              <a:rPr sz="1800" spc="-20" dirty="0">
                <a:latin typeface="Verdana"/>
                <a:cs typeface="Verdana"/>
              </a:rPr>
              <a:t>these </a:t>
            </a:r>
            <a:r>
              <a:rPr sz="1800" spc="-10" dirty="0">
                <a:latin typeface="Verdana"/>
                <a:cs typeface="Verdana"/>
              </a:rPr>
              <a:t>requirements.</a:t>
            </a:r>
            <a:endParaRPr sz="1800">
              <a:latin typeface="Verdana"/>
              <a:cs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46366" y="2309367"/>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10253F"/>
                </a:solidFill>
                <a:latin typeface="Cambria Math"/>
                <a:cs typeface="Cambria Math"/>
              </a:rPr>
              <a:t>1</a:t>
            </a:r>
            <a:endParaRPr sz="1300">
              <a:latin typeface="Cambria Math"/>
              <a:cs typeface="Cambria Math"/>
            </a:endParaRPr>
          </a:p>
        </p:txBody>
      </p:sp>
      <p:sp>
        <p:nvSpPr>
          <p:cNvPr id="3" name="object 3"/>
          <p:cNvSpPr txBox="1"/>
          <p:nvPr/>
        </p:nvSpPr>
        <p:spPr>
          <a:xfrm>
            <a:off x="8920191" y="2053844"/>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sp>
        <p:nvSpPr>
          <p:cNvPr id="4" name="object 4"/>
          <p:cNvSpPr txBox="1"/>
          <p:nvPr/>
        </p:nvSpPr>
        <p:spPr>
          <a:xfrm>
            <a:off x="9569994" y="1672335"/>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10253F"/>
                </a:solidFill>
                <a:latin typeface="Cambria Math"/>
                <a:cs typeface="Cambria Math"/>
              </a:rPr>
              <a:t>2</a:t>
            </a:r>
            <a:endParaRPr sz="1300">
              <a:latin typeface="Cambria Math"/>
              <a:cs typeface="Cambria Math"/>
            </a:endParaRPr>
          </a:p>
        </p:txBody>
      </p:sp>
      <p:sp>
        <p:nvSpPr>
          <p:cNvPr id="5" name="object 5"/>
          <p:cNvSpPr txBox="1"/>
          <p:nvPr/>
        </p:nvSpPr>
        <p:spPr>
          <a:xfrm>
            <a:off x="9438549" y="1416811"/>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sp>
        <p:nvSpPr>
          <p:cNvPr id="6" name="object 6"/>
          <p:cNvSpPr txBox="1"/>
          <p:nvPr/>
        </p:nvSpPr>
        <p:spPr>
          <a:xfrm>
            <a:off x="9967804" y="182219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grpSp>
        <p:nvGrpSpPr>
          <p:cNvPr id="7" name="object 7"/>
          <p:cNvGrpSpPr/>
          <p:nvPr/>
        </p:nvGrpSpPr>
        <p:grpSpPr>
          <a:xfrm>
            <a:off x="7143450" y="1452513"/>
            <a:ext cx="2869565" cy="3470910"/>
            <a:chOff x="7143450" y="1452513"/>
            <a:chExt cx="2869565" cy="3470910"/>
          </a:xfrm>
        </p:grpSpPr>
        <p:pic>
          <p:nvPicPr>
            <p:cNvPr id="8" name="object 8"/>
            <p:cNvPicPr/>
            <p:nvPr/>
          </p:nvPicPr>
          <p:blipFill>
            <a:blip r:embed="rId2" cstate="print"/>
            <a:stretch>
              <a:fillRect/>
            </a:stretch>
          </p:blipFill>
          <p:spPr>
            <a:xfrm>
              <a:off x="8784335" y="2023872"/>
              <a:ext cx="121920" cy="481584"/>
            </a:xfrm>
            <a:prstGeom prst="rect">
              <a:avLst/>
            </a:prstGeom>
          </p:spPr>
        </p:pic>
        <p:sp>
          <p:nvSpPr>
            <p:cNvPr id="9" name="object 9"/>
            <p:cNvSpPr/>
            <p:nvPr/>
          </p:nvSpPr>
          <p:spPr>
            <a:xfrm>
              <a:off x="8845239" y="2042273"/>
              <a:ext cx="0" cy="379095"/>
            </a:xfrm>
            <a:custGeom>
              <a:avLst/>
              <a:gdLst/>
              <a:ahLst/>
              <a:cxnLst/>
              <a:rect l="l" t="t" r="r" b="b"/>
              <a:pathLst>
                <a:path h="379094">
                  <a:moveTo>
                    <a:pt x="0" y="0"/>
                  </a:moveTo>
                  <a:lnTo>
                    <a:pt x="1" y="378551"/>
                  </a:lnTo>
                </a:path>
              </a:pathLst>
            </a:custGeom>
            <a:ln w="38100">
              <a:solidFill>
                <a:srgbClr val="000000"/>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9345167" y="1530096"/>
              <a:ext cx="121920" cy="679703"/>
            </a:xfrm>
            <a:prstGeom prst="rect">
              <a:avLst/>
            </a:prstGeom>
          </p:spPr>
        </p:pic>
        <p:sp>
          <p:nvSpPr>
            <p:cNvPr id="11" name="object 11"/>
            <p:cNvSpPr/>
            <p:nvPr/>
          </p:nvSpPr>
          <p:spPr>
            <a:xfrm>
              <a:off x="9406546" y="1550000"/>
              <a:ext cx="0" cy="576580"/>
            </a:xfrm>
            <a:custGeom>
              <a:avLst/>
              <a:gdLst/>
              <a:ahLst/>
              <a:cxnLst/>
              <a:rect l="l" t="t" r="r" b="b"/>
              <a:pathLst>
                <a:path h="576580">
                  <a:moveTo>
                    <a:pt x="0" y="0"/>
                  </a:moveTo>
                  <a:lnTo>
                    <a:pt x="1" y="576000"/>
                  </a:lnTo>
                </a:path>
              </a:pathLst>
            </a:custGeom>
            <a:ln w="38100">
              <a:solidFill>
                <a:srgbClr val="00000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9838943" y="1679448"/>
              <a:ext cx="121920" cy="786384"/>
            </a:xfrm>
            <a:prstGeom prst="rect">
              <a:avLst/>
            </a:prstGeom>
          </p:spPr>
        </p:pic>
        <p:sp>
          <p:nvSpPr>
            <p:cNvPr id="13" name="object 13"/>
            <p:cNvSpPr/>
            <p:nvPr/>
          </p:nvSpPr>
          <p:spPr>
            <a:xfrm>
              <a:off x="9898847" y="1698871"/>
              <a:ext cx="0" cy="684530"/>
            </a:xfrm>
            <a:custGeom>
              <a:avLst/>
              <a:gdLst/>
              <a:ahLst/>
              <a:cxnLst/>
              <a:rect l="l" t="t" r="r" b="b"/>
              <a:pathLst>
                <a:path h="684530">
                  <a:moveTo>
                    <a:pt x="0" y="0"/>
                  </a:moveTo>
                  <a:lnTo>
                    <a:pt x="1" y="684000"/>
                  </a:lnTo>
                </a:path>
              </a:pathLst>
            </a:custGeom>
            <a:ln w="38100">
              <a:solidFill>
                <a:srgbClr val="000000"/>
              </a:solidFill>
            </a:ln>
          </p:spPr>
          <p:txBody>
            <a:bodyPr wrap="square" lIns="0" tIns="0" rIns="0" bIns="0" rtlCol="0"/>
            <a:lstStyle/>
            <a:p>
              <a:endParaRPr/>
            </a:p>
          </p:txBody>
        </p:sp>
        <p:sp>
          <p:nvSpPr>
            <p:cNvPr id="14" name="object 14"/>
            <p:cNvSpPr/>
            <p:nvPr/>
          </p:nvSpPr>
          <p:spPr>
            <a:xfrm>
              <a:off x="8913172" y="2081248"/>
              <a:ext cx="399415" cy="35560"/>
            </a:xfrm>
            <a:custGeom>
              <a:avLst/>
              <a:gdLst/>
              <a:ahLst/>
              <a:cxnLst/>
              <a:rect l="l" t="t" r="r" b="b"/>
              <a:pathLst>
                <a:path w="399415" h="35560">
                  <a:moveTo>
                    <a:pt x="0" y="0"/>
                  </a:moveTo>
                  <a:lnTo>
                    <a:pt x="398827" y="35274"/>
                  </a:lnTo>
                </a:path>
              </a:pathLst>
            </a:custGeom>
            <a:ln w="38100">
              <a:solidFill>
                <a:srgbClr val="1F497D"/>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9307235" y="2046239"/>
              <a:ext cx="159996" cy="140564"/>
            </a:xfrm>
            <a:prstGeom prst="rect">
              <a:avLst/>
            </a:prstGeom>
          </p:spPr>
        </p:pic>
        <p:pic>
          <p:nvPicPr>
            <p:cNvPr id="16" name="object 16"/>
            <p:cNvPicPr/>
            <p:nvPr/>
          </p:nvPicPr>
          <p:blipFill>
            <a:blip r:embed="rId6" cstate="print"/>
            <a:stretch>
              <a:fillRect/>
            </a:stretch>
          </p:blipFill>
          <p:spPr>
            <a:xfrm>
              <a:off x="9818849" y="1644126"/>
              <a:ext cx="159996" cy="140564"/>
            </a:xfrm>
            <a:prstGeom prst="rect">
              <a:avLst/>
            </a:prstGeom>
          </p:spPr>
        </p:pic>
        <p:sp>
          <p:nvSpPr>
            <p:cNvPr id="17" name="object 17"/>
            <p:cNvSpPr/>
            <p:nvPr/>
          </p:nvSpPr>
          <p:spPr>
            <a:xfrm>
              <a:off x="9440434" y="1720489"/>
              <a:ext cx="415290" cy="349885"/>
            </a:xfrm>
            <a:custGeom>
              <a:avLst/>
              <a:gdLst/>
              <a:ahLst/>
              <a:cxnLst/>
              <a:rect l="l" t="t" r="r" b="b"/>
              <a:pathLst>
                <a:path w="415290" h="349885">
                  <a:moveTo>
                    <a:pt x="415178" y="0"/>
                  </a:moveTo>
                  <a:lnTo>
                    <a:pt x="0" y="349702"/>
                  </a:lnTo>
                </a:path>
              </a:pathLst>
            </a:custGeom>
            <a:solidFill>
              <a:srgbClr val="1F497D"/>
            </a:solidFill>
          </p:spPr>
          <p:txBody>
            <a:bodyPr wrap="square" lIns="0" tIns="0" rIns="0" bIns="0" rtlCol="0"/>
            <a:lstStyle/>
            <a:p>
              <a:endParaRPr/>
            </a:p>
          </p:txBody>
        </p:sp>
        <p:sp>
          <p:nvSpPr>
            <p:cNvPr id="18" name="object 18"/>
            <p:cNvSpPr/>
            <p:nvPr/>
          </p:nvSpPr>
          <p:spPr>
            <a:xfrm>
              <a:off x="9440434" y="1720488"/>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7143450" y="2204590"/>
              <a:ext cx="159996" cy="140564"/>
            </a:xfrm>
            <a:prstGeom prst="rect">
              <a:avLst/>
            </a:prstGeom>
          </p:spPr>
        </p:pic>
        <p:pic>
          <p:nvPicPr>
            <p:cNvPr id="20" name="object 20"/>
            <p:cNvPicPr/>
            <p:nvPr/>
          </p:nvPicPr>
          <p:blipFill>
            <a:blip r:embed="rId7" cstate="print"/>
            <a:stretch>
              <a:fillRect/>
            </a:stretch>
          </p:blipFill>
          <p:spPr>
            <a:xfrm>
              <a:off x="7615064" y="2416062"/>
              <a:ext cx="159996" cy="140564"/>
            </a:xfrm>
            <a:prstGeom prst="rect">
              <a:avLst/>
            </a:prstGeom>
          </p:spPr>
        </p:pic>
        <p:pic>
          <p:nvPicPr>
            <p:cNvPr id="21" name="object 21"/>
            <p:cNvPicPr/>
            <p:nvPr/>
          </p:nvPicPr>
          <p:blipFill>
            <a:blip r:embed="rId7" cstate="print"/>
            <a:stretch>
              <a:fillRect/>
            </a:stretch>
          </p:blipFill>
          <p:spPr>
            <a:xfrm>
              <a:off x="8236361" y="2453327"/>
              <a:ext cx="159996" cy="140564"/>
            </a:xfrm>
            <a:prstGeom prst="rect">
              <a:avLst/>
            </a:prstGeom>
          </p:spPr>
        </p:pic>
        <p:pic>
          <p:nvPicPr>
            <p:cNvPr id="22" name="object 22"/>
            <p:cNvPicPr/>
            <p:nvPr/>
          </p:nvPicPr>
          <p:blipFill>
            <a:blip r:embed="rId7" cstate="print"/>
            <a:stretch>
              <a:fillRect/>
            </a:stretch>
          </p:blipFill>
          <p:spPr>
            <a:xfrm>
              <a:off x="8757937" y="2010965"/>
              <a:ext cx="159996" cy="140564"/>
            </a:xfrm>
            <a:prstGeom prst="rect">
              <a:avLst/>
            </a:prstGeom>
          </p:spPr>
        </p:pic>
        <p:sp>
          <p:nvSpPr>
            <p:cNvPr id="23" name="object 23"/>
            <p:cNvSpPr/>
            <p:nvPr/>
          </p:nvSpPr>
          <p:spPr>
            <a:xfrm>
              <a:off x="7276647" y="2321201"/>
              <a:ext cx="343535" cy="165735"/>
            </a:xfrm>
            <a:custGeom>
              <a:avLst/>
              <a:gdLst/>
              <a:ahLst/>
              <a:cxnLst/>
              <a:rect l="l" t="t" r="r" b="b"/>
              <a:pathLst>
                <a:path w="343534" h="165735">
                  <a:moveTo>
                    <a:pt x="0" y="0"/>
                  </a:moveTo>
                  <a:lnTo>
                    <a:pt x="343179" y="165141"/>
                  </a:lnTo>
                </a:path>
              </a:pathLst>
            </a:custGeom>
            <a:solidFill>
              <a:srgbClr val="1F497D"/>
            </a:solidFill>
          </p:spPr>
          <p:txBody>
            <a:bodyPr wrap="square" lIns="0" tIns="0" rIns="0" bIns="0" rtlCol="0"/>
            <a:lstStyle/>
            <a:p>
              <a:endParaRPr/>
            </a:p>
          </p:txBody>
        </p:sp>
        <p:sp>
          <p:nvSpPr>
            <p:cNvPr id="24" name="object 24"/>
            <p:cNvSpPr/>
            <p:nvPr/>
          </p:nvSpPr>
          <p:spPr>
            <a:xfrm>
              <a:off x="7276647" y="2321201"/>
              <a:ext cx="343535" cy="165735"/>
            </a:xfrm>
            <a:custGeom>
              <a:avLst/>
              <a:gdLst/>
              <a:ahLst/>
              <a:cxnLst/>
              <a:rect l="l" t="t" r="r" b="b"/>
              <a:pathLst>
                <a:path w="343534" h="165735">
                  <a:moveTo>
                    <a:pt x="0" y="0"/>
                  </a:moveTo>
                  <a:lnTo>
                    <a:pt x="343179" y="165142"/>
                  </a:lnTo>
                </a:path>
              </a:pathLst>
            </a:custGeom>
            <a:ln w="38100">
              <a:solidFill>
                <a:srgbClr val="1F497D"/>
              </a:solidFill>
            </a:ln>
          </p:spPr>
          <p:txBody>
            <a:bodyPr wrap="square" lIns="0" tIns="0" rIns="0" bIns="0" rtlCol="0"/>
            <a:lstStyle/>
            <a:p>
              <a:endParaRPr/>
            </a:p>
          </p:txBody>
        </p:sp>
        <p:sp>
          <p:nvSpPr>
            <p:cNvPr id="25" name="object 25"/>
            <p:cNvSpPr/>
            <p:nvPr/>
          </p:nvSpPr>
          <p:spPr>
            <a:xfrm>
              <a:off x="7681258" y="2479918"/>
              <a:ext cx="560070" cy="43815"/>
            </a:xfrm>
            <a:custGeom>
              <a:avLst/>
              <a:gdLst/>
              <a:ahLst/>
              <a:cxnLst/>
              <a:rect l="l" t="t" r="r" b="b"/>
              <a:pathLst>
                <a:path w="560070" h="43814">
                  <a:moveTo>
                    <a:pt x="0" y="0"/>
                  </a:moveTo>
                  <a:lnTo>
                    <a:pt x="559865" y="43690"/>
                  </a:lnTo>
                </a:path>
              </a:pathLst>
            </a:custGeom>
            <a:solidFill>
              <a:srgbClr val="1F497D"/>
            </a:solidFill>
          </p:spPr>
          <p:txBody>
            <a:bodyPr wrap="square" lIns="0" tIns="0" rIns="0" bIns="0" rtlCol="0"/>
            <a:lstStyle/>
            <a:p>
              <a:endParaRPr/>
            </a:p>
          </p:txBody>
        </p:sp>
        <p:sp>
          <p:nvSpPr>
            <p:cNvPr id="26" name="object 26"/>
            <p:cNvSpPr/>
            <p:nvPr/>
          </p:nvSpPr>
          <p:spPr>
            <a:xfrm>
              <a:off x="7681258" y="2479918"/>
              <a:ext cx="560070" cy="43815"/>
            </a:xfrm>
            <a:custGeom>
              <a:avLst/>
              <a:gdLst/>
              <a:ahLst/>
              <a:cxnLst/>
              <a:rect l="l" t="t" r="r" b="b"/>
              <a:pathLst>
                <a:path w="560070" h="43814">
                  <a:moveTo>
                    <a:pt x="0" y="0"/>
                  </a:moveTo>
                  <a:lnTo>
                    <a:pt x="559865" y="43691"/>
                  </a:lnTo>
                </a:path>
              </a:pathLst>
            </a:custGeom>
            <a:ln w="38100">
              <a:solidFill>
                <a:srgbClr val="1F497D"/>
              </a:solidFill>
            </a:ln>
          </p:spPr>
          <p:txBody>
            <a:bodyPr wrap="square" lIns="0" tIns="0" rIns="0" bIns="0" rtlCol="0"/>
            <a:lstStyle/>
            <a:p>
              <a:endParaRPr/>
            </a:p>
          </p:txBody>
        </p:sp>
        <p:sp>
          <p:nvSpPr>
            <p:cNvPr id="27" name="object 27"/>
            <p:cNvSpPr/>
            <p:nvPr/>
          </p:nvSpPr>
          <p:spPr>
            <a:xfrm>
              <a:off x="8369558" y="2127576"/>
              <a:ext cx="415290" cy="349885"/>
            </a:xfrm>
            <a:custGeom>
              <a:avLst/>
              <a:gdLst/>
              <a:ahLst/>
              <a:cxnLst/>
              <a:rect l="l" t="t" r="r" b="b"/>
              <a:pathLst>
                <a:path w="415290" h="349885">
                  <a:moveTo>
                    <a:pt x="415176" y="0"/>
                  </a:moveTo>
                  <a:lnTo>
                    <a:pt x="0" y="349703"/>
                  </a:lnTo>
                </a:path>
              </a:pathLst>
            </a:custGeom>
            <a:solidFill>
              <a:srgbClr val="1F497D"/>
            </a:solidFill>
          </p:spPr>
          <p:txBody>
            <a:bodyPr wrap="square" lIns="0" tIns="0" rIns="0" bIns="0" rtlCol="0"/>
            <a:lstStyle/>
            <a:p>
              <a:endParaRPr/>
            </a:p>
          </p:txBody>
        </p:sp>
        <p:sp>
          <p:nvSpPr>
            <p:cNvPr id="28" name="object 28"/>
            <p:cNvSpPr/>
            <p:nvPr/>
          </p:nvSpPr>
          <p:spPr>
            <a:xfrm>
              <a:off x="8369558" y="2127576"/>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sp>
          <p:nvSpPr>
            <p:cNvPr id="29" name="object 29"/>
            <p:cNvSpPr/>
            <p:nvPr/>
          </p:nvSpPr>
          <p:spPr>
            <a:xfrm>
              <a:off x="8541312" y="1471563"/>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30" name="object 30"/>
            <p:cNvPicPr/>
            <p:nvPr/>
          </p:nvPicPr>
          <p:blipFill>
            <a:blip r:embed="rId8" cstate="print"/>
            <a:stretch>
              <a:fillRect/>
            </a:stretch>
          </p:blipFill>
          <p:spPr>
            <a:xfrm>
              <a:off x="9316379" y="1487981"/>
              <a:ext cx="159996" cy="140564"/>
            </a:xfrm>
            <a:prstGeom prst="rect">
              <a:avLst/>
            </a:prstGeom>
          </p:spPr>
        </p:pic>
        <p:pic>
          <p:nvPicPr>
            <p:cNvPr id="31" name="object 31"/>
            <p:cNvPicPr/>
            <p:nvPr/>
          </p:nvPicPr>
          <p:blipFill>
            <a:blip r:embed="rId9" cstate="print"/>
            <a:stretch>
              <a:fillRect/>
            </a:stretch>
          </p:blipFill>
          <p:spPr>
            <a:xfrm>
              <a:off x="9852773" y="2315237"/>
              <a:ext cx="159996" cy="140564"/>
            </a:xfrm>
            <a:prstGeom prst="rect">
              <a:avLst/>
            </a:prstGeom>
          </p:spPr>
        </p:pic>
        <p:pic>
          <p:nvPicPr>
            <p:cNvPr id="32" name="object 32"/>
            <p:cNvPicPr/>
            <p:nvPr/>
          </p:nvPicPr>
          <p:blipFill>
            <a:blip r:embed="rId9" cstate="print"/>
            <a:stretch>
              <a:fillRect/>
            </a:stretch>
          </p:blipFill>
          <p:spPr>
            <a:xfrm>
              <a:off x="8789936" y="2387807"/>
              <a:ext cx="159996" cy="140564"/>
            </a:xfrm>
            <a:prstGeom prst="rect">
              <a:avLst/>
            </a:prstGeom>
          </p:spPr>
        </p:pic>
        <p:pic>
          <p:nvPicPr>
            <p:cNvPr id="33" name="object 33"/>
            <p:cNvPicPr/>
            <p:nvPr/>
          </p:nvPicPr>
          <p:blipFill>
            <a:blip r:embed="rId10" cstate="print"/>
            <a:stretch>
              <a:fillRect/>
            </a:stretch>
          </p:blipFill>
          <p:spPr>
            <a:xfrm>
              <a:off x="8784335" y="3971544"/>
              <a:ext cx="121920" cy="478536"/>
            </a:xfrm>
            <a:prstGeom prst="rect">
              <a:avLst/>
            </a:prstGeom>
          </p:spPr>
        </p:pic>
        <p:sp>
          <p:nvSpPr>
            <p:cNvPr id="34" name="object 34"/>
            <p:cNvSpPr/>
            <p:nvPr/>
          </p:nvSpPr>
          <p:spPr>
            <a:xfrm>
              <a:off x="8845239" y="3989222"/>
              <a:ext cx="0" cy="379095"/>
            </a:xfrm>
            <a:custGeom>
              <a:avLst/>
              <a:gdLst/>
              <a:ahLst/>
              <a:cxnLst/>
              <a:rect l="l" t="t" r="r" b="b"/>
              <a:pathLst>
                <a:path h="379095">
                  <a:moveTo>
                    <a:pt x="0" y="0"/>
                  </a:moveTo>
                  <a:lnTo>
                    <a:pt x="1" y="378551"/>
                  </a:lnTo>
                </a:path>
              </a:pathLst>
            </a:custGeom>
            <a:ln w="38100">
              <a:solidFill>
                <a:srgbClr val="000000"/>
              </a:solidFill>
            </a:ln>
          </p:spPr>
          <p:txBody>
            <a:bodyPr wrap="square" lIns="0" tIns="0" rIns="0" bIns="0" rtlCol="0"/>
            <a:lstStyle/>
            <a:p>
              <a:endParaRPr/>
            </a:p>
          </p:txBody>
        </p:sp>
        <p:pic>
          <p:nvPicPr>
            <p:cNvPr id="35" name="object 35"/>
            <p:cNvPicPr/>
            <p:nvPr/>
          </p:nvPicPr>
          <p:blipFill>
            <a:blip r:embed="rId11" cstate="print"/>
            <a:stretch>
              <a:fillRect/>
            </a:stretch>
          </p:blipFill>
          <p:spPr>
            <a:xfrm>
              <a:off x="9345167" y="3477767"/>
              <a:ext cx="121920" cy="679703"/>
            </a:xfrm>
            <a:prstGeom prst="rect">
              <a:avLst/>
            </a:prstGeom>
          </p:spPr>
        </p:pic>
        <p:sp>
          <p:nvSpPr>
            <p:cNvPr id="36" name="object 36"/>
            <p:cNvSpPr/>
            <p:nvPr/>
          </p:nvSpPr>
          <p:spPr>
            <a:xfrm>
              <a:off x="9406546" y="3496951"/>
              <a:ext cx="0" cy="576580"/>
            </a:xfrm>
            <a:custGeom>
              <a:avLst/>
              <a:gdLst/>
              <a:ahLst/>
              <a:cxnLst/>
              <a:rect l="l" t="t" r="r" b="b"/>
              <a:pathLst>
                <a:path h="576579">
                  <a:moveTo>
                    <a:pt x="0" y="0"/>
                  </a:moveTo>
                  <a:lnTo>
                    <a:pt x="1" y="576000"/>
                  </a:lnTo>
                </a:path>
              </a:pathLst>
            </a:custGeom>
            <a:ln w="38100">
              <a:solidFill>
                <a:srgbClr val="000000"/>
              </a:solidFill>
            </a:ln>
          </p:spPr>
          <p:txBody>
            <a:bodyPr wrap="square" lIns="0" tIns="0" rIns="0" bIns="0" rtlCol="0"/>
            <a:lstStyle/>
            <a:p>
              <a:endParaRPr/>
            </a:p>
          </p:txBody>
        </p:sp>
        <p:pic>
          <p:nvPicPr>
            <p:cNvPr id="37" name="object 37"/>
            <p:cNvPicPr/>
            <p:nvPr/>
          </p:nvPicPr>
          <p:blipFill>
            <a:blip r:embed="rId12" cstate="print"/>
            <a:stretch>
              <a:fillRect/>
            </a:stretch>
          </p:blipFill>
          <p:spPr>
            <a:xfrm>
              <a:off x="9838943" y="3627120"/>
              <a:ext cx="121920" cy="786383"/>
            </a:xfrm>
            <a:prstGeom prst="rect">
              <a:avLst/>
            </a:prstGeom>
          </p:spPr>
        </p:pic>
        <p:sp>
          <p:nvSpPr>
            <p:cNvPr id="38" name="object 38"/>
            <p:cNvSpPr/>
            <p:nvPr/>
          </p:nvSpPr>
          <p:spPr>
            <a:xfrm>
              <a:off x="9898847" y="3645822"/>
              <a:ext cx="0" cy="684530"/>
            </a:xfrm>
            <a:custGeom>
              <a:avLst/>
              <a:gdLst/>
              <a:ahLst/>
              <a:cxnLst/>
              <a:rect l="l" t="t" r="r" b="b"/>
              <a:pathLst>
                <a:path h="684529">
                  <a:moveTo>
                    <a:pt x="0" y="0"/>
                  </a:moveTo>
                  <a:lnTo>
                    <a:pt x="1" y="684000"/>
                  </a:lnTo>
                </a:path>
              </a:pathLst>
            </a:custGeom>
            <a:ln w="38100">
              <a:solidFill>
                <a:srgbClr val="000000"/>
              </a:solidFill>
            </a:ln>
          </p:spPr>
          <p:txBody>
            <a:bodyPr wrap="square" lIns="0" tIns="0" rIns="0" bIns="0" rtlCol="0"/>
            <a:lstStyle/>
            <a:p>
              <a:endParaRPr/>
            </a:p>
          </p:txBody>
        </p:sp>
        <p:sp>
          <p:nvSpPr>
            <p:cNvPr id="39" name="object 39"/>
            <p:cNvSpPr/>
            <p:nvPr/>
          </p:nvSpPr>
          <p:spPr>
            <a:xfrm>
              <a:off x="8913172" y="4028197"/>
              <a:ext cx="399415" cy="35560"/>
            </a:xfrm>
            <a:custGeom>
              <a:avLst/>
              <a:gdLst/>
              <a:ahLst/>
              <a:cxnLst/>
              <a:rect l="l" t="t" r="r" b="b"/>
              <a:pathLst>
                <a:path w="399415" h="35560">
                  <a:moveTo>
                    <a:pt x="0" y="0"/>
                  </a:moveTo>
                  <a:lnTo>
                    <a:pt x="398827" y="35274"/>
                  </a:lnTo>
                </a:path>
              </a:pathLst>
            </a:custGeom>
            <a:ln w="38100">
              <a:solidFill>
                <a:srgbClr val="E46C0A"/>
              </a:solidFill>
            </a:ln>
          </p:spPr>
          <p:txBody>
            <a:bodyPr wrap="square" lIns="0" tIns="0" rIns="0" bIns="0" rtlCol="0"/>
            <a:lstStyle/>
            <a:p>
              <a:endParaRPr/>
            </a:p>
          </p:txBody>
        </p:sp>
        <p:pic>
          <p:nvPicPr>
            <p:cNvPr id="40" name="object 40"/>
            <p:cNvPicPr/>
            <p:nvPr/>
          </p:nvPicPr>
          <p:blipFill>
            <a:blip r:embed="rId13" cstate="print"/>
            <a:stretch>
              <a:fillRect/>
            </a:stretch>
          </p:blipFill>
          <p:spPr>
            <a:xfrm>
              <a:off x="9307235" y="3993189"/>
              <a:ext cx="159996" cy="140564"/>
            </a:xfrm>
            <a:prstGeom prst="rect">
              <a:avLst/>
            </a:prstGeom>
          </p:spPr>
        </p:pic>
        <p:pic>
          <p:nvPicPr>
            <p:cNvPr id="41" name="object 41"/>
            <p:cNvPicPr/>
            <p:nvPr/>
          </p:nvPicPr>
          <p:blipFill>
            <a:blip r:embed="rId14" cstate="print"/>
            <a:stretch>
              <a:fillRect/>
            </a:stretch>
          </p:blipFill>
          <p:spPr>
            <a:xfrm>
              <a:off x="9818849" y="3591076"/>
              <a:ext cx="159996" cy="140564"/>
            </a:xfrm>
            <a:prstGeom prst="rect">
              <a:avLst/>
            </a:prstGeom>
          </p:spPr>
        </p:pic>
        <p:sp>
          <p:nvSpPr>
            <p:cNvPr id="42" name="object 42"/>
            <p:cNvSpPr/>
            <p:nvPr/>
          </p:nvSpPr>
          <p:spPr>
            <a:xfrm>
              <a:off x="9440434" y="3667438"/>
              <a:ext cx="415290" cy="349885"/>
            </a:xfrm>
            <a:custGeom>
              <a:avLst/>
              <a:gdLst/>
              <a:ahLst/>
              <a:cxnLst/>
              <a:rect l="l" t="t" r="r" b="b"/>
              <a:pathLst>
                <a:path w="415290" h="349885">
                  <a:moveTo>
                    <a:pt x="415178" y="0"/>
                  </a:moveTo>
                  <a:lnTo>
                    <a:pt x="0" y="349703"/>
                  </a:lnTo>
                </a:path>
              </a:pathLst>
            </a:custGeom>
            <a:solidFill>
              <a:srgbClr val="E46C0A"/>
            </a:solidFill>
          </p:spPr>
          <p:txBody>
            <a:bodyPr wrap="square" lIns="0" tIns="0" rIns="0" bIns="0" rtlCol="0"/>
            <a:lstStyle/>
            <a:p>
              <a:endParaRPr/>
            </a:p>
          </p:txBody>
        </p:sp>
        <p:sp>
          <p:nvSpPr>
            <p:cNvPr id="43" name="object 43"/>
            <p:cNvSpPr/>
            <p:nvPr/>
          </p:nvSpPr>
          <p:spPr>
            <a:xfrm>
              <a:off x="9440434" y="3667439"/>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pic>
          <p:nvPicPr>
            <p:cNvPr id="44" name="object 44"/>
            <p:cNvPicPr/>
            <p:nvPr/>
          </p:nvPicPr>
          <p:blipFill>
            <a:blip r:embed="rId15" cstate="print"/>
            <a:stretch>
              <a:fillRect/>
            </a:stretch>
          </p:blipFill>
          <p:spPr>
            <a:xfrm>
              <a:off x="7143450" y="4151539"/>
              <a:ext cx="159996" cy="140564"/>
            </a:xfrm>
            <a:prstGeom prst="rect">
              <a:avLst/>
            </a:prstGeom>
          </p:spPr>
        </p:pic>
        <p:pic>
          <p:nvPicPr>
            <p:cNvPr id="45" name="object 45"/>
            <p:cNvPicPr/>
            <p:nvPr/>
          </p:nvPicPr>
          <p:blipFill>
            <a:blip r:embed="rId13" cstate="print"/>
            <a:stretch>
              <a:fillRect/>
            </a:stretch>
          </p:blipFill>
          <p:spPr>
            <a:xfrm>
              <a:off x="7615064" y="4363011"/>
              <a:ext cx="159996" cy="140564"/>
            </a:xfrm>
            <a:prstGeom prst="rect">
              <a:avLst/>
            </a:prstGeom>
          </p:spPr>
        </p:pic>
        <p:pic>
          <p:nvPicPr>
            <p:cNvPr id="46" name="object 46"/>
            <p:cNvPicPr/>
            <p:nvPr/>
          </p:nvPicPr>
          <p:blipFill>
            <a:blip r:embed="rId15" cstate="print"/>
            <a:stretch>
              <a:fillRect/>
            </a:stretch>
          </p:blipFill>
          <p:spPr>
            <a:xfrm>
              <a:off x="8236361" y="4400276"/>
              <a:ext cx="159996" cy="140564"/>
            </a:xfrm>
            <a:prstGeom prst="rect">
              <a:avLst/>
            </a:prstGeom>
          </p:spPr>
        </p:pic>
        <p:pic>
          <p:nvPicPr>
            <p:cNvPr id="47" name="object 47"/>
            <p:cNvPicPr/>
            <p:nvPr/>
          </p:nvPicPr>
          <p:blipFill>
            <a:blip r:embed="rId13" cstate="print"/>
            <a:stretch>
              <a:fillRect/>
            </a:stretch>
          </p:blipFill>
          <p:spPr>
            <a:xfrm>
              <a:off x="8757937" y="3957915"/>
              <a:ext cx="159996" cy="140564"/>
            </a:xfrm>
            <a:prstGeom prst="rect">
              <a:avLst/>
            </a:prstGeom>
          </p:spPr>
        </p:pic>
        <p:sp>
          <p:nvSpPr>
            <p:cNvPr id="48" name="object 48"/>
            <p:cNvSpPr/>
            <p:nvPr/>
          </p:nvSpPr>
          <p:spPr>
            <a:xfrm>
              <a:off x="7276647" y="4268152"/>
              <a:ext cx="343535" cy="165735"/>
            </a:xfrm>
            <a:custGeom>
              <a:avLst/>
              <a:gdLst/>
              <a:ahLst/>
              <a:cxnLst/>
              <a:rect l="l" t="t" r="r" b="b"/>
              <a:pathLst>
                <a:path w="343534" h="165735">
                  <a:moveTo>
                    <a:pt x="0" y="0"/>
                  </a:moveTo>
                  <a:lnTo>
                    <a:pt x="343179" y="165141"/>
                  </a:lnTo>
                </a:path>
              </a:pathLst>
            </a:custGeom>
            <a:solidFill>
              <a:srgbClr val="E46C0A"/>
            </a:solidFill>
          </p:spPr>
          <p:txBody>
            <a:bodyPr wrap="square" lIns="0" tIns="0" rIns="0" bIns="0" rtlCol="0"/>
            <a:lstStyle/>
            <a:p>
              <a:endParaRPr/>
            </a:p>
          </p:txBody>
        </p:sp>
        <p:sp>
          <p:nvSpPr>
            <p:cNvPr id="49" name="object 49"/>
            <p:cNvSpPr/>
            <p:nvPr/>
          </p:nvSpPr>
          <p:spPr>
            <a:xfrm>
              <a:off x="7276647" y="4268152"/>
              <a:ext cx="343535" cy="165735"/>
            </a:xfrm>
            <a:custGeom>
              <a:avLst/>
              <a:gdLst/>
              <a:ahLst/>
              <a:cxnLst/>
              <a:rect l="l" t="t" r="r" b="b"/>
              <a:pathLst>
                <a:path w="343534" h="165735">
                  <a:moveTo>
                    <a:pt x="0" y="0"/>
                  </a:moveTo>
                  <a:lnTo>
                    <a:pt x="343179" y="165142"/>
                  </a:lnTo>
                </a:path>
              </a:pathLst>
            </a:custGeom>
            <a:ln w="38100">
              <a:solidFill>
                <a:srgbClr val="E46C0A"/>
              </a:solidFill>
            </a:ln>
          </p:spPr>
          <p:txBody>
            <a:bodyPr wrap="square" lIns="0" tIns="0" rIns="0" bIns="0" rtlCol="0"/>
            <a:lstStyle/>
            <a:p>
              <a:endParaRPr/>
            </a:p>
          </p:txBody>
        </p:sp>
        <p:sp>
          <p:nvSpPr>
            <p:cNvPr id="50" name="object 50"/>
            <p:cNvSpPr/>
            <p:nvPr/>
          </p:nvSpPr>
          <p:spPr>
            <a:xfrm>
              <a:off x="7681258" y="4426869"/>
              <a:ext cx="560070" cy="43815"/>
            </a:xfrm>
            <a:custGeom>
              <a:avLst/>
              <a:gdLst/>
              <a:ahLst/>
              <a:cxnLst/>
              <a:rect l="l" t="t" r="r" b="b"/>
              <a:pathLst>
                <a:path w="560070" h="43814">
                  <a:moveTo>
                    <a:pt x="0" y="0"/>
                  </a:moveTo>
                  <a:lnTo>
                    <a:pt x="559865" y="43690"/>
                  </a:lnTo>
                </a:path>
              </a:pathLst>
            </a:custGeom>
            <a:solidFill>
              <a:srgbClr val="E46C0A"/>
            </a:solidFill>
          </p:spPr>
          <p:txBody>
            <a:bodyPr wrap="square" lIns="0" tIns="0" rIns="0" bIns="0" rtlCol="0"/>
            <a:lstStyle/>
            <a:p>
              <a:endParaRPr/>
            </a:p>
          </p:txBody>
        </p:sp>
        <p:sp>
          <p:nvSpPr>
            <p:cNvPr id="51" name="object 51"/>
            <p:cNvSpPr/>
            <p:nvPr/>
          </p:nvSpPr>
          <p:spPr>
            <a:xfrm>
              <a:off x="7681258" y="4426869"/>
              <a:ext cx="560070" cy="43815"/>
            </a:xfrm>
            <a:custGeom>
              <a:avLst/>
              <a:gdLst/>
              <a:ahLst/>
              <a:cxnLst/>
              <a:rect l="l" t="t" r="r" b="b"/>
              <a:pathLst>
                <a:path w="560070" h="43814">
                  <a:moveTo>
                    <a:pt x="0" y="0"/>
                  </a:moveTo>
                  <a:lnTo>
                    <a:pt x="559865" y="43691"/>
                  </a:lnTo>
                </a:path>
              </a:pathLst>
            </a:custGeom>
            <a:ln w="38100">
              <a:solidFill>
                <a:srgbClr val="E46C0A"/>
              </a:solidFill>
            </a:ln>
          </p:spPr>
          <p:txBody>
            <a:bodyPr wrap="square" lIns="0" tIns="0" rIns="0" bIns="0" rtlCol="0"/>
            <a:lstStyle/>
            <a:p>
              <a:endParaRPr/>
            </a:p>
          </p:txBody>
        </p:sp>
        <p:sp>
          <p:nvSpPr>
            <p:cNvPr id="52" name="object 52"/>
            <p:cNvSpPr/>
            <p:nvPr/>
          </p:nvSpPr>
          <p:spPr>
            <a:xfrm>
              <a:off x="8369558" y="4074527"/>
              <a:ext cx="415290" cy="349885"/>
            </a:xfrm>
            <a:custGeom>
              <a:avLst/>
              <a:gdLst/>
              <a:ahLst/>
              <a:cxnLst/>
              <a:rect l="l" t="t" r="r" b="b"/>
              <a:pathLst>
                <a:path w="415290" h="349885">
                  <a:moveTo>
                    <a:pt x="415176" y="0"/>
                  </a:moveTo>
                  <a:lnTo>
                    <a:pt x="0" y="349703"/>
                  </a:lnTo>
                </a:path>
              </a:pathLst>
            </a:custGeom>
            <a:solidFill>
              <a:srgbClr val="E46C0A"/>
            </a:solidFill>
          </p:spPr>
          <p:txBody>
            <a:bodyPr wrap="square" lIns="0" tIns="0" rIns="0" bIns="0" rtlCol="0"/>
            <a:lstStyle/>
            <a:p>
              <a:endParaRPr/>
            </a:p>
          </p:txBody>
        </p:sp>
        <p:sp>
          <p:nvSpPr>
            <p:cNvPr id="53" name="object 53"/>
            <p:cNvSpPr/>
            <p:nvPr/>
          </p:nvSpPr>
          <p:spPr>
            <a:xfrm>
              <a:off x="8369558" y="4074527"/>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sp>
          <p:nvSpPr>
            <p:cNvPr id="54" name="object 54"/>
            <p:cNvSpPr/>
            <p:nvPr/>
          </p:nvSpPr>
          <p:spPr>
            <a:xfrm>
              <a:off x="8541312" y="3418514"/>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9316379" y="3434931"/>
              <a:ext cx="159996" cy="140564"/>
            </a:xfrm>
            <a:prstGeom prst="rect">
              <a:avLst/>
            </a:prstGeom>
          </p:spPr>
        </p:pic>
        <p:pic>
          <p:nvPicPr>
            <p:cNvPr id="56" name="object 56"/>
            <p:cNvPicPr/>
            <p:nvPr/>
          </p:nvPicPr>
          <p:blipFill>
            <a:blip r:embed="rId16" cstate="print"/>
            <a:stretch>
              <a:fillRect/>
            </a:stretch>
          </p:blipFill>
          <p:spPr>
            <a:xfrm>
              <a:off x="9852773" y="4262188"/>
              <a:ext cx="159996" cy="140564"/>
            </a:xfrm>
            <a:prstGeom prst="rect">
              <a:avLst/>
            </a:prstGeom>
          </p:spPr>
        </p:pic>
        <p:pic>
          <p:nvPicPr>
            <p:cNvPr id="57" name="object 57"/>
            <p:cNvPicPr/>
            <p:nvPr/>
          </p:nvPicPr>
          <p:blipFill>
            <a:blip r:embed="rId9" cstate="print"/>
            <a:stretch>
              <a:fillRect/>
            </a:stretch>
          </p:blipFill>
          <p:spPr>
            <a:xfrm>
              <a:off x="8789936" y="4334757"/>
              <a:ext cx="159996" cy="140564"/>
            </a:xfrm>
            <a:prstGeom prst="rect">
              <a:avLst/>
            </a:prstGeom>
          </p:spPr>
        </p:pic>
      </p:grpSp>
      <p:sp>
        <p:nvSpPr>
          <p:cNvPr id="58" name="object 58"/>
          <p:cNvSpPr txBox="1"/>
          <p:nvPr/>
        </p:nvSpPr>
        <p:spPr>
          <a:xfrm>
            <a:off x="10099250" y="2077720"/>
            <a:ext cx="973455" cy="459105"/>
          </a:xfrm>
          <a:prstGeom prst="rect">
            <a:avLst/>
          </a:prstGeom>
        </p:spPr>
        <p:txBody>
          <a:bodyPr vert="horz" wrap="square" lIns="0" tIns="12700" rIns="0" bIns="0" rtlCol="0">
            <a:spAutoFit/>
          </a:bodyPr>
          <a:lstStyle/>
          <a:p>
            <a:pPr marL="12700">
              <a:lnSpc>
                <a:spcPts val="1405"/>
              </a:lnSpc>
              <a:spcBef>
                <a:spcPts val="100"/>
              </a:spcBef>
            </a:pPr>
            <a:r>
              <a:rPr sz="1300" spc="-50" dirty="0">
                <a:solidFill>
                  <a:srgbClr val="10253F"/>
                </a:solidFill>
                <a:latin typeface="Cambria Math"/>
                <a:cs typeface="Cambria Math"/>
              </a:rPr>
              <a:t>3</a:t>
            </a:r>
            <a:endParaRPr sz="1300">
              <a:latin typeface="Cambria Math"/>
              <a:cs typeface="Cambria Math"/>
            </a:endParaRPr>
          </a:p>
          <a:p>
            <a:pPr marL="19685">
              <a:lnSpc>
                <a:spcPts val="2005"/>
              </a:lnSpc>
            </a:pPr>
            <a:r>
              <a:rPr sz="1800" b="1" spc="-40" dirty="0">
                <a:solidFill>
                  <a:srgbClr val="953735"/>
                </a:solidFill>
                <a:latin typeface="Tahoma"/>
                <a:cs typeface="Tahoma"/>
              </a:rPr>
              <a:t>Forecast</a:t>
            </a:r>
            <a:endParaRPr sz="1800">
              <a:latin typeface="Tahoma"/>
              <a:cs typeface="Tahoma"/>
            </a:endParaRPr>
          </a:p>
        </p:txBody>
      </p:sp>
      <p:sp>
        <p:nvSpPr>
          <p:cNvPr id="59" name="object 59"/>
          <p:cNvSpPr txBox="1"/>
          <p:nvPr/>
        </p:nvSpPr>
        <p:spPr>
          <a:xfrm>
            <a:off x="10062786" y="1511300"/>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1F497D"/>
                </a:solidFill>
                <a:latin typeface="Tahoma"/>
                <a:cs typeface="Tahoma"/>
              </a:rPr>
              <a:t>Actuals</a:t>
            </a:r>
            <a:endParaRPr sz="1800">
              <a:latin typeface="Tahoma"/>
              <a:cs typeface="Tahoma"/>
            </a:endParaRPr>
          </a:p>
        </p:txBody>
      </p:sp>
      <p:sp>
        <p:nvSpPr>
          <p:cNvPr id="60" name="object 60"/>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107" name="object 1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08" name="object 108"/>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49</a:t>
            </a:fld>
            <a:endParaRPr spc="-25" dirty="0"/>
          </a:p>
        </p:txBody>
      </p:sp>
      <p:sp>
        <p:nvSpPr>
          <p:cNvPr id="61" name="object 61"/>
          <p:cNvSpPr txBox="1"/>
          <p:nvPr/>
        </p:nvSpPr>
        <p:spPr>
          <a:xfrm>
            <a:off x="10062786" y="3458971"/>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E46C0A"/>
                </a:solidFill>
                <a:latin typeface="Tahoma"/>
                <a:cs typeface="Tahoma"/>
              </a:rPr>
              <a:t>Actuals</a:t>
            </a:r>
            <a:endParaRPr sz="1800">
              <a:latin typeface="Tahoma"/>
              <a:cs typeface="Tahoma"/>
            </a:endParaRPr>
          </a:p>
        </p:txBody>
      </p:sp>
      <p:sp>
        <p:nvSpPr>
          <p:cNvPr id="62" name="object 62"/>
          <p:cNvSpPr txBox="1"/>
          <p:nvPr/>
        </p:nvSpPr>
        <p:spPr>
          <a:xfrm>
            <a:off x="9046366" y="4278376"/>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1</a:t>
            </a:r>
            <a:endParaRPr sz="1300">
              <a:latin typeface="Cambria Math"/>
              <a:cs typeface="Cambria Math"/>
            </a:endParaRPr>
          </a:p>
        </p:txBody>
      </p:sp>
      <p:sp>
        <p:nvSpPr>
          <p:cNvPr id="63" name="object 63"/>
          <p:cNvSpPr txBox="1"/>
          <p:nvPr/>
        </p:nvSpPr>
        <p:spPr>
          <a:xfrm>
            <a:off x="8920191" y="402285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64" name="object 64"/>
          <p:cNvSpPr txBox="1"/>
          <p:nvPr/>
        </p:nvSpPr>
        <p:spPr>
          <a:xfrm>
            <a:off x="9590889" y="3546855"/>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2</a:t>
            </a:r>
            <a:endParaRPr sz="1300">
              <a:latin typeface="Cambria Math"/>
              <a:cs typeface="Cambria Math"/>
            </a:endParaRPr>
          </a:p>
        </p:txBody>
      </p:sp>
      <p:sp>
        <p:nvSpPr>
          <p:cNvPr id="65" name="object 65"/>
          <p:cNvSpPr txBox="1"/>
          <p:nvPr/>
        </p:nvSpPr>
        <p:spPr>
          <a:xfrm>
            <a:off x="9459442" y="329133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66" name="object 66"/>
          <p:cNvSpPr txBox="1"/>
          <p:nvPr/>
        </p:nvSpPr>
        <p:spPr>
          <a:xfrm>
            <a:off x="10099250" y="4013200"/>
            <a:ext cx="973455" cy="471170"/>
          </a:xfrm>
          <a:prstGeom prst="rect">
            <a:avLst/>
          </a:prstGeom>
        </p:spPr>
        <p:txBody>
          <a:bodyPr vert="horz" wrap="square" lIns="0" tIns="12700" rIns="0" bIns="0" rtlCol="0">
            <a:spAutoFit/>
          </a:bodyPr>
          <a:lstStyle/>
          <a:p>
            <a:pPr marL="12700">
              <a:lnSpc>
                <a:spcPts val="1455"/>
              </a:lnSpc>
              <a:spcBef>
                <a:spcPts val="100"/>
              </a:spcBef>
            </a:pPr>
            <a:r>
              <a:rPr sz="1300" spc="-50" dirty="0">
                <a:solidFill>
                  <a:srgbClr val="E46C0A"/>
                </a:solidFill>
                <a:latin typeface="Cambria Math"/>
                <a:cs typeface="Cambria Math"/>
              </a:rPr>
              <a:t>3</a:t>
            </a:r>
            <a:endParaRPr sz="1300">
              <a:latin typeface="Cambria Math"/>
              <a:cs typeface="Cambria Math"/>
            </a:endParaRPr>
          </a:p>
          <a:p>
            <a:pPr marL="19685">
              <a:lnSpc>
                <a:spcPts val="2055"/>
              </a:lnSpc>
            </a:pPr>
            <a:r>
              <a:rPr sz="1800" b="1" spc="-40" dirty="0">
                <a:solidFill>
                  <a:srgbClr val="953735"/>
                </a:solidFill>
                <a:latin typeface="Tahoma"/>
                <a:cs typeface="Tahoma"/>
              </a:rPr>
              <a:t>Forecast</a:t>
            </a:r>
            <a:endParaRPr sz="1800">
              <a:latin typeface="Tahoma"/>
              <a:cs typeface="Tahoma"/>
            </a:endParaRPr>
          </a:p>
        </p:txBody>
      </p:sp>
      <p:sp>
        <p:nvSpPr>
          <p:cNvPr id="67" name="object 67"/>
          <p:cNvSpPr txBox="1"/>
          <p:nvPr/>
        </p:nvSpPr>
        <p:spPr>
          <a:xfrm>
            <a:off x="9967804" y="375767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68" name="object 68"/>
          <p:cNvSpPr txBox="1"/>
          <p:nvPr/>
        </p:nvSpPr>
        <p:spPr>
          <a:xfrm>
            <a:off x="5230201" y="2099563"/>
            <a:ext cx="1463040" cy="739140"/>
          </a:xfrm>
          <a:prstGeom prst="rect">
            <a:avLst/>
          </a:prstGeom>
        </p:spPr>
        <p:txBody>
          <a:bodyPr vert="horz" wrap="square" lIns="0" tIns="94615" rIns="0" bIns="0" rtlCol="0">
            <a:spAutoFit/>
          </a:bodyPr>
          <a:lstStyle/>
          <a:p>
            <a:pPr marL="38100">
              <a:lnSpc>
                <a:spcPct val="100000"/>
              </a:lnSpc>
              <a:spcBef>
                <a:spcPts val="745"/>
              </a:spcBef>
            </a:pPr>
            <a:r>
              <a:rPr sz="1800" b="1" spc="-110" dirty="0">
                <a:solidFill>
                  <a:srgbClr val="17375E"/>
                </a:solidFill>
                <a:latin typeface="Tahoma"/>
                <a:cs typeface="Tahoma"/>
              </a:rPr>
              <a:t>Time</a:t>
            </a:r>
            <a:r>
              <a:rPr sz="1800" b="1" spc="-30" dirty="0">
                <a:solidFill>
                  <a:srgbClr val="17375E"/>
                </a:solidFill>
                <a:latin typeface="Tahoma"/>
                <a:cs typeface="Tahoma"/>
              </a:rPr>
              <a:t> </a:t>
            </a:r>
            <a:r>
              <a:rPr sz="1800" b="1" spc="-75" dirty="0">
                <a:solidFill>
                  <a:srgbClr val="17375E"/>
                </a:solidFill>
                <a:latin typeface="Tahoma"/>
                <a:cs typeface="Tahoma"/>
              </a:rPr>
              <a:t>series</a:t>
            </a:r>
            <a:r>
              <a:rPr sz="1800" b="1" spc="-30" dirty="0">
                <a:solidFill>
                  <a:srgbClr val="17375E"/>
                </a:solidFill>
                <a:latin typeface="Tahoma"/>
                <a:cs typeface="Tahoma"/>
              </a:rPr>
              <a:t> </a:t>
            </a:r>
            <a:r>
              <a:rPr sz="1800" b="1" spc="-50" dirty="0">
                <a:solidFill>
                  <a:srgbClr val="17375E"/>
                </a:solidFill>
                <a:latin typeface="Tahoma"/>
                <a:cs typeface="Tahoma"/>
              </a:rPr>
              <a:t>1</a:t>
            </a:r>
            <a:endParaRPr sz="1800">
              <a:latin typeface="Tahoma"/>
              <a:cs typeface="Tahoma"/>
            </a:endParaRPr>
          </a:p>
          <a:p>
            <a:pPr marL="457834">
              <a:lnSpc>
                <a:spcPct val="100000"/>
              </a:lnSpc>
              <a:spcBef>
                <a:spcPts val="650"/>
              </a:spcBef>
            </a:pPr>
            <a:r>
              <a:rPr sz="1800" spc="-10" dirty="0">
                <a:solidFill>
                  <a:srgbClr val="10253F"/>
                </a:solidFill>
                <a:latin typeface="Cambria Math"/>
                <a:cs typeface="Cambria Math"/>
              </a:rPr>
              <a:t>𝑅𝑀𝑆𝐸</a:t>
            </a:r>
            <a:r>
              <a:rPr sz="1950" spc="-15" baseline="27777" dirty="0">
                <a:solidFill>
                  <a:srgbClr val="10253F"/>
                </a:solidFill>
                <a:latin typeface="Cambria Math"/>
                <a:cs typeface="Cambria Math"/>
              </a:rPr>
              <a:t>(1)</a:t>
            </a:r>
            <a:endParaRPr sz="1950" baseline="27777">
              <a:latin typeface="Cambria Math"/>
              <a:cs typeface="Cambria Math"/>
            </a:endParaRPr>
          </a:p>
        </p:txBody>
      </p:sp>
      <p:sp>
        <p:nvSpPr>
          <p:cNvPr id="69" name="object 69"/>
          <p:cNvSpPr txBox="1"/>
          <p:nvPr/>
        </p:nvSpPr>
        <p:spPr>
          <a:xfrm>
            <a:off x="5282928" y="4007611"/>
            <a:ext cx="1463040" cy="751205"/>
          </a:xfrm>
          <a:prstGeom prst="rect">
            <a:avLst/>
          </a:prstGeom>
        </p:spPr>
        <p:txBody>
          <a:bodyPr vert="horz" wrap="square" lIns="0" tIns="100965" rIns="0" bIns="0" rtlCol="0">
            <a:spAutoFit/>
          </a:bodyPr>
          <a:lstStyle/>
          <a:p>
            <a:pPr marL="38100">
              <a:lnSpc>
                <a:spcPct val="100000"/>
              </a:lnSpc>
              <a:spcBef>
                <a:spcPts val="795"/>
              </a:spcBef>
            </a:pPr>
            <a:r>
              <a:rPr sz="1800" b="1" spc="-110" dirty="0">
                <a:solidFill>
                  <a:srgbClr val="E46C0A"/>
                </a:solidFill>
                <a:latin typeface="Tahoma"/>
                <a:cs typeface="Tahoma"/>
              </a:rPr>
              <a:t>Time</a:t>
            </a:r>
            <a:r>
              <a:rPr sz="1800" b="1" spc="-30" dirty="0">
                <a:solidFill>
                  <a:srgbClr val="E46C0A"/>
                </a:solidFill>
                <a:latin typeface="Tahoma"/>
                <a:cs typeface="Tahoma"/>
              </a:rPr>
              <a:t> </a:t>
            </a:r>
            <a:r>
              <a:rPr sz="1800" b="1" spc="-75" dirty="0">
                <a:solidFill>
                  <a:srgbClr val="E46C0A"/>
                </a:solidFill>
                <a:latin typeface="Tahoma"/>
                <a:cs typeface="Tahoma"/>
              </a:rPr>
              <a:t>series</a:t>
            </a:r>
            <a:r>
              <a:rPr sz="1800" b="1" spc="-30" dirty="0">
                <a:solidFill>
                  <a:srgbClr val="E46C0A"/>
                </a:solidFill>
                <a:latin typeface="Tahoma"/>
                <a:cs typeface="Tahoma"/>
              </a:rPr>
              <a:t> </a:t>
            </a:r>
            <a:r>
              <a:rPr sz="1800" b="1" spc="-50" dirty="0">
                <a:solidFill>
                  <a:srgbClr val="E46C0A"/>
                </a:solidFill>
                <a:latin typeface="Tahoma"/>
                <a:cs typeface="Tahoma"/>
              </a:rPr>
              <a:t>2</a:t>
            </a:r>
            <a:endParaRPr sz="1800">
              <a:latin typeface="Tahoma"/>
              <a:cs typeface="Tahoma"/>
            </a:endParaRPr>
          </a:p>
          <a:p>
            <a:pPr marL="476250">
              <a:lnSpc>
                <a:spcPct val="100000"/>
              </a:lnSpc>
              <a:spcBef>
                <a:spcPts val="695"/>
              </a:spcBef>
            </a:pPr>
            <a:r>
              <a:rPr sz="1800" spc="-10" dirty="0">
                <a:solidFill>
                  <a:srgbClr val="E46C0A"/>
                </a:solidFill>
                <a:latin typeface="Cambria Math"/>
                <a:cs typeface="Cambria Math"/>
              </a:rPr>
              <a:t>𝑅𝑀𝑆𝐸</a:t>
            </a:r>
            <a:r>
              <a:rPr sz="1950" spc="-15" baseline="27777" dirty="0">
                <a:solidFill>
                  <a:srgbClr val="E46C0A"/>
                </a:solidFill>
                <a:latin typeface="Cambria Math"/>
                <a:cs typeface="Cambria Math"/>
              </a:rPr>
              <a:t>(2)</a:t>
            </a:r>
            <a:endParaRPr sz="1950" baseline="27777">
              <a:latin typeface="Cambria Math"/>
              <a:cs typeface="Cambria Math"/>
            </a:endParaRPr>
          </a:p>
        </p:txBody>
      </p:sp>
      <p:sp>
        <p:nvSpPr>
          <p:cNvPr id="70" name="object 70"/>
          <p:cNvSpPr txBox="1"/>
          <p:nvPr/>
        </p:nvSpPr>
        <p:spPr>
          <a:xfrm>
            <a:off x="1268824" y="1849628"/>
            <a:ext cx="118745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ahoma"/>
                <a:cs typeface="Tahoma"/>
              </a:rPr>
              <a:t>Averaging</a:t>
            </a:r>
            <a:endParaRPr sz="1800">
              <a:latin typeface="Tahoma"/>
              <a:cs typeface="Tahoma"/>
            </a:endParaRPr>
          </a:p>
        </p:txBody>
      </p:sp>
      <p:sp>
        <p:nvSpPr>
          <p:cNvPr id="71" name="object 71"/>
          <p:cNvSpPr/>
          <p:nvPr/>
        </p:nvSpPr>
        <p:spPr>
          <a:xfrm>
            <a:off x="3034123" y="2896834"/>
            <a:ext cx="215900" cy="12700"/>
          </a:xfrm>
          <a:custGeom>
            <a:avLst/>
            <a:gdLst/>
            <a:ahLst/>
            <a:cxnLst/>
            <a:rect l="l" t="t" r="r" b="b"/>
            <a:pathLst>
              <a:path w="215900" h="12700">
                <a:moveTo>
                  <a:pt x="215900" y="0"/>
                </a:moveTo>
                <a:lnTo>
                  <a:pt x="0" y="0"/>
                </a:lnTo>
                <a:lnTo>
                  <a:pt x="0" y="12700"/>
                </a:lnTo>
                <a:lnTo>
                  <a:pt x="215900" y="12700"/>
                </a:lnTo>
                <a:lnTo>
                  <a:pt x="215900" y="0"/>
                </a:lnTo>
                <a:close/>
              </a:path>
            </a:pathLst>
          </a:custGeom>
          <a:solidFill>
            <a:srgbClr val="000000"/>
          </a:solidFill>
        </p:spPr>
        <p:txBody>
          <a:bodyPr wrap="square" lIns="0" tIns="0" rIns="0" bIns="0" rtlCol="0"/>
          <a:lstStyle/>
          <a:p>
            <a:endParaRPr/>
          </a:p>
        </p:txBody>
      </p:sp>
      <p:sp>
        <p:nvSpPr>
          <p:cNvPr id="72" name="object 72"/>
          <p:cNvSpPr txBox="1"/>
          <p:nvPr/>
        </p:nvSpPr>
        <p:spPr>
          <a:xfrm>
            <a:off x="3018566" y="2875788"/>
            <a:ext cx="24193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𝑀</a:t>
            </a:r>
            <a:endParaRPr sz="2000">
              <a:latin typeface="Cambria Math"/>
              <a:cs typeface="Cambria Math"/>
            </a:endParaRPr>
          </a:p>
        </p:txBody>
      </p:sp>
      <p:sp>
        <p:nvSpPr>
          <p:cNvPr id="73" name="object 73"/>
          <p:cNvSpPr txBox="1"/>
          <p:nvPr/>
        </p:nvSpPr>
        <p:spPr>
          <a:xfrm>
            <a:off x="1294795" y="2705100"/>
            <a:ext cx="3331845"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Cambria Math"/>
                <a:cs typeface="Cambria Math"/>
              </a:rPr>
              <a:t>𝑚𝑒𝑎𝑛 𝑅𝑀𝑆𝐸</a:t>
            </a:r>
            <a:r>
              <a:rPr sz="2000" spc="170" dirty="0">
                <a:latin typeface="Cambria Math"/>
                <a:cs typeface="Cambria Math"/>
              </a:rPr>
              <a:t> </a:t>
            </a:r>
            <a:r>
              <a:rPr sz="2000" dirty="0">
                <a:latin typeface="Cambria Math"/>
                <a:cs typeface="Cambria Math"/>
              </a:rPr>
              <a:t>=</a:t>
            </a:r>
            <a:r>
              <a:rPr sz="2000" spc="400" dirty="0">
                <a:latin typeface="Cambria Math"/>
                <a:cs typeface="Cambria Math"/>
              </a:rPr>
              <a:t> </a:t>
            </a:r>
            <a:r>
              <a:rPr sz="3000" baseline="41666" dirty="0">
                <a:latin typeface="Cambria Math"/>
                <a:cs typeface="Cambria Math"/>
              </a:rPr>
              <a:t>1</a:t>
            </a:r>
            <a:r>
              <a:rPr sz="3000" spc="292" baseline="41666" dirty="0">
                <a:latin typeface="Cambria Math"/>
                <a:cs typeface="Cambria Math"/>
              </a:rPr>
              <a:t> </a:t>
            </a:r>
            <a:r>
              <a:rPr sz="2000" spc="1535" dirty="0">
                <a:latin typeface="Cambria Math"/>
                <a:cs typeface="Cambria Math"/>
              </a:rPr>
              <a:t>9</a:t>
            </a:r>
            <a:r>
              <a:rPr sz="2000" spc="-110" dirty="0">
                <a:latin typeface="Cambria Math"/>
                <a:cs typeface="Cambria Math"/>
              </a:rPr>
              <a:t> </a:t>
            </a:r>
            <a:r>
              <a:rPr sz="2000" spc="-10" dirty="0">
                <a:latin typeface="Cambria Math"/>
                <a:cs typeface="Cambria Math"/>
              </a:rPr>
              <a:t>𝑅𝑀𝑆𝐸</a:t>
            </a:r>
            <a:r>
              <a:rPr sz="2250" spc="-15" baseline="25925" dirty="0">
                <a:latin typeface="Cambria Math"/>
                <a:cs typeface="Cambria Math"/>
              </a:rPr>
              <a:t>(𝑖)</a:t>
            </a:r>
            <a:endParaRPr sz="2250" baseline="25925">
              <a:latin typeface="Cambria Math"/>
              <a:cs typeface="Cambria Math"/>
            </a:endParaRPr>
          </a:p>
        </p:txBody>
      </p:sp>
      <p:sp>
        <p:nvSpPr>
          <p:cNvPr id="74" name="object 74"/>
          <p:cNvSpPr txBox="1"/>
          <p:nvPr/>
        </p:nvSpPr>
        <p:spPr>
          <a:xfrm>
            <a:off x="3294219" y="3094735"/>
            <a:ext cx="342265"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Cambria Math"/>
                <a:cs typeface="Cambria Math"/>
              </a:rPr>
              <a:t>𝑖=1</a:t>
            </a:r>
            <a:endParaRPr sz="1500">
              <a:latin typeface="Cambria Math"/>
              <a:cs typeface="Cambria Math"/>
            </a:endParaRPr>
          </a:p>
        </p:txBody>
      </p:sp>
      <p:sp>
        <p:nvSpPr>
          <p:cNvPr id="75" name="object 75"/>
          <p:cNvSpPr txBox="1"/>
          <p:nvPr/>
        </p:nvSpPr>
        <p:spPr>
          <a:xfrm>
            <a:off x="3367371" y="2393696"/>
            <a:ext cx="193040"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Cambria Math"/>
                <a:cs typeface="Cambria Math"/>
              </a:rPr>
              <a:t>𝑀</a:t>
            </a:r>
            <a:endParaRPr sz="1500">
              <a:latin typeface="Cambria Math"/>
              <a:cs typeface="Cambria Math"/>
            </a:endParaRPr>
          </a:p>
        </p:txBody>
      </p:sp>
      <p:sp>
        <p:nvSpPr>
          <p:cNvPr id="76" name="object 76"/>
          <p:cNvSpPr txBox="1"/>
          <p:nvPr/>
        </p:nvSpPr>
        <p:spPr>
          <a:xfrm>
            <a:off x="1268824" y="3812540"/>
            <a:ext cx="845185"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Tahoma"/>
                <a:cs typeface="Tahoma"/>
              </a:rPr>
              <a:t>Pooling</a:t>
            </a:r>
            <a:endParaRPr sz="1800">
              <a:latin typeface="Tahoma"/>
              <a:cs typeface="Tahoma"/>
            </a:endParaRPr>
          </a:p>
        </p:txBody>
      </p:sp>
      <p:sp>
        <p:nvSpPr>
          <p:cNvPr id="77" name="object 77"/>
          <p:cNvSpPr txBox="1"/>
          <p:nvPr/>
        </p:nvSpPr>
        <p:spPr>
          <a:xfrm>
            <a:off x="955256" y="5106923"/>
            <a:ext cx="96774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𝑅𝑀𝑆𝐸</a:t>
            </a:r>
            <a:r>
              <a:rPr sz="2000" spc="160" dirty="0">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78" name="object 78"/>
          <p:cNvSpPr/>
          <p:nvPr/>
        </p:nvSpPr>
        <p:spPr>
          <a:xfrm>
            <a:off x="1985302" y="4701184"/>
            <a:ext cx="2152015" cy="1138555"/>
          </a:xfrm>
          <a:custGeom>
            <a:avLst/>
            <a:gdLst/>
            <a:ahLst/>
            <a:cxnLst/>
            <a:rect l="l" t="t" r="r" b="b"/>
            <a:pathLst>
              <a:path w="2152015" h="1138554">
                <a:moveTo>
                  <a:pt x="602411" y="596900"/>
                </a:moveTo>
                <a:lnTo>
                  <a:pt x="196011" y="596900"/>
                </a:lnTo>
                <a:lnTo>
                  <a:pt x="196011" y="609600"/>
                </a:lnTo>
                <a:lnTo>
                  <a:pt x="602411" y="609600"/>
                </a:lnTo>
                <a:lnTo>
                  <a:pt x="602411" y="596900"/>
                </a:lnTo>
                <a:close/>
              </a:path>
              <a:path w="2152015" h="1138554">
                <a:moveTo>
                  <a:pt x="2151811" y="0"/>
                </a:moveTo>
                <a:lnTo>
                  <a:pt x="196011" y="0"/>
                </a:lnTo>
                <a:lnTo>
                  <a:pt x="196011" y="5981"/>
                </a:lnTo>
                <a:lnTo>
                  <a:pt x="162229" y="5981"/>
                </a:lnTo>
                <a:lnTo>
                  <a:pt x="107899" y="1089710"/>
                </a:lnTo>
                <a:lnTo>
                  <a:pt x="45148" y="973493"/>
                </a:lnTo>
                <a:lnTo>
                  <a:pt x="0" y="997064"/>
                </a:lnTo>
                <a:lnTo>
                  <a:pt x="4470" y="1006119"/>
                </a:lnTo>
                <a:lnTo>
                  <a:pt x="28905" y="993343"/>
                </a:lnTo>
                <a:lnTo>
                  <a:pt x="107289" y="1138072"/>
                </a:lnTo>
                <a:lnTo>
                  <a:pt x="118821" y="1138072"/>
                </a:lnTo>
                <a:lnTo>
                  <a:pt x="175120" y="22479"/>
                </a:lnTo>
                <a:lnTo>
                  <a:pt x="199936" y="22479"/>
                </a:lnTo>
                <a:lnTo>
                  <a:pt x="199936" y="12700"/>
                </a:lnTo>
                <a:lnTo>
                  <a:pt x="2151811" y="12700"/>
                </a:lnTo>
                <a:lnTo>
                  <a:pt x="2151811" y="0"/>
                </a:lnTo>
                <a:close/>
              </a:path>
            </a:pathLst>
          </a:custGeom>
          <a:solidFill>
            <a:srgbClr val="000000"/>
          </a:solidFill>
        </p:spPr>
        <p:txBody>
          <a:bodyPr wrap="square" lIns="0" tIns="0" rIns="0" bIns="0" rtlCol="0"/>
          <a:lstStyle/>
          <a:p>
            <a:endParaRPr/>
          </a:p>
        </p:txBody>
      </p:sp>
      <p:sp>
        <p:nvSpPr>
          <p:cNvPr id="79" name="object 79"/>
          <p:cNvSpPr txBox="1"/>
          <p:nvPr/>
        </p:nvSpPr>
        <p:spPr>
          <a:xfrm>
            <a:off x="2296312" y="4914900"/>
            <a:ext cx="166370"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1</a:t>
            </a:r>
            <a:endParaRPr sz="2000">
              <a:latin typeface="Cambria Math"/>
              <a:cs typeface="Cambria Math"/>
            </a:endParaRPr>
          </a:p>
        </p:txBody>
      </p:sp>
      <p:sp>
        <p:nvSpPr>
          <p:cNvPr id="80" name="object 80"/>
          <p:cNvSpPr txBox="1"/>
          <p:nvPr/>
        </p:nvSpPr>
        <p:spPr>
          <a:xfrm>
            <a:off x="2163216" y="5277611"/>
            <a:ext cx="426084"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Cambria Math"/>
                <a:cs typeface="Cambria Math"/>
              </a:rPr>
              <a:t>𝑀𝐻</a:t>
            </a:r>
            <a:endParaRPr sz="2000">
              <a:latin typeface="Cambria Math"/>
              <a:cs typeface="Cambria Math"/>
            </a:endParaRPr>
          </a:p>
        </p:txBody>
      </p:sp>
      <p:sp>
        <p:nvSpPr>
          <p:cNvPr id="81" name="object 81"/>
          <p:cNvSpPr txBox="1"/>
          <p:nvPr/>
        </p:nvSpPr>
        <p:spPr>
          <a:xfrm>
            <a:off x="2624226" y="5493511"/>
            <a:ext cx="72834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mbria Math"/>
                <a:cs typeface="Cambria Math"/>
              </a:rPr>
              <a:t>𝑖=1</a:t>
            </a:r>
            <a:r>
              <a:rPr sz="1500" spc="160" dirty="0">
                <a:latin typeface="Cambria Math"/>
                <a:cs typeface="Cambria Math"/>
              </a:rPr>
              <a:t> </a:t>
            </a:r>
            <a:r>
              <a:rPr sz="1500" spc="-25" dirty="0">
                <a:latin typeface="Cambria Math"/>
                <a:cs typeface="Cambria Math"/>
              </a:rPr>
              <a:t>𝑡=1</a:t>
            </a:r>
            <a:endParaRPr sz="1500">
              <a:latin typeface="Cambria Math"/>
              <a:cs typeface="Cambria Math"/>
            </a:endParaRPr>
          </a:p>
        </p:txBody>
      </p:sp>
      <p:sp>
        <p:nvSpPr>
          <p:cNvPr id="82" name="object 82"/>
          <p:cNvSpPr txBox="1"/>
          <p:nvPr/>
        </p:nvSpPr>
        <p:spPr>
          <a:xfrm>
            <a:off x="2697378" y="4792471"/>
            <a:ext cx="559435" cy="254000"/>
          </a:xfrm>
          <a:prstGeom prst="rect">
            <a:avLst/>
          </a:prstGeom>
        </p:spPr>
        <p:txBody>
          <a:bodyPr vert="horz" wrap="square" lIns="0" tIns="12700" rIns="0" bIns="0" rtlCol="0">
            <a:spAutoFit/>
          </a:bodyPr>
          <a:lstStyle/>
          <a:p>
            <a:pPr marL="12700">
              <a:lnSpc>
                <a:spcPct val="100000"/>
              </a:lnSpc>
              <a:spcBef>
                <a:spcPts val="100"/>
              </a:spcBef>
              <a:tabLst>
                <a:tab pos="403225" algn="l"/>
              </a:tabLst>
            </a:pPr>
            <a:r>
              <a:rPr sz="1500" spc="-50" dirty="0">
                <a:latin typeface="Cambria Math"/>
                <a:cs typeface="Cambria Math"/>
              </a:rPr>
              <a:t>𝑀</a:t>
            </a:r>
            <a:r>
              <a:rPr sz="1500" dirty="0">
                <a:latin typeface="Cambria Math"/>
                <a:cs typeface="Cambria Math"/>
              </a:rPr>
              <a:t>	</a:t>
            </a:r>
            <a:r>
              <a:rPr sz="1500" spc="-50" dirty="0">
                <a:latin typeface="Cambria Math"/>
                <a:cs typeface="Cambria Math"/>
              </a:rPr>
              <a:t>𝐻</a:t>
            </a:r>
            <a:endParaRPr sz="1500">
              <a:latin typeface="Cambria Math"/>
              <a:cs typeface="Cambria Math"/>
            </a:endParaRPr>
          </a:p>
        </p:txBody>
      </p:sp>
      <p:sp>
        <p:nvSpPr>
          <p:cNvPr id="83" name="object 83"/>
          <p:cNvSpPr/>
          <p:nvPr/>
        </p:nvSpPr>
        <p:spPr>
          <a:xfrm>
            <a:off x="3405767" y="5092189"/>
            <a:ext cx="580390" cy="419100"/>
          </a:xfrm>
          <a:custGeom>
            <a:avLst/>
            <a:gdLst/>
            <a:ahLst/>
            <a:cxnLst/>
            <a:rect l="l" t="t" r="r" b="b"/>
            <a:pathLst>
              <a:path w="580389" h="419100">
                <a:moveTo>
                  <a:pt x="489817" y="0"/>
                </a:moveTo>
                <a:lnTo>
                  <a:pt x="485848" y="9921"/>
                </a:lnTo>
                <a:lnTo>
                  <a:pt x="501464" y="22614"/>
                </a:lnTo>
                <a:lnTo>
                  <a:pt x="515319" y="39113"/>
                </a:lnTo>
                <a:lnTo>
                  <a:pt x="537752" y="83529"/>
                </a:lnTo>
                <a:lnTo>
                  <a:pt x="551938" y="141060"/>
                </a:lnTo>
                <a:lnTo>
                  <a:pt x="556658" y="209350"/>
                </a:lnTo>
                <a:lnTo>
                  <a:pt x="556666" y="209599"/>
                </a:lnTo>
                <a:lnTo>
                  <a:pt x="551968" y="277253"/>
                </a:lnTo>
                <a:lnTo>
                  <a:pt x="537876" y="334862"/>
                </a:lnTo>
                <a:lnTo>
                  <a:pt x="515475" y="379697"/>
                </a:lnTo>
                <a:lnTo>
                  <a:pt x="485848" y="409028"/>
                </a:lnTo>
                <a:lnTo>
                  <a:pt x="489817" y="418950"/>
                </a:lnTo>
                <a:lnTo>
                  <a:pt x="527102" y="389122"/>
                </a:lnTo>
                <a:lnTo>
                  <a:pt x="555859" y="341312"/>
                </a:lnTo>
                <a:lnTo>
                  <a:pt x="574230" y="279920"/>
                </a:lnTo>
                <a:lnTo>
                  <a:pt x="580343" y="209599"/>
                </a:lnTo>
                <a:lnTo>
                  <a:pt x="580354" y="209350"/>
                </a:lnTo>
                <a:lnTo>
                  <a:pt x="574230" y="138533"/>
                </a:lnTo>
                <a:lnTo>
                  <a:pt x="555859" y="77389"/>
                </a:lnTo>
                <a:lnTo>
                  <a:pt x="527102" y="29889"/>
                </a:lnTo>
                <a:lnTo>
                  <a:pt x="509525" y="12742"/>
                </a:lnTo>
                <a:lnTo>
                  <a:pt x="489817" y="0"/>
                </a:lnTo>
                <a:close/>
              </a:path>
              <a:path w="580389" h="419100">
                <a:moveTo>
                  <a:pt x="90413" y="0"/>
                </a:moveTo>
                <a:lnTo>
                  <a:pt x="53222" y="29889"/>
                </a:lnTo>
                <a:lnTo>
                  <a:pt x="24495" y="77389"/>
                </a:lnTo>
                <a:lnTo>
                  <a:pt x="6123" y="138533"/>
                </a:lnTo>
                <a:lnTo>
                  <a:pt x="0" y="209350"/>
                </a:lnTo>
                <a:lnTo>
                  <a:pt x="1484" y="244682"/>
                </a:lnTo>
                <a:lnTo>
                  <a:pt x="13778" y="311763"/>
                </a:lnTo>
                <a:lnTo>
                  <a:pt x="37801" y="367465"/>
                </a:lnTo>
                <a:lnTo>
                  <a:pt x="70759" y="406284"/>
                </a:lnTo>
                <a:lnTo>
                  <a:pt x="90413" y="418950"/>
                </a:lnTo>
                <a:lnTo>
                  <a:pt x="94507" y="409028"/>
                </a:lnTo>
                <a:lnTo>
                  <a:pt x="78740" y="396301"/>
                </a:lnTo>
                <a:lnTo>
                  <a:pt x="64802" y="379697"/>
                </a:lnTo>
                <a:lnTo>
                  <a:pt x="42416" y="334862"/>
                </a:lnTo>
                <a:lnTo>
                  <a:pt x="28371" y="277253"/>
                </a:lnTo>
                <a:lnTo>
                  <a:pt x="24978" y="245782"/>
                </a:lnTo>
                <a:lnTo>
                  <a:pt x="24859" y="244682"/>
                </a:lnTo>
                <a:lnTo>
                  <a:pt x="24871" y="173953"/>
                </a:lnTo>
                <a:lnTo>
                  <a:pt x="34327" y="110918"/>
                </a:lnTo>
                <a:lnTo>
                  <a:pt x="52939" y="59418"/>
                </a:lnTo>
                <a:lnTo>
                  <a:pt x="78891" y="22614"/>
                </a:lnTo>
                <a:lnTo>
                  <a:pt x="94507" y="9921"/>
                </a:lnTo>
                <a:lnTo>
                  <a:pt x="90413" y="0"/>
                </a:lnTo>
                <a:close/>
              </a:path>
            </a:pathLst>
          </a:custGeom>
          <a:solidFill>
            <a:srgbClr val="000000"/>
          </a:solidFill>
        </p:spPr>
        <p:txBody>
          <a:bodyPr wrap="square" lIns="0" tIns="0" rIns="0" bIns="0" rtlCol="0"/>
          <a:lstStyle/>
          <a:p>
            <a:endParaRPr/>
          </a:p>
        </p:txBody>
      </p:sp>
      <p:sp>
        <p:nvSpPr>
          <p:cNvPr id="84" name="object 84"/>
          <p:cNvSpPr txBox="1"/>
          <p:nvPr/>
        </p:nvSpPr>
        <p:spPr>
          <a:xfrm>
            <a:off x="3613746" y="5249671"/>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Cambria Math"/>
                <a:cs typeface="Cambria Math"/>
              </a:rPr>
              <a:t>𝑡</a:t>
            </a:r>
            <a:endParaRPr sz="1500">
              <a:latin typeface="Cambria Math"/>
              <a:cs typeface="Cambria Math"/>
            </a:endParaRPr>
          </a:p>
        </p:txBody>
      </p:sp>
      <p:pic>
        <p:nvPicPr>
          <p:cNvPr id="85" name="object 85"/>
          <p:cNvPicPr/>
          <p:nvPr/>
        </p:nvPicPr>
        <p:blipFill>
          <a:blip r:embed="rId17" cstate="print"/>
          <a:stretch>
            <a:fillRect/>
          </a:stretch>
        </p:blipFill>
        <p:spPr>
          <a:xfrm>
            <a:off x="3664271" y="5104042"/>
            <a:ext cx="193978" cy="176453"/>
          </a:xfrm>
          <a:prstGeom prst="rect">
            <a:avLst/>
          </a:prstGeom>
        </p:spPr>
      </p:pic>
      <p:sp>
        <p:nvSpPr>
          <p:cNvPr id="86" name="object 86"/>
          <p:cNvSpPr txBox="1"/>
          <p:nvPr/>
        </p:nvSpPr>
        <p:spPr>
          <a:xfrm>
            <a:off x="2587650" y="5106923"/>
            <a:ext cx="1242060" cy="330200"/>
          </a:xfrm>
          <a:prstGeom prst="rect">
            <a:avLst/>
          </a:prstGeom>
        </p:spPr>
        <p:txBody>
          <a:bodyPr vert="horz" wrap="square" lIns="0" tIns="12700" rIns="0" bIns="0" rtlCol="0">
            <a:spAutoFit/>
          </a:bodyPr>
          <a:lstStyle/>
          <a:p>
            <a:pPr marL="38100">
              <a:lnSpc>
                <a:spcPct val="100000"/>
              </a:lnSpc>
              <a:spcBef>
                <a:spcPts val="100"/>
              </a:spcBef>
              <a:tabLst>
                <a:tab pos="920750" algn="l"/>
              </a:tabLst>
            </a:pPr>
            <a:r>
              <a:rPr sz="2000" spc="1535" dirty="0">
                <a:latin typeface="Cambria Math"/>
                <a:cs typeface="Cambria Math"/>
              </a:rPr>
              <a:t>9</a:t>
            </a:r>
            <a:r>
              <a:rPr sz="2000" spc="-110" dirty="0">
                <a:latin typeface="Cambria Math"/>
                <a:cs typeface="Cambria Math"/>
              </a:rPr>
              <a:t> </a:t>
            </a:r>
            <a:r>
              <a:rPr sz="2000" spc="1485" dirty="0">
                <a:latin typeface="Cambria Math"/>
                <a:cs typeface="Cambria Math"/>
              </a:rPr>
              <a:t>9</a:t>
            </a:r>
            <a:r>
              <a:rPr sz="2000" dirty="0">
                <a:latin typeface="Cambria Math"/>
                <a:cs typeface="Cambria Math"/>
              </a:rPr>
              <a:t>	𝑒</a:t>
            </a:r>
            <a:r>
              <a:rPr sz="2000" spc="250" dirty="0">
                <a:latin typeface="Cambria Math"/>
                <a:cs typeface="Cambria Math"/>
              </a:rPr>
              <a:t> </a:t>
            </a:r>
            <a:r>
              <a:rPr sz="2250" spc="-75" baseline="37037" dirty="0">
                <a:latin typeface="Cambria Math"/>
                <a:cs typeface="Cambria Math"/>
              </a:rPr>
              <a:t>𝑖</a:t>
            </a:r>
            <a:endParaRPr sz="2250" baseline="37037">
              <a:latin typeface="Cambria Math"/>
              <a:cs typeface="Cambria Math"/>
            </a:endParaRPr>
          </a:p>
        </p:txBody>
      </p:sp>
      <p:sp>
        <p:nvSpPr>
          <p:cNvPr id="87" name="object 87"/>
          <p:cNvSpPr txBox="1"/>
          <p:nvPr/>
        </p:nvSpPr>
        <p:spPr>
          <a:xfrm>
            <a:off x="3995254" y="4944871"/>
            <a:ext cx="135890"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Cambria Math"/>
                <a:cs typeface="Cambria Math"/>
              </a:rPr>
              <a:t>2</a:t>
            </a:r>
            <a:endParaRPr sz="1500">
              <a:latin typeface="Cambria Math"/>
              <a:cs typeface="Cambria Math"/>
            </a:endParaRPr>
          </a:p>
        </p:txBody>
      </p:sp>
      <p:grpSp>
        <p:nvGrpSpPr>
          <p:cNvPr id="88" name="object 88"/>
          <p:cNvGrpSpPr/>
          <p:nvPr/>
        </p:nvGrpSpPr>
        <p:grpSpPr>
          <a:xfrm>
            <a:off x="8476488" y="1149096"/>
            <a:ext cx="1835150" cy="238125"/>
            <a:chOff x="8476488" y="1149096"/>
            <a:chExt cx="1835150" cy="238125"/>
          </a:xfrm>
        </p:grpSpPr>
        <p:pic>
          <p:nvPicPr>
            <p:cNvPr id="89" name="object 89"/>
            <p:cNvPicPr/>
            <p:nvPr/>
          </p:nvPicPr>
          <p:blipFill>
            <a:blip r:embed="rId18" cstate="print"/>
            <a:stretch>
              <a:fillRect/>
            </a:stretch>
          </p:blipFill>
          <p:spPr>
            <a:xfrm>
              <a:off x="8476488" y="1149096"/>
              <a:ext cx="1834896" cy="237743"/>
            </a:xfrm>
            <a:prstGeom prst="rect">
              <a:avLst/>
            </a:prstGeom>
          </p:spPr>
        </p:pic>
        <p:sp>
          <p:nvSpPr>
            <p:cNvPr id="90" name="object 90"/>
            <p:cNvSpPr/>
            <p:nvPr/>
          </p:nvSpPr>
          <p:spPr>
            <a:xfrm>
              <a:off x="8594214" y="1210057"/>
              <a:ext cx="1597660" cy="76200"/>
            </a:xfrm>
            <a:custGeom>
              <a:avLst/>
              <a:gdLst/>
              <a:ahLst/>
              <a:cxnLst/>
              <a:rect l="l" t="t" r="r" b="b"/>
              <a:pathLst>
                <a:path w="1597659" h="76200">
                  <a:moveTo>
                    <a:pt x="76197" y="0"/>
                  </a:moveTo>
                  <a:lnTo>
                    <a:pt x="0" y="38100"/>
                  </a:lnTo>
                  <a:lnTo>
                    <a:pt x="76200" y="76200"/>
                  </a:lnTo>
                  <a:lnTo>
                    <a:pt x="76197" y="50800"/>
                  </a:lnTo>
                  <a:lnTo>
                    <a:pt x="63494" y="50800"/>
                  </a:lnTo>
                  <a:lnTo>
                    <a:pt x="63494" y="25400"/>
                  </a:lnTo>
                  <a:lnTo>
                    <a:pt x="76197" y="25400"/>
                  </a:lnTo>
                  <a:lnTo>
                    <a:pt x="76197" y="0"/>
                  </a:lnTo>
                  <a:close/>
                </a:path>
                <a:path w="1597659" h="76200">
                  <a:moveTo>
                    <a:pt x="1521385" y="0"/>
                  </a:moveTo>
                  <a:lnTo>
                    <a:pt x="1521385" y="76200"/>
                  </a:lnTo>
                  <a:lnTo>
                    <a:pt x="1572185" y="50800"/>
                  </a:lnTo>
                  <a:lnTo>
                    <a:pt x="1534085" y="50800"/>
                  </a:lnTo>
                  <a:lnTo>
                    <a:pt x="1534085" y="25400"/>
                  </a:lnTo>
                  <a:lnTo>
                    <a:pt x="1572185" y="25400"/>
                  </a:lnTo>
                  <a:lnTo>
                    <a:pt x="1521385" y="0"/>
                  </a:lnTo>
                  <a:close/>
                </a:path>
                <a:path w="1597659" h="76200">
                  <a:moveTo>
                    <a:pt x="76197" y="25400"/>
                  </a:moveTo>
                  <a:lnTo>
                    <a:pt x="63494" y="25400"/>
                  </a:lnTo>
                  <a:lnTo>
                    <a:pt x="63494" y="50800"/>
                  </a:lnTo>
                  <a:lnTo>
                    <a:pt x="76197" y="50800"/>
                  </a:lnTo>
                  <a:lnTo>
                    <a:pt x="76197" y="25400"/>
                  </a:lnTo>
                  <a:close/>
                </a:path>
                <a:path w="1597659" h="76200">
                  <a:moveTo>
                    <a:pt x="1521385" y="25400"/>
                  </a:moveTo>
                  <a:lnTo>
                    <a:pt x="76197" y="25400"/>
                  </a:lnTo>
                  <a:lnTo>
                    <a:pt x="76197" y="50800"/>
                  </a:lnTo>
                  <a:lnTo>
                    <a:pt x="1521385" y="50800"/>
                  </a:lnTo>
                  <a:lnTo>
                    <a:pt x="1521385" y="25400"/>
                  </a:lnTo>
                  <a:close/>
                </a:path>
                <a:path w="1597659" h="76200">
                  <a:moveTo>
                    <a:pt x="1572185" y="25400"/>
                  </a:moveTo>
                  <a:lnTo>
                    <a:pt x="1534085" y="25400"/>
                  </a:lnTo>
                  <a:lnTo>
                    <a:pt x="1534085" y="50800"/>
                  </a:lnTo>
                  <a:lnTo>
                    <a:pt x="1572185" y="50800"/>
                  </a:lnTo>
                  <a:lnTo>
                    <a:pt x="1597585" y="38100"/>
                  </a:lnTo>
                  <a:lnTo>
                    <a:pt x="1572185" y="25400"/>
                  </a:lnTo>
                  <a:close/>
                </a:path>
              </a:pathLst>
            </a:custGeom>
            <a:solidFill>
              <a:srgbClr val="4F81BD"/>
            </a:solidFill>
          </p:spPr>
          <p:txBody>
            <a:bodyPr wrap="square" lIns="0" tIns="0" rIns="0" bIns="0" rtlCol="0"/>
            <a:lstStyle/>
            <a:p>
              <a:endParaRPr/>
            </a:p>
          </p:txBody>
        </p:sp>
      </p:grpSp>
      <p:sp>
        <p:nvSpPr>
          <p:cNvPr id="91" name="object 91"/>
          <p:cNvSpPr txBox="1"/>
          <p:nvPr/>
        </p:nvSpPr>
        <p:spPr>
          <a:xfrm>
            <a:off x="8588621" y="225043"/>
            <a:ext cx="1841500" cy="848360"/>
          </a:xfrm>
          <a:prstGeom prst="rect">
            <a:avLst/>
          </a:prstGeom>
        </p:spPr>
        <p:txBody>
          <a:bodyPr vert="horz" wrap="square" lIns="0" tIns="149860" rIns="0" bIns="0" rtlCol="0">
            <a:spAutoFit/>
          </a:bodyPr>
          <a:lstStyle/>
          <a:p>
            <a:pPr marL="12700">
              <a:lnSpc>
                <a:spcPct val="100000"/>
              </a:lnSpc>
              <a:spcBef>
                <a:spcPts val="1180"/>
              </a:spcBef>
            </a:pPr>
            <a:r>
              <a:rPr sz="1800" spc="-30" dirty="0">
                <a:latin typeface="Verdana"/>
                <a:cs typeface="Verdana"/>
              </a:rPr>
              <a:t>Forecast</a:t>
            </a:r>
            <a:r>
              <a:rPr sz="1800" spc="-105" dirty="0">
                <a:latin typeface="Verdana"/>
                <a:cs typeface="Verdana"/>
              </a:rPr>
              <a:t> </a:t>
            </a:r>
            <a:r>
              <a:rPr sz="1800" spc="-70" dirty="0">
                <a:latin typeface="Verdana"/>
                <a:cs typeface="Verdana"/>
              </a:rPr>
              <a:t>Horizon</a:t>
            </a:r>
            <a:endParaRPr sz="1800">
              <a:latin typeface="Verdana"/>
              <a:cs typeface="Verdana"/>
            </a:endParaRPr>
          </a:p>
          <a:p>
            <a:pPr marL="451484">
              <a:lnSpc>
                <a:spcPct val="100000"/>
              </a:lnSpc>
              <a:spcBef>
                <a:spcPts val="1080"/>
              </a:spcBef>
            </a:pPr>
            <a:r>
              <a:rPr sz="1800" dirty="0">
                <a:latin typeface="Cambria Math"/>
                <a:cs typeface="Cambria Math"/>
              </a:rPr>
              <a:t>𝐻</a:t>
            </a:r>
            <a:r>
              <a:rPr sz="1800" spc="140" dirty="0">
                <a:latin typeface="Cambria Math"/>
                <a:cs typeface="Cambria Math"/>
              </a:rPr>
              <a:t> </a:t>
            </a:r>
            <a:r>
              <a:rPr sz="1800" dirty="0">
                <a:latin typeface="Cambria Math"/>
                <a:cs typeface="Cambria Math"/>
              </a:rPr>
              <a:t>=</a:t>
            </a:r>
            <a:r>
              <a:rPr sz="1800" spc="90" dirty="0">
                <a:latin typeface="Cambria Math"/>
                <a:cs typeface="Cambria Math"/>
              </a:rPr>
              <a:t> </a:t>
            </a:r>
            <a:r>
              <a:rPr sz="1800" spc="-50" dirty="0">
                <a:latin typeface="Cambria Math"/>
                <a:cs typeface="Cambria Math"/>
              </a:rPr>
              <a:t>3</a:t>
            </a:r>
            <a:endParaRPr sz="1800">
              <a:latin typeface="Cambria Math"/>
              <a:cs typeface="Cambria Math"/>
            </a:endParaRPr>
          </a:p>
        </p:txBody>
      </p:sp>
      <p:grpSp>
        <p:nvGrpSpPr>
          <p:cNvPr id="92" name="object 92"/>
          <p:cNvGrpSpPr/>
          <p:nvPr/>
        </p:nvGrpSpPr>
        <p:grpSpPr>
          <a:xfrm>
            <a:off x="6879335" y="1453896"/>
            <a:ext cx="1094740" cy="3563620"/>
            <a:chOff x="6879335" y="1453896"/>
            <a:chExt cx="1094740" cy="3563620"/>
          </a:xfrm>
        </p:grpSpPr>
        <p:pic>
          <p:nvPicPr>
            <p:cNvPr id="93" name="object 93"/>
            <p:cNvPicPr/>
            <p:nvPr/>
          </p:nvPicPr>
          <p:blipFill>
            <a:blip r:embed="rId19" cstate="print"/>
            <a:stretch>
              <a:fillRect/>
            </a:stretch>
          </p:blipFill>
          <p:spPr>
            <a:xfrm>
              <a:off x="6879335" y="1682496"/>
              <a:ext cx="234696" cy="3334511"/>
            </a:xfrm>
            <a:prstGeom prst="rect">
              <a:avLst/>
            </a:prstGeom>
          </p:spPr>
        </p:pic>
        <p:sp>
          <p:nvSpPr>
            <p:cNvPr id="94" name="object 94"/>
            <p:cNvSpPr/>
            <p:nvPr/>
          </p:nvSpPr>
          <p:spPr>
            <a:xfrm>
              <a:off x="6959127" y="1779927"/>
              <a:ext cx="76200" cy="3098165"/>
            </a:xfrm>
            <a:custGeom>
              <a:avLst/>
              <a:gdLst/>
              <a:ahLst/>
              <a:cxnLst/>
              <a:rect l="l" t="t" r="r" b="b"/>
              <a:pathLst>
                <a:path w="76200" h="3098165">
                  <a:moveTo>
                    <a:pt x="25401" y="3021421"/>
                  </a:moveTo>
                  <a:lnTo>
                    <a:pt x="1" y="3021421"/>
                  </a:lnTo>
                  <a:lnTo>
                    <a:pt x="38101" y="3097621"/>
                  </a:lnTo>
                  <a:lnTo>
                    <a:pt x="69849" y="3034125"/>
                  </a:lnTo>
                  <a:lnTo>
                    <a:pt x="25401" y="3034125"/>
                  </a:lnTo>
                  <a:lnTo>
                    <a:pt x="25401" y="3021421"/>
                  </a:lnTo>
                  <a:close/>
                </a:path>
                <a:path w="76200" h="3098165">
                  <a:moveTo>
                    <a:pt x="50800" y="63497"/>
                  </a:moveTo>
                  <a:lnTo>
                    <a:pt x="25400" y="63497"/>
                  </a:lnTo>
                  <a:lnTo>
                    <a:pt x="25401" y="3034125"/>
                  </a:lnTo>
                  <a:lnTo>
                    <a:pt x="50801" y="3034125"/>
                  </a:lnTo>
                  <a:lnTo>
                    <a:pt x="50800" y="63497"/>
                  </a:lnTo>
                  <a:close/>
                </a:path>
                <a:path w="76200" h="3098165">
                  <a:moveTo>
                    <a:pt x="76201" y="3021421"/>
                  </a:moveTo>
                  <a:lnTo>
                    <a:pt x="50801" y="3021421"/>
                  </a:lnTo>
                  <a:lnTo>
                    <a:pt x="50801" y="3034125"/>
                  </a:lnTo>
                  <a:lnTo>
                    <a:pt x="69849" y="3034125"/>
                  </a:lnTo>
                  <a:lnTo>
                    <a:pt x="76201" y="3021421"/>
                  </a:lnTo>
                  <a:close/>
                </a:path>
                <a:path w="76200" h="3098165">
                  <a:moveTo>
                    <a:pt x="38100" y="0"/>
                  </a:moveTo>
                  <a:lnTo>
                    <a:pt x="0" y="76200"/>
                  </a:lnTo>
                  <a:lnTo>
                    <a:pt x="25400" y="76200"/>
                  </a:lnTo>
                  <a:lnTo>
                    <a:pt x="25400" y="63497"/>
                  </a:lnTo>
                  <a:lnTo>
                    <a:pt x="69848" y="63497"/>
                  </a:lnTo>
                  <a:lnTo>
                    <a:pt x="38100" y="0"/>
                  </a:lnTo>
                  <a:close/>
                </a:path>
                <a:path w="76200" h="3098165">
                  <a:moveTo>
                    <a:pt x="69848" y="63497"/>
                  </a:moveTo>
                  <a:lnTo>
                    <a:pt x="50800" y="63497"/>
                  </a:lnTo>
                  <a:lnTo>
                    <a:pt x="50800" y="76200"/>
                  </a:lnTo>
                  <a:lnTo>
                    <a:pt x="76200" y="76200"/>
                  </a:lnTo>
                  <a:lnTo>
                    <a:pt x="69848" y="63497"/>
                  </a:lnTo>
                  <a:close/>
                </a:path>
              </a:pathLst>
            </a:custGeom>
            <a:solidFill>
              <a:srgbClr val="4F81BD"/>
            </a:solidFill>
          </p:spPr>
          <p:txBody>
            <a:bodyPr wrap="square" lIns="0" tIns="0" rIns="0" bIns="0" rtlCol="0"/>
            <a:lstStyle/>
            <a:p>
              <a:endParaRPr/>
            </a:p>
          </p:txBody>
        </p:sp>
        <p:pic>
          <p:nvPicPr>
            <p:cNvPr id="95" name="object 95"/>
            <p:cNvPicPr/>
            <p:nvPr/>
          </p:nvPicPr>
          <p:blipFill>
            <a:blip r:embed="rId20" cstate="print"/>
            <a:stretch>
              <a:fillRect/>
            </a:stretch>
          </p:blipFill>
          <p:spPr>
            <a:xfrm>
              <a:off x="7257287" y="1453896"/>
              <a:ext cx="716279" cy="713231"/>
            </a:xfrm>
            <a:prstGeom prst="rect">
              <a:avLst/>
            </a:prstGeom>
          </p:spPr>
        </p:pic>
        <p:pic>
          <p:nvPicPr>
            <p:cNvPr id="96" name="object 96"/>
            <p:cNvPicPr/>
            <p:nvPr/>
          </p:nvPicPr>
          <p:blipFill>
            <a:blip r:embed="rId21" cstate="print"/>
            <a:stretch>
              <a:fillRect/>
            </a:stretch>
          </p:blipFill>
          <p:spPr>
            <a:xfrm>
              <a:off x="7257287" y="3361944"/>
              <a:ext cx="716279" cy="716279"/>
            </a:xfrm>
            <a:prstGeom prst="rect">
              <a:avLst/>
            </a:prstGeom>
          </p:spPr>
        </p:pic>
      </p:grpSp>
      <p:sp>
        <p:nvSpPr>
          <p:cNvPr id="97" name="object 97"/>
          <p:cNvSpPr txBox="1"/>
          <p:nvPr/>
        </p:nvSpPr>
        <p:spPr>
          <a:xfrm>
            <a:off x="5723549" y="3141979"/>
            <a:ext cx="651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𝑀</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0" dirty="0">
                <a:latin typeface="Cambria Math"/>
                <a:cs typeface="Cambria Math"/>
              </a:rPr>
              <a:t>2</a:t>
            </a:r>
            <a:endParaRPr sz="1800">
              <a:latin typeface="Cambria Math"/>
              <a:cs typeface="Cambria Math"/>
            </a:endParaRPr>
          </a:p>
        </p:txBody>
      </p:sp>
      <p:grpSp>
        <p:nvGrpSpPr>
          <p:cNvPr id="98" name="object 98"/>
          <p:cNvGrpSpPr/>
          <p:nvPr/>
        </p:nvGrpSpPr>
        <p:grpSpPr>
          <a:xfrm>
            <a:off x="6671460" y="5182807"/>
            <a:ext cx="3856990" cy="311150"/>
            <a:chOff x="6671460" y="5182807"/>
            <a:chExt cx="3856990" cy="311150"/>
          </a:xfrm>
        </p:grpSpPr>
        <p:sp>
          <p:nvSpPr>
            <p:cNvPr id="99" name="object 99"/>
            <p:cNvSpPr/>
            <p:nvPr/>
          </p:nvSpPr>
          <p:spPr>
            <a:xfrm>
              <a:off x="6671460" y="5182807"/>
              <a:ext cx="3856990" cy="114300"/>
            </a:xfrm>
            <a:custGeom>
              <a:avLst/>
              <a:gdLst/>
              <a:ahLst/>
              <a:cxnLst/>
              <a:rect l="l" t="t" r="r" b="b"/>
              <a:pathLst>
                <a:path w="3856990" h="114300">
                  <a:moveTo>
                    <a:pt x="3742621" y="0"/>
                  </a:moveTo>
                  <a:lnTo>
                    <a:pt x="3742621" y="114300"/>
                  </a:lnTo>
                  <a:lnTo>
                    <a:pt x="3818821" y="76200"/>
                  </a:lnTo>
                  <a:lnTo>
                    <a:pt x="3761671" y="76200"/>
                  </a:lnTo>
                  <a:lnTo>
                    <a:pt x="3761671" y="38100"/>
                  </a:lnTo>
                  <a:lnTo>
                    <a:pt x="3818821" y="38100"/>
                  </a:lnTo>
                  <a:lnTo>
                    <a:pt x="3742621" y="0"/>
                  </a:lnTo>
                  <a:close/>
                </a:path>
                <a:path w="3856990" h="114300">
                  <a:moveTo>
                    <a:pt x="3742621" y="38100"/>
                  </a:moveTo>
                  <a:lnTo>
                    <a:pt x="0" y="38100"/>
                  </a:lnTo>
                  <a:lnTo>
                    <a:pt x="0" y="76200"/>
                  </a:lnTo>
                  <a:lnTo>
                    <a:pt x="3742621" y="76200"/>
                  </a:lnTo>
                  <a:lnTo>
                    <a:pt x="3742621" y="38100"/>
                  </a:lnTo>
                  <a:close/>
                </a:path>
                <a:path w="3856990" h="114300">
                  <a:moveTo>
                    <a:pt x="3818821" y="38100"/>
                  </a:moveTo>
                  <a:lnTo>
                    <a:pt x="3761671" y="38100"/>
                  </a:lnTo>
                  <a:lnTo>
                    <a:pt x="3761671" y="76200"/>
                  </a:lnTo>
                  <a:lnTo>
                    <a:pt x="3818821" y="76200"/>
                  </a:lnTo>
                  <a:lnTo>
                    <a:pt x="3856921" y="57150"/>
                  </a:lnTo>
                  <a:lnTo>
                    <a:pt x="3818821" y="38100"/>
                  </a:lnTo>
                  <a:close/>
                </a:path>
              </a:pathLst>
            </a:custGeom>
            <a:solidFill>
              <a:srgbClr val="4F81BD"/>
            </a:solidFill>
          </p:spPr>
          <p:txBody>
            <a:bodyPr wrap="square" lIns="0" tIns="0" rIns="0" bIns="0" rtlCol="0"/>
            <a:lstStyle/>
            <a:p>
              <a:endParaRPr/>
            </a:p>
          </p:txBody>
        </p:sp>
        <p:sp>
          <p:nvSpPr>
            <p:cNvPr id="100" name="object 100"/>
            <p:cNvSpPr/>
            <p:nvPr/>
          </p:nvSpPr>
          <p:spPr>
            <a:xfrm>
              <a:off x="72064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1" name="object 101"/>
            <p:cNvSpPr/>
            <p:nvPr/>
          </p:nvSpPr>
          <p:spPr>
            <a:xfrm>
              <a:off x="77414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2" name="object 102"/>
            <p:cNvSpPr/>
            <p:nvPr/>
          </p:nvSpPr>
          <p:spPr>
            <a:xfrm>
              <a:off x="82859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3" name="object 103"/>
            <p:cNvSpPr/>
            <p:nvPr/>
          </p:nvSpPr>
          <p:spPr>
            <a:xfrm>
              <a:off x="88209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4" name="object 104"/>
            <p:cNvSpPr/>
            <p:nvPr/>
          </p:nvSpPr>
          <p:spPr>
            <a:xfrm>
              <a:off x="93543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5" name="object 105"/>
            <p:cNvSpPr/>
            <p:nvPr/>
          </p:nvSpPr>
          <p:spPr>
            <a:xfrm>
              <a:off x="98988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grpSp>
      <p:sp>
        <p:nvSpPr>
          <p:cNvPr id="106" name="object 106"/>
          <p:cNvSpPr txBox="1"/>
          <p:nvPr/>
        </p:nvSpPr>
        <p:spPr>
          <a:xfrm>
            <a:off x="10522101" y="5370067"/>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20" dirty="0">
                <a:solidFill>
                  <a:schemeClr val="bg2"/>
                </a:solidFill>
              </a:rPr>
              <a:t>Modern</a:t>
            </a:r>
            <a:r>
              <a:rPr spc="-210" dirty="0">
                <a:solidFill>
                  <a:schemeClr val="bg2"/>
                </a:solidFill>
              </a:rPr>
              <a:t> </a:t>
            </a:r>
            <a:r>
              <a:rPr spc="-135" dirty="0">
                <a:solidFill>
                  <a:schemeClr val="bg2"/>
                </a:solidFill>
              </a:rPr>
              <a:t>time</a:t>
            </a:r>
            <a:r>
              <a:rPr spc="-160" dirty="0">
                <a:solidFill>
                  <a:schemeClr val="bg2"/>
                </a:solidFill>
              </a:rPr>
              <a:t> </a:t>
            </a:r>
            <a:r>
              <a:rPr spc="-155" dirty="0">
                <a:solidFill>
                  <a:schemeClr val="bg2"/>
                </a:solidFill>
              </a:rPr>
              <a:t>series</a:t>
            </a:r>
            <a:r>
              <a:rPr spc="-135" dirty="0">
                <a:solidFill>
                  <a:schemeClr val="bg2"/>
                </a:solidFill>
              </a:rPr>
              <a:t> </a:t>
            </a:r>
            <a:r>
              <a:rPr spc="-70" dirty="0">
                <a:solidFill>
                  <a:schemeClr val="bg2"/>
                </a:solidFill>
              </a:rPr>
              <a:t>forecasting</a:t>
            </a:r>
          </a:p>
        </p:txBody>
      </p:sp>
      <p:sp>
        <p:nvSpPr>
          <p:cNvPr id="36" name="object 36"/>
          <p:cNvSpPr txBox="1">
            <a:spLocks noGrp="1"/>
          </p:cNvSpPr>
          <p:nvPr>
            <p:ph type="ftr" sz="quarter" idx="5"/>
          </p:nvPr>
        </p:nvSpPr>
        <p:spPr>
          <a:xfrm>
            <a:off x="4038600" y="6470368"/>
            <a:ext cx="4114800" cy="137089"/>
          </a:xfrm>
          <a:prstGeom prst="rect">
            <a:avLst/>
          </a:prstGeom>
        </p:spPr>
        <p:txBody>
          <a:bodyPr vert="horz" wrap="square" lIns="0" tIns="13335" rIns="0" bIns="0" rtlCol="0">
            <a:spAutoFit/>
          </a:bodyPr>
          <a:lstStyle/>
          <a:p>
            <a:pPr marL="12700">
              <a:lnSpc>
                <a:spcPct val="100000"/>
              </a:lnSpc>
              <a:spcBef>
                <a:spcPts val="105"/>
              </a:spcBef>
            </a:pPr>
            <a:r>
              <a:rPr spc="-65" dirty="0">
                <a:solidFill>
                  <a:schemeClr val="bg2"/>
                </a:solidFill>
              </a:rPr>
              <a:t>Kishan</a:t>
            </a:r>
            <a:r>
              <a:rPr spc="5" dirty="0">
                <a:solidFill>
                  <a:schemeClr val="bg2"/>
                </a:solidFill>
              </a:rPr>
              <a:t> </a:t>
            </a:r>
            <a:r>
              <a:rPr dirty="0">
                <a:solidFill>
                  <a:schemeClr val="bg2"/>
                </a:solidFill>
              </a:rPr>
              <a:t>Manani — </a:t>
            </a:r>
            <a:r>
              <a:rPr spc="-35" dirty="0">
                <a:solidFill>
                  <a:schemeClr val="bg2"/>
                </a:solidFill>
              </a:rPr>
              <a:t>in/KishanManani</a:t>
            </a:r>
            <a:r>
              <a:rPr spc="-10" dirty="0">
                <a:solidFill>
                  <a:schemeClr val="bg2"/>
                </a:solidFill>
              </a:rPr>
              <a:t> </a:t>
            </a:r>
            <a:r>
              <a:rPr dirty="0">
                <a:solidFill>
                  <a:schemeClr val="bg2"/>
                </a:solidFill>
              </a:rPr>
              <a:t>—</a:t>
            </a:r>
            <a:r>
              <a:rPr spc="5" dirty="0">
                <a:solidFill>
                  <a:schemeClr val="bg2"/>
                </a:solidFill>
              </a:rPr>
              <a:t> </a:t>
            </a:r>
            <a:r>
              <a:rPr spc="-20" dirty="0">
                <a:solidFill>
                  <a:schemeClr val="bg2"/>
                </a:solidFill>
              </a:rPr>
              <a:t>trainindata.com/p/forecasting-</a:t>
            </a:r>
            <a:r>
              <a:rPr spc="-10" dirty="0">
                <a:solidFill>
                  <a:schemeClr val="bg2"/>
                </a:solidFill>
              </a:rPr>
              <a:t>specialization</a:t>
            </a:r>
          </a:p>
        </p:txBody>
      </p:sp>
      <p:pic>
        <p:nvPicPr>
          <p:cNvPr id="3" name="object 3"/>
          <p:cNvPicPr/>
          <p:nvPr/>
        </p:nvPicPr>
        <p:blipFill>
          <a:blip r:embed="rId2" cstate="print"/>
          <a:stretch>
            <a:fillRect/>
          </a:stretch>
        </p:blipFill>
        <p:spPr>
          <a:xfrm>
            <a:off x="5721096" y="1859279"/>
            <a:ext cx="716279" cy="716279"/>
          </a:xfrm>
          <a:prstGeom prst="rect">
            <a:avLst/>
          </a:prstGeom>
        </p:spPr>
      </p:pic>
      <p:grpSp>
        <p:nvGrpSpPr>
          <p:cNvPr id="4" name="object 4"/>
          <p:cNvGrpSpPr/>
          <p:nvPr/>
        </p:nvGrpSpPr>
        <p:grpSpPr>
          <a:xfrm>
            <a:off x="5657088" y="2740151"/>
            <a:ext cx="835660" cy="2383790"/>
            <a:chOff x="5657088" y="2740151"/>
            <a:chExt cx="835660" cy="2383790"/>
          </a:xfrm>
        </p:grpSpPr>
        <p:pic>
          <p:nvPicPr>
            <p:cNvPr id="5" name="object 5"/>
            <p:cNvPicPr/>
            <p:nvPr/>
          </p:nvPicPr>
          <p:blipFill>
            <a:blip r:embed="rId3" cstate="print"/>
            <a:stretch>
              <a:fillRect/>
            </a:stretch>
          </p:blipFill>
          <p:spPr>
            <a:xfrm>
              <a:off x="5730240" y="2740151"/>
              <a:ext cx="716279" cy="716279"/>
            </a:xfrm>
            <a:prstGeom prst="rect">
              <a:avLst/>
            </a:prstGeom>
          </p:spPr>
        </p:pic>
        <p:pic>
          <p:nvPicPr>
            <p:cNvPr id="6" name="object 6"/>
            <p:cNvPicPr/>
            <p:nvPr/>
          </p:nvPicPr>
          <p:blipFill>
            <a:blip r:embed="rId4" cstate="print"/>
            <a:stretch>
              <a:fillRect/>
            </a:stretch>
          </p:blipFill>
          <p:spPr>
            <a:xfrm>
              <a:off x="5657088" y="3499103"/>
              <a:ext cx="807720" cy="807720"/>
            </a:xfrm>
            <a:prstGeom prst="rect">
              <a:avLst/>
            </a:prstGeom>
          </p:spPr>
        </p:pic>
        <p:pic>
          <p:nvPicPr>
            <p:cNvPr id="7" name="object 7"/>
            <p:cNvPicPr/>
            <p:nvPr/>
          </p:nvPicPr>
          <p:blipFill>
            <a:blip r:embed="rId5" cstate="print"/>
            <a:stretch>
              <a:fillRect/>
            </a:stretch>
          </p:blipFill>
          <p:spPr>
            <a:xfrm>
              <a:off x="5684520" y="4315967"/>
              <a:ext cx="807720" cy="807719"/>
            </a:xfrm>
            <a:prstGeom prst="rect">
              <a:avLst/>
            </a:prstGeom>
          </p:spPr>
        </p:pic>
      </p:grpSp>
      <p:pic>
        <p:nvPicPr>
          <p:cNvPr id="8" name="object 8"/>
          <p:cNvPicPr/>
          <p:nvPr/>
        </p:nvPicPr>
        <p:blipFill>
          <a:blip r:embed="rId6" cstate="print"/>
          <a:stretch>
            <a:fillRect/>
          </a:stretch>
        </p:blipFill>
        <p:spPr>
          <a:xfrm>
            <a:off x="7891271" y="5367527"/>
            <a:ext cx="917448" cy="917447"/>
          </a:xfrm>
          <a:prstGeom prst="rect">
            <a:avLst/>
          </a:prstGeom>
        </p:spPr>
      </p:pic>
      <p:pic>
        <p:nvPicPr>
          <p:cNvPr id="9" name="object 9"/>
          <p:cNvPicPr/>
          <p:nvPr/>
        </p:nvPicPr>
        <p:blipFill>
          <a:blip r:embed="rId7" cstate="print"/>
          <a:stretch>
            <a:fillRect/>
          </a:stretch>
        </p:blipFill>
        <p:spPr>
          <a:xfrm>
            <a:off x="7952231" y="2255520"/>
            <a:ext cx="716279" cy="716279"/>
          </a:xfrm>
          <a:prstGeom prst="rect">
            <a:avLst/>
          </a:prstGeom>
        </p:spPr>
      </p:pic>
      <p:grpSp>
        <p:nvGrpSpPr>
          <p:cNvPr id="10" name="object 10"/>
          <p:cNvGrpSpPr/>
          <p:nvPr/>
        </p:nvGrpSpPr>
        <p:grpSpPr>
          <a:xfrm>
            <a:off x="6621729" y="3808721"/>
            <a:ext cx="2092960" cy="864235"/>
            <a:chOff x="6621729" y="3808721"/>
            <a:chExt cx="2092960" cy="864235"/>
          </a:xfrm>
        </p:grpSpPr>
        <p:pic>
          <p:nvPicPr>
            <p:cNvPr id="11" name="object 11"/>
            <p:cNvPicPr/>
            <p:nvPr/>
          </p:nvPicPr>
          <p:blipFill>
            <a:blip r:embed="rId8" cstate="print"/>
            <a:stretch>
              <a:fillRect/>
            </a:stretch>
          </p:blipFill>
          <p:spPr>
            <a:xfrm>
              <a:off x="7906512" y="3816095"/>
              <a:ext cx="807720" cy="807719"/>
            </a:xfrm>
            <a:prstGeom prst="rect">
              <a:avLst/>
            </a:prstGeom>
          </p:spPr>
        </p:pic>
        <p:sp>
          <p:nvSpPr>
            <p:cNvPr id="12" name="object 12"/>
            <p:cNvSpPr/>
            <p:nvPr/>
          </p:nvSpPr>
          <p:spPr>
            <a:xfrm>
              <a:off x="6910738" y="3821421"/>
              <a:ext cx="0" cy="841375"/>
            </a:xfrm>
            <a:custGeom>
              <a:avLst/>
              <a:gdLst/>
              <a:ahLst/>
              <a:cxnLst/>
              <a:rect l="l" t="t" r="r" b="b"/>
              <a:pathLst>
                <a:path h="841375">
                  <a:moveTo>
                    <a:pt x="0" y="0"/>
                  </a:moveTo>
                  <a:lnTo>
                    <a:pt x="1" y="840887"/>
                  </a:lnTo>
                </a:path>
              </a:pathLst>
            </a:custGeom>
            <a:ln w="25400">
              <a:solidFill>
                <a:srgbClr val="000000"/>
              </a:solidFill>
            </a:ln>
          </p:spPr>
          <p:txBody>
            <a:bodyPr wrap="square" lIns="0" tIns="0" rIns="0" bIns="0" rtlCol="0"/>
            <a:lstStyle/>
            <a:p>
              <a:endParaRPr>
                <a:solidFill>
                  <a:schemeClr val="bg2"/>
                </a:solidFill>
              </a:endParaRPr>
            </a:p>
          </p:txBody>
        </p:sp>
        <p:sp>
          <p:nvSpPr>
            <p:cNvPr id="13" name="object 13"/>
            <p:cNvSpPr/>
            <p:nvPr/>
          </p:nvSpPr>
          <p:spPr>
            <a:xfrm>
              <a:off x="6621731" y="4660116"/>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14" name="object 14"/>
            <p:cNvSpPr/>
            <p:nvPr/>
          </p:nvSpPr>
          <p:spPr>
            <a:xfrm>
              <a:off x="6621729" y="3821421"/>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15" name="object 15"/>
            <p:cNvSpPr/>
            <p:nvPr/>
          </p:nvSpPr>
          <p:spPr>
            <a:xfrm>
              <a:off x="6927390" y="4241864"/>
              <a:ext cx="981710" cy="0"/>
            </a:xfrm>
            <a:custGeom>
              <a:avLst/>
              <a:gdLst/>
              <a:ahLst/>
              <a:cxnLst/>
              <a:rect l="l" t="t" r="r" b="b"/>
              <a:pathLst>
                <a:path w="981709">
                  <a:moveTo>
                    <a:pt x="981381" y="0"/>
                  </a:moveTo>
                  <a:lnTo>
                    <a:pt x="0" y="1"/>
                  </a:lnTo>
                </a:path>
              </a:pathLst>
            </a:custGeom>
            <a:ln w="25400">
              <a:solidFill>
                <a:srgbClr val="000000"/>
              </a:solidFill>
            </a:ln>
          </p:spPr>
          <p:txBody>
            <a:bodyPr wrap="square" lIns="0" tIns="0" rIns="0" bIns="0" rtlCol="0"/>
            <a:lstStyle/>
            <a:p>
              <a:endParaRPr>
                <a:solidFill>
                  <a:schemeClr val="bg2"/>
                </a:solidFill>
              </a:endParaRPr>
            </a:p>
          </p:txBody>
        </p:sp>
      </p:grpSp>
      <p:pic>
        <p:nvPicPr>
          <p:cNvPr id="16" name="object 16"/>
          <p:cNvPicPr/>
          <p:nvPr/>
        </p:nvPicPr>
        <p:blipFill>
          <a:blip r:embed="rId9" cstate="print"/>
          <a:stretch>
            <a:fillRect/>
          </a:stretch>
        </p:blipFill>
        <p:spPr>
          <a:xfrm>
            <a:off x="5654040" y="5404103"/>
            <a:ext cx="917447" cy="917447"/>
          </a:xfrm>
          <a:prstGeom prst="rect">
            <a:avLst/>
          </a:prstGeom>
        </p:spPr>
      </p:pic>
      <p:grpSp>
        <p:nvGrpSpPr>
          <p:cNvPr id="17" name="object 17"/>
          <p:cNvGrpSpPr/>
          <p:nvPr/>
        </p:nvGrpSpPr>
        <p:grpSpPr>
          <a:xfrm>
            <a:off x="6626352" y="2180101"/>
            <a:ext cx="1266190" cy="864235"/>
            <a:chOff x="6626352" y="2180101"/>
            <a:chExt cx="1266190" cy="864235"/>
          </a:xfrm>
        </p:grpSpPr>
        <p:sp>
          <p:nvSpPr>
            <p:cNvPr id="18" name="object 18"/>
            <p:cNvSpPr/>
            <p:nvPr/>
          </p:nvSpPr>
          <p:spPr>
            <a:xfrm>
              <a:off x="6915361" y="2192801"/>
              <a:ext cx="0" cy="841375"/>
            </a:xfrm>
            <a:custGeom>
              <a:avLst/>
              <a:gdLst/>
              <a:ahLst/>
              <a:cxnLst/>
              <a:rect l="l" t="t" r="r" b="b"/>
              <a:pathLst>
                <a:path h="841375">
                  <a:moveTo>
                    <a:pt x="0" y="0"/>
                  </a:moveTo>
                  <a:lnTo>
                    <a:pt x="1" y="840887"/>
                  </a:lnTo>
                </a:path>
              </a:pathLst>
            </a:custGeom>
            <a:ln w="25400">
              <a:solidFill>
                <a:srgbClr val="000000"/>
              </a:solidFill>
            </a:ln>
          </p:spPr>
          <p:txBody>
            <a:bodyPr wrap="square" lIns="0" tIns="0" rIns="0" bIns="0" rtlCol="0"/>
            <a:lstStyle/>
            <a:p>
              <a:endParaRPr>
                <a:solidFill>
                  <a:schemeClr val="bg2"/>
                </a:solidFill>
              </a:endParaRPr>
            </a:p>
          </p:txBody>
        </p:sp>
        <p:sp>
          <p:nvSpPr>
            <p:cNvPr id="19" name="object 19"/>
            <p:cNvSpPr/>
            <p:nvPr/>
          </p:nvSpPr>
          <p:spPr>
            <a:xfrm>
              <a:off x="6626354" y="3031496"/>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20" name="object 20"/>
            <p:cNvSpPr/>
            <p:nvPr/>
          </p:nvSpPr>
          <p:spPr>
            <a:xfrm>
              <a:off x="6626352" y="2192801"/>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21" name="object 21"/>
            <p:cNvSpPr/>
            <p:nvPr/>
          </p:nvSpPr>
          <p:spPr>
            <a:xfrm>
              <a:off x="6910737" y="2613243"/>
              <a:ext cx="981710" cy="0"/>
            </a:xfrm>
            <a:custGeom>
              <a:avLst/>
              <a:gdLst/>
              <a:ahLst/>
              <a:cxnLst/>
              <a:rect l="l" t="t" r="r" b="b"/>
              <a:pathLst>
                <a:path w="981709">
                  <a:moveTo>
                    <a:pt x="981381" y="0"/>
                  </a:moveTo>
                  <a:lnTo>
                    <a:pt x="0" y="1"/>
                  </a:lnTo>
                </a:path>
              </a:pathLst>
            </a:custGeom>
            <a:ln w="25400">
              <a:solidFill>
                <a:srgbClr val="000000"/>
              </a:solidFill>
            </a:ln>
          </p:spPr>
          <p:txBody>
            <a:bodyPr wrap="square" lIns="0" tIns="0" rIns="0" bIns="0" rtlCol="0"/>
            <a:lstStyle/>
            <a:p>
              <a:endParaRPr>
                <a:solidFill>
                  <a:schemeClr val="bg2"/>
                </a:solidFill>
              </a:endParaRPr>
            </a:p>
          </p:txBody>
        </p:sp>
      </p:grpSp>
      <p:sp>
        <p:nvSpPr>
          <p:cNvPr id="22" name="object 22"/>
          <p:cNvSpPr/>
          <p:nvPr/>
        </p:nvSpPr>
        <p:spPr>
          <a:xfrm>
            <a:off x="6766232" y="5826314"/>
            <a:ext cx="981710" cy="0"/>
          </a:xfrm>
          <a:custGeom>
            <a:avLst/>
            <a:gdLst/>
            <a:ahLst/>
            <a:cxnLst/>
            <a:rect l="l" t="t" r="r" b="b"/>
            <a:pathLst>
              <a:path w="981709">
                <a:moveTo>
                  <a:pt x="981381"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23" name="object 23"/>
          <p:cNvSpPr txBox="1"/>
          <p:nvPr/>
        </p:nvSpPr>
        <p:spPr>
          <a:xfrm>
            <a:off x="5606387" y="1462532"/>
            <a:ext cx="875030" cy="299720"/>
          </a:xfrm>
          <a:prstGeom prst="rect">
            <a:avLst/>
          </a:prstGeom>
        </p:spPr>
        <p:txBody>
          <a:bodyPr vert="horz" wrap="square" lIns="0" tIns="12700" rIns="0" bIns="0" rtlCol="0">
            <a:spAutoFit/>
          </a:bodyPr>
          <a:lstStyle/>
          <a:p>
            <a:pPr marL="12700">
              <a:lnSpc>
                <a:spcPct val="100000"/>
              </a:lnSpc>
              <a:spcBef>
                <a:spcPts val="100"/>
              </a:spcBef>
            </a:pPr>
            <a:r>
              <a:rPr sz="1800" b="1" spc="-55" dirty="0">
                <a:solidFill>
                  <a:schemeClr val="bg2"/>
                </a:solidFill>
                <a:latin typeface="Tahoma"/>
                <a:cs typeface="Tahoma"/>
              </a:rPr>
              <a:t>Product</a:t>
            </a:r>
            <a:endParaRPr sz="1800">
              <a:solidFill>
                <a:schemeClr val="bg2"/>
              </a:solidFill>
              <a:latin typeface="Tahoma"/>
              <a:cs typeface="Tahoma"/>
            </a:endParaRPr>
          </a:p>
        </p:txBody>
      </p:sp>
      <p:sp>
        <p:nvSpPr>
          <p:cNvPr id="24" name="object 24"/>
          <p:cNvSpPr txBox="1"/>
          <p:nvPr/>
        </p:nvSpPr>
        <p:spPr>
          <a:xfrm>
            <a:off x="7817336" y="1477771"/>
            <a:ext cx="1071245" cy="79375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chemeClr val="bg2"/>
                </a:solidFill>
                <a:latin typeface="Tahoma"/>
                <a:cs typeface="Tahoma"/>
              </a:rPr>
              <a:t>Category</a:t>
            </a:r>
            <a:endParaRPr sz="1800">
              <a:solidFill>
                <a:schemeClr val="bg2"/>
              </a:solidFill>
              <a:latin typeface="Tahoma"/>
              <a:cs typeface="Tahoma"/>
            </a:endParaRPr>
          </a:p>
          <a:p>
            <a:pPr marL="245110">
              <a:lnSpc>
                <a:spcPct val="100000"/>
              </a:lnSpc>
              <a:spcBef>
                <a:spcPts val="1725"/>
              </a:spcBef>
            </a:pPr>
            <a:r>
              <a:rPr sz="1800" spc="-20" dirty="0">
                <a:solidFill>
                  <a:schemeClr val="bg2"/>
                </a:solidFill>
                <a:latin typeface="Verdana"/>
                <a:cs typeface="Verdana"/>
              </a:rPr>
              <a:t>Tops</a:t>
            </a:r>
            <a:endParaRPr sz="1800">
              <a:solidFill>
                <a:schemeClr val="bg2"/>
              </a:solidFill>
              <a:latin typeface="Verdana"/>
              <a:cs typeface="Verdana"/>
            </a:endParaRPr>
          </a:p>
        </p:txBody>
      </p:sp>
      <p:sp>
        <p:nvSpPr>
          <p:cNvPr id="25" name="object 25"/>
          <p:cNvSpPr txBox="1"/>
          <p:nvPr/>
        </p:nvSpPr>
        <p:spPr>
          <a:xfrm>
            <a:off x="8065297" y="3583940"/>
            <a:ext cx="503555" cy="299720"/>
          </a:xfrm>
          <a:prstGeom prst="rect">
            <a:avLst/>
          </a:prstGeom>
        </p:spPr>
        <p:txBody>
          <a:bodyPr vert="horz" wrap="square" lIns="0" tIns="12700" rIns="0" bIns="0" rtlCol="0">
            <a:spAutoFit/>
          </a:bodyPr>
          <a:lstStyle/>
          <a:p>
            <a:pPr marL="12700">
              <a:lnSpc>
                <a:spcPct val="100000"/>
              </a:lnSpc>
              <a:spcBef>
                <a:spcPts val="100"/>
              </a:spcBef>
            </a:pPr>
            <a:r>
              <a:rPr sz="1800" spc="-65" dirty="0">
                <a:solidFill>
                  <a:schemeClr val="bg2"/>
                </a:solidFill>
                <a:latin typeface="Verdana"/>
                <a:cs typeface="Verdana"/>
              </a:rPr>
              <a:t>Hats</a:t>
            </a:r>
            <a:endParaRPr sz="1800">
              <a:solidFill>
                <a:schemeClr val="bg2"/>
              </a:solidFill>
              <a:latin typeface="Verdana"/>
              <a:cs typeface="Verdana"/>
            </a:endParaRPr>
          </a:p>
        </p:txBody>
      </p:sp>
      <p:sp>
        <p:nvSpPr>
          <p:cNvPr id="26" name="object 26"/>
          <p:cNvSpPr txBox="1"/>
          <p:nvPr/>
        </p:nvSpPr>
        <p:spPr>
          <a:xfrm>
            <a:off x="7914091" y="5162803"/>
            <a:ext cx="8686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chemeClr val="bg2"/>
                </a:solidFill>
                <a:latin typeface="Verdana"/>
                <a:cs typeface="Verdana"/>
              </a:rPr>
              <a:t>Jackets</a:t>
            </a:r>
            <a:endParaRPr sz="1800">
              <a:solidFill>
                <a:schemeClr val="bg2"/>
              </a:solidFill>
              <a:latin typeface="Verdana"/>
              <a:cs typeface="Verdana"/>
            </a:endParaRPr>
          </a:p>
        </p:txBody>
      </p:sp>
      <p:grpSp>
        <p:nvGrpSpPr>
          <p:cNvPr id="27" name="object 27"/>
          <p:cNvGrpSpPr/>
          <p:nvPr/>
        </p:nvGrpSpPr>
        <p:grpSpPr>
          <a:xfrm>
            <a:off x="8995671" y="2445482"/>
            <a:ext cx="2221230" cy="3460750"/>
            <a:chOff x="8995671" y="2445482"/>
            <a:chExt cx="2221230" cy="3460750"/>
          </a:xfrm>
        </p:grpSpPr>
        <p:sp>
          <p:nvSpPr>
            <p:cNvPr id="28" name="object 28"/>
            <p:cNvSpPr/>
            <p:nvPr/>
          </p:nvSpPr>
          <p:spPr>
            <a:xfrm>
              <a:off x="9284678" y="2458182"/>
              <a:ext cx="0" cy="3444240"/>
            </a:xfrm>
            <a:custGeom>
              <a:avLst/>
              <a:gdLst/>
              <a:ahLst/>
              <a:cxnLst/>
              <a:rect l="l" t="t" r="r" b="b"/>
              <a:pathLst>
                <a:path h="3444240">
                  <a:moveTo>
                    <a:pt x="0" y="0"/>
                  </a:moveTo>
                  <a:lnTo>
                    <a:pt x="1" y="3443847"/>
                  </a:lnTo>
                </a:path>
              </a:pathLst>
            </a:custGeom>
            <a:ln w="25400">
              <a:solidFill>
                <a:srgbClr val="000000"/>
              </a:solidFill>
            </a:ln>
          </p:spPr>
          <p:txBody>
            <a:bodyPr wrap="square" lIns="0" tIns="0" rIns="0" bIns="0" rtlCol="0"/>
            <a:lstStyle/>
            <a:p>
              <a:endParaRPr>
                <a:solidFill>
                  <a:schemeClr val="bg2"/>
                </a:solidFill>
              </a:endParaRPr>
            </a:p>
          </p:txBody>
        </p:sp>
        <p:sp>
          <p:nvSpPr>
            <p:cNvPr id="29" name="object 29"/>
            <p:cNvSpPr/>
            <p:nvPr/>
          </p:nvSpPr>
          <p:spPr>
            <a:xfrm>
              <a:off x="8995671" y="5893052"/>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30" name="object 30"/>
            <p:cNvSpPr/>
            <p:nvPr/>
          </p:nvSpPr>
          <p:spPr>
            <a:xfrm>
              <a:off x="8995671" y="2458182"/>
              <a:ext cx="289560" cy="0"/>
            </a:xfrm>
            <a:custGeom>
              <a:avLst/>
              <a:gdLst/>
              <a:ahLst/>
              <a:cxnLst/>
              <a:rect l="l" t="t" r="r" b="b"/>
              <a:pathLst>
                <a:path w="289559">
                  <a:moveTo>
                    <a:pt x="289007" y="0"/>
                  </a:moveTo>
                  <a:lnTo>
                    <a:pt x="0" y="1"/>
                  </a:lnTo>
                </a:path>
              </a:pathLst>
            </a:custGeom>
            <a:ln w="25400">
              <a:solidFill>
                <a:srgbClr val="000000"/>
              </a:solidFill>
            </a:ln>
          </p:spPr>
          <p:txBody>
            <a:bodyPr wrap="square" lIns="0" tIns="0" rIns="0" bIns="0" rtlCol="0"/>
            <a:lstStyle/>
            <a:p>
              <a:endParaRPr>
                <a:solidFill>
                  <a:schemeClr val="bg2"/>
                </a:solidFill>
              </a:endParaRPr>
            </a:p>
          </p:txBody>
        </p:sp>
        <p:sp>
          <p:nvSpPr>
            <p:cNvPr id="31" name="object 31"/>
            <p:cNvSpPr/>
            <p:nvPr/>
          </p:nvSpPr>
          <p:spPr>
            <a:xfrm>
              <a:off x="9284678" y="4219993"/>
              <a:ext cx="981710" cy="0"/>
            </a:xfrm>
            <a:custGeom>
              <a:avLst/>
              <a:gdLst/>
              <a:ahLst/>
              <a:cxnLst/>
              <a:rect l="l" t="t" r="r" b="b"/>
              <a:pathLst>
                <a:path w="981709">
                  <a:moveTo>
                    <a:pt x="981381" y="0"/>
                  </a:moveTo>
                  <a:lnTo>
                    <a:pt x="0" y="1"/>
                  </a:lnTo>
                </a:path>
              </a:pathLst>
            </a:custGeom>
            <a:ln w="25400">
              <a:solidFill>
                <a:srgbClr val="000000"/>
              </a:solidFill>
            </a:ln>
          </p:spPr>
          <p:txBody>
            <a:bodyPr wrap="square" lIns="0" tIns="0" rIns="0" bIns="0" rtlCol="0"/>
            <a:lstStyle/>
            <a:p>
              <a:endParaRPr>
                <a:solidFill>
                  <a:schemeClr val="bg2"/>
                </a:solidFill>
              </a:endParaRPr>
            </a:p>
          </p:txBody>
        </p:sp>
        <p:pic>
          <p:nvPicPr>
            <p:cNvPr id="32" name="object 32"/>
            <p:cNvPicPr/>
            <p:nvPr/>
          </p:nvPicPr>
          <p:blipFill>
            <a:blip r:embed="rId10" cstate="print"/>
            <a:stretch>
              <a:fillRect/>
            </a:stretch>
          </p:blipFill>
          <p:spPr>
            <a:xfrm>
              <a:off x="10299191" y="3785615"/>
              <a:ext cx="917448" cy="917448"/>
            </a:xfrm>
            <a:prstGeom prst="rect">
              <a:avLst/>
            </a:prstGeom>
          </p:spPr>
        </p:pic>
      </p:grpSp>
      <p:sp>
        <p:nvSpPr>
          <p:cNvPr id="33" name="object 33"/>
          <p:cNvSpPr txBox="1"/>
          <p:nvPr/>
        </p:nvSpPr>
        <p:spPr>
          <a:xfrm>
            <a:off x="10411614" y="1493011"/>
            <a:ext cx="541020" cy="299720"/>
          </a:xfrm>
          <a:prstGeom prst="rect">
            <a:avLst/>
          </a:prstGeom>
        </p:spPr>
        <p:txBody>
          <a:bodyPr vert="horz" wrap="square" lIns="0" tIns="12700" rIns="0" bIns="0" rtlCol="0">
            <a:spAutoFit/>
          </a:bodyPr>
          <a:lstStyle/>
          <a:p>
            <a:pPr marL="12700">
              <a:lnSpc>
                <a:spcPct val="100000"/>
              </a:lnSpc>
              <a:spcBef>
                <a:spcPts val="100"/>
              </a:spcBef>
            </a:pPr>
            <a:r>
              <a:rPr sz="1800" b="1" spc="-100" dirty="0">
                <a:solidFill>
                  <a:schemeClr val="bg2"/>
                </a:solidFill>
                <a:latin typeface="Tahoma"/>
                <a:cs typeface="Tahoma"/>
              </a:rPr>
              <a:t>Total</a:t>
            </a:r>
            <a:endParaRPr sz="1800">
              <a:solidFill>
                <a:schemeClr val="bg2"/>
              </a:solidFill>
              <a:latin typeface="Tahoma"/>
              <a:cs typeface="Tahoma"/>
            </a:endParaRPr>
          </a:p>
        </p:txBody>
      </p:sp>
      <p:sp>
        <p:nvSpPr>
          <p:cNvPr id="34" name="object 34"/>
          <p:cNvSpPr txBox="1"/>
          <p:nvPr/>
        </p:nvSpPr>
        <p:spPr>
          <a:xfrm>
            <a:off x="688340" y="1419859"/>
            <a:ext cx="3574415" cy="568325"/>
          </a:xfrm>
          <a:prstGeom prst="rect">
            <a:avLst/>
          </a:prstGeom>
        </p:spPr>
        <p:txBody>
          <a:bodyPr vert="horz" wrap="square" lIns="0" tIns="26670" rIns="0" bIns="0" rtlCol="0">
            <a:spAutoFit/>
          </a:bodyPr>
          <a:lstStyle/>
          <a:p>
            <a:pPr marL="298450" marR="5080" indent="-285750">
              <a:lnSpc>
                <a:spcPts val="2110"/>
              </a:lnSpc>
              <a:spcBef>
                <a:spcPts val="210"/>
              </a:spcBef>
              <a:buFont typeface="Arial MT"/>
              <a:buChar char="•"/>
              <a:tabLst>
                <a:tab pos="298450" algn="l"/>
              </a:tabLst>
            </a:pPr>
            <a:r>
              <a:rPr sz="1800" spc="-20" dirty="0">
                <a:solidFill>
                  <a:schemeClr val="bg2"/>
                </a:solidFill>
                <a:latin typeface="Verdana"/>
                <a:cs typeface="Verdana"/>
              </a:rPr>
              <a:t>Large</a:t>
            </a:r>
            <a:r>
              <a:rPr sz="1800" spc="-110" dirty="0">
                <a:solidFill>
                  <a:schemeClr val="bg2"/>
                </a:solidFill>
                <a:latin typeface="Verdana"/>
                <a:cs typeface="Verdana"/>
              </a:rPr>
              <a:t> </a:t>
            </a:r>
            <a:r>
              <a:rPr sz="1800" spc="-40" dirty="0">
                <a:solidFill>
                  <a:schemeClr val="bg2"/>
                </a:solidFill>
                <a:latin typeface="Verdana"/>
                <a:cs typeface="Verdana"/>
              </a:rPr>
              <a:t>number</a:t>
            </a:r>
            <a:r>
              <a:rPr sz="1800" spc="-125" dirty="0">
                <a:solidFill>
                  <a:schemeClr val="bg2"/>
                </a:solidFill>
                <a:latin typeface="Verdana"/>
                <a:cs typeface="Verdana"/>
              </a:rPr>
              <a:t> </a:t>
            </a:r>
            <a:r>
              <a:rPr sz="1800" dirty="0">
                <a:solidFill>
                  <a:schemeClr val="bg2"/>
                </a:solidFill>
                <a:latin typeface="Verdana"/>
                <a:cs typeface="Verdana"/>
              </a:rPr>
              <a:t>of</a:t>
            </a:r>
            <a:r>
              <a:rPr sz="1800" spc="-120" dirty="0">
                <a:solidFill>
                  <a:schemeClr val="bg2"/>
                </a:solidFill>
                <a:latin typeface="Verdana"/>
                <a:cs typeface="Verdana"/>
              </a:rPr>
              <a:t> </a:t>
            </a:r>
            <a:r>
              <a:rPr sz="1800" spc="-10" dirty="0">
                <a:solidFill>
                  <a:schemeClr val="bg2"/>
                </a:solidFill>
                <a:latin typeface="Verdana"/>
                <a:cs typeface="Verdana"/>
              </a:rPr>
              <a:t>related</a:t>
            </a:r>
            <a:r>
              <a:rPr sz="1800" spc="-110" dirty="0">
                <a:solidFill>
                  <a:schemeClr val="bg2"/>
                </a:solidFill>
                <a:latin typeface="Verdana"/>
                <a:cs typeface="Verdana"/>
              </a:rPr>
              <a:t> </a:t>
            </a:r>
            <a:r>
              <a:rPr sz="1800" spc="-40" dirty="0">
                <a:solidFill>
                  <a:schemeClr val="bg2"/>
                </a:solidFill>
                <a:latin typeface="Verdana"/>
                <a:cs typeface="Verdana"/>
              </a:rPr>
              <a:t>time </a:t>
            </a:r>
            <a:r>
              <a:rPr sz="1800" spc="-10" dirty="0">
                <a:solidFill>
                  <a:schemeClr val="bg2"/>
                </a:solidFill>
                <a:latin typeface="Verdana"/>
                <a:cs typeface="Verdana"/>
              </a:rPr>
              <a:t>series</a:t>
            </a:r>
            <a:endParaRPr sz="1800">
              <a:solidFill>
                <a:schemeClr val="bg2"/>
              </a:solidFill>
              <a:latin typeface="Verdana"/>
              <a:cs typeface="Verdana"/>
            </a:endParaRPr>
          </a:p>
        </p:txBody>
      </p:sp>
      <p:sp>
        <p:nvSpPr>
          <p:cNvPr id="35" name="object 35"/>
          <p:cNvSpPr txBox="1"/>
          <p:nvPr/>
        </p:nvSpPr>
        <p:spPr>
          <a:xfrm>
            <a:off x="688340" y="2154428"/>
            <a:ext cx="2849880" cy="2485390"/>
          </a:xfrm>
          <a:prstGeom prst="rect">
            <a:avLst/>
          </a:prstGeom>
        </p:spPr>
        <p:txBody>
          <a:bodyPr vert="horz" wrap="square" lIns="0" tIns="91440" rIns="0" bIns="0" rtlCol="0">
            <a:spAutoFit/>
          </a:bodyPr>
          <a:lstStyle/>
          <a:p>
            <a:pPr marL="297815" indent="-285115">
              <a:lnSpc>
                <a:spcPct val="100000"/>
              </a:lnSpc>
              <a:spcBef>
                <a:spcPts val="720"/>
              </a:spcBef>
              <a:buFont typeface="Arial MT"/>
              <a:buChar char="•"/>
              <a:tabLst>
                <a:tab pos="297815" algn="l"/>
              </a:tabLst>
            </a:pPr>
            <a:r>
              <a:rPr sz="1800" spc="-35" dirty="0">
                <a:solidFill>
                  <a:schemeClr val="bg2"/>
                </a:solidFill>
                <a:latin typeface="Verdana"/>
                <a:cs typeface="Verdana"/>
              </a:rPr>
              <a:t>Multiple</a:t>
            </a:r>
            <a:r>
              <a:rPr sz="1800" spc="-120" dirty="0">
                <a:solidFill>
                  <a:schemeClr val="bg2"/>
                </a:solidFill>
                <a:latin typeface="Verdana"/>
                <a:cs typeface="Verdana"/>
              </a:rPr>
              <a:t> </a:t>
            </a:r>
            <a:r>
              <a:rPr sz="1800" spc="-25" dirty="0">
                <a:solidFill>
                  <a:schemeClr val="bg2"/>
                </a:solidFill>
                <a:latin typeface="Verdana"/>
                <a:cs typeface="Verdana"/>
              </a:rPr>
              <a:t>characteristics</a:t>
            </a:r>
            <a:endParaRPr sz="180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Trend</a:t>
            </a:r>
            <a:endParaRPr sz="1800">
              <a:solidFill>
                <a:schemeClr val="bg2"/>
              </a:solidFill>
              <a:latin typeface="Verdana"/>
              <a:cs typeface="Verdana"/>
            </a:endParaRPr>
          </a:p>
          <a:p>
            <a:pPr marL="755015" lvl="1" indent="-285115">
              <a:lnSpc>
                <a:spcPct val="100000"/>
              </a:lnSpc>
              <a:spcBef>
                <a:spcPts val="650"/>
              </a:spcBef>
              <a:buFont typeface="Arial MT"/>
              <a:buChar char="•"/>
              <a:tabLst>
                <a:tab pos="755015" algn="l"/>
              </a:tabLst>
            </a:pPr>
            <a:r>
              <a:rPr sz="1800" spc="-10" dirty="0">
                <a:solidFill>
                  <a:schemeClr val="bg2"/>
                </a:solidFill>
                <a:latin typeface="Verdana"/>
                <a:cs typeface="Verdana"/>
              </a:rPr>
              <a:t>Seasonality</a:t>
            </a:r>
            <a:endParaRPr sz="1800">
              <a:solidFill>
                <a:schemeClr val="bg2"/>
              </a:solidFill>
              <a:latin typeface="Verdana"/>
              <a:cs typeface="Verdana"/>
            </a:endParaRPr>
          </a:p>
          <a:p>
            <a:pPr marL="755015" lvl="1" indent="-285115">
              <a:lnSpc>
                <a:spcPct val="100000"/>
              </a:lnSpc>
              <a:spcBef>
                <a:spcPts val="550"/>
              </a:spcBef>
              <a:buFont typeface="Arial MT"/>
              <a:buChar char="•"/>
              <a:tabLst>
                <a:tab pos="755015" algn="l"/>
              </a:tabLst>
            </a:pPr>
            <a:r>
              <a:rPr sz="1800" spc="-10" dirty="0">
                <a:solidFill>
                  <a:schemeClr val="bg2"/>
                </a:solidFill>
                <a:latin typeface="Verdana"/>
                <a:cs typeface="Verdana"/>
              </a:rPr>
              <a:t>Outliers</a:t>
            </a:r>
            <a:endParaRPr sz="180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Intermittency</a:t>
            </a:r>
            <a:endParaRPr sz="1800">
              <a:solidFill>
                <a:schemeClr val="bg2"/>
              </a:solidFill>
              <a:latin typeface="Verdana"/>
              <a:cs typeface="Verdana"/>
            </a:endParaRPr>
          </a:p>
          <a:p>
            <a:pPr marL="755015" lvl="1" indent="-285115">
              <a:lnSpc>
                <a:spcPct val="100000"/>
              </a:lnSpc>
              <a:spcBef>
                <a:spcPts val="550"/>
              </a:spcBef>
              <a:buFont typeface="Arial MT"/>
              <a:buChar char="•"/>
              <a:tabLst>
                <a:tab pos="755015" algn="l"/>
              </a:tabLst>
            </a:pPr>
            <a:r>
              <a:rPr sz="1800" spc="-90" dirty="0">
                <a:solidFill>
                  <a:schemeClr val="bg2"/>
                </a:solidFill>
                <a:latin typeface="Verdana"/>
                <a:cs typeface="Verdana"/>
              </a:rPr>
              <a:t>Missing</a:t>
            </a:r>
            <a:r>
              <a:rPr sz="1800" spc="-105" dirty="0">
                <a:solidFill>
                  <a:schemeClr val="bg2"/>
                </a:solidFill>
                <a:latin typeface="Verdana"/>
                <a:cs typeface="Verdana"/>
              </a:rPr>
              <a:t> </a:t>
            </a:r>
            <a:r>
              <a:rPr sz="1800" spc="50" dirty="0">
                <a:solidFill>
                  <a:schemeClr val="bg2"/>
                </a:solidFill>
                <a:latin typeface="Verdana"/>
                <a:cs typeface="Verdana"/>
              </a:rPr>
              <a:t>data</a:t>
            </a:r>
            <a:endParaRPr sz="1800">
              <a:solidFill>
                <a:schemeClr val="bg2"/>
              </a:solidFill>
              <a:latin typeface="Verdana"/>
              <a:cs typeface="Verdana"/>
            </a:endParaRPr>
          </a:p>
          <a:p>
            <a:pPr marL="755015" lvl="1" indent="-285115">
              <a:lnSpc>
                <a:spcPct val="100000"/>
              </a:lnSpc>
              <a:spcBef>
                <a:spcPts val="625"/>
              </a:spcBef>
              <a:buFont typeface="Arial MT"/>
              <a:buChar char="•"/>
              <a:tabLst>
                <a:tab pos="755015" algn="l"/>
              </a:tabLst>
            </a:pPr>
            <a:r>
              <a:rPr sz="1800" spc="-10" dirty="0">
                <a:solidFill>
                  <a:schemeClr val="bg2"/>
                </a:solidFill>
                <a:latin typeface="Verdana"/>
                <a:cs typeface="Verdana"/>
              </a:rPr>
              <a:t>Hierarchical</a:t>
            </a:r>
            <a:endParaRPr sz="1800">
              <a:solidFill>
                <a:schemeClr val="bg2"/>
              </a:solidFill>
              <a:latin typeface="Verdana"/>
              <a:cs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104" name="object 10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05" name="object 105"/>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50</a:t>
            </a:fld>
            <a:endParaRPr spc="-25" dirty="0"/>
          </a:p>
        </p:txBody>
      </p:sp>
      <p:sp>
        <p:nvSpPr>
          <p:cNvPr id="3" name="object 3"/>
          <p:cNvSpPr txBox="1"/>
          <p:nvPr/>
        </p:nvSpPr>
        <p:spPr>
          <a:xfrm>
            <a:off x="1268824" y="1849628"/>
            <a:ext cx="118745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ahoma"/>
                <a:cs typeface="Tahoma"/>
              </a:rPr>
              <a:t>Averaging</a:t>
            </a:r>
            <a:endParaRPr sz="1800">
              <a:latin typeface="Tahoma"/>
              <a:cs typeface="Tahoma"/>
            </a:endParaRPr>
          </a:p>
        </p:txBody>
      </p:sp>
      <p:sp>
        <p:nvSpPr>
          <p:cNvPr id="4" name="object 4"/>
          <p:cNvSpPr txBox="1"/>
          <p:nvPr/>
        </p:nvSpPr>
        <p:spPr>
          <a:xfrm>
            <a:off x="1268824" y="3812540"/>
            <a:ext cx="845185" cy="299720"/>
          </a:xfrm>
          <a:prstGeom prst="rect">
            <a:avLst/>
          </a:prstGeom>
        </p:spPr>
        <p:txBody>
          <a:bodyPr vert="horz" wrap="square" lIns="0" tIns="12700" rIns="0" bIns="0" rtlCol="0">
            <a:spAutoFit/>
          </a:bodyPr>
          <a:lstStyle/>
          <a:p>
            <a:pPr marL="12700">
              <a:lnSpc>
                <a:spcPct val="100000"/>
              </a:lnSpc>
              <a:spcBef>
                <a:spcPts val="100"/>
              </a:spcBef>
            </a:pPr>
            <a:r>
              <a:rPr sz="1800" b="1" spc="-45" dirty="0">
                <a:latin typeface="Tahoma"/>
                <a:cs typeface="Tahoma"/>
              </a:rPr>
              <a:t>Pooling</a:t>
            </a:r>
            <a:endParaRPr sz="1800">
              <a:latin typeface="Tahoma"/>
              <a:cs typeface="Tahoma"/>
            </a:endParaRPr>
          </a:p>
        </p:txBody>
      </p:sp>
      <p:sp>
        <p:nvSpPr>
          <p:cNvPr id="5" name="object 5"/>
          <p:cNvSpPr txBox="1"/>
          <p:nvPr/>
        </p:nvSpPr>
        <p:spPr>
          <a:xfrm>
            <a:off x="2290778" y="2585720"/>
            <a:ext cx="135890"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Cambria Math"/>
                <a:cs typeface="Cambria Math"/>
              </a:rPr>
              <a:t>2</a:t>
            </a:r>
            <a:endParaRPr sz="1500">
              <a:latin typeface="Cambria Math"/>
              <a:cs typeface="Cambria Math"/>
            </a:endParaRPr>
          </a:p>
        </p:txBody>
      </p:sp>
      <p:sp>
        <p:nvSpPr>
          <p:cNvPr id="6" name="object 6"/>
          <p:cNvSpPr txBox="1"/>
          <p:nvPr/>
        </p:nvSpPr>
        <p:spPr>
          <a:xfrm>
            <a:off x="567008" y="2394203"/>
            <a:ext cx="4269105"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Cambria Math"/>
                <a:cs typeface="Cambria Math"/>
              </a:rPr>
              <a:t>𝑚𝑒𝑎𝑛</a:t>
            </a:r>
            <a:r>
              <a:rPr sz="2000" spc="30" dirty="0">
                <a:latin typeface="Cambria Math"/>
                <a:cs typeface="Cambria Math"/>
              </a:rPr>
              <a:t> </a:t>
            </a:r>
            <a:r>
              <a:rPr sz="2000" dirty="0">
                <a:latin typeface="Cambria Math"/>
                <a:cs typeface="Cambria Math"/>
              </a:rPr>
              <a:t>𝑅𝑀𝑆𝐸</a:t>
            </a:r>
            <a:r>
              <a:rPr sz="2000" spc="195" dirty="0">
                <a:latin typeface="Cambria Math"/>
                <a:cs typeface="Cambria Math"/>
              </a:rPr>
              <a:t> </a:t>
            </a:r>
            <a:r>
              <a:rPr sz="2000" dirty="0">
                <a:latin typeface="Cambria Math"/>
                <a:cs typeface="Cambria Math"/>
              </a:rPr>
              <a:t>=</a:t>
            </a:r>
            <a:r>
              <a:rPr sz="2000" spc="125" dirty="0">
                <a:latin typeface="Cambria Math"/>
                <a:cs typeface="Cambria Math"/>
              </a:rPr>
              <a:t> </a:t>
            </a:r>
            <a:r>
              <a:rPr sz="2250" u="sng" baseline="44444" dirty="0">
                <a:uFill>
                  <a:solidFill>
                    <a:srgbClr val="000000"/>
                  </a:solidFill>
                </a:uFill>
                <a:latin typeface="Cambria Math"/>
                <a:cs typeface="Cambria Math"/>
              </a:rPr>
              <a:t>1</a:t>
            </a:r>
            <a:r>
              <a:rPr sz="2250" spc="-22" baseline="44444" dirty="0">
                <a:latin typeface="Cambria Math"/>
                <a:cs typeface="Cambria Math"/>
              </a:rPr>
              <a:t> </a:t>
            </a:r>
            <a:r>
              <a:rPr sz="2000" spc="-45" dirty="0">
                <a:latin typeface="Cambria Math"/>
                <a:cs typeface="Cambria Math"/>
              </a:rPr>
              <a:t>(</a:t>
            </a:r>
            <a:r>
              <a:rPr sz="2000" spc="-45" dirty="0">
                <a:solidFill>
                  <a:srgbClr val="10253F"/>
                </a:solidFill>
                <a:latin typeface="Cambria Math"/>
                <a:cs typeface="Cambria Math"/>
              </a:rPr>
              <a:t>𝑅𝑀𝑆𝐸</a:t>
            </a:r>
            <a:r>
              <a:rPr sz="2250" spc="-67" baseline="25925" dirty="0">
                <a:solidFill>
                  <a:srgbClr val="10253F"/>
                </a:solidFill>
                <a:latin typeface="Cambria Math"/>
                <a:cs typeface="Cambria Math"/>
              </a:rPr>
              <a:t>(1)</a:t>
            </a:r>
            <a:r>
              <a:rPr sz="2000" spc="-45" dirty="0">
                <a:latin typeface="Verdana"/>
                <a:cs typeface="Verdana"/>
              </a:rPr>
              <a:t>+</a:t>
            </a:r>
            <a:r>
              <a:rPr sz="2000" spc="-150" dirty="0">
                <a:latin typeface="Verdana"/>
                <a:cs typeface="Verdana"/>
              </a:rPr>
              <a:t> </a:t>
            </a:r>
            <a:r>
              <a:rPr sz="2000" spc="-10" dirty="0">
                <a:solidFill>
                  <a:srgbClr val="7F7F7F"/>
                </a:solidFill>
                <a:latin typeface="Cambria Math"/>
                <a:cs typeface="Cambria Math"/>
              </a:rPr>
              <a:t>𝑅𝑀𝑆𝐸</a:t>
            </a:r>
            <a:r>
              <a:rPr sz="2250" spc="-15" baseline="25925" dirty="0">
                <a:solidFill>
                  <a:srgbClr val="7F7F7F"/>
                </a:solidFill>
                <a:latin typeface="Cambria Math"/>
                <a:cs typeface="Cambria Math"/>
              </a:rPr>
              <a:t>(2)</a:t>
            </a:r>
            <a:r>
              <a:rPr sz="2000" spc="-10" dirty="0">
                <a:latin typeface="Cambria Math"/>
                <a:cs typeface="Cambria Math"/>
              </a:rPr>
              <a:t>)</a:t>
            </a:r>
            <a:endParaRPr sz="2000">
              <a:latin typeface="Cambria Math"/>
              <a:cs typeface="Cambria Math"/>
            </a:endParaRPr>
          </a:p>
        </p:txBody>
      </p:sp>
      <p:sp>
        <p:nvSpPr>
          <p:cNvPr id="7" name="object 7"/>
          <p:cNvSpPr txBox="1"/>
          <p:nvPr/>
        </p:nvSpPr>
        <p:spPr>
          <a:xfrm>
            <a:off x="366578" y="5464555"/>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𝑅𝑀𝑆𝐸</a:t>
            </a:r>
            <a:r>
              <a:rPr sz="1800" spc="135" dirty="0">
                <a:latin typeface="Cambria Math"/>
                <a:cs typeface="Cambria Math"/>
              </a:rPr>
              <a:t> </a:t>
            </a:r>
            <a:r>
              <a:rPr sz="1800" spc="-50" dirty="0">
                <a:latin typeface="Cambria Math"/>
                <a:cs typeface="Cambria Math"/>
              </a:rPr>
              <a:t>=</a:t>
            </a:r>
            <a:endParaRPr sz="1800">
              <a:latin typeface="Cambria Math"/>
              <a:cs typeface="Cambria Math"/>
            </a:endParaRPr>
          </a:p>
        </p:txBody>
      </p:sp>
      <p:sp>
        <p:nvSpPr>
          <p:cNvPr id="8" name="object 8"/>
          <p:cNvSpPr/>
          <p:nvPr/>
        </p:nvSpPr>
        <p:spPr>
          <a:xfrm>
            <a:off x="1295425" y="5222481"/>
            <a:ext cx="4990465" cy="762635"/>
          </a:xfrm>
          <a:custGeom>
            <a:avLst/>
            <a:gdLst/>
            <a:ahLst/>
            <a:cxnLst/>
            <a:rect l="l" t="t" r="r" b="b"/>
            <a:pathLst>
              <a:path w="4990465" h="762635">
                <a:moveTo>
                  <a:pt x="646963" y="406400"/>
                </a:moveTo>
                <a:lnTo>
                  <a:pt x="177063" y="406400"/>
                </a:lnTo>
                <a:lnTo>
                  <a:pt x="177063" y="419100"/>
                </a:lnTo>
                <a:lnTo>
                  <a:pt x="646963" y="419100"/>
                </a:lnTo>
                <a:lnTo>
                  <a:pt x="646963" y="406400"/>
                </a:lnTo>
                <a:close/>
              </a:path>
              <a:path w="4990465" h="762635">
                <a:moveTo>
                  <a:pt x="4990363" y="0"/>
                </a:moveTo>
                <a:lnTo>
                  <a:pt x="177063" y="0"/>
                </a:lnTo>
                <a:lnTo>
                  <a:pt x="177063" y="431"/>
                </a:lnTo>
                <a:lnTo>
                  <a:pt x="144437" y="431"/>
                </a:lnTo>
                <a:lnTo>
                  <a:pt x="97104" y="718832"/>
                </a:lnTo>
                <a:lnTo>
                  <a:pt x="40182" y="613460"/>
                </a:lnTo>
                <a:lnTo>
                  <a:pt x="0" y="634784"/>
                </a:lnTo>
                <a:lnTo>
                  <a:pt x="4343" y="642708"/>
                </a:lnTo>
                <a:lnTo>
                  <a:pt x="25438" y="631431"/>
                </a:lnTo>
                <a:lnTo>
                  <a:pt x="96659" y="762584"/>
                </a:lnTo>
                <a:lnTo>
                  <a:pt x="107035" y="762584"/>
                </a:lnTo>
                <a:lnTo>
                  <a:pt x="156933" y="15278"/>
                </a:lnTo>
                <a:lnTo>
                  <a:pt x="179260" y="15278"/>
                </a:lnTo>
                <a:lnTo>
                  <a:pt x="179260" y="12700"/>
                </a:lnTo>
                <a:lnTo>
                  <a:pt x="4990363" y="12700"/>
                </a:lnTo>
                <a:lnTo>
                  <a:pt x="4990363" y="0"/>
                </a:lnTo>
                <a:close/>
              </a:path>
            </a:pathLst>
          </a:custGeom>
          <a:solidFill>
            <a:srgbClr val="000000"/>
          </a:solidFill>
        </p:spPr>
        <p:txBody>
          <a:bodyPr wrap="square" lIns="0" tIns="0" rIns="0" bIns="0" rtlCol="0"/>
          <a:lstStyle/>
          <a:p>
            <a:endParaRPr/>
          </a:p>
        </p:txBody>
      </p:sp>
      <p:sp>
        <p:nvSpPr>
          <p:cNvPr id="9" name="object 9"/>
          <p:cNvSpPr txBox="1"/>
          <p:nvPr/>
        </p:nvSpPr>
        <p:spPr>
          <a:xfrm>
            <a:off x="1623496" y="5290820"/>
            <a:ext cx="1524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1</a:t>
            </a:r>
            <a:endParaRPr sz="1800">
              <a:latin typeface="Cambria Math"/>
              <a:cs typeface="Cambria Math"/>
            </a:endParaRPr>
          </a:p>
        </p:txBody>
      </p:sp>
      <p:sp>
        <p:nvSpPr>
          <p:cNvPr id="10" name="object 10"/>
          <p:cNvSpPr txBox="1"/>
          <p:nvPr/>
        </p:nvSpPr>
        <p:spPr>
          <a:xfrm>
            <a:off x="1453634" y="5616955"/>
            <a:ext cx="4921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2</a:t>
            </a:r>
            <a:r>
              <a:rPr sz="1800" spc="-5" dirty="0">
                <a:latin typeface="Cambria Math"/>
                <a:cs typeface="Cambria Math"/>
              </a:rPr>
              <a:t> </a:t>
            </a:r>
            <a:r>
              <a:rPr sz="1800" dirty="0">
                <a:latin typeface="Cambria Math"/>
                <a:cs typeface="Cambria Math"/>
              </a:rPr>
              <a:t>∗</a:t>
            </a:r>
            <a:r>
              <a:rPr sz="1800" spc="-5" dirty="0">
                <a:latin typeface="Cambria Math"/>
                <a:cs typeface="Cambria Math"/>
              </a:rPr>
              <a:t> </a:t>
            </a:r>
            <a:r>
              <a:rPr sz="1800" spc="-60" dirty="0">
                <a:latin typeface="Cambria Math"/>
                <a:cs typeface="Cambria Math"/>
              </a:rPr>
              <a:t>3</a:t>
            </a:r>
            <a:endParaRPr sz="1800">
              <a:latin typeface="Cambria Math"/>
              <a:cs typeface="Cambria Math"/>
            </a:endParaRPr>
          </a:p>
        </p:txBody>
      </p:sp>
      <p:grpSp>
        <p:nvGrpSpPr>
          <p:cNvPr id="11" name="object 11"/>
          <p:cNvGrpSpPr/>
          <p:nvPr/>
        </p:nvGrpSpPr>
        <p:grpSpPr>
          <a:xfrm>
            <a:off x="2205888" y="5466349"/>
            <a:ext cx="3859529" cy="153035"/>
            <a:chOff x="2205888" y="5466349"/>
            <a:chExt cx="3859529" cy="153035"/>
          </a:xfrm>
        </p:grpSpPr>
        <p:pic>
          <p:nvPicPr>
            <p:cNvPr id="12" name="object 12"/>
            <p:cNvPicPr/>
            <p:nvPr/>
          </p:nvPicPr>
          <p:blipFill>
            <a:blip r:embed="rId2" cstate="print"/>
            <a:stretch>
              <a:fillRect/>
            </a:stretch>
          </p:blipFill>
          <p:spPr>
            <a:xfrm>
              <a:off x="2205888" y="5466349"/>
              <a:ext cx="205616" cy="152927"/>
            </a:xfrm>
            <a:prstGeom prst="rect">
              <a:avLst/>
            </a:prstGeom>
          </p:spPr>
        </p:pic>
        <p:pic>
          <p:nvPicPr>
            <p:cNvPr id="13" name="object 13"/>
            <p:cNvPicPr/>
            <p:nvPr/>
          </p:nvPicPr>
          <p:blipFill>
            <a:blip r:embed="rId3" cstate="print"/>
            <a:stretch>
              <a:fillRect/>
            </a:stretch>
          </p:blipFill>
          <p:spPr>
            <a:xfrm>
              <a:off x="2955061" y="5466349"/>
              <a:ext cx="205616" cy="152927"/>
            </a:xfrm>
            <a:prstGeom prst="rect">
              <a:avLst/>
            </a:prstGeom>
          </p:spPr>
        </p:pic>
        <p:pic>
          <p:nvPicPr>
            <p:cNvPr id="14" name="object 14"/>
            <p:cNvPicPr/>
            <p:nvPr/>
          </p:nvPicPr>
          <p:blipFill>
            <a:blip r:embed="rId4" cstate="print"/>
            <a:stretch>
              <a:fillRect/>
            </a:stretch>
          </p:blipFill>
          <p:spPr>
            <a:xfrm>
              <a:off x="3632796" y="5466349"/>
              <a:ext cx="205616" cy="152927"/>
            </a:xfrm>
            <a:prstGeom prst="rect">
              <a:avLst/>
            </a:prstGeom>
          </p:spPr>
        </p:pic>
        <p:pic>
          <p:nvPicPr>
            <p:cNvPr id="15" name="object 15"/>
            <p:cNvPicPr/>
            <p:nvPr/>
          </p:nvPicPr>
          <p:blipFill>
            <a:blip r:embed="rId5" cstate="print"/>
            <a:stretch>
              <a:fillRect/>
            </a:stretch>
          </p:blipFill>
          <p:spPr>
            <a:xfrm>
              <a:off x="4381968" y="5466349"/>
              <a:ext cx="205618" cy="152927"/>
            </a:xfrm>
            <a:prstGeom prst="rect">
              <a:avLst/>
            </a:prstGeom>
          </p:spPr>
        </p:pic>
        <p:pic>
          <p:nvPicPr>
            <p:cNvPr id="16" name="object 16"/>
            <p:cNvPicPr/>
            <p:nvPr/>
          </p:nvPicPr>
          <p:blipFill>
            <a:blip r:embed="rId6" cstate="print"/>
            <a:stretch>
              <a:fillRect/>
            </a:stretch>
          </p:blipFill>
          <p:spPr>
            <a:xfrm>
              <a:off x="5143843" y="5466349"/>
              <a:ext cx="205616" cy="152927"/>
            </a:xfrm>
            <a:prstGeom prst="rect">
              <a:avLst/>
            </a:prstGeom>
          </p:spPr>
        </p:pic>
        <p:pic>
          <p:nvPicPr>
            <p:cNvPr id="17" name="object 17"/>
            <p:cNvPicPr/>
            <p:nvPr/>
          </p:nvPicPr>
          <p:blipFill>
            <a:blip r:embed="rId7" cstate="print"/>
            <a:stretch>
              <a:fillRect/>
            </a:stretch>
          </p:blipFill>
          <p:spPr>
            <a:xfrm>
              <a:off x="5859678" y="5466349"/>
              <a:ext cx="205616" cy="152927"/>
            </a:xfrm>
            <a:prstGeom prst="rect">
              <a:avLst/>
            </a:prstGeom>
          </p:spPr>
        </p:pic>
      </p:grpSp>
      <p:sp>
        <p:nvSpPr>
          <p:cNvPr id="18" name="object 18"/>
          <p:cNvSpPr txBox="1"/>
          <p:nvPr/>
        </p:nvSpPr>
        <p:spPr>
          <a:xfrm>
            <a:off x="1920359" y="5464555"/>
            <a:ext cx="4411345" cy="360680"/>
          </a:xfrm>
          <a:prstGeom prst="rect">
            <a:avLst/>
          </a:prstGeom>
        </p:spPr>
        <p:txBody>
          <a:bodyPr vert="horz" wrap="square" lIns="0" tIns="12700" rIns="0" bIns="0" rtlCol="0">
            <a:spAutoFit/>
          </a:bodyPr>
          <a:lstStyle/>
          <a:p>
            <a:pPr marL="50800">
              <a:lnSpc>
                <a:spcPts val="1620"/>
              </a:lnSpc>
              <a:spcBef>
                <a:spcPts val="100"/>
              </a:spcBef>
            </a:pPr>
            <a:r>
              <a:rPr sz="1800" dirty="0">
                <a:latin typeface="Cambria Math"/>
                <a:cs typeface="Cambria Math"/>
              </a:rPr>
              <a:t>(</a:t>
            </a:r>
            <a:r>
              <a:rPr sz="1800" dirty="0">
                <a:solidFill>
                  <a:srgbClr val="10253F"/>
                </a:solidFill>
                <a:latin typeface="Cambria Math"/>
                <a:cs typeface="Cambria Math"/>
              </a:rPr>
              <a:t>𝑒</a:t>
            </a:r>
            <a:r>
              <a:rPr sz="1800" spc="250" dirty="0">
                <a:solidFill>
                  <a:srgbClr val="10253F"/>
                </a:solidFill>
                <a:latin typeface="Cambria Math"/>
                <a:cs typeface="Cambria Math"/>
              </a:rPr>
              <a:t> </a:t>
            </a:r>
            <a:r>
              <a:rPr sz="1950" baseline="38461" dirty="0">
                <a:solidFill>
                  <a:srgbClr val="10253F"/>
                </a:solidFill>
                <a:latin typeface="Cambria Math"/>
                <a:cs typeface="Cambria Math"/>
              </a:rPr>
              <a:t>1</a:t>
            </a:r>
            <a:r>
              <a:rPr sz="1950" spc="517" baseline="38461" dirty="0">
                <a:solidFill>
                  <a:srgbClr val="10253F"/>
                </a:solidFill>
                <a:latin typeface="Cambria Math"/>
                <a:cs typeface="Cambria Math"/>
              </a:rPr>
              <a:t> </a:t>
            </a:r>
            <a:r>
              <a:rPr sz="1950" baseline="64102" dirty="0">
                <a:solidFill>
                  <a:srgbClr val="10253F"/>
                </a:solidFill>
                <a:latin typeface="Cambria Math"/>
                <a:cs typeface="Cambria Math"/>
              </a:rPr>
              <a:t>2</a:t>
            </a:r>
            <a:r>
              <a:rPr sz="1950" spc="307" baseline="64102" dirty="0">
                <a:solidFill>
                  <a:srgbClr val="10253F"/>
                </a:solidFill>
                <a:latin typeface="Cambria Math"/>
                <a:cs typeface="Cambria Math"/>
              </a:rPr>
              <a:t> </a:t>
            </a:r>
            <a:r>
              <a:rPr sz="1800" dirty="0">
                <a:solidFill>
                  <a:srgbClr val="10253F"/>
                </a:solidFill>
                <a:latin typeface="Cambria Math"/>
                <a:cs typeface="Cambria Math"/>
              </a:rPr>
              <a:t>+</a:t>
            </a:r>
            <a:r>
              <a:rPr sz="1800" spc="10" dirty="0">
                <a:solidFill>
                  <a:srgbClr val="10253F"/>
                </a:solidFill>
                <a:latin typeface="Cambria Math"/>
                <a:cs typeface="Cambria Math"/>
              </a:rPr>
              <a:t> </a:t>
            </a:r>
            <a:r>
              <a:rPr sz="1800" dirty="0">
                <a:solidFill>
                  <a:srgbClr val="10253F"/>
                </a:solidFill>
                <a:latin typeface="Cambria Math"/>
                <a:cs typeface="Cambria Math"/>
              </a:rPr>
              <a:t>𝑒</a:t>
            </a:r>
            <a:r>
              <a:rPr sz="1800" spc="250" dirty="0">
                <a:solidFill>
                  <a:srgbClr val="10253F"/>
                </a:solidFill>
                <a:latin typeface="Cambria Math"/>
                <a:cs typeface="Cambria Math"/>
              </a:rPr>
              <a:t> </a:t>
            </a:r>
            <a:r>
              <a:rPr sz="1950" baseline="38461" dirty="0">
                <a:solidFill>
                  <a:srgbClr val="10253F"/>
                </a:solidFill>
                <a:latin typeface="Cambria Math"/>
                <a:cs typeface="Cambria Math"/>
              </a:rPr>
              <a:t>1</a:t>
            </a:r>
            <a:r>
              <a:rPr sz="1950" spc="525" baseline="38461" dirty="0">
                <a:solidFill>
                  <a:srgbClr val="10253F"/>
                </a:solidFill>
                <a:latin typeface="Cambria Math"/>
                <a:cs typeface="Cambria Math"/>
              </a:rPr>
              <a:t> </a:t>
            </a:r>
            <a:r>
              <a:rPr sz="1950" spc="-232" baseline="64102" dirty="0">
                <a:solidFill>
                  <a:srgbClr val="10253F"/>
                </a:solidFill>
                <a:latin typeface="Cambria Math"/>
                <a:cs typeface="Cambria Math"/>
              </a:rPr>
              <a:t>2</a:t>
            </a:r>
            <a:r>
              <a:rPr sz="1800" spc="-155" dirty="0">
                <a:solidFill>
                  <a:srgbClr val="10253F"/>
                </a:solidFill>
                <a:latin typeface="Verdana"/>
                <a:cs typeface="Verdana"/>
              </a:rPr>
              <a:t>+</a:t>
            </a:r>
            <a:r>
              <a:rPr sz="1800" spc="-130" dirty="0">
                <a:solidFill>
                  <a:srgbClr val="10253F"/>
                </a:solidFill>
                <a:latin typeface="Verdana"/>
                <a:cs typeface="Verdana"/>
              </a:rPr>
              <a:t> </a:t>
            </a:r>
            <a:r>
              <a:rPr sz="1800" dirty="0">
                <a:solidFill>
                  <a:srgbClr val="10253F"/>
                </a:solidFill>
                <a:latin typeface="Cambria Math"/>
                <a:cs typeface="Cambria Math"/>
              </a:rPr>
              <a:t>𝑒</a:t>
            </a:r>
            <a:r>
              <a:rPr sz="1800" spc="250" dirty="0">
                <a:solidFill>
                  <a:srgbClr val="10253F"/>
                </a:solidFill>
                <a:latin typeface="Cambria Math"/>
                <a:cs typeface="Cambria Math"/>
              </a:rPr>
              <a:t> </a:t>
            </a:r>
            <a:r>
              <a:rPr sz="1950" baseline="38461" dirty="0">
                <a:solidFill>
                  <a:srgbClr val="10253F"/>
                </a:solidFill>
                <a:latin typeface="Cambria Math"/>
                <a:cs typeface="Cambria Math"/>
              </a:rPr>
              <a:t>1</a:t>
            </a:r>
            <a:r>
              <a:rPr sz="1950" spc="525" baseline="38461" dirty="0">
                <a:solidFill>
                  <a:srgbClr val="10253F"/>
                </a:solidFill>
                <a:latin typeface="Cambria Math"/>
                <a:cs typeface="Cambria Math"/>
              </a:rPr>
              <a:t> </a:t>
            </a:r>
            <a:r>
              <a:rPr sz="1950" baseline="64102" dirty="0">
                <a:solidFill>
                  <a:srgbClr val="10253F"/>
                </a:solidFill>
                <a:latin typeface="Cambria Math"/>
                <a:cs typeface="Cambria Math"/>
              </a:rPr>
              <a:t>2</a:t>
            </a:r>
            <a:r>
              <a:rPr sz="1950" spc="300" baseline="64102" dirty="0">
                <a:solidFill>
                  <a:srgbClr val="10253F"/>
                </a:solidFill>
                <a:latin typeface="Cambria Math"/>
                <a:cs typeface="Cambria Math"/>
              </a:rPr>
              <a:t> </a:t>
            </a:r>
            <a:r>
              <a:rPr sz="1800" dirty="0">
                <a:solidFill>
                  <a:srgbClr val="7F7F7F"/>
                </a:solidFill>
                <a:latin typeface="Cambria Math"/>
                <a:cs typeface="Cambria Math"/>
              </a:rPr>
              <a:t>+</a:t>
            </a:r>
            <a:r>
              <a:rPr sz="1800" spc="15" dirty="0">
                <a:solidFill>
                  <a:srgbClr val="7F7F7F"/>
                </a:solidFill>
                <a:latin typeface="Cambria Math"/>
                <a:cs typeface="Cambria Math"/>
              </a:rPr>
              <a:t> </a:t>
            </a:r>
            <a:r>
              <a:rPr sz="1800" dirty="0">
                <a:solidFill>
                  <a:srgbClr val="7F7F7F"/>
                </a:solidFill>
                <a:latin typeface="Cambria Math"/>
                <a:cs typeface="Cambria Math"/>
              </a:rPr>
              <a:t>𝑒</a:t>
            </a:r>
            <a:r>
              <a:rPr sz="1800" spc="250" dirty="0">
                <a:solidFill>
                  <a:srgbClr val="7F7F7F"/>
                </a:solidFill>
                <a:latin typeface="Cambria Math"/>
                <a:cs typeface="Cambria Math"/>
              </a:rPr>
              <a:t> </a:t>
            </a:r>
            <a:r>
              <a:rPr sz="1950" baseline="38461" dirty="0">
                <a:solidFill>
                  <a:srgbClr val="7F7F7F"/>
                </a:solidFill>
                <a:latin typeface="Cambria Math"/>
                <a:cs typeface="Cambria Math"/>
              </a:rPr>
              <a:t>2</a:t>
            </a:r>
            <a:r>
              <a:rPr sz="1950" spc="525" baseline="38461" dirty="0">
                <a:solidFill>
                  <a:srgbClr val="7F7F7F"/>
                </a:solidFill>
                <a:latin typeface="Cambria Math"/>
                <a:cs typeface="Cambria Math"/>
              </a:rPr>
              <a:t> </a:t>
            </a:r>
            <a:r>
              <a:rPr sz="1950" baseline="64102" dirty="0">
                <a:solidFill>
                  <a:srgbClr val="7F7F7F"/>
                </a:solidFill>
                <a:latin typeface="Cambria Math"/>
                <a:cs typeface="Cambria Math"/>
              </a:rPr>
              <a:t>2</a:t>
            </a:r>
            <a:r>
              <a:rPr sz="1950" spc="450" baseline="64102" dirty="0">
                <a:solidFill>
                  <a:srgbClr val="7F7F7F"/>
                </a:solidFill>
                <a:latin typeface="Cambria Math"/>
                <a:cs typeface="Cambria Math"/>
              </a:rPr>
              <a:t> </a:t>
            </a:r>
            <a:r>
              <a:rPr sz="1800" dirty="0">
                <a:solidFill>
                  <a:srgbClr val="7F7F7F"/>
                </a:solidFill>
                <a:latin typeface="Cambria Math"/>
                <a:cs typeface="Cambria Math"/>
              </a:rPr>
              <a:t>+</a:t>
            </a:r>
            <a:r>
              <a:rPr sz="1800" spc="15" dirty="0">
                <a:solidFill>
                  <a:srgbClr val="7F7F7F"/>
                </a:solidFill>
                <a:latin typeface="Cambria Math"/>
                <a:cs typeface="Cambria Math"/>
              </a:rPr>
              <a:t> </a:t>
            </a:r>
            <a:r>
              <a:rPr sz="1800" dirty="0">
                <a:solidFill>
                  <a:srgbClr val="7F7F7F"/>
                </a:solidFill>
                <a:latin typeface="Cambria Math"/>
                <a:cs typeface="Cambria Math"/>
              </a:rPr>
              <a:t>𝑒</a:t>
            </a:r>
            <a:r>
              <a:rPr sz="1800" spc="250" dirty="0">
                <a:solidFill>
                  <a:srgbClr val="7F7F7F"/>
                </a:solidFill>
                <a:latin typeface="Cambria Math"/>
                <a:cs typeface="Cambria Math"/>
              </a:rPr>
              <a:t> </a:t>
            </a:r>
            <a:r>
              <a:rPr sz="1950" baseline="38461" dirty="0">
                <a:solidFill>
                  <a:srgbClr val="7F7F7F"/>
                </a:solidFill>
                <a:latin typeface="Cambria Math"/>
                <a:cs typeface="Cambria Math"/>
              </a:rPr>
              <a:t>2</a:t>
            </a:r>
            <a:r>
              <a:rPr sz="1950" spc="525" baseline="38461" dirty="0">
                <a:solidFill>
                  <a:srgbClr val="7F7F7F"/>
                </a:solidFill>
                <a:latin typeface="Cambria Math"/>
                <a:cs typeface="Cambria Math"/>
              </a:rPr>
              <a:t> </a:t>
            </a:r>
            <a:r>
              <a:rPr sz="1950" baseline="64102" dirty="0">
                <a:solidFill>
                  <a:srgbClr val="7F7F7F"/>
                </a:solidFill>
                <a:latin typeface="Cambria Math"/>
                <a:cs typeface="Cambria Math"/>
              </a:rPr>
              <a:t>2</a:t>
            </a:r>
            <a:r>
              <a:rPr sz="1950" spc="300" baseline="64102" dirty="0">
                <a:solidFill>
                  <a:srgbClr val="7F7F7F"/>
                </a:solidFill>
                <a:latin typeface="Cambria Math"/>
                <a:cs typeface="Cambria Math"/>
              </a:rPr>
              <a:t> </a:t>
            </a:r>
            <a:r>
              <a:rPr sz="1800" spc="-400" dirty="0">
                <a:solidFill>
                  <a:srgbClr val="7F7F7F"/>
                </a:solidFill>
                <a:latin typeface="Verdana"/>
                <a:cs typeface="Verdana"/>
              </a:rPr>
              <a:t>+</a:t>
            </a:r>
            <a:r>
              <a:rPr sz="1800" spc="-235" dirty="0">
                <a:solidFill>
                  <a:srgbClr val="7F7F7F"/>
                </a:solidFill>
                <a:latin typeface="Verdana"/>
                <a:cs typeface="Verdana"/>
              </a:rPr>
              <a:t> </a:t>
            </a:r>
            <a:r>
              <a:rPr sz="1800" dirty="0">
                <a:solidFill>
                  <a:srgbClr val="7F7F7F"/>
                </a:solidFill>
                <a:latin typeface="Cambria Math"/>
                <a:cs typeface="Cambria Math"/>
              </a:rPr>
              <a:t>𝑒</a:t>
            </a:r>
            <a:r>
              <a:rPr sz="1800" spc="250" dirty="0">
                <a:solidFill>
                  <a:srgbClr val="7F7F7F"/>
                </a:solidFill>
                <a:latin typeface="Cambria Math"/>
                <a:cs typeface="Cambria Math"/>
              </a:rPr>
              <a:t> </a:t>
            </a:r>
            <a:r>
              <a:rPr sz="1950" baseline="38461" dirty="0">
                <a:solidFill>
                  <a:srgbClr val="7F7F7F"/>
                </a:solidFill>
                <a:latin typeface="Cambria Math"/>
                <a:cs typeface="Cambria Math"/>
              </a:rPr>
              <a:t>2</a:t>
            </a:r>
            <a:r>
              <a:rPr sz="1950" spc="525" baseline="38461" dirty="0">
                <a:solidFill>
                  <a:srgbClr val="7F7F7F"/>
                </a:solidFill>
                <a:latin typeface="Cambria Math"/>
                <a:cs typeface="Cambria Math"/>
              </a:rPr>
              <a:t> </a:t>
            </a:r>
            <a:r>
              <a:rPr sz="1950" spc="-37" baseline="64102" dirty="0">
                <a:solidFill>
                  <a:srgbClr val="7F7F7F"/>
                </a:solidFill>
                <a:latin typeface="Cambria Math"/>
                <a:cs typeface="Cambria Math"/>
              </a:rPr>
              <a:t>2</a:t>
            </a:r>
            <a:r>
              <a:rPr sz="1800" spc="-25" dirty="0">
                <a:latin typeface="Verdana"/>
                <a:cs typeface="Verdana"/>
              </a:rPr>
              <a:t>)</a:t>
            </a:r>
            <a:endParaRPr sz="1800">
              <a:latin typeface="Verdana"/>
              <a:cs typeface="Verdana"/>
            </a:endParaRPr>
          </a:p>
          <a:p>
            <a:pPr marL="246379">
              <a:lnSpc>
                <a:spcPts val="1019"/>
              </a:lnSpc>
              <a:tabLst>
                <a:tab pos="1000760" algn="l"/>
                <a:tab pos="1678939" algn="l"/>
                <a:tab pos="2422525" algn="l"/>
                <a:tab pos="3189605" algn="l"/>
                <a:tab pos="3905250" algn="l"/>
              </a:tabLst>
            </a:pPr>
            <a:r>
              <a:rPr sz="1300" spc="-50" dirty="0">
                <a:solidFill>
                  <a:srgbClr val="10253F"/>
                </a:solidFill>
                <a:latin typeface="Cambria Math"/>
                <a:cs typeface="Cambria Math"/>
              </a:rPr>
              <a:t>1</a:t>
            </a:r>
            <a:r>
              <a:rPr sz="1300" dirty="0">
                <a:solidFill>
                  <a:srgbClr val="10253F"/>
                </a:solidFill>
                <a:latin typeface="Cambria Math"/>
                <a:cs typeface="Cambria Math"/>
              </a:rPr>
              <a:t>	</a:t>
            </a:r>
            <a:r>
              <a:rPr sz="1300" spc="-50" dirty="0">
                <a:solidFill>
                  <a:srgbClr val="10253F"/>
                </a:solidFill>
                <a:latin typeface="Cambria Math"/>
                <a:cs typeface="Cambria Math"/>
              </a:rPr>
              <a:t>2</a:t>
            </a:r>
            <a:r>
              <a:rPr sz="1300" dirty="0">
                <a:solidFill>
                  <a:srgbClr val="10253F"/>
                </a:solidFill>
                <a:latin typeface="Cambria Math"/>
                <a:cs typeface="Cambria Math"/>
              </a:rPr>
              <a:t>	</a:t>
            </a:r>
            <a:r>
              <a:rPr sz="1300" spc="-50" dirty="0">
                <a:solidFill>
                  <a:srgbClr val="10253F"/>
                </a:solidFill>
                <a:latin typeface="Cambria Math"/>
                <a:cs typeface="Cambria Math"/>
              </a:rPr>
              <a:t>3</a:t>
            </a:r>
            <a:r>
              <a:rPr sz="1300" dirty="0">
                <a:solidFill>
                  <a:srgbClr val="10253F"/>
                </a:solidFill>
                <a:latin typeface="Cambria Math"/>
                <a:cs typeface="Cambria Math"/>
              </a:rPr>
              <a:t>	</a:t>
            </a:r>
            <a:r>
              <a:rPr sz="1300" spc="-50" dirty="0">
                <a:solidFill>
                  <a:srgbClr val="7F7F7F"/>
                </a:solidFill>
                <a:latin typeface="Cambria Math"/>
                <a:cs typeface="Cambria Math"/>
              </a:rPr>
              <a:t>1</a:t>
            </a:r>
            <a:r>
              <a:rPr sz="1300" dirty="0">
                <a:solidFill>
                  <a:srgbClr val="7F7F7F"/>
                </a:solidFill>
                <a:latin typeface="Cambria Math"/>
                <a:cs typeface="Cambria Math"/>
              </a:rPr>
              <a:t>	</a:t>
            </a:r>
            <a:r>
              <a:rPr sz="1300" spc="-50" dirty="0">
                <a:solidFill>
                  <a:srgbClr val="7F7F7F"/>
                </a:solidFill>
                <a:latin typeface="Cambria Math"/>
                <a:cs typeface="Cambria Math"/>
              </a:rPr>
              <a:t>2</a:t>
            </a:r>
            <a:r>
              <a:rPr sz="1300" dirty="0">
                <a:solidFill>
                  <a:srgbClr val="7F7F7F"/>
                </a:solidFill>
                <a:latin typeface="Cambria Math"/>
                <a:cs typeface="Cambria Math"/>
              </a:rPr>
              <a:t>	</a:t>
            </a:r>
            <a:r>
              <a:rPr sz="1300" spc="-50" dirty="0">
                <a:solidFill>
                  <a:srgbClr val="7F7F7F"/>
                </a:solidFill>
                <a:latin typeface="Cambria Math"/>
                <a:cs typeface="Cambria Math"/>
              </a:rPr>
              <a:t>3</a:t>
            </a:r>
            <a:endParaRPr sz="1300">
              <a:latin typeface="Cambria Math"/>
              <a:cs typeface="Cambria Math"/>
            </a:endParaRPr>
          </a:p>
        </p:txBody>
      </p:sp>
      <p:grpSp>
        <p:nvGrpSpPr>
          <p:cNvPr id="19" name="object 19"/>
          <p:cNvGrpSpPr/>
          <p:nvPr/>
        </p:nvGrpSpPr>
        <p:grpSpPr>
          <a:xfrm>
            <a:off x="7143450" y="1453896"/>
            <a:ext cx="2835910" cy="1140460"/>
            <a:chOff x="7143450" y="1453896"/>
            <a:chExt cx="2835910" cy="1140460"/>
          </a:xfrm>
        </p:grpSpPr>
        <p:pic>
          <p:nvPicPr>
            <p:cNvPr id="20" name="object 20"/>
            <p:cNvPicPr/>
            <p:nvPr/>
          </p:nvPicPr>
          <p:blipFill>
            <a:blip r:embed="rId8" cstate="print"/>
            <a:stretch>
              <a:fillRect/>
            </a:stretch>
          </p:blipFill>
          <p:spPr>
            <a:xfrm>
              <a:off x="7257287" y="1453896"/>
              <a:ext cx="716279" cy="713231"/>
            </a:xfrm>
            <a:prstGeom prst="rect">
              <a:avLst/>
            </a:prstGeom>
          </p:spPr>
        </p:pic>
        <p:pic>
          <p:nvPicPr>
            <p:cNvPr id="21" name="object 21"/>
            <p:cNvPicPr/>
            <p:nvPr/>
          </p:nvPicPr>
          <p:blipFill>
            <a:blip r:embed="rId9" cstate="print"/>
            <a:stretch>
              <a:fillRect/>
            </a:stretch>
          </p:blipFill>
          <p:spPr>
            <a:xfrm>
              <a:off x="8784335" y="2023872"/>
              <a:ext cx="121920" cy="481584"/>
            </a:xfrm>
            <a:prstGeom prst="rect">
              <a:avLst/>
            </a:prstGeom>
          </p:spPr>
        </p:pic>
        <p:sp>
          <p:nvSpPr>
            <p:cNvPr id="22" name="object 22"/>
            <p:cNvSpPr/>
            <p:nvPr/>
          </p:nvSpPr>
          <p:spPr>
            <a:xfrm>
              <a:off x="8845239" y="2042273"/>
              <a:ext cx="0" cy="379095"/>
            </a:xfrm>
            <a:custGeom>
              <a:avLst/>
              <a:gdLst/>
              <a:ahLst/>
              <a:cxnLst/>
              <a:rect l="l" t="t" r="r" b="b"/>
              <a:pathLst>
                <a:path h="379094">
                  <a:moveTo>
                    <a:pt x="0" y="0"/>
                  </a:moveTo>
                  <a:lnTo>
                    <a:pt x="1" y="378551"/>
                  </a:lnTo>
                </a:path>
              </a:pathLst>
            </a:custGeom>
            <a:ln w="38100">
              <a:solidFill>
                <a:srgbClr val="000000"/>
              </a:solidFill>
            </a:ln>
          </p:spPr>
          <p:txBody>
            <a:bodyPr wrap="square" lIns="0" tIns="0" rIns="0" bIns="0" rtlCol="0"/>
            <a:lstStyle/>
            <a:p>
              <a:endParaRPr/>
            </a:p>
          </p:txBody>
        </p:sp>
        <p:pic>
          <p:nvPicPr>
            <p:cNvPr id="23" name="object 23"/>
            <p:cNvPicPr/>
            <p:nvPr/>
          </p:nvPicPr>
          <p:blipFill>
            <a:blip r:embed="rId10" cstate="print"/>
            <a:stretch>
              <a:fillRect/>
            </a:stretch>
          </p:blipFill>
          <p:spPr>
            <a:xfrm>
              <a:off x="9345167" y="1530096"/>
              <a:ext cx="121920" cy="679703"/>
            </a:xfrm>
            <a:prstGeom prst="rect">
              <a:avLst/>
            </a:prstGeom>
          </p:spPr>
        </p:pic>
        <p:sp>
          <p:nvSpPr>
            <p:cNvPr id="24" name="object 24"/>
            <p:cNvSpPr/>
            <p:nvPr/>
          </p:nvSpPr>
          <p:spPr>
            <a:xfrm>
              <a:off x="9406546" y="1550000"/>
              <a:ext cx="0" cy="576580"/>
            </a:xfrm>
            <a:custGeom>
              <a:avLst/>
              <a:gdLst/>
              <a:ahLst/>
              <a:cxnLst/>
              <a:rect l="l" t="t" r="r" b="b"/>
              <a:pathLst>
                <a:path h="576580">
                  <a:moveTo>
                    <a:pt x="0" y="0"/>
                  </a:moveTo>
                  <a:lnTo>
                    <a:pt x="1" y="576000"/>
                  </a:lnTo>
                </a:path>
              </a:pathLst>
            </a:custGeom>
            <a:ln w="38100">
              <a:solidFill>
                <a:srgbClr val="000000"/>
              </a:solidFill>
            </a:ln>
          </p:spPr>
          <p:txBody>
            <a:bodyPr wrap="square" lIns="0" tIns="0" rIns="0" bIns="0" rtlCol="0"/>
            <a:lstStyle/>
            <a:p>
              <a:endParaRPr/>
            </a:p>
          </p:txBody>
        </p:sp>
        <p:pic>
          <p:nvPicPr>
            <p:cNvPr id="25" name="object 25"/>
            <p:cNvPicPr/>
            <p:nvPr/>
          </p:nvPicPr>
          <p:blipFill>
            <a:blip r:embed="rId11" cstate="print"/>
            <a:stretch>
              <a:fillRect/>
            </a:stretch>
          </p:blipFill>
          <p:spPr>
            <a:xfrm>
              <a:off x="9838943" y="1679448"/>
              <a:ext cx="121920" cy="786384"/>
            </a:xfrm>
            <a:prstGeom prst="rect">
              <a:avLst/>
            </a:prstGeom>
          </p:spPr>
        </p:pic>
        <p:sp>
          <p:nvSpPr>
            <p:cNvPr id="26" name="object 26"/>
            <p:cNvSpPr/>
            <p:nvPr/>
          </p:nvSpPr>
          <p:spPr>
            <a:xfrm>
              <a:off x="9898847" y="1698871"/>
              <a:ext cx="0" cy="684530"/>
            </a:xfrm>
            <a:custGeom>
              <a:avLst/>
              <a:gdLst/>
              <a:ahLst/>
              <a:cxnLst/>
              <a:rect l="l" t="t" r="r" b="b"/>
              <a:pathLst>
                <a:path h="684530">
                  <a:moveTo>
                    <a:pt x="0" y="0"/>
                  </a:moveTo>
                  <a:lnTo>
                    <a:pt x="1" y="684000"/>
                  </a:lnTo>
                </a:path>
              </a:pathLst>
            </a:custGeom>
            <a:ln w="38100">
              <a:solidFill>
                <a:srgbClr val="000000"/>
              </a:solidFill>
            </a:ln>
          </p:spPr>
          <p:txBody>
            <a:bodyPr wrap="square" lIns="0" tIns="0" rIns="0" bIns="0" rtlCol="0"/>
            <a:lstStyle/>
            <a:p>
              <a:endParaRPr/>
            </a:p>
          </p:txBody>
        </p:sp>
        <p:sp>
          <p:nvSpPr>
            <p:cNvPr id="27" name="object 27"/>
            <p:cNvSpPr/>
            <p:nvPr/>
          </p:nvSpPr>
          <p:spPr>
            <a:xfrm>
              <a:off x="8913172" y="2081248"/>
              <a:ext cx="399415" cy="35560"/>
            </a:xfrm>
            <a:custGeom>
              <a:avLst/>
              <a:gdLst/>
              <a:ahLst/>
              <a:cxnLst/>
              <a:rect l="l" t="t" r="r" b="b"/>
              <a:pathLst>
                <a:path w="399415" h="35560">
                  <a:moveTo>
                    <a:pt x="0" y="0"/>
                  </a:moveTo>
                  <a:lnTo>
                    <a:pt x="398827" y="35274"/>
                  </a:lnTo>
                </a:path>
              </a:pathLst>
            </a:custGeom>
            <a:ln w="38100">
              <a:solidFill>
                <a:srgbClr val="1F497D"/>
              </a:solidFill>
            </a:ln>
          </p:spPr>
          <p:txBody>
            <a:bodyPr wrap="square" lIns="0" tIns="0" rIns="0" bIns="0" rtlCol="0"/>
            <a:lstStyle/>
            <a:p>
              <a:endParaRPr/>
            </a:p>
          </p:txBody>
        </p:sp>
        <p:pic>
          <p:nvPicPr>
            <p:cNvPr id="28" name="object 28"/>
            <p:cNvPicPr/>
            <p:nvPr/>
          </p:nvPicPr>
          <p:blipFill>
            <a:blip r:embed="rId12" cstate="print"/>
            <a:stretch>
              <a:fillRect/>
            </a:stretch>
          </p:blipFill>
          <p:spPr>
            <a:xfrm>
              <a:off x="9307235" y="2046239"/>
              <a:ext cx="159996" cy="140564"/>
            </a:xfrm>
            <a:prstGeom prst="rect">
              <a:avLst/>
            </a:prstGeom>
          </p:spPr>
        </p:pic>
        <p:pic>
          <p:nvPicPr>
            <p:cNvPr id="29" name="object 29"/>
            <p:cNvPicPr/>
            <p:nvPr/>
          </p:nvPicPr>
          <p:blipFill>
            <a:blip r:embed="rId13" cstate="print"/>
            <a:stretch>
              <a:fillRect/>
            </a:stretch>
          </p:blipFill>
          <p:spPr>
            <a:xfrm>
              <a:off x="9818849" y="1644126"/>
              <a:ext cx="159996" cy="140564"/>
            </a:xfrm>
            <a:prstGeom prst="rect">
              <a:avLst/>
            </a:prstGeom>
          </p:spPr>
        </p:pic>
        <p:sp>
          <p:nvSpPr>
            <p:cNvPr id="30" name="object 30"/>
            <p:cNvSpPr/>
            <p:nvPr/>
          </p:nvSpPr>
          <p:spPr>
            <a:xfrm>
              <a:off x="9440434" y="1720489"/>
              <a:ext cx="415290" cy="349885"/>
            </a:xfrm>
            <a:custGeom>
              <a:avLst/>
              <a:gdLst/>
              <a:ahLst/>
              <a:cxnLst/>
              <a:rect l="l" t="t" r="r" b="b"/>
              <a:pathLst>
                <a:path w="415290" h="349885">
                  <a:moveTo>
                    <a:pt x="415178" y="0"/>
                  </a:moveTo>
                  <a:lnTo>
                    <a:pt x="0" y="349702"/>
                  </a:lnTo>
                </a:path>
              </a:pathLst>
            </a:custGeom>
            <a:solidFill>
              <a:srgbClr val="1F497D"/>
            </a:solidFill>
          </p:spPr>
          <p:txBody>
            <a:bodyPr wrap="square" lIns="0" tIns="0" rIns="0" bIns="0" rtlCol="0"/>
            <a:lstStyle/>
            <a:p>
              <a:endParaRPr/>
            </a:p>
          </p:txBody>
        </p:sp>
        <p:sp>
          <p:nvSpPr>
            <p:cNvPr id="31" name="object 31"/>
            <p:cNvSpPr/>
            <p:nvPr/>
          </p:nvSpPr>
          <p:spPr>
            <a:xfrm>
              <a:off x="9440434" y="1720488"/>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pic>
          <p:nvPicPr>
            <p:cNvPr id="32" name="object 32"/>
            <p:cNvPicPr/>
            <p:nvPr/>
          </p:nvPicPr>
          <p:blipFill>
            <a:blip r:embed="rId12" cstate="print"/>
            <a:stretch>
              <a:fillRect/>
            </a:stretch>
          </p:blipFill>
          <p:spPr>
            <a:xfrm>
              <a:off x="7143450" y="2204590"/>
              <a:ext cx="159996" cy="140564"/>
            </a:xfrm>
            <a:prstGeom prst="rect">
              <a:avLst/>
            </a:prstGeom>
          </p:spPr>
        </p:pic>
        <p:pic>
          <p:nvPicPr>
            <p:cNvPr id="33" name="object 33"/>
            <p:cNvPicPr/>
            <p:nvPr/>
          </p:nvPicPr>
          <p:blipFill>
            <a:blip r:embed="rId14" cstate="print"/>
            <a:stretch>
              <a:fillRect/>
            </a:stretch>
          </p:blipFill>
          <p:spPr>
            <a:xfrm>
              <a:off x="7615064" y="2416062"/>
              <a:ext cx="159996" cy="140564"/>
            </a:xfrm>
            <a:prstGeom prst="rect">
              <a:avLst/>
            </a:prstGeom>
          </p:spPr>
        </p:pic>
        <p:pic>
          <p:nvPicPr>
            <p:cNvPr id="34" name="object 34"/>
            <p:cNvPicPr/>
            <p:nvPr/>
          </p:nvPicPr>
          <p:blipFill>
            <a:blip r:embed="rId14" cstate="print"/>
            <a:stretch>
              <a:fillRect/>
            </a:stretch>
          </p:blipFill>
          <p:spPr>
            <a:xfrm>
              <a:off x="8236361" y="2453327"/>
              <a:ext cx="159996" cy="140564"/>
            </a:xfrm>
            <a:prstGeom prst="rect">
              <a:avLst/>
            </a:prstGeom>
          </p:spPr>
        </p:pic>
        <p:pic>
          <p:nvPicPr>
            <p:cNvPr id="35" name="object 35"/>
            <p:cNvPicPr/>
            <p:nvPr/>
          </p:nvPicPr>
          <p:blipFill>
            <a:blip r:embed="rId14" cstate="print"/>
            <a:stretch>
              <a:fillRect/>
            </a:stretch>
          </p:blipFill>
          <p:spPr>
            <a:xfrm>
              <a:off x="8757937" y="2010965"/>
              <a:ext cx="159996" cy="140564"/>
            </a:xfrm>
            <a:prstGeom prst="rect">
              <a:avLst/>
            </a:prstGeom>
          </p:spPr>
        </p:pic>
        <p:sp>
          <p:nvSpPr>
            <p:cNvPr id="36" name="object 36"/>
            <p:cNvSpPr/>
            <p:nvPr/>
          </p:nvSpPr>
          <p:spPr>
            <a:xfrm>
              <a:off x="7276647" y="2321201"/>
              <a:ext cx="343535" cy="165735"/>
            </a:xfrm>
            <a:custGeom>
              <a:avLst/>
              <a:gdLst/>
              <a:ahLst/>
              <a:cxnLst/>
              <a:rect l="l" t="t" r="r" b="b"/>
              <a:pathLst>
                <a:path w="343534" h="165735">
                  <a:moveTo>
                    <a:pt x="0" y="0"/>
                  </a:moveTo>
                  <a:lnTo>
                    <a:pt x="343179" y="165141"/>
                  </a:lnTo>
                </a:path>
              </a:pathLst>
            </a:custGeom>
            <a:solidFill>
              <a:srgbClr val="1F497D"/>
            </a:solidFill>
          </p:spPr>
          <p:txBody>
            <a:bodyPr wrap="square" lIns="0" tIns="0" rIns="0" bIns="0" rtlCol="0"/>
            <a:lstStyle/>
            <a:p>
              <a:endParaRPr/>
            </a:p>
          </p:txBody>
        </p:sp>
        <p:sp>
          <p:nvSpPr>
            <p:cNvPr id="37" name="object 37"/>
            <p:cNvSpPr/>
            <p:nvPr/>
          </p:nvSpPr>
          <p:spPr>
            <a:xfrm>
              <a:off x="7276647" y="2321201"/>
              <a:ext cx="343535" cy="165735"/>
            </a:xfrm>
            <a:custGeom>
              <a:avLst/>
              <a:gdLst/>
              <a:ahLst/>
              <a:cxnLst/>
              <a:rect l="l" t="t" r="r" b="b"/>
              <a:pathLst>
                <a:path w="343534" h="165735">
                  <a:moveTo>
                    <a:pt x="0" y="0"/>
                  </a:moveTo>
                  <a:lnTo>
                    <a:pt x="343179" y="165142"/>
                  </a:lnTo>
                </a:path>
              </a:pathLst>
            </a:custGeom>
            <a:ln w="38100">
              <a:solidFill>
                <a:srgbClr val="1F497D"/>
              </a:solidFill>
            </a:ln>
          </p:spPr>
          <p:txBody>
            <a:bodyPr wrap="square" lIns="0" tIns="0" rIns="0" bIns="0" rtlCol="0"/>
            <a:lstStyle/>
            <a:p>
              <a:endParaRPr/>
            </a:p>
          </p:txBody>
        </p:sp>
        <p:sp>
          <p:nvSpPr>
            <p:cNvPr id="38" name="object 38"/>
            <p:cNvSpPr/>
            <p:nvPr/>
          </p:nvSpPr>
          <p:spPr>
            <a:xfrm>
              <a:off x="7681258" y="2479918"/>
              <a:ext cx="560070" cy="43815"/>
            </a:xfrm>
            <a:custGeom>
              <a:avLst/>
              <a:gdLst/>
              <a:ahLst/>
              <a:cxnLst/>
              <a:rect l="l" t="t" r="r" b="b"/>
              <a:pathLst>
                <a:path w="560070" h="43814">
                  <a:moveTo>
                    <a:pt x="0" y="0"/>
                  </a:moveTo>
                  <a:lnTo>
                    <a:pt x="559865" y="43690"/>
                  </a:lnTo>
                </a:path>
              </a:pathLst>
            </a:custGeom>
            <a:solidFill>
              <a:srgbClr val="1F497D"/>
            </a:solidFill>
          </p:spPr>
          <p:txBody>
            <a:bodyPr wrap="square" lIns="0" tIns="0" rIns="0" bIns="0" rtlCol="0"/>
            <a:lstStyle/>
            <a:p>
              <a:endParaRPr/>
            </a:p>
          </p:txBody>
        </p:sp>
        <p:sp>
          <p:nvSpPr>
            <p:cNvPr id="39" name="object 39"/>
            <p:cNvSpPr/>
            <p:nvPr/>
          </p:nvSpPr>
          <p:spPr>
            <a:xfrm>
              <a:off x="7681258" y="2479918"/>
              <a:ext cx="560070" cy="43815"/>
            </a:xfrm>
            <a:custGeom>
              <a:avLst/>
              <a:gdLst/>
              <a:ahLst/>
              <a:cxnLst/>
              <a:rect l="l" t="t" r="r" b="b"/>
              <a:pathLst>
                <a:path w="560070" h="43814">
                  <a:moveTo>
                    <a:pt x="0" y="0"/>
                  </a:moveTo>
                  <a:lnTo>
                    <a:pt x="559865" y="43691"/>
                  </a:lnTo>
                </a:path>
              </a:pathLst>
            </a:custGeom>
            <a:ln w="38100">
              <a:solidFill>
                <a:srgbClr val="1F497D"/>
              </a:solidFill>
            </a:ln>
          </p:spPr>
          <p:txBody>
            <a:bodyPr wrap="square" lIns="0" tIns="0" rIns="0" bIns="0" rtlCol="0"/>
            <a:lstStyle/>
            <a:p>
              <a:endParaRPr/>
            </a:p>
          </p:txBody>
        </p:sp>
        <p:sp>
          <p:nvSpPr>
            <p:cNvPr id="40" name="object 40"/>
            <p:cNvSpPr/>
            <p:nvPr/>
          </p:nvSpPr>
          <p:spPr>
            <a:xfrm>
              <a:off x="8369558" y="2127576"/>
              <a:ext cx="415290" cy="349885"/>
            </a:xfrm>
            <a:custGeom>
              <a:avLst/>
              <a:gdLst/>
              <a:ahLst/>
              <a:cxnLst/>
              <a:rect l="l" t="t" r="r" b="b"/>
              <a:pathLst>
                <a:path w="415290" h="349885">
                  <a:moveTo>
                    <a:pt x="415176" y="0"/>
                  </a:moveTo>
                  <a:lnTo>
                    <a:pt x="0" y="349703"/>
                  </a:lnTo>
                </a:path>
              </a:pathLst>
            </a:custGeom>
            <a:solidFill>
              <a:srgbClr val="1F497D"/>
            </a:solidFill>
          </p:spPr>
          <p:txBody>
            <a:bodyPr wrap="square" lIns="0" tIns="0" rIns="0" bIns="0" rtlCol="0"/>
            <a:lstStyle/>
            <a:p>
              <a:endParaRPr/>
            </a:p>
          </p:txBody>
        </p:sp>
        <p:sp>
          <p:nvSpPr>
            <p:cNvPr id="41" name="object 41"/>
            <p:cNvSpPr/>
            <p:nvPr/>
          </p:nvSpPr>
          <p:spPr>
            <a:xfrm>
              <a:off x="8369558" y="2127576"/>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grpSp>
      <p:sp>
        <p:nvSpPr>
          <p:cNvPr id="42" name="object 42"/>
          <p:cNvSpPr txBox="1"/>
          <p:nvPr/>
        </p:nvSpPr>
        <p:spPr>
          <a:xfrm>
            <a:off x="9046366" y="2309367"/>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10253F"/>
                </a:solidFill>
                <a:latin typeface="Cambria Math"/>
                <a:cs typeface="Cambria Math"/>
              </a:rPr>
              <a:t>1</a:t>
            </a:r>
            <a:endParaRPr sz="1300">
              <a:latin typeface="Cambria Math"/>
              <a:cs typeface="Cambria Math"/>
            </a:endParaRPr>
          </a:p>
        </p:txBody>
      </p:sp>
      <p:sp>
        <p:nvSpPr>
          <p:cNvPr id="43" name="object 43"/>
          <p:cNvSpPr txBox="1"/>
          <p:nvPr/>
        </p:nvSpPr>
        <p:spPr>
          <a:xfrm>
            <a:off x="8920191" y="2053844"/>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sp>
        <p:nvSpPr>
          <p:cNvPr id="44" name="object 44"/>
          <p:cNvSpPr txBox="1"/>
          <p:nvPr/>
        </p:nvSpPr>
        <p:spPr>
          <a:xfrm>
            <a:off x="10099250" y="2077720"/>
            <a:ext cx="973455" cy="459105"/>
          </a:xfrm>
          <a:prstGeom prst="rect">
            <a:avLst/>
          </a:prstGeom>
        </p:spPr>
        <p:txBody>
          <a:bodyPr vert="horz" wrap="square" lIns="0" tIns="12700" rIns="0" bIns="0" rtlCol="0">
            <a:spAutoFit/>
          </a:bodyPr>
          <a:lstStyle/>
          <a:p>
            <a:pPr marL="12700">
              <a:lnSpc>
                <a:spcPts val="1405"/>
              </a:lnSpc>
              <a:spcBef>
                <a:spcPts val="100"/>
              </a:spcBef>
            </a:pPr>
            <a:r>
              <a:rPr sz="1300" spc="-50" dirty="0">
                <a:solidFill>
                  <a:srgbClr val="10253F"/>
                </a:solidFill>
                <a:latin typeface="Cambria Math"/>
                <a:cs typeface="Cambria Math"/>
              </a:rPr>
              <a:t>3</a:t>
            </a:r>
            <a:endParaRPr sz="1300">
              <a:latin typeface="Cambria Math"/>
              <a:cs typeface="Cambria Math"/>
            </a:endParaRPr>
          </a:p>
          <a:p>
            <a:pPr marL="19685">
              <a:lnSpc>
                <a:spcPts val="2005"/>
              </a:lnSpc>
            </a:pPr>
            <a:r>
              <a:rPr sz="1800" b="1" spc="-40" dirty="0">
                <a:solidFill>
                  <a:srgbClr val="953735"/>
                </a:solidFill>
                <a:latin typeface="Tahoma"/>
                <a:cs typeface="Tahoma"/>
              </a:rPr>
              <a:t>Forecast</a:t>
            </a:r>
            <a:endParaRPr sz="1800">
              <a:latin typeface="Tahoma"/>
              <a:cs typeface="Tahoma"/>
            </a:endParaRPr>
          </a:p>
        </p:txBody>
      </p:sp>
      <p:sp>
        <p:nvSpPr>
          <p:cNvPr id="45" name="object 45"/>
          <p:cNvSpPr txBox="1"/>
          <p:nvPr/>
        </p:nvSpPr>
        <p:spPr>
          <a:xfrm>
            <a:off x="9967804" y="182219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grpSp>
        <p:nvGrpSpPr>
          <p:cNvPr id="46" name="object 46"/>
          <p:cNvGrpSpPr/>
          <p:nvPr/>
        </p:nvGrpSpPr>
        <p:grpSpPr>
          <a:xfrm>
            <a:off x="7143450" y="3399464"/>
            <a:ext cx="2869565" cy="1524000"/>
            <a:chOff x="7143450" y="3399464"/>
            <a:chExt cx="2869565" cy="1524000"/>
          </a:xfrm>
        </p:grpSpPr>
        <p:pic>
          <p:nvPicPr>
            <p:cNvPr id="47" name="object 47"/>
            <p:cNvPicPr/>
            <p:nvPr/>
          </p:nvPicPr>
          <p:blipFill>
            <a:blip r:embed="rId15" cstate="print"/>
            <a:stretch>
              <a:fillRect/>
            </a:stretch>
          </p:blipFill>
          <p:spPr>
            <a:xfrm>
              <a:off x="8784335" y="3971544"/>
              <a:ext cx="121920" cy="478536"/>
            </a:xfrm>
            <a:prstGeom prst="rect">
              <a:avLst/>
            </a:prstGeom>
          </p:spPr>
        </p:pic>
        <p:sp>
          <p:nvSpPr>
            <p:cNvPr id="48" name="object 48"/>
            <p:cNvSpPr/>
            <p:nvPr/>
          </p:nvSpPr>
          <p:spPr>
            <a:xfrm>
              <a:off x="8845239" y="3989222"/>
              <a:ext cx="0" cy="379095"/>
            </a:xfrm>
            <a:custGeom>
              <a:avLst/>
              <a:gdLst/>
              <a:ahLst/>
              <a:cxnLst/>
              <a:rect l="l" t="t" r="r" b="b"/>
              <a:pathLst>
                <a:path h="379095">
                  <a:moveTo>
                    <a:pt x="0" y="0"/>
                  </a:moveTo>
                  <a:lnTo>
                    <a:pt x="1" y="378551"/>
                  </a:lnTo>
                </a:path>
              </a:pathLst>
            </a:custGeom>
            <a:ln w="38100">
              <a:solidFill>
                <a:srgbClr val="000000"/>
              </a:solidFill>
            </a:ln>
          </p:spPr>
          <p:txBody>
            <a:bodyPr wrap="square" lIns="0" tIns="0" rIns="0" bIns="0" rtlCol="0"/>
            <a:lstStyle/>
            <a:p>
              <a:endParaRPr/>
            </a:p>
          </p:txBody>
        </p:sp>
        <p:pic>
          <p:nvPicPr>
            <p:cNvPr id="49" name="object 49"/>
            <p:cNvPicPr/>
            <p:nvPr/>
          </p:nvPicPr>
          <p:blipFill>
            <a:blip r:embed="rId16" cstate="print"/>
            <a:stretch>
              <a:fillRect/>
            </a:stretch>
          </p:blipFill>
          <p:spPr>
            <a:xfrm>
              <a:off x="9345167" y="3477768"/>
              <a:ext cx="121920" cy="679703"/>
            </a:xfrm>
            <a:prstGeom prst="rect">
              <a:avLst/>
            </a:prstGeom>
          </p:spPr>
        </p:pic>
        <p:sp>
          <p:nvSpPr>
            <p:cNvPr id="50" name="object 50"/>
            <p:cNvSpPr/>
            <p:nvPr/>
          </p:nvSpPr>
          <p:spPr>
            <a:xfrm>
              <a:off x="9406546" y="3496951"/>
              <a:ext cx="0" cy="576580"/>
            </a:xfrm>
            <a:custGeom>
              <a:avLst/>
              <a:gdLst/>
              <a:ahLst/>
              <a:cxnLst/>
              <a:rect l="l" t="t" r="r" b="b"/>
              <a:pathLst>
                <a:path h="576579">
                  <a:moveTo>
                    <a:pt x="0" y="0"/>
                  </a:moveTo>
                  <a:lnTo>
                    <a:pt x="1" y="576000"/>
                  </a:lnTo>
                </a:path>
              </a:pathLst>
            </a:custGeom>
            <a:ln w="38100">
              <a:solidFill>
                <a:srgbClr val="000000"/>
              </a:solidFill>
            </a:ln>
          </p:spPr>
          <p:txBody>
            <a:bodyPr wrap="square" lIns="0" tIns="0" rIns="0" bIns="0" rtlCol="0"/>
            <a:lstStyle/>
            <a:p>
              <a:endParaRPr/>
            </a:p>
          </p:txBody>
        </p:sp>
        <p:pic>
          <p:nvPicPr>
            <p:cNvPr id="51" name="object 51"/>
            <p:cNvPicPr/>
            <p:nvPr/>
          </p:nvPicPr>
          <p:blipFill>
            <a:blip r:embed="rId17" cstate="print"/>
            <a:stretch>
              <a:fillRect/>
            </a:stretch>
          </p:blipFill>
          <p:spPr>
            <a:xfrm>
              <a:off x="9838943" y="3627120"/>
              <a:ext cx="121920" cy="786383"/>
            </a:xfrm>
            <a:prstGeom prst="rect">
              <a:avLst/>
            </a:prstGeom>
          </p:spPr>
        </p:pic>
        <p:sp>
          <p:nvSpPr>
            <p:cNvPr id="52" name="object 52"/>
            <p:cNvSpPr/>
            <p:nvPr/>
          </p:nvSpPr>
          <p:spPr>
            <a:xfrm>
              <a:off x="9898847" y="3645822"/>
              <a:ext cx="0" cy="684530"/>
            </a:xfrm>
            <a:custGeom>
              <a:avLst/>
              <a:gdLst/>
              <a:ahLst/>
              <a:cxnLst/>
              <a:rect l="l" t="t" r="r" b="b"/>
              <a:pathLst>
                <a:path h="684529">
                  <a:moveTo>
                    <a:pt x="0" y="0"/>
                  </a:moveTo>
                  <a:lnTo>
                    <a:pt x="1" y="684000"/>
                  </a:lnTo>
                </a:path>
              </a:pathLst>
            </a:custGeom>
            <a:ln w="38100">
              <a:solidFill>
                <a:srgbClr val="000000"/>
              </a:solidFill>
            </a:ln>
          </p:spPr>
          <p:txBody>
            <a:bodyPr wrap="square" lIns="0" tIns="0" rIns="0" bIns="0" rtlCol="0"/>
            <a:lstStyle/>
            <a:p>
              <a:endParaRPr/>
            </a:p>
          </p:txBody>
        </p:sp>
        <p:sp>
          <p:nvSpPr>
            <p:cNvPr id="53" name="object 53"/>
            <p:cNvSpPr/>
            <p:nvPr/>
          </p:nvSpPr>
          <p:spPr>
            <a:xfrm>
              <a:off x="8913172" y="4028197"/>
              <a:ext cx="399415" cy="35560"/>
            </a:xfrm>
            <a:custGeom>
              <a:avLst/>
              <a:gdLst/>
              <a:ahLst/>
              <a:cxnLst/>
              <a:rect l="l" t="t" r="r" b="b"/>
              <a:pathLst>
                <a:path w="399415" h="35560">
                  <a:moveTo>
                    <a:pt x="0" y="0"/>
                  </a:moveTo>
                  <a:lnTo>
                    <a:pt x="398827" y="35274"/>
                  </a:lnTo>
                </a:path>
              </a:pathLst>
            </a:custGeom>
            <a:ln w="38100">
              <a:solidFill>
                <a:srgbClr val="E46C0A"/>
              </a:solidFill>
            </a:ln>
          </p:spPr>
          <p:txBody>
            <a:bodyPr wrap="square" lIns="0" tIns="0" rIns="0" bIns="0" rtlCol="0"/>
            <a:lstStyle/>
            <a:p>
              <a:endParaRPr/>
            </a:p>
          </p:txBody>
        </p:sp>
        <p:pic>
          <p:nvPicPr>
            <p:cNvPr id="54" name="object 54"/>
            <p:cNvPicPr/>
            <p:nvPr/>
          </p:nvPicPr>
          <p:blipFill>
            <a:blip r:embed="rId18" cstate="print"/>
            <a:stretch>
              <a:fillRect/>
            </a:stretch>
          </p:blipFill>
          <p:spPr>
            <a:xfrm>
              <a:off x="9307235" y="3993190"/>
              <a:ext cx="159996" cy="140564"/>
            </a:xfrm>
            <a:prstGeom prst="rect">
              <a:avLst/>
            </a:prstGeom>
          </p:spPr>
        </p:pic>
        <p:pic>
          <p:nvPicPr>
            <p:cNvPr id="55" name="object 55"/>
            <p:cNvPicPr/>
            <p:nvPr/>
          </p:nvPicPr>
          <p:blipFill>
            <a:blip r:embed="rId19" cstate="print"/>
            <a:stretch>
              <a:fillRect/>
            </a:stretch>
          </p:blipFill>
          <p:spPr>
            <a:xfrm>
              <a:off x="9818849" y="3591076"/>
              <a:ext cx="159996" cy="140564"/>
            </a:xfrm>
            <a:prstGeom prst="rect">
              <a:avLst/>
            </a:prstGeom>
          </p:spPr>
        </p:pic>
        <p:sp>
          <p:nvSpPr>
            <p:cNvPr id="56" name="object 56"/>
            <p:cNvSpPr/>
            <p:nvPr/>
          </p:nvSpPr>
          <p:spPr>
            <a:xfrm>
              <a:off x="9440434" y="3667438"/>
              <a:ext cx="415290" cy="349885"/>
            </a:xfrm>
            <a:custGeom>
              <a:avLst/>
              <a:gdLst/>
              <a:ahLst/>
              <a:cxnLst/>
              <a:rect l="l" t="t" r="r" b="b"/>
              <a:pathLst>
                <a:path w="415290" h="349885">
                  <a:moveTo>
                    <a:pt x="415178" y="0"/>
                  </a:moveTo>
                  <a:lnTo>
                    <a:pt x="0" y="349703"/>
                  </a:lnTo>
                </a:path>
              </a:pathLst>
            </a:custGeom>
            <a:solidFill>
              <a:srgbClr val="E46C0A"/>
            </a:solidFill>
          </p:spPr>
          <p:txBody>
            <a:bodyPr wrap="square" lIns="0" tIns="0" rIns="0" bIns="0" rtlCol="0"/>
            <a:lstStyle/>
            <a:p>
              <a:endParaRPr/>
            </a:p>
          </p:txBody>
        </p:sp>
        <p:sp>
          <p:nvSpPr>
            <p:cNvPr id="57" name="object 57"/>
            <p:cNvSpPr/>
            <p:nvPr/>
          </p:nvSpPr>
          <p:spPr>
            <a:xfrm>
              <a:off x="9440434" y="3667439"/>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pic>
          <p:nvPicPr>
            <p:cNvPr id="58" name="object 58"/>
            <p:cNvPicPr/>
            <p:nvPr/>
          </p:nvPicPr>
          <p:blipFill>
            <a:blip r:embed="rId20" cstate="print"/>
            <a:stretch>
              <a:fillRect/>
            </a:stretch>
          </p:blipFill>
          <p:spPr>
            <a:xfrm>
              <a:off x="7143450" y="4151539"/>
              <a:ext cx="159996" cy="140564"/>
            </a:xfrm>
            <a:prstGeom prst="rect">
              <a:avLst/>
            </a:prstGeom>
          </p:spPr>
        </p:pic>
        <p:pic>
          <p:nvPicPr>
            <p:cNvPr id="59" name="object 59"/>
            <p:cNvPicPr/>
            <p:nvPr/>
          </p:nvPicPr>
          <p:blipFill>
            <a:blip r:embed="rId18" cstate="print"/>
            <a:stretch>
              <a:fillRect/>
            </a:stretch>
          </p:blipFill>
          <p:spPr>
            <a:xfrm>
              <a:off x="7615064" y="4363011"/>
              <a:ext cx="159996" cy="140564"/>
            </a:xfrm>
            <a:prstGeom prst="rect">
              <a:avLst/>
            </a:prstGeom>
          </p:spPr>
        </p:pic>
        <p:pic>
          <p:nvPicPr>
            <p:cNvPr id="60" name="object 60"/>
            <p:cNvPicPr/>
            <p:nvPr/>
          </p:nvPicPr>
          <p:blipFill>
            <a:blip r:embed="rId20" cstate="print"/>
            <a:stretch>
              <a:fillRect/>
            </a:stretch>
          </p:blipFill>
          <p:spPr>
            <a:xfrm>
              <a:off x="8236361" y="4400277"/>
              <a:ext cx="159996" cy="140564"/>
            </a:xfrm>
            <a:prstGeom prst="rect">
              <a:avLst/>
            </a:prstGeom>
          </p:spPr>
        </p:pic>
        <p:pic>
          <p:nvPicPr>
            <p:cNvPr id="61" name="object 61"/>
            <p:cNvPicPr/>
            <p:nvPr/>
          </p:nvPicPr>
          <p:blipFill>
            <a:blip r:embed="rId18" cstate="print"/>
            <a:stretch>
              <a:fillRect/>
            </a:stretch>
          </p:blipFill>
          <p:spPr>
            <a:xfrm>
              <a:off x="8757937" y="3957915"/>
              <a:ext cx="159996" cy="140564"/>
            </a:xfrm>
            <a:prstGeom prst="rect">
              <a:avLst/>
            </a:prstGeom>
          </p:spPr>
        </p:pic>
        <p:sp>
          <p:nvSpPr>
            <p:cNvPr id="62" name="object 62"/>
            <p:cNvSpPr/>
            <p:nvPr/>
          </p:nvSpPr>
          <p:spPr>
            <a:xfrm>
              <a:off x="7276647" y="4268152"/>
              <a:ext cx="343535" cy="165735"/>
            </a:xfrm>
            <a:custGeom>
              <a:avLst/>
              <a:gdLst/>
              <a:ahLst/>
              <a:cxnLst/>
              <a:rect l="l" t="t" r="r" b="b"/>
              <a:pathLst>
                <a:path w="343534" h="165735">
                  <a:moveTo>
                    <a:pt x="0" y="0"/>
                  </a:moveTo>
                  <a:lnTo>
                    <a:pt x="343179" y="165141"/>
                  </a:lnTo>
                </a:path>
              </a:pathLst>
            </a:custGeom>
            <a:solidFill>
              <a:srgbClr val="E46C0A"/>
            </a:solidFill>
          </p:spPr>
          <p:txBody>
            <a:bodyPr wrap="square" lIns="0" tIns="0" rIns="0" bIns="0" rtlCol="0"/>
            <a:lstStyle/>
            <a:p>
              <a:endParaRPr/>
            </a:p>
          </p:txBody>
        </p:sp>
        <p:sp>
          <p:nvSpPr>
            <p:cNvPr id="63" name="object 63"/>
            <p:cNvSpPr/>
            <p:nvPr/>
          </p:nvSpPr>
          <p:spPr>
            <a:xfrm>
              <a:off x="7276647" y="4268152"/>
              <a:ext cx="343535" cy="165735"/>
            </a:xfrm>
            <a:custGeom>
              <a:avLst/>
              <a:gdLst/>
              <a:ahLst/>
              <a:cxnLst/>
              <a:rect l="l" t="t" r="r" b="b"/>
              <a:pathLst>
                <a:path w="343534" h="165735">
                  <a:moveTo>
                    <a:pt x="0" y="0"/>
                  </a:moveTo>
                  <a:lnTo>
                    <a:pt x="343179" y="165142"/>
                  </a:lnTo>
                </a:path>
              </a:pathLst>
            </a:custGeom>
            <a:ln w="38100">
              <a:solidFill>
                <a:srgbClr val="E46C0A"/>
              </a:solidFill>
            </a:ln>
          </p:spPr>
          <p:txBody>
            <a:bodyPr wrap="square" lIns="0" tIns="0" rIns="0" bIns="0" rtlCol="0"/>
            <a:lstStyle/>
            <a:p>
              <a:endParaRPr/>
            </a:p>
          </p:txBody>
        </p:sp>
        <p:sp>
          <p:nvSpPr>
            <p:cNvPr id="64" name="object 64"/>
            <p:cNvSpPr/>
            <p:nvPr/>
          </p:nvSpPr>
          <p:spPr>
            <a:xfrm>
              <a:off x="7681258" y="4426869"/>
              <a:ext cx="560070" cy="43815"/>
            </a:xfrm>
            <a:custGeom>
              <a:avLst/>
              <a:gdLst/>
              <a:ahLst/>
              <a:cxnLst/>
              <a:rect l="l" t="t" r="r" b="b"/>
              <a:pathLst>
                <a:path w="560070" h="43814">
                  <a:moveTo>
                    <a:pt x="0" y="0"/>
                  </a:moveTo>
                  <a:lnTo>
                    <a:pt x="559865" y="43690"/>
                  </a:lnTo>
                </a:path>
              </a:pathLst>
            </a:custGeom>
            <a:solidFill>
              <a:srgbClr val="E46C0A"/>
            </a:solidFill>
          </p:spPr>
          <p:txBody>
            <a:bodyPr wrap="square" lIns="0" tIns="0" rIns="0" bIns="0" rtlCol="0"/>
            <a:lstStyle/>
            <a:p>
              <a:endParaRPr/>
            </a:p>
          </p:txBody>
        </p:sp>
        <p:sp>
          <p:nvSpPr>
            <p:cNvPr id="65" name="object 65"/>
            <p:cNvSpPr/>
            <p:nvPr/>
          </p:nvSpPr>
          <p:spPr>
            <a:xfrm>
              <a:off x="7681258" y="4426869"/>
              <a:ext cx="560070" cy="43815"/>
            </a:xfrm>
            <a:custGeom>
              <a:avLst/>
              <a:gdLst/>
              <a:ahLst/>
              <a:cxnLst/>
              <a:rect l="l" t="t" r="r" b="b"/>
              <a:pathLst>
                <a:path w="560070" h="43814">
                  <a:moveTo>
                    <a:pt x="0" y="0"/>
                  </a:moveTo>
                  <a:lnTo>
                    <a:pt x="559865" y="43691"/>
                  </a:lnTo>
                </a:path>
              </a:pathLst>
            </a:custGeom>
            <a:ln w="38100">
              <a:solidFill>
                <a:srgbClr val="E46C0A"/>
              </a:solidFill>
            </a:ln>
          </p:spPr>
          <p:txBody>
            <a:bodyPr wrap="square" lIns="0" tIns="0" rIns="0" bIns="0" rtlCol="0"/>
            <a:lstStyle/>
            <a:p>
              <a:endParaRPr/>
            </a:p>
          </p:txBody>
        </p:sp>
        <p:sp>
          <p:nvSpPr>
            <p:cNvPr id="66" name="object 66"/>
            <p:cNvSpPr/>
            <p:nvPr/>
          </p:nvSpPr>
          <p:spPr>
            <a:xfrm>
              <a:off x="8369558" y="4074527"/>
              <a:ext cx="415290" cy="349885"/>
            </a:xfrm>
            <a:custGeom>
              <a:avLst/>
              <a:gdLst/>
              <a:ahLst/>
              <a:cxnLst/>
              <a:rect l="l" t="t" r="r" b="b"/>
              <a:pathLst>
                <a:path w="415290" h="349885">
                  <a:moveTo>
                    <a:pt x="415176" y="0"/>
                  </a:moveTo>
                  <a:lnTo>
                    <a:pt x="0" y="349703"/>
                  </a:lnTo>
                </a:path>
              </a:pathLst>
            </a:custGeom>
            <a:solidFill>
              <a:srgbClr val="E46C0A"/>
            </a:solidFill>
          </p:spPr>
          <p:txBody>
            <a:bodyPr wrap="square" lIns="0" tIns="0" rIns="0" bIns="0" rtlCol="0"/>
            <a:lstStyle/>
            <a:p>
              <a:endParaRPr/>
            </a:p>
          </p:txBody>
        </p:sp>
        <p:sp>
          <p:nvSpPr>
            <p:cNvPr id="67" name="object 67"/>
            <p:cNvSpPr/>
            <p:nvPr/>
          </p:nvSpPr>
          <p:spPr>
            <a:xfrm>
              <a:off x="8369558" y="4074527"/>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sp>
          <p:nvSpPr>
            <p:cNvPr id="68" name="object 68"/>
            <p:cNvSpPr/>
            <p:nvPr/>
          </p:nvSpPr>
          <p:spPr>
            <a:xfrm>
              <a:off x="8541312" y="3418514"/>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69" name="object 69"/>
            <p:cNvPicPr/>
            <p:nvPr/>
          </p:nvPicPr>
          <p:blipFill>
            <a:blip r:embed="rId21" cstate="print"/>
            <a:stretch>
              <a:fillRect/>
            </a:stretch>
          </p:blipFill>
          <p:spPr>
            <a:xfrm>
              <a:off x="9316379" y="3434931"/>
              <a:ext cx="159996" cy="140564"/>
            </a:xfrm>
            <a:prstGeom prst="rect">
              <a:avLst/>
            </a:prstGeom>
          </p:spPr>
        </p:pic>
        <p:pic>
          <p:nvPicPr>
            <p:cNvPr id="70" name="object 70"/>
            <p:cNvPicPr/>
            <p:nvPr/>
          </p:nvPicPr>
          <p:blipFill>
            <a:blip r:embed="rId22" cstate="print"/>
            <a:stretch>
              <a:fillRect/>
            </a:stretch>
          </p:blipFill>
          <p:spPr>
            <a:xfrm>
              <a:off x="9852773" y="4262188"/>
              <a:ext cx="159996" cy="140564"/>
            </a:xfrm>
            <a:prstGeom prst="rect">
              <a:avLst/>
            </a:prstGeom>
          </p:spPr>
        </p:pic>
        <p:pic>
          <p:nvPicPr>
            <p:cNvPr id="71" name="object 71"/>
            <p:cNvPicPr/>
            <p:nvPr/>
          </p:nvPicPr>
          <p:blipFill>
            <a:blip r:embed="rId23" cstate="print"/>
            <a:stretch>
              <a:fillRect/>
            </a:stretch>
          </p:blipFill>
          <p:spPr>
            <a:xfrm>
              <a:off x="8789936" y="4334757"/>
              <a:ext cx="159996" cy="140564"/>
            </a:xfrm>
            <a:prstGeom prst="rect">
              <a:avLst/>
            </a:prstGeom>
          </p:spPr>
        </p:pic>
      </p:grpSp>
      <p:sp>
        <p:nvSpPr>
          <p:cNvPr id="72" name="object 72"/>
          <p:cNvSpPr txBox="1"/>
          <p:nvPr/>
        </p:nvSpPr>
        <p:spPr>
          <a:xfrm>
            <a:off x="10062786" y="3458971"/>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E46C0A"/>
                </a:solidFill>
                <a:latin typeface="Tahoma"/>
                <a:cs typeface="Tahoma"/>
              </a:rPr>
              <a:t>Actuals</a:t>
            </a:r>
            <a:endParaRPr sz="1800">
              <a:latin typeface="Tahoma"/>
              <a:cs typeface="Tahoma"/>
            </a:endParaRPr>
          </a:p>
        </p:txBody>
      </p:sp>
      <p:sp>
        <p:nvSpPr>
          <p:cNvPr id="73" name="object 73"/>
          <p:cNvSpPr txBox="1"/>
          <p:nvPr/>
        </p:nvSpPr>
        <p:spPr>
          <a:xfrm>
            <a:off x="9046366" y="4278376"/>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1</a:t>
            </a:r>
            <a:endParaRPr sz="1300">
              <a:latin typeface="Cambria Math"/>
              <a:cs typeface="Cambria Math"/>
            </a:endParaRPr>
          </a:p>
        </p:txBody>
      </p:sp>
      <p:sp>
        <p:nvSpPr>
          <p:cNvPr id="74" name="object 74"/>
          <p:cNvSpPr txBox="1"/>
          <p:nvPr/>
        </p:nvSpPr>
        <p:spPr>
          <a:xfrm>
            <a:off x="8920191" y="402285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5" name="object 75"/>
          <p:cNvSpPr txBox="1"/>
          <p:nvPr/>
        </p:nvSpPr>
        <p:spPr>
          <a:xfrm>
            <a:off x="9590889" y="3546855"/>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2</a:t>
            </a:r>
            <a:endParaRPr sz="1300">
              <a:latin typeface="Cambria Math"/>
              <a:cs typeface="Cambria Math"/>
            </a:endParaRPr>
          </a:p>
        </p:txBody>
      </p:sp>
      <p:sp>
        <p:nvSpPr>
          <p:cNvPr id="76" name="object 76"/>
          <p:cNvSpPr txBox="1"/>
          <p:nvPr/>
        </p:nvSpPr>
        <p:spPr>
          <a:xfrm>
            <a:off x="9459442" y="329133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7" name="object 77"/>
          <p:cNvSpPr txBox="1"/>
          <p:nvPr/>
        </p:nvSpPr>
        <p:spPr>
          <a:xfrm>
            <a:off x="10099250" y="4013200"/>
            <a:ext cx="973455" cy="471170"/>
          </a:xfrm>
          <a:prstGeom prst="rect">
            <a:avLst/>
          </a:prstGeom>
        </p:spPr>
        <p:txBody>
          <a:bodyPr vert="horz" wrap="square" lIns="0" tIns="12700" rIns="0" bIns="0" rtlCol="0">
            <a:spAutoFit/>
          </a:bodyPr>
          <a:lstStyle/>
          <a:p>
            <a:pPr marL="12700">
              <a:lnSpc>
                <a:spcPts val="1455"/>
              </a:lnSpc>
              <a:spcBef>
                <a:spcPts val="100"/>
              </a:spcBef>
            </a:pPr>
            <a:r>
              <a:rPr sz="1300" spc="-50" dirty="0">
                <a:solidFill>
                  <a:srgbClr val="E46C0A"/>
                </a:solidFill>
                <a:latin typeface="Cambria Math"/>
                <a:cs typeface="Cambria Math"/>
              </a:rPr>
              <a:t>3</a:t>
            </a:r>
            <a:endParaRPr sz="1300">
              <a:latin typeface="Cambria Math"/>
              <a:cs typeface="Cambria Math"/>
            </a:endParaRPr>
          </a:p>
          <a:p>
            <a:pPr marL="19685">
              <a:lnSpc>
                <a:spcPts val="2055"/>
              </a:lnSpc>
            </a:pPr>
            <a:r>
              <a:rPr sz="1800" b="1" spc="-40" dirty="0">
                <a:solidFill>
                  <a:srgbClr val="953735"/>
                </a:solidFill>
                <a:latin typeface="Tahoma"/>
                <a:cs typeface="Tahoma"/>
              </a:rPr>
              <a:t>Forecast</a:t>
            </a:r>
            <a:endParaRPr sz="1800">
              <a:latin typeface="Tahoma"/>
              <a:cs typeface="Tahoma"/>
            </a:endParaRPr>
          </a:p>
        </p:txBody>
      </p:sp>
      <p:sp>
        <p:nvSpPr>
          <p:cNvPr id="78" name="object 78"/>
          <p:cNvSpPr txBox="1"/>
          <p:nvPr/>
        </p:nvSpPr>
        <p:spPr>
          <a:xfrm>
            <a:off x="9967804" y="375767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9" name="object 79"/>
          <p:cNvSpPr txBox="1"/>
          <p:nvPr/>
        </p:nvSpPr>
        <p:spPr>
          <a:xfrm>
            <a:off x="5230201" y="2099563"/>
            <a:ext cx="1463040" cy="739140"/>
          </a:xfrm>
          <a:prstGeom prst="rect">
            <a:avLst/>
          </a:prstGeom>
        </p:spPr>
        <p:txBody>
          <a:bodyPr vert="horz" wrap="square" lIns="0" tIns="94615" rIns="0" bIns="0" rtlCol="0">
            <a:spAutoFit/>
          </a:bodyPr>
          <a:lstStyle/>
          <a:p>
            <a:pPr marL="38100">
              <a:lnSpc>
                <a:spcPct val="100000"/>
              </a:lnSpc>
              <a:spcBef>
                <a:spcPts val="745"/>
              </a:spcBef>
            </a:pPr>
            <a:r>
              <a:rPr sz="1800" b="1" spc="-110" dirty="0">
                <a:solidFill>
                  <a:srgbClr val="17375E"/>
                </a:solidFill>
                <a:latin typeface="Tahoma"/>
                <a:cs typeface="Tahoma"/>
              </a:rPr>
              <a:t>Time</a:t>
            </a:r>
            <a:r>
              <a:rPr sz="1800" b="1" spc="-30" dirty="0">
                <a:solidFill>
                  <a:srgbClr val="17375E"/>
                </a:solidFill>
                <a:latin typeface="Tahoma"/>
                <a:cs typeface="Tahoma"/>
              </a:rPr>
              <a:t> </a:t>
            </a:r>
            <a:r>
              <a:rPr sz="1800" b="1" spc="-75" dirty="0">
                <a:solidFill>
                  <a:srgbClr val="17375E"/>
                </a:solidFill>
                <a:latin typeface="Tahoma"/>
                <a:cs typeface="Tahoma"/>
              </a:rPr>
              <a:t>series</a:t>
            </a:r>
            <a:r>
              <a:rPr sz="1800" b="1" spc="-30" dirty="0">
                <a:solidFill>
                  <a:srgbClr val="17375E"/>
                </a:solidFill>
                <a:latin typeface="Tahoma"/>
                <a:cs typeface="Tahoma"/>
              </a:rPr>
              <a:t> </a:t>
            </a:r>
            <a:r>
              <a:rPr sz="1800" b="1" spc="-50" dirty="0">
                <a:solidFill>
                  <a:srgbClr val="17375E"/>
                </a:solidFill>
                <a:latin typeface="Tahoma"/>
                <a:cs typeface="Tahoma"/>
              </a:rPr>
              <a:t>1</a:t>
            </a:r>
            <a:endParaRPr sz="1800">
              <a:latin typeface="Tahoma"/>
              <a:cs typeface="Tahoma"/>
            </a:endParaRPr>
          </a:p>
          <a:p>
            <a:pPr marL="457834">
              <a:lnSpc>
                <a:spcPct val="100000"/>
              </a:lnSpc>
              <a:spcBef>
                <a:spcPts val="650"/>
              </a:spcBef>
            </a:pPr>
            <a:r>
              <a:rPr sz="1800" spc="-10" dirty="0">
                <a:solidFill>
                  <a:srgbClr val="10253F"/>
                </a:solidFill>
                <a:latin typeface="Cambria Math"/>
                <a:cs typeface="Cambria Math"/>
              </a:rPr>
              <a:t>𝑅𝑀𝑆𝐸</a:t>
            </a:r>
            <a:r>
              <a:rPr sz="1950" spc="-15" baseline="27777" dirty="0">
                <a:solidFill>
                  <a:srgbClr val="10253F"/>
                </a:solidFill>
                <a:latin typeface="Cambria Math"/>
                <a:cs typeface="Cambria Math"/>
              </a:rPr>
              <a:t>(1)</a:t>
            </a:r>
            <a:endParaRPr sz="1950" baseline="27777">
              <a:latin typeface="Cambria Math"/>
              <a:cs typeface="Cambria Math"/>
            </a:endParaRPr>
          </a:p>
        </p:txBody>
      </p:sp>
      <p:sp>
        <p:nvSpPr>
          <p:cNvPr id="80" name="object 80"/>
          <p:cNvSpPr txBox="1"/>
          <p:nvPr/>
        </p:nvSpPr>
        <p:spPr>
          <a:xfrm>
            <a:off x="5282928" y="4007611"/>
            <a:ext cx="1463040" cy="751205"/>
          </a:xfrm>
          <a:prstGeom prst="rect">
            <a:avLst/>
          </a:prstGeom>
        </p:spPr>
        <p:txBody>
          <a:bodyPr vert="horz" wrap="square" lIns="0" tIns="100965" rIns="0" bIns="0" rtlCol="0">
            <a:spAutoFit/>
          </a:bodyPr>
          <a:lstStyle/>
          <a:p>
            <a:pPr marL="38100">
              <a:lnSpc>
                <a:spcPct val="100000"/>
              </a:lnSpc>
              <a:spcBef>
                <a:spcPts val="795"/>
              </a:spcBef>
            </a:pPr>
            <a:r>
              <a:rPr sz="1800" b="1" spc="-110" dirty="0">
                <a:solidFill>
                  <a:srgbClr val="E46C0A"/>
                </a:solidFill>
                <a:latin typeface="Tahoma"/>
                <a:cs typeface="Tahoma"/>
              </a:rPr>
              <a:t>Time</a:t>
            </a:r>
            <a:r>
              <a:rPr sz="1800" b="1" spc="-30" dirty="0">
                <a:solidFill>
                  <a:srgbClr val="E46C0A"/>
                </a:solidFill>
                <a:latin typeface="Tahoma"/>
                <a:cs typeface="Tahoma"/>
              </a:rPr>
              <a:t> </a:t>
            </a:r>
            <a:r>
              <a:rPr sz="1800" b="1" spc="-75" dirty="0">
                <a:solidFill>
                  <a:srgbClr val="E46C0A"/>
                </a:solidFill>
                <a:latin typeface="Tahoma"/>
                <a:cs typeface="Tahoma"/>
              </a:rPr>
              <a:t>series</a:t>
            </a:r>
            <a:r>
              <a:rPr sz="1800" b="1" spc="-30" dirty="0">
                <a:solidFill>
                  <a:srgbClr val="E46C0A"/>
                </a:solidFill>
                <a:latin typeface="Tahoma"/>
                <a:cs typeface="Tahoma"/>
              </a:rPr>
              <a:t> </a:t>
            </a:r>
            <a:r>
              <a:rPr sz="1800" b="1" spc="-50" dirty="0">
                <a:solidFill>
                  <a:srgbClr val="E46C0A"/>
                </a:solidFill>
                <a:latin typeface="Tahoma"/>
                <a:cs typeface="Tahoma"/>
              </a:rPr>
              <a:t>2</a:t>
            </a:r>
            <a:endParaRPr sz="1800">
              <a:latin typeface="Tahoma"/>
              <a:cs typeface="Tahoma"/>
            </a:endParaRPr>
          </a:p>
          <a:p>
            <a:pPr marL="476250">
              <a:lnSpc>
                <a:spcPct val="100000"/>
              </a:lnSpc>
              <a:spcBef>
                <a:spcPts val="695"/>
              </a:spcBef>
            </a:pPr>
            <a:r>
              <a:rPr sz="1800" spc="-10" dirty="0">
                <a:solidFill>
                  <a:srgbClr val="E46C0A"/>
                </a:solidFill>
                <a:latin typeface="Cambria Math"/>
                <a:cs typeface="Cambria Math"/>
              </a:rPr>
              <a:t>𝑅𝑀𝑆𝐸</a:t>
            </a:r>
            <a:r>
              <a:rPr sz="1950" spc="-15" baseline="27777" dirty="0">
                <a:solidFill>
                  <a:srgbClr val="E46C0A"/>
                </a:solidFill>
                <a:latin typeface="Cambria Math"/>
                <a:cs typeface="Cambria Math"/>
              </a:rPr>
              <a:t>(2)</a:t>
            </a:r>
            <a:endParaRPr sz="1950" baseline="27777">
              <a:latin typeface="Cambria Math"/>
              <a:cs typeface="Cambria Math"/>
            </a:endParaRPr>
          </a:p>
        </p:txBody>
      </p:sp>
      <p:grpSp>
        <p:nvGrpSpPr>
          <p:cNvPr id="81" name="object 81"/>
          <p:cNvGrpSpPr/>
          <p:nvPr/>
        </p:nvGrpSpPr>
        <p:grpSpPr>
          <a:xfrm>
            <a:off x="8476488" y="1149096"/>
            <a:ext cx="1835150" cy="238125"/>
            <a:chOff x="8476488" y="1149096"/>
            <a:chExt cx="1835150" cy="238125"/>
          </a:xfrm>
        </p:grpSpPr>
        <p:pic>
          <p:nvPicPr>
            <p:cNvPr id="82" name="object 82"/>
            <p:cNvPicPr/>
            <p:nvPr/>
          </p:nvPicPr>
          <p:blipFill>
            <a:blip r:embed="rId24" cstate="print"/>
            <a:stretch>
              <a:fillRect/>
            </a:stretch>
          </p:blipFill>
          <p:spPr>
            <a:xfrm>
              <a:off x="8476488" y="1149096"/>
              <a:ext cx="1834896" cy="237743"/>
            </a:xfrm>
            <a:prstGeom prst="rect">
              <a:avLst/>
            </a:prstGeom>
          </p:spPr>
        </p:pic>
        <p:sp>
          <p:nvSpPr>
            <p:cNvPr id="83" name="object 83"/>
            <p:cNvSpPr/>
            <p:nvPr/>
          </p:nvSpPr>
          <p:spPr>
            <a:xfrm>
              <a:off x="8594214" y="1210057"/>
              <a:ext cx="1597660" cy="76200"/>
            </a:xfrm>
            <a:custGeom>
              <a:avLst/>
              <a:gdLst/>
              <a:ahLst/>
              <a:cxnLst/>
              <a:rect l="l" t="t" r="r" b="b"/>
              <a:pathLst>
                <a:path w="1597659" h="76200">
                  <a:moveTo>
                    <a:pt x="76197" y="0"/>
                  </a:moveTo>
                  <a:lnTo>
                    <a:pt x="0" y="38100"/>
                  </a:lnTo>
                  <a:lnTo>
                    <a:pt x="76200" y="76200"/>
                  </a:lnTo>
                  <a:lnTo>
                    <a:pt x="76197" y="50800"/>
                  </a:lnTo>
                  <a:lnTo>
                    <a:pt x="63494" y="50800"/>
                  </a:lnTo>
                  <a:lnTo>
                    <a:pt x="63494" y="25400"/>
                  </a:lnTo>
                  <a:lnTo>
                    <a:pt x="76197" y="25400"/>
                  </a:lnTo>
                  <a:lnTo>
                    <a:pt x="76197" y="0"/>
                  </a:lnTo>
                  <a:close/>
                </a:path>
                <a:path w="1597659" h="76200">
                  <a:moveTo>
                    <a:pt x="1521385" y="0"/>
                  </a:moveTo>
                  <a:lnTo>
                    <a:pt x="1521385" y="76200"/>
                  </a:lnTo>
                  <a:lnTo>
                    <a:pt x="1572185" y="50800"/>
                  </a:lnTo>
                  <a:lnTo>
                    <a:pt x="1534085" y="50800"/>
                  </a:lnTo>
                  <a:lnTo>
                    <a:pt x="1534085" y="25400"/>
                  </a:lnTo>
                  <a:lnTo>
                    <a:pt x="1572185" y="25400"/>
                  </a:lnTo>
                  <a:lnTo>
                    <a:pt x="1521385" y="0"/>
                  </a:lnTo>
                  <a:close/>
                </a:path>
                <a:path w="1597659" h="76200">
                  <a:moveTo>
                    <a:pt x="76197" y="25400"/>
                  </a:moveTo>
                  <a:lnTo>
                    <a:pt x="63494" y="25400"/>
                  </a:lnTo>
                  <a:lnTo>
                    <a:pt x="63494" y="50800"/>
                  </a:lnTo>
                  <a:lnTo>
                    <a:pt x="76197" y="50800"/>
                  </a:lnTo>
                  <a:lnTo>
                    <a:pt x="76197" y="25400"/>
                  </a:lnTo>
                  <a:close/>
                </a:path>
                <a:path w="1597659" h="76200">
                  <a:moveTo>
                    <a:pt x="1521385" y="25400"/>
                  </a:moveTo>
                  <a:lnTo>
                    <a:pt x="76197" y="25400"/>
                  </a:lnTo>
                  <a:lnTo>
                    <a:pt x="76197" y="50800"/>
                  </a:lnTo>
                  <a:lnTo>
                    <a:pt x="1521385" y="50800"/>
                  </a:lnTo>
                  <a:lnTo>
                    <a:pt x="1521385" y="25400"/>
                  </a:lnTo>
                  <a:close/>
                </a:path>
                <a:path w="1597659" h="76200">
                  <a:moveTo>
                    <a:pt x="1572185" y="25400"/>
                  </a:moveTo>
                  <a:lnTo>
                    <a:pt x="1534085" y="25400"/>
                  </a:lnTo>
                  <a:lnTo>
                    <a:pt x="1534085" y="50800"/>
                  </a:lnTo>
                  <a:lnTo>
                    <a:pt x="1572185" y="50800"/>
                  </a:lnTo>
                  <a:lnTo>
                    <a:pt x="1597585" y="38100"/>
                  </a:lnTo>
                  <a:lnTo>
                    <a:pt x="1572185" y="25400"/>
                  </a:lnTo>
                  <a:close/>
                </a:path>
              </a:pathLst>
            </a:custGeom>
            <a:solidFill>
              <a:srgbClr val="4F81BD"/>
            </a:solidFill>
          </p:spPr>
          <p:txBody>
            <a:bodyPr wrap="square" lIns="0" tIns="0" rIns="0" bIns="0" rtlCol="0"/>
            <a:lstStyle/>
            <a:p>
              <a:endParaRPr/>
            </a:p>
          </p:txBody>
        </p:sp>
      </p:grpSp>
      <p:sp>
        <p:nvSpPr>
          <p:cNvPr id="84" name="object 84"/>
          <p:cNvSpPr txBox="1"/>
          <p:nvPr/>
        </p:nvSpPr>
        <p:spPr>
          <a:xfrm>
            <a:off x="8588621" y="225043"/>
            <a:ext cx="1841500" cy="848360"/>
          </a:xfrm>
          <a:prstGeom prst="rect">
            <a:avLst/>
          </a:prstGeom>
        </p:spPr>
        <p:txBody>
          <a:bodyPr vert="horz" wrap="square" lIns="0" tIns="149860" rIns="0" bIns="0" rtlCol="0">
            <a:spAutoFit/>
          </a:bodyPr>
          <a:lstStyle/>
          <a:p>
            <a:pPr marL="12700">
              <a:lnSpc>
                <a:spcPct val="100000"/>
              </a:lnSpc>
              <a:spcBef>
                <a:spcPts val="1180"/>
              </a:spcBef>
            </a:pPr>
            <a:r>
              <a:rPr sz="1800" spc="-30" dirty="0">
                <a:latin typeface="Verdana"/>
                <a:cs typeface="Verdana"/>
              </a:rPr>
              <a:t>Forecast</a:t>
            </a:r>
            <a:r>
              <a:rPr sz="1800" spc="-105" dirty="0">
                <a:latin typeface="Verdana"/>
                <a:cs typeface="Verdana"/>
              </a:rPr>
              <a:t> </a:t>
            </a:r>
            <a:r>
              <a:rPr sz="1800" spc="-70" dirty="0">
                <a:latin typeface="Verdana"/>
                <a:cs typeface="Verdana"/>
              </a:rPr>
              <a:t>Horizon</a:t>
            </a:r>
            <a:endParaRPr sz="1800">
              <a:latin typeface="Verdana"/>
              <a:cs typeface="Verdana"/>
            </a:endParaRPr>
          </a:p>
          <a:p>
            <a:pPr marL="451484">
              <a:lnSpc>
                <a:spcPct val="100000"/>
              </a:lnSpc>
              <a:spcBef>
                <a:spcPts val="1080"/>
              </a:spcBef>
            </a:pPr>
            <a:r>
              <a:rPr sz="1800" dirty="0">
                <a:latin typeface="Cambria Math"/>
                <a:cs typeface="Cambria Math"/>
              </a:rPr>
              <a:t>𝐻</a:t>
            </a:r>
            <a:r>
              <a:rPr sz="1800" spc="140" dirty="0">
                <a:latin typeface="Cambria Math"/>
                <a:cs typeface="Cambria Math"/>
              </a:rPr>
              <a:t> </a:t>
            </a:r>
            <a:r>
              <a:rPr sz="1800" dirty="0">
                <a:latin typeface="Cambria Math"/>
                <a:cs typeface="Cambria Math"/>
              </a:rPr>
              <a:t>=</a:t>
            </a:r>
            <a:r>
              <a:rPr sz="1800" spc="90" dirty="0">
                <a:latin typeface="Cambria Math"/>
                <a:cs typeface="Cambria Math"/>
              </a:rPr>
              <a:t> </a:t>
            </a:r>
            <a:r>
              <a:rPr sz="1800" spc="-50" dirty="0">
                <a:latin typeface="Cambria Math"/>
                <a:cs typeface="Cambria Math"/>
              </a:rPr>
              <a:t>3</a:t>
            </a:r>
            <a:endParaRPr sz="1800">
              <a:latin typeface="Cambria Math"/>
              <a:cs typeface="Cambria Math"/>
            </a:endParaRPr>
          </a:p>
        </p:txBody>
      </p:sp>
      <p:grpSp>
        <p:nvGrpSpPr>
          <p:cNvPr id="85" name="object 85"/>
          <p:cNvGrpSpPr/>
          <p:nvPr/>
        </p:nvGrpSpPr>
        <p:grpSpPr>
          <a:xfrm>
            <a:off x="6879335" y="1471563"/>
            <a:ext cx="3133725" cy="3545840"/>
            <a:chOff x="6879335" y="1471563"/>
            <a:chExt cx="3133725" cy="3545840"/>
          </a:xfrm>
        </p:grpSpPr>
        <p:pic>
          <p:nvPicPr>
            <p:cNvPr id="86" name="object 86"/>
            <p:cNvPicPr/>
            <p:nvPr/>
          </p:nvPicPr>
          <p:blipFill>
            <a:blip r:embed="rId25" cstate="print"/>
            <a:stretch>
              <a:fillRect/>
            </a:stretch>
          </p:blipFill>
          <p:spPr>
            <a:xfrm>
              <a:off x="6879335" y="1682496"/>
              <a:ext cx="234696" cy="3334511"/>
            </a:xfrm>
            <a:prstGeom prst="rect">
              <a:avLst/>
            </a:prstGeom>
          </p:spPr>
        </p:pic>
        <p:sp>
          <p:nvSpPr>
            <p:cNvPr id="87" name="object 87"/>
            <p:cNvSpPr/>
            <p:nvPr/>
          </p:nvSpPr>
          <p:spPr>
            <a:xfrm>
              <a:off x="6959127" y="1779927"/>
              <a:ext cx="76200" cy="3098165"/>
            </a:xfrm>
            <a:custGeom>
              <a:avLst/>
              <a:gdLst/>
              <a:ahLst/>
              <a:cxnLst/>
              <a:rect l="l" t="t" r="r" b="b"/>
              <a:pathLst>
                <a:path w="76200" h="3098165">
                  <a:moveTo>
                    <a:pt x="25401" y="3021421"/>
                  </a:moveTo>
                  <a:lnTo>
                    <a:pt x="1" y="3021421"/>
                  </a:lnTo>
                  <a:lnTo>
                    <a:pt x="38101" y="3097621"/>
                  </a:lnTo>
                  <a:lnTo>
                    <a:pt x="69849" y="3034125"/>
                  </a:lnTo>
                  <a:lnTo>
                    <a:pt x="25401" y="3034125"/>
                  </a:lnTo>
                  <a:lnTo>
                    <a:pt x="25401" y="3021421"/>
                  </a:lnTo>
                  <a:close/>
                </a:path>
                <a:path w="76200" h="3098165">
                  <a:moveTo>
                    <a:pt x="50800" y="63497"/>
                  </a:moveTo>
                  <a:lnTo>
                    <a:pt x="25400" y="63497"/>
                  </a:lnTo>
                  <a:lnTo>
                    <a:pt x="25401" y="3034125"/>
                  </a:lnTo>
                  <a:lnTo>
                    <a:pt x="50801" y="3034125"/>
                  </a:lnTo>
                  <a:lnTo>
                    <a:pt x="50800" y="63497"/>
                  </a:lnTo>
                  <a:close/>
                </a:path>
                <a:path w="76200" h="3098165">
                  <a:moveTo>
                    <a:pt x="76201" y="3021421"/>
                  </a:moveTo>
                  <a:lnTo>
                    <a:pt x="50801" y="3021421"/>
                  </a:lnTo>
                  <a:lnTo>
                    <a:pt x="50801" y="3034125"/>
                  </a:lnTo>
                  <a:lnTo>
                    <a:pt x="69849" y="3034125"/>
                  </a:lnTo>
                  <a:lnTo>
                    <a:pt x="76201" y="3021421"/>
                  </a:lnTo>
                  <a:close/>
                </a:path>
                <a:path w="76200" h="3098165">
                  <a:moveTo>
                    <a:pt x="38100" y="0"/>
                  </a:moveTo>
                  <a:lnTo>
                    <a:pt x="0" y="76200"/>
                  </a:lnTo>
                  <a:lnTo>
                    <a:pt x="25400" y="76200"/>
                  </a:lnTo>
                  <a:lnTo>
                    <a:pt x="25400" y="63497"/>
                  </a:lnTo>
                  <a:lnTo>
                    <a:pt x="69848" y="63497"/>
                  </a:lnTo>
                  <a:lnTo>
                    <a:pt x="38100" y="0"/>
                  </a:lnTo>
                  <a:close/>
                </a:path>
                <a:path w="76200" h="3098165">
                  <a:moveTo>
                    <a:pt x="69848" y="63497"/>
                  </a:moveTo>
                  <a:lnTo>
                    <a:pt x="50800" y="63497"/>
                  </a:lnTo>
                  <a:lnTo>
                    <a:pt x="50800" y="76200"/>
                  </a:lnTo>
                  <a:lnTo>
                    <a:pt x="76200" y="76200"/>
                  </a:lnTo>
                  <a:lnTo>
                    <a:pt x="69848" y="63497"/>
                  </a:lnTo>
                  <a:close/>
                </a:path>
              </a:pathLst>
            </a:custGeom>
            <a:solidFill>
              <a:srgbClr val="4F81BD"/>
            </a:solidFill>
          </p:spPr>
          <p:txBody>
            <a:bodyPr wrap="square" lIns="0" tIns="0" rIns="0" bIns="0" rtlCol="0"/>
            <a:lstStyle/>
            <a:p>
              <a:endParaRPr/>
            </a:p>
          </p:txBody>
        </p:sp>
        <p:pic>
          <p:nvPicPr>
            <p:cNvPr id="88" name="object 88"/>
            <p:cNvPicPr/>
            <p:nvPr/>
          </p:nvPicPr>
          <p:blipFill>
            <a:blip r:embed="rId26" cstate="print"/>
            <a:stretch>
              <a:fillRect/>
            </a:stretch>
          </p:blipFill>
          <p:spPr>
            <a:xfrm>
              <a:off x="7257287" y="3361944"/>
              <a:ext cx="716279" cy="716279"/>
            </a:xfrm>
            <a:prstGeom prst="rect">
              <a:avLst/>
            </a:prstGeom>
          </p:spPr>
        </p:pic>
        <p:sp>
          <p:nvSpPr>
            <p:cNvPr id="89" name="object 89"/>
            <p:cNvSpPr/>
            <p:nvPr/>
          </p:nvSpPr>
          <p:spPr>
            <a:xfrm>
              <a:off x="8541312" y="1471563"/>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90" name="object 90"/>
            <p:cNvPicPr/>
            <p:nvPr/>
          </p:nvPicPr>
          <p:blipFill>
            <a:blip r:embed="rId21" cstate="print"/>
            <a:stretch>
              <a:fillRect/>
            </a:stretch>
          </p:blipFill>
          <p:spPr>
            <a:xfrm>
              <a:off x="9316379" y="1487981"/>
              <a:ext cx="159996" cy="140564"/>
            </a:xfrm>
            <a:prstGeom prst="rect">
              <a:avLst/>
            </a:prstGeom>
          </p:spPr>
        </p:pic>
        <p:pic>
          <p:nvPicPr>
            <p:cNvPr id="91" name="object 91"/>
            <p:cNvPicPr/>
            <p:nvPr/>
          </p:nvPicPr>
          <p:blipFill>
            <a:blip r:embed="rId23" cstate="print"/>
            <a:stretch>
              <a:fillRect/>
            </a:stretch>
          </p:blipFill>
          <p:spPr>
            <a:xfrm>
              <a:off x="9852774" y="2315237"/>
              <a:ext cx="159996" cy="140564"/>
            </a:xfrm>
            <a:prstGeom prst="rect">
              <a:avLst/>
            </a:prstGeom>
          </p:spPr>
        </p:pic>
        <p:pic>
          <p:nvPicPr>
            <p:cNvPr id="92" name="object 92"/>
            <p:cNvPicPr/>
            <p:nvPr/>
          </p:nvPicPr>
          <p:blipFill>
            <a:blip r:embed="rId23" cstate="print"/>
            <a:stretch>
              <a:fillRect/>
            </a:stretch>
          </p:blipFill>
          <p:spPr>
            <a:xfrm>
              <a:off x="8789936" y="2387807"/>
              <a:ext cx="159996" cy="140564"/>
            </a:xfrm>
            <a:prstGeom prst="rect">
              <a:avLst/>
            </a:prstGeom>
          </p:spPr>
        </p:pic>
      </p:grpSp>
      <p:sp>
        <p:nvSpPr>
          <p:cNvPr id="93" name="object 93"/>
          <p:cNvSpPr txBox="1"/>
          <p:nvPr/>
        </p:nvSpPr>
        <p:spPr>
          <a:xfrm>
            <a:off x="5723549" y="3141979"/>
            <a:ext cx="651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𝑀</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0" dirty="0">
                <a:latin typeface="Cambria Math"/>
                <a:cs typeface="Cambria Math"/>
              </a:rPr>
              <a:t>2</a:t>
            </a:r>
            <a:endParaRPr sz="1800">
              <a:latin typeface="Cambria Math"/>
              <a:cs typeface="Cambria Math"/>
            </a:endParaRPr>
          </a:p>
        </p:txBody>
      </p:sp>
      <p:grpSp>
        <p:nvGrpSpPr>
          <p:cNvPr id="94" name="object 94"/>
          <p:cNvGrpSpPr/>
          <p:nvPr/>
        </p:nvGrpSpPr>
        <p:grpSpPr>
          <a:xfrm>
            <a:off x="6671460" y="5182807"/>
            <a:ext cx="3856990" cy="311150"/>
            <a:chOff x="6671460" y="5182807"/>
            <a:chExt cx="3856990" cy="311150"/>
          </a:xfrm>
        </p:grpSpPr>
        <p:sp>
          <p:nvSpPr>
            <p:cNvPr id="95" name="object 95"/>
            <p:cNvSpPr/>
            <p:nvPr/>
          </p:nvSpPr>
          <p:spPr>
            <a:xfrm>
              <a:off x="6671460" y="5182807"/>
              <a:ext cx="3856990" cy="114300"/>
            </a:xfrm>
            <a:custGeom>
              <a:avLst/>
              <a:gdLst/>
              <a:ahLst/>
              <a:cxnLst/>
              <a:rect l="l" t="t" r="r" b="b"/>
              <a:pathLst>
                <a:path w="3856990" h="114300">
                  <a:moveTo>
                    <a:pt x="3742621" y="0"/>
                  </a:moveTo>
                  <a:lnTo>
                    <a:pt x="3742621" y="114300"/>
                  </a:lnTo>
                  <a:lnTo>
                    <a:pt x="3818821" y="76200"/>
                  </a:lnTo>
                  <a:lnTo>
                    <a:pt x="3761671" y="76200"/>
                  </a:lnTo>
                  <a:lnTo>
                    <a:pt x="3761671" y="38100"/>
                  </a:lnTo>
                  <a:lnTo>
                    <a:pt x="3818821" y="38100"/>
                  </a:lnTo>
                  <a:lnTo>
                    <a:pt x="3742621" y="0"/>
                  </a:lnTo>
                  <a:close/>
                </a:path>
                <a:path w="3856990" h="114300">
                  <a:moveTo>
                    <a:pt x="3742621" y="38100"/>
                  </a:moveTo>
                  <a:lnTo>
                    <a:pt x="0" y="38100"/>
                  </a:lnTo>
                  <a:lnTo>
                    <a:pt x="0" y="76200"/>
                  </a:lnTo>
                  <a:lnTo>
                    <a:pt x="3742621" y="76200"/>
                  </a:lnTo>
                  <a:lnTo>
                    <a:pt x="3742621" y="38100"/>
                  </a:lnTo>
                  <a:close/>
                </a:path>
                <a:path w="3856990" h="114300">
                  <a:moveTo>
                    <a:pt x="3818821" y="38100"/>
                  </a:moveTo>
                  <a:lnTo>
                    <a:pt x="3761671" y="38100"/>
                  </a:lnTo>
                  <a:lnTo>
                    <a:pt x="3761671" y="76200"/>
                  </a:lnTo>
                  <a:lnTo>
                    <a:pt x="3818821" y="76200"/>
                  </a:lnTo>
                  <a:lnTo>
                    <a:pt x="3856921" y="57150"/>
                  </a:lnTo>
                  <a:lnTo>
                    <a:pt x="3818821" y="38100"/>
                  </a:lnTo>
                  <a:close/>
                </a:path>
              </a:pathLst>
            </a:custGeom>
            <a:solidFill>
              <a:srgbClr val="4F81BD"/>
            </a:solidFill>
          </p:spPr>
          <p:txBody>
            <a:bodyPr wrap="square" lIns="0" tIns="0" rIns="0" bIns="0" rtlCol="0"/>
            <a:lstStyle/>
            <a:p>
              <a:endParaRPr/>
            </a:p>
          </p:txBody>
        </p:sp>
        <p:sp>
          <p:nvSpPr>
            <p:cNvPr id="96" name="object 96"/>
            <p:cNvSpPr/>
            <p:nvPr/>
          </p:nvSpPr>
          <p:spPr>
            <a:xfrm>
              <a:off x="72064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7" name="object 97"/>
            <p:cNvSpPr/>
            <p:nvPr/>
          </p:nvSpPr>
          <p:spPr>
            <a:xfrm>
              <a:off x="77414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8" name="object 98"/>
            <p:cNvSpPr/>
            <p:nvPr/>
          </p:nvSpPr>
          <p:spPr>
            <a:xfrm>
              <a:off x="82859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9" name="object 99"/>
            <p:cNvSpPr/>
            <p:nvPr/>
          </p:nvSpPr>
          <p:spPr>
            <a:xfrm>
              <a:off x="88209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0" name="object 100"/>
            <p:cNvSpPr/>
            <p:nvPr/>
          </p:nvSpPr>
          <p:spPr>
            <a:xfrm>
              <a:off x="93543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101" name="object 101"/>
            <p:cNvSpPr/>
            <p:nvPr/>
          </p:nvSpPr>
          <p:spPr>
            <a:xfrm>
              <a:off x="98988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grpSp>
      <p:sp>
        <p:nvSpPr>
          <p:cNvPr id="102" name="object 102"/>
          <p:cNvSpPr txBox="1"/>
          <p:nvPr/>
        </p:nvSpPr>
        <p:spPr>
          <a:xfrm>
            <a:off x="10522101" y="5370067"/>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
        <p:nvSpPr>
          <p:cNvPr id="103" name="object 103"/>
          <p:cNvSpPr txBox="1"/>
          <p:nvPr/>
        </p:nvSpPr>
        <p:spPr>
          <a:xfrm>
            <a:off x="9425849" y="1416811"/>
            <a:ext cx="462280" cy="479425"/>
          </a:xfrm>
          <a:prstGeom prst="rect">
            <a:avLst/>
          </a:prstGeom>
        </p:spPr>
        <p:txBody>
          <a:bodyPr vert="horz" wrap="square" lIns="0" tIns="12700" rIns="0" bIns="0" rtlCol="0">
            <a:spAutoFit/>
          </a:bodyPr>
          <a:lstStyle/>
          <a:p>
            <a:pPr algn="ctr">
              <a:lnSpc>
                <a:spcPts val="2085"/>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a:p>
            <a:pPr marR="44450" algn="ctr">
              <a:lnSpc>
                <a:spcPts val="1485"/>
              </a:lnSpc>
            </a:pPr>
            <a:r>
              <a:rPr sz="1300" spc="-50" dirty="0">
                <a:solidFill>
                  <a:srgbClr val="10253F"/>
                </a:solidFill>
                <a:latin typeface="Cambria Math"/>
                <a:cs typeface="Cambria Math"/>
              </a:rPr>
              <a:t>2</a:t>
            </a:r>
            <a:endParaRPr sz="1300">
              <a:latin typeface="Cambria Math"/>
              <a:cs typeface="Cambria Math"/>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51" name="object 5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2" name="object 52"/>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51</a:t>
            </a:fld>
            <a:endParaRPr spc="-25" dirty="0"/>
          </a:p>
        </p:txBody>
      </p:sp>
      <p:sp>
        <p:nvSpPr>
          <p:cNvPr id="3" name="object 3"/>
          <p:cNvSpPr txBox="1"/>
          <p:nvPr/>
        </p:nvSpPr>
        <p:spPr>
          <a:xfrm>
            <a:off x="883811" y="1797811"/>
            <a:ext cx="10410825" cy="299720"/>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Tahoma"/>
                <a:cs typeface="Tahoma"/>
              </a:rPr>
              <a:t>Pool</a:t>
            </a:r>
            <a:r>
              <a:rPr sz="1800" b="1" spc="-15" dirty="0">
                <a:latin typeface="Tahoma"/>
                <a:cs typeface="Tahoma"/>
              </a:rPr>
              <a:t> </a:t>
            </a:r>
            <a:r>
              <a:rPr sz="1800" b="1" dirty="0">
                <a:latin typeface="Tahoma"/>
                <a:cs typeface="Tahoma"/>
              </a:rPr>
              <a:t>scale-dependent</a:t>
            </a:r>
            <a:r>
              <a:rPr sz="1800" b="1" spc="-20" dirty="0">
                <a:latin typeface="Tahoma"/>
                <a:cs typeface="Tahoma"/>
              </a:rPr>
              <a:t> </a:t>
            </a:r>
            <a:r>
              <a:rPr sz="1800" b="1" spc="-114" dirty="0">
                <a:latin typeface="Tahoma"/>
                <a:cs typeface="Tahoma"/>
              </a:rPr>
              <a:t>errors</a:t>
            </a:r>
            <a:r>
              <a:rPr sz="1800" b="1" spc="-25" dirty="0">
                <a:latin typeface="Tahoma"/>
                <a:cs typeface="Tahoma"/>
              </a:rPr>
              <a:t> </a:t>
            </a:r>
            <a:r>
              <a:rPr sz="1800" spc="-30" dirty="0">
                <a:latin typeface="Verdana"/>
                <a:cs typeface="Verdana"/>
              </a:rPr>
              <a:t>over</a:t>
            </a:r>
            <a:r>
              <a:rPr sz="1800" spc="-130" dirty="0">
                <a:latin typeface="Verdana"/>
                <a:cs typeface="Verdana"/>
              </a:rPr>
              <a:t> </a:t>
            </a:r>
            <a:r>
              <a:rPr sz="1800" spc="-60" dirty="0">
                <a:latin typeface="Verdana"/>
                <a:cs typeface="Verdana"/>
              </a:rPr>
              <a:t>multiple</a:t>
            </a:r>
            <a:r>
              <a:rPr sz="1800" spc="-125" dirty="0">
                <a:latin typeface="Verdana"/>
                <a:cs typeface="Verdana"/>
              </a:rPr>
              <a:t> </a:t>
            </a:r>
            <a:r>
              <a:rPr sz="1800" spc="-60" dirty="0">
                <a:latin typeface="Verdana"/>
                <a:cs typeface="Verdana"/>
              </a:rPr>
              <a:t>time</a:t>
            </a:r>
            <a:r>
              <a:rPr sz="1800" spc="-120" dirty="0">
                <a:latin typeface="Verdana"/>
                <a:cs typeface="Verdana"/>
              </a:rPr>
              <a:t> </a:t>
            </a:r>
            <a:r>
              <a:rPr sz="1800" spc="-114" dirty="0">
                <a:latin typeface="Verdana"/>
                <a:cs typeface="Verdana"/>
              </a:rPr>
              <a:t>series</a:t>
            </a:r>
            <a:r>
              <a:rPr sz="1800" spc="-130" dirty="0">
                <a:latin typeface="Verdana"/>
                <a:cs typeface="Verdana"/>
              </a:rPr>
              <a:t> </a:t>
            </a:r>
            <a:r>
              <a:rPr sz="1800" spc="65" dirty="0">
                <a:latin typeface="Verdana"/>
                <a:cs typeface="Verdana"/>
              </a:rPr>
              <a:t>and</a:t>
            </a:r>
            <a:r>
              <a:rPr sz="1800" spc="-125" dirty="0">
                <a:latin typeface="Verdana"/>
                <a:cs typeface="Verdana"/>
              </a:rPr>
              <a:t> </a:t>
            </a:r>
            <a:r>
              <a:rPr sz="1800" b="1" dirty="0">
                <a:latin typeface="Tahoma"/>
                <a:cs typeface="Tahoma"/>
              </a:rPr>
              <a:t>scale</a:t>
            </a:r>
            <a:r>
              <a:rPr sz="1800" b="1" spc="-30" dirty="0">
                <a:latin typeface="Tahoma"/>
                <a:cs typeface="Tahoma"/>
              </a:rPr>
              <a:t> </a:t>
            </a:r>
            <a:r>
              <a:rPr sz="1800" b="1" dirty="0">
                <a:latin typeface="Tahoma"/>
                <a:cs typeface="Tahoma"/>
              </a:rPr>
              <a:t>by</a:t>
            </a:r>
            <a:r>
              <a:rPr sz="1800" b="1" spc="-15" dirty="0">
                <a:latin typeface="Tahoma"/>
                <a:cs typeface="Tahoma"/>
              </a:rPr>
              <a:t> </a:t>
            </a:r>
            <a:r>
              <a:rPr sz="1800" b="1" dirty="0">
                <a:latin typeface="Tahoma"/>
                <a:cs typeface="Tahoma"/>
              </a:rPr>
              <a:t>mean</a:t>
            </a:r>
            <a:r>
              <a:rPr sz="1800" b="1" spc="-30" dirty="0">
                <a:latin typeface="Tahoma"/>
                <a:cs typeface="Tahoma"/>
              </a:rPr>
              <a:t> </a:t>
            </a:r>
            <a:r>
              <a:rPr sz="1800" b="1" spc="-65" dirty="0">
                <a:latin typeface="Tahoma"/>
                <a:cs typeface="Tahoma"/>
              </a:rPr>
              <a:t>of</a:t>
            </a:r>
            <a:r>
              <a:rPr sz="1800" b="1" spc="-25" dirty="0">
                <a:latin typeface="Tahoma"/>
                <a:cs typeface="Tahoma"/>
              </a:rPr>
              <a:t> </a:t>
            </a:r>
            <a:r>
              <a:rPr sz="1800" b="1" spc="-10" dirty="0">
                <a:latin typeface="Tahoma"/>
                <a:cs typeface="Tahoma"/>
              </a:rPr>
              <a:t>all</a:t>
            </a:r>
            <a:r>
              <a:rPr sz="1800" b="1" spc="-20" dirty="0">
                <a:latin typeface="Tahoma"/>
                <a:cs typeface="Tahoma"/>
              </a:rPr>
              <a:t> </a:t>
            </a:r>
            <a:r>
              <a:rPr sz="1800" b="1" spc="-75" dirty="0">
                <a:latin typeface="Tahoma"/>
                <a:cs typeface="Tahoma"/>
              </a:rPr>
              <a:t>the</a:t>
            </a:r>
            <a:r>
              <a:rPr sz="1800" b="1" spc="-25" dirty="0">
                <a:latin typeface="Tahoma"/>
                <a:cs typeface="Tahoma"/>
              </a:rPr>
              <a:t> </a:t>
            </a:r>
            <a:r>
              <a:rPr sz="1800" b="1" spc="-60" dirty="0">
                <a:latin typeface="Tahoma"/>
                <a:cs typeface="Tahoma"/>
              </a:rPr>
              <a:t>time</a:t>
            </a:r>
            <a:r>
              <a:rPr sz="1800" b="1" spc="-30" dirty="0">
                <a:latin typeface="Tahoma"/>
                <a:cs typeface="Tahoma"/>
              </a:rPr>
              <a:t> </a:t>
            </a:r>
            <a:r>
              <a:rPr sz="1800" b="1" spc="-10" dirty="0">
                <a:latin typeface="Tahoma"/>
                <a:cs typeface="Tahoma"/>
              </a:rPr>
              <a:t>series</a:t>
            </a:r>
            <a:r>
              <a:rPr sz="1800" spc="-10" dirty="0">
                <a:latin typeface="Verdana"/>
                <a:cs typeface="Verdana"/>
              </a:rPr>
              <a:t>.</a:t>
            </a:r>
            <a:endParaRPr sz="1800">
              <a:latin typeface="Verdana"/>
              <a:cs typeface="Verdana"/>
            </a:endParaRPr>
          </a:p>
        </p:txBody>
      </p:sp>
      <p:sp>
        <p:nvSpPr>
          <p:cNvPr id="4" name="object 4"/>
          <p:cNvSpPr txBox="1"/>
          <p:nvPr/>
        </p:nvSpPr>
        <p:spPr>
          <a:xfrm>
            <a:off x="567727" y="3733292"/>
            <a:ext cx="137858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𝑅𝑀𝑆𝐸</a:t>
            </a:r>
            <a:r>
              <a:rPr sz="2400" spc="190" dirty="0">
                <a:solidFill>
                  <a:srgbClr val="4F81BD"/>
                </a:solidFill>
                <a:latin typeface="Cambria Math"/>
                <a:cs typeface="Cambria Math"/>
              </a:rPr>
              <a:t> </a:t>
            </a:r>
            <a:r>
              <a:rPr sz="2400" spc="-50" dirty="0">
                <a:latin typeface="Cambria Math"/>
                <a:cs typeface="Cambria Math"/>
              </a:rPr>
              <a:t>=</a:t>
            </a:r>
            <a:endParaRPr sz="2400">
              <a:latin typeface="Cambria Math"/>
              <a:cs typeface="Cambria Math"/>
            </a:endParaRPr>
          </a:p>
        </p:txBody>
      </p:sp>
      <p:grpSp>
        <p:nvGrpSpPr>
          <p:cNvPr id="5" name="object 5"/>
          <p:cNvGrpSpPr/>
          <p:nvPr/>
        </p:nvGrpSpPr>
        <p:grpSpPr>
          <a:xfrm>
            <a:off x="2021878" y="3236781"/>
            <a:ext cx="2870200" cy="739775"/>
            <a:chOff x="2021878" y="3236781"/>
            <a:chExt cx="2870200" cy="739775"/>
          </a:xfrm>
        </p:grpSpPr>
        <p:sp>
          <p:nvSpPr>
            <p:cNvPr id="6" name="object 6"/>
            <p:cNvSpPr/>
            <p:nvPr/>
          </p:nvSpPr>
          <p:spPr>
            <a:xfrm>
              <a:off x="2021878" y="3950662"/>
              <a:ext cx="2870200" cy="25400"/>
            </a:xfrm>
            <a:custGeom>
              <a:avLst/>
              <a:gdLst/>
              <a:ahLst/>
              <a:cxnLst/>
              <a:rect l="l" t="t" r="r" b="b"/>
              <a:pathLst>
                <a:path w="2870200" h="25400">
                  <a:moveTo>
                    <a:pt x="2870199" y="0"/>
                  </a:moveTo>
                  <a:lnTo>
                    <a:pt x="0" y="0"/>
                  </a:lnTo>
                  <a:lnTo>
                    <a:pt x="0" y="25400"/>
                  </a:lnTo>
                  <a:lnTo>
                    <a:pt x="2870199" y="25400"/>
                  </a:lnTo>
                  <a:lnTo>
                    <a:pt x="2870199" y="0"/>
                  </a:lnTo>
                  <a:close/>
                </a:path>
              </a:pathLst>
            </a:custGeom>
            <a:solidFill>
              <a:srgbClr val="000000"/>
            </a:solidFill>
          </p:spPr>
          <p:txBody>
            <a:bodyPr wrap="square" lIns="0" tIns="0" rIns="0" bIns="0" rtlCol="0"/>
            <a:lstStyle/>
            <a:p>
              <a:endParaRPr/>
            </a:p>
          </p:txBody>
        </p:sp>
        <p:sp>
          <p:nvSpPr>
            <p:cNvPr id="7" name="object 7"/>
            <p:cNvSpPr/>
            <p:nvPr/>
          </p:nvSpPr>
          <p:spPr>
            <a:xfrm>
              <a:off x="2022576" y="3236785"/>
              <a:ext cx="2869565" cy="680085"/>
            </a:xfrm>
            <a:custGeom>
              <a:avLst/>
              <a:gdLst/>
              <a:ahLst/>
              <a:cxnLst/>
              <a:rect l="l" t="t" r="r" b="b"/>
              <a:pathLst>
                <a:path w="2869565" h="680085">
                  <a:moveTo>
                    <a:pt x="723201" y="383679"/>
                  </a:moveTo>
                  <a:lnTo>
                    <a:pt x="227901" y="383679"/>
                  </a:lnTo>
                  <a:lnTo>
                    <a:pt x="227901" y="409079"/>
                  </a:lnTo>
                  <a:lnTo>
                    <a:pt x="723201" y="409079"/>
                  </a:lnTo>
                  <a:lnTo>
                    <a:pt x="723201" y="383679"/>
                  </a:lnTo>
                  <a:close/>
                </a:path>
                <a:path w="2869565" h="680085">
                  <a:moveTo>
                    <a:pt x="2869501" y="2679"/>
                  </a:moveTo>
                  <a:lnTo>
                    <a:pt x="234696" y="2679"/>
                  </a:lnTo>
                  <a:lnTo>
                    <a:pt x="234696" y="0"/>
                  </a:lnTo>
                  <a:lnTo>
                    <a:pt x="188264" y="0"/>
                  </a:lnTo>
                  <a:lnTo>
                    <a:pt x="126352" y="625830"/>
                  </a:lnTo>
                  <a:lnTo>
                    <a:pt x="51638" y="487565"/>
                  </a:lnTo>
                  <a:lnTo>
                    <a:pt x="0" y="514794"/>
                  </a:lnTo>
                  <a:lnTo>
                    <a:pt x="5803" y="525360"/>
                  </a:lnTo>
                  <a:lnTo>
                    <a:pt x="33032" y="511073"/>
                  </a:lnTo>
                  <a:lnTo>
                    <a:pt x="124866" y="679843"/>
                  </a:lnTo>
                  <a:lnTo>
                    <a:pt x="138709" y="679843"/>
                  </a:lnTo>
                  <a:lnTo>
                    <a:pt x="204927" y="19799"/>
                  </a:lnTo>
                  <a:lnTo>
                    <a:pt x="227901" y="19799"/>
                  </a:lnTo>
                  <a:lnTo>
                    <a:pt x="227901" y="28079"/>
                  </a:lnTo>
                  <a:lnTo>
                    <a:pt x="2869501" y="28079"/>
                  </a:lnTo>
                  <a:lnTo>
                    <a:pt x="2869501" y="2679"/>
                  </a:lnTo>
                  <a:close/>
                </a:path>
              </a:pathLst>
            </a:custGeom>
            <a:solidFill>
              <a:srgbClr val="4F81BD"/>
            </a:solidFill>
          </p:spPr>
          <p:txBody>
            <a:bodyPr wrap="square" lIns="0" tIns="0" rIns="0" bIns="0" rtlCol="0"/>
            <a:lstStyle/>
            <a:p>
              <a:endParaRPr/>
            </a:p>
          </p:txBody>
        </p:sp>
      </p:grpSp>
      <p:sp>
        <p:nvSpPr>
          <p:cNvPr id="8" name="object 8"/>
          <p:cNvSpPr txBox="1"/>
          <p:nvPr/>
        </p:nvSpPr>
        <p:spPr>
          <a:xfrm>
            <a:off x="2233396" y="35473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𝑀𝐻</a:t>
            </a:r>
            <a:endParaRPr sz="2400">
              <a:latin typeface="Cambria Math"/>
              <a:cs typeface="Cambria Math"/>
            </a:endParaRPr>
          </a:p>
        </p:txBody>
      </p:sp>
      <p:sp>
        <p:nvSpPr>
          <p:cNvPr id="9" name="object 9"/>
          <p:cNvSpPr txBox="1"/>
          <p:nvPr/>
        </p:nvSpPr>
        <p:spPr>
          <a:xfrm>
            <a:off x="2990126" y="35565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10" name="object 10"/>
          <p:cNvSpPr txBox="1"/>
          <p:nvPr/>
        </p:nvSpPr>
        <p:spPr>
          <a:xfrm>
            <a:off x="2368842" y="3215132"/>
            <a:ext cx="873760" cy="391160"/>
          </a:xfrm>
          <a:prstGeom prst="rect">
            <a:avLst/>
          </a:prstGeom>
        </p:spPr>
        <p:txBody>
          <a:bodyPr vert="horz" wrap="square" lIns="0" tIns="12700" rIns="0" bIns="0" rtlCol="0">
            <a:spAutoFit/>
          </a:bodyPr>
          <a:lstStyle/>
          <a:p>
            <a:pPr marL="38100">
              <a:lnSpc>
                <a:spcPct val="100000"/>
              </a:lnSpc>
              <a:spcBef>
                <a:spcPts val="100"/>
              </a:spcBef>
              <a:tabLst>
                <a:tab pos="417830" algn="l"/>
              </a:tabLst>
            </a:pPr>
            <a:r>
              <a:rPr sz="2400" spc="-50" dirty="0">
                <a:solidFill>
                  <a:srgbClr val="4F81BD"/>
                </a:solidFill>
                <a:latin typeface="Cambria Math"/>
                <a:cs typeface="Cambria Math"/>
              </a:rPr>
              <a:t>1</a:t>
            </a:r>
            <a:r>
              <a:rPr sz="2400" dirty="0">
                <a:solidFill>
                  <a:srgbClr val="4F81BD"/>
                </a:solidFill>
                <a:latin typeface="Cambria Math"/>
                <a:cs typeface="Cambria Math"/>
              </a:rPr>
              <a:t>	</a:t>
            </a:r>
            <a:r>
              <a:rPr sz="3600" spc="-37" baseline="-30092" dirty="0">
                <a:solidFill>
                  <a:srgbClr val="4F81BD"/>
                </a:solidFill>
                <a:latin typeface="Cambria Math"/>
                <a:cs typeface="Cambria Math"/>
              </a:rPr>
              <a:t>∑</a:t>
            </a:r>
            <a:r>
              <a:rPr sz="2700" spc="-37" baseline="-15432" dirty="0">
                <a:solidFill>
                  <a:srgbClr val="4F81BD"/>
                </a:solidFill>
                <a:latin typeface="Cambria Math"/>
                <a:cs typeface="Cambria Math"/>
              </a:rPr>
              <a:t>𝑀</a:t>
            </a:r>
            <a:endParaRPr sz="2700" baseline="-15432">
              <a:latin typeface="Cambria Math"/>
              <a:cs typeface="Cambria Math"/>
            </a:endParaRPr>
          </a:p>
        </p:txBody>
      </p:sp>
      <p:sp>
        <p:nvSpPr>
          <p:cNvPr id="11" name="object 11"/>
          <p:cNvSpPr txBox="1"/>
          <p:nvPr/>
        </p:nvSpPr>
        <p:spPr>
          <a:xfrm>
            <a:off x="3632809" y="35473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12" name="object 12"/>
          <p:cNvSpPr txBox="1"/>
          <p:nvPr/>
        </p:nvSpPr>
        <p:spPr>
          <a:xfrm>
            <a:off x="3391446" y="3279140"/>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13" name="object 13"/>
          <p:cNvSpPr txBox="1"/>
          <p:nvPr/>
        </p:nvSpPr>
        <p:spPr>
          <a:xfrm>
            <a:off x="4296574" y="3565652"/>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14" name="object 14"/>
          <p:cNvPicPr/>
          <p:nvPr/>
        </p:nvPicPr>
        <p:blipFill>
          <a:blip r:embed="rId2" cstate="print"/>
          <a:stretch>
            <a:fillRect/>
          </a:stretch>
        </p:blipFill>
        <p:spPr>
          <a:xfrm>
            <a:off x="4354639" y="3387669"/>
            <a:ext cx="232430" cy="211745"/>
          </a:xfrm>
          <a:prstGeom prst="rect">
            <a:avLst/>
          </a:prstGeom>
        </p:spPr>
      </p:pic>
      <p:sp>
        <p:nvSpPr>
          <p:cNvPr id="15" name="object 15"/>
          <p:cNvSpPr txBox="1"/>
          <p:nvPr/>
        </p:nvSpPr>
        <p:spPr>
          <a:xfrm>
            <a:off x="4002316" y="3394964"/>
            <a:ext cx="912494"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25" dirty="0">
                <a:solidFill>
                  <a:srgbClr val="4F81BD"/>
                </a:solidFill>
                <a:latin typeface="Cambria Math"/>
                <a:cs typeface="Cambria Math"/>
              </a:rPr>
              <a:t>)</a:t>
            </a:r>
            <a:r>
              <a:rPr sz="2700" spc="-37" baseline="21604" dirty="0">
                <a:solidFill>
                  <a:srgbClr val="4F81BD"/>
                </a:solidFill>
                <a:latin typeface="Cambria Math"/>
                <a:cs typeface="Cambria Math"/>
              </a:rPr>
              <a:t>2</a:t>
            </a:r>
            <a:endParaRPr sz="2700" baseline="21604">
              <a:latin typeface="Cambria Math"/>
              <a:cs typeface="Cambria Math"/>
            </a:endParaRPr>
          </a:p>
        </p:txBody>
      </p:sp>
      <p:sp>
        <p:nvSpPr>
          <p:cNvPr id="16" name="object 16"/>
          <p:cNvSpPr txBox="1"/>
          <p:nvPr/>
        </p:nvSpPr>
        <p:spPr>
          <a:xfrm>
            <a:off x="2161260" y="42331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17" name="object 17"/>
          <p:cNvSpPr txBox="1"/>
          <p:nvPr/>
        </p:nvSpPr>
        <p:spPr>
          <a:xfrm>
            <a:off x="2917990" y="42423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𝑖=1</a:t>
            </a:r>
            <a:endParaRPr sz="1800">
              <a:latin typeface="Cambria Math"/>
              <a:cs typeface="Cambria Math"/>
            </a:endParaRPr>
          </a:p>
        </p:txBody>
      </p:sp>
      <p:sp>
        <p:nvSpPr>
          <p:cNvPr id="18" name="object 18"/>
          <p:cNvSpPr txBox="1"/>
          <p:nvPr/>
        </p:nvSpPr>
        <p:spPr>
          <a:xfrm>
            <a:off x="2136178" y="3900932"/>
            <a:ext cx="103378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5"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spc="-3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6975" dirty="0">
                <a:solidFill>
                  <a:srgbClr val="C0504D"/>
                </a:solidFill>
                <a:latin typeface="Cambria Math"/>
                <a:cs typeface="Cambria Math"/>
              </a:rPr>
              <a:t>𝑀</a:t>
            </a:r>
            <a:endParaRPr sz="2700" baseline="-16975">
              <a:latin typeface="Cambria Math"/>
              <a:cs typeface="Cambria Math"/>
            </a:endParaRPr>
          </a:p>
        </p:txBody>
      </p:sp>
      <p:sp>
        <p:nvSpPr>
          <p:cNvPr id="19" name="object 19"/>
          <p:cNvSpPr txBox="1"/>
          <p:nvPr/>
        </p:nvSpPr>
        <p:spPr>
          <a:xfrm>
            <a:off x="3560673" y="42331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𝑡=1</a:t>
            </a:r>
            <a:endParaRPr sz="1800">
              <a:latin typeface="Cambria Math"/>
              <a:cs typeface="Cambria Math"/>
            </a:endParaRPr>
          </a:p>
        </p:txBody>
      </p:sp>
      <p:sp>
        <p:nvSpPr>
          <p:cNvPr id="20" name="object 20"/>
          <p:cNvSpPr txBox="1"/>
          <p:nvPr/>
        </p:nvSpPr>
        <p:spPr>
          <a:xfrm>
            <a:off x="3319310" y="3967988"/>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21" name="object 21"/>
          <p:cNvSpPr txBox="1"/>
          <p:nvPr/>
        </p:nvSpPr>
        <p:spPr>
          <a:xfrm>
            <a:off x="4246283" y="4257547"/>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22" name="object 22"/>
          <p:cNvSpPr txBox="1"/>
          <p:nvPr/>
        </p:nvSpPr>
        <p:spPr>
          <a:xfrm>
            <a:off x="3980980" y="3916171"/>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23" name="object 23"/>
          <p:cNvSpPr txBox="1"/>
          <p:nvPr/>
        </p:nvSpPr>
        <p:spPr>
          <a:xfrm>
            <a:off x="4932019" y="3504692"/>
            <a:ext cx="119316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95" baseline="-41666" dirty="0">
                <a:latin typeface="Cambria Math"/>
                <a:cs typeface="Cambria Math"/>
              </a:rPr>
              <a:t> </a:t>
            </a:r>
            <a:r>
              <a:rPr sz="2400" spc="-20" dirty="0">
                <a:solidFill>
                  <a:srgbClr val="4F81BD"/>
                </a:solidFill>
                <a:latin typeface="Cambria Math"/>
                <a:cs typeface="Cambria Math"/>
              </a:rPr>
              <a:t>𝑅𝑀𝑆𝐸</a:t>
            </a:r>
            <a:endParaRPr sz="2400">
              <a:latin typeface="Cambria Math"/>
              <a:cs typeface="Cambria Math"/>
            </a:endParaRPr>
          </a:p>
        </p:txBody>
      </p:sp>
      <p:grpSp>
        <p:nvGrpSpPr>
          <p:cNvPr id="24" name="object 24"/>
          <p:cNvGrpSpPr/>
          <p:nvPr/>
        </p:nvGrpSpPr>
        <p:grpSpPr>
          <a:xfrm>
            <a:off x="5285778" y="3950662"/>
            <a:ext cx="812800" cy="79375"/>
            <a:chOff x="5285778" y="3950662"/>
            <a:chExt cx="812800" cy="79375"/>
          </a:xfrm>
        </p:grpSpPr>
        <p:sp>
          <p:nvSpPr>
            <p:cNvPr id="25" name="object 25"/>
            <p:cNvSpPr/>
            <p:nvPr/>
          </p:nvSpPr>
          <p:spPr>
            <a:xfrm>
              <a:off x="5285778" y="3950662"/>
              <a:ext cx="812800" cy="25400"/>
            </a:xfrm>
            <a:custGeom>
              <a:avLst/>
              <a:gdLst/>
              <a:ahLst/>
              <a:cxnLst/>
              <a:rect l="l" t="t" r="r" b="b"/>
              <a:pathLst>
                <a:path w="812800" h="25400">
                  <a:moveTo>
                    <a:pt x="812800" y="0"/>
                  </a:moveTo>
                  <a:lnTo>
                    <a:pt x="0" y="0"/>
                  </a:lnTo>
                  <a:lnTo>
                    <a:pt x="0" y="25400"/>
                  </a:lnTo>
                  <a:lnTo>
                    <a:pt x="812800" y="25400"/>
                  </a:lnTo>
                  <a:lnTo>
                    <a:pt x="812800" y="0"/>
                  </a:lnTo>
                  <a:close/>
                </a:path>
              </a:pathLst>
            </a:custGeom>
            <a:solidFill>
              <a:srgbClr val="000000"/>
            </a:solidFill>
          </p:spPr>
          <p:txBody>
            <a:bodyPr wrap="square" lIns="0" tIns="0" rIns="0" bIns="0" rtlCol="0"/>
            <a:lstStyle/>
            <a:p>
              <a:endParaRPr/>
            </a:p>
          </p:txBody>
        </p:sp>
        <p:sp>
          <p:nvSpPr>
            <p:cNvPr id="26" name="object 26"/>
            <p:cNvSpPr/>
            <p:nvPr/>
          </p:nvSpPr>
          <p:spPr>
            <a:xfrm>
              <a:off x="5505869" y="4013788"/>
              <a:ext cx="368935" cy="15875"/>
            </a:xfrm>
            <a:custGeom>
              <a:avLst/>
              <a:gdLst/>
              <a:ahLst/>
              <a:cxnLst/>
              <a:rect l="l" t="t" r="r" b="b"/>
              <a:pathLst>
                <a:path w="368935"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27" name="object 27"/>
          <p:cNvSpPr txBox="1"/>
          <p:nvPr/>
        </p:nvSpPr>
        <p:spPr>
          <a:xfrm>
            <a:off x="5493105" y="3958844"/>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28" name="object 28"/>
          <p:cNvSpPr txBox="1"/>
          <p:nvPr/>
        </p:nvSpPr>
        <p:spPr>
          <a:xfrm>
            <a:off x="2572419" y="2693923"/>
            <a:ext cx="192849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30" dirty="0">
                <a:solidFill>
                  <a:srgbClr val="4F81BD"/>
                </a:solidFill>
                <a:latin typeface="Tahoma"/>
                <a:cs typeface="Tahoma"/>
              </a:rPr>
              <a:t>RMSE</a:t>
            </a:r>
            <a:endParaRPr sz="1800">
              <a:latin typeface="Tahoma"/>
              <a:cs typeface="Tahoma"/>
            </a:endParaRPr>
          </a:p>
        </p:txBody>
      </p:sp>
      <p:sp>
        <p:nvSpPr>
          <p:cNvPr id="29" name="object 29"/>
          <p:cNvSpPr/>
          <p:nvPr/>
        </p:nvSpPr>
        <p:spPr>
          <a:xfrm>
            <a:off x="7777191" y="3880139"/>
            <a:ext cx="2552700" cy="25400"/>
          </a:xfrm>
          <a:custGeom>
            <a:avLst/>
            <a:gdLst/>
            <a:ahLst/>
            <a:cxnLst/>
            <a:rect l="l" t="t" r="r" b="b"/>
            <a:pathLst>
              <a:path w="2552700" h="25400">
                <a:moveTo>
                  <a:pt x="2552700" y="0"/>
                </a:moveTo>
                <a:lnTo>
                  <a:pt x="0" y="0"/>
                </a:lnTo>
                <a:lnTo>
                  <a:pt x="0" y="25400"/>
                </a:lnTo>
                <a:lnTo>
                  <a:pt x="2552700" y="25400"/>
                </a:lnTo>
                <a:lnTo>
                  <a:pt x="2552700" y="0"/>
                </a:lnTo>
                <a:close/>
              </a:path>
            </a:pathLst>
          </a:custGeom>
          <a:solidFill>
            <a:srgbClr val="000000"/>
          </a:solidFill>
        </p:spPr>
        <p:txBody>
          <a:bodyPr wrap="square" lIns="0" tIns="0" rIns="0" bIns="0" rtlCol="0"/>
          <a:lstStyle/>
          <a:p>
            <a:endParaRPr/>
          </a:p>
        </p:txBody>
      </p:sp>
      <p:sp>
        <p:nvSpPr>
          <p:cNvPr id="30" name="object 30"/>
          <p:cNvSpPr txBox="1"/>
          <p:nvPr/>
        </p:nvSpPr>
        <p:spPr>
          <a:xfrm>
            <a:off x="6901781" y="3663188"/>
            <a:ext cx="1430020"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𝐷</a:t>
            </a:r>
            <a:r>
              <a:rPr sz="2400" spc="185" dirty="0">
                <a:solidFill>
                  <a:srgbClr val="4F81BD"/>
                </a:solidFill>
                <a:latin typeface="Cambria Math"/>
                <a:cs typeface="Cambria Math"/>
              </a:rPr>
              <a:t> </a:t>
            </a:r>
            <a:r>
              <a:rPr sz="2400" dirty="0">
                <a:latin typeface="Cambria Math"/>
                <a:cs typeface="Cambria Math"/>
              </a:rPr>
              <a:t>=</a:t>
            </a:r>
            <a:r>
              <a:rPr sz="2400" spc="375" dirty="0">
                <a:latin typeface="Cambria Math"/>
                <a:cs typeface="Cambria Math"/>
              </a:rPr>
              <a:t> </a:t>
            </a:r>
            <a:r>
              <a:rPr sz="3600" spc="-37" baseline="24305" dirty="0">
                <a:solidFill>
                  <a:srgbClr val="4F81BD"/>
                </a:solidFill>
                <a:latin typeface="Cambria Math"/>
                <a:cs typeface="Cambria Math"/>
              </a:rPr>
              <a:t>𝑀𝐻</a:t>
            </a:r>
            <a:endParaRPr sz="3600" baseline="24305">
              <a:latin typeface="Cambria Math"/>
              <a:cs typeface="Cambria Math"/>
            </a:endParaRPr>
          </a:p>
        </p:txBody>
      </p:sp>
      <p:sp>
        <p:nvSpPr>
          <p:cNvPr id="31" name="object 31"/>
          <p:cNvSpPr txBox="1"/>
          <p:nvPr/>
        </p:nvSpPr>
        <p:spPr>
          <a:xfrm>
            <a:off x="8557289" y="3526028"/>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32" name="object 32"/>
          <p:cNvSpPr txBox="1"/>
          <p:nvPr/>
        </p:nvSpPr>
        <p:spPr>
          <a:xfrm>
            <a:off x="7777191" y="3196844"/>
            <a:ext cx="103251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0" dirty="0">
                <a:solidFill>
                  <a:srgbClr val="4F81BD"/>
                </a:solidFill>
                <a:uFill>
                  <a:solidFill>
                    <a:srgbClr val="4F81BD"/>
                  </a:solidFill>
                </a:uFill>
                <a:latin typeface="Cambria Math"/>
                <a:cs typeface="Cambria Math"/>
              </a:rPr>
              <a:t>  </a:t>
            </a:r>
            <a:r>
              <a:rPr sz="2400" u="heavy" spc="-50" dirty="0">
                <a:solidFill>
                  <a:srgbClr val="4F81BD"/>
                </a:solidFill>
                <a:uFill>
                  <a:solidFill>
                    <a:srgbClr val="4F81BD"/>
                  </a:solidFill>
                </a:uFill>
                <a:latin typeface="Cambria Math"/>
                <a:cs typeface="Cambria Math"/>
              </a:rPr>
              <a:t>1</a:t>
            </a:r>
            <a:r>
              <a:rPr sz="2400" u="heavy" dirty="0">
                <a:solidFill>
                  <a:srgbClr val="4F81BD"/>
                </a:solidFill>
                <a:uFill>
                  <a:solidFill>
                    <a:srgbClr val="4F81BD"/>
                  </a:solidFill>
                </a:uFill>
                <a:latin typeface="Cambria Math"/>
                <a:cs typeface="Cambria Math"/>
              </a:rPr>
              <a:t>	</a:t>
            </a:r>
            <a:r>
              <a:rPr sz="2400" spc="-60" dirty="0">
                <a:solidFill>
                  <a:srgbClr val="4F81BD"/>
                </a:solidFill>
                <a:latin typeface="Cambria Math"/>
                <a:cs typeface="Cambria Math"/>
              </a:rPr>
              <a:t> </a:t>
            </a:r>
            <a:r>
              <a:rPr sz="3600" baseline="-30092" dirty="0">
                <a:solidFill>
                  <a:srgbClr val="4F81BD"/>
                </a:solidFill>
                <a:latin typeface="Cambria Math"/>
                <a:cs typeface="Cambria Math"/>
              </a:rPr>
              <a:t>∑</a:t>
            </a:r>
            <a:r>
              <a:rPr sz="2700" baseline="-13888" dirty="0">
                <a:solidFill>
                  <a:srgbClr val="4F81BD"/>
                </a:solidFill>
                <a:latin typeface="Cambria Math"/>
                <a:cs typeface="Cambria Math"/>
              </a:rPr>
              <a:t>𝑀</a:t>
            </a:r>
            <a:endParaRPr sz="2700" baseline="-13888">
              <a:latin typeface="Cambria Math"/>
              <a:cs typeface="Cambria Math"/>
            </a:endParaRPr>
          </a:p>
        </p:txBody>
      </p:sp>
      <p:sp>
        <p:nvSpPr>
          <p:cNvPr id="33" name="object 33"/>
          <p:cNvSpPr txBox="1"/>
          <p:nvPr/>
        </p:nvSpPr>
        <p:spPr>
          <a:xfrm>
            <a:off x="9199972" y="3519932"/>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34" name="object 34"/>
          <p:cNvSpPr txBox="1"/>
          <p:nvPr/>
        </p:nvSpPr>
        <p:spPr>
          <a:xfrm>
            <a:off x="8958608" y="3257803"/>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35" name="object 35"/>
          <p:cNvSpPr txBox="1"/>
          <p:nvPr/>
        </p:nvSpPr>
        <p:spPr>
          <a:xfrm>
            <a:off x="9884375" y="3538220"/>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36" name="object 36"/>
          <p:cNvPicPr/>
          <p:nvPr/>
        </p:nvPicPr>
        <p:blipFill>
          <a:blip r:embed="rId3" cstate="print"/>
          <a:stretch>
            <a:fillRect/>
          </a:stretch>
        </p:blipFill>
        <p:spPr>
          <a:xfrm>
            <a:off x="9942440" y="3368517"/>
            <a:ext cx="232430" cy="211744"/>
          </a:xfrm>
          <a:prstGeom prst="rect">
            <a:avLst/>
          </a:prstGeom>
        </p:spPr>
      </p:pic>
      <p:sp>
        <p:nvSpPr>
          <p:cNvPr id="37" name="object 37"/>
          <p:cNvSpPr txBox="1"/>
          <p:nvPr/>
        </p:nvSpPr>
        <p:spPr>
          <a:xfrm>
            <a:off x="9620279" y="3376676"/>
            <a:ext cx="71945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50" dirty="0">
                <a:solidFill>
                  <a:srgbClr val="4F81BD"/>
                </a:solidFill>
                <a:latin typeface="Cambria Math"/>
                <a:cs typeface="Cambria Math"/>
              </a:rPr>
              <a:t>|</a:t>
            </a:r>
            <a:endParaRPr sz="2400">
              <a:latin typeface="Cambria Math"/>
              <a:cs typeface="Cambria Math"/>
            </a:endParaRPr>
          </a:p>
        </p:txBody>
      </p:sp>
      <p:sp>
        <p:nvSpPr>
          <p:cNvPr id="38" name="object 38"/>
          <p:cNvSpPr txBox="1"/>
          <p:nvPr/>
        </p:nvSpPr>
        <p:spPr>
          <a:xfrm>
            <a:off x="7767412" y="4163059"/>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39" name="object 39"/>
          <p:cNvSpPr txBox="1"/>
          <p:nvPr/>
        </p:nvSpPr>
        <p:spPr>
          <a:xfrm>
            <a:off x="7739091" y="3830828"/>
            <a:ext cx="103759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80"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5432" dirty="0">
                <a:solidFill>
                  <a:srgbClr val="C0504D"/>
                </a:solidFill>
                <a:latin typeface="Cambria Math"/>
                <a:cs typeface="Cambria Math"/>
              </a:rPr>
              <a:t>𝑀</a:t>
            </a:r>
            <a:endParaRPr sz="2700" baseline="-15432">
              <a:latin typeface="Cambria Math"/>
              <a:cs typeface="Cambria Math"/>
            </a:endParaRPr>
          </a:p>
        </p:txBody>
      </p:sp>
      <p:sp>
        <p:nvSpPr>
          <p:cNvPr id="40" name="object 40"/>
          <p:cNvSpPr txBox="1"/>
          <p:nvPr/>
        </p:nvSpPr>
        <p:spPr>
          <a:xfrm>
            <a:off x="8524142" y="4169155"/>
            <a:ext cx="1066800" cy="299720"/>
          </a:xfrm>
          <a:prstGeom prst="rect">
            <a:avLst/>
          </a:prstGeom>
        </p:spPr>
        <p:txBody>
          <a:bodyPr vert="horz" wrap="square" lIns="0" tIns="12700" rIns="0" bIns="0" rtlCol="0">
            <a:spAutoFit/>
          </a:bodyPr>
          <a:lstStyle/>
          <a:p>
            <a:pPr marL="12700">
              <a:lnSpc>
                <a:spcPct val="100000"/>
              </a:lnSpc>
              <a:spcBef>
                <a:spcPts val="100"/>
              </a:spcBef>
              <a:tabLst>
                <a:tab pos="655320" algn="l"/>
              </a:tabLst>
            </a:pPr>
            <a:r>
              <a:rPr sz="1800" spc="-25" dirty="0">
                <a:solidFill>
                  <a:srgbClr val="C0504D"/>
                </a:solidFill>
                <a:latin typeface="Cambria Math"/>
                <a:cs typeface="Cambria Math"/>
              </a:rPr>
              <a:t>𝑖=1</a:t>
            </a:r>
            <a:r>
              <a:rPr sz="1800" dirty="0">
                <a:solidFill>
                  <a:srgbClr val="C0504D"/>
                </a:solidFill>
                <a:latin typeface="Cambria Math"/>
                <a:cs typeface="Cambria Math"/>
              </a:rPr>
              <a:t>	</a:t>
            </a:r>
            <a:r>
              <a:rPr sz="2700" spc="-37" baseline="1543" dirty="0">
                <a:solidFill>
                  <a:srgbClr val="C0504D"/>
                </a:solidFill>
                <a:latin typeface="Cambria Math"/>
                <a:cs typeface="Cambria Math"/>
              </a:rPr>
              <a:t>𝑡=1</a:t>
            </a:r>
            <a:endParaRPr sz="2700" baseline="1543">
              <a:latin typeface="Cambria Math"/>
              <a:cs typeface="Cambria Math"/>
            </a:endParaRPr>
          </a:p>
        </p:txBody>
      </p:sp>
      <p:sp>
        <p:nvSpPr>
          <p:cNvPr id="41" name="object 41"/>
          <p:cNvSpPr txBox="1"/>
          <p:nvPr/>
        </p:nvSpPr>
        <p:spPr>
          <a:xfrm>
            <a:off x="8925462" y="3894835"/>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42" name="object 42"/>
          <p:cNvSpPr txBox="1"/>
          <p:nvPr/>
        </p:nvSpPr>
        <p:spPr>
          <a:xfrm>
            <a:off x="9852435" y="4187444"/>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43" name="object 43"/>
          <p:cNvSpPr txBox="1"/>
          <p:nvPr/>
        </p:nvSpPr>
        <p:spPr>
          <a:xfrm>
            <a:off x="9587131" y="3846067"/>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44" name="object 44"/>
          <p:cNvSpPr txBox="1"/>
          <p:nvPr/>
        </p:nvSpPr>
        <p:spPr>
          <a:xfrm>
            <a:off x="10406981" y="3663188"/>
            <a:ext cx="25336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a:t>
            </a:r>
            <a:endParaRPr sz="2400">
              <a:latin typeface="Cambria Math"/>
              <a:cs typeface="Cambria Math"/>
            </a:endParaRPr>
          </a:p>
        </p:txBody>
      </p:sp>
      <p:grpSp>
        <p:nvGrpSpPr>
          <p:cNvPr id="45" name="object 45"/>
          <p:cNvGrpSpPr/>
          <p:nvPr/>
        </p:nvGrpSpPr>
        <p:grpSpPr>
          <a:xfrm>
            <a:off x="10736291" y="3880139"/>
            <a:ext cx="660400" cy="79375"/>
            <a:chOff x="10736291" y="3880139"/>
            <a:chExt cx="660400" cy="79375"/>
          </a:xfrm>
        </p:grpSpPr>
        <p:sp>
          <p:nvSpPr>
            <p:cNvPr id="46" name="object 46"/>
            <p:cNvSpPr/>
            <p:nvPr/>
          </p:nvSpPr>
          <p:spPr>
            <a:xfrm>
              <a:off x="10736291" y="3880139"/>
              <a:ext cx="660400" cy="25400"/>
            </a:xfrm>
            <a:custGeom>
              <a:avLst/>
              <a:gdLst/>
              <a:ahLst/>
              <a:cxnLst/>
              <a:rect l="l" t="t" r="r" b="b"/>
              <a:pathLst>
                <a:path w="660400" h="25400">
                  <a:moveTo>
                    <a:pt x="660400" y="0"/>
                  </a:moveTo>
                  <a:lnTo>
                    <a:pt x="0" y="0"/>
                  </a:lnTo>
                  <a:lnTo>
                    <a:pt x="0" y="25400"/>
                  </a:lnTo>
                  <a:lnTo>
                    <a:pt x="660400" y="25400"/>
                  </a:lnTo>
                  <a:lnTo>
                    <a:pt x="660400" y="0"/>
                  </a:lnTo>
                  <a:close/>
                </a:path>
              </a:pathLst>
            </a:custGeom>
            <a:solidFill>
              <a:srgbClr val="000000"/>
            </a:solidFill>
          </p:spPr>
          <p:txBody>
            <a:bodyPr wrap="square" lIns="0" tIns="0" rIns="0" bIns="0" rtlCol="0"/>
            <a:lstStyle/>
            <a:p>
              <a:endParaRPr/>
            </a:p>
          </p:txBody>
        </p:sp>
        <p:sp>
          <p:nvSpPr>
            <p:cNvPr id="47" name="object 47"/>
            <p:cNvSpPr/>
            <p:nvPr/>
          </p:nvSpPr>
          <p:spPr>
            <a:xfrm>
              <a:off x="10874467" y="3943263"/>
              <a:ext cx="368935" cy="15875"/>
            </a:xfrm>
            <a:custGeom>
              <a:avLst/>
              <a:gdLst/>
              <a:ahLst/>
              <a:cxnLst/>
              <a:rect l="l" t="t" r="r" b="b"/>
              <a:pathLst>
                <a:path w="368934"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48" name="object 48"/>
          <p:cNvSpPr txBox="1"/>
          <p:nvPr/>
        </p:nvSpPr>
        <p:spPr>
          <a:xfrm>
            <a:off x="10718638" y="3434588"/>
            <a:ext cx="66802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𝑀𝐴𝐸</a:t>
            </a:r>
            <a:endParaRPr sz="2400">
              <a:latin typeface="Cambria Math"/>
              <a:cs typeface="Cambria Math"/>
            </a:endParaRPr>
          </a:p>
        </p:txBody>
      </p:sp>
      <p:sp>
        <p:nvSpPr>
          <p:cNvPr id="49" name="object 49"/>
          <p:cNvSpPr txBox="1"/>
          <p:nvPr/>
        </p:nvSpPr>
        <p:spPr>
          <a:xfrm>
            <a:off x="10861704" y="3888740"/>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50" name="object 50"/>
          <p:cNvSpPr txBox="1"/>
          <p:nvPr/>
        </p:nvSpPr>
        <p:spPr>
          <a:xfrm>
            <a:off x="8118069" y="2425700"/>
            <a:ext cx="2490470" cy="568325"/>
          </a:xfrm>
          <a:prstGeom prst="rect">
            <a:avLst/>
          </a:prstGeom>
        </p:spPr>
        <p:txBody>
          <a:bodyPr vert="horz" wrap="square" lIns="0" tIns="26670" rIns="0" bIns="0" rtlCol="0">
            <a:spAutoFit/>
          </a:bodyPr>
          <a:lstStyle/>
          <a:p>
            <a:pPr marL="12700" marR="5080" indent="13970">
              <a:lnSpc>
                <a:spcPts val="2110"/>
              </a:lnSpc>
              <a:spcBef>
                <a:spcPts val="21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0" dirty="0">
                <a:solidFill>
                  <a:srgbClr val="4F81BD"/>
                </a:solidFill>
                <a:latin typeface="Tahoma"/>
                <a:cs typeface="Tahoma"/>
              </a:rPr>
              <a:t>Deviation </a:t>
            </a:r>
            <a:r>
              <a:rPr sz="1800" b="1" dirty="0">
                <a:latin typeface="Tahoma"/>
                <a:cs typeface="Tahoma"/>
              </a:rPr>
              <a:t>(aka</a:t>
            </a:r>
            <a:r>
              <a:rPr sz="1800" b="1" spc="-20" dirty="0">
                <a:latin typeface="Tahoma"/>
                <a:cs typeface="Tahoma"/>
              </a:rPr>
              <a:t> </a:t>
            </a:r>
            <a:r>
              <a:rPr sz="1800" b="1" spc="-40" dirty="0">
                <a:latin typeface="Tahoma"/>
                <a:cs typeface="Tahoma"/>
              </a:rPr>
              <a:t>normalized</a:t>
            </a:r>
            <a:r>
              <a:rPr sz="1800" b="1" spc="-20" dirty="0">
                <a:latin typeface="Tahoma"/>
                <a:cs typeface="Tahoma"/>
              </a:rPr>
              <a:t> </a:t>
            </a:r>
            <a:r>
              <a:rPr sz="1800" b="1" spc="-40" dirty="0">
                <a:latin typeface="Tahoma"/>
                <a:cs typeface="Tahoma"/>
              </a:rPr>
              <a:t>MAE)</a:t>
            </a:r>
            <a:endParaRPr sz="1800">
              <a:latin typeface="Tahoma"/>
              <a:cs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51" name="object 5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2" name="object 52"/>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52</a:t>
            </a:fld>
            <a:endParaRPr spc="-25" dirty="0"/>
          </a:p>
        </p:txBody>
      </p:sp>
      <p:sp>
        <p:nvSpPr>
          <p:cNvPr id="3" name="object 3"/>
          <p:cNvSpPr txBox="1"/>
          <p:nvPr/>
        </p:nvSpPr>
        <p:spPr>
          <a:xfrm>
            <a:off x="883811" y="1797811"/>
            <a:ext cx="7133590" cy="299720"/>
          </a:xfrm>
          <a:prstGeom prst="rect">
            <a:avLst/>
          </a:prstGeom>
        </p:spPr>
        <p:txBody>
          <a:bodyPr vert="horz" wrap="square" lIns="0" tIns="12700" rIns="0" bIns="0" rtlCol="0">
            <a:spAutoFit/>
          </a:bodyPr>
          <a:lstStyle/>
          <a:p>
            <a:pPr marL="12700">
              <a:lnSpc>
                <a:spcPct val="100000"/>
              </a:lnSpc>
              <a:spcBef>
                <a:spcPts val="100"/>
              </a:spcBef>
            </a:pPr>
            <a:r>
              <a:rPr sz="1800" b="1" spc="-75" dirty="0">
                <a:latin typeface="Tahoma"/>
                <a:cs typeface="Tahoma"/>
              </a:rPr>
              <a:t>Larger</a:t>
            </a:r>
            <a:r>
              <a:rPr sz="1800" b="1" spc="-50" dirty="0">
                <a:latin typeface="Tahoma"/>
                <a:cs typeface="Tahoma"/>
              </a:rPr>
              <a:t> </a:t>
            </a:r>
            <a:r>
              <a:rPr sz="1800" b="1" spc="-60" dirty="0">
                <a:latin typeface="Tahoma"/>
                <a:cs typeface="Tahoma"/>
              </a:rPr>
              <a:t>time</a:t>
            </a:r>
            <a:r>
              <a:rPr sz="1800" b="1" spc="-40" dirty="0">
                <a:latin typeface="Tahoma"/>
                <a:cs typeface="Tahoma"/>
              </a:rPr>
              <a:t> </a:t>
            </a:r>
            <a:r>
              <a:rPr sz="1800" b="1" spc="-75" dirty="0">
                <a:latin typeface="Tahoma"/>
                <a:cs typeface="Tahoma"/>
              </a:rPr>
              <a:t>series</a:t>
            </a:r>
            <a:r>
              <a:rPr sz="1800" b="1" spc="-40" dirty="0">
                <a:latin typeface="Tahoma"/>
                <a:cs typeface="Tahoma"/>
              </a:rPr>
              <a:t> </a:t>
            </a:r>
            <a:r>
              <a:rPr sz="1800" b="1" spc="-55" dirty="0">
                <a:latin typeface="Tahoma"/>
                <a:cs typeface="Tahoma"/>
              </a:rPr>
              <a:t>contribute</a:t>
            </a:r>
            <a:r>
              <a:rPr sz="1800" b="1" spc="-40" dirty="0">
                <a:latin typeface="Tahoma"/>
                <a:cs typeface="Tahoma"/>
              </a:rPr>
              <a:t> </a:t>
            </a:r>
            <a:r>
              <a:rPr sz="1800" b="1" spc="-20" dirty="0">
                <a:latin typeface="Tahoma"/>
                <a:cs typeface="Tahoma"/>
              </a:rPr>
              <a:t>more</a:t>
            </a:r>
            <a:r>
              <a:rPr sz="1800" b="1" spc="-30" dirty="0">
                <a:latin typeface="Tahoma"/>
                <a:cs typeface="Tahoma"/>
              </a:rPr>
              <a:t> </a:t>
            </a:r>
            <a:r>
              <a:rPr sz="1800" dirty="0">
                <a:latin typeface="Verdana"/>
                <a:cs typeface="Verdana"/>
              </a:rPr>
              <a:t>to</a:t>
            </a:r>
            <a:r>
              <a:rPr sz="1800" spc="-145" dirty="0">
                <a:latin typeface="Verdana"/>
                <a:cs typeface="Verdana"/>
              </a:rPr>
              <a:t> </a:t>
            </a:r>
            <a:r>
              <a:rPr sz="1800" spc="-20" dirty="0">
                <a:latin typeface="Verdana"/>
                <a:cs typeface="Verdana"/>
              </a:rPr>
              <a:t>the</a:t>
            </a:r>
            <a:r>
              <a:rPr sz="1800" spc="-135" dirty="0">
                <a:latin typeface="Verdana"/>
                <a:cs typeface="Verdana"/>
              </a:rPr>
              <a:t> </a:t>
            </a:r>
            <a:r>
              <a:rPr sz="1800" spc="-105" dirty="0">
                <a:latin typeface="Verdana"/>
                <a:cs typeface="Verdana"/>
              </a:rPr>
              <a:t>error</a:t>
            </a:r>
            <a:r>
              <a:rPr sz="1800" spc="-140" dirty="0">
                <a:latin typeface="Verdana"/>
                <a:cs typeface="Verdana"/>
              </a:rPr>
              <a:t> </a:t>
            </a:r>
            <a:r>
              <a:rPr sz="1800" spc="-10" dirty="0">
                <a:latin typeface="Verdana"/>
                <a:cs typeface="Verdana"/>
              </a:rPr>
              <a:t>than</a:t>
            </a:r>
            <a:r>
              <a:rPr sz="1800" spc="-140" dirty="0">
                <a:latin typeface="Verdana"/>
                <a:cs typeface="Verdana"/>
              </a:rPr>
              <a:t> </a:t>
            </a:r>
            <a:r>
              <a:rPr sz="1800" spc="-90" dirty="0">
                <a:latin typeface="Verdana"/>
                <a:cs typeface="Verdana"/>
              </a:rPr>
              <a:t>smaller</a:t>
            </a:r>
            <a:r>
              <a:rPr sz="1800" spc="-140" dirty="0">
                <a:latin typeface="Verdana"/>
                <a:cs typeface="Verdana"/>
              </a:rPr>
              <a:t> </a:t>
            </a:r>
            <a:r>
              <a:rPr sz="1800" spc="-10" dirty="0">
                <a:latin typeface="Verdana"/>
                <a:cs typeface="Verdana"/>
              </a:rPr>
              <a:t>ones.</a:t>
            </a:r>
            <a:endParaRPr sz="1800">
              <a:latin typeface="Verdana"/>
              <a:cs typeface="Verdana"/>
            </a:endParaRPr>
          </a:p>
        </p:txBody>
      </p:sp>
      <p:sp>
        <p:nvSpPr>
          <p:cNvPr id="4" name="object 4"/>
          <p:cNvSpPr txBox="1"/>
          <p:nvPr/>
        </p:nvSpPr>
        <p:spPr>
          <a:xfrm>
            <a:off x="567727" y="3733292"/>
            <a:ext cx="137858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𝑅𝑀𝑆𝐸</a:t>
            </a:r>
            <a:r>
              <a:rPr sz="2400" spc="190" dirty="0">
                <a:solidFill>
                  <a:srgbClr val="4F81BD"/>
                </a:solidFill>
                <a:latin typeface="Cambria Math"/>
                <a:cs typeface="Cambria Math"/>
              </a:rPr>
              <a:t> </a:t>
            </a:r>
            <a:r>
              <a:rPr sz="2400" spc="-50" dirty="0">
                <a:latin typeface="Cambria Math"/>
                <a:cs typeface="Cambria Math"/>
              </a:rPr>
              <a:t>=</a:t>
            </a:r>
            <a:endParaRPr sz="2400">
              <a:latin typeface="Cambria Math"/>
              <a:cs typeface="Cambria Math"/>
            </a:endParaRPr>
          </a:p>
        </p:txBody>
      </p:sp>
      <p:grpSp>
        <p:nvGrpSpPr>
          <p:cNvPr id="5" name="object 5"/>
          <p:cNvGrpSpPr/>
          <p:nvPr/>
        </p:nvGrpSpPr>
        <p:grpSpPr>
          <a:xfrm>
            <a:off x="2021878" y="3236781"/>
            <a:ext cx="2870200" cy="739775"/>
            <a:chOff x="2021878" y="3236781"/>
            <a:chExt cx="2870200" cy="739775"/>
          </a:xfrm>
        </p:grpSpPr>
        <p:sp>
          <p:nvSpPr>
            <p:cNvPr id="6" name="object 6"/>
            <p:cNvSpPr/>
            <p:nvPr/>
          </p:nvSpPr>
          <p:spPr>
            <a:xfrm>
              <a:off x="2021878" y="3950662"/>
              <a:ext cx="2870200" cy="25400"/>
            </a:xfrm>
            <a:custGeom>
              <a:avLst/>
              <a:gdLst/>
              <a:ahLst/>
              <a:cxnLst/>
              <a:rect l="l" t="t" r="r" b="b"/>
              <a:pathLst>
                <a:path w="2870200" h="25400">
                  <a:moveTo>
                    <a:pt x="2870199" y="0"/>
                  </a:moveTo>
                  <a:lnTo>
                    <a:pt x="0" y="0"/>
                  </a:lnTo>
                  <a:lnTo>
                    <a:pt x="0" y="25400"/>
                  </a:lnTo>
                  <a:lnTo>
                    <a:pt x="2870199" y="25400"/>
                  </a:lnTo>
                  <a:lnTo>
                    <a:pt x="2870199" y="0"/>
                  </a:lnTo>
                  <a:close/>
                </a:path>
              </a:pathLst>
            </a:custGeom>
            <a:solidFill>
              <a:srgbClr val="000000"/>
            </a:solidFill>
          </p:spPr>
          <p:txBody>
            <a:bodyPr wrap="square" lIns="0" tIns="0" rIns="0" bIns="0" rtlCol="0"/>
            <a:lstStyle/>
            <a:p>
              <a:endParaRPr/>
            </a:p>
          </p:txBody>
        </p:sp>
        <p:sp>
          <p:nvSpPr>
            <p:cNvPr id="7" name="object 7"/>
            <p:cNvSpPr/>
            <p:nvPr/>
          </p:nvSpPr>
          <p:spPr>
            <a:xfrm>
              <a:off x="2022576" y="3236785"/>
              <a:ext cx="2869565" cy="680085"/>
            </a:xfrm>
            <a:custGeom>
              <a:avLst/>
              <a:gdLst/>
              <a:ahLst/>
              <a:cxnLst/>
              <a:rect l="l" t="t" r="r" b="b"/>
              <a:pathLst>
                <a:path w="2869565" h="680085">
                  <a:moveTo>
                    <a:pt x="723201" y="383679"/>
                  </a:moveTo>
                  <a:lnTo>
                    <a:pt x="227901" y="383679"/>
                  </a:lnTo>
                  <a:lnTo>
                    <a:pt x="227901" y="409079"/>
                  </a:lnTo>
                  <a:lnTo>
                    <a:pt x="723201" y="409079"/>
                  </a:lnTo>
                  <a:lnTo>
                    <a:pt x="723201" y="383679"/>
                  </a:lnTo>
                  <a:close/>
                </a:path>
                <a:path w="2869565" h="680085">
                  <a:moveTo>
                    <a:pt x="2869501" y="2679"/>
                  </a:moveTo>
                  <a:lnTo>
                    <a:pt x="234696" y="2679"/>
                  </a:lnTo>
                  <a:lnTo>
                    <a:pt x="234696" y="0"/>
                  </a:lnTo>
                  <a:lnTo>
                    <a:pt x="188264" y="0"/>
                  </a:lnTo>
                  <a:lnTo>
                    <a:pt x="126352" y="625830"/>
                  </a:lnTo>
                  <a:lnTo>
                    <a:pt x="51638" y="487565"/>
                  </a:lnTo>
                  <a:lnTo>
                    <a:pt x="0" y="514794"/>
                  </a:lnTo>
                  <a:lnTo>
                    <a:pt x="5803" y="525360"/>
                  </a:lnTo>
                  <a:lnTo>
                    <a:pt x="33032" y="511073"/>
                  </a:lnTo>
                  <a:lnTo>
                    <a:pt x="124866" y="679843"/>
                  </a:lnTo>
                  <a:lnTo>
                    <a:pt x="138709" y="679843"/>
                  </a:lnTo>
                  <a:lnTo>
                    <a:pt x="204927" y="19799"/>
                  </a:lnTo>
                  <a:lnTo>
                    <a:pt x="227901" y="19799"/>
                  </a:lnTo>
                  <a:lnTo>
                    <a:pt x="227901" y="28079"/>
                  </a:lnTo>
                  <a:lnTo>
                    <a:pt x="2869501" y="28079"/>
                  </a:lnTo>
                  <a:lnTo>
                    <a:pt x="2869501" y="2679"/>
                  </a:lnTo>
                  <a:close/>
                </a:path>
              </a:pathLst>
            </a:custGeom>
            <a:solidFill>
              <a:srgbClr val="4F81BD"/>
            </a:solidFill>
          </p:spPr>
          <p:txBody>
            <a:bodyPr wrap="square" lIns="0" tIns="0" rIns="0" bIns="0" rtlCol="0"/>
            <a:lstStyle/>
            <a:p>
              <a:endParaRPr/>
            </a:p>
          </p:txBody>
        </p:sp>
      </p:grpSp>
      <p:sp>
        <p:nvSpPr>
          <p:cNvPr id="8" name="object 8"/>
          <p:cNvSpPr txBox="1"/>
          <p:nvPr/>
        </p:nvSpPr>
        <p:spPr>
          <a:xfrm>
            <a:off x="2233396" y="35473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𝑀𝐻</a:t>
            </a:r>
            <a:endParaRPr sz="2400">
              <a:latin typeface="Cambria Math"/>
              <a:cs typeface="Cambria Math"/>
            </a:endParaRPr>
          </a:p>
        </p:txBody>
      </p:sp>
      <p:sp>
        <p:nvSpPr>
          <p:cNvPr id="9" name="object 9"/>
          <p:cNvSpPr txBox="1"/>
          <p:nvPr/>
        </p:nvSpPr>
        <p:spPr>
          <a:xfrm>
            <a:off x="2990126" y="35565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10" name="object 10"/>
          <p:cNvSpPr txBox="1"/>
          <p:nvPr/>
        </p:nvSpPr>
        <p:spPr>
          <a:xfrm>
            <a:off x="2368842" y="3215132"/>
            <a:ext cx="873760" cy="391160"/>
          </a:xfrm>
          <a:prstGeom prst="rect">
            <a:avLst/>
          </a:prstGeom>
        </p:spPr>
        <p:txBody>
          <a:bodyPr vert="horz" wrap="square" lIns="0" tIns="12700" rIns="0" bIns="0" rtlCol="0">
            <a:spAutoFit/>
          </a:bodyPr>
          <a:lstStyle/>
          <a:p>
            <a:pPr marL="38100">
              <a:lnSpc>
                <a:spcPct val="100000"/>
              </a:lnSpc>
              <a:spcBef>
                <a:spcPts val="100"/>
              </a:spcBef>
              <a:tabLst>
                <a:tab pos="417830" algn="l"/>
              </a:tabLst>
            </a:pPr>
            <a:r>
              <a:rPr sz="2400" spc="-50" dirty="0">
                <a:solidFill>
                  <a:srgbClr val="4F81BD"/>
                </a:solidFill>
                <a:latin typeface="Cambria Math"/>
                <a:cs typeface="Cambria Math"/>
              </a:rPr>
              <a:t>1</a:t>
            </a:r>
            <a:r>
              <a:rPr sz="2400" dirty="0">
                <a:solidFill>
                  <a:srgbClr val="4F81BD"/>
                </a:solidFill>
                <a:latin typeface="Cambria Math"/>
                <a:cs typeface="Cambria Math"/>
              </a:rPr>
              <a:t>	</a:t>
            </a:r>
            <a:r>
              <a:rPr sz="3600" spc="-37" baseline="-30092" dirty="0">
                <a:solidFill>
                  <a:srgbClr val="4F81BD"/>
                </a:solidFill>
                <a:latin typeface="Cambria Math"/>
                <a:cs typeface="Cambria Math"/>
              </a:rPr>
              <a:t>∑</a:t>
            </a:r>
            <a:r>
              <a:rPr sz="2700" spc="-37" baseline="-15432" dirty="0">
                <a:solidFill>
                  <a:srgbClr val="4F81BD"/>
                </a:solidFill>
                <a:latin typeface="Cambria Math"/>
                <a:cs typeface="Cambria Math"/>
              </a:rPr>
              <a:t>𝑀</a:t>
            </a:r>
            <a:endParaRPr sz="2700" baseline="-15432">
              <a:latin typeface="Cambria Math"/>
              <a:cs typeface="Cambria Math"/>
            </a:endParaRPr>
          </a:p>
        </p:txBody>
      </p:sp>
      <p:sp>
        <p:nvSpPr>
          <p:cNvPr id="11" name="object 11"/>
          <p:cNvSpPr txBox="1"/>
          <p:nvPr/>
        </p:nvSpPr>
        <p:spPr>
          <a:xfrm>
            <a:off x="3632809" y="35473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12" name="object 12"/>
          <p:cNvSpPr txBox="1"/>
          <p:nvPr/>
        </p:nvSpPr>
        <p:spPr>
          <a:xfrm>
            <a:off x="3391446" y="3279140"/>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13" name="object 13"/>
          <p:cNvSpPr txBox="1"/>
          <p:nvPr/>
        </p:nvSpPr>
        <p:spPr>
          <a:xfrm>
            <a:off x="4296574" y="3565652"/>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14" name="object 14"/>
          <p:cNvPicPr/>
          <p:nvPr/>
        </p:nvPicPr>
        <p:blipFill>
          <a:blip r:embed="rId2" cstate="print"/>
          <a:stretch>
            <a:fillRect/>
          </a:stretch>
        </p:blipFill>
        <p:spPr>
          <a:xfrm>
            <a:off x="4354639" y="3387669"/>
            <a:ext cx="232430" cy="211745"/>
          </a:xfrm>
          <a:prstGeom prst="rect">
            <a:avLst/>
          </a:prstGeom>
        </p:spPr>
      </p:pic>
      <p:sp>
        <p:nvSpPr>
          <p:cNvPr id="15" name="object 15"/>
          <p:cNvSpPr txBox="1"/>
          <p:nvPr/>
        </p:nvSpPr>
        <p:spPr>
          <a:xfrm>
            <a:off x="4002316" y="3394964"/>
            <a:ext cx="912494"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25" dirty="0">
                <a:solidFill>
                  <a:srgbClr val="4F81BD"/>
                </a:solidFill>
                <a:latin typeface="Cambria Math"/>
                <a:cs typeface="Cambria Math"/>
              </a:rPr>
              <a:t>)</a:t>
            </a:r>
            <a:r>
              <a:rPr sz="2700" spc="-37" baseline="21604" dirty="0">
                <a:solidFill>
                  <a:srgbClr val="4F81BD"/>
                </a:solidFill>
                <a:latin typeface="Cambria Math"/>
                <a:cs typeface="Cambria Math"/>
              </a:rPr>
              <a:t>2</a:t>
            </a:r>
            <a:endParaRPr sz="2700" baseline="21604">
              <a:latin typeface="Cambria Math"/>
              <a:cs typeface="Cambria Math"/>
            </a:endParaRPr>
          </a:p>
        </p:txBody>
      </p:sp>
      <p:sp>
        <p:nvSpPr>
          <p:cNvPr id="16" name="object 16"/>
          <p:cNvSpPr txBox="1"/>
          <p:nvPr/>
        </p:nvSpPr>
        <p:spPr>
          <a:xfrm>
            <a:off x="2161260" y="42331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17" name="object 17"/>
          <p:cNvSpPr txBox="1"/>
          <p:nvPr/>
        </p:nvSpPr>
        <p:spPr>
          <a:xfrm>
            <a:off x="2917990" y="42423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𝑖=1</a:t>
            </a:r>
            <a:endParaRPr sz="1800">
              <a:latin typeface="Cambria Math"/>
              <a:cs typeface="Cambria Math"/>
            </a:endParaRPr>
          </a:p>
        </p:txBody>
      </p:sp>
      <p:sp>
        <p:nvSpPr>
          <p:cNvPr id="18" name="object 18"/>
          <p:cNvSpPr txBox="1"/>
          <p:nvPr/>
        </p:nvSpPr>
        <p:spPr>
          <a:xfrm>
            <a:off x="2136178" y="3900932"/>
            <a:ext cx="103378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5"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spc="-3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6975" dirty="0">
                <a:solidFill>
                  <a:srgbClr val="C0504D"/>
                </a:solidFill>
                <a:latin typeface="Cambria Math"/>
                <a:cs typeface="Cambria Math"/>
              </a:rPr>
              <a:t>𝑀</a:t>
            </a:r>
            <a:endParaRPr sz="2700" baseline="-16975">
              <a:latin typeface="Cambria Math"/>
              <a:cs typeface="Cambria Math"/>
            </a:endParaRPr>
          </a:p>
        </p:txBody>
      </p:sp>
      <p:sp>
        <p:nvSpPr>
          <p:cNvPr id="19" name="object 19"/>
          <p:cNvSpPr txBox="1"/>
          <p:nvPr/>
        </p:nvSpPr>
        <p:spPr>
          <a:xfrm>
            <a:off x="3560673" y="42331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𝑡=1</a:t>
            </a:r>
            <a:endParaRPr sz="1800">
              <a:latin typeface="Cambria Math"/>
              <a:cs typeface="Cambria Math"/>
            </a:endParaRPr>
          </a:p>
        </p:txBody>
      </p:sp>
      <p:sp>
        <p:nvSpPr>
          <p:cNvPr id="20" name="object 20"/>
          <p:cNvSpPr txBox="1"/>
          <p:nvPr/>
        </p:nvSpPr>
        <p:spPr>
          <a:xfrm>
            <a:off x="3319310" y="3967988"/>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21" name="object 21"/>
          <p:cNvSpPr txBox="1"/>
          <p:nvPr/>
        </p:nvSpPr>
        <p:spPr>
          <a:xfrm>
            <a:off x="4246283" y="4257547"/>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22" name="object 22"/>
          <p:cNvSpPr txBox="1"/>
          <p:nvPr/>
        </p:nvSpPr>
        <p:spPr>
          <a:xfrm>
            <a:off x="3980980" y="3916171"/>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23" name="object 23"/>
          <p:cNvSpPr txBox="1"/>
          <p:nvPr/>
        </p:nvSpPr>
        <p:spPr>
          <a:xfrm>
            <a:off x="4932019" y="3504692"/>
            <a:ext cx="119316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95" baseline="-41666" dirty="0">
                <a:latin typeface="Cambria Math"/>
                <a:cs typeface="Cambria Math"/>
              </a:rPr>
              <a:t> </a:t>
            </a:r>
            <a:r>
              <a:rPr sz="2400" spc="-20" dirty="0">
                <a:solidFill>
                  <a:srgbClr val="4F81BD"/>
                </a:solidFill>
                <a:latin typeface="Cambria Math"/>
                <a:cs typeface="Cambria Math"/>
              </a:rPr>
              <a:t>𝑅𝑀𝑆𝐸</a:t>
            </a:r>
            <a:endParaRPr sz="2400">
              <a:latin typeface="Cambria Math"/>
              <a:cs typeface="Cambria Math"/>
            </a:endParaRPr>
          </a:p>
        </p:txBody>
      </p:sp>
      <p:grpSp>
        <p:nvGrpSpPr>
          <p:cNvPr id="24" name="object 24"/>
          <p:cNvGrpSpPr/>
          <p:nvPr/>
        </p:nvGrpSpPr>
        <p:grpSpPr>
          <a:xfrm>
            <a:off x="5285778" y="3950662"/>
            <a:ext cx="812800" cy="79375"/>
            <a:chOff x="5285778" y="3950662"/>
            <a:chExt cx="812800" cy="79375"/>
          </a:xfrm>
        </p:grpSpPr>
        <p:sp>
          <p:nvSpPr>
            <p:cNvPr id="25" name="object 25"/>
            <p:cNvSpPr/>
            <p:nvPr/>
          </p:nvSpPr>
          <p:spPr>
            <a:xfrm>
              <a:off x="5285778" y="3950662"/>
              <a:ext cx="812800" cy="25400"/>
            </a:xfrm>
            <a:custGeom>
              <a:avLst/>
              <a:gdLst/>
              <a:ahLst/>
              <a:cxnLst/>
              <a:rect l="l" t="t" r="r" b="b"/>
              <a:pathLst>
                <a:path w="812800" h="25400">
                  <a:moveTo>
                    <a:pt x="812800" y="0"/>
                  </a:moveTo>
                  <a:lnTo>
                    <a:pt x="0" y="0"/>
                  </a:lnTo>
                  <a:lnTo>
                    <a:pt x="0" y="25400"/>
                  </a:lnTo>
                  <a:lnTo>
                    <a:pt x="812800" y="25400"/>
                  </a:lnTo>
                  <a:lnTo>
                    <a:pt x="812800" y="0"/>
                  </a:lnTo>
                  <a:close/>
                </a:path>
              </a:pathLst>
            </a:custGeom>
            <a:solidFill>
              <a:srgbClr val="000000"/>
            </a:solidFill>
          </p:spPr>
          <p:txBody>
            <a:bodyPr wrap="square" lIns="0" tIns="0" rIns="0" bIns="0" rtlCol="0"/>
            <a:lstStyle/>
            <a:p>
              <a:endParaRPr/>
            </a:p>
          </p:txBody>
        </p:sp>
        <p:sp>
          <p:nvSpPr>
            <p:cNvPr id="26" name="object 26"/>
            <p:cNvSpPr/>
            <p:nvPr/>
          </p:nvSpPr>
          <p:spPr>
            <a:xfrm>
              <a:off x="5505869" y="4013788"/>
              <a:ext cx="368935" cy="15875"/>
            </a:xfrm>
            <a:custGeom>
              <a:avLst/>
              <a:gdLst/>
              <a:ahLst/>
              <a:cxnLst/>
              <a:rect l="l" t="t" r="r" b="b"/>
              <a:pathLst>
                <a:path w="368935"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27" name="object 27"/>
          <p:cNvSpPr txBox="1"/>
          <p:nvPr/>
        </p:nvSpPr>
        <p:spPr>
          <a:xfrm>
            <a:off x="5493105" y="3958844"/>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28" name="object 28"/>
          <p:cNvSpPr txBox="1"/>
          <p:nvPr/>
        </p:nvSpPr>
        <p:spPr>
          <a:xfrm>
            <a:off x="2572419" y="2693923"/>
            <a:ext cx="192849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30" dirty="0">
                <a:solidFill>
                  <a:srgbClr val="4F81BD"/>
                </a:solidFill>
                <a:latin typeface="Tahoma"/>
                <a:cs typeface="Tahoma"/>
              </a:rPr>
              <a:t>RMSE</a:t>
            </a:r>
            <a:endParaRPr sz="1800">
              <a:latin typeface="Tahoma"/>
              <a:cs typeface="Tahoma"/>
            </a:endParaRPr>
          </a:p>
        </p:txBody>
      </p:sp>
      <p:sp>
        <p:nvSpPr>
          <p:cNvPr id="29" name="object 29"/>
          <p:cNvSpPr/>
          <p:nvPr/>
        </p:nvSpPr>
        <p:spPr>
          <a:xfrm>
            <a:off x="7777191" y="3880139"/>
            <a:ext cx="2552700" cy="25400"/>
          </a:xfrm>
          <a:custGeom>
            <a:avLst/>
            <a:gdLst/>
            <a:ahLst/>
            <a:cxnLst/>
            <a:rect l="l" t="t" r="r" b="b"/>
            <a:pathLst>
              <a:path w="2552700" h="25400">
                <a:moveTo>
                  <a:pt x="2552700" y="0"/>
                </a:moveTo>
                <a:lnTo>
                  <a:pt x="0" y="0"/>
                </a:lnTo>
                <a:lnTo>
                  <a:pt x="0" y="25400"/>
                </a:lnTo>
                <a:lnTo>
                  <a:pt x="2552700" y="25400"/>
                </a:lnTo>
                <a:lnTo>
                  <a:pt x="2552700" y="0"/>
                </a:lnTo>
                <a:close/>
              </a:path>
            </a:pathLst>
          </a:custGeom>
          <a:solidFill>
            <a:srgbClr val="000000"/>
          </a:solidFill>
        </p:spPr>
        <p:txBody>
          <a:bodyPr wrap="square" lIns="0" tIns="0" rIns="0" bIns="0" rtlCol="0"/>
          <a:lstStyle/>
          <a:p>
            <a:endParaRPr/>
          </a:p>
        </p:txBody>
      </p:sp>
      <p:sp>
        <p:nvSpPr>
          <p:cNvPr id="30" name="object 30"/>
          <p:cNvSpPr txBox="1"/>
          <p:nvPr/>
        </p:nvSpPr>
        <p:spPr>
          <a:xfrm>
            <a:off x="6901781" y="3663188"/>
            <a:ext cx="1430020"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𝐷</a:t>
            </a:r>
            <a:r>
              <a:rPr sz="2400" spc="185" dirty="0">
                <a:solidFill>
                  <a:srgbClr val="4F81BD"/>
                </a:solidFill>
                <a:latin typeface="Cambria Math"/>
                <a:cs typeface="Cambria Math"/>
              </a:rPr>
              <a:t> </a:t>
            </a:r>
            <a:r>
              <a:rPr sz="2400" dirty="0">
                <a:latin typeface="Cambria Math"/>
                <a:cs typeface="Cambria Math"/>
              </a:rPr>
              <a:t>=</a:t>
            </a:r>
            <a:r>
              <a:rPr sz="2400" spc="375" dirty="0">
                <a:latin typeface="Cambria Math"/>
                <a:cs typeface="Cambria Math"/>
              </a:rPr>
              <a:t> </a:t>
            </a:r>
            <a:r>
              <a:rPr sz="3600" spc="-37" baseline="24305" dirty="0">
                <a:solidFill>
                  <a:srgbClr val="4F81BD"/>
                </a:solidFill>
                <a:latin typeface="Cambria Math"/>
                <a:cs typeface="Cambria Math"/>
              </a:rPr>
              <a:t>𝑀𝐻</a:t>
            </a:r>
            <a:endParaRPr sz="3600" baseline="24305">
              <a:latin typeface="Cambria Math"/>
              <a:cs typeface="Cambria Math"/>
            </a:endParaRPr>
          </a:p>
        </p:txBody>
      </p:sp>
      <p:sp>
        <p:nvSpPr>
          <p:cNvPr id="31" name="object 31"/>
          <p:cNvSpPr txBox="1"/>
          <p:nvPr/>
        </p:nvSpPr>
        <p:spPr>
          <a:xfrm>
            <a:off x="8557289" y="3526028"/>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32" name="object 32"/>
          <p:cNvSpPr txBox="1"/>
          <p:nvPr/>
        </p:nvSpPr>
        <p:spPr>
          <a:xfrm>
            <a:off x="7777191" y="3196844"/>
            <a:ext cx="103251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0" dirty="0">
                <a:solidFill>
                  <a:srgbClr val="4F81BD"/>
                </a:solidFill>
                <a:uFill>
                  <a:solidFill>
                    <a:srgbClr val="4F81BD"/>
                  </a:solidFill>
                </a:uFill>
                <a:latin typeface="Cambria Math"/>
                <a:cs typeface="Cambria Math"/>
              </a:rPr>
              <a:t>  </a:t>
            </a:r>
            <a:r>
              <a:rPr sz="2400" u="heavy" spc="-50" dirty="0">
                <a:solidFill>
                  <a:srgbClr val="4F81BD"/>
                </a:solidFill>
                <a:uFill>
                  <a:solidFill>
                    <a:srgbClr val="4F81BD"/>
                  </a:solidFill>
                </a:uFill>
                <a:latin typeface="Cambria Math"/>
                <a:cs typeface="Cambria Math"/>
              </a:rPr>
              <a:t>1</a:t>
            </a:r>
            <a:r>
              <a:rPr sz="2400" u="heavy" dirty="0">
                <a:solidFill>
                  <a:srgbClr val="4F81BD"/>
                </a:solidFill>
                <a:uFill>
                  <a:solidFill>
                    <a:srgbClr val="4F81BD"/>
                  </a:solidFill>
                </a:uFill>
                <a:latin typeface="Cambria Math"/>
                <a:cs typeface="Cambria Math"/>
              </a:rPr>
              <a:t>	</a:t>
            </a:r>
            <a:r>
              <a:rPr sz="2400" spc="-60" dirty="0">
                <a:solidFill>
                  <a:srgbClr val="4F81BD"/>
                </a:solidFill>
                <a:latin typeface="Cambria Math"/>
                <a:cs typeface="Cambria Math"/>
              </a:rPr>
              <a:t> </a:t>
            </a:r>
            <a:r>
              <a:rPr sz="3600" baseline="-30092" dirty="0">
                <a:solidFill>
                  <a:srgbClr val="4F81BD"/>
                </a:solidFill>
                <a:latin typeface="Cambria Math"/>
                <a:cs typeface="Cambria Math"/>
              </a:rPr>
              <a:t>∑</a:t>
            </a:r>
            <a:r>
              <a:rPr sz="2700" baseline="-13888" dirty="0">
                <a:solidFill>
                  <a:srgbClr val="4F81BD"/>
                </a:solidFill>
                <a:latin typeface="Cambria Math"/>
                <a:cs typeface="Cambria Math"/>
              </a:rPr>
              <a:t>𝑀</a:t>
            </a:r>
            <a:endParaRPr sz="2700" baseline="-13888">
              <a:latin typeface="Cambria Math"/>
              <a:cs typeface="Cambria Math"/>
            </a:endParaRPr>
          </a:p>
        </p:txBody>
      </p:sp>
      <p:sp>
        <p:nvSpPr>
          <p:cNvPr id="33" name="object 33"/>
          <p:cNvSpPr txBox="1"/>
          <p:nvPr/>
        </p:nvSpPr>
        <p:spPr>
          <a:xfrm>
            <a:off x="9199972" y="3519932"/>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34" name="object 34"/>
          <p:cNvSpPr txBox="1"/>
          <p:nvPr/>
        </p:nvSpPr>
        <p:spPr>
          <a:xfrm>
            <a:off x="8958608" y="3257803"/>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35" name="object 35"/>
          <p:cNvSpPr txBox="1"/>
          <p:nvPr/>
        </p:nvSpPr>
        <p:spPr>
          <a:xfrm>
            <a:off x="9884375" y="3538220"/>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36" name="object 36"/>
          <p:cNvPicPr/>
          <p:nvPr/>
        </p:nvPicPr>
        <p:blipFill>
          <a:blip r:embed="rId3" cstate="print"/>
          <a:stretch>
            <a:fillRect/>
          </a:stretch>
        </p:blipFill>
        <p:spPr>
          <a:xfrm>
            <a:off x="9942440" y="3368517"/>
            <a:ext cx="232430" cy="211744"/>
          </a:xfrm>
          <a:prstGeom prst="rect">
            <a:avLst/>
          </a:prstGeom>
        </p:spPr>
      </p:pic>
      <p:sp>
        <p:nvSpPr>
          <p:cNvPr id="37" name="object 37"/>
          <p:cNvSpPr txBox="1"/>
          <p:nvPr/>
        </p:nvSpPr>
        <p:spPr>
          <a:xfrm>
            <a:off x="9620279" y="3376676"/>
            <a:ext cx="71945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50" dirty="0">
                <a:solidFill>
                  <a:srgbClr val="4F81BD"/>
                </a:solidFill>
                <a:latin typeface="Cambria Math"/>
                <a:cs typeface="Cambria Math"/>
              </a:rPr>
              <a:t>|</a:t>
            </a:r>
            <a:endParaRPr sz="2400">
              <a:latin typeface="Cambria Math"/>
              <a:cs typeface="Cambria Math"/>
            </a:endParaRPr>
          </a:p>
        </p:txBody>
      </p:sp>
      <p:sp>
        <p:nvSpPr>
          <p:cNvPr id="38" name="object 38"/>
          <p:cNvSpPr txBox="1"/>
          <p:nvPr/>
        </p:nvSpPr>
        <p:spPr>
          <a:xfrm>
            <a:off x="7767412" y="4163059"/>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39" name="object 39"/>
          <p:cNvSpPr txBox="1"/>
          <p:nvPr/>
        </p:nvSpPr>
        <p:spPr>
          <a:xfrm>
            <a:off x="7739091" y="3830828"/>
            <a:ext cx="103759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80"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5432" dirty="0">
                <a:solidFill>
                  <a:srgbClr val="C0504D"/>
                </a:solidFill>
                <a:latin typeface="Cambria Math"/>
                <a:cs typeface="Cambria Math"/>
              </a:rPr>
              <a:t>𝑀</a:t>
            </a:r>
            <a:endParaRPr sz="2700" baseline="-15432">
              <a:latin typeface="Cambria Math"/>
              <a:cs typeface="Cambria Math"/>
            </a:endParaRPr>
          </a:p>
        </p:txBody>
      </p:sp>
      <p:sp>
        <p:nvSpPr>
          <p:cNvPr id="40" name="object 40"/>
          <p:cNvSpPr txBox="1"/>
          <p:nvPr/>
        </p:nvSpPr>
        <p:spPr>
          <a:xfrm>
            <a:off x="8524142" y="4169155"/>
            <a:ext cx="1066800" cy="299720"/>
          </a:xfrm>
          <a:prstGeom prst="rect">
            <a:avLst/>
          </a:prstGeom>
        </p:spPr>
        <p:txBody>
          <a:bodyPr vert="horz" wrap="square" lIns="0" tIns="12700" rIns="0" bIns="0" rtlCol="0">
            <a:spAutoFit/>
          </a:bodyPr>
          <a:lstStyle/>
          <a:p>
            <a:pPr marL="12700">
              <a:lnSpc>
                <a:spcPct val="100000"/>
              </a:lnSpc>
              <a:spcBef>
                <a:spcPts val="100"/>
              </a:spcBef>
              <a:tabLst>
                <a:tab pos="655320" algn="l"/>
              </a:tabLst>
            </a:pPr>
            <a:r>
              <a:rPr sz="1800" spc="-25" dirty="0">
                <a:solidFill>
                  <a:srgbClr val="C0504D"/>
                </a:solidFill>
                <a:latin typeface="Cambria Math"/>
                <a:cs typeface="Cambria Math"/>
              </a:rPr>
              <a:t>𝑖=1</a:t>
            </a:r>
            <a:r>
              <a:rPr sz="1800" dirty="0">
                <a:solidFill>
                  <a:srgbClr val="C0504D"/>
                </a:solidFill>
                <a:latin typeface="Cambria Math"/>
                <a:cs typeface="Cambria Math"/>
              </a:rPr>
              <a:t>	</a:t>
            </a:r>
            <a:r>
              <a:rPr sz="2700" spc="-37" baseline="1543" dirty="0">
                <a:solidFill>
                  <a:srgbClr val="C0504D"/>
                </a:solidFill>
                <a:latin typeface="Cambria Math"/>
                <a:cs typeface="Cambria Math"/>
              </a:rPr>
              <a:t>𝑡=1</a:t>
            </a:r>
            <a:endParaRPr sz="2700" baseline="1543">
              <a:latin typeface="Cambria Math"/>
              <a:cs typeface="Cambria Math"/>
            </a:endParaRPr>
          </a:p>
        </p:txBody>
      </p:sp>
      <p:sp>
        <p:nvSpPr>
          <p:cNvPr id="41" name="object 41"/>
          <p:cNvSpPr txBox="1"/>
          <p:nvPr/>
        </p:nvSpPr>
        <p:spPr>
          <a:xfrm>
            <a:off x="8925462" y="3894835"/>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42" name="object 42"/>
          <p:cNvSpPr txBox="1"/>
          <p:nvPr/>
        </p:nvSpPr>
        <p:spPr>
          <a:xfrm>
            <a:off x="9852435" y="4187444"/>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43" name="object 43"/>
          <p:cNvSpPr txBox="1"/>
          <p:nvPr/>
        </p:nvSpPr>
        <p:spPr>
          <a:xfrm>
            <a:off x="9587131" y="3846067"/>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44" name="object 44"/>
          <p:cNvSpPr txBox="1"/>
          <p:nvPr/>
        </p:nvSpPr>
        <p:spPr>
          <a:xfrm>
            <a:off x="10406981" y="3663188"/>
            <a:ext cx="25336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a:t>
            </a:r>
            <a:endParaRPr sz="2400">
              <a:latin typeface="Cambria Math"/>
              <a:cs typeface="Cambria Math"/>
            </a:endParaRPr>
          </a:p>
        </p:txBody>
      </p:sp>
      <p:grpSp>
        <p:nvGrpSpPr>
          <p:cNvPr id="45" name="object 45"/>
          <p:cNvGrpSpPr/>
          <p:nvPr/>
        </p:nvGrpSpPr>
        <p:grpSpPr>
          <a:xfrm>
            <a:off x="10736291" y="3880139"/>
            <a:ext cx="660400" cy="79375"/>
            <a:chOff x="10736291" y="3880139"/>
            <a:chExt cx="660400" cy="79375"/>
          </a:xfrm>
        </p:grpSpPr>
        <p:sp>
          <p:nvSpPr>
            <p:cNvPr id="46" name="object 46"/>
            <p:cNvSpPr/>
            <p:nvPr/>
          </p:nvSpPr>
          <p:spPr>
            <a:xfrm>
              <a:off x="10736291" y="3880139"/>
              <a:ext cx="660400" cy="25400"/>
            </a:xfrm>
            <a:custGeom>
              <a:avLst/>
              <a:gdLst/>
              <a:ahLst/>
              <a:cxnLst/>
              <a:rect l="l" t="t" r="r" b="b"/>
              <a:pathLst>
                <a:path w="660400" h="25400">
                  <a:moveTo>
                    <a:pt x="660400" y="0"/>
                  </a:moveTo>
                  <a:lnTo>
                    <a:pt x="0" y="0"/>
                  </a:lnTo>
                  <a:lnTo>
                    <a:pt x="0" y="25400"/>
                  </a:lnTo>
                  <a:lnTo>
                    <a:pt x="660400" y="25400"/>
                  </a:lnTo>
                  <a:lnTo>
                    <a:pt x="660400" y="0"/>
                  </a:lnTo>
                  <a:close/>
                </a:path>
              </a:pathLst>
            </a:custGeom>
            <a:solidFill>
              <a:srgbClr val="000000"/>
            </a:solidFill>
          </p:spPr>
          <p:txBody>
            <a:bodyPr wrap="square" lIns="0" tIns="0" rIns="0" bIns="0" rtlCol="0"/>
            <a:lstStyle/>
            <a:p>
              <a:endParaRPr/>
            </a:p>
          </p:txBody>
        </p:sp>
        <p:sp>
          <p:nvSpPr>
            <p:cNvPr id="47" name="object 47"/>
            <p:cNvSpPr/>
            <p:nvPr/>
          </p:nvSpPr>
          <p:spPr>
            <a:xfrm>
              <a:off x="10874467" y="3943263"/>
              <a:ext cx="368935" cy="15875"/>
            </a:xfrm>
            <a:custGeom>
              <a:avLst/>
              <a:gdLst/>
              <a:ahLst/>
              <a:cxnLst/>
              <a:rect l="l" t="t" r="r" b="b"/>
              <a:pathLst>
                <a:path w="368934"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48" name="object 48"/>
          <p:cNvSpPr txBox="1"/>
          <p:nvPr/>
        </p:nvSpPr>
        <p:spPr>
          <a:xfrm>
            <a:off x="10718638" y="3434588"/>
            <a:ext cx="66802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𝑀𝐴𝐸</a:t>
            </a:r>
            <a:endParaRPr sz="2400">
              <a:latin typeface="Cambria Math"/>
              <a:cs typeface="Cambria Math"/>
            </a:endParaRPr>
          </a:p>
        </p:txBody>
      </p:sp>
      <p:sp>
        <p:nvSpPr>
          <p:cNvPr id="49" name="object 49"/>
          <p:cNvSpPr txBox="1"/>
          <p:nvPr/>
        </p:nvSpPr>
        <p:spPr>
          <a:xfrm>
            <a:off x="10861704" y="3888740"/>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50" name="object 50"/>
          <p:cNvSpPr txBox="1"/>
          <p:nvPr/>
        </p:nvSpPr>
        <p:spPr>
          <a:xfrm>
            <a:off x="8118069" y="2425700"/>
            <a:ext cx="2490470" cy="568325"/>
          </a:xfrm>
          <a:prstGeom prst="rect">
            <a:avLst/>
          </a:prstGeom>
        </p:spPr>
        <p:txBody>
          <a:bodyPr vert="horz" wrap="square" lIns="0" tIns="26670" rIns="0" bIns="0" rtlCol="0">
            <a:spAutoFit/>
          </a:bodyPr>
          <a:lstStyle/>
          <a:p>
            <a:pPr marL="12700" marR="5080" indent="13970">
              <a:lnSpc>
                <a:spcPts val="2110"/>
              </a:lnSpc>
              <a:spcBef>
                <a:spcPts val="21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0" dirty="0">
                <a:solidFill>
                  <a:srgbClr val="4F81BD"/>
                </a:solidFill>
                <a:latin typeface="Tahoma"/>
                <a:cs typeface="Tahoma"/>
              </a:rPr>
              <a:t>Deviation </a:t>
            </a:r>
            <a:r>
              <a:rPr sz="1800" b="1" dirty="0">
                <a:latin typeface="Tahoma"/>
                <a:cs typeface="Tahoma"/>
              </a:rPr>
              <a:t>(aka</a:t>
            </a:r>
            <a:r>
              <a:rPr sz="1800" b="1" spc="-20" dirty="0">
                <a:latin typeface="Tahoma"/>
                <a:cs typeface="Tahoma"/>
              </a:rPr>
              <a:t> </a:t>
            </a:r>
            <a:r>
              <a:rPr sz="1800" b="1" spc="-40" dirty="0">
                <a:latin typeface="Tahoma"/>
                <a:cs typeface="Tahoma"/>
              </a:rPr>
              <a:t>normalized</a:t>
            </a:r>
            <a:r>
              <a:rPr sz="1800" b="1" spc="-20" dirty="0">
                <a:latin typeface="Tahoma"/>
                <a:cs typeface="Tahoma"/>
              </a:rPr>
              <a:t> </a:t>
            </a:r>
            <a:r>
              <a:rPr sz="1800" b="1" spc="-40" dirty="0">
                <a:latin typeface="Tahoma"/>
                <a:cs typeface="Tahoma"/>
              </a:rPr>
              <a:t>MAE)</a:t>
            </a:r>
            <a:endParaRPr sz="1800">
              <a:latin typeface="Tahoma"/>
              <a:cs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51" name="object 5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2" name="object 52"/>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53</a:t>
            </a:fld>
            <a:endParaRPr spc="-25" dirty="0"/>
          </a:p>
        </p:txBody>
      </p:sp>
      <p:sp>
        <p:nvSpPr>
          <p:cNvPr id="3" name="object 3"/>
          <p:cNvSpPr txBox="1"/>
          <p:nvPr/>
        </p:nvSpPr>
        <p:spPr>
          <a:xfrm>
            <a:off x="883811" y="1797811"/>
            <a:ext cx="673290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Verdana"/>
                <a:cs typeface="Verdana"/>
              </a:rPr>
              <a:t>Symmetric</a:t>
            </a:r>
            <a:r>
              <a:rPr sz="1800" spc="-110" dirty="0">
                <a:latin typeface="Verdana"/>
                <a:cs typeface="Verdana"/>
              </a:rPr>
              <a:t> </a:t>
            </a:r>
            <a:r>
              <a:rPr sz="1800" spc="-10" dirty="0">
                <a:latin typeface="Verdana"/>
                <a:cs typeface="Verdana"/>
              </a:rPr>
              <a:t>to</a:t>
            </a:r>
            <a:r>
              <a:rPr sz="1800" spc="-114" dirty="0">
                <a:latin typeface="Verdana"/>
                <a:cs typeface="Verdana"/>
              </a:rPr>
              <a:t> </a:t>
            </a:r>
            <a:r>
              <a:rPr sz="1800" spc="-30" dirty="0">
                <a:latin typeface="Verdana"/>
                <a:cs typeface="Verdana"/>
              </a:rPr>
              <a:t>over/under</a:t>
            </a:r>
            <a:r>
              <a:rPr sz="1800" spc="-114" dirty="0">
                <a:latin typeface="Verdana"/>
                <a:cs typeface="Verdana"/>
              </a:rPr>
              <a:t> </a:t>
            </a:r>
            <a:r>
              <a:rPr sz="1800" spc="-25" dirty="0">
                <a:latin typeface="Verdana"/>
                <a:cs typeface="Verdana"/>
              </a:rPr>
              <a:t>forecasting</a:t>
            </a:r>
            <a:r>
              <a:rPr sz="1800" spc="-105" dirty="0">
                <a:latin typeface="Verdana"/>
                <a:cs typeface="Verdana"/>
              </a:rPr>
              <a:t> </a:t>
            </a:r>
            <a:r>
              <a:rPr sz="1800" spc="65" dirty="0">
                <a:latin typeface="Verdana"/>
                <a:cs typeface="Verdana"/>
              </a:rPr>
              <a:t>and</a:t>
            </a:r>
            <a:r>
              <a:rPr sz="1800" spc="-105" dirty="0">
                <a:latin typeface="Verdana"/>
                <a:cs typeface="Verdana"/>
              </a:rPr>
              <a:t> </a:t>
            </a:r>
            <a:r>
              <a:rPr sz="1800" spc="105" dirty="0">
                <a:latin typeface="Verdana"/>
                <a:cs typeface="Verdana"/>
              </a:rPr>
              <a:t>can</a:t>
            </a:r>
            <a:r>
              <a:rPr sz="1800" spc="-105" dirty="0">
                <a:latin typeface="Verdana"/>
                <a:cs typeface="Verdana"/>
              </a:rPr>
              <a:t> </a:t>
            </a:r>
            <a:r>
              <a:rPr sz="1800" spc="-25" dirty="0">
                <a:latin typeface="Verdana"/>
                <a:cs typeface="Verdana"/>
              </a:rPr>
              <a:t>tolerate</a:t>
            </a:r>
            <a:r>
              <a:rPr sz="1800" spc="-105" dirty="0">
                <a:latin typeface="Verdana"/>
                <a:cs typeface="Verdana"/>
              </a:rPr>
              <a:t> </a:t>
            </a:r>
            <a:r>
              <a:rPr sz="1800" spc="-55" dirty="0">
                <a:latin typeface="Verdana"/>
                <a:cs typeface="Verdana"/>
              </a:rPr>
              <a:t>zeros.</a:t>
            </a:r>
            <a:endParaRPr sz="1800">
              <a:latin typeface="Verdana"/>
              <a:cs typeface="Verdana"/>
            </a:endParaRPr>
          </a:p>
        </p:txBody>
      </p:sp>
      <p:sp>
        <p:nvSpPr>
          <p:cNvPr id="4" name="object 4"/>
          <p:cNvSpPr txBox="1"/>
          <p:nvPr/>
        </p:nvSpPr>
        <p:spPr>
          <a:xfrm>
            <a:off x="567727" y="3733292"/>
            <a:ext cx="137858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𝑅𝑀𝑆𝐸</a:t>
            </a:r>
            <a:r>
              <a:rPr sz="2400" spc="190" dirty="0">
                <a:solidFill>
                  <a:srgbClr val="4F81BD"/>
                </a:solidFill>
                <a:latin typeface="Cambria Math"/>
                <a:cs typeface="Cambria Math"/>
              </a:rPr>
              <a:t> </a:t>
            </a:r>
            <a:r>
              <a:rPr sz="2400" spc="-50" dirty="0">
                <a:latin typeface="Cambria Math"/>
                <a:cs typeface="Cambria Math"/>
              </a:rPr>
              <a:t>=</a:t>
            </a:r>
            <a:endParaRPr sz="2400">
              <a:latin typeface="Cambria Math"/>
              <a:cs typeface="Cambria Math"/>
            </a:endParaRPr>
          </a:p>
        </p:txBody>
      </p:sp>
      <p:grpSp>
        <p:nvGrpSpPr>
          <p:cNvPr id="5" name="object 5"/>
          <p:cNvGrpSpPr/>
          <p:nvPr/>
        </p:nvGrpSpPr>
        <p:grpSpPr>
          <a:xfrm>
            <a:off x="2021878" y="3236781"/>
            <a:ext cx="2870200" cy="739775"/>
            <a:chOff x="2021878" y="3236781"/>
            <a:chExt cx="2870200" cy="739775"/>
          </a:xfrm>
        </p:grpSpPr>
        <p:sp>
          <p:nvSpPr>
            <p:cNvPr id="6" name="object 6"/>
            <p:cNvSpPr/>
            <p:nvPr/>
          </p:nvSpPr>
          <p:spPr>
            <a:xfrm>
              <a:off x="2021878" y="3950662"/>
              <a:ext cx="2870200" cy="25400"/>
            </a:xfrm>
            <a:custGeom>
              <a:avLst/>
              <a:gdLst/>
              <a:ahLst/>
              <a:cxnLst/>
              <a:rect l="l" t="t" r="r" b="b"/>
              <a:pathLst>
                <a:path w="2870200" h="25400">
                  <a:moveTo>
                    <a:pt x="2870199" y="0"/>
                  </a:moveTo>
                  <a:lnTo>
                    <a:pt x="0" y="0"/>
                  </a:lnTo>
                  <a:lnTo>
                    <a:pt x="0" y="25400"/>
                  </a:lnTo>
                  <a:lnTo>
                    <a:pt x="2870199" y="25400"/>
                  </a:lnTo>
                  <a:lnTo>
                    <a:pt x="2870199" y="0"/>
                  </a:lnTo>
                  <a:close/>
                </a:path>
              </a:pathLst>
            </a:custGeom>
            <a:solidFill>
              <a:srgbClr val="000000"/>
            </a:solidFill>
          </p:spPr>
          <p:txBody>
            <a:bodyPr wrap="square" lIns="0" tIns="0" rIns="0" bIns="0" rtlCol="0"/>
            <a:lstStyle/>
            <a:p>
              <a:endParaRPr/>
            </a:p>
          </p:txBody>
        </p:sp>
        <p:sp>
          <p:nvSpPr>
            <p:cNvPr id="7" name="object 7"/>
            <p:cNvSpPr/>
            <p:nvPr/>
          </p:nvSpPr>
          <p:spPr>
            <a:xfrm>
              <a:off x="2022576" y="3236785"/>
              <a:ext cx="2869565" cy="680085"/>
            </a:xfrm>
            <a:custGeom>
              <a:avLst/>
              <a:gdLst/>
              <a:ahLst/>
              <a:cxnLst/>
              <a:rect l="l" t="t" r="r" b="b"/>
              <a:pathLst>
                <a:path w="2869565" h="680085">
                  <a:moveTo>
                    <a:pt x="723201" y="383679"/>
                  </a:moveTo>
                  <a:lnTo>
                    <a:pt x="227901" y="383679"/>
                  </a:lnTo>
                  <a:lnTo>
                    <a:pt x="227901" y="409079"/>
                  </a:lnTo>
                  <a:lnTo>
                    <a:pt x="723201" y="409079"/>
                  </a:lnTo>
                  <a:lnTo>
                    <a:pt x="723201" y="383679"/>
                  </a:lnTo>
                  <a:close/>
                </a:path>
                <a:path w="2869565" h="680085">
                  <a:moveTo>
                    <a:pt x="2869501" y="2679"/>
                  </a:moveTo>
                  <a:lnTo>
                    <a:pt x="234696" y="2679"/>
                  </a:lnTo>
                  <a:lnTo>
                    <a:pt x="234696" y="0"/>
                  </a:lnTo>
                  <a:lnTo>
                    <a:pt x="188264" y="0"/>
                  </a:lnTo>
                  <a:lnTo>
                    <a:pt x="126352" y="625830"/>
                  </a:lnTo>
                  <a:lnTo>
                    <a:pt x="51638" y="487565"/>
                  </a:lnTo>
                  <a:lnTo>
                    <a:pt x="0" y="514794"/>
                  </a:lnTo>
                  <a:lnTo>
                    <a:pt x="5803" y="525360"/>
                  </a:lnTo>
                  <a:lnTo>
                    <a:pt x="33032" y="511073"/>
                  </a:lnTo>
                  <a:lnTo>
                    <a:pt x="124866" y="679843"/>
                  </a:lnTo>
                  <a:lnTo>
                    <a:pt x="138709" y="679843"/>
                  </a:lnTo>
                  <a:lnTo>
                    <a:pt x="204927" y="19799"/>
                  </a:lnTo>
                  <a:lnTo>
                    <a:pt x="227901" y="19799"/>
                  </a:lnTo>
                  <a:lnTo>
                    <a:pt x="227901" y="28079"/>
                  </a:lnTo>
                  <a:lnTo>
                    <a:pt x="2869501" y="28079"/>
                  </a:lnTo>
                  <a:lnTo>
                    <a:pt x="2869501" y="2679"/>
                  </a:lnTo>
                  <a:close/>
                </a:path>
              </a:pathLst>
            </a:custGeom>
            <a:solidFill>
              <a:srgbClr val="4F81BD"/>
            </a:solidFill>
          </p:spPr>
          <p:txBody>
            <a:bodyPr wrap="square" lIns="0" tIns="0" rIns="0" bIns="0" rtlCol="0"/>
            <a:lstStyle/>
            <a:p>
              <a:endParaRPr/>
            </a:p>
          </p:txBody>
        </p:sp>
      </p:grpSp>
      <p:sp>
        <p:nvSpPr>
          <p:cNvPr id="8" name="object 8"/>
          <p:cNvSpPr txBox="1"/>
          <p:nvPr/>
        </p:nvSpPr>
        <p:spPr>
          <a:xfrm>
            <a:off x="2233396" y="35473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𝑀𝐻</a:t>
            </a:r>
            <a:endParaRPr sz="2400">
              <a:latin typeface="Cambria Math"/>
              <a:cs typeface="Cambria Math"/>
            </a:endParaRPr>
          </a:p>
        </p:txBody>
      </p:sp>
      <p:sp>
        <p:nvSpPr>
          <p:cNvPr id="9" name="object 9"/>
          <p:cNvSpPr txBox="1"/>
          <p:nvPr/>
        </p:nvSpPr>
        <p:spPr>
          <a:xfrm>
            <a:off x="2990126" y="35565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10" name="object 10"/>
          <p:cNvSpPr txBox="1"/>
          <p:nvPr/>
        </p:nvSpPr>
        <p:spPr>
          <a:xfrm>
            <a:off x="2368842" y="3215132"/>
            <a:ext cx="873760" cy="391160"/>
          </a:xfrm>
          <a:prstGeom prst="rect">
            <a:avLst/>
          </a:prstGeom>
        </p:spPr>
        <p:txBody>
          <a:bodyPr vert="horz" wrap="square" lIns="0" tIns="12700" rIns="0" bIns="0" rtlCol="0">
            <a:spAutoFit/>
          </a:bodyPr>
          <a:lstStyle/>
          <a:p>
            <a:pPr marL="38100">
              <a:lnSpc>
                <a:spcPct val="100000"/>
              </a:lnSpc>
              <a:spcBef>
                <a:spcPts val="100"/>
              </a:spcBef>
              <a:tabLst>
                <a:tab pos="417830" algn="l"/>
              </a:tabLst>
            </a:pPr>
            <a:r>
              <a:rPr sz="2400" spc="-50" dirty="0">
                <a:solidFill>
                  <a:srgbClr val="4F81BD"/>
                </a:solidFill>
                <a:latin typeface="Cambria Math"/>
                <a:cs typeface="Cambria Math"/>
              </a:rPr>
              <a:t>1</a:t>
            </a:r>
            <a:r>
              <a:rPr sz="2400" dirty="0">
                <a:solidFill>
                  <a:srgbClr val="4F81BD"/>
                </a:solidFill>
                <a:latin typeface="Cambria Math"/>
                <a:cs typeface="Cambria Math"/>
              </a:rPr>
              <a:t>	</a:t>
            </a:r>
            <a:r>
              <a:rPr sz="3600" spc="-37" baseline="-30092" dirty="0">
                <a:solidFill>
                  <a:srgbClr val="4F81BD"/>
                </a:solidFill>
                <a:latin typeface="Cambria Math"/>
                <a:cs typeface="Cambria Math"/>
              </a:rPr>
              <a:t>∑</a:t>
            </a:r>
            <a:r>
              <a:rPr sz="2700" spc="-37" baseline="-15432" dirty="0">
                <a:solidFill>
                  <a:srgbClr val="4F81BD"/>
                </a:solidFill>
                <a:latin typeface="Cambria Math"/>
                <a:cs typeface="Cambria Math"/>
              </a:rPr>
              <a:t>𝑀</a:t>
            </a:r>
            <a:endParaRPr sz="2700" baseline="-15432">
              <a:latin typeface="Cambria Math"/>
              <a:cs typeface="Cambria Math"/>
            </a:endParaRPr>
          </a:p>
        </p:txBody>
      </p:sp>
      <p:sp>
        <p:nvSpPr>
          <p:cNvPr id="11" name="object 11"/>
          <p:cNvSpPr txBox="1"/>
          <p:nvPr/>
        </p:nvSpPr>
        <p:spPr>
          <a:xfrm>
            <a:off x="3632809" y="35473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12" name="object 12"/>
          <p:cNvSpPr txBox="1"/>
          <p:nvPr/>
        </p:nvSpPr>
        <p:spPr>
          <a:xfrm>
            <a:off x="3391446" y="3279140"/>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13" name="object 13"/>
          <p:cNvSpPr txBox="1"/>
          <p:nvPr/>
        </p:nvSpPr>
        <p:spPr>
          <a:xfrm>
            <a:off x="4296574" y="3565652"/>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14" name="object 14"/>
          <p:cNvPicPr/>
          <p:nvPr/>
        </p:nvPicPr>
        <p:blipFill>
          <a:blip r:embed="rId2" cstate="print"/>
          <a:stretch>
            <a:fillRect/>
          </a:stretch>
        </p:blipFill>
        <p:spPr>
          <a:xfrm>
            <a:off x="4354639" y="3387669"/>
            <a:ext cx="232430" cy="211745"/>
          </a:xfrm>
          <a:prstGeom prst="rect">
            <a:avLst/>
          </a:prstGeom>
        </p:spPr>
      </p:pic>
      <p:sp>
        <p:nvSpPr>
          <p:cNvPr id="15" name="object 15"/>
          <p:cNvSpPr txBox="1"/>
          <p:nvPr/>
        </p:nvSpPr>
        <p:spPr>
          <a:xfrm>
            <a:off x="4002316" y="3394964"/>
            <a:ext cx="912494"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25" dirty="0">
                <a:solidFill>
                  <a:srgbClr val="4F81BD"/>
                </a:solidFill>
                <a:latin typeface="Cambria Math"/>
                <a:cs typeface="Cambria Math"/>
              </a:rPr>
              <a:t>)</a:t>
            </a:r>
            <a:r>
              <a:rPr sz="2700" spc="-37" baseline="21604" dirty="0">
                <a:solidFill>
                  <a:srgbClr val="4F81BD"/>
                </a:solidFill>
                <a:latin typeface="Cambria Math"/>
                <a:cs typeface="Cambria Math"/>
              </a:rPr>
              <a:t>2</a:t>
            </a:r>
            <a:endParaRPr sz="2700" baseline="21604">
              <a:latin typeface="Cambria Math"/>
              <a:cs typeface="Cambria Math"/>
            </a:endParaRPr>
          </a:p>
        </p:txBody>
      </p:sp>
      <p:sp>
        <p:nvSpPr>
          <p:cNvPr id="16" name="object 16"/>
          <p:cNvSpPr txBox="1"/>
          <p:nvPr/>
        </p:nvSpPr>
        <p:spPr>
          <a:xfrm>
            <a:off x="2161260" y="42331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17" name="object 17"/>
          <p:cNvSpPr txBox="1"/>
          <p:nvPr/>
        </p:nvSpPr>
        <p:spPr>
          <a:xfrm>
            <a:off x="2917990" y="42423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𝑖=1</a:t>
            </a:r>
            <a:endParaRPr sz="1800">
              <a:latin typeface="Cambria Math"/>
              <a:cs typeface="Cambria Math"/>
            </a:endParaRPr>
          </a:p>
        </p:txBody>
      </p:sp>
      <p:sp>
        <p:nvSpPr>
          <p:cNvPr id="18" name="object 18"/>
          <p:cNvSpPr txBox="1"/>
          <p:nvPr/>
        </p:nvSpPr>
        <p:spPr>
          <a:xfrm>
            <a:off x="2136178" y="3900932"/>
            <a:ext cx="103378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5"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spc="-3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6975" dirty="0">
                <a:solidFill>
                  <a:srgbClr val="C0504D"/>
                </a:solidFill>
                <a:latin typeface="Cambria Math"/>
                <a:cs typeface="Cambria Math"/>
              </a:rPr>
              <a:t>𝑀</a:t>
            </a:r>
            <a:endParaRPr sz="2700" baseline="-16975">
              <a:latin typeface="Cambria Math"/>
              <a:cs typeface="Cambria Math"/>
            </a:endParaRPr>
          </a:p>
        </p:txBody>
      </p:sp>
      <p:sp>
        <p:nvSpPr>
          <p:cNvPr id="19" name="object 19"/>
          <p:cNvSpPr txBox="1"/>
          <p:nvPr/>
        </p:nvSpPr>
        <p:spPr>
          <a:xfrm>
            <a:off x="3560673" y="42331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𝑡=1</a:t>
            </a:r>
            <a:endParaRPr sz="1800">
              <a:latin typeface="Cambria Math"/>
              <a:cs typeface="Cambria Math"/>
            </a:endParaRPr>
          </a:p>
        </p:txBody>
      </p:sp>
      <p:sp>
        <p:nvSpPr>
          <p:cNvPr id="20" name="object 20"/>
          <p:cNvSpPr txBox="1"/>
          <p:nvPr/>
        </p:nvSpPr>
        <p:spPr>
          <a:xfrm>
            <a:off x="3319310" y="3967988"/>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21" name="object 21"/>
          <p:cNvSpPr txBox="1"/>
          <p:nvPr/>
        </p:nvSpPr>
        <p:spPr>
          <a:xfrm>
            <a:off x="4246283" y="4257547"/>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22" name="object 22"/>
          <p:cNvSpPr txBox="1"/>
          <p:nvPr/>
        </p:nvSpPr>
        <p:spPr>
          <a:xfrm>
            <a:off x="3980980" y="3916171"/>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23" name="object 23"/>
          <p:cNvSpPr txBox="1"/>
          <p:nvPr/>
        </p:nvSpPr>
        <p:spPr>
          <a:xfrm>
            <a:off x="4932019" y="3504692"/>
            <a:ext cx="119316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95" baseline="-41666" dirty="0">
                <a:latin typeface="Cambria Math"/>
                <a:cs typeface="Cambria Math"/>
              </a:rPr>
              <a:t> </a:t>
            </a:r>
            <a:r>
              <a:rPr sz="2400" spc="-20" dirty="0">
                <a:solidFill>
                  <a:srgbClr val="4F81BD"/>
                </a:solidFill>
                <a:latin typeface="Cambria Math"/>
                <a:cs typeface="Cambria Math"/>
              </a:rPr>
              <a:t>𝑅𝑀𝑆𝐸</a:t>
            </a:r>
            <a:endParaRPr sz="2400">
              <a:latin typeface="Cambria Math"/>
              <a:cs typeface="Cambria Math"/>
            </a:endParaRPr>
          </a:p>
        </p:txBody>
      </p:sp>
      <p:grpSp>
        <p:nvGrpSpPr>
          <p:cNvPr id="24" name="object 24"/>
          <p:cNvGrpSpPr/>
          <p:nvPr/>
        </p:nvGrpSpPr>
        <p:grpSpPr>
          <a:xfrm>
            <a:off x="5285778" y="3950662"/>
            <a:ext cx="812800" cy="79375"/>
            <a:chOff x="5285778" y="3950662"/>
            <a:chExt cx="812800" cy="79375"/>
          </a:xfrm>
        </p:grpSpPr>
        <p:sp>
          <p:nvSpPr>
            <p:cNvPr id="25" name="object 25"/>
            <p:cNvSpPr/>
            <p:nvPr/>
          </p:nvSpPr>
          <p:spPr>
            <a:xfrm>
              <a:off x="5285778" y="3950662"/>
              <a:ext cx="812800" cy="25400"/>
            </a:xfrm>
            <a:custGeom>
              <a:avLst/>
              <a:gdLst/>
              <a:ahLst/>
              <a:cxnLst/>
              <a:rect l="l" t="t" r="r" b="b"/>
              <a:pathLst>
                <a:path w="812800" h="25400">
                  <a:moveTo>
                    <a:pt x="812800" y="0"/>
                  </a:moveTo>
                  <a:lnTo>
                    <a:pt x="0" y="0"/>
                  </a:lnTo>
                  <a:lnTo>
                    <a:pt x="0" y="25400"/>
                  </a:lnTo>
                  <a:lnTo>
                    <a:pt x="812800" y="25400"/>
                  </a:lnTo>
                  <a:lnTo>
                    <a:pt x="812800" y="0"/>
                  </a:lnTo>
                  <a:close/>
                </a:path>
              </a:pathLst>
            </a:custGeom>
            <a:solidFill>
              <a:srgbClr val="000000"/>
            </a:solidFill>
          </p:spPr>
          <p:txBody>
            <a:bodyPr wrap="square" lIns="0" tIns="0" rIns="0" bIns="0" rtlCol="0"/>
            <a:lstStyle/>
            <a:p>
              <a:endParaRPr/>
            </a:p>
          </p:txBody>
        </p:sp>
        <p:sp>
          <p:nvSpPr>
            <p:cNvPr id="26" name="object 26"/>
            <p:cNvSpPr/>
            <p:nvPr/>
          </p:nvSpPr>
          <p:spPr>
            <a:xfrm>
              <a:off x="5505869" y="4013788"/>
              <a:ext cx="368935" cy="15875"/>
            </a:xfrm>
            <a:custGeom>
              <a:avLst/>
              <a:gdLst/>
              <a:ahLst/>
              <a:cxnLst/>
              <a:rect l="l" t="t" r="r" b="b"/>
              <a:pathLst>
                <a:path w="368935"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27" name="object 27"/>
          <p:cNvSpPr txBox="1"/>
          <p:nvPr/>
        </p:nvSpPr>
        <p:spPr>
          <a:xfrm>
            <a:off x="5493105" y="3958844"/>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28" name="object 28"/>
          <p:cNvSpPr txBox="1"/>
          <p:nvPr/>
        </p:nvSpPr>
        <p:spPr>
          <a:xfrm>
            <a:off x="2572419" y="2693923"/>
            <a:ext cx="192849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30" dirty="0">
                <a:solidFill>
                  <a:srgbClr val="4F81BD"/>
                </a:solidFill>
                <a:latin typeface="Tahoma"/>
                <a:cs typeface="Tahoma"/>
              </a:rPr>
              <a:t>RMSE</a:t>
            </a:r>
            <a:endParaRPr sz="1800">
              <a:latin typeface="Tahoma"/>
              <a:cs typeface="Tahoma"/>
            </a:endParaRPr>
          </a:p>
        </p:txBody>
      </p:sp>
      <p:sp>
        <p:nvSpPr>
          <p:cNvPr id="29" name="object 29"/>
          <p:cNvSpPr/>
          <p:nvPr/>
        </p:nvSpPr>
        <p:spPr>
          <a:xfrm>
            <a:off x="7777191" y="3880139"/>
            <a:ext cx="2552700" cy="25400"/>
          </a:xfrm>
          <a:custGeom>
            <a:avLst/>
            <a:gdLst/>
            <a:ahLst/>
            <a:cxnLst/>
            <a:rect l="l" t="t" r="r" b="b"/>
            <a:pathLst>
              <a:path w="2552700" h="25400">
                <a:moveTo>
                  <a:pt x="2552700" y="0"/>
                </a:moveTo>
                <a:lnTo>
                  <a:pt x="0" y="0"/>
                </a:lnTo>
                <a:lnTo>
                  <a:pt x="0" y="25400"/>
                </a:lnTo>
                <a:lnTo>
                  <a:pt x="2552700" y="25400"/>
                </a:lnTo>
                <a:lnTo>
                  <a:pt x="2552700" y="0"/>
                </a:lnTo>
                <a:close/>
              </a:path>
            </a:pathLst>
          </a:custGeom>
          <a:solidFill>
            <a:srgbClr val="000000"/>
          </a:solidFill>
        </p:spPr>
        <p:txBody>
          <a:bodyPr wrap="square" lIns="0" tIns="0" rIns="0" bIns="0" rtlCol="0"/>
          <a:lstStyle/>
          <a:p>
            <a:endParaRPr/>
          </a:p>
        </p:txBody>
      </p:sp>
      <p:sp>
        <p:nvSpPr>
          <p:cNvPr id="30" name="object 30"/>
          <p:cNvSpPr txBox="1"/>
          <p:nvPr/>
        </p:nvSpPr>
        <p:spPr>
          <a:xfrm>
            <a:off x="6901781" y="3663188"/>
            <a:ext cx="1430020"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𝐷</a:t>
            </a:r>
            <a:r>
              <a:rPr sz="2400" spc="185" dirty="0">
                <a:solidFill>
                  <a:srgbClr val="4F81BD"/>
                </a:solidFill>
                <a:latin typeface="Cambria Math"/>
                <a:cs typeface="Cambria Math"/>
              </a:rPr>
              <a:t> </a:t>
            </a:r>
            <a:r>
              <a:rPr sz="2400" dirty="0">
                <a:latin typeface="Cambria Math"/>
                <a:cs typeface="Cambria Math"/>
              </a:rPr>
              <a:t>=</a:t>
            </a:r>
            <a:r>
              <a:rPr sz="2400" spc="375" dirty="0">
                <a:latin typeface="Cambria Math"/>
                <a:cs typeface="Cambria Math"/>
              </a:rPr>
              <a:t> </a:t>
            </a:r>
            <a:r>
              <a:rPr sz="3600" spc="-37" baseline="24305" dirty="0">
                <a:solidFill>
                  <a:srgbClr val="4F81BD"/>
                </a:solidFill>
                <a:latin typeface="Cambria Math"/>
                <a:cs typeface="Cambria Math"/>
              </a:rPr>
              <a:t>𝑀𝐻</a:t>
            </a:r>
            <a:endParaRPr sz="3600" baseline="24305">
              <a:latin typeface="Cambria Math"/>
              <a:cs typeface="Cambria Math"/>
            </a:endParaRPr>
          </a:p>
        </p:txBody>
      </p:sp>
      <p:sp>
        <p:nvSpPr>
          <p:cNvPr id="31" name="object 31"/>
          <p:cNvSpPr txBox="1"/>
          <p:nvPr/>
        </p:nvSpPr>
        <p:spPr>
          <a:xfrm>
            <a:off x="8557289" y="3526028"/>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32" name="object 32"/>
          <p:cNvSpPr txBox="1"/>
          <p:nvPr/>
        </p:nvSpPr>
        <p:spPr>
          <a:xfrm>
            <a:off x="7777191" y="3196844"/>
            <a:ext cx="103251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0" dirty="0">
                <a:solidFill>
                  <a:srgbClr val="4F81BD"/>
                </a:solidFill>
                <a:uFill>
                  <a:solidFill>
                    <a:srgbClr val="4F81BD"/>
                  </a:solidFill>
                </a:uFill>
                <a:latin typeface="Cambria Math"/>
                <a:cs typeface="Cambria Math"/>
              </a:rPr>
              <a:t>  </a:t>
            </a:r>
            <a:r>
              <a:rPr sz="2400" u="heavy" spc="-50" dirty="0">
                <a:solidFill>
                  <a:srgbClr val="4F81BD"/>
                </a:solidFill>
                <a:uFill>
                  <a:solidFill>
                    <a:srgbClr val="4F81BD"/>
                  </a:solidFill>
                </a:uFill>
                <a:latin typeface="Cambria Math"/>
                <a:cs typeface="Cambria Math"/>
              </a:rPr>
              <a:t>1</a:t>
            </a:r>
            <a:r>
              <a:rPr sz="2400" u="heavy" dirty="0">
                <a:solidFill>
                  <a:srgbClr val="4F81BD"/>
                </a:solidFill>
                <a:uFill>
                  <a:solidFill>
                    <a:srgbClr val="4F81BD"/>
                  </a:solidFill>
                </a:uFill>
                <a:latin typeface="Cambria Math"/>
                <a:cs typeface="Cambria Math"/>
              </a:rPr>
              <a:t>	</a:t>
            </a:r>
            <a:r>
              <a:rPr sz="2400" spc="-60" dirty="0">
                <a:solidFill>
                  <a:srgbClr val="4F81BD"/>
                </a:solidFill>
                <a:latin typeface="Cambria Math"/>
                <a:cs typeface="Cambria Math"/>
              </a:rPr>
              <a:t> </a:t>
            </a:r>
            <a:r>
              <a:rPr sz="3600" baseline="-30092" dirty="0">
                <a:solidFill>
                  <a:srgbClr val="4F81BD"/>
                </a:solidFill>
                <a:latin typeface="Cambria Math"/>
                <a:cs typeface="Cambria Math"/>
              </a:rPr>
              <a:t>∑</a:t>
            </a:r>
            <a:r>
              <a:rPr sz="2700" baseline="-13888" dirty="0">
                <a:solidFill>
                  <a:srgbClr val="4F81BD"/>
                </a:solidFill>
                <a:latin typeface="Cambria Math"/>
                <a:cs typeface="Cambria Math"/>
              </a:rPr>
              <a:t>𝑀</a:t>
            </a:r>
            <a:endParaRPr sz="2700" baseline="-13888">
              <a:latin typeface="Cambria Math"/>
              <a:cs typeface="Cambria Math"/>
            </a:endParaRPr>
          </a:p>
        </p:txBody>
      </p:sp>
      <p:sp>
        <p:nvSpPr>
          <p:cNvPr id="33" name="object 33"/>
          <p:cNvSpPr txBox="1"/>
          <p:nvPr/>
        </p:nvSpPr>
        <p:spPr>
          <a:xfrm>
            <a:off x="9199972" y="3519932"/>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34" name="object 34"/>
          <p:cNvSpPr txBox="1"/>
          <p:nvPr/>
        </p:nvSpPr>
        <p:spPr>
          <a:xfrm>
            <a:off x="8958608" y="3257803"/>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35" name="object 35"/>
          <p:cNvSpPr txBox="1"/>
          <p:nvPr/>
        </p:nvSpPr>
        <p:spPr>
          <a:xfrm>
            <a:off x="9884375" y="3538220"/>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36" name="object 36"/>
          <p:cNvPicPr/>
          <p:nvPr/>
        </p:nvPicPr>
        <p:blipFill>
          <a:blip r:embed="rId3" cstate="print"/>
          <a:stretch>
            <a:fillRect/>
          </a:stretch>
        </p:blipFill>
        <p:spPr>
          <a:xfrm>
            <a:off x="9942440" y="3368517"/>
            <a:ext cx="232430" cy="211744"/>
          </a:xfrm>
          <a:prstGeom prst="rect">
            <a:avLst/>
          </a:prstGeom>
        </p:spPr>
      </p:pic>
      <p:sp>
        <p:nvSpPr>
          <p:cNvPr id="37" name="object 37"/>
          <p:cNvSpPr txBox="1"/>
          <p:nvPr/>
        </p:nvSpPr>
        <p:spPr>
          <a:xfrm>
            <a:off x="9620279" y="3376676"/>
            <a:ext cx="71945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50" dirty="0">
                <a:solidFill>
                  <a:srgbClr val="4F81BD"/>
                </a:solidFill>
                <a:latin typeface="Cambria Math"/>
                <a:cs typeface="Cambria Math"/>
              </a:rPr>
              <a:t>|</a:t>
            </a:r>
            <a:endParaRPr sz="2400">
              <a:latin typeface="Cambria Math"/>
              <a:cs typeface="Cambria Math"/>
            </a:endParaRPr>
          </a:p>
        </p:txBody>
      </p:sp>
      <p:sp>
        <p:nvSpPr>
          <p:cNvPr id="38" name="object 38"/>
          <p:cNvSpPr txBox="1"/>
          <p:nvPr/>
        </p:nvSpPr>
        <p:spPr>
          <a:xfrm>
            <a:off x="7767412" y="4163059"/>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39" name="object 39"/>
          <p:cNvSpPr txBox="1"/>
          <p:nvPr/>
        </p:nvSpPr>
        <p:spPr>
          <a:xfrm>
            <a:off x="7739091" y="3830828"/>
            <a:ext cx="103759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80"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5432" dirty="0">
                <a:solidFill>
                  <a:srgbClr val="C0504D"/>
                </a:solidFill>
                <a:latin typeface="Cambria Math"/>
                <a:cs typeface="Cambria Math"/>
              </a:rPr>
              <a:t>𝑀</a:t>
            </a:r>
            <a:endParaRPr sz="2700" baseline="-15432">
              <a:latin typeface="Cambria Math"/>
              <a:cs typeface="Cambria Math"/>
            </a:endParaRPr>
          </a:p>
        </p:txBody>
      </p:sp>
      <p:sp>
        <p:nvSpPr>
          <p:cNvPr id="40" name="object 40"/>
          <p:cNvSpPr txBox="1"/>
          <p:nvPr/>
        </p:nvSpPr>
        <p:spPr>
          <a:xfrm>
            <a:off x="8524142" y="4169155"/>
            <a:ext cx="1066800" cy="299720"/>
          </a:xfrm>
          <a:prstGeom prst="rect">
            <a:avLst/>
          </a:prstGeom>
        </p:spPr>
        <p:txBody>
          <a:bodyPr vert="horz" wrap="square" lIns="0" tIns="12700" rIns="0" bIns="0" rtlCol="0">
            <a:spAutoFit/>
          </a:bodyPr>
          <a:lstStyle/>
          <a:p>
            <a:pPr marL="12700">
              <a:lnSpc>
                <a:spcPct val="100000"/>
              </a:lnSpc>
              <a:spcBef>
                <a:spcPts val="100"/>
              </a:spcBef>
              <a:tabLst>
                <a:tab pos="655320" algn="l"/>
              </a:tabLst>
            </a:pPr>
            <a:r>
              <a:rPr sz="1800" spc="-25" dirty="0">
                <a:solidFill>
                  <a:srgbClr val="C0504D"/>
                </a:solidFill>
                <a:latin typeface="Cambria Math"/>
                <a:cs typeface="Cambria Math"/>
              </a:rPr>
              <a:t>𝑖=1</a:t>
            </a:r>
            <a:r>
              <a:rPr sz="1800" dirty="0">
                <a:solidFill>
                  <a:srgbClr val="C0504D"/>
                </a:solidFill>
                <a:latin typeface="Cambria Math"/>
                <a:cs typeface="Cambria Math"/>
              </a:rPr>
              <a:t>	</a:t>
            </a:r>
            <a:r>
              <a:rPr sz="2700" spc="-37" baseline="1543" dirty="0">
                <a:solidFill>
                  <a:srgbClr val="C0504D"/>
                </a:solidFill>
                <a:latin typeface="Cambria Math"/>
                <a:cs typeface="Cambria Math"/>
              </a:rPr>
              <a:t>𝑡=1</a:t>
            </a:r>
            <a:endParaRPr sz="2700" baseline="1543">
              <a:latin typeface="Cambria Math"/>
              <a:cs typeface="Cambria Math"/>
            </a:endParaRPr>
          </a:p>
        </p:txBody>
      </p:sp>
      <p:sp>
        <p:nvSpPr>
          <p:cNvPr id="41" name="object 41"/>
          <p:cNvSpPr txBox="1"/>
          <p:nvPr/>
        </p:nvSpPr>
        <p:spPr>
          <a:xfrm>
            <a:off x="8925462" y="3894835"/>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42" name="object 42"/>
          <p:cNvSpPr txBox="1"/>
          <p:nvPr/>
        </p:nvSpPr>
        <p:spPr>
          <a:xfrm>
            <a:off x="9852435" y="4187444"/>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43" name="object 43"/>
          <p:cNvSpPr txBox="1"/>
          <p:nvPr/>
        </p:nvSpPr>
        <p:spPr>
          <a:xfrm>
            <a:off x="9587131" y="3846067"/>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44" name="object 44"/>
          <p:cNvSpPr txBox="1"/>
          <p:nvPr/>
        </p:nvSpPr>
        <p:spPr>
          <a:xfrm>
            <a:off x="10406981" y="3663188"/>
            <a:ext cx="25336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a:t>
            </a:r>
            <a:endParaRPr sz="2400">
              <a:latin typeface="Cambria Math"/>
              <a:cs typeface="Cambria Math"/>
            </a:endParaRPr>
          </a:p>
        </p:txBody>
      </p:sp>
      <p:grpSp>
        <p:nvGrpSpPr>
          <p:cNvPr id="45" name="object 45"/>
          <p:cNvGrpSpPr/>
          <p:nvPr/>
        </p:nvGrpSpPr>
        <p:grpSpPr>
          <a:xfrm>
            <a:off x="10736291" y="3880139"/>
            <a:ext cx="660400" cy="79375"/>
            <a:chOff x="10736291" y="3880139"/>
            <a:chExt cx="660400" cy="79375"/>
          </a:xfrm>
        </p:grpSpPr>
        <p:sp>
          <p:nvSpPr>
            <p:cNvPr id="46" name="object 46"/>
            <p:cNvSpPr/>
            <p:nvPr/>
          </p:nvSpPr>
          <p:spPr>
            <a:xfrm>
              <a:off x="10736291" y="3880139"/>
              <a:ext cx="660400" cy="25400"/>
            </a:xfrm>
            <a:custGeom>
              <a:avLst/>
              <a:gdLst/>
              <a:ahLst/>
              <a:cxnLst/>
              <a:rect l="l" t="t" r="r" b="b"/>
              <a:pathLst>
                <a:path w="660400" h="25400">
                  <a:moveTo>
                    <a:pt x="660400" y="0"/>
                  </a:moveTo>
                  <a:lnTo>
                    <a:pt x="0" y="0"/>
                  </a:lnTo>
                  <a:lnTo>
                    <a:pt x="0" y="25400"/>
                  </a:lnTo>
                  <a:lnTo>
                    <a:pt x="660400" y="25400"/>
                  </a:lnTo>
                  <a:lnTo>
                    <a:pt x="660400" y="0"/>
                  </a:lnTo>
                  <a:close/>
                </a:path>
              </a:pathLst>
            </a:custGeom>
            <a:solidFill>
              <a:srgbClr val="000000"/>
            </a:solidFill>
          </p:spPr>
          <p:txBody>
            <a:bodyPr wrap="square" lIns="0" tIns="0" rIns="0" bIns="0" rtlCol="0"/>
            <a:lstStyle/>
            <a:p>
              <a:endParaRPr/>
            </a:p>
          </p:txBody>
        </p:sp>
        <p:sp>
          <p:nvSpPr>
            <p:cNvPr id="47" name="object 47"/>
            <p:cNvSpPr/>
            <p:nvPr/>
          </p:nvSpPr>
          <p:spPr>
            <a:xfrm>
              <a:off x="10874467" y="3943263"/>
              <a:ext cx="368935" cy="15875"/>
            </a:xfrm>
            <a:custGeom>
              <a:avLst/>
              <a:gdLst/>
              <a:ahLst/>
              <a:cxnLst/>
              <a:rect l="l" t="t" r="r" b="b"/>
              <a:pathLst>
                <a:path w="368934"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48" name="object 48"/>
          <p:cNvSpPr txBox="1"/>
          <p:nvPr/>
        </p:nvSpPr>
        <p:spPr>
          <a:xfrm>
            <a:off x="10718638" y="3434588"/>
            <a:ext cx="66802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𝑀𝐴𝐸</a:t>
            </a:r>
            <a:endParaRPr sz="2400">
              <a:latin typeface="Cambria Math"/>
              <a:cs typeface="Cambria Math"/>
            </a:endParaRPr>
          </a:p>
        </p:txBody>
      </p:sp>
      <p:sp>
        <p:nvSpPr>
          <p:cNvPr id="49" name="object 49"/>
          <p:cNvSpPr txBox="1"/>
          <p:nvPr/>
        </p:nvSpPr>
        <p:spPr>
          <a:xfrm>
            <a:off x="10861704" y="3888740"/>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50" name="object 50"/>
          <p:cNvSpPr txBox="1"/>
          <p:nvPr/>
        </p:nvSpPr>
        <p:spPr>
          <a:xfrm>
            <a:off x="8118069" y="2425700"/>
            <a:ext cx="2490470" cy="568325"/>
          </a:xfrm>
          <a:prstGeom prst="rect">
            <a:avLst/>
          </a:prstGeom>
        </p:spPr>
        <p:txBody>
          <a:bodyPr vert="horz" wrap="square" lIns="0" tIns="26670" rIns="0" bIns="0" rtlCol="0">
            <a:spAutoFit/>
          </a:bodyPr>
          <a:lstStyle/>
          <a:p>
            <a:pPr marL="12700" marR="5080" indent="13970">
              <a:lnSpc>
                <a:spcPts val="2110"/>
              </a:lnSpc>
              <a:spcBef>
                <a:spcPts val="21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0" dirty="0">
                <a:solidFill>
                  <a:srgbClr val="4F81BD"/>
                </a:solidFill>
                <a:latin typeface="Tahoma"/>
                <a:cs typeface="Tahoma"/>
              </a:rPr>
              <a:t>Deviation </a:t>
            </a:r>
            <a:r>
              <a:rPr sz="1800" b="1" dirty="0">
                <a:latin typeface="Tahoma"/>
                <a:cs typeface="Tahoma"/>
              </a:rPr>
              <a:t>(aka</a:t>
            </a:r>
            <a:r>
              <a:rPr sz="1800" b="1" spc="-20" dirty="0">
                <a:latin typeface="Tahoma"/>
                <a:cs typeface="Tahoma"/>
              </a:rPr>
              <a:t> </a:t>
            </a:r>
            <a:r>
              <a:rPr sz="1800" b="1" spc="-40" dirty="0">
                <a:latin typeface="Tahoma"/>
                <a:cs typeface="Tahoma"/>
              </a:rPr>
              <a:t>normalized</a:t>
            </a:r>
            <a:r>
              <a:rPr sz="1800" b="1" spc="-20" dirty="0">
                <a:latin typeface="Tahoma"/>
                <a:cs typeface="Tahoma"/>
              </a:rPr>
              <a:t> </a:t>
            </a:r>
            <a:r>
              <a:rPr sz="1800" b="1" spc="-40" dirty="0">
                <a:latin typeface="Tahoma"/>
                <a:cs typeface="Tahoma"/>
              </a:rPr>
              <a:t>MAE)</a:t>
            </a:r>
            <a:endParaRPr sz="1800">
              <a:latin typeface="Tahoma"/>
              <a:cs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51" name="object 5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2" name="object 52"/>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54</a:t>
            </a:fld>
            <a:endParaRPr spc="-25" dirty="0"/>
          </a:p>
        </p:txBody>
      </p:sp>
      <p:sp>
        <p:nvSpPr>
          <p:cNvPr id="3" name="object 3"/>
          <p:cNvSpPr txBox="1"/>
          <p:nvPr/>
        </p:nvSpPr>
        <p:spPr>
          <a:xfrm>
            <a:off x="883811" y="1797811"/>
            <a:ext cx="10525125"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Verdana"/>
                <a:cs typeface="Verdana"/>
              </a:rPr>
              <a:t>These</a:t>
            </a:r>
            <a:r>
              <a:rPr sz="1800" spc="-105" dirty="0">
                <a:latin typeface="Verdana"/>
                <a:cs typeface="Verdana"/>
              </a:rPr>
              <a:t> </a:t>
            </a:r>
            <a:r>
              <a:rPr sz="1800" spc="-75" dirty="0">
                <a:latin typeface="Verdana"/>
                <a:cs typeface="Verdana"/>
              </a:rPr>
              <a:t>metrics</a:t>
            </a:r>
            <a:r>
              <a:rPr sz="1800" spc="-110" dirty="0">
                <a:latin typeface="Verdana"/>
                <a:cs typeface="Verdana"/>
              </a:rPr>
              <a:t> </a:t>
            </a:r>
            <a:r>
              <a:rPr sz="1800" spc="105" dirty="0">
                <a:latin typeface="Verdana"/>
                <a:cs typeface="Verdana"/>
              </a:rPr>
              <a:t>can</a:t>
            </a:r>
            <a:r>
              <a:rPr sz="1800" spc="-100" dirty="0">
                <a:latin typeface="Verdana"/>
                <a:cs typeface="Verdana"/>
              </a:rPr>
              <a:t> </a:t>
            </a:r>
            <a:r>
              <a:rPr sz="1800" spc="90" dirty="0">
                <a:latin typeface="Verdana"/>
                <a:cs typeface="Verdana"/>
              </a:rPr>
              <a:t>be</a:t>
            </a:r>
            <a:r>
              <a:rPr sz="1800" spc="-105" dirty="0">
                <a:latin typeface="Verdana"/>
                <a:cs typeface="Verdana"/>
              </a:rPr>
              <a:t> </a:t>
            </a:r>
            <a:r>
              <a:rPr sz="1800" spc="-25" dirty="0">
                <a:latin typeface="Verdana"/>
                <a:cs typeface="Verdana"/>
              </a:rPr>
              <a:t>used</a:t>
            </a:r>
            <a:r>
              <a:rPr sz="1800" spc="-100" dirty="0">
                <a:latin typeface="Verdana"/>
                <a:cs typeface="Verdana"/>
              </a:rPr>
              <a:t> </a:t>
            </a:r>
            <a:r>
              <a:rPr sz="1800" dirty="0">
                <a:latin typeface="Verdana"/>
                <a:cs typeface="Verdana"/>
              </a:rPr>
              <a:t>to</a:t>
            </a:r>
            <a:r>
              <a:rPr sz="1800" spc="-110" dirty="0">
                <a:latin typeface="Verdana"/>
                <a:cs typeface="Verdana"/>
              </a:rPr>
              <a:t> </a:t>
            </a:r>
            <a:r>
              <a:rPr sz="1800" b="1" dirty="0">
                <a:latin typeface="Tahoma"/>
                <a:cs typeface="Tahoma"/>
              </a:rPr>
              <a:t>compare</a:t>
            </a:r>
            <a:r>
              <a:rPr sz="1800" b="1" spc="-10" dirty="0">
                <a:latin typeface="Tahoma"/>
                <a:cs typeface="Tahoma"/>
              </a:rPr>
              <a:t> </a:t>
            </a:r>
            <a:r>
              <a:rPr sz="1800" b="1" spc="-114" dirty="0">
                <a:latin typeface="Tahoma"/>
                <a:cs typeface="Tahoma"/>
              </a:rPr>
              <a:t>errors</a:t>
            </a:r>
            <a:r>
              <a:rPr sz="1800" b="1" spc="-10" dirty="0">
                <a:latin typeface="Tahoma"/>
                <a:cs typeface="Tahoma"/>
              </a:rPr>
              <a:t> </a:t>
            </a:r>
            <a:r>
              <a:rPr sz="1800" b="1" spc="-30" dirty="0">
                <a:latin typeface="Tahoma"/>
                <a:cs typeface="Tahoma"/>
              </a:rPr>
              <a:t>between</a:t>
            </a:r>
            <a:r>
              <a:rPr sz="1800" b="1" spc="-10" dirty="0">
                <a:latin typeface="Tahoma"/>
                <a:cs typeface="Tahoma"/>
              </a:rPr>
              <a:t> </a:t>
            </a:r>
            <a:r>
              <a:rPr sz="1800" b="1" spc="-100" dirty="0">
                <a:latin typeface="Tahoma"/>
                <a:cs typeface="Tahoma"/>
              </a:rPr>
              <a:t>different</a:t>
            </a:r>
            <a:r>
              <a:rPr sz="1800" b="1" spc="-5" dirty="0">
                <a:latin typeface="Tahoma"/>
                <a:cs typeface="Tahoma"/>
              </a:rPr>
              <a:t> </a:t>
            </a:r>
            <a:r>
              <a:rPr sz="1800" b="1" spc="-80" dirty="0">
                <a:latin typeface="Tahoma"/>
                <a:cs typeface="Tahoma"/>
              </a:rPr>
              <a:t>subsets/datasets</a:t>
            </a:r>
            <a:r>
              <a:rPr sz="1800" b="1" spc="-5" dirty="0">
                <a:latin typeface="Tahoma"/>
                <a:cs typeface="Tahoma"/>
              </a:rPr>
              <a:t> </a:t>
            </a:r>
            <a:r>
              <a:rPr sz="1800" dirty="0">
                <a:latin typeface="Verdana"/>
                <a:cs typeface="Verdana"/>
              </a:rPr>
              <a:t>of</a:t>
            </a:r>
            <a:r>
              <a:rPr sz="1800" spc="-110" dirty="0">
                <a:latin typeface="Verdana"/>
                <a:cs typeface="Verdana"/>
              </a:rPr>
              <a:t> </a:t>
            </a:r>
            <a:r>
              <a:rPr sz="1800" b="1" spc="-65" dirty="0">
                <a:latin typeface="Tahoma"/>
                <a:cs typeface="Tahoma"/>
              </a:rPr>
              <a:t>time</a:t>
            </a:r>
            <a:r>
              <a:rPr sz="1800" b="1" spc="-10" dirty="0">
                <a:latin typeface="Tahoma"/>
                <a:cs typeface="Tahoma"/>
              </a:rPr>
              <a:t> series</a:t>
            </a:r>
            <a:r>
              <a:rPr sz="1800" spc="-10" dirty="0">
                <a:latin typeface="Verdana"/>
                <a:cs typeface="Verdana"/>
              </a:rPr>
              <a:t>.</a:t>
            </a:r>
            <a:endParaRPr sz="1800">
              <a:latin typeface="Verdana"/>
              <a:cs typeface="Verdana"/>
            </a:endParaRPr>
          </a:p>
        </p:txBody>
      </p:sp>
      <p:sp>
        <p:nvSpPr>
          <p:cNvPr id="4" name="object 4"/>
          <p:cNvSpPr txBox="1"/>
          <p:nvPr/>
        </p:nvSpPr>
        <p:spPr>
          <a:xfrm>
            <a:off x="567727" y="3733292"/>
            <a:ext cx="137858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𝑅𝑀𝑆𝐸</a:t>
            </a:r>
            <a:r>
              <a:rPr sz="2400" spc="190" dirty="0">
                <a:solidFill>
                  <a:srgbClr val="4F81BD"/>
                </a:solidFill>
                <a:latin typeface="Cambria Math"/>
                <a:cs typeface="Cambria Math"/>
              </a:rPr>
              <a:t> </a:t>
            </a:r>
            <a:r>
              <a:rPr sz="2400" spc="-50" dirty="0">
                <a:latin typeface="Cambria Math"/>
                <a:cs typeface="Cambria Math"/>
              </a:rPr>
              <a:t>=</a:t>
            </a:r>
            <a:endParaRPr sz="2400">
              <a:latin typeface="Cambria Math"/>
              <a:cs typeface="Cambria Math"/>
            </a:endParaRPr>
          </a:p>
        </p:txBody>
      </p:sp>
      <p:grpSp>
        <p:nvGrpSpPr>
          <p:cNvPr id="5" name="object 5"/>
          <p:cNvGrpSpPr/>
          <p:nvPr/>
        </p:nvGrpSpPr>
        <p:grpSpPr>
          <a:xfrm>
            <a:off x="2021878" y="3236781"/>
            <a:ext cx="2870200" cy="739775"/>
            <a:chOff x="2021878" y="3236781"/>
            <a:chExt cx="2870200" cy="739775"/>
          </a:xfrm>
        </p:grpSpPr>
        <p:sp>
          <p:nvSpPr>
            <p:cNvPr id="6" name="object 6"/>
            <p:cNvSpPr/>
            <p:nvPr/>
          </p:nvSpPr>
          <p:spPr>
            <a:xfrm>
              <a:off x="2021878" y="3950662"/>
              <a:ext cx="2870200" cy="25400"/>
            </a:xfrm>
            <a:custGeom>
              <a:avLst/>
              <a:gdLst/>
              <a:ahLst/>
              <a:cxnLst/>
              <a:rect l="l" t="t" r="r" b="b"/>
              <a:pathLst>
                <a:path w="2870200" h="25400">
                  <a:moveTo>
                    <a:pt x="2870199" y="0"/>
                  </a:moveTo>
                  <a:lnTo>
                    <a:pt x="0" y="0"/>
                  </a:lnTo>
                  <a:lnTo>
                    <a:pt x="0" y="25400"/>
                  </a:lnTo>
                  <a:lnTo>
                    <a:pt x="2870199" y="25400"/>
                  </a:lnTo>
                  <a:lnTo>
                    <a:pt x="2870199" y="0"/>
                  </a:lnTo>
                  <a:close/>
                </a:path>
              </a:pathLst>
            </a:custGeom>
            <a:solidFill>
              <a:srgbClr val="000000"/>
            </a:solidFill>
          </p:spPr>
          <p:txBody>
            <a:bodyPr wrap="square" lIns="0" tIns="0" rIns="0" bIns="0" rtlCol="0"/>
            <a:lstStyle/>
            <a:p>
              <a:endParaRPr/>
            </a:p>
          </p:txBody>
        </p:sp>
        <p:sp>
          <p:nvSpPr>
            <p:cNvPr id="7" name="object 7"/>
            <p:cNvSpPr/>
            <p:nvPr/>
          </p:nvSpPr>
          <p:spPr>
            <a:xfrm>
              <a:off x="2022576" y="3236785"/>
              <a:ext cx="2869565" cy="680085"/>
            </a:xfrm>
            <a:custGeom>
              <a:avLst/>
              <a:gdLst/>
              <a:ahLst/>
              <a:cxnLst/>
              <a:rect l="l" t="t" r="r" b="b"/>
              <a:pathLst>
                <a:path w="2869565" h="680085">
                  <a:moveTo>
                    <a:pt x="723201" y="383679"/>
                  </a:moveTo>
                  <a:lnTo>
                    <a:pt x="227901" y="383679"/>
                  </a:lnTo>
                  <a:lnTo>
                    <a:pt x="227901" y="409079"/>
                  </a:lnTo>
                  <a:lnTo>
                    <a:pt x="723201" y="409079"/>
                  </a:lnTo>
                  <a:lnTo>
                    <a:pt x="723201" y="383679"/>
                  </a:lnTo>
                  <a:close/>
                </a:path>
                <a:path w="2869565" h="680085">
                  <a:moveTo>
                    <a:pt x="2869501" y="2679"/>
                  </a:moveTo>
                  <a:lnTo>
                    <a:pt x="234696" y="2679"/>
                  </a:lnTo>
                  <a:lnTo>
                    <a:pt x="234696" y="0"/>
                  </a:lnTo>
                  <a:lnTo>
                    <a:pt x="188264" y="0"/>
                  </a:lnTo>
                  <a:lnTo>
                    <a:pt x="126352" y="625830"/>
                  </a:lnTo>
                  <a:lnTo>
                    <a:pt x="51638" y="487565"/>
                  </a:lnTo>
                  <a:lnTo>
                    <a:pt x="0" y="514794"/>
                  </a:lnTo>
                  <a:lnTo>
                    <a:pt x="5803" y="525360"/>
                  </a:lnTo>
                  <a:lnTo>
                    <a:pt x="33032" y="511073"/>
                  </a:lnTo>
                  <a:lnTo>
                    <a:pt x="124866" y="679843"/>
                  </a:lnTo>
                  <a:lnTo>
                    <a:pt x="138709" y="679843"/>
                  </a:lnTo>
                  <a:lnTo>
                    <a:pt x="204927" y="19799"/>
                  </a:lnTo>
                  <a:lnTo>
                    <a:pt x="227901" y="19799"/>
                  </a:lnTo>
                  <a:lnTo>
                    <a:pt x="227901" y="28079"/>
                  </a:lnTo>
                  <a:lnTo>
                    <a:pt x="2869501" y="28079"/>
                  </a:lnTo>
                  <a:lnTo>
                    <a:pt x="2869501" y="2679"/>
                  </a:lnTo>
                  <a:close/>
                </a:path>
              </a:pathLst>
            </a:custGeom>
            <a:solidFill>
              <a:srgbClr val="4F81BD"/>
            </a:solidFill>
          </p:spPr>
          <p:txBody>
            <a:bodyPr wrap="square" lIns="0" tIns="0" rIns="0" bIns="0" rtlCol="0"/>
            <a:lstStyle/>
            <a:p>
              <a:endParaRPr/>
            </a:p>
          </p:txBody>
        </p:sp>
      </p:grpSp>
      <p:sp>
        <p:nvSpPr>
          <p:cNvPr id="8" name="object 8"/>
          <p:cNvSpPr txBox="1"/>
          <p:nvPr/>
        </p:nvSpPr>
        <p:spPr>
          <a:xfrm>
            <a:off x="2233396" y="35473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𝑀𝐻</a:t>
            </a:r>
            <a:endParaRPr sz="2400">
              <a:latin typeface="Cambria Math"/>
              <a:cs typeface="Cambria Math"/>
            </a:endParaRPr>
          </a:p>
        </p:txBody>
      </p:sp>
      <p:sp>
        <p:nvSpPr>
          <p:cNvPr id="9" name="object 9"/>
          <p:cNvSpPr txBox="1"/>
          <p:nvPr/>
        </p:nvSpPr>
        <p:spPr>
          <a:xfrm>
            <a:off x="2990126" y="35565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10" name="object 10"/>
          <p:cNvSpPr txBox="1"/>
          <p:nvPr/>
        </p:nvSpPr>
        <p:spPr>
          <a:xfrm>
            <a:off x="2368842" y="3215132"/>
            <a:ext cx="873760" cy="391160"/>
          </a:xfrm>
          <a:prstGeom prst="rect">
            <a:avLst/>
          </a:prstGeom>
        </p:spPr>
        <p:txBody>
          <a:bodyPr vert="horz" wrap="square" lIns="0" tIns="12700" rIns="0" bIns="0" rtlCol="0">
            <a:spAutoFit/>
          </a:bodyPr>
          <a:lstStyle/>
          <a:p>
            <a:pPr marL="38100">
              <a:lnSpc>
                <a:spcPct val="100000"/>
              </a:lnSpc>
              <a:spcBef>
                <a:spcPts val="100"/>
              </a:spcBef>
              <a:tabLst>
                <a:tab pos="417830" algn="l"/>
              </a:tabLst>
            </a:pPr>
            <a:r>
              <a:rPr sz="2400" spc="-50" dirty="0">
                <a:solidFill>
                  <a:srgbClr val="4F81BD"/>
                </a:solidFill>
                <a:latin typeface="Cambria Math"/>
                <a:cs typeface="Cambria Math"/>
              </a:rPr>
              <a:t>1</a:t>
            </a:r>
            <a:r>
              <a:rPr sz="2400" dirty="0">
                <a:solidFill>
                  <a:srgbClr val="4F81BD"/>
                </a:solidFill>
                <a:latin typeface="Cambria Math"/>
                <a:cs typeface="Cambria Math"/>
              </a:rPr>
              <a:t>	</a:t>
            </a:r>
            <a:r>
              <a:rPr sz="3600" spc="-37" baseline="-30092" dirty="0">
                <a:solidFill>
                  <a:srgbClr val="4F81BD"/>
                </a:solidFill>
                <a:latin typeface="Cambria Math"/>
                <a:cs typeface="Cambria Math"/>
              </a:rPr>
              <a:t>∑</a:t>
            </a:r>
            <a:r>
              <a:rPr sz="2700" spc="-37" baseline="-15432" dirty="0">
                <a:solidFill>
                  <a:srgbClr val="4F81BD"/>
                </a:solidFill>
                <a:latin typeface="Cambria Math"/>
                <a:cs typeface="Cambria Math"/>
              </a:rPr>
              <a:t>𝑀</a:t>
            </a:r>
            <a:endParaRPr sz="2700" baseline="-15432">
              <a:latin typeface="Cambria Math"/>
              <a:cs typeface="Cambria Math"/>
            </a:endParaRPr>
          </a:p>
        </p:txBody>
      </p:sp>
      <p:sp>
        <p:nvSpPr>
          <p:cNvPr id="11" name="object 11"/>
          <p:cNvSpPr txBox="1"/>
          <p:nvPr/>
        </p:nvSpPr>
        <p:spPr>
          <a:xfrm>
            <a:off x="3632809" y="35473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12" name="object 12"/>
          <p:cNvSpPr txBox="1"/>
          <p:nvPr/>
        </p:nvSpPr>
        <p:spPr>
          <a:xfrm>
            <a:off x="3391446" y="3279140"/>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13" name="object 13"/>
          <p:cNvSpPr txBox="1"/>
          <p:nvPr/>
        </p:nvSpPr>
        <p:spPr>
          <a:xfrm>
            <a:off x="4296574" y="3565652"/>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14" name="object 14"/>
          <p:cNvPicPr/>
          <p:nvPr/>
        </p:nvPicPr>
        <p:blipFill>
          <a:blip r:embed="rId2" cstate="print"/>
          <a:stretch>
            <a:fillRect/>
          </a:stretch>
        </p:blipFill>
        <p:spPr>
          <a:xfrm>
            <a:off x="4354639" y="3387669"/>
            <a:ext cx="232430" cy="211745"/>
          </a:xfrm>
          <a:prstGeom prst="rect">
            <a:avLst/>
          </a:prstGeom>
        </p:spPr>
      </p:pic>
      <p:sp>
        <p:nvSpPr>
          <p:cNvPr id="15" name="object 15"/>
          <p:cNvSpPr txBox="1"/>
          <p:nvPr/>
        </p:nvSpPr>
        <p:spPr>
          <a:xfrm>
            <a:off x="4002316" y="3394964"/>
            <a:ext cx="912494"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25" dirty="0">
                <a:solidFill>
                  <a:srgbClr val="4F81BD"/>
                </a:solidFill>
                <a:latin typeface="Cambria Math"/>
                <a:cs typeface="Cambria Math"/>
              </a:rPr>
              <a:t>)</a:t>
            </a:r>
            <a:r>
              <a:rPr sz="2700" spc="-37" baseline="21604" dirty="0">
                <a:solidFill>
                  <a:srgbClr val="4F81BD"/>
                </a:solidFill>
                <a:latin typeface="Cambria Math"/>
                <a:cs typeface="Cambria Math"/>
              </a:rPr>
              <a:t>2</a:t>
            </a:r>
            <a:endParaRPr sz="2700" baseline="21604">
              <a:latin typeface="Cambria Math"/>
              <a:cs typeface="Cambria Math"/>
            </a:endParaRPr>
          </a:p>
        </p:txBody>
      </p:sp>
      <p:sp>
        <p:nvSpPr>
          <p:cNvPr id="16" name="object 16"/>
          <p:cNvSpPr txBox="1"/>
          <p:nvPr/>
        </p:nvSpPr>
        <p:spPr>
          <a:xfrm>
            <a:off x="2161260" y="4233164"/>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17" name="object 17"/>
          <p:cNvSpPr txBox="1"/>
          <p:nvPr/>
        </p:nvSpPr>
        <p:spPr>
          <a:xfrm>
            <a:off x="2917990" y="4242307"/>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𝑖=1</a:t>
            </a:r>
            <a:endParaRPr sz="1800">
              <a:latin typeface="Cambria Math"/>
              <a:cs typeface="Cambria Math"/>
            </a:endParaRPr>
          </a:p>
        </p:txBody>
      </p:sp>
      <p:sp>
        <p:nvSpPr>
          <p:cNvPr id="18" name="object 18"/>
          <p:cNvSpPr txBox="1"/>
          <p:nvPr/>
        </p:nvSpPr>
        <p:spPr>
          <a:xfrm>
            <a:off x="2136178" y="3900932"/>
            <a:ext cx="103378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5"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spc="-3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6975" dirty="0">
                <a:solidFill>
                  <a:srgbClr val="C0504D"/>
                </a:solidFill>
                <a:latin typeface="Cambria Math"/>
                <a:cs typeface="Cambria Math"/>
              </a:rPr>
              <a:t>𝑀</a:t>
            </a:r>
            <a:endParaRPr sz="2700" baseline="-16975">
              <a:latin typeface="Cambria Math"/>
              <a:cs typeface="Cambria Math"/>
            </a:endParaRPr>
          </a:p>
        </p:txBody>
      </p:sp>
      <p:sp>
        <p:nvSpPr>
          <p:cNvPr id="19" name="object 19"/>
          <p:cNvSpPr txBox="1"/>
          <p:nvPr/>
        </p:nvSpPr>
        <p:spPr>
          <a:xfrm>
            <a:off x="3560673" y="4233164"/>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𝑡=1</a:t>
            </a:r>
            <a:endParaRPr sz="1800">
              <a:latin typeface="Cambria Math"/>
              <a:cs typeface="Cambria Math"/>
            </a:endParaRPr>
          </a:p>
        </p:txBody>
      </p:sp>
      <p:sp>
        <p:nvSpPr>
          <p:cNvPr id="20" name="object 20"/>
          <p:cNvSpPr txBox="1"/>
          <p:nvPr/>
        </p:nvSpPr>
        <p:spPr>
          <a:xfrm>
            <a:off x="3319310" y="3967988"/>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21" name="object 21"/>
          <p:cNvSpPr txBox="1"/>
          <p:nvPr/>
        </p:nvSpPr>
        <p:spPr>
          <a:xfrm>
            <a:off x="4246283" y="4257547"/>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22" name="object 22"/>
          <p:cNvSpPr txBox="1"/>
          <p:nvPr/>
        </p:nvSpPr>
        <p:spPr>
          <a:xfrm>
            <a:off x="3980980" y="3916171"/>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23" name="object 23"/>
          <p:cNvSpPr txBox="1"/>
          <p:nvPr/>
        </p:nvSpPr>
        <p:spPr>
          <a:xfrm>
            <a:off x="4932019" y="3504692"/>
            <a:ext cx="1193165" cy="391160"/>
          </a:xfrm>
          <a:prstGeom prst="rect">
            <a:avLst/>
          </a:prstGeom>
        </p:spPr>
        <p:txBody>
          <a:bodyPr vert="horz" wrap="square" lIns="0" tIns="12700" rIns="0" bIns="0" rtlCol="0">
            <a:spAutoFit/>
          </a:bodyPr>
          <a:lstStyle/>
          <a:p>
            <a:pPr marL="38100">
              <a:lnSpc>
                <a:spcPct val="100000"/>
              </a:lnSpc>
              <a:spcBef>
                <a:spcPts val="100"/>
              </a:spcBef>
            </a:pPr>
            <a:r>
              <a:rPr sz="3600" baseline="-41666" dirty="0">
                <a:latin typeface="Cambria Math"/>
                <a:cs typeface="Cambria Math"/>
              </a:rPr>
              <a:t>=</a:t>
            </a:r>
            <a:r>
              <a:rPr sz="3600" spc="195" baseline="-41666" dirty="0">
                <a:latin typeface="Cambria Math"/>
                <a:cs typeface="Cambria Math"/>
              </a:rPr>
              <a:t> </a:t>
            </a:r>
            <a:r>
              <a:rPr sz="2400" spc="-20" dirty="0">
                <a:solidFill>
                  <a:srgbClr val="4F81BD"/>
                </a:solidFill>
                <a:latin typeface="Cambria Math"/>
                <a:cs typeface="Cambria Math"/>
              </a:rPr>
              <a:t>𝑅𝑀𝑆𝐸</a:t>
            </a:r>
            <a:endParaRPr sz="2400">
              <a:latin typeface="Cambria Math"/>
              <a:cs typeface="Cambria Math"/>
            </a:endParaRPr>
          </a:p>
        </p:txBody>
      </p:sp>
      <p:grpSp>
        <p:nvGrpSpPr>
          <p:cNvPr id="24" name="object 24"/>
          <p:cNvGrpSpPr/>
          <p:nvPr/>
        </p:nvGrpSpPr>
        <p:grpSpPr>
          <a:xfrm>
            <a:off x="5285778" y="3950662"/>
            <a:ext cx="812800" cy="79375"/>
            <a:chOff x="5285778" y="3950662"/>
            <a:chExt cx="812800" cy="79375"/>
          </a:xfrm>
        </p:grpSpPr>
        <p:sp>
          <p:nvSpPr>
            <p:cNvPr id="25" name="object 25"/>
            <p:cNvSpPr/>
            <p:nvPr/>
          </p:nvSpPr>
          <p:spPr>
            <a:xfrm>
              <a:off x="5285778" y="3950662"/>
              <a:ext cx="812800" cy="25400"/>
            </a:xfrm>
            <a:custGeom>
              <a:avLst/>
              <a:gdLst/>
              <a:ahLst/>
              <a:cxnLst/>
              <a:rect l="l" t="t" r="r" b="b"/>
              <a:pathLst>
                <a:path w="812800" h="25400">
                  <a:moveTo>
                    <a:pt x="812800" y="0"/>
                  </a:moveTo>
                  <a:lnTo>
                    <a:pt x="0" y="0"/>
                  </a:lnTo>
                  <a:lnTo>
                    <a:pt x="0" y="25400"/>
                  </a:lnTo>
                  <a:lnTo>
                    <a:pt x="812800" y="25400"/>
                  </a:lnTo>
                  <a:lnTo>
                    <a:pt x="812800" y="0"/>
                  </a:lnTo>
                  <a:close/>
                </a:path>
              </a:pathLst>
            </a:custGeom>
            <a:solidFill>
              <a:srgbClr val="000000"/>
            </a:solidFill>
          </p:spPr>
          <p:txBody>
            <a:bodyPr wrap="square" lIns="0" tIns="0" rIns="0" bIns="0" rtlCol="0"/>
            <a:lstStyle/>
            <a:p>
              <a:endParaRPr/>
            </a:p>
          </p:txBody>
        </p:sp>
        <p:sp>
          <p:nvSpPr>
            <p:cNvPr id="26" name="object 26"/>
            <p:cNvSpPr/>
            <p:nvPr/>
          </p:nvSpPr>
          <p:spPr>
            <a:xfrm>
              <a:off x="5505869" y="4013788"/>
              <a:ext cx="368935" cy="15875"/>
            </a:xfrm>
            <a:custGeom>
              <a:avLst/>
              <a:gdLst/>
              <a:ahLst/>
              <a:cxnLst/>
              <a:rect l="l" t="t" r="r" b="b"/>
              <a:pathLst>
                <a:path w="368935"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27" name="object 27"/>
          <p:cNvSpPr txBox="1"/>
          <p:nvPr/>
        </p:nvSpPr>
        <p:spPr>
          <a:xfrm>
            <a:off x="5493105" y="3958844"/>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28" name="object 28"/>
          <p:cNvSpPr txBox="1"/>
          <p:nvPr/>
        </p:nvSpPr>
        <p:spPr>
          <a:xfrm>
            <a:off x="2572419" y="2693923"/>
            <a:ext cx="192849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30" dirty="0">
                <a:solidFill>
                  <a:srgbClr val="4F81BD"/>
                </a:solidFill>
                <a:latin typeface="Tahoma"/>
                <a:cs typeface="Tahoma"/>
              </a:rPr>
              <a:t>RMSE</a:t>
            </a:r>
            <a:endParaRPr sz="1800">
              <a:latin typeface="Tahoma"/>
              <a:cs typeface="Tahoma"/>
            </a:endParaRPr>
          </a:p>
        </p:txBody>
      </p:sp>
      <p:sp>
        <p:nvSpPr>
          <p:cNvPr id="29" name="object 29"/>
          <p:cNvSpPr/>
          <p:nvPr/>
        </p:nvSpPr>
        <p:spPr>
          <a:xfrm>
            <a:off x="7777191" y="3880139"/>
            <a:ext cx="2552700" cy="25400"/>
          </a:xfrm>
          <a:custGeom>
            <a:avLst/>
            <a:gdLst/>
            <a:ahLst/>
            <a:cxnLst/>
            <a:rect l="l" t="t" r="r" b="b"/>
            <a:pathLst>
              <a:path w="2552700" h="25400">
                <a:moveTo>
                  <a:pt x="2552700" y="0"/>
                </a:moveTo>
                <a:lnTo>
                  <a:pt x="0" y="0"/>
                </a:lnTo>
                <a:lnTo>
                  <a:pt x="0" y="25400"/>
                </a:lnTo>
                <a:lnTo>
                  <a:pt x="2552700" y="25400"/>
                </a:lnTo>
                <a:lnTo>
                  <a:pt x="2552700" y="0"/>
                </a:lnTo>
                <a:close/>
              </a:path>
            </a:pathLst>
          </a:custGeom>
          <a:solidFill>
            <a:srgbClr val="000000"/>
          </a:solidFill>
        </p:spPr>
        <p:txBody>
          <a:bodyPr wrap="square" lIns="0" tIns="0" rIns="0" bIns="0" rtlCol="0"/>
          <a:lstStyle/>
          <a:p>
            <a:endParaRPr/>
          </a:p>
        </p:txBody>
      </p:sp>
      <p:sp>
        <p:nvSpPr>
          <p:cNvPr id="30" name="object 30"/>
          <p:cNvSpPr txBox="1"/>
          <p:nvPr/>
        </p:nvSpPr>
        <p:spPr>
          <a:xfrm>
            <a:off x="6901781" y="3663188"/>
            <a:ext cx="1430020"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C0504D"/>
                </a:solidFill>
                <a:latin typeface="Cambria Math"/>
                <a:cs typeface="Cambria Math"/>
              </a:rPr>
              <a:t>𝑁</a:t>
            </a:r>
            <a:r>
              <a:rPr sz="2400" dirty="0">
                <a:solidFill>
                  <a:srgbClr val="4F81BD"/>
                </a:solidFill>
                <a:latin typeface="Cambria Math"/>
                <a:cs typeface="Cambria Math"/>
              </a:rPr>
              <a:t>𝐷</a:t>
            </a:r>
            <a:r>
              <a:rPr sz="2400" spc="185" dirty="0">
                <a:solidFill>
                  <a:srgbClr val="4F81BD"/>
                </a:solidFill>
                <a:latin typeface="Cambria Math"/>
                <a:cs typeface="Cambria Math"/>
              </a:rPr>
              <a:t> </a:t>
            </a:r>
            <a:r>
              <a:rPr sz="2400" dirty="0">
                <a:latin typeface="Cambria Math"/>
                <a:cs typeface="Cambria Math"/>
              </a:rPr>
              <a:t>=</a:t>
            </a:r>
            <a:r>
              <a:rPr sz="2400" spc="375" dirty="0">
                <a:latin typeface="Cambria Math"/>
                <a:cs typeface="Cambria Math"/>
              </a:rPr>
              <a:t> </a:t>
            </a:r>
            <a:r>
              <a:rPr sz="3600" spc="-37" baseline="24305" dirty="0">
                <a:solidFill>
                  <a:srgbClr val="4F81BD"/>
                </a:solidFill>
                <a:latin typeface="Cambria Math"/>
                <a:cs typeface="Cambria Math"/>
              </a:rPr>
              <a:t>𝑀𝐻</a:t>
            </a:r>
            <a:endParaRPr sz="3600" baseline="24305">
              <a:latin typeface="Cambria Math"/>
              <a:cs typeface="Cambria Math"/>
            </a:endParaRPr>
          </a:p>
        </p:txBody>
      </p:sp>
      <p:sp>
        <p:nvSpPr>
          <p:cNvPr id="31" name="object 31"/>
          <p:cNvSpPr txBox="1"/>
          <p:nvPr/>
        </p:nvSpPr>
        <p:spPr>
          <a:xfrm>
            <a:off x="8557289" y="3526028"/>
            <a:ext cx="40513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𝑖=1</a:t>
            </a:r>
            <a:endParaRPr sz="1800">
              <a:latin typeface="Cambria Math"/>
              <a:cs typeface="Cambria Math"/>
            </a:endParaRPr>
          </a:p>
        </p:txBody>
      </p:sp>
      <p:sp>
        <p:nvSpPr>
          <p:cNvPr id="32" name="object 32"/>
          <p:cNvSpPr txBox="1"/>
          <p:nvPr/>
        </p:nvSpPr>
        <p:spPr>
          <a:xfrm>
            <a:off x="7777191" y="3196844"/>
            <a:ext cx="103251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60" dirty="0">
                <a:solidFill>
                  <a:srgbClr val="4F81BD"/>
                </a:solidFill>
                <a:uFill>
                  <a:solidFill>
                    <a:srgbClr val="4F81BD"/>
                  </a:solidFill>
                </a:uFill>
                <a:latin typeface="Cambria Math"/>
                <a:cs typeface="Cambria Math"/>
              </a:rPr>
              <a:t>  </a:t>
            </a:r>
            <a:r>
              <a:rPr sz="2400" u="heavy" spc="-50" dirty="0">
                <a:solidFill>
                  <a:srgbClr val="4F81BD"/>
                </a:solidFill>
                <a:uFill>
                  <a:solidFill>
                    <a:srgbClr val="4F81BD"/>
                  </a:solidFill>
                </a:uFill>
                <a:latin typeface="Cambria Math"/>
                <a:cs typeface="Cambria Math"/>
              </a:rPr>
              <a:t>1</a:t>
            </a:r>
            <a:r>
              <a:rPr sz="2400" u="heavy" dirty="0">
                <a:solidFill>
                  <a:srgbClr val="4F81BD"/>
                </a:solidFill>
                <a:uFill>
                  <a:solidFill>
                    <a:srgbClr val="4F81BD"/>
                  </a:solidFill>
                </a:uFill>
                <a:latin typeface="Cambria Math"/>
                <a:cs typeface="Cambria Math"/>
              </a:rPr>
              <a:t>	</a:t>
            </a:r>
            <a:r>
              <a:rPr sz="2400" spc="-60" dirty="0">
                <a:solidFill>
                  <a:srgbClr val="4F81BD"/>
                </a:solidFill>
                <a:latin typeface="Cambria Math"/>
                <a:cs typeface="Cambria Math"/>
              </a:rPr>
              <a:t> </a:t>
            </a:r>
            <a:r>
              <a:rPr sz="3600" baseline="-30092" dirty="0">
                <a:solidFill>
                  <a:srgbClr val="4F81BD"/>
                </a:solidFill>
                <a:latin typeface="Cambria Math"/>
                <a:cs typeface="Cambria Math"/>
              </a:rPr>
              <a:t>∑</a:t>
            </a:r>
            <a:r>
              <a:rPr sz="2700" baseline="-13888" dirty="0">
                <a:solidFill>
                  <a:srgbClr val="4F81BD"/>
                </a:solidFill>
                <a:latin typeface="Cambria Math"/>
                <a:cs typeface="Cambria Math"/>
              </a:rPr>
              <a:t>𝑀</a:t>
            </a:r>
            <a:endParaRPr sz="2700" baseline="-13888">
              <a:latin typeface="Cambria Math"/>
              <a:cs typeface="Cambria Math"/>
            </a:endParaRPr>
          </a:p>
        </p:txBody>
      </p:sp>
      <p:sp>
        <p:nvSpPr>
          <p:cNvPr id="33" name="object 33"/>
          <p:cNvSpPr txBox="1"/>
          <p:nvPr/>
        </p:nvSpPr>
        <p:spPr>
          <a:xfrm>
            <a:off x="9199972" y="3519932"/>
            <a:ext cx="4241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𝑡=1</a:t>
            </a:r>
            <a:endParaRPr sz="1800">
              <a:latin typeface="Cambria Math"/>
              <a:cs typeface="Cambria Math"/>
            </a:endParaRPr>
          </a:p>
        </p:txBody>
      </p:sp>
      <p:sp>
        <p:nvSpPr>
          <p:cNvPr id="34" name="object 34"/>
          <p:cNvSpPr txBox="1"/>
          <p:nvPr/>
        </p:nvSpPr>
        <p:spPr>
          <a:xfrm>
            <a:off x="8958608" y="3257803"/>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4F81BD"/>
                </a:solidFill>
                <a:latin typeface="Cambria Math"/>
                <a:cs typeface="Cambria Math"/>
              </a:rPr>
              <a:t>∑</a:t>
            </a:r>
            <a:r>
              <a:rPr sz="1800" spc="-25" dirty="0">
                <a:solidFill>
                  <a:srgbClr val="4F81BD"/>
                </a:solidFill>
                <a:latin typeface="Cambria Math"/>
                <a:cs typeface="Cambria Math"/>
              </a:rPr>
              <a:t>𝐻</a:t>
            </a:r>
            <a:endParaRPr sz="1800">
              <a:latin typeface="Cambria Math"/>
              <a:cs typeface="Cambria Math"/>
            </a:endParaRPr>
          </a:p>
        </p:txBody>
      </p:sp>
      <p:sp>
        <p:nvSpPr>
          <p:cNvPr id="35" name="object 35"/>
          <p:cNvSpPr txBox="1"/>
          <p:nvPr/>
        </p:nvSpPr>
        <p:spPr>
          <a:xfrm>
            <a:off x="9884375" y="3538220"/>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4F81BD"/>
                </a:solidFill>
                <a:latin typeface="Cambria Math"/>
                <a:cs typeface="Cambria Math"/>
              </a:rPr>
              <a:t>𝑡</a:t>
            </a:r>
            <a:endParaRPr sz="1800">
              <a:latin typeface="Cambria Math"/>
              <a:cs typeface="Cambria Math"/>
            </a:endParaRPr>
          </a:p>
        </p:txBody>
      </p:sp>
      <p:pic>
        <p:nvPicPr>
          <p:cNvPr id="36" name="object 36"/>
          <p:cNvPicPr/>
          <p:nvPr/>
        </p:nvPicPr>
        <p:blipFill>
          <a:blip r:embed="rId3" cstate="print"/>
          <a:stretch>
            <a:fillRect/>
          </a:stretch>
        </p:blipFill>
        <p:spPr>
          <a:xfrm>
            <a:off x="9942440" y="3368517"/>
            <a:ext cx="232430" cy="211744"/>
          </a:xfrm>
          <a:prstGeom prst="rect">
            <a:avLst/>
          </a:prstGeom>
        </p:spPr>
      </p:pic>
      <p:sp>
        <p:nvSpPr>
          <p:cNvPr id="37" name="object 37"/>
          <p:cNvSpPr txBox="1"/>
          <p:nvPr/>
        </p:nvSpPr>
        <p:spPr>
          <a:xfrm>
            <a:off x="9620279" y="3376676"/>
            <a:ext cx="71945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4F81BD"/>
                </a:solidFill>
                <a:latin typeface="Cambria Math"/>
                <a:cs typeface="Cambria Math"/>
              </a:rPr>
              <a:t>|𝑒</a:t>
            </a:r>
            <a:r>
              <a:rPr sz="2400" spc="315" dirty="0">
                <a:solidFill>
                  <a:srgbClr val="4F81BD"/>
                </a:solidFill>
                <a:latin typeface="Cambria Math"/>
                <a:cs typeface="Cambria Math"/>
              </a:rPr>
              <a:t> </a:t>
            </a:r>
            <a:r>
              <a:rPr sz="2700" spc="75" baseline="37037" dirty="0">
                <a:solidFill>
                  <a:srgbClr val="4F81BD"/>
                </a:solidFill>
                <a:latin typeface="Cambria Math"/>
                <a:cs typeface="Cambria Math"/>
              </a:rPr>
              <a:t>𝑖</a:t>
            </a:r>
            <a:r>
              <a:rPr sz="2700" spc="705" baseline="37037" dirty="0">
                <a:solidFill>
                  <a:srgbClr val="4F81BD"/>
                </a:solidFill>
                <a:latin typeface="Cambria Math"/>
                <a:cs typeface="Cambria Math"/>
              </a:rPr>
              <a:t> </a:t>
            </a:r>
            <a:r>
              <a:rPr sz="2400" spc="-50" dirty="0">
                <a:solidFill>
                  <a:srgbClr val="4F81BD"/>
                </a:solidFill>
                <a:latin typeface="Cambria Math"/>
                <a:cs typeface="Cambria Math"/>
              </a:rPr>
              <a:t>|</a:t>
            </a:r>
            <a:endParaRPr sz="2400">
              <a:latin typeface="Cambria Math"/>
              <a:cs typeface="Cambria Math"/>
            </a:endParaRPr>
          </a:p>
        </p:txBody>
      </p:sp>
      <p:sp>
        <p:nvSpPr>
          <p:cNvPr id="38" name="object 38"/>
          <p:cNvSpPr txBox="1"/>
          <p:nvPr/>
        </p:nvSpPr>
        <p:spPr>
          <a:xfrm>
            <a:off x="7767412" y="4163059"/>
            <a:ext cx="50609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𝑀𝐻</a:t>
            </a:r>
            <a:endParaRPr sz="2400">
              <a:latin typeface="Cambria Math"/>
              <a:cs typeface="Cambria Math"/>
            </a:endParaRPr>
          </a:p>
        </p:txBody>
      </p:sp>
      <p:sp>
        <p:nvSpPr>
          <p:cNvPr id="39" name="object 39"/>
          <p:cNvSpPr txBox="1"/>
          <p:nvPr/>
        </p:nvSpPr>
        <p:spPr>
          <a:xfrm>
            <a:off x="7739091" y="3830828"/>
            <a:ext cx="1037590" cy="391160"/>
          </a:xfrm>
          <a:prstGeom prst="rect">
            <a:avLst/>
          </a:prstGeom>
        </p:spPr>
        <p:txBody>
          <a:bodyPr vert="horz" wrap="square" lIns="0" tIns="12700" rIns="0" bIns="0" rtlCol="0">
            <a:spAutoFit/>
          </a:bodyPr>
          <a:lstStyle/>
          <a:p>
            <a:pPr marL="38100">
              <a:lnSpc>
                <a:spcPct val="100000"/>
              </a:lnSpc>
              <a:spcBef>
                <a:spcPts val="100"/>
              </a:spcBef>
              <a:tabLst>
                <a:tab pos="532765" algn="l"/>
              </a:tabLst>
            </a:pPr>
            <a:r>
              <a:rPr sz="2400" u="heavy" spc="80" dirty="0">
                <a:solidFill>
                  <a:srgbClr val="C0504D"/>
                </a:solidFill>
                <a:uFill>
                  <a:solidFill>
                    <a:srgbClr val="C0504D"/>
                  </a:solidFill>
                </a:uFill>
                <a:latin typeface="Cambria Math"/>
                <a:cs typeface="Cambria Math"/>
              </a:rPr>
              <a:t>  </a:t>
            </a:r>
            <a:r>
              <a:rPr sz="2400" u="heavy" spc="-50" dirty="0">
                <a:solidFill>
                  <a:srgbClr val="C0504D"/>
                </a:solidFill>
                <a:uFill>
                  <a:solidFill>
                    <a:srgbClr val="C0504D"/>
                  </a:solidFill>
                </a:uFill>
                <a:latin typeface="Cambria Math"/>
                <a:cs typeface="Cambria Math"/>
              </a:rPr>
              <a:t>1</a:t>
            </a:r>
            <a:r>
              <a:rPr sz="2400" u="heavy" dirty="0">
                <a:solidFill>
                  <a:srgbClr val="C0504D"/>
                </a:solidFill>
                <a:uFill>
                  <a:solidFill>
                    <a:srgbClr val="C0504D"/>
                  </a:solidFill>
                </a:uFill>
                <a:latin typeface="Cambria Math"/>
                <a:cs typeface="Cambria Math"/>
              </a:rPr>
              <a:t>	</a:t>
            </a:r>
            <a:r>
              <a:rPr sz="2400" dirty="0">
                <a:solidFill>
                  <a:srgbClr val="C0504D"/>
                </a:solidFill>
                <a:latin typeface="Cambria Math"/>
                <a:cs typeface="Cambria Math"/>
              </a:rPr>
              <a:t> </a:t>
            </a:r>
            <a:r>
              <a:rPr sz="3600" baseline="-30092" dirty="0">
                <a:solidFill>
                  <a:srgbClr val="C0504D"/>
                </a:solidFill>
                <a:latin typeface="Cambria Math"/>
                <a:cs typeface="Cambria Math"/>
              </a:rPr>
              <a:t>∑</a:t>
            </a:r>
            <a:r>
              <a:rPr sz="2700" baseline="-15432" dirty="0">
                <a:solidFill>
                  <a:srgbClr val="C0504D"/>
                </a:solidFill>
                <a:latin typeface="Cambria Math"/>
                <a:cs typeface="Cambria Math"/>
              </a:rPr>
              <a:t>𝑀</a:t>
            </a:r>
            <a:endParaRPr sz="2700" baseline="-15432">
              <a:latin typeface="Cambria Math"/>
              <a:cs typeface="Cambria Math"/>
            </a:endParaRPr>
          </a:p>
        </p:txBody>
      </p:sp>
      <p:sp>
        <p:nvSpPr>
          <p:cNvPr id="40" name="object 40"/>
          <p:cNvSpPr txBox="1"/>
          <p:nvPr/>
        </p:nvSpPr>
        <p:spPr>
          <a:xfrm>
            <a:off x="8524142" y="4169155"/>
            <a:ext cx="1066800" cy="299720"/>
          </a:xfrm>
          <a:prstGeom prst="rect">
            <a:avLst/>
          </a:prstGeom>
        </p:spPr>
        <p:txBody>
          <a:bodyPr vert="horz" wrap="square" lIns="0" tIns="12700" rIns="0" bIns="0" rtlCol="0">
            <a:spAutoFit/>
          </a:bodyPr>
          <a:lstStyle/>
          <a:p>
            <a:pPr marL="12700">
              <a:lnSpc>
                <a:spcPct val="100000"/>
              </a:lnSpc>
              <a:spcBef>
                <a:spcPts val="100"/>
              </a:spcBef>
              <a:tabLst>
                <a:tab pos="655320" algn="l"/>
              </a:tabLst>
            </a:pPr>
            <a:r>
              <a:rPr sz="1800" spc="-25" dirty="0">
                <a:solidFill>
                  <a:srgbClr val="C0504D"/>
                </a:solidFill>
                <a:latin typeface="Cambria Math"/>
                <a:cs typeface="Cambria Math"/>
              </a:rPr>
              <a:t>𝑖=1</a:t>
            </a:r>
            <a:r>
              <a:rPr sz="1800" dirty="0">
                <a:solidFill>
                  <a:srgbClr val="C0504D"/>
                </a:solidFill>
                <a:latin typeface="Cambria Math"/>
                <a:cs typeface="Cambria Math"/>
              </a:rPr>
              <a:t>	</a:t>
            </a:r>
            <a:r>
              <a:rPr sz="2700" spc="-37" baseline="1543" dirty="0">
                <a:solidFill>
                  <a:srgbClr val="C0504D"/>
                </a:solidFill>
                <a:latin typeface="Cambria Math"/>
                <a:cs typeface="Cambria Math"/>
              </a:rPr>
              <a:t>𝑡=1</a:t>
            </a:r>
            <a:endParaRPr sz="2700" baseline="1543">
              <a:latin typeface="Cambria Math"/>
              <a:cs typeface="Cambria Math"/>
            </a:endParaRPr>
          </a:p>
        </p:txBody>
      </p:sp>
      <p:sp>
        <p:nvSpPr>
          <p:cNvPr id="41" name="object 41"/>
          <p:cNvSpPr txBox="1"/>
          <p:nvPr/>
        </p:nvSpPr>
        <p:spPr>
          <a:xfrm>
            <a:off x="8925462" y="3894835"/>
            <a:ext cx="464184" cy="391160"/>
          </a:xfrm>
          <a:prstGeom prst="rect">
            <a:avLst/>
          </a:prstGeom>
        </p:spPr>
        <p:txBody>
          <a:bodyPr vert="horz" wrap="square" lIns="0" tIns="12700" rIns="0" bIns="0" rtlCol="0">
            <a:spAutoFit/>
          </a:bodyPr>
          <a:lstStyle/>
          <a:p>
            <a:pPr marL="38100">
              <a:lnSpc>
                <a:spcPct val="100000"/>
              </a:lnSpc>
              <a:spcBef>
                <a:spcPts val="100"/>
              </a:spcBef>
            </a:pPr>
            <a:r>
              <a:rPr sz="3600" spc="-37" baseline="-18518" dirty="0">
                <a:solidFill>
                  <a:srgbClr val="C0504D"/>
                </a:solidFill>
                <a:latin typeface="Cambria Math"/>
                <a:cs typeface="Cambria Math"/>
              </a:rPr>
              <a:t>∑</a:t>
            </a:r>
            <a:r>
              <a:rPr sz="1800" spc="-25" dirty="0">
                <a:solidFill>
                  <a:srgbClr val="C0504D"/>
                </a:solidFill>
                <a:latin typeface="Cambria Math"/>
                <a:cs typeface="Cambria Math"/>
              </a:rPr>
              <a:t>𝐻</a:t>
            </a:r>
            <a:endParaRPr sz="1800">
              <a:latin typeface="Cambria Math"/>
              <a:cs typeface="Cambria Math"/>
            </a:endParaRPr>
          </a:p>
        </p:txBody>
      </p:sp>
      <p:sp>
        <p:nvSpPr>
          <p:cNvPr id="42" name="object 42"/>
          <p:cNvSpPr txBox="1"/>
          <p:nvPr/>
        </p:nvSpPr>
        <p:spPr>
          <a:xfrm>
            <a:off x="9852435" y="4187444"/>
            <a:ext cx="126364"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C0504D"/>
                </a:solidFill>
                <a:latin typeface="Cambria Math"/>
                <a:cs typeface="Cambria Math"/>
              </a:rPr>
              <a:t>𝑡</a:t>
            </a:r>
            <a:endParaRPr sz="1800">
              <a:latin typeface="Cambria Math"/>
              <a:cs typeface="Cambria Math"/>
            </a:endParaRPr>
          </a:p>
        </p:txBody>
      </p:sp>
      <p:sp>
        <p:nvSpPr>
          <p:cNvPr id="43" name="object 43"/>
          <p:cNvSpPr txBox="1"/>
          <p:nvPr/>
        </p:nvSpPr>
        <p:spPr>
          <a:xfrm>
            <a:off x="9587131" y="3846067"/>
            <a:ext cx="786130" cy="391160"/>
          </a:xfrm>
          <a:prstGeom prst="rect">
            <a:avLst/>
          </a:prstGeom>
        </p:spPr>
        <p:txBody>
          <a:bodyPr vert="horz" wrap="square" lIns="0" tIns="12700" rIns="0" bIns="0" rtlCol="0">
            <a:spAutoFit/>
          </a:bodyPr>
          <a:lstStyle/>
          <a:p>
            <a:pPr marL="38100">
              <a:lnSpc>
                <a:spcPct val="100000"/>
              </a:lnSpc>
              <a:spcBef>
                <a:spcPts val="100"/>
              </a:spcBef>
            </a:pPr>
            <a:r>
              <a:rPr sz="3600" baseline="-30092" dirty="0">
                <a:solidFill>
                  <a:srgbClr val="C0504D"/>
                </a:solidFill>
                <a:latin typeface="Cambria Math"/>
                <a:cs typeface="Cambria Math"/>
              </a:rPr>
              <a:t>|𝑦</a:t>
            </a:r>
            <a:r>
              <a:rPr sz="1800" dirty="0">
                <a:solidFill>
                  <a:srgbClr val="C0504D"/>
                </a:solidFill>
                <a:latin typeface="Cambria Math"/>
                <a:cs typeface="Cambria Math"/>
              </a:rPr>
              <a:t>(𝑖)</a:t>
            </a:r>
            <a:r>
              <a:rPr sz="1800" spc="215" dirty="0">
                <a:solidFill>
                  <a:srgbClr val="C0504D"/>
                </a:solidFill>
                <a:latin typeface="Cambria Math"/>
                <a:cs typeface="Cambria Math"/>
              </a:rPr>
              <a:t> </a:t>
            </a:r>
            <a:r>
              <a:rPr sz="3600" spc="-75" baseline="-30092" dirty="0">
                <a:solidFill>
                  <a:srgbClr val="C0504D"/>
                </a:solidFill>
                <a:latin typeface="Cambria Math"/>
                <a:cs typeface="Cambria Math"/>
              </a:rPr>
              <a:t>|</a:t>
            </a:r>
            <a:endParaRPr sz="3600" baseline="-30092">
              <a:latin typeface="Cambria Math"/>
              <a:cs typeface="Cambria Math"/>
            </a:endParaRPr>
          </a:p>
        </p:txBody>
      </p:sp>
      <p:sp>
        <p:nvSpPr>
          <p:cNvPr id="44" name="object 44"/>
          <p:cNvSpPr txBox="1"/>
          <p:nvPr/>
        </p:nvSpPr>
        <p:spPr>
          <a:xfrm>
            <a:off x="10406981" y="3663188"/>
            <a:ext cx="25336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a:t>
            </a:r>
            <a:endParaRPr sz="2400">
              <a:latin typeface="Cambria Math"/>
              <a:cs typeface="Cambria Math"/>
            </a:endParaRPr>
          </a:p>
        </p:txBody>
      </p:sp>
      <p:grpSp>
        <p:nvGrpSpPr>
          <p:cNvPr id="45" name="object 45"/>
          <p:cNvGrpSpPr/>
          <p:nvPr/>
        </p:nvGrpSpPr>
        <p:grpSpPr>
          <a:xfrm>
            <a:off x="10736291" y="3880139"/>
            <a:ext cx="660400" cy="79375"/>
            <a:chOff x="10736291" y="3880139"/>
            <a:chExt cx="660400" cy="79375"/>
          </a:xfrm>
        </p:grpSpPr>
        <p:sp>
          <p:nvSpPr>
            <p:cNvPr id="46" name="object 46"/>
            <p:cNvSpPr/>
            <p:nvPr/>
          </p:nvSpPr>
          <p:spPr>
            <a:xfrm>
              <a:off x="10736291" y="3880139"/>
              <a:ext cx="660400" cy="25400"/>
            </a:xfrm>
            <a:custGeom>
              <a:avLst/>
              <a:gdLst/>
              <a:ahLst/>
              <a:cxnLst/>
              <a:rect l="l" t="t" r="r" b="b"/>
              <a:pathLst>
                <a:path w="660400" h="25400">
                  <a:moveTo>
                    <a:pt x="660400" y="0"/>
                  </a:moveTo>
                  <a:lnTo>
                    <a:pt x="0" y="0"/>
                  </a:lnTo>
                  <a:lnTo>
                    <a:pt x="0" y="25400"/>
                  </a:lnTo>
                  <a:lnTo>
                    <a:pt x="660400" y="25400"/>
                  </a:lnTo>
                  <a:lnTo>
                    <a:pt x="660400" y="0"/>
                  </a:lnTo>
                  <a:close/>
                </a:path>
              </a:pathLst>
            </a:custGeom>
            <a:solidFill>
              <a:srgbClr val="000000"/>
            </a:solidFill>
          </p:spPr>
          <p:txBody>
            <a:bodyPr wrap="square" lIns="0" tIns="0" rIns="0" bIns="0" rtlCol="0"/>
            <a:lstStyle/>
            <a:p>
              <a:endParaRPr/>
            </a:p>
          </p:txBody>
        </p:sp>
        <p:sp>
          <p:nvSpPr>
            <p:cNvPr id="47" name="object 47"/>
            <p:cNvSpPr/>
            <p:nvPr/>
          </p:nvSpPr>
          <p:spPr>
            <a:xfrm>
              <a:off x="10874467" y="3943263"/>
              <a:ext cx="368935" cy="15875"/>
            </a:xfrm>
            <a:custGeom>
              <a:avLst/>
              <a:gdLst/>
              <a:ahLst/>
              <a:cxnLst/>
              <a:rect l="l" t="t" r="r" b="b"/>
              <a:pathLst>
                <a:path w="368934" h="15875">
                  <a:moveTo>
                    <a:pt x="368543" y="0"/>
                  </a:moveTo>
                  <a:lnTo>
                    <a:pt x="0" y="0"/>
                  </a:lnTo>
                  <a:lnTo>
                    <a:pt x="0" y="15775"/>
                  </a:lnTo>
                  <a:lnTo>
                    <a:pt x="368543" y="15775"/>
                  </a:lnTo>
                  <a:lnTo>
                    <a:pt x="368543" y="0"/>
                  </a:lnTo>
                  <a:close/>
                </a:path>
              </a:pathLst>
            </a:custGeom>
            <a:solidFill>
              <a:srgbClr val="C0504D"/>
            </a:solidFill>
          </p:spPr>
          <p:txBody>
            <a:bodyPr wrap="square" lIns="0" tIns="0" rIns="0" bIns="0" rtlCol="0"/>
            <a:lstStyle/>
            <a:p>
              <a:endParaRPr/>
            </a:p>
          </p:txBody>
        </p:sp>
      </p:grpSp>
      <p:sp>
        <p:nvSpPr>
          <p:cNvPr id="48" name="object 48"/>
          <p:cNvSpPr txBox="1"/>
          <p:nvPr/>
        </p:nvSpPr>
        <p:spPr>
          <a:xfrm>
            <a:off x="10718638" y="3434588"/>
            <a:ext cx="66802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4F81BD"/>
                </a:solidFill>
                <a:latin typeface="Cambria Math"/>
                <a:cs typeface="Cambria Math"/>
              </a:rPr>
              <a:t>𝑀𝐴𝐸</a:t>
            </a:r>
            <a:endParaRPr sz="2400">
              <a:latin typeface="Cambria Math"/>
              <a:cs typeface="Cambria Math"/>
            </a:endParaRPr>
          </a:p>
        </p:txBody>
      </p:sp>
      <p:sp>
        <p:nvSpPr>
          <p:cNvPr id="49" name="object 49"/>
          <p:cNvSpPr txBox="1"/>
          <p:nvPr/>
        </p:nvSpPr>
        <p:spPr>
          <a:xfrm>
            <a:off x="10861704" y="3888740"/>
            <a:ext cx="39433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C0504D"/>
                </a:solidFill>
                <a:latin typeface="Cambria Math"/>
                <a:cs typeface="Cambria Math"/>
              </a:rPr>
              <a:t>|𝑦|</a:t>
            </a:r>
            <a:endParaRPr sz="2400">
              <a:latin typeface="Cambria Math"/>
              <a:cs typeface="Cambria Math"/>
            </a:endParaRPr>
          </a:p>
        </p:txBody>
      </p:sp>
      <p:sp>
        <p:nvSpPr>
          <p:cNvPr id="50" name="object 50"/>
          <p:cNvSpPr txBox="1"/>
          <p:nvPr/>
        </p:nvSpPr>
        <p:spPr>
          <a:xfrm>
            <a:off x="8118069" y="2425700"/>
            <a:ext cx="2490470" cy="568325"/>
          </a:xfrm>
          <a:prstGeom prst="rect">
            <a:avLst/>
          </a:prstGeom>
        </p:spPr>
        <p:txBody>
          <a:bodyPr vert="horz" wrap="square" lIns="0" tIns="26670" rIns="0" bIns="0" rtlCol="0">
            <a:spAutoFit/>
          </a:bodyPr>
          <a:lstStyle/>
          <a:p>
            <a:pPr marL="12700" marR="5080" indent="13970">
              <a:lnSpc>
                <a:spcPts val="2110"/>
              </a:lnSpc>
              <a:spcBef>
                <a:spcPts val="210"/>
              </a:spcBef>
            </a:pPr>
            <a:r>
              <a:rPr sz="1800" b="1" spc="-40" dirty="0">
                <a:solidFill>
                  <a:srgbClr val="C0504D"/>
                </a:solidFill>
                <a:latin typeface="Tahoma"/>
                <a:cs typeface="Tahoma"/>
              </a:rPr>
              <a:t>Normalised</a:t>
            </a:r>
            <a:r>
              <a:rPr sz="1800" b="1" spc="-50" dirty="0">
                <a:solidFill>
                  <a:srgbClr val="C0504D"/>
                </a:solidFill>
                <a:latin typeface="Tahoma"/>
                <a:cs typeface="Tahoma"/>
              </a:rPr>
              <a:t> </a:t>
            </a:r>
            <a:r>
              <a:rPr sz="1800" b="1" spc="-10" dirty="0">
                <a:solidFill>
                  <a:srgbClr val="4F81BD"/>
                </a:solidFill>
                <a:latin typeface="Tahoma"/>
                <a:cs typeface="Tahoma"/>
              </a:rPr>
              <a:t>Deviation </a:t>
            </a:r>
            <a:r>
              <a:rPr sz="1800" b="1" dirty="0">
                <a:latin typeface="Tahoma"/>
                <a:cs typeface="Tahoma"/>
              </a:rPr>
              <a:t>(aka</a:t>
            </a:r>
            <a:r>
              <a:rPr sz="1800" b="1" spc="-20" dirty="0">
                <a:latin typeface="Tahoma"/>
                <a:cs typeface="Tahoma"/>
              </a:rPr>
              <a:t> </a:t>
            </a:r>
            <a:r>
              <a:rPr sz="1800" b="1" spc="-40" dirty="0">
                <a:latin typeface="Tahoma"/>
                <a:cs typeface="Tahoma"/>
              </a:rPr>
              <a:t>normalized</a:t>
            </a:r>
            <a:r>
              <a:rPr sz="1800" b="1" spc="-20" dirty="0">
                <a:latin typeface="Tahoma"/>
                <a:cs typeface="Tahoma"/>
              </a:rPr>
              <a:t> </a:t>
            </a:r>
            <a:r>
              <a:rPr sz="1800" b="1" spc="-40" dirty="0">
                <a:latin typeface="Tahoma"/>
                <a:cs typeface="Tahoma"/>
              </a:rPr>
              <a:t>MAE)</a:t>
            </a:r>
            <a:endParaRPr sz="1800">
              <a:latin typeface="Tahoma"/>
              <a:cs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2108" rIns="0" bIns="0" rtlCol="0">
            <a:spAutoFit/>
          </a:bodyPr>
          <a:lstStyle/>
          <a:p>
            <a:pPr marL="243840">
              <a:lnSpc>
                <a:spcPct val="100000"/>
              </a:lnSpc>
              <a:spcBef>
                <a:spcPts val="100"/>
              </a:spcBef>
            </a:pPr>
            <a:r>
              <a:rPr sz="3200" spc="-110" dirty="0"/>
              <a:t>Multiple</a:t>
            </a:r>
            <a:r>
              <a:rPr sz="3200" spc="-70" dirty="0"/>
              <a:t> </a:t>
            </a:r>
            <a:r>
              <a:rPr sz="3200" spc="-105" dirty="0"/>
              <a:t>time</a:t>
            </a:r>
            <a:r>
              <a:rPr sz="3200" spc="-55" dirty="0"/>
              <a:t> </a:t>
            </a:r>
            <a:r>
              <a:rPr sz="3200" spc="-125" dirty="0"/>
              <a:t>series</a:t>
            </a:r>
            <a:r>
              <a:rPr sz="3200" spc="-50" dirty="0"/>
              <a:t> </a:t>
            </a:r>
            <a:r>
              <a:rPr sz="3200" spc="-95" dirty="0"/>
              <a:t>where</a:t>
            </a:r>
            <a:r>
              <a:rPr sz="3200" spc="-55" dirty="0"/>
              <a:t> </a:t>
            </a:r>
            <a:r>
              <a:rPr sz="3200" spc="-100" dirty="0"/>
              <a:t>the</a:t>
            </a:r>
            <a:r>
              <a:rPr sz="3200" spc="-50" dirty="0"/>
              <a:t> </a:t>
            </a:r>
            <a:r>
              <a:rPr sz="3200" dirty="0"/>
              <a:t>scale</a:t>
            </a:r>
            <a:r>
              <a:rPr sz="3200" spc="-55" dirty="0"/>
              <a:t> </a:t>
            </a:r>
            <a:r>
              <a:rPr sz="3200" spc="-229" dirty="0"/>
              <a:t>is</a:t>
            </a:r>
            <a:r>
              <a:rPr sz="3200" spc="-35" dirty="0"/>
              <a:t> </a:t>
            </a:r>
            <a:r>
              <a:rPr sz="3200" spc="-85" dirty="0"/>
              <a:t>arbitrary</a:t>
            </a:r>
            <a:endParaRPr sz="3200"/>
          </a:p>
        </p:txBody>
      </p:sp>
      <p:sp>
        <p:nvSpPr>
          <p:cNvPr id="13" name="object 13"/>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4" name="object 14"/>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55</a:t>
            </a:fld>
            <a:endParaRPr spc="-25" dirty="0"/>
          </a:p>
        </p:txBody>
      </p:sp>
      <p:grpSp>
        <p:nvGrpSpPr>
          <p:cNvPr id="3" name="object 3"/>
          <p:cNvGrpSpPr/>
          <p:nvPr/>
        </p:nvGrpSpPr>
        <p:grpSpPr>
          <a:xfrm>
            <a:off x="124968" y="1670304"/>
            <a:ext cx="988060" cy="4364990"/>
            <a:chOff x="124968" y="1670304"/>
            <a:chExt cx="988060" cy="4364990"/>
          </a:xfrm>
        </p:grpSpPr>
        <p:pic>
          <p:nvPicPr>
            <p:cNvPr id="4" name="object 4"/>
            <p:cNvPicPr/>
            <p:nvPr/>
          </p:nvPicPr>
          <p:blipFill>
            <a:blip r:embed="rId2" cstate="print"/>
            <a:stretch>
              <a:fillRect/>
            </a:stretch>
          </p:blipFill>
          <p:spPr>
            <a:xfrm>
              <a:off x="124968" y="1670304"/>
              <a:ext cx="987552" cy="990600"/>
            </a:xfrm>
            <a:prstGeom prst="rect">
              <a:avLst/>
            </a:prstGeom>
          </p:spPr>
        </p:pic>
        <p:pic>
          <p:nvPicPr>
            <p:cNvPr id="5" name="object 5"/>
            <p:cNvPicPr/>
            <p:nvPr/>
          </p:nvPicPr>
          <p:blipFill>
            <a:blip r:embed="rId3" cstate="print"/>
            <a:stretch>
              <a:fillRect/>
            </a:stretch>
          </p:blipFill>
          <p:spPr>
            <a:xfrm>
              <a:off x="124968" y="2514600"/>
              <a:ext cx="987552" cy="990600"/>
            </a:xfrm>
            <a:prstGeom prst="rect">
              <a:avLst/>
            </a:prstGeom>
          </p:spPr>
        </p:pic>
        <p:pic>
          <p:nvPicPr>
            <p:cNvPr id="6" name="object 6"/>
            <p:cNvPicPr/>
            <p:nvPr/>
          </p:nvPicPr>
          <p:blipFill>
            <a:blip r:embed="rId4" cstate="print"/>
            <a:stretch>
              <a:fillRect/>
            </a:stretch>
          </p:blipFill>
          <p:spPr>
            <a:xfrm>
              <a:off x="124968" y="5044439"/>
              <a:ext cx="987552" cy="990599"/>
            </a:xfrm>
            <a:prstGeom prst="rect">
              <a:avLst/>
            </a:prstGeom>
          </p:spPr>
        </p:pic>
        <p:pic>
          <p:nvPicPr>
            <p:cNvPr id="7" name="object 7"/>
            <p:cNvPicPr/>
            <p:nvPr/>
          </p:nvPicPr>
          <p:blipFill>
            <a:blip r:embed="rId5" cstate="print"/>
            <a:stretch>
              <a:fillRect/>
            </a:stretch>
          </p:blipFill>
          <p:spPr>
            <a:xfrm>
              <a:off x="124968" y="3358896"/>
              <a:ext cx="987552" cy="990599"/>
            </a:xfrm>
            <a:prstGeom prst="rect">
              <a:avLst/>
            </a:prstGeom>
          </p:spPr>
        </p:pic>
        <p:pic>
          <p:nvPicPr>
            <p:cNvPr id="8" name="object 8"/>
            <p:cNvPicPr/>
            <p:nvPr/>
          </p:nvPicPr>
          <p:blipFill>
            <a:blip r:embed="rId6" cstate="print"/>
            <a:stretch>
              <a:fillRect/>
            </a:stretch>
          </p:blipFill>
          <p:spPr>
            <a:xfrm>
              <a:off x="124968" y="4200144"/>
              <a:ext cx="987552" cy="990600"/>
            </a:xfrm>
            <a:prstGeom prst="rect">
              <a:avLst/>
            </a:prstGeom>
          </p:spPr>
        </p:pic>
      </p:grpSp>
      <p:sp>
        <p:nvSpPr>
          <p:cNvPr id="9" name="object 9"/>
          <p:cNvSpPr txBox="1"/>
          <p:nvPr/>
        </p:nvSpPr>
        <p:spPr>
          <a:xfrm>
            <a:off x="2970687" y="1441196"/>
            <a:ext cx="24720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Temperature</a:t>
            </a:r>
            <a:r>
              <a:rPr sz="1800" spc="-105" dirty="0">
                <a:latin typeface="Verdana"/>
                <a:cs typeface="Verdana"/>
              </a:rPr>
              <a:t> </a:t>
            </a:r>
            <a:r>
              <a:rPr sz="1800" spc="-10" dirty="0">
                <a:latin typeface="Verdana"/>
                <a:cs typeface="Verdana"/>
              </a:rPr>
              <a:t>readings</a:t>
            </a:r>
            <a:endParaRPr sz="1800">
              <a:latin typeface="Verdana"/>
              <a:cs typeface="Verdana"/>
            </a:endParaRPr>
          </a:p>
        </p:txBody>
      </p:sp>
      <p:pic>
        <p:nvPicPr>
          <p:cNvPr id="10" name="object 10"/>
          <p:cNvPicPr/>
          <p:nvPr/>
        </p:nvPicPr>
        <p:blipFill>
          <a:blip r:embed="rId7" cstate="print"/>
          <a:stretch>
            <a:fillRect/>
          </a:stretch>
        </p:blipFill>
        <p:spPr>
          <a:xfrm>
            <a:off x="1031695" y="1745961"/>
            <a:ext cx="5953474" cy="4618799"/>
          </a:xfrm>
          <a:prstGeom prst="rect">
            <a:avLst/>
          </a:prstGeom>
        </p:spPr>
      </p:pic>
      <p:sp>
        <p:nvSpPr>
          <p:cNvPr id="11" name="object 11"/>
          <p:cNvSpPr txBox="1"/>
          <p:nvPr/>
        </p:nvSpPr>
        <p:spPr>
          <a:xfrm>
            <a:off x="7056700" y="1627123"/>
            <a:ext cx="10845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We</a:t>
            </a:r>
            <a:r>
              <a:rPr sz="1800" spc="-110" dirty="0">
                <a:latin typeface="Verdana"/>
                <a:cs typeface="Verdana"/>
              </a:rPr>
              <a:t> </a:t>
            </a:r>
            <a:r>
              <a:rPr sz="1800" spc="-50" dirty="0">
                <a:latin typeface="Verdana"/>
                <a:cs typeface="Verdana"/>
              </a:rPr>
              <a:t>want:</a:t>
            </a:r>
            <a:endParaRPr sz="1800">
              <a:latin typeface="Verdana"/>
              <a:cs typeface="Verdana"/>
            </a:endParaRPr>
          </a:p>
        </p:txBody>
      </p:sp>
      <p:sp>
        <p:nvSpPr>
          <p:cNvPr id="12" name="object 12"/>
          <p:cNvSpPr txBox="1"/>
          <p:nvPr/>
        </p:nvSpPr>
        <p:spPr>
          <a:xfrm>
            <a:off x="7056700" y="2172715"/>
            <a:ext cx="4890135" cy="3311525"/>
          </a:xfrm>
          <a:prstGeom prst="rect">
            <a:avLst/>
          </a:prstGeom>
        </p:spPr>
        <p:txBody>
          <a:bodyPr vert="horz" wrap="square" lIns="0" tIns="26670" rIns="0" bIns="0" rtlCol="0">
            <a:spAutoFit/>
          </a:bodyPr>
          <a:lstStyle/>
          <a:p>
            <a:pPr marL="298450" marR="139065" indent="-285750">
              <a:lnSpc>
                <a:spcPts val="2110"/>
              </a:lnSpc>
              <a:spcBef>
                <a:spcPts val="210"/>
              </a:spcBef>
              <a:buFont typeface="Arial MT"/>
              <a:buChar char="•"/>
              <a:tabLst>
                <a:tab pos="298450" algn="l"/>
              </a:tabLst>
            </a:pPr>
            <a:r>
              <a:rPr sz="1800" dirty="0">
                <a:latin typeface="Verdana"/>
                <a:cs typeface="Verdana"/>
              </a:rPr>
              <a:t>Each</a:t>
            </a:r>
            <a:r>
              <a:rPr sz="1800" spc="-95" dirty="0">
                <a:latin typeface="Verdana"/>
                <a:cs typeface="Verdana"/>
              </a:rPr>
              <a:t> </a:t>
            </a:r>
            <a:r>
              <a:rPr sz="1800" spc="-60" dirty="0">
                <a:latin typeface="Verdana"/>
                <a:cs typeface="Verdana"/>
              </a:rPr>
              <a:t>time</a:t>
            </a:r>
            <a:r>
              <a:rPr sz="1800" spc="-85" dirty="0">
                <a:latin typeface="Verdana"/>
                <a:cs typeface="Verdana"/>
              </a:rPr>
              <a:t> </a:t>
            </a:r>
            <a:r>
              <a:rPr sz="1800" spc="-114" dirty="0">
                <a:latin typeface="Verdana"/>
                <a:cs typeface="Verdana"/>
              </a:rPr>
              <a:t>series</a:t>
            </a:r>
            <a:r>
              <a:rPr sz="1800" spc="-95" dirty="0">
                <a:latin typeface="Verdana"/>
                <a:cs typeface="Verdana"/>
              </a:rPr>
              <a:t> </a:t>
            </a:r>
            <a:r>
              <a:rPr sz="1800" spc="-10" dirty="0">
                <a:latin typeface="Verdana"/>
                <a:cs typeface="Verdana"/>
              </a:rPr>
              <a:t>to</a:t>
            </a:r>
            <a:r>
              <a:rPr sz="1800" spc="-95" dirty="0">
                <a:latin typeface="Verdana"/>
                <a:cs typeface="Verdana"/>
              </a:rPr>
              <a:t> </a:t>
            </a:r>
            <a:r>
              <a:rPr sz="1800" spc="-25" dirty="0">
                <a:latin typeface="Verdana"/>
                <a:cs typeface="Verdana"/>
              </a:rPr>
              <a:t>contribute</a:t>
            </a:r>
            <a:r>
              <a:rPr sz="1800" spc="-90" dirty="0">
                <a:latin typeface="Verdana"/>
                <a:cs typeface="Verdana"/>
              </a:rPr>
              <a:t> </a:t>
            </a:r>
            <a:r>
              <a:rPr sz="1800" spc="-20" dirty="0">
                <a:latin typeface="Verdana"/>
                <a:cs typeface="Verdana"/>
              </a:rPr>
              <a:t>equally</a:t>
            </a:r>
            <a:r>
              <a:rPr sz="1800" spc="-95" dirty="0">
                <a:latin typeface="Verdana"/>
                <a:cs typeface="Verdana"/>
              </a:rPr>
              <a:t> </a:t>
            </a:r>
            <a:r>
              <a:rPr sz="1800" spc="-25" dirty="0">
                <a:latin typeface="Verdana"/>
                <a:cs typeface="Verdana"/>
              </a:rPr>
              <a:t>to </a:t>
            </a:r>
            <a:r>
              <a:rPr sz="1800" spc="-20" dirty="0">
                <a:latin typeface="Verdana"/>
                <a:cs typeface="Verdana"/>
              </a:rPr>
              <a:t>the</a:t>
            </a:r>
            <a:r>
              <a:rPr sz="1800" spc="-105" dirty="0">
                <a:latin typeface="Verdana"/>
                <a:cs typeface="Verdana"/>
              </a:rPr>
              <a:t> error</a:t>
            </a:r>
            <a:r>
              <a:rPr sz="1800" spc="-114" dirty="0">
                <a:latin typeface="Verdana"/>
                <a:cs typeface="Verdana"/>
              </a:rPr>
              <a:t> </a:t>
            </a:r>
            <a:r>
              <a:rPr sz="1800" spc="-65" dirty="0">
                <a:latin typeface="Verdana"/>
                <a:cs typeface="Verdana"/>
              </a:rPr>
              <a:t>regardless</a:t>
            </a:r>
            <a:r>
              <a:rPr sz="1800" spc="-110" dirty="0">
                <a:latin typeface="Verdana"/>
                <a:cs typeface="Verdana"/>
              </a:rPr>
              <a:t> </a:t>
            </a:r>
            <a:r>
              <a:rPr sz="1800" dirty="0">
                <a:latin typeface="Verdana"/>
                <a:cs typeface="Verdana"/>
              </a:rPr>
              <a:t>of</a:t>
            </a:r>
            <a:r>
              <a:rPr sz="1800" spc="-114" dirty="0">
                <a:latin typeface="Verdana"/>
                <a:cs typeface="Verdana"/>
              </a:rPr>
              <a:t> </a:t>
            </a:r>
            <a:r>
              <a:rPr sz="1800" spc="-10" dirty="0">
                <a:latin typeface="Verdana"/>
                <a:cs typeface="Verdana"/>
              </a:rPr>
              <a:t>scale.</a:t>
            </a:r>
            <a:endParaRPr sz="1800">
              <a:latin typeface="Verdana"/>
              <a:cs typeface="Verdana"/>
            </a:endParaRPr>
          </a:p>
          <a:p>
            <a:pPr marL="297815" indent="-285115">
              <a:lnSpc>
                <a:spcPct val="100000"/>
              </a:lnSpc>
              <a:spcBef>
                <a:spcPts val="2175"/>
              </a:spcBef>
              <a:buFont typeface="Arial MT"/>
              <a:buChar char="•"/>
              <a:tabLst>
                <a:tab pos="297815" algn="l"/>
              </a:tabLst>
            </a:pPr>
            <a:r>
              <a:rPr sz="1800" spc="-120" dirty="0">
                <a:latin typeface="Verdana"/>
                <a:cs typeface="Verdana"/>
              </a:rPr>
              <a:t>Symmetry</a:t>
            </a:r>
            <a:r>
              <a:rPr sz="1800" spc="-114" dirty="0">
                <a:latin typeface="Verdana"/>
                <a:cs typeface="Verdana"/>
              </a:rPr>
              <a:t> </a:t>
            </a:r>
            <a:r>
              <a:rPr sz="1800" spc="-10" dirty="0">
                <a:latin typeface="Verdana"/>
                <a:cs typeface="Verdana"/>
              </a:rPr>
              <a:t>to</a:t>
            </a:r>
            <a:r>
              <a:rPr sz="1800" spc="-120" dirty="0">
                <a:latin typeface="Verdana"/>
                <a:cs typeface="Verdana"/>
              </a:rPr>
              <a:t> </a:t>
            </a:r>
            <a:r>
              <a:rPr sz="1800" spc="-30" dirty="0">
                <a:latin typeface="Verdana"/>
                <a:cs typeface="Verdana"/>
              </a:rPr>
              <a:t>over/under</a:t>
            </a:r>
            <a:r>
              <a:rPr sz="1800" spc="-120" dirty="0">
                <a:latin typeface="Verdana"/>
                <a:cs typeface="Verdana"/>
              </a:rPr>
              <a:t> </a:t>
            </a:r>
            <a:r>
              <a:rPr sz="1800" spc="-10" dirty="0">
                <a:latin typeface="Verdana"/>
                <a:cs typeface="Verdana"/>
              </a:rPr>
              <a:t>forecasting.</a:t>
            </a:r>
            <a:endParaRPr sz="1800">
              <a:latin typeface="Verdana"/>
              <a:cs typeface="Verdana"/>
            </a:endParaRPr>
          </a:p>
          <a:p>
            <a:pPr marL="297815" indent="-285115">
              <a:lnSpc>
                <a:spcPct val="100000"/>
              </a:lnSpc>
              <a:spcBef>
                <a:spcPts val="2135"/>
              </a:spcBef>
              <a:buFont typeface="Arial MT"/>
              <a:buChar char="•"/>
              <a:tabLst>
                <a:tab pos="297815" algn="l"/>
              </a:tabLst>
            </a:pPr>
            <a:r>
              <a:rPr sz="1800" spc="-60" dirty="0">
                <a:latin typeface="Verdana"/>
                <a:cs typeface="Verdana"/>
              </a:rPr>
              <a:t>Tolerate</a:t>
            </a:r>
            <a:r>
              <a:rPr sz="1800" spc="-85" dirty="0">
                <a:latin typeface="Verdana"/>
                <a:cs typeface="Verdana"/>
              </a:rPr>
              <a:t> </a:t>
            </a:r>
            <a:r>
              <a:rPr sz="1800" spc="-10" dirty="0">
                <a:latin typeface="Verdana"/>
                <a:cs typeface="Verdana"/>
              </a:rPr>
              <a:t>zeros.</a:t>
            </a:r>
            <a:endParaRPr sz="1800">
              <a:latin typeface="Verdana"/>
              <a:cs typeface="Verdana"/>
            </a:endParaRPr>
          </a:p>
          <a:p>
            <a:pPr marL="298450" marR="5080" indent="-285750">
              <a:lnSpc>
                <a:spcPct val="102200"/>
              </a:lnSpc>
              <a:spcBef>
                <a:spcPts val="2085"/>
              </a:spcBef>
              <a:buFont typeface="Arial MT"/>
              <a:buChar char="•"/>
              <a:tabLst>
                <a:tab pos="298450" algn="l"/>
              </a:tabLst>
            </a:pPr>
            <a:r>
              <a:rPr sz="1800" spc="-140" dirty="0">
                <a:latin typeface="Verdana"/>
                <a:cs typeface="Verdana"/>
              </a:rPr>
              <a:t>To</a:t>
            </a:r>
            <a:r>
              <a:rPr sz="1800" spc="-110" dirty="0">
                <a:latin typeface="Verdana"/>
                <a:cs typeface="Verdana"/>
              </a:rPr>
              <a:t> </a:t>
            </a:r>
            <a:r>
              <a:rPr sz="1800" spc="90" dirty="0">
                <a:latin typeface="Verdana"/>
                <a:cs typeface="Verdana"/>
              </a:rPr>
              <a:t>be</a:t>
            </a:r>
            <a:r>
              <a:rPr sz="1800" spc="-95" dirty="0">
                <a:latin typeface="Verdana"/>
                <a:cs typeface="Verdana"/>
              </a:rPr>
              <a:t> </a:t>
            </a:r>
            <a:r>
              <a:rPr sz="1800" dirty="0">
                <a:latin typeface="Verdana"/>
                <a:cs typeface="Verdana"/>
              </a:rPr>
              <a:t>able</a:t>
            </a:r>
            <a:r>
              <a:rPr sz="1800" spc="-95" dirty="0">
                <a:latin typeface="Verdana"/>
                <a:cs typeface="Verdana"/>
              </a:rPr>
              <a:t> </a:t>
            </a:r>
            <a:r>
              <a:rPr sz="1800" spc="-10" dirty="0">
                <a:latin typeface="Verdana"/>
                <a:cs typeface="Verdana"/>
              </a:rPr>
              <a:t>to</a:t>
            </a:r>
            <a:r>
              <a:rPr sz="1800" spc="-110" dirty="0">
                <a:latin typeface="Verdana"/>
                <a:cs typeface="Verdana"/>
              </a:rPr>
              <a:t> </a:t>
            </a:r>
            <a:r>
              <a:rPr sz="1800" spc="45" dirty="0">
                <a:latin typeface="Verdana"/>
                <a:cs typeface="Verdana"/>
              </a:rPr>
              <a:t>compare</a:t>
            </a:r>
            <a:r>
              <a:rPr sz="1800" spc="-95" dirty="0">
                <a:latin typeface="Verdana"/>
                <a:cs typeface="Verdana"/>
              </a:rPr>
              <a:t> </a:t>
            </a:r>
            <a:r>
              <a:rPr sz="1800" spc="-130" dirty="0">
                <a:latin typeface="Verdana"/>
                <a:cs typeface="Verdana"/>
              </a:rPr>
              <a:t>errors</a:t>
            </a:r>
            <a:r>
              <a:rPr sz="1800" spc="-100" dirty="0">
                <a:latin typeface="Verdana"/>
                <a:cs typeface="Verdana"/>
              </a:rPr>
              <a:t> </a:t>
            </a:r>
            <a:r>
              <a:rPr sz="1800" spc="-80" dirty="0">
                <a:latin typeface="Verdana"/>
                <a:cs typeface="Verdana"/>
              </a:rPr>
              <a:t>for</a:t>
            </a:r>
            <a:r>
              <a:rPr sz="1800" spc="-110" dirty="0">
                <a:latin typeface="Verdana"/>
                <a:cs typeface="Verdana"/>
              </a:rPr>
              <a:t> </a:t>
            </a:r>
            <a:r>
              <a:rPr sz="1800" spc="-35" dirty="0">
                <a:latin typeface="Verdana"/>
                <a:cs typeface="Verdana"/>
              </a:rPr>
              <a:t>different </a:t>
            </a:r>
            <a:r>
              <a:rPr sz="1800" spc="-105" dirty="0">
                <a:latin typeface="Verdana"/>
                <a:cs typeface="Verdana"/>
              </a:rPr>
              <a:t>subsets</a:t>
            </a:r>
            <a:r>
              <a:rPr sz="1800" spc="-114" dirty="0">
                <a:latin typeface="Verdana"/>
                <a:cs typeface="Verdana"/>
              </a:rPr>
              <a:t> </a:t>
            </a:r>
            <a:r>
              <a:rPr sz="1800" dirty="0">
                <a:latin typeface="Verdana"/>
                <a:cs typeface="Verdana"/>
              </a:rPr>
              <a:t>of</a:t>
            </a:r>
            <a:r>
              <a:rPr sz="1800" spc="-110" dirty="0">
                <a:latin typeface="Verdana"/>
                <a:cs typeface="Verdana"/>
              </a:rPr>
              <a:t> </a:t>
            </a:r>
            <a:r>
              <a:rPr sz="1800" spc="-10" dirty="0">
                <a:latin typeface="Verdana"/>
                <a:cs typeface="Verdana"/>
              </a:rPr>
              <a:t>timeseries.</a:t>
            </a:r>
            <a:endParaRPr sz="1800">
              <a:latin typeface="Verdana"/>
              <a:cs typeface="Verdana"/>
            </a:endParaRPr>
          </a:p>
          <a:p>
            <a:pPr>
              <a:lnSpc>
                <a:spcPct val="100000"/>
              </a:lnSpc>
              <a:spcBef>
                <a:spcPts val="60"/>
              </a:spcBef>
              <a:buFont typeface="Arial MT"/>
              <a:buChar char="•"/>
            </a:pPr>
            <a:endParaRPr sz="1800">
              <a:latin typeface="Verdana"/>
              <a:cs typeface="Verdana"/>
            </a:endParaRPr>
          </a:p>
          <a:p>
            <a:pPr marL="298450" marR="107950" indent="-285750">
              <a:lnSpc>
                <a:spcPts val="2110"/>
              </a:lnSpc>
              <a:buFont typeface="Arial MT"/>
              <a:buChar char="•"/>
              <a:tabLst>
                <a:tab pos="298450" algn="l"/>
              </a:tabLst>
            </a:pPr>
            <a:r>
              <a:rPr sz="1800" b="1" spc="-80" dirty="0">
                <a:latin typeface="Tahoma"/>
                <a:cs typeface="Tahoma"/>
              </a:rPr>
              <a:t>We</a:t>
            </a:r>
            <a:r>
              <a:rPr sz="1800" b="1" spc="-20" dirty="0">
                <a:latin typeface="Tahoma"/>
                <a:cs typeface="Tahoma"/>
              </a:rPr>
              <a:t> </a:t>
            </a:r>
            <a:r>
              <a:rPr sz="1800" b="1" dirty="0">
                <a:latin typeface="Tahoma"/>
                <a:cs typeface="Tahoma"/>
              </a:rPr>
              <a:t>need</a:t>
            </a:r>
            <a:r>
              <a:rPr sz="1800" b="1" spc="-15" dirty="0">
                <a:latin typeface="Tahoma"/>
                <a:cs typeface="Tahoma"/>
              </a:rPr>
              <a:t> </a:t>
            </a:r>
            <a:r>
              <a:rPr sz="1800" b="1" spc="-90" dirty="0">
                <a:latin typeface="Tahoma"/>
                <a:cs typeface="Tahoma"/>
              </a:rPr>
              <a:t>to</a:t>
            </a:r>
            <a:r>
              <a:rPr sz="1800" b="1" spc="-20" dirty="0">
                <a:latin typeface="Tahoma"/>
                <a:cs typeface="Tahoma"/>
              </a:rPr>
              <a:t> </a:t>
            </a:r>
            <a:r>
              <a:rPr sz="1800" b="1" spc="-35" dirty="0">
                <a:latin typeface="Tahoma"/>
                <a:cs typeface="Tahoma"/>
              </a:rPr>
              <a:t>use</a:t>
            </a:r>
            <a:r>
              <a:rPr sz="1800" b="1" spc="-15" dirty="0">
                <a:latin typeface="Tahoma"/>
                <a:cs typeface="Tahoma"/>
              </a:rPr>
              <a:t> </a:t>
            </a:r>
            <a:r>
              <a:rPr sz="1800" b="1" dirty="0">
                <a:latin typeface="Tahoma"/>
                <a:cs typeface="Tahoma"/>
              </a:rPr>
              <a:t>scale-</a:t>
            </a:r>
            <a:r>
              <a:rPr sz="1800" b="1" spc="-20" dirty="0">
                <a:latin typeface="Tahoma"/>
                <a:cs typeface="Tahoma"/>
              </a:rPr>
              <a:t>independent </a:t>
            </a:r>
            <a:r>
              <a:rPr sz="1800" b="1" spc="-60" dirty="0">
                <a:latin typeface="Tahoma"/>
                <a:cs typeface="Tahoma"/>
              </a:rPr>
              <a:t>error </a:t>
            </a:r>
            <a:r>
              <a:rPr sz="1800" b="1" spc="-10" dirty="0">
                <a:latin typeface="Tahoma"/>
                <a:cs typeface="Tahoma"/>
              </a:rPr>
              <a:t>metrics.</a:t>
            </a:r>
            <a:endParaRPr sz="1800">
              <a:latin typeface="Tahoma"/>
              <a:cs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991475" cy="635000"/>
          </a:xfrm>
          <a:prstGeom prst="rect">
            <a:avLst/>
          </a:prstGeom>
        </p:spPr>
        <p:txBody>
          <a:bodyPr vert="horz" wrap="square" lIns="0" tIns="12700" rIns="0" bIns="0" rtlCol="0">
            <a:spAutoFit/>
          </a:bodyPr>
          <a:lstStyle/>
          <a:p>
            <a:pPr marL="12700">
              <a:lnSpc>
                <a:spcPct val="100000"/>
              </a:lnSpc>
              <a:spcBef>
                <a:spcPts val="100"/>
              </a:spcBef>
            </a:pPr>
            <a:r>
              <a:rPr dirty="0"/>
              <a:t>Scale-</a:t>
            </a:r>
            <a:r>
              <a:rPr spc="-20" dirty="0"/>
              <a:t>independent</a:t>
            </a:r>
            <a:r>
              <a:rPr spc="-170" dirty="0"/>
              <a:t> </a:t>
            </a:r>
            <a:r>
              <a:rPr spc="-240" dirty="0"/>
              <a:t>error</a:t>
            </a:r>
            <a:r>
              <a:rPr spc="-55" dirty="0"/>
              <a:t> </a:t>
            </a:r>
            <a:r>
              <a:rPr spc="-85" dirty="0"/>
              <a:t>metrics</a:t>
            </a:r>
          </a:p>
        </p:txBody>
      </p:sp>
      <p:sp>
        <p:nvSpPr>
          <p:cNvPr id="49" name="object 49"/>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0" name="object 50"/>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56</a:t>
            </a:fld>
            <a:endParaRPr spc="-25" dirty="0"/>
          </a:p>
        </p:txBody>
      </p:sp>
      <p:sp>
        <p:nvSpPr>
          <p:cNvPr id="3" name="object 3"/>
          <p:cNvSpPr txBox="1"/>
          <p:nvPr/>
        </p:nvSpPr>
        <p:spPr>
          <a:xfrm>
            <a:off x="688340" y="1837435"/>
            <a:ext cx="189230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F81BD"/>
                </a:solidFill>
                <a:latin typeface="Tahoma"/>
                <a:cs typeface="Tahoma"/>
              </a:rPr>
              <a:t>Percentage</a:t>
            </a:r>
            <a:r>
              <a:rPr sz="1800" b="1" spc="-85" dirty="0">
                <a:solidFill>
                  <a:srgbClr val="4F81BD"/>
                </a:solidFill>
                <a:latin typeface="Tahoma"/>
                <a:cs typeface="Tahoma"/>
              </a:rPr>
              <a:t> </a:t>
            </a:r>
            <a:r>
              <a:rPr sz="1800" b="1" spc="-80" dirty="0">
                <a:solidFill>
                  <a:srgbClr val="4F81BD"/>
                </a:solidFill>
                <a:latin typeface="Tahoma"/>
                <a:cs typeface="Tahoma"/>
              </a:rPr>
              <a:t>error</a:t>
            </a:r>
            <a:endParaRPr sz="1800">
              <a:latin typeface="Tahoma"/>
              <a:cs typeface="Tahoma"/>
            </a:endParaRPr>
          </a:p>
        </p:txBody>
      </p:sp>
      <p:grpSp>
        <p:nvGrpSpPr>
          <p:cNvPr id="4" name="object 4"/>
          <p:cNvGrpSpPr/>
          <p:nvPr/>
        </p:nvGrpSpPr>
        <p:grpSpPr>
          <a:xfrm>
            <a:off x="883635" y="2458632"/>
            <a:ext cx="1401445" cy="1523365"/>
            <a:chOff x="883635" y="2458632"/>
            <a:chExt cx="1401445" cy="1523365"/>
          </a:xfrm>
        </p:grpSpPr>
        <p:sp>
          <p:nvSpPr>
            <p:cNvPr id="5" name="object 5"/>
            <p:cNvSpPr/>
            <p:nvPr/>
          </p:nvSpPr>
          <p:spPr>
            <a:xfrm>
              <a:off x="896335" y="2471332"/>
              <a:ext cx="1376045" cy="1497965"/>
            </a:xfrm>
            <a:custGeom>
              <a:avLst/>
              <a:gdLst/>
              <a:ahLst/>
              <a:cxnLst/>
              <a:rect l="l" t="t" r="r" b="b"/>
              <a:pathLst>
                <a:path w="1376045" h="1497964">
                  <a:moveTo>
                    <a:pt x="0" y="0"/>
                  </a:moveTo>
                  <a:lnTo>
                    <a:pt x="1375427" y="0"/>
                  </a:lnTo>
                  <a:lnTo>
                    <a:pt x="1375427" y="1497661"/>
                  </a:lnTo>
                  <a:lnTo>
                    <a:pt x="0" y="1497661"/>
                  </a:lnTo>
                  <a:lnTo>
                    <a:pt x="0" y="0"/>
                  </a:lnTo>
                  <a:close/>
                </a:path>
              </a:pathLst>
            </a:custGeom>
            <a:ln w="25400">
              <a:solidFill>
                <a:srgbClr val="C0504D"/>
              </a:solidFill>
            </a:ln>
          </p:spPr>
          <p:txBody>
            <a:bodyPr wrap="square" lIns="0" tIns="0" rIns="0" bIns="0" rtlCol="0"/>
            <a:lstStyle/>
            <a:p>
              <a:endParaRPr/>
            </a:p>
          </p:txBody>
        </p:sp>
        <p:sp>
          <p:nvSpPr>
            <p:cNvPr id="6" name="object 6"/>
            <p:cNvSpPr/>
            <p:nvPr/>
          </p:nvSpPr>
          <p:spPr>
            <a:xfrm>
              <a:off x="1126749" y="2771052"/>
              <a:ext cx="915669" cy="892810"/>
            </a:xfrm>
            <a:custGeom>
              <a:avLst/>
              <a:gdLst/>
              <a:ahLst/>
              <a:cxnLst/>
              <a:rect l="l" t="t" r="r" b="b"/>
              <a:pathLst>
                <a:path w="915669" h="892810">
                  <a:moveTo>
                    <a:pt x="735685" y="126057"/>
                  </a:moveTo>
                  <a:lnTo>
                    <a:pt x="623397" y="126057"/>
                  </a:lnTo>
                  <a:lnTo>
                    <a:pt x="78547" y="892770"/>
                  </a:lnTo>
                  <a:lnTo>
                    <a:pt x="188813" y="892770"/>
                  </a:lnTo>
                  <a:lnTo>
                    <a:pt x="735685" y="126057"/>
                  </a:lnTo>
                  <a:close/>
                </a:path>
                <a:path w="915669" h="892810">
                  <a:moveTo>
                    <a:pt x="723601" y="476398"/>
                  </a:moveTo>
                  <a:lnTo>
                    <a:pt x="685249" y="479911"/>
                  </a:lnTo>
                  <a:lnTo>
                    <a:pt x="617445" y="508015"/>
                  </a:lnTo>
                  <a:lnTo>
                    <a:pt x="587995" y="532606"/>
                  </a:lnTo>
                  <a:lnTo>
                    <a:pt x="563523" y="562177"/>
                  </a:lnTo>
                  <a:lnTo>
                    <a:pt x="535556" y="630117"/>
                  </a:lnTo>
                  <a:lnTo>
                    <a:pt x="532085" y="668214"/>
                  </a:lnTo>
                  <a:lnTo>
                    <a:pt x="532060" y="668486"/>
                  </a:lnTo>
                  <a:lnTo>
                    <a:pt x="535556" y="706617"/>
                  </a:lnTo>
                  <a:lnTo>
                    <a:pt x="563523" y="774285"/>
                  </a:lnTo>
                  <a:lnTo>
                    <a:pt x="587995" y="803821"/>
                  </a:lnTo>
                  <a:lnTo>
                    <a:pt x="617445" y="828411"/>
                  </a:lnTo>
                  <a:lnTo>
                    <a:pt x="685249" y="856515"/>
                  </a:lnTo>
                  <a:lnTo>
                    <a:pt x="723601" y="860028"/>
                  </a:lnTo>
                  <a:lnTo>
                    <a:pt x="761733" y="856515"/>
                  </a:lnTo>
                  <a:lnTo>
                    <a:pt x="829400" y="828411"/>
                  </a:lnTo>
                  <a:lnTo>
                    <a:pt x="858936" y="803821"/>
                  </a:lnTo>
                  <a:lnTo>
                    <a:pt x="883527" y="774285"/>
                  </a:lnTo>
                  <a:lnTo>
                    <a:pt x="890886" y="760710"/>
                  </a:lnTo>
                  <a:lnTo>
                    <a:pt x="723328" y="760710"/>
                  </a:lnTo>
                  <a:lnTo>
                    <a:pt x="704636" y="759010"/>
                  </a:lnTo>
                  <a:lnTo>
                    <a:pt x="657380" y="733506"/>
                  </a:lnTo>
                  <a:lnTo>
                    <a:pt x="631980" y="686578"/>
                  </a:lnTo>
                  <a:lnTo>
                    <a:pt x="630287" y="668214"/>
                  </a:lnTo>
                  <a:lnTo>
                    <a:pt x="631980" y="649850"/>
                  </a:lnTo>
                  <a:lnTo>
                    <a:pt x="657380" y="602921"/>
                  </a:lnTo>
                  <a:lnTo>
                    <a:pt x="704636" y="577417"/>
                  </a:lnTo>
                  <a:lnTo>
                    <a:pt x="723328" y="575717"/>
                  </a:lnTo>
                  <a:lnTo>
                    <a:pt x="890844" y="575717"/>
                  </a:lnTo>
                  <a:lnTo>
                    <a:pt x="883527" y="562177"/>
                  </a:lnTo>
                  <a:lnTo>
                    <a:pt x="858936" y="532606"/>
                  </a:lnTo>
                  <a:lnTo>
                    <a:pt x="829400" y="508015"/>
                  </a:lnTo>
                  <a:lnTo>
                    <a:pt x="796999" y="490450"/>
                  </a:lnTo>
                  <a:lnTo>
                    <a:pt x="761733" y="479911"/>
                  </a:lnTo>
                  <a:lnTo>
                    <a:pt x="723601" y="476398"/>
                  </a:lnTo>
                  <a:close/>
                </a:path>
                <a:path w="915669" h="892810">
                  <a:moveTo>
                    <a:pt x="890844" y="575717"/>
                  </a:moveTo>
                  <a:lnTo>
                    <a:pt x="723328" y="575717"/>
                  </a:lnTo>
                  <a:lnTo>
                    <a:pt x="741783" y="577417"/>
                  </a:lnTo>
                  <a:lnTo>
                    <a:pt x="758835" y="582518"/>
                  </a:lnTo>
                  <a:lnTo>
                    <a:pt x="800585" y="617203"/>
                  </a:lnTo>
                  <a:lnTo>
                    <a:pt x="815825" y="668214"/>
                  </a:lnTo>
                  <a:lnTo>
                    <a:pt x="814132" y="686578"/>
                  </a:lnTo>
                  <a:lnTo>
                    <a:pt x="788732" y="733506"/>
                  </a:lnTo>
                  <a:lnTo>
                    <a:pt x="741783" y="759010"/>
                  </a:lnTo>
                  <a:lnTo>
                    <a:pt x="723328" y="760710"/>
                  </a:lnTo>
                  <a:lnTo>
                    <a:pt x="890886" y="760710"/>
                  </a:lnTo>
                  <a:lnTo>
                    <a:pt x="901092" y="741883"/>
                  </a:lnTo>
                  <a:lnTo>
                    <a:pt x="911631" y="706617"/>
                  </a:lnTo>
                  <a:lnTo>
                    <a:pt x="915144" y="668486"/>
                  </a:lnTo>
                  <a:lnTo>
                    <a:pt x="911631" y="630117"/>
                  </a:lnTo>
                  <a:lnTo>
                    <a:pt x="901092" y="594680"/>
                  </a:lnTo>
                  <a:lnTo>
                    <a:pt x="890844" y="575717"/>
                  </a:lnTo>
                  <a:close/>
                </a:path>
                <a:path w="915669" h="892810">
                  <a:moveTo>
                    <a:pt x="186212" y="15280"/>
                  </a:moveTo>
                  <a:lnTo>
                    <a:pt x="141227" y="22033"/>
                  </a:lnTo>
                  <a:lnTo>
                    <a:pt x="95834" y="42292"/>
                  </a:lnTo>
                  <a:lnTo>
                    <a:pt x="55357" y="73534"/>
                  </a:lnTo>
                  <a:lnTo>
                    <a:pt x="25119" y="113233"/>
                  </a:lnTo>
                  <a:lnTo>
                    <a:pt x="6279" y="159004"/>
                  </a:lnTo>
                  <a:lnTo>
                    <a:pt x="102" y="206822"/>
                  </a:lnTo>
                  <a:lnTo>
                    <a:pt x="0" y="208459"/>
                  </a:lnTo>
                  <a:lnTo>
                    <a:pt x="3480" y="246201"/>
                  </a:lnTo>
                  <a:lnTo>
                    <a:pt x="3512" y="246555"/>
                  </a:lnTo>
                  <a:lnTo>
                    <a:pt x="31616" y="313950"/>
                  </a:lnTo>
                  <a:lnTo>
                    <a:pt x="56207" y="343247"/>
                  </a:lnTo>
                  <a:lnTo>
                    <a:pt x="85811" y="367599"/>
                  </a:lnTo>
                  <a:lnTo>
                    <a:pt x="154024" y="395430"/>
                  </a:lnTo>
                  <a:lnTo>
                    <a:pt x="192632" y="398909"/>
                  </a:lnTo>
                  <a:lnTo>
                    <a:pt x="230940" y="395430"/>
                  </a:lnTo>
                  <a:lnTo>
                    <a:pt x="298464" y="367599"/>
                  </a:lnTo>
                  <a:lnTo>
                    <a:pt x="351877" y="313950"/>
                  </a:lnTo>
                  <a:lnTo>
                    <a:pt x="359579" y="299591"/>
                  </a:lnTo>
                  <a:lnTo>
                    <a:pt x="191541" y="299591"/>
                  </a:lnTo>
                  <a:lnTo>
                    <a:pt x="173141" y="297893"/>
                  </a:lnTo>
                  <a:lnTo>
                    <a:pt x="126330" y="272417"/>
                  </a:lnTo>
                  <a:lnTo>
                    <a:pt x="101006" y="225329"/>
                  </a:lnTo>
                  <a:lnTo>
                    <a:pt x="99412" y="207853"/>
                  </a:lnTo>
                  <a:lnTo>
                    <a:pt x="99317" y="206822"/>
                  </a:lnTo>
                  <a:lnTo>
                    <a:pt x="114512" y="156028"/>
                  </a:lnTo>
                  <a:lnTo>
                    <a:pt x="156139" y="121391"/>
                  </a:lnTo>
                  <a:lnTo>
                    <a:pt x="191541" y="114598"/>
                  </a:lnTo>
                  <a:lnTo>
                    <a:pt x="743858" y="114598"/>
                  </a:lnTo>
                  <a:lnTo>
                    <a:pt x="789009" y="51296"/>
                  </a:lnTo>
                  <a:lnTo>
                    <a:pt x="465263" y="51296"/>
                  </a:lnTo>
                  <a:lnTo>
                    <a:pt x="423554" y="49864"/>
                  </a:lnTo>
                  <a:lnTo>
                    <a:pt x="378707" y="45566"/>
                  </a:lnTo>
                  <a:lnTo>
                    <a:pt x="331176" y="38472"/>
                  </a:lnTo>
                  <a:lnTo>
                    <a:pt x="251438" y="22647"/>
                  </a:lnTo>
                  <a:lnTo>
                    <a:pt x="226488" y="18554"/>
                  </a:lnTo>
                  <a:lnTo>
                    <a:pt x="204746" y="16099"/>
                  </a:lnTo>
                  <a:lnTo>
                    <a:pt x="186212" y="15280"/>
                  </a:lnTo>
                  <a:close/>
                </a:path>
                <a:path w="915669" h="892810">
                  <a:moveTo>
                    <a:pt x="743858" y="114598"/>
                  </a:moveTo>
                  <a:lnTo>
                    <a:pt x="191541" y="114598"/>
                  </a:lnTo>
                  <a:lnTo>
                    <a:pt x="210132" y="116296"/>
                  </a:lnTo>
                  <a:lnTo>
                    <a:pt x="210000" y="116296"/>
                  </a:lnTo>
                  <a:lnTo>
                    <a:pt x="256753" y="141495"/>
                  </a:lnTo>
                  <a:lnTo>
                    <a:pt x="282077" y="188328"/>
                  </a:lnTo>
                  <a:lnTo>
                    <a:pt x="283765" y="206822"/>
                  </a:lnTo>
                  <a:lnTo>
                    <a:pt x="282077" y="225329"/>
                  </a:lnTo>
                  <a:lnTo>
                    <a:pt x="256753" y="272417"/>
                  </a:lnTo>
                  <a:lnTo>
                    <a:pt x="209942" y="297893"/>
                  </a:lnTo>
                  <a:lnTo>
                    <a:pt x="191541" y="299591"/>
                  </a:lnTo>
                  <a:lnTo>
                    <a:pt x="359579" y="299591"/>
                  </a:lnTo>
                  <a:lnTo>
                    <a:pt x="369144" y="281719"/>
                  </a:lnTo>
                  <a:lnTo>
                    <a:pt x="369236" y="281547"/>
                  </a:lnTo>
                  <a:lnTo>
                    <a:pt x="379517" y="246555"/>
                  </a:lnTo>
                  <a:lnTo>
                    <a:pt x="379621" y="246201"/>
                  </a:lnTo>
                  <a:lnTo>
                    <a:pt x="383028" y="208459"/>
                  </a:lnTo>
                  <a:lnTo>
                    <a:pt x="383034" y="206822"/>
                  </a:lnTo>
                  <a:lnTo>
                    <a:pt x="382332" y="191853"/>
                  </a:lnTo>
                  <a:lnTo>
                    <a:pt x="380081" y="174966"/>
                  </a:lnTo>
                  <a:lnTo>
                    <a:pt x="376330" y="157193"/>
                  </a:lnTo>
                  <a:lnTo>
                    <a:pt x="371077" y="138532"/>
                  </a:lnTo>
                  <a:lnTo>
                    <a:pt x="528569" y="138532"/>
                  </a:lnTo>
                  <a:lnTo>
                    <a:pt x="575644" y="133220"/>
                  </a:lnTo>
                  <a:lnTo>
                    <a:pt x="623397" y="126057"/>
                  </a:lnTo>
                  <a:lnTo>
                    <a:pt x="735685" y="126057"/>
                  </a:lnTo>
                  <a:lnTo>
                    <a:pt x="743858" y="114598"/>
                  </a:lnTo>
                  <a:close/>
                </a:path>
                <a:path w="915669" h="892810">
                  <a:moveTo>
                    <a:pt x="487016" y="141495"/>
                  </a:moveTo>
                  <a:lnTo>
                    <a:pt x="413230" y="141495"/>
                  </a:lnTo>
                  <a:lnTo>
                    <a:pt x="431833" y="142185"/>
                  </a:lnTo>
                  <a:lnTo>
                    <a:pt x="450990" y="142429"/>
                  </a:lnTo>
                  <a:lnTo>
                    <a:pt x="468843" y="142185"/>
                  </a:lnTo>
                  <a:lnTo>
                    <a:pt x="469425" y="142185"/>
                  </a:lnTo>
                  <a:lnTo>
                    <a:pt x="487016" y="141495"/>
                  </a:lnTo>
                  <a:close/>
                </a:path>
                <a:path w="915669" h="892810">
                  <a:moveTo>
                    <a:pt x="528569" y="138532"/>
                  </a:moveTo>
                  <a:lnTo>
                    <a:pt x="371077" y="138532"/>
                  </a:lnTo>
                  <a:lnTo>
                    <a:pt x="391877" y="140237"/>
                  </a:lnTo>
                  <a:lnTo>
                    <a:pt x="412808" y="141495"/>
                  </a:lnTo>
                  <a:lnTo>
                    <a:pt x="487874" y="141495"/>
                  </a:lnTo>
                  <a:lnTo>
                    <a:pt x="507932" y="140237"/>
                  </a:lnTo>
                  <a:lnTo>
                    <a:pt x="508385" y="140237"/>
                  </a:lnTo>
                  <a:lnTo>
                    <a:pt x="528569" y="138532"/>
                  </a:lnTo>
                  <a:close/>
                </a:path>
                <a:path w="915669" h="892810">
                  <a:moveTo>
                    <a:pt x="825598" y="0"/>
                  </a:moveTo>
                  <a:lnTo>
                    <a:pt x="715365" y="0"/>
                  </a:lnTo>
                  <a:lnTo>
                    <a:pt x="688523" y="12022"/>
                  </a:lnTo>
                  <a:lnTo>
                    <a:pt x="660418" y="22442"/>
                  </a:lnTo>
                  <a:lnTo>
                    <a:pt x="600418" y="38472"/>
                  </a:lnTo>
                  <a:lnTo>
                    <a:pt x="535366" y="48090"/>
                  </a:lnTo>
                  <a:lnTo>
                    <a:pt x="465263" y="51296"/>
                  </a:lnTo>
                  <a:lnTo>
                    <a:pt x="789009" y="51296"/>
                  </a:lnTo>
                  <a:lnTo>
                    <a:pt x="825598" y="0"/>
                  </a:lnTo>
                  <a:close/>
                </a:path>
              </a:pathLst>
            </a:custGeom>
            <a:solidFill>
              <a:srgbClr val="E6B9B8"/>
            </a:solidFill>
          </p:spPr>
          <p:txBody>
            <a:bodyPr wrap="square" lIns="0" tIns="0" rIns="0" bIns="0" rtlCol="0"/>
            <a:lstStyle/>
            <a:p>
              <a:endParaRPr/>
            </a:p>
          </p:txBody>
        </p:sp>
        <p:pic>
          <p:nvPicPr>
            <p:cNvPr id="7" name="object 7"/>
            <p:cNvPicPr/>
            <p:nvPr/>
          </p:nvPicPr>
          <p:blipFill>
            <a:blip r:embed="rId2" cstate="print"/>
            <a:stretch>
              <a:fillRect/>
            </a:stretch>
          </p:blipFill>
          <p:spPr>
            <a:xfrm>
              <a:off x="1744336" y="3334069"/>
              <a:ext cx="210939" cy="210393"/>
            </a:xfrm>
            <a:prstGeom prst="rect">
              <a:avLst/>
            </a:prstGeom>
          </p:spPr>
        </p:pic>
        <p:sp>
          <p:nvSpPr>
            <p:cNvPr id="8" name="object 8"/>
            <p:cNvSpPr/>
            <p:nvPr/>
          </p:nvSpPr>
          <p:spPr>
            <a:xfrm>
              <a:off x="1658810" y="3247451"/>
              <a:ext cx="383540" cy="384175"/>
            </a:xfrm>
            <a:custGeom>
              <a:avLst/>
              <a:gdLst/>
              <a:ahLst/>
              <a:cxnLst/>
              <a:rect l="l" t="t" r="r" b="b"/>
              <a:pathLst>
                <a:path w="383539" h="384175">
                  <a:moveTo>
                    <a:pt x="191541" y="0"/>
                  </a:moveTo>
                  <a:lnTo>
                    <a:pt x="229672" y="3512"/>
                  </a:lnTo>
                  <a:lnTo>
                    <a:pt x="297339" y="31616"/>
                  </a:lnTo>
                  <a:lnTo>
                    <a:pt x="326876" y="56207"/>
                  </a:lnTo>
                  <a:lnTo>
                    <a:pt x="351466" y="85777"/>
                  </a:lnTo>
                  <a:lnTo>
                    <a:pt x="379570" y="153717"/>
                  </a:lnTo>
                  <a:lnTo>
                    <a:pt x="383083" y="192087"/>
                  </a:lnTo>
                  <a:lnTo>
                    <a:pt x="379570" y="230218"/>
                  </a:lnTo>
                  <a:lnTo>
                    <a:pt x="351466" y="297885"/>
                  </a:lnTo>
                  <a:lnTo>
                    <a:pt x="326876" y="327421"/>
                  </a:lnTo>
                  <a:lnTo>
                    <a:pt x="297339" y="352012"/>
                  </a:lnTo>
                  <a:lnTo>
                    <a:pt x="229672" y="380116"/>
                  </a:lnTo>
                  <a:lnTo>
                    <a:pt x="191541" y="383629"/>
                  </a:lnTo>
                  <a:lnTo>
                    <a:pt x="153189" y="380116"/>
                  </a:lnTo>
                  <a:lnTo>
                    <a:pt x="85385" y="352012"/>
                  </a:lnTo>
                  <a:lnTo>
                    <a:pt x="55934" y="327421"/>
                  </a:lnTo>
                  <a:lnTo>
                    <a:pt x="31463" y="297885"/>
                  </a:lnTo>
                  <a:lnTo>
                    <a:pt x="3495" y="230218"/>
                  </a:lnTo>
                  <a:lnTo>
                    <a:pt x="0" y="192087"/>
                  </a:lnTo>
                  <a:lnTo>
                    <a:pt x="3495" y="153717"/>
                  </a:lnTo>
                  <a:lnTo>
                    <a:pt x="31463" y="85777"/>
                  </a:lnTo>
                  <a:lnTo>
                    <a:pt x="55934" y="56207"/>
                  </a:lnTo>
                  <a:lnTo>
                    <a:pt x="85385" y="31616"/>
                  </a:lnTo>
                  <a:lnTo>
                    <a:pt x="153189" y="3512"/>
                  </a:lnTo>
                  <a:lnTo>
                    <a:pt x="191541" y="0"/>
                  </a:lnTo>
                  <a:close/>
                </a:path>
              </a:pathLst>
            </a:custGeom>
            <a:ln w="25400">
              <a:solidFill>
                <a:srgbClr val="C0504D"/>
              </a:solidFill>
            </a:ln>
          </p:spPr>
          <p:txBody>
            <a:bodyPr wrap="square" lIns="0" tIns="0" rIns="0" bIns="0" rtlCol="0"/>
            <a:lstStyle/>
            <a:p>
              <a:endParaRPr/>
            </a:p>
          </p:txBody>
        </p:sp>
        <p:pic>
          <p:nvPicPr>
            <p:cNvPr id="9" name="object 9"/>
            <p:cNvPicPr/>
            <p:nvPr/>
          </p:nvPicPr>
          <p:blipFill>
            <a:blip r:embed="rId3" cstate="print"/>
            <a:stretch>
              <a:fillRect/>
            </a:stretch>
          </p:blipFill>
          <p:spPr>
            <a:xfrm>
              <a:off x="1213367" y="2872949"/>
              <a:ext cx="209847" cy="210393"/>
            </a:xfrm>
            <a:prstGeom prst="rect">
              <a:avLst/>
            </a:prstGeom>
          </p:spPr>
        </p:pic>
        <p:sp>
          <p:nvSpPr>
            <p:cNvPr id="10" name="object 10"/>
            <p:cNvSpPr/>
            <p:nvPr/>
          </p:nvSpPr>
          <p:spPr>
            <a:xfrm>
              <a:off x="1126749" y="2771052"/>
              <a:ext cx="826135" cy="892810"/>
            </a:xfrm>
            <a:custGeom>
              <a:avLst/>
              <a:gdLst/>
              <a:ahLst/>
              <a:cxnLst/>
              <a:rect l="l" t="t" r="r" b="b"/>
              <a:pathLst>
                <a:path w="826135" h="892810">
                  <a:moveTo>
                    <a:pt x="715365" y="0"/>
                  </a:moveTo>
                  <a:lnTo>
                    <a:pt x="825597" y="0"/>
                  </a:lnTo>
                  <a:lnTo>
                    <a:pt x="188813" y="892770"/>
                  </a:lnTo>
                  <a:lnTo>
                    <a:pt x="78547" y="892770"/>
                  </a:lnTo>
                  <a:lnTo>
                    <a:pt x="623397" y="126057"/>
                  </a:lnTo>
                  <a:lnTo>
                    <a:pt x="599144" y="129894"/>
                  </a:lnTo>
                  <a:lnTo>
                    <a:pt x="552896" y="136033"/>
                  </a:lnTo>
                  <a:lnTo>
                    <a:pt x="509691" y="140126"/>
                  </a:lnTo>
                  <a:lnTo>
                    <a:pt x="469736" y="142172"/>
                  </a:lnTo>
                  <a:lnTo>
                    <a:pt x="450989" y="142428"/>
                  </a:lnTo>
                  <a:lnTo>
                    <a:pt x="431833" y="142184"/>
                  </a:lnTo>
                  <a:lnTo>
                    <a:pt x="412129" y="141454"/>
                  </a:lnTo>
                  <a:lnTo>
                    <a:pt x="391877" y="140236"/>
                  </a:lnTo>
                  <a:lnTo>
                    <a:pt x="371078" y="138531"/>
                  </a:lnTo>
                  <a:lnTo>
                    <a:pt x="376330" y="157192"/>
                  </a:lnTo>
                  <a:lnTo>
                    <a:pt x="380082" y="174966"/>
                  </a:lnTo>
                  <a:lnTo>
                    <a:pt x="382333" y="191853"/>
                  </a:lnTo>
                  <a:lnTo>
                    <a:pt x="383083" y="207853"/>
                  </a:lnTo>
                  <a:lnTo>
                    <a:pt x="379621" y="246201"/>
                  </a:lnTo>
                  <a:lnTo>
                    <a:pt x="351927" y="313889"/>
                  </a:lnTo>
                  <a:lnTo>
                    <a:pt x="298482" y="367589"/>
                  </a:lnTo>
                  <a:lnTo>
                    <a:pt x="230951" y="395429"/>
                  </a:lnTo>
                  <a:lnTo>
                    <a:pt x="192633" y="398909"/>
                  </a:lnTo>
                  <a:lnTo>
                    <a:pt x="154024" y="395430"/>
                  </a:lnTo>
                  <a:lnTo>
                    <a:pt x="85811" y="367599"/>
                  </a:lnTo>
                  <a:lnTo>
                    <a:pt x="56207" y="343247"/>
                  </a:lnTo>
                  <a:lnTo>
                    <a:pt x="31616" y="313949"/>
                  </a:lnTo>
                  <a:lnTo>
                    <a:pt x="3512" y="246555"/>
                  </a:lnTo>
                  <a:lnTo>
                    <a:pt x="0" y="208458"/>
                  </a:lnTo>
                  <a:lnTo>
                    <a:pt x="1569" y="183271"/>
                  </a:lnTo>
                  <a:lnTo>
                    <a:pt x="14129" y="135658"/>
                  </a:lnTo>
                  <a:lnTo>
                    <a:pt x="38958" y="92326"/>
                  </a:lnTo>
                  <a:lnTo>
                    <a:pt x="74316" y="56855"/>
                  </a:lnTo>
                  <a:lnTo>
                    <a:pt x="118581" y="30474"/>
                  </a:lnTo>
                  <a:lnTo>
                    <a:pt x="163770" y="16968"/>
                  </a:lnTo>
                  <a:lnTo>
                    <a:pt x="186212" y="15279"/>
                  </a:lnTo>
                  <a:lnTo>
                    <a:pt x="204746" y="16098"/>
                  </a:lnTo>
                  <a:lnTo>
                    <a:pt x="226488" y="18553"/>
                  </a:lnTo>
                  <a:lnTo>
                    <a:pt x="251438" y="22646"/>
                  </a:lnTo>
                  <a:lnTo>
                    <a:pt x="279596" y="28376"/>
                  </a:lnTo>
                  <a:lnTo>
                    <a:pt x="330721" y="38403"/>
                  </a:lnTo>
                  <a:lnTo>
                    <a:pt x="378707" y="45566"/>
                  </a:lnTo>
                  <a:lnTo>
                    <a:pt x="423554" y="49863"/>
                  </a:lnTo>
                  <a:lnTo>
                    <a:pt x="465263" y="51296"/>
                  </a:lnTo>
                  <a:lnTo>
                    <a:pt x="500946" y="50494"/>
                  </a:lnTo>
                  <a:lnTo>
                    <a:pt x="568524" y="44082"/>
                  </a:lnTo>
                  <a:lnTo>
                    <a:pt x="631049" y="31258"/>
                  </a:lnTo>
                  <a:lnTo>
                    <a:pt x="688523" y="12022"/>
                  </a:lnTo>
                  <a:lnTo>
                    <a:pt x="715365" y="0"/>
                  </a:lnTo>
                  <a:close/>
                </a:path>
              </a:pathLst>
            </a:custGeom>
            <a:ln w="25400">
              <a:solidFill>
                <a:srgbClr val="C0504D"/>
              </a:solidFill>
            </a:ln>
          </p:spPr>
          <p:txBody>
            <a:bodyPr wrap="square" lIns="0" tIns="0" rIns="0" bIns="0" rtlCol="0"/>
            <a:lstStyle/>
            <a:p>
              <a:endParaRPr/>
            </a:p>
          </p:txBody>
        </p:sp>
      </p:grpSp>
      <p:sp>
        <p:nvSpPr>
          <p:cNvPr id="11" name="object 11"/>
          <p:cNvSpPr txBox="1"/>
          <p:nvPr/>
        </p:nvSpPr>
        <p:spPr>
          <a:xfrm>
            <a:off x="784491" y="4533392"/>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Cambria Math"/>
                <a:cs typeface="Cambria Math"/>
              </a:rPr>
              <a:t>𝑡</a:t>
            </a:r>
            <a:endParaRPr sz="1500">
              <a:latin typeface="Cambria Math"/>
              <a:cs typeface="Cambria Math"/>
            </a:endParaRPr>
          </a:p>
        </p:txBody>
      </p:sp>
      <p:sp>
        <p:nvSpPr>
          <p:cNvPr id="12" name="object 12"/>
          <p:cNvSpPr txBox="1"/>
          <p:nvPr/>
        </p:nvSpPr>
        <p:spPr>
          <a:xfrm>
            <a:off x="651268" y="4418076"/>
            <a:ext cx="515620" cy="330200"/>
          </a:xfrm>
          <a:prstGeom prst="rect">
            <a:avLst/>
          </a:prstGeom>
        </p:spPr>
        <p:txBody>
          <a:bodyPr vert="horz" wrap="square" lIns="0" tIns="12700" rIns="0" bIns="0" rtlCol="0">
            <a:spAutoFit/>
          </a:bodyPr>
          <a:lstStyle/>
          <a:p>
            <a:pPr marL="12700">
              <a:lnSpc>
                <a:spcPct val="100000"/>
              </a:lnSpc>
              <a:spcBef>
                <a:spcPts val="100"/>
              </a:spcBef>
              <a:tabLst>
                <a:tab pos="312420" algn="l"/>
              </a:tabLst>
            </a:pPr>
            <a:r>
              <a:rPr sz="2000" spc="-50" dirty="0">
                <a:latin typeface="Cambria Math"/>
                <a:cs typeface="Cambria Math"/>
              </a:rPr>
              <a:t>𝑝</a:t>
            </a:r>
            <a:r>
              <a:rPr sz="2000" dirty="0">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13" name="object 13"/>
          <p:cNvSpPr/>
          <p:nvPr/>
        </p:nvSpPr>
        <p:spPr>
          <a:xfrm>
            <a:off x="1219847" y="4607283"/>
            <a:ext cx="228600" cy="12700"/>
          </a:xfrm>
          <a:custGeom>
            <a:avLst/>
            <a:gdLst/>
            <a:ahLst/>
            <a:cxnLst/>
            <a:rect l="l" t="t" r="r" b="b"/>
            <a:pathLst>
              <a:path w="228600" h="12700">
                <a:moveTo>
                  <a:pt x="228600" y="0"/>
                </a:moveTo>
                <a:lnTo>
                  <a:pt x="0" y="0"/>
                </a:lnTo>
                <a:lnTo>
                  <a:pt x="0" y="12700"/>
                </a:lnTo>
                <a:lnTo>
                  <a:pt x="228600" y="12700"/>
                </a:lnTo>
                <a:lnTo>
                  <a:pt x="228600" y="0"/>
                </a:lnTo>
                <a:close/>
              </a:path>
            </a:pathLst>
          </a:custGeom>
          <a:solidFill>
            <a:srgbClr val="000000"/>
          </a:solidFill>
        </p:spPr>
        <p:txBody>
          <a:bodyPr wrap="square" lIns="0" tIns="0" rIns="0" bIns="0" rtlCol="0"/>
          <a:lstStyle/>
          <a:p>
            <a:endParaRPr/>
          </a:p>
        </p:txBody>
      </p:sp>
      <p:sp>
        <p:nvSpPr>
          <p:cNvPr id="14" name="object 14"/>
          <p:cNvSpPr txBox="1"/>
          <p:nvPr/>
        </p:nvSpPr>
        <p:spPr>
          <a:xfrm>
            <a:off x="1347736" y="4701032"/>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Cambria Math"/>
                <a:cs typeface="Cambria Math"/>
              </a:rPr>
              <a:t>𝑡</a:t>
            </a:r>
            <a:endParaRPr sz="1500">
              <a:latin typeface="Cambria Math"/>
              <a:cs typeface="Cambria Math"/>
            </a:endParaRPr>
          </a:p>
        </p:txBody>
      </p:sp>
      <p:sp>
        <p:nvSpPr>
          <p:cNvPr id="15" name="object 15"/>
          <p:cNvSpPr txBox="1"/>
          <p:nvPr/>
        </p:nvSpPr>
        <p:spPr>
          <a:xfrm>
            <a:off x="1514741" y="4418076"/>
            <a:ext cx="21526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a:t>
            </a:r>
            <a:endParaRPr sz="2000">
              <a:latin typeface="Cambria Math"/>
              <a:cs typeface="Cambria Math"/>
            </a:endParaRPr>
          </a:p>
        </p:txBody>
      </p:sp>
      <p:sp>
        <p:nvSpPr>
          <p:cNvPr id="16" name="object 16"/>
          <p:cNvSpPr/>
          <p:nvPr/>
        </p:nvSpPr>
        <p:spPr>
          <a:xfrm>
            <a:off x="1791347" y="4607283"/>
            <a:ext cx="762000" cy="12700"/>
          </a:xfrm>
          <a:custGeom>
            <a:avLst/>
            <a:gdLst/>
            <a:ahLst/>
            <a:cxnLst/>
            <a:rect l="l" t="t" r="r" b="b"/>
            <a:pathLst>
              <a:path w="762000" h="12700">
                <a:moveTo>
                  <a:pt x="762000" y="0"/>
                </a:moveTo>
                <a:lnTo>
                  <a:pt x="0" y="0"/>
                </a:lnTo>
                <a:lnTo>
                  <a:pt x="0" y="12700"/>
                </a:lnTo>
                <a:lnTo>
                  <a:pt x="762000" y="12700"/>
                </a:lnTo>
                <a:lnTo>
                  <a:pt x="762000" y="0"/>
                </a:lnTo>
                <a:close/>
              </a:path>
            </a:pathLst>
          </a:custGeom>
          <a:solidFill>
            <a:srgbClr val="000000"/>
          </a:solidFill>
        </p:spPr>
        <p:txBody>
          <a:bodyPr wrap="square" lIns="0" tIns="0" rIns="0" bIns="0" rtlCol="0"/>
          <a:lstStyle/>
          <a:p>
            <a:endParaRPr/>
          </a:p>
        </p:txBody>
      </p:sp>
      <p:sp>
        <p:nvSpPr>
          <p:cNvPr id="17" name="object 17"/>
          <p:cNvSpPr txBox="1"/>
          <p:nvPr/>
        </p:nvSpPr>
        <p:spPr>
          <a:xfrm>
            <a:off x="1174445" y="4171187"/>
            <a:ext cx="1419225" cy="744855"/>
          </a:xfrm>
          <a:prstGeom prst="rect">
            <a:avLst/>
          </a:prstGeom>
        </p:spPr>
        <p:txBody>
          <a:bodyPr vert="horz" wrap="square" lIns="0" tIns="67310" rIns="0" bIns="0" rtlCol="0">
            <a:spAutoFit/>
          </a:bodyPr>
          <a:lstStyle/>
          <a:p>
            <a:pPr marL="59055">
              <a:lnSpc>
                <a:spcPct val="100000"/>
              </a:lnSpc>
              <a:spcBef>
                <a:spcPts val="530"/>
              </a:spcBef>
              <a:tabLst>
                <a:tab pos="613410" algn="l"/>
              </a:tabLst>
            </a:pPr>
            <a:r>
              <a:rPr sz="2000" spc="-25" dirty="0">
                <a:latin typeface="Cambria Math"/>
                <a:cs typeface="Cambria Math"/>
              </a:rPr>
              <a:t>𝑒</a:t>
            </a:r>
            <a:r>
              <a:rPr sz="2250" spc="-37" baseline="-14814" dirty="0">
                <a:latin typeface="Cambria Math"/>
                <a:cs typeface="Cambria Math"/>
              </a:rPr>
              <a:t>𝑡</a:t>
            </a:r>
            <a:r>
              <a:rPr sz="2250" baseline="-14814" dirty="0">
                <a:latin typeface="Cambria Math"/>
                <a:cs typeface="Cambria Math"/>
              </a:rPr>
              <a:t>	</a:t>
            </a:r>
            <a:r>
              <a:rPr sz="2000" dirty="0">
                <a:latin typeface="Cambria Math"/>
                <a:cs typeface="Cambria Math"/>
              </a:rPr>
              <a:t>𝑦</a:t>
            </a:r>
            <a:r>
              <a:rPr sz="2250" baseline="-14814" dirty="0">
                <a:latin typeface="Cambria Math"/>
                <a:cs typeface="Cambria Math"/>
              </a:rPr>
              <a:t>𝑡</a:t>
            </a:r>
            <a:r>
              <a:rPr sz="2250" spc="300" baseline="-14814" dirty="0">
                <a:latin typeface="Cambria Math"/>
                <a:cs typeface="Cambria Math"/>
              </a:rPr>
              <a:t> </a:t>
            </a:r>
            <a:r>
              <a:rPr sz="2000" dirty="0">
                <a:latin typeface="Cambria Math"/>
                <a:cs typeface="Cambria Math"/>
              </a:rPr>
              <a:t>− </a:t>
            </a:r>
            <a:r>
              <a:rPr sz="2000" spc="-800" dirty="0">
                <a:latin typeface="Cambria Math"/>
                <a:cs typeface="Cambria Math"/>
              </a:rPr>
              <a:t>𝑦</a:t>
            </a:r>
            <a:r>
              <a:rPr sz="2000" spc="60" dirty="0">
                <a:latin typeface="Cambria Math"/>
                <a:cs typeface="Cambria Math"/>
              </a:rPr>
              <a:t>-</a:t>
            </a:r>
            <a:r>
              <a:rPr sz="2250" spc="30" baseline="-14814" dirty="0">
                <a:latin typeface="Cambria Math"/>
                <a:cs typeface="Cambria Math"/>
              </a:rPr>
              <a:t>𝑡</a:t>
            </a:r>
            <a:endParaRPr sz="2250" baseline="-14814">
              <a:latin typeface="Cambria Math"/>
              <a:cs typeface="Cambria Math"/>
            </a:endParaRPr>
          </a:p>
          <a:p>
            <a:pPr marL="50800">
              <a:lnSpc>
                <a:spcPct val="100000"/>
              </a:lnSpc>
              <a:spcBef>
                <a:spcPts val="434"/>
              </a:spcBef>
            </a:pPr>
            <a:r>
              <a:rPr sz="2000" spc="-50" dirty="0">
                <a:latin typeface="Cambria Math"/>
                <a:cs typeface="Cambria Math"/>
              </a:rPr>
              <a:t>𝑦</a:t>
            </a:r>
            <a:endParaRPr sz="2000">
              <a:latin typeface="Cambria Math"/>
              <a:cs typeface="Cambria Math"/>
            </a:endParaRPr>
          </a:p>
        </p:txBody>
      </p:sp>
      <p:sp>
        <p:nvSpPr>
          <p:cNvPr id="18" name="object 18"/>
          <p:cNvSpPr txBox="1"/>
          <p:nvPr/>
        </p:nvSpPr>
        <p:spPr>
          <a:xfrm>
            <a:off x="2043315" y="4585716"/>
            <a:ext cx="167640"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𝑦</a:t>
            </a:r>
            <a:endParaRPr sz="2000">
              <a:latin typeface="Cambria Math"/>
              <a:cs typeface="Cambria Math"/>
            </a:endParaRPr>
          </a:p>
        </p:txBody>
      </p:sp>
      <p:sp>
        <p:nvSpPr>
          <p:cNvPr id="19" name="object 19"/>
          <p:cNvSpPr txBox="1"/>
          <p:nvPr/>
        </p:nvSpPr>
        <p:spPr>
          <a:xfrm>
            <a:off x="2178507" y="4701032"/>
            <a:ext cx="1098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Cambria Math"/>
                <a:cs typeface="Cambria Math"/>
              </a:rPr>
              <a:t>𝑡</a:t>
            </a:r>
            <a:endParaRPr sz="1500">
              <a:latin typeface="Cambria Math"/>
              <a:cs typeface="Cambria Math"/>
            </a:endParaRPr>
          </a:p>
        </p:txBody>
      </p:sp>
      <p:sp>
        <p:nvSpPr>
          <p:cNvPr id="20" name="object 20"/>
          <p:cNvSpPr txBox="1"/>
          <p:nvPr/>
        </p:nvSpPr>
        <p:spPr>
          <a:xfrm>
            <a:off x="2877418" y="1837435"/>
            <a:ext cx="2814955" cy="568325"/>
          </a:xfrm>
          <a:prstGeom prst="rect">
            <a:avLst/>
          </a:prstGeom>
        </p:spPr>
        <p:txBody>
          <a:bodyPr vert="horz" wrap="square" lIns="0" tIns="26670" rIns="0" bIns="0" rtlCol="0">
            <a:spAutoFit/>
          </a:bodyPr>
          <a:lstStyle/>
          <a:p>
            <a:pPr marL="12700" marR="5080">
              <a:lnSpc>
                <a:spcPts val="2110"/>
              </a:lnSpc>
              <a:spcBef>
                <a:spcPts val="210"/>
              </a:spcBef>
            </a:pPr>
            <a:r>
              <a:rPr sz="1800" b="1" spc="-50" dirty="0">
                <a:solidFill>
                  <a:srgbClr val="C0504D"/>
                </a:solidFill>
                <a:latin typeface="Tahoma"/>
                <a:cs typeface="Tahoma"/>
              </a:rPr>
              <a:t>Weighted</a:t>
            </a:r>
            <a:r>
              <a:rPr sz="1800" b="1" spc="-30" dirty="0">
                <a:solidFill>
                  <a:srgbClr val="C0504D"/>
                </a:solidFill>
                <a:latin typeface="Tahoma"/>
                <a:cs typeface="Tahoma"/>
              </a:rPr>
              <a:t> </a:t>
            </a:r>
            <a:r>
              <a:rPr sz="1800" b="1" dirty="0">
                <a:solidFill>
                  <a:srgbClr val="C0504D"/>
                </a:solidFill>
                <a:latin typeface="Tahoma"/>
                <a:cs typeface="Tahoma"/>
              </a:rPr>
              <a:t>mean</a:t>
            </a:r>
            <a:r>
              <a:rPr sz="1800" b="1" spc="-35" dirty="0">
                <a:solidFill>
                  <a:srgbClr val="C0504D"/>
                </a:solidFill>
                <a:latin typeface="Tahoma"/>
                <a:cs typeface="Tahoma"/>
              </a:rPr>
              <a:t> </a:t>
            </a:r>
            <a:r>
              <a:rPr sz="1800" b="1" spc="-25" dirty="0">
                <a:solidFill>
                  <a:srgbClr val="77933C"/>
                </a:solidFill>
                <a:latin typeface="Tahoma"/>
                <a:cs typeface="Tahoma"/>
              </a:rPr>
              <a:t>absolute </a:t>
            </a:r>
            <a:r>
              <a:rPr sz="1800" b="1" dirty="0">
                <a:solidFill>
                  <a:srgbClr val="4F81BD"/>
                </a:solidFill>
                <a:latin typeface="Tahoma"/>
                <a:cs typeface="Tahoma"/>
              </a:rPr>
              <a:t>percentage</a:t>
            </a:r>
            <a:r>
              <a:rPr sz="1800" b="1" spc="30" dirty="0">
                <a:solidFill>
                  <a:srgbClr val="4F81BD"/>
                </a:solidFill>
                <a:latin typeface="Tahoma"/>
                <a:cs typeface="Tahoma"/>
              </a:rPr>
              <a:t> </a:t>
            </a:r>
            <a:r>
              <a:rPr sz="1800" b="1" spc="-10" dirty="0">
                <a:solidFill>
                  <a:srgbClr val="4F81BD"/>
                </a:solidFill>
                <a:latin typeface="Tahoma"/>
                <a:cs typeface="Tahoma"/>
              </a:rPr>
              <a:t>error</a:t>
            </a:r>
            <a:endParaRPr sz="1800">
              <a:latin typeface="Tahoma"/>
              <a:cs typeface="Tahoma"/>
            </a:endParaRPr>
          </a:p>
        </p:txBody>
      </p:sp>
      <p:sp>
        <p:nvSpPr>
          <p:cNvPr id="21" name="object 21"/>
          <p:cNvSpPr txBox="1"/>
          <p:nvPr/>
        </p:nvSpPr>
        <p:spPr>
          <a:xfrm>
            <a:off x="3424725" y="2904235"/>
            <a:ext cx="915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𝑊𝐴𝑃𝐸</a:t>
            </a:r>
            <a:r>
              <a:rPr sz="1800" spc="125" dirty="0">
                <a:latin typeface="Cambria Math"/>
                <a:cs typeface="Cambria Math"/>
              </a:rPr>
              <a:t> </a:t>
            </a:r>
            <a:r>
              <a:rPr sz="1800" spc="-50" dirty="0">
                <a:latin typeface="Cambria Math"/>
                <a:cs typeface="Cambria Math"/>
              </a:rPr>
              <a:t>=</a:t>
            </a:r>
            <a:endParaRPr sz="1800">
              <a:latin typeface="Cambria Math"/>
              <a:cs typeface="Cambria Math"/>
            </a:endParaRPr>
          </a:p>
        </p:txBody>
      </p:sp>
      <p:sp>
        <p:nvSpPr>
          <p:cNvPr id="22" name="object 22"/>
          <p:cNvSpPr/>
          <p:nvPr/>
        </p:nvSpPr>
        <p:spPr>
          <a:xfrm>
            <a:off x="4388718" y="3070176"/>
            <a:ext cx="520700" cy="12700"/>
          </a:xfrm>
          <a:custGeom>
            <a:avLst/>
            <a:gdLst/>
            <a:ahLst/>
            <a:cxnLst/>
            <a:rect l="l" t="t" r="r" b="b"/>
            <a:pathLst>
              <a:path w="520700" h="12700">
                <a:moveTo>
                  <a:pt x="520700" y="0"/>
                </a:moveTo>
                <a:lnTo>
                  <a:pt x="0" y="0"/>
                </a:lnTo>
                <a:lnTo>
                  <a:pt x="0" y="12700"/>
                </a:lnTo>
                <a:lnTo>
                  <a:pt x="520700" y="12700"/>
                </a:lnTo>
                <a:lnTo>
                  <a:pt x="520700" y="0"/>
                </a:lnTo>
                <a:close/>
              </a:path>
            </a:pathLst>
          </a:custGeom>
          <a:solidFill>
            <a:srgbClr val="C0504D"/>
          </a:solidFill>
        </p:spPr>
        <p:txBody>
          <a:bodyPr wrap="square" lIns="0" tIns="0" rIns="0" bIns="0" rtlCol="0"/>
          <a:lstStyle/>
          <a:p>
            <a:endParaRPr/>
          </a:p>
        </p:txBody>
      </p:sp>
      <p:sp>
        <p:nvSpPr>
          <p:cNvPr id="23" name="object 23"/>
          <p:cNvSpPr txBox="1"/>
          <p:nvPr/>
        </p:nvSpPr>
        <p:spPr>
          <a:xfrm>
            <a:off x="4352841" y="2684779"/>
            <a:ext cx="587375" cy="671830"/>
          </a:xfrm>
          <a:prstGeom prst="rect">
            <a:avLst/>
          </a:prstGeom>
        </p:spPr>
        <p:txBody>
          <a:bodyPr vert="horz" wrap="square" lIns="0" tIns="61594" rIns="0" bIns="0" rtlCol="0">
            <a:spAutoFit/>
          </a:bodyPr>
          <a:lstStyle/>
          <a:p>
            <a:pPr marL="13335" algn="ctr">
              <a:lnSpc>
                <a:spcPct val="100000"/>
              </a:lnSpc>
              <a:spcBef>
                <a:spcPts val="484"/>
              </a:spcBef>
            </a:pPr>
            <a:r>
              <a:rPr sz="1800" spc="-50" dirty="0">
                <a:solidFill>
                  <a:srgbClr val="C0504D"/>
                </a:solidFill>
                <a:latin typeface="Cambria Math"/>
                <a:cs typeface="Cambria Math"/>
              </a:rPr>
              <a:t>1</a:t>
            </a:r>
            <a:endParaRPr sz="1800">
              <a:latin typeface="Cambria Math"/>
              <a:cs typeface="Cambria Math"/>
            </a:endParaRPr>
          </a:p>
          <a:p>
            <a:pPr algn="ctr">
              <a:lnSpc>
                <a:spcPct val="100000"/>
              </a:lnSpc>
              <a:spcBef>
                <a:spcPts val="380"/>
              </a:spcBef>
            </a:pPr>
            <a:r>
              <a:rPr sz="2700" baseline="1543" dirty="0">
                <a:solidFill>
                  <a:srgbClr val="C0504D"/>
                </a:solidFill>
                <a:latin typeface="Cambria Math"/>
                <a:cs typeface="Cambria Math"/>
              </a:rPr>
              <a:t>∑</a:t>
            </a:r>
            <a:r>
              <a:rPr sz="1950" baseline="-19230" dirty="0">
                <a:solidFill>
                  <a:srgbClr val="C0504D"/>
                </a:solidFill>
                <a:latin typeface="Cambria Math"/>
                <a:cs typeface="Cambria Math"/>
              </a:rPr>
              <a:t>𝑡</a:t>
            </a:r>
            <a:r>
              <a:rPr sz="1950" spc="157" baseline="-19230" dirty="0">
                <a:solidFill>
                  <a:srgbClr val="C0504D"/>
                </a:solidFill>
                <a:latin typeface="Cambria Math"/>
                <a:cs typeface="Cambria Math"/>
              </a:rPr>
              <a:t> </a:t>
            </a:r>
            <a:r>
              <a:rPr sz="1800" spc="-25" dirty="0">
                <a:solidFill>
                  <a:srgbClr val="C0504D"/>
                </a:solidFill>
                <a:latin typeface="Cambria Math"/>
                <a:cs typeface="Cambria Math"/>
              </a:rPr>
              <a:t>𝑤</a:t>
            </a:r>
            <a:r>
              <a:rPr sz="1950" spc="-37" baseline="-17094" dirty="0">
                <a:solidFill>
                  <a:srgbClr val="C0504D"/>
                </a:solidFill>
                <a:latin typeface="Cambria Math"/>
                <a:cs typeface="Cambria Math"/>
              </a:rPr>
              <a:t>𝑡</a:t>
            </a:r>
            <a:endParaRPr sz="1950" baseline="-17094">
              <a:latin typeface="Cambria Math"/>
              <a:cs typeface="Cambria Math"/>
            </a:endParaRPr>
          </a:p>
        </p:txBody>
      </p:sp>
      <p:sp>
        <p:nvSpPr>
          <p:cNvPr id="24" name="object 24"/>
          <p:cNvSpPr txBox="1"/>
          <p:nvPr/>
        </p:nvSpPr>
        <p:spPr>
          <a:xfrm>
            <a:off x="4945486" y="3260344"/>
            <a:ext cx="319405" cy="223520"/>
          </a:xfrm>
          <a:prstGeom prst="rect">
            <a:avLst/>
          </a:prstGeom>
        </p:spPr>
        <p:txBody>
          <a:bodyPr vert="horz" wrap="square" lIns="0" tIns="12700" rIns="0" bIns="0" rtlCol="0">
            <a:spAutoFit/>
          </a:bodyPr>
          <a:lstStyle/>
          <a:p>
            <a:pPr marL="12700">
              <a:lnSpc>
                <a:spcPct val="100000"/>
              </a:lnSpc>
              <a:spcBef>
                <a:spcPts val="100"/>
              </a:spcBef>
            </a:pPr>
            <a:r>
              <a:rPr sz="1300" spc="145" dirty="0">
                <a:solidFill>
                  <a:srgbClr val="C0504D"/>
                </a:solidFill>
                <a:latin typeface="Cambria Math"/>
                <a:cs typeface="Cambria Math"/>
              </a:rPr>
              <a:t>𝑡)1</a:t>
            </a:r>
            <a:endParaRPr sz="1300">
              <a:latin typeface="Cambria Math"/>
              <a:cs typeface="Cambria Math"/>
            </a:endParaRPr>
          </a:p>
        </p:txBody>
      </p:sp>
      <p:sp>
        <p:nvSpPr>
          <p:cNvPr id="25" name="object 25"/>
          <p:cNvSpPr txBox="1"/>
          <p:nvPr/>
        </p:nvSpPr>
        <p:spPr>
          <a:xfrm>
            <a:off x="5028036" y="2629408"/>
            <a:ext cx="149860"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C0504D"/>
                </a:solidFill>
                <a:latin typeface="Cambria Math"/>
                <a:cs typeface="Cambria Math"/>
              </a:rPr>
              <a:t>𝐻</a:t>
            </a:r>
            <a:endParaRPr sz="1300">
              <a:latin typeface="Cambria Math"/>
              <a:cs typeface="Cambria Math"/>
            </a:endParaRPr>
          </a:p>
        </p:txBody>
      </p:sp>
      <p:sp>
        <p:nvSpPr>
          <p:cNvPr id="26" name="object 26"/>
          <p:cNvSpPr txBox="1"/>
          <p:nvPr/>
        </p:nvSpPr>
        <p:spPr>
          <a:xfrm>
            <a:off x="5443263" y="3016503"/>
            <a:ext cx="378460" cy="223520"/>
          </a:xfrm>
          <a:prstGeom prst="rect">
            <a:avLst/>
          </a:prstGeom>
        </p:spPr>
        <p:txBody>
          <a:bodyPr vert="horz" wrap="square" lIns="0" tIns="12700" rIns="0" bIns="0" rtlCol="0">
            <a:spAutoFit/>
          </a:bodyPr>
          <a:lstStyle/>
          <a:p>
            <a:pPr marL="12700">
              <a:lnSpc>
                <a:spcPct val="100000"/>
              </a:lnSpc>
              <a:spcBef>
                <a:spcPts val="100"/>
              </a:spcBef>
              <a:tabLst>
                <a:tab pos="292100" algn="l"/>
              </a:tabLst>
            </a:pPr>
            <a:r>
              <a:rPr sz="1300" spc="5" dirty="0">
                <a:solidFill>
                  <a:srgbClr val="C0504D"/>
                </a:solidFill>
                <a:latin typeface="Cambria Math"/>
                <a:cs typeface="Cambria Math"/>
              </a:rPr>
              <a:t>𝑡</a:t>
            </a:r>
            <a:r>
              <a:rPr sz="1300" dirty="0">
                <a:solidFill>
                  <a:srgbClr val="C0504D"/>
                </a:solidFill>
                <a:latin typeface="Cambria Math"/>
                <a:cs typeface="Cambria Math"/>
              </a:rPr>
              <a:t>	</a:t>
            </a:r>
            <a:r>
              <a:rPr sz="1300" spc="-5" dirty="0">
                <a:solidFill>
                  <a:srgbClr val="4F81BD"/>
                </a:solidFill>
                <a:latin typeface="Cambria Math"/>
                <a:cs typeface="Cambria Math"/>
              </a:rPr>
              <a:t>𝑡</a:t>
            </a:r>
            <a:endParaRPr sz="1300">
              <a:latin typeface="Cambria Math"/>
              <a:cs typeface="Cambria Math"/>
            </a:endParaRPr>
          </a:p>
        </p:txBody>
      </p:sp>
      <p:sp>
        <p:nvSpPr>
          <p:cNvPr id="27" name="object 27"/>
          <p:cNvSpPr txBox="1"/>
          <p:nvPr/>
        </p:nvSpPr>
        <p:spPr>
          <a:xfrm>
            <a:off x="4941486" y="2904235"/>
            <a:ext cx="966469" cy="299720"/>
          </a:xfrm>
          <a:prstGeom prst="rect">
            <a:avLst/>
          </a:prstGeom>
        </p:spPr>
        <p:txBody>
          <a:bodyPr vert="horz" wrap="square" lIns="0" tIns="12700" rIns="0" bIns="0" rtlCol="0">
            <a:spAutoFit/>
          </a:bodyPr>
          <a:lstStyle/>
          <a:p>
            <a:pPr marL="12700">
              <a:lnSpc>
                <a:spcPct val="100000"/>
              </a:lnSpc>
              <a:spcBef>
                <a:spcPts val="100"/>
              </a:spcBef>
            </a:pPr>
            <a:r>
              <a:rPr sz="1800" spc="1635" dirty="0">
                <a:solidFill>
                  <a:srgbClr val="C0504D"/>
                </a:solidFill>
                <a:latin typeface="Cambria Math"/>
                <a:cs typeface="Cambria Math"/>
              </a:rPr>
              <a:t>)</a:t>
            </a:r>
            <a:r>
              <a:rPr sz="1800" spc="-100" dirty="0">
                <a:solidFill>
                  <a:srgbClr val="C0504D"/>
                </a:solidFill>
                <a:latin typeface="Cambria Math"/>
                <a:cs typeface="Cambria Math"/>
              </a:rPr>
              <a:t> </a:t>
            </a:r>
            <a:r>
              <a:rPr sz="1800" dirty="0">
                <a:solidFill>
                  <a:srgbClr val="C0504D"/>
                </a:solidFill>
                <a:latin typeface="Cambria Math"/>
                <a:cs typeface="Cambria Math"/>
              </a:rPr>
              <a:t>𝑤</a:t>
            </a:r>
            <a:r>
              <a:rPr sz="1800" spc="220" dirty="0">
                <a:solidFill>
                  <a:srgbClr val="C0504D"/>
                </a:solidFill>
                <a:latin typeface="Cambria Math"/>
                <a:cs typeface="Cambria Math"/>
              </a:rPr>
              <a:t> </a:t>
            </a:r>
            <a:r>
              <a:rPr sz="1800" dirty="0">
                <a:solidFill>
                  <a:srgbClr val="9BBB59"/>
                </a:solidFill>
                <a:latin typeface="Cambria Math"/>
                <a:cs typeface="Cambria Math"/>
              </a:rPr>
              <a:t>|</a:t>
            </a:r>
            <a:r>
              <a:rPr sz="1800" dirty="0">
                <a:solidFill>
                  <a:srgbClr val="4F81BD"/>
                </a:solidFill>
                <a:latin typeface="Cambria Math"/>
                <a:cs typeface="Cambria Math"/>
              </a:rPr>
              <a:t>𝑝</a:t>
            </a:r>
            <a:r>
              <a:rPr sz="1800" spc="229" dirty="0">
                <a:solidFill>
                  <a:srgbClr val="4F81BD"/>
                </a:solidFill>
                <a:latin typeface="Cambria Math"/>
                <a:cs typeface="Cambria Math"/>
              </a:rPr>
              <a:t> </a:t>
            </a:r>
            <a:r>
              <a:rPr sz="1800" spc="-50" dirty="0">
                <a:solidFill>
                  <a:srgbClr val="9BBB59"/>
                </a:solidFill>
                <a:latin typeface="Cambria Math"/>
                <a:cs typeface="Cambria Math"/>
              </a:rPr>
              <a:t>|</a:t>
            </a:r>
            <a:endParaRPr sz="1800">
              <a:latin typeface="Cambria Math"/>
              <a:cs typeface="Cambria Math"/>
            </a:endParaRPr>
          </a:p>
        </p:txBody>
      </p:sp>
      <p:sp>
        <p:nvSpPr>
          <p:cNvPr id="28" name="object 28"/>
          <p:cNvSpPr/>
          <p:nvPr/>
        </p:nvSpPr>
        <p:spPr>
          <a:xfrm>
            <a:off x="3502287" y="4177978"/>
            <a:ext cx="579120" cy="92710"/>
          </a:xfrm>
          <a:custGeom>
            <a:avLst/>
            <a:gdLst/>
            <a:ahLst/>
            <a:cxnLst/>
            <a:rect l="l" t="t" r="r" b="b"/>
            <a:pathLst>
              <a:path w="579120" h="92710">
                <a:moveTo>
                  <a:pt x="534913" y="0"/>
                </a:moveTo>
                <a:lnTo>
                  <a:pt x="528327" y="6139"/>
                </a:lnTo>
                <a:lnTo>
                  <a:pt x="553888" y="38621"/>
                </a:lnTo>
                <a:lnTo>
                  <a:pt x="0" y="38621"/>
                </a:lnTo>
                <a:lnTo>
                  <a:pt x="0" y="53467"/>
                </a:lnTo>
                <a:lnTo>
                  <a:pt x="553888" y="53467"/>
                </a:lnTo>
                <a:lnTo>
                  <a:pt x="528327" y="86060"/>
                </a:lnTo>
                <a:lnTo>
                  <a:pt x="534913" y="92199"/>
                </a:lnTo>
                <a:lnTo>
                  <a:pt x="578780" y="49672"/>
                </a:lnTo>
                <a:lnTo>
                  <a:pt x="578780" y="42528"/>
                </a:lnTo>
                <a:lnTo>
                  <a:pt x="534913" y="0"/>
                </a:lnTo>
                <a:close/>
              </a:path>
            </a:pathLst>
          </a:custGeom>
          <a:solidFill>
            <a:srgbClr val="000000"/>
          </a:solidFill>
        </p:spPr>
        <p:txBody>
          <a:bodyPr wrap="square" lIns="0" tIns="0" rIns="0" bIns="0" rtlCol="0"/>
          <a:lstStyle/>
          <a:p>
            <a:endParaRPr/>
          </a:p>
        </p:txBody>
      </p:sp>
      <p:sp>
        <p:nvSpPr>
          <p:cNvPr id="29" name="object 29"/>
          <p:cNvSpPr txBox="1"/>
          <p:nvPr/>
        </p:nvSpPr>
        <p:spPr>
          <a:xfrm>
            <a:off x="3450569" y="3876547"/>
            <a:ext cx="1359535" cy="299720"/>
          </a:xfrm>
          <a:prstGeom prst="rect">
            <a:avLst/>
          </a:prstGeom>
        </p:spPr>
        <p:txBody>
          <a:bodyPr vert="horz" wrap="square" lIns="0" tIns="12700" rIns="0" bIns="0" rtlCol="0">
            <a:spAutoFit/>
          </a:bodyPr>
          <a:lstStyle/>
          <a:p>
            <a:pPr marL="38100">
              <a:lnSpc>
                <a:spcPct val="100000"/>
              </a:lnSpc>
              <a:spcBef>
                <a:spcPts val="100"/>
              </a:spcBef>
              <a:tabLst>
                <a:tab pos="1193800" algn="l"/>
              </a:tabLst>
            </a:pPr>
            <a:r>
              <a:rPr sz="1950" spc="120" baseline="2136" dirty="0">
                <a:latin typeface="Cambria Math"/>
                <a:cs typeface="Cambria Math"/>
              </a:rPr>
              <a:t>𝖶</a:t>
            </a:r>
            <a:r>
              <a:rPr sz="1650" spc="120" baseline="-10101" dirty="0">
                <a:latin typeface="Cambria Math"/>
                <a:cs typeface="Cambria Math"/>
              </a:rPr>
              <a:t>𝑡</a:t>
            </a:r>
            <a:r>
              <a:rPr sz="1950" spc="120" baseline="2136" dirty="0">
                <a:latin typeface="Cambria Math"/>
                <a:cs typeface="Cambria Math"/>
              </a:rPr>
              <a:t>)|𝑦</a:t>
            </a:r>
            <a:r>
              <a:rPr sz="1650" spc="120" baseline="-10101" dirty="0">
                <a:latin typeface="Cambria Math"/>
                <a:cs typeface="Cambria Math"/>
              </a:rPr>
              <a:t>𝑡</a:t>
            </a:r>
            <a:r>
              <a:rPr sz="1950" spc="120" baseline="2136" dirty="0">
                <a:latin typeface="Cambria Math"/>
                <a:cs typeface="Cambria Math"/>
              </a:rPr>
              <a:t>|</a:t>
            </a:r>
            <a:r>
              <a:rPr sz="1950" spc="315" baseline="2136" dirty="0">
                <a:latin typeface="Cambria Math"/>
                <a:cs typeface="Cambria Math"/>
              </a:rPr>
              <a:t> </a:t>
            </a:r>
            <a:r>
              <a:rPr sz="2700" spc="-75" baseline="-41666" dirty="0">
                <a:latin typeface="Cambria Math"/>
                <a:cs typeface="Cambria Math"/>
              </a:rPr>
              <a:t>=</a:t>
            </a:r>
            <a:r>
              <a:rPr sz="2700" baseline="-41666" dirty="0">
                <a:latin typeface="Cambria Math"/>
                <a:cs typeface="Cambria Math"/>
              </a:rPr>
              <a:t>	</a:t>
            </a:r>
            <a:r>
              <a:rPr sz="1800" spc="-50" dirty="0">
                <a:latin typeface="Cambria Math"/>
                <a:cs typeface="Cambria Math"/>
              </a:rPr>
              <a:t>1</a:t>
            </a:r>
            <a:endParaRPr sz="1800">
              <a:latin typeface="Cambria Math"/>
              <a:cs typeface="Cambria Math"/>
            </a:endParaRPr>
          </a:p>
        </p:txBody>
      </p:sp>
      <p:sp>
        <p:nvSpPr>
          <p:cNvPr id="30" name="object 30"/>
          <p:cNvSpPr/>
          <p:nvPr/>
        </p:nvSpPr>
        <p:spPr>
          <a:xfrm>
            <a:off x="4388718" y="4213176"/>
            <a:ext cx="635000" cy="12700"/>
          </a:xfrm>
          <a:custGeom>
            <a:avLst/>
            <a:gdLst/>
            <a:ahLst/>
            <a:cxnLst/>
            <a:rect l="l" t="t" r="r" b="b"/>
            <a:pathLst>
              <a:path w="635000" h="12700">
                <a:moveTo>
                  <a:pt x="635000" y="0"/>
                </a:moveTo>
                <a:lnTo>
                  <a:pt x="0" y="0"/>
                </a:lnTo>
                <a:lnTo>
                  <a:pt x="0" y="12700"/>
                </a:lnTo>
                <a:lnTo>
                  <a:pt x="635000" y="12700"/>
                </a:lnTo>
                <a:lnTo>
                  <a:pt x="635000" y="0"/>
                </a:lnTo>
                <a:close/>
              </a:path>
            </a:pathLst>
          </a:custGeom>
          <a:solidFill>
            <a:srgbClr val="000000"/>
          </a:solidFill>
        </p:spPr>
        <p:txBody>
          <a:bodyPr wrap="square" lIns="0" tIns="0" rIns="0" bIns="0" rtlCol="0"/>
          <a:lstStyle/>
          <a:p>
            <a:endParaRPr/>
          </a:p>
        </p:txBody>
      </p:sp>
      <p:sp>
        <p:nvSpPr>
          <p:cNvPr id="31" name="object 31"/>
          <p:cNvSpPr txBox="1"/>
          <p:nvPr/>
        </p:nvSpPr>
        <p:spPr>
          <a:xfrm>
            <a:off x="4354238" y="4199635"/>
            <a:ext cx="708025" cy="299720"/>
          </a:xfrm>
          <a:prstGeom prst="rect">
            <a:avLst/>
          </a:prstGeom>
        </p:spPr>
        <p:txBody>
          <a:bodyPr vert="horz" wrap="square" lIns="0" tIns="12700" rIns="0" bIns="0" rtlCol="0">
            <a:spAutoFit/>
          </a:bodyPr>
          <a:lstStyle/>
          <a:p>
            <a:pPr marL="38100">
              <a:lnSpc>
                <a:spcPct val="100000"/>
              </a:lnSpc>
              <a:spcBef>
                <a:spcPts val="100"/>
              </a:spcBef>
            </a:pPr>
            <a:r>
              <a:rPr sz="2700" baseline="1543" dirty="0">
                <a:latin typeface="Cambria Math"/>
                <a:cs typeface="Cambria Math"/>
              </a:rPr>
              <a:t>∑</a:t>
            </a:r>
            <a:r>
              <a:rPr sz="1950" baseline="-19230" dirty="0">
                <a:latin typeface="Cambria Math"/>
                <a:cs typeface="Cambria Math"/>
              </a:rPr>
              <a:t>𝑡</a:t>
            </a:r>
            <a:r>
              <a:rPr sz="1950" spc="157" baseline="-19230" dirty="0">
                <a:latin typeface="Cambria Math"/>
                <a:cs typeface="Cambria Math"/>
              </a:rPr>
              <a:t> </a:t>
            </a:r>
            <a:r>
              <a:rPr sz="1800" spc="-20" dirty="0">
                <a:latin typeface="Cambria Math"/>
                <a:cs typeface="Cambria Math"/>
              </a:rPr>
              <a:t>|𝑦</a:t>
            </a:r>
            <a:r>
              <a:rPr sz="1950" spc="-30" baseline="-17094" dirty="0">
                <a:latin typeface="Cambria Math"/>
                <a:cs typeface="Cambria Math"/>
              </a:rPr>
              <a:t>𝑡</a:t>
            </a:r>
            <a:r>
              <a:rPr sz="1800" spc="-20" dirty="0">
                <a:latin typeface="Cambria Math"/>
                <a:cs typeface="Cambria Math"/>
              </a:rPr>
              <a:t>|</a:t>
            </a:r>
            <a:endParaRPr sz="1800">
              <a:latin typeface="Cambria Math"/>
              <a:cs typeface="Cambria Math"/>
            </a:endParaRPr>
          </a:p>
        </p:txBody>
      </p:sp>
      <p:sp>
        <p:nvSpPr>
          <p:cNvPr id="32" name="object 32"/>
          <p:cNvSpPr txBox="1"/>
          <p:nvPr/>
        </p:nvSpPr>
        <p:spPr>
          <a:xfrm>
            <a:off x="5053944" y="4403344"/>
            <a:ext cx="319405" cy="223520"/>
          </a:xfrm>
          <a:prstGeom prst="rect">
            <a:avLst/>
          </a:prstGeom>
        </p:spPr>
        <p:txBody>
          <a:bodyPr vert="horz" wrap="square" lIns="0" tIns="12700" rIns="0" bIns="0" rtlCol="0">
            <a:spAutoFit/>
          </a:bodyPr>
          <a:lstStyle/>
          <a:p>
            <a:pPr marL="12700">
              <a:lnSpc>
                <a:spcPct val="100000"/>
              </a:lnSpc>
              <a:spcBef>
                <a:spcPts val="100"/>
              </a:spcBef>
            </a:pPr>
            <a:r>
              <a:rPr sz="1300" spc="145" dirty="0">
                <a:latin typeface="Cambria Math"/>
                <a:cs typeface="Cambria Math"/>
              </a:rPr>
              <a:t>𝑡)1</a:t>
            </a:r>
            <a:endParaRPr sz="1300">
              <a:latin typeface="Cambria Math"/>
              <a:cs typeface="Cambria Math"/>
            </a:endParaRPr>
          </a:p>
        </p:txBody>
      </p:sp>
      <p:sp>
        <p:nvSpPr>
          <p:cNvPr id="33" name="object 33"/>
          <p:cNvSpPr txBox="1"/>
          <p:nvPr/>
        </p:nvSpPr>
        <p:spPr>
          <a:xfrm>
            <a:off x="5136494" y="3772408"/>
            <a:ext cx="149860" cy="223520"/>
          </a:xfrm>
          <a:prstGeom prst="rect">
            <a:avLst/>
          </a:prstGeom>
        </p:spPr>
        <p:txBody>
          <a:bodyPr vert="horz" wrap="square" lIns="0" tIns="12700" rIns="0" bIns="0" rtlCol="0">
            <a:spAutoFit/>
          </a:bodyPr>
          <a:lstStyle/>
          <a:p>
            <a:pPr marL="12700">
              <a:lnSpc>
                <a:spcPct val="100000"/>
              </a:lnSpc>
              <a:spcBef>
                <a:spcPts val="100"/>
              </a:spcBef>
            </a:pPr>
            <a:r>
              <a:rPr sz="1300" spc="-50" dirty="0">
                <a:latin typeface="Cambria Math"/>
                <a:cs typeface="Cambria Math"/>
              </a:rPr>
              <a:t>𝐻</a:t>
            </a:r>
            <a:endParaRPr sz="1300">
              <a:latin typeface="Cambria Math"/>
              <a:cs typeface="Cambria Math"/>
            </a:endParaRPr>
          </a:p>
        </p:txBody>
      </p:sp>
      <p:sp>
        <p:nvSpPr>
          <p:cNvPr id="34" name="object 34"/>
          <p:cNvSpPr txBox="1"/>
          <p:nvPr/>
        </p:nvSpPr>
        <p:spPr>
          <a:xfrm>
            <a:off x="5570136" y="4159504"/>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35" name="object 35"/>
          <p:cNvSpPr txBox="1"/>
          <p:nvPr/>
        </p:nvSpPr>
        <p:spPr>
          <a:xfrm>
            <a:off x="5049944" y="4047235"/>
            <a:ext cx="704850" cy="299720"/>
          </a:xfrm>
          <a:prstGeom prst="rect">
            <a:avLst/>
          </a:prstGeom>
        </p:spPr>
        <p:txBody>
          <a:bodyPr vert="horz" wrap="square" lIns="0" tIns="12700" rIns="0" bIns="0" rtlCol="0">
            <a:spAutoFit/>
          </a:bodyPr>
          <a:lstStyle/>
          <a:p>
            <a:pPr marL="12700">
              <a:lnSpc>
                <a:spcPct val="100000"/>
              </a:lnSpc>
              <a:spcBef>
                <a:spcPts val="100"/>
              </a:spcBef>
            </a:pPr>
            <a:r>
              <a:rPr sz="1800" spc="1635" dirty="0">
                <a:latin typeface="Cambria Math"/>
                <a:cs typeface="Cambria Math"/>
              </a:rPr>
              <a:t>)</a:t>
            </a:r>
            <a:r>
              <a:rPr sz="1800" spc="-100" dirty="0">
                <a:latin typeface="Cambria Math"/>
                <a:cs typeface="Cambria Math"/>
              </a:rPr>
              <a:t> </a:t>
            </a:r>
            <a:r>
              <a:rPr sz="1800" dirty="0">
                <a:latin typeface="Cambria Math"/>
                <a:cs typeface="Cambria Math"/>
              </a:rPr>
              <a:t>|𝑒</a:t>
            </a:r>
            <a:r>
              <a:rPr sz="1800" spc="225" dirty="0">
                <a:latin typeface="Cambria Math"/>
                <a:cs typeface="Cambria Math"/>
              </a:rPr>
              <a:t> </a:t>
            </a:r>
            <a:r>
              <a:rPr sz="1800" spc="-50" dirty="0">
                <a:latin typeface="Cambria Math"/>
                <a:cs typeface="Cambria Math"/>
              </a:rPr>
              <a:t>|</a:t>
            </a:r>
            <a:endParaRPr sz="1800">
              <a:latin typeface="Cambria Math"/>
              <a:cs typeface="Cambria Math"/>
            </a:endParaRPr>
          </a:p>
        </p:txBody>
      </p:sp>
      <p:sp>
        <p:nvSpPr>
          <p:cNvPr id="36" name="object 36"/>
          <p:cNvSpPr txBox="1"/>
          <p:nvPr/>
        </p:nvSpPr>
        <p:spPr>
          <a:xfrm>
            <a:off x="4133131" y="5065267"/>
            <a:ext cx="19621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a:t>
            </a:r>
            <a:endParaRPr sz="1800">
              <a:latin typeface="Cambria Math"/>
              <a:cs typeface="Cambria Math"/>
            </a:endParaRPr>
          </a:p>
        </p:txBody>
      </p:sp>
      <p:sp>
        <p:nvSpPr>
          <p:cNvPr id="37" name="object 37"/>
          <p:cNvSpPr/>
          <p:nvPr/>
        </p:nvSpPr>
        <p:spPr>
          <a:xfrm>
            <a:off x="4376018" y="5229176"/>
            <a:ext cx="1117600" cy="12700"/>
          </a:xfrm>
          <a:custGeom>
            <a:avLst/>
            <a:gdLst/>
            <a:ahLst/>
            <a:cxnLst/>
            <a:rect l="l" t="t" r="r" b="b"/>
            <a:pathLst>
              <a:path w="1117600" h="12700">
                <a:moveTo>
                  <a:pt x="1117600" y="0"/>
                </a:moveTo>
                <a:lnTo>
                  <a:pt x="0" y="0"/>
                </a:lnTo>
                <a:lnTo>
                  <a:pt x="0" y="12700"/>
                </a:lnTo>
                <a:lnTo>
                  <a:pt x="1117600" y="12700"/>
                </a:lnTo>
                <a:lnTo>
                  <a:pt x="1117600" y="0"/>
                </a:lnTo>
                <a:close/>
              </a:path>
            </a:pathLst>
          </a:custGeom>
          <a:solidFill>
            <a:srgbClr val="000000"/>
          </a:solidFill>
        </p:spPr>
        <p:txBody>
          <a:bodyPr wrap="square" lIns="0" tIns="0" rIns="0" bIns="0" rtlCol="0"/>
          <a:lstStyle/>
          <a:p>
            <a:endParaRPr/>
          </a:p>
        </p:txBody>
      </p:sp>
      <p:sp>
        <p:nvSpPr>
          <p:cNvPr id="38" name="object 38"/>
          <p:cNvSpPr txBox="1"/>
          <p:nvPr/>
        </p:nvSpPr>
        <p:spPr>
          <a:xfrm>
            <a:off x="4677897" y="4891532"/>
            <a:ext cx="50800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mbria Math"/>
                <a:cs typeface="Cambria Math"/>
              </a:rPr>
              <a:t>𝑀𝐴𝐸</a:t>
            </a:r>
            <a:endParaRPr sz="1800">
              <a:latin typeface="Cambria Math"/>
              <a:cs typeface="Cambria Math"/>
            </a:endParaRPr>
          </a:p>
        </p:txBody>
      </p:sp>
      <p:sp>
        <p:nvSpPr>
          <p:cNvPr id="39" name="object 39"/>
          <p:cNvSpPr/>
          <p:nvPr/>
        </p:nvSpPr>
        <p:spPr>
          <a:xfrm>
            <a:off x="5352025" y="5289157"/>
            <a:ext cx="17780" cy="208279"/>
          </a:xfrm>
          <a:custGeom>
            <a:avLst/>
            <a:gdLst/>
            <a:ahLst/>
            <a:cxnLst/>
            <a:rect l="l" t="t" r="r" b="b"/>
            <a:pathLst>
              <a:path w="17779" h="208279">
                <a:moveTo>
                  <a:pt x="17189" y="0"/>
                </a:moveTo>
                <a:lnTo>
                  <a:pt x="0" y="0"/>
                </a:lnTo>
                <a:lnTo>
                  <a:pt x="0" y="207726"/>
                </a:lnTo>
                <a:lnTo>
                  <a:pt x="17189" y="207726"/>
                </a:lnTo>
                <a:lnTo>
                  <a:pt x="17189" y="0"/>
                </a:lnTo>
                <a:close/>
              </a:path>
            </a:pathLst>
          </a:custGeom>
          <a:solidFill>
            <a:srgbClr val="000000"/>
          </a:solidFill>
        </p:spPr>
        <p:txBody>
          <a:bodyPr wrap="square" lIns="0" tIns="0" rIns="0" bIns="0" rtlCol="0"/>
          <a:lstStyle/>
          <a:p>
            <a:endParaRPr/>
          </a:p>
        </p:txBody>
      </p:sp>
      <p:sp>
        <p:nvSpPr>
          <p:cNvPr id="40" name="object 40"/>
          <p:cNvSpPr/>
          <p:nvPr/>
        </p:nvSpPr>
        <p:spPr>
          <a:xfrm>
            <a:off x="5071100" y="5289157"/>
            <a:ext cx="17780" cy="208279"/>
          </a:xfrm>
          <a:custGeom>
            <a:avLst/>
            <a:gdLst/>
            <a:ahLst/>
            <a:cxnLst/>
            <a:rect l="l" t="t" r="r" b="b"/>
            <a:pathLst>
              <a:path w="17779" h="208279">
                <a:moveTo>
                  <a:pt x="17189" y="0"/>
                </a:moveTo>
                <a:lnTo>
                  <a:pt x="0" y="0"/>
                </a:lnTo>
                <a:lnTo>
                  <a:pt x="0" y="207726"/>
                </a:lnTo>
                <a:lnTo>
                  <a:pt x="17189" y="207726"/>
                </a:lnTo>
                <a:lnTo>
                  <a:pt x="17189" y="0"/>
                </a:lnTo>
                <a:close/>
              </a:path>
            </a:pathLst>
          </a:custGeom>
          <a:solidFill>
            <a:srgbClr val="000000"/>
          </a:solidFill>
        </p:spPr>
        <p:txBody>
          <a:bodyPr wrap="square" lIns="0" tIns="0" rIns="0" bIns="0" rtlCol="0"/>
          <a:lstStyle/>
          <a:p>
            <a:endParaRPr/>
          </a:p>
        </p:txBody>
      </p:sp>
      <p:sp>
        <p:nvSpPr>
          <p:cNvPr id="41" name="object 41"/>
          <p:cNvSpPr txBox="1"/>
          <p:nvPr/>
        </p:nvSpPr>
        <p:spPr>
          <a:xfrm>
            <a:off x="4342681" y="5217667"/>
            <a:ext cx="118745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mbria Math"/>
                <a:cs typeface="Cambria Math"/>
              </a:rPr>
              <a:t>𝑚𝑒𝑎𝑛(</a:t>
            </a:r>
            <a:r>
              <a:rPr sz="1800" spc="175" dirty="0">
                <a:latin typeface="Cambria Math"/>
                <a:cs typeface="Cambria Math"/>
              </a:rPr>
              <a:t> </a:t>
            </a:r>
            <a:r>
              <a:rPr sz="1800" dirty="0">
                <a:latin typeface="Cambria Math"/>
                <a:cs typeface="Cambria Math"/>
              </a:rPr>
              <a:t>𝑦</a:t>
            </a:r>
            <a:r>
              <a:rPr sz="1950" baseline="-14957" dirty="0">
                <a:latin typeface="Cambria Math"/>
                <a:cs typeface="Cambria Math"/>
              </a:rPr>
              <a:t>𝑡</a:t>
            </a:r>
            <a:r>
              <a:rPr sz="1950" spc="585" baseline="-14957" dirty="0">
                <a:latin typeface="Cambria Math"/>
                <a:cs typeface="Cambria Math"/>
              </a:rPr>
              <a:t> </a:t>
            </a:r>
            <a:r>
              <a:rPr sz="1800" spc="-50" dirty="0">
                <a:latin typeface="Cambria Math"/>
                <a:cs typeface="Cambria Math"/>
              </a:rPr>
              <a:t>)</a:t>
            </a:r>
            <a:endParaRPr sz="1800">
              <a:latin typeface="Cambria Math"/>
              <a:cs typeface="Cambria Math"/>
            </a:endParaRPr>
          </a:p>
        </p:txBody>
      </p:sp>
      <p:pic>
        <p:nvPicPr>
          <p:cNvPr id="42" name="object 42"/>
          <p:cNvPicPr/>
          <p:nvPr/>
        </p:nvPicPr>
        <p:blipFill>
          <a:blip r:embed="rId4" cstate="print"/>
          <a:stretch>
            <a:fillRect/>
          </a:stretch>
        </p:blipFill>
        <p:spPr>
          <a:xfrm>
            <a:off x="11450510" y="1905000"/>
            <a:ext cx="228600" cy="228600"/>
          </a:xfrm>
          <a:prstGeom prst="rect">
            <a:avLst/>
          </a:prstGeom>
        </p:spPr>
      </p:pic>
      <p:pic>
        <p:nvPicPr>
          <p:cNvPr id="43" name="object 43"/>
          <p:cNvPicPr/>
          <p:nvPr/>
        </p:nvPicPr>
        <p:blipFill>
          <a:blip r:embed="rId4" cstate="print"/>
          <a:stretch>
            <a:fillRect/>
          </a:stretch>
        </p:blipFill>
        <p:spPr>
          <a:xfrm>
            <a:off x="8127872" y="2325623"/>
            <a:ext cx="228600" cy="228600"/>
          </a:xfrm>
          <a:prstGeom prst="rect">
            <a:avLst/>
          </a:prstGeom>
        </p:spPr>
      </p:pic>
      <p:sp>
        <p:nvSpPr>
          <p:cNvPr id="44" name="object 44"/>
          <p:cNvSpPr txBox="1"/>
          <p:nvPr/>
        </p:nvSpPr>
        <p:spPr>
          <a:xfrm>
            <a:off x="6543547" y="1745996"/>
            <a:ext cx="4857115" cy="1296670"/>
          </a:xfrm>
          <a:prstGeom prst="rect">
            <a:avLst/>
          </a:prstGeom>
        </p:spPr>
        <p:txBody>
          <a:bodyPr vert="horz" wrap="square" lIns="0" tIns="12700" rIns="0" bIns="0" rtlCol="0">
            <a:spAutoFit/>
          </a:bodyPr>
          <a:lstStyle/>
          <a:p>
            <a:pPr marL="12700" marR="5080">
              <a:lnSpc>
                <a:spcPct val="153300"/>
              </a:lnSpc>
              <a:spcBef>
                <a:spcPts val="100"/>
              </a:spcBef>
            </a:pPr>
            <a:r>
              <a:rPr sz="1800" dirty="0">
                <a:latin typeface="Verdana"/>
                <a:cs typeface="Verdana"/>
              </a:rPr>
              <a:t>Scale</a:t>
            </a:r>
            <a:r>
              <a:rPr sz="1800" spc="-50" dirty="0">
                <a:latin typeface="Verdana"/>
                <a:cs typeface="Verdana"/>
              </a:rPr>
              <a:t> </a:t>
            </a:r>
            <a:r>
              <a:rPr sz="1800" dirty="0">
                <a:latin typeface="Verdana"/>
                <a:cs typeface="Verdana"/>
              </a:rPr>
              <a:t>independent</a:t>
            </a:r>
            <a:r>
              <a:rPr sz="1800" spc="-50" dirty="0">
                <a:latin typeface="Verdana"/>
                <a:cs typeface="Verdana"/>
              </a:rPr>
              <a:t> </a:t>
            </a:r>
            <a:r>
              <a:rPr sz="1800" dirty="0">
                <a:latin typeface="Verdana"/>
                <a:cs typeface="Verdana"/>
              </a:rPr>
              <a:t>when</a:t>
            </a:r>
            <a:r>
              <a:rPr sz="1800" spc="-55" dirty="0">
                <a:latin typeface="Verdana"/>
                <a:cs typeface="Verdana"/>
              </a:rPr>
              <a:t> </a:t>
            </a:r>
            <a:r>
              <a:rPr sz="1800" dirty="0">
                <a:latin typeface="Verdana"/>
                <a:cs typeface="Verdana"/>
              </a:rPr>
              <a:t>comparing</a:t>
            </a:r>
            <a:r>
              <a:rPr sz="1800" spc="-50" dirty="0">
                <a:latin typeface="Verdana"/>
                <a:cs typeface="Verdana"/>
              </a:rPr>
              <a:t> </a:t>
            </a:r>
            <a:r>
              <a:rPr sz="1800" spc="-100" dirty="0">
                <a:latin typeface="Verdana"/>
                <a:cs typeface="Verdana"/>
              </a:rPr>
              <a:t>series. </a:t>
            </a:r>
            <a:r>
              <a:rPr sz="1800" spc="-10" dirty="0">
                <a:latin typeface="Verdana"/>
                <a:cs typeface="Verdana"/>
              </a:rPr>
              <a:t>Interpretable.</a:t>
            </a:r>
            <a:endParaRPr sz="1800">
              <a:latin typeface="Verdana"/>
              <a:cs typeface="Verdana"/>
            </a:endParaRPr>
          </a:p>
          <a:p>
            <a:pPr marL="12700">
              <a:lnSpc>
                <a:spcPct val="100000"/>
              </a:lnSpc>
              <a:spcBef>
                <a:spcPts val="1225"/>
              </a:spcBef>
            </a:pPr>
            <a:r>
              <a:rPr sz="1800" spc="-90" dirty="0">
                <a:latin typeface="Verdana"/>
                <a:cs typeface="Verdana"/>
              </a:rPr>
              <a:t>Symmetric</a:t>
            </a:r>
            <a:r>
              <a:rPr sz="1800" spc="-105" dirty="0">
                <a:latin typeface="Verdana"/>
                <a:cs typeface="Verdana"/>
              </a:rPr>
              <a:t> </a:t>
            </a:r>
            <a:r>
              <a:rPr sz="1800" spc="-10" dirty="0">
                <a:latin typeface="Verdana"/>
                <a:cs typeface="Verdana"/>
              </a:rPr>
              <a:t>to</a:t>
            </a:r>
            <a:r>
              <a:rPr sz="1800" spc="-105" dirty="0">
                <a:latin typeface="Verdana"/>
                <a:cs typeface="Verdana"/>
              </a:rPr>
              <a:t> </a:t>
            </a:r>
            <a:r>
              <a:rPr sz="1800" spc="-30" dirty="0">
                <a:latin typeface="Verdana"/>
                <a:cs typeface="Verdana"/>
              </a:rPr>
              <a:t>over/under</a:t>
            </a:r>
            <a:r>
              <a:rPr sz="1800" spc="-105" dirty="0">
                <a:latin typeface="Verdana"/>
                <a:cs typeface="Verdana"/>
              </a:rPr>
              <a:t> </a:t>
            </a:r>
            <a:r>
              <a:rPr sz="1800" spc="-10" dirty="0">
                <a:latin typeface="Verdana"/>
                <a:cs typeface="Verdana"/>
              </a:rPr>
              <a:t>forecasting</a:t>
            </a:r>
            <a:endParaRPr sz="1800">
              <a:latin typeface="Verdana"/>
              <a:cs typeface="Verdana"/>
            </a:endParaRPr>
          </a:p>
        </p:txBody>
      </p:sp>
      <p:pic>
        <p:nvPicPr>
          <p:cNvPr id="45" name="object 45"/>
          <p:cNvPicPr/>
          <p:nvPr/>
        </p:nvPicPr>
        <p:blipFill>
          <a:blip r:embed="rId4" cstate="print"/>
          <a:stretch>
            <a:fillRect/>
          </a:stretch>
        </p:blipFill>
        <p:spPr>
          <a:xfrm>
            <a:off x="10686922" y="2755392"/>
            <a:ext cx="228600" cy="228600"/>
          </a:xfrm>
          <a:prstGeom prst="rect">
            <a:avLst/>
          </a:prstGeom>
        </p:spPr>
      </p:pic>
      <p:pic>
        <p:nvPicPr>
          <p:cNvPr id="46" name="object 46"/>
          <p:cNvPicPr/>
          <p:nvPr/>
        </p:nvPicPr>
        <p:blipFill>
          <a:blip r:embed="rId4" cstate="print"/>
          <a:stretch>
            <a:fillRect/>
          </a:stretch>
        </p:blipFill>
        <p:spPr>
          <a:xfrm>
            <a:off x="11164443" y="3188207"/>
            <a:ext cx="228600" cy="228600"/>
          </a:xfrm>
          <a:prstGeom prst="rect">
            <a:avLst/>
          </a:prstGeom>
        </p:spPr>
      </p:pic>
      <p:sp>
        <p:nvSpPr>
          <p:cNvPr id="47" name="object 47"/>
          <p:cNvSpPr txBox="1"/>
          <p:nvPr/>
        </p:nvSpPr>
        <p:spPr>
          <a:xfrm>
            <a:off x="6505447" y="3032252"/>
            <a:ext cx="4784090" cy="861060"/>
          </a:xfrm>
          <a:prstGeom prst="rect">
            <a:avLst/>
          </a:prstGeom>
        </p:spPr>
        <p:txBody>
          <a:bodyPr vert="horz" wrap="square" lIns="0" tIns="12700" rIns="0" bIns="0" rtlCol="0">
            <a:spAutoFit/>
          </a:bodyPr>
          <a:lstStyle/>
          <a:p>
            <a:pPr marL="50800" marR="43180">
              <a:lnSpc>
                <a:spcPct val="152200"/>
              </a:lnSpc>
              <a:spcBef>
                <a:spcPts val="100"/>
              </a:spcBef>
            </a:pPr>
            <a:r>
              <a:rPr sz="1800" spc="-65" dirty="0">
                <a:latin typeface="Verdana"/>
                <a:cs typeface="Verdana"/>
              </a:rPr>
              <a:t>Well</a:t>
            </a:r>
            <a:r>
              <a:rPr sz="1800" spc="-125" dirty="0">
                <a:latin typeface="Verdana"/>
                <a:cs typeface="Verdana"/>
              </a:rPr>
              <a:t> </a:t>
            </a:r>
            <a:r>
              <a:rPr sz="1800" dirty="0">
                <a:latin typeface="Verdana"/>
                <a:cs typeface="Verdana"/>
              </a:rPr>
              <a:t>defined</a:t>
            </a:r>
            <a:r>
              <a:rPr sz="1800" spc="-120" dirty="0">
                <a:latin typeface="Verdana"/>
                <a:cs typeface="Verdana"/>
              </a:rPr>
              <a:t> </a:t>
            </a:r>
            <a:r>
              <a:rPr sz="1800" dirty="0">
                <a:latin typeface="Verdana"/>
                <a:cs typeface="Verdana"/>
              </a:rPr>
              <a:t>when</a:t>
            </a:r>
            <a:r>
              <a:rPr sz="1800" spc="-12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502" baseline="-14957"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0</a:t>
            </a:r>
            <a:r>
              <a:rPr sz="1800" spc="114" dirty="0">
                <a:latin typeface="Cambria Math"/>
                <a:cs typeface="Cambria Math"/>
              </a:rPr>
              <a:t> </a:t>
            </a:r>
            <a:r>
              <a:rPr sz="1800" spc="-85" dirty="0">
                <a:latin typeface="Verdana"/>
                <a:cs typeface="Verdana"/>
              </a:rPr>
              <a:t>or</a:t>
            </a:r>
            <a:r>
              <a:rPr sz="1800" spc="-130" dirty="0">
                <a:latin typeface="Verdana"/>
                <a:cs typeface="Verdana"/>
              </a:rPr>
              <a:t> </a:t>
            </a:r>
            <a:r>
              <a:rPr sz="1800" spc="-35" dirty="0">
                <a:latin typeface="Verdana"/>
                <a:cs typeface="Verdana"/>
              </a:rPr>
              <a:t>some</a:t>
            </a:r>
            <a:r>
              <a:rPr sz="1800" spc="-120" dirty="0">
                <a:latin typeface="Verdana"/>
                <a:cs typeface="Verdana"/>
              </a:rPr>
              <a:t> </a:t>
            </a:r>
            <a:r>
              <a:rPr sz="1800" dirty="0">
                <a:latin typeface="Cambria Math"/>
                <a:cs typeface="Cambria Math"/>
              </a:rPr>
              <a:t>𝑦</a:t>
            </a:r>
            <a:r>
              <a:rPr sz="1950" baseline="-14957" dirty="0">
                <a:latin typeface="Cambria Math"/>
                <a:cs typeface="Cambria Math"/>
              </a:rPr>
              <a:t>𝑡</a:t>
            </a:r>
            <a:r>
              <a:rPr sz="1950" spc="502" baseline="-14957" dirty="0">
                <a:latin typeface="Cambria Math"/>
                <a:cs typeface="Cambria Math"/>
              </a:rPr>
              <a:t> </a:t>
            </a:r>
            <a:r>
              <a:rPr sz="1800" dirty="0">
                <a:latin typeface="Cambria Math"/>
                <a:cs typeface="Cambria Math"/>
              </a:rPr>
              <a:t>=</a:t>
            </a:r>
            <a:r>
              <a:rPr sz="1800" spc="110" dirty="0">
                <a:latin typeface="Cambria Math"/>
                <a:cs typeface="Cambria Math"/>
              </a:rPr>
              <a:t> </a:t>
            </a:r>
            <a:r>
              <a:rPr sz="1800" dirty="0">
                <a:latin typeface="Cambria Math"/>
                <a:cs typeface="Cambria Math"/>
              </a:rPr>
              <a:t>0</a:t>
            </a:r>
            <a:r>
              <a:rPr sz="1800" spc="114" dirty="0">
                <a:latin typeface="Cambria Math"/>
                <a:cs typeface="Cambria Math"/>
              </a:rPr>
              <a:t> </a:t>
            </a:r>
            <a:r>
              <a:rPr sz="1800" spc="-50" dirty="0">
                <a:latin typeface="Verdana"/>
                <a:cs typeface="Verdana"/>
              </a:rPr>
              <a:t>. </a:t>
            </a:r>
            <a:r>
              <a:rPr sz="1800" spc="-20" dirty="0">
                <a:latin typeface="Verdana"/>
                <a:cs typeface="Verdana"/>
              </a:rPr>
              <a:t>Not</a:t>
            </a:r>
            <a:r>
              <a:rPr sz="1800" spc="-110" dirty="0">
                <a:latin typeface="Verdana"/>
                <a:cs typeface="Verdana"/>
              </a:rPr>
              <a:t> </a:t>
            </a:r>
            <a:r>
              <a:rPr sz="1800" spc="-45" dirty="0">
                <a:latin typeface="Verdana"/>
                <a:cs typeface="Verdana"/>
              </a:rPr>
              <a:t>well</a:t>
            </a:r>
            <a:r>
              <a:rPr sz="1800" spc="-114" dirty="0">
                <a:latin typeface="Verdana"/>
                <a:cs typeface="Verdana"/>
              </a:rPr>
              <a:t> </a:t>
            </a:r>
            <a:r>
              <a:rPr sz="1800" dirty="0">
                <a:latin typeface="Verdana"/>
                <a:cs typeface="Verdana"/>
              </a:rPr>
              <a:t>defined</a:t>
            </a:r>
            <a:r>
              <a:rPr sz="1800" spc="-110" dirty="0">
                <a:latin typeface="Verdana"/>
                <a:cs typeface="Verdana"/>
              </a:rPr>
              <a:t> </a:t>
            </a:r>
            <a:r>
              <a:rPr sz="1800" dirty="0">
                <a:latin typeface="Verdana"/>
                <a:cs typeface="Verdana"/>
              </a:rPr>
              <a:t>when</a:t>
            </a:r>
            <a:r>
              <a:rPr sz="1800" spc="-110" dirty="0">
                <a:latin typeface="Verdana"/>
                <a:cs typeface="Verdana"/>
              </a:rPr>
              <a:t> </a:t>
            </a:r>
            <a:r>
              <a:rPr sz="1800" spc="-55" dirty="0">
                <a:latin typeface="Verdana"/>
                <a:cs typeface="Verdana"/>
              </a:rPr>
              <a:t>all</a:t>
            </a:r>
            <a:r>
              <a:rPr sz="1800" spc="-110" dirty="0">
                <a:latin typeface="Verdana"/>
                <a:cs typeface="Verdana"/>
              </a:rPr>
              <a:t> </a:t>
            </a:r>
            <a:r>
              <a:rPr sz="1800" dirty="0">
                <a:latin typeface="Cambria Math"/>
                <a:cs typeface="Cambria Math"/>
              </a:rPr>
              <a:t>𝑦</a:t>
            </a:r>
            <a:r>
              <a:rPr sz="1950" baseline="-17094" dirty="0">
                <a:latin typeface="Cambria Math"/>
                <a:cs typeface="Cambria Math"/>
              </a:rPr>
              <a:t>𝑡</a:t>
            </a:r>
            <a:r>
              <a:rPr sz="1950" spc="517" baseline="-17094" dirty="0">
                <a:latin typeface="Cambria Math"/>
                <a:cs typeface="Cambria Math"/>
              </a:rPr>
              <a:t> </a:t>
            </a:r>
            <a:r>
              <a:rPr sz="1800" dirty="0">
                <a:latin typeface="Cambria Math"/>
                <a:cs typeface="Cambria Math"/>
              </a:rPr>
              <a:t>=</a:t>
            </a:r>
            <a:r>
              <a:rPr sz="1800" spc="125" dirty="0">
                <a:latin typeface="Cambria Math"/>
                <a:cs typeface="Cambria Math"/>
              </a:rPr>
              <a:t> </a:t>
            </a:r>
            <a:r>
              <a:rPr sz="1800" dirty="0">
                <a:latin typeface="Cambria Math"/>
                <a:cs typeface="Cambria Math"/>
              </a:rPr>
              <a:t>0</a:t>
            </a:r>
            <a:r>
              <a:rPr sz="1800" spc="125" dirty="0">
                <a:latin typeface="Cambria Math"/>
                <a:cs typeface="Cambria Math"/>
              </a:rPr>
              <a:t> </a:t>
            </a:r>
            <a:r>
              <a:rPr sz="1800" spc="-100" dirty="0">
                <a:latin typeface="Verdana"/>
                <a:cs typeface="Verdana"/>
              </a:rPr>
              <a:t>in</a:t>
            </a:r>
            <a:r>
              <a:rPr sz="1800" spc="-114" dirty="0">
                <a:latin typeface="Verdana"/>
                <a:cs typeface="Verdana"/>
              </a:rPr>
              <a:t> </a:t>
            </a:r>
            <a:r>
              <a:rPr sz="1800" spc="-70" dirty="0">
                <a:latin typeface="Verdana"/>
                <a:cs typeface="Verdana"/>
              </a:rPr>
              <a:t>horizon.</a:t>
            </a:r>
            <a:endParaRPr sz="1800">
              <a:latin typeface="Verdana"/>
              <a:cs typeface="Verdana"/>
            </a:endParaRPr>
          </a:p>
        </p:txBody>
      </p:sp>
      <p:pic>
        <p:nvPicPr>
          <p:cNvPr id="48" name="object 48"/>
          <p:cNvPicPr/>
          <p:nvPr/>
        </p:nvPicPr>
        <p:blipFill>
          <a:blip r:embed="rId5" cstate="print"/>
          <a:stretch>
            <a:fillRect/>
          </a:stretch>
        </p:blipFill>
        <p:spPr>
          <a:xfrm>
            <a:off x="11301920" y="3605784"/>
            <a:ext cx="228600" cy="2286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9988" y="543051"/>
            <a:ext cx="7991475" cy="635000"/>
          </a:xfrm>
          <a:prstGeom prst="rect">
            <a:avLst/>
          </a:prstGeom>
        </p:spPr>
        <p:txBody>
          <a:bodyPr vert="horz" wrap="square" lIns="0" tIns="12700" rIns="0" bIns="0" rtlCol="0">
            <a:spAutoFit/>
          </a:bodyPr>
          <a:lstStyle/>
          <a:p>
            <a:pPr marL="12700">
              <a:lnSpc>
                <a:spcPct val="100000"/>
              </a:lnSpc>
              <a:spcBef>
                <a:spcPts val="100"/>
              </a:spcBef>
            </a:pPr>
            <a:r>
              <a:rPr dirty="0"/>
              <a:t>Scale-</a:t>
            </a:r>
            <a:r>
              <a:rPr spc="-20" dirty="0"/>
              <a:t>independent</a:t>
            </a:r>
            <a:r>
              <a:rPr spc="-170" dirty="0"/>
              <a:t> </a:t>
            </a:r>
            <a:r>
              <a:rPr spc="-240" dirty="0"/>
              <a:t>error</a:t>
            </a:r>
            <a:r>
              <a:rPr spc="-55" dirty="0"/>
              <a:t> </a:t>
            </a:r>
            <a:r>
              <a:rPr spc="-85" dirty="0"/>
              <a:t>metrics</a:t>
            </a:r>
          </a:p>
        </p:txBody>
      </p:sp>
      <p:sp>
        <p:nvSpPr>
          <p:cNvPr id="57" name="object 5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58" name="object 58"/>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57</a:t>
            </a:fld>
            <a:endParaRPr spc="-25" dirty="0"/>
          </a:p>
        </p:txBody>
      </p:sp>
      <p:pic>
        <p:nvPicPr>
          <p:cNvPr id="3" name="object 3"/>
          <p:cNvPicPr/>
          <p:nvPr/>
        </p:nvPicPr>
        <p:blipFill>
          <a:blip r:embed="rId2" cstate="print"/>
          <a:stretch>
            <a:fillRect/>
          </a:stretch>
        </p:blipFill>
        <p:spPr>
          <a:xfrm>
            <a:off x="8820022" y="1895855"/>
            <a:ext cx="228600" cy="228600"/>
          </a:xfrm>
          <a:prstGeom prst="rect">
            <a:avLst/>
          </a:prstGeom>
        </p:spPr>
      </p:pic>
      <p:sp>
        <p:nvSpPr>
          <p:cNvPr id="4" name="object 4"/>
          <p:cNvSpPr txBox="1"/>
          <p:nvPr/>
        </p:nvSpPr>
        <p:spPr>
          <a:xfrm>
            <a:off x="6543547" y="1739900"/>
            <a:ext cx="4093210" cy="861060"/>
          </a:xfrm>
          <a:prstGeom prst="rect">
            <a:avLst/>
          </a:prstGeom>
        </p:spPr>
        <p:txBody>
          <a:bodyPr vert="horz" wrap="square" lIns="0" tIns="155575" rIns="0" bIns="0" rtlCol="0">
            <a:spAutoFit/>
          </a:bodyPr>
          <a:lstStyle/>
          <a:p>
            <a:pPr marL="12700">
              <a:lnSpc>
                <a:spcPct val="100000"/>
              </a:lnSpc>
              <a:spcBef>
                <a:spcPts val="1225"/>
              </a:spcBef>
            </a:pPr>
            <a:r>
              <a:rPr sz="1800" dirty="0">
                <a:latin typeface="Verdana"/>
                <a:cs typeface="Verdana"/>
              </a:rPr>
              <a:t>Scale</a:t>
            </a:r>
            <a:r>
              <a:rPr sz="1800" spc="-155" dirty="0">
                <a:latin typeface="Verdana"/>
                <a:cs typeface="Verdana"/>
              </a:rPr>
              <a:t> </a:t>
            </a:r>
            <a:r>
              <a:rPr sz="1800" spc="-10" dirty="0">
                <a:latin typeface="Verdana"/>
                <a:cs typeface="Verdana"/>
              </a:rPr>
              <a:t>independent.</a:t>
            </a:r>
            <a:endParaRPr sz="1800">
              <a:latin typeface="Verdana"/>
              <a:cs typeface="Verdana"/>
            </a:endParaRPr>
          </a:p>
          <a:p>
            <a:pPr marL="12700">
              <a:lnSpc>
                <a:spcPct val="100000"/>
              </a:lnSpc>
              <a:spcBef>
                <a:spcPts val="1130"/>
              </a:spcBef>
            </a:pPr>
            <a:r>
              <a:rPr sz="1800" spc="-90" dirty="0">
                <a:latin typeface="Verdana"/>
                <a:cs typeface="Verdana"/>
              </a:rPr>
              <a:t>Symmetric</a:t>
            </a:r>
            <a:r>
              <a:rPr sz="1800" spc="-105" dirty="0">
                <a:latin typeface="Verdana"/>
                <a:cs typeface="Verdana"/>
              </a:rPr>
              <a:t> </a:t>
            </a:r>
            <a:r>
              <a:rPr sz="1800" spc="-10" dirty="0">
                <a:latin typeface="Verdana"/>
                <a:cs typeface="Verdana"/>
              </a:rPr>
              <a:t>to</a:t>
            </a:r>
            <a:r>
              <a:rPr sz="1800" spc="-105" dirty="0">
                <a:latin typeface="Verdana"/>
                <a:cs typeface="Verdana"/>
              </a:rPr>
              <a:t> </a:t>
            </a:r>
            <a:r>
              <a:rPr sz="1800" spc="-30" dirty="0">
                <a:latin typeface="Verdana"/>
                <a:cs typeface="Verdana"/>
              </a:rPr>
              <a:t>over/under</a:t>
            </a:r>
            <a:r>
              <a:rPr sz="1800" spc="-105" dirty="0">
                <a:latin typeface="Verdana"/>
                <a:cs typeface="Verdana"/>
              </a:rPr>
              <a:t> </a:t>
            </a:r>
            <a:r>
              <a:rPr sz="1800" spc="-10" dirty="0">
                <a:latin typeface="Verdana"/>
                <a:cs typeface="Verdana"/>
              </a:rPr>
              <a:t>forecasting</a:t>
            </a:r>
            <a:endParaRPr sz="1800">
              <a:latin typeface="Verdana"/>
              <a:cs typeface="Verdana"/>
            </a:endParaRPr>
          </a:p>
        </p:txBody>
      </p:sp>
      <p:pic>
        <p:nvPicPr>
          <p:cNvPr id="5" name="object 5"/>
          <p:cNvPicPr/>
          <p:nvPr/>
        </p:nvPicPr>
        <p:blipFill>
          <a:blip r:embed="rId2" cstate="print"/>
          <a:stretch>
            <a:fillRect/>
          </a:stretch>
        </p:blipFill>
        <p:spPr>
          <a:xfrm>
            <a:off x="10686922" y="2313432"/>
            <a:ext cx="228600" cy="228600"/>
          </a:xfrm>
          <a:prstGeom prst="rect">
            <a:avLst/>
          </a:prstGeom>
        </p:spPr>
      </p:pic>
      <p:pic>
        <p:nvPicPr>
          <p:cNvPr id="6" name="object 6"/>
          <p:cNvPicPr/>
          <p:nvPr/>
        </p:nvPicPr>
        <p:blipFill>
          <a:blip r:embed="rId2" cstate="print"/>
          <a:stretch>
            <a:fillRect/>
          </a:stretch>
        </p:blipFill>
        <p:spPr>
          <a:xfrm>
            <a:off x="10499280" y="2746248"/>
            <a:ext cx="228600" cy="228600"/>
          </a:xfrm>
          <a:prstGeom prst="rect">
            <a:avLst/>
          </a:prstGeom>
        </p:spPr>
      </p:pic>
      <p:sp>
        <p:nvSpPr>
          <p:cNvPr id="7" name="object 7"/>
          <p:cNvSpPr txBox="1"/>
          <p:nvPr/>
        </p:nvSpPr>
        <p:spPr>
          <a:xfrm>
            <a:off x="6505447" y="2575051"/>
            <a:ext cx="4862195" cy="891540"/>
          </a:xfrm>
          <a:prstGeom prst="rect">
            <a:avLst/>
          </a:prstGeom>
        </p:spPr>
        <p:txBody>
          <a:bodyPr vert="horz" wrap="square" lIns="0" tIns="170815" rIns="0" bIns="0" rtlCol="0">
            <a:spAutoFit/>
          </a:bodyPr>
          <a:lstStyle/>
          <a:p>
            <a:pPr marL="50800">
              <a:lnSpc>
                <a:spcPct val="100000"/>
              </a:lnSpc>
              <a:spcBef>
                <a:spcPts val="1345"/>
              </a:spcBef>
            </a:pPr>
            <a:r>
              <a:rPr sz="1800" spc="-65" dirty="0">
                <a:latin typeface="Verdana"/>
                <a:cs typeface="Verdana"/>
              </a:rPr>
              <a:t>Well</a:t>
            </a:r>
            <a:r>
              <a:rPr sz="1800" spc="-120" dirty="0">
                <a:latin typeface="Verdana"/>
                <a:cs typeface="Verdana"/>
              </a:rPr>
              <a:t> </a:t>
            </a:r>
            <a:r>
              <a:rPr sz="1800" dirty="0">
                <a:latin typeface="Verdana"/>
                <a:cs typeface="Verdana"/>
              </a:rPr>
              <a:t>defined</a:t>
            </a:r>
            <a:r>
              <a:rPr sz="1800" spc="-120" dirty="0">
                <a:latin typeface="Verdana"/>
                <a:cs typeface="Verdana"/>
              </a:rPr>
              <a:t> </a:t>
            </a:r>
            <a:r>
              <a:rPr sz="1800" dirty="0">
                <a:latin typeface="Verdana"/>
                <a:cs typeface="Verdana"/>
              </a:rPr>
              <a:t>when</a:t>
            </a:r>
            <a:r>
              <a:rPr sz="1800" spc="-125" dirty="0">
                <a:latin typeface="Verdana"/>
                <a:cs typeface="Verdana"/>
              </a:rPr>
              <a:t> </a:t>
            </a:r>
            <a:r>
              <a:rPr sz="1800" spc="-855" dirty="0">
                <a:latin typeface="Cambria Math"/>
                <a:cs typeface="Cambria Math"/>
              </a:rPr>
              <a:t>𝑦</a:t>
            </a:r>
            <a:r>
              <a:rPr sz="1800" spc="-85" dirty="0">
                <a:latin typeface="Cambria Math"/>
                <a:cs typeface="Cambria Math"/>
              </a:rPr>
              <a:t>0</a:t>
            </a:r>
            <a:r>
              <a:rPr sz="1950" spc="-104" baseline="-14957" dirty="0">
                <a:latin typeface="Cambria Math"/>
                <a:cs typeface="Cambria Math"/>
              </a:rPr>
              <a:t>𝑡</a:t>
            </a:r>
            <a:r>
              <a:rPr sz="1950" spc="494" baseline="-14957" dirty="0">
                <a:latin typeface="Cambria Math"/>
                <a:cs typeface="Cambria Math"/>
              </a:rPr>
              <a:t> </a:t>
            </a:r>
            <a:r>
              <a:rPr sz="1800" dirty="0">
                <a:latin typeface="Cambria Math"/>
                <a:cs typeface="Cambria Math"/>
              </a:rPr>
              <a:t>=</a:t>
            </a:r>
            <a:r>
              <a:rPr sz="1800" spc="114" dirty="0">
                <a:latin typeface="Cambria Math"/>
                <a:cs typeface="Cambria Math"/>
              </a:rPr>
              <a:t> </a:t>
            </a:r>
            <a:r>
              <a:rPr sz="1800" dirty="0">
                <a:latin typeface="Cambria Math"/>
                <a:cs typeface="Cambria Math"/>
              </a:rPr>
              <a:t>0</a:t>
            </a:r>
            <a:r>
              <a:rPr sz="1800" spc="114" dirty="0">
                <a:latin typeface="Cambria Math"/>
                <a:cs typeface="Cambria Math"/>
              </a:rPr>
              <a:t> </a:t>
            </a:r>
            <a:r>
              <a:rPr sz="1800" spc="-85" dirty="0">
                <a:latin typeface="Verdana"/>
                <a:cs typeface="Verdana"/>
              </a:rPr>
              <a:t>or</a:t>
            </a:r>
            <a:r>
              <a:rPr sz="1800" spc="-125" dirty="0">
                <a:latin typeface="Verdana"/>
                <a:cs typeface="Verdana"/>
              </a:rPr>
              <a:t> </a:t>
            </a:r>
            <a:r>
              <a:rPr sz="1800" dirty="0">
                <a:latin typeface="Cambria Math"/>
                <a:cs typeface="Cambria Math"/>
              </a:rPr>
              <a:t>𝑦</a:t>
            </a:r>
            <a:r>
              <a:rPr sz="1950" baseline="-14957" dirty="0">
                <a:latin typeface="Cambria Math"/>
                <a:cs typeface="Cambria Math"/>
              </a:rPr>
              <a:t>𝑡</a:t>
            </a:r>
            <a:r>
              <a:rPr sz="1950" spc="494" baseline="-14957" dirty="0">
                <a:latin typeface="Cambria Math"/>
                <a:cs typeface="Cambria Math"/>
              </a:rPr>
              <a:t> </a:t>
            </a:r>
            <a:r>
              <a:rPr sz="1800" dirty="0">
                <a:latin typeface="Cambria Math"/>
                <a:cs typeface="Cambria Math"/>
              </a:rPr>
              <a:t>=</a:t>
            </a:r>
            <a:r>
              <a:rPr sz="1800" spc="114" dirty="0">
                <a:latin typeface="Cambria Math"/>
                <a:cs typeface="Cambria Math"/>
              </a:rPr>
              <a:t> </a:t>
            </a:r>
            <a:r>
              <a:rPr sz="1800" dirty="0">
                <a:latin typeface="Cambria Math"/>
                <a:cs typeface="Cambria Math"/>
              </a:rPr>
              <a:t>0</a:t>
            </a:r>
            <a:r>
              <a:rPr sz="1800" spc="114" dirty="0">
                <a:latin typeface="Cambria Math"/>
                <a:cs typeface="Cambria Math"/>
              </a:rPr>
              <a:t> </a:t>
            </a:r>
            <a:r>
              <a:rPr sz="1800" spc="-50" dirty="0">
                <a:latin typeface="Verdana"/>
                <a:cs typeface="Verdana"/>
              </a:rPr>
              <a:t>.</a:t>
            </a:r>
            <a:endParaRPr sz="1800">
              <a:latin typeface="Verdana"/>
              <a:cs typeface="Verdana"/>
            </a:endParaRPr>
          </a:p>
          <a:p>
            <a:pPr marL="50800">
              <a:lnSpc>
                <a:spcPct val="100000"/>
              </a:lnSpc>
              <a:spcBef>
                <a:spcPts val="1250"/>
              </a:spcBef>
            </a:pPr>
            <a:r>
              <a:rPr sz="1800" spc="-20" dirty="0">
                <a:latin typeface="Verdana"/>
                <a:cs typeface="Verdana"/>
              </a:rPr>
              <a:t>Not</a:t>
            </a:r>
            <a:r>
              <a:rPr sz="1800" spc="-114" dirty="0">
                <a:latin typeface="Verdana"/>
                <a:cs typeface="Verdana"/>
              </a:rPr>
              <a:t> </a:t>
            </a:r>
            <a:r>
              <a:rPr sz="1800" spc="-45" dirty="0">
                <a:latin typeface="Verdana"/>
                <a:cs typeface="Verdana"/>
              </a:rPr>
              <a:t>well</a:t>
            </a:r>
            <a:r>
              <a:rPr sz="1800" spc="-114" dirty="0">
                <a:latin typeface="Verdana"/>
                <a:cs typeface="Verdana"/>
              </a:rPr>
              <a:t> </a:t>
            </a:r>
            <a:r>
              <a:rPr sz="1800" dirty="0">
                <a:latin typeface="Verdana"/>
                <a:cs typeface="Verdana"/>
              </a:rPr>
              <a:t>defined</a:t>
            </a:r>
            <a:r>
              <a:rPr sz="1800" spc="-110" dirty="0">
                <a:latin typeface="Verdana"/>
                <a:cs typeface="Verdana"/>
              </a:rPr>
              <a:t> </a:t>
            </a:r>
            <a:r>
              <a:rPr sz="1800" dirty="0">
                <a:latin typeface="Verdana"/>
                <a:cs typeface="Verdana"/>
              </a:rPr>
              <a:t>when</a:t>
            </a:r>
            <a:r>
              <a:rPr sz="1800" spc="-110" dirty="0">
                <a:latin typeface="Verdana"/>
                <a:cs typeface="Verdana"/>
              </a:rPr>
              <a:t> </a:t>
            </a:r>
            <a:r>
              <a:rPr sz="1800" spc="-55" dirty="0">
                <a:latin typeface="Verdana"/>
                <a:cs typeface="Verdana"/>
              </a:rPr>
              <a:t>all</a:t>
            </a:r>
            <a:r>
              <a:rPr sz="1800" spc="-110" dirty="0">
                <a:latin typeface="Verdana"/>
                <a:cs typeface="Verdana"/>
              </a:rPr>
              <a:t> </a:t>
            </a:r>
            <a:r>
              <a:rPr sz="1800" dirty="0">
                <a:latin typeface="Cambria Math"/>
                <a:cs typeface="Cambria Math"/>
              </a:rPr>
              <a:t>𝑦</a:t>
            </a:r>
            <a:r>
              <a:rPr sz="1950" baseline="-14957" dirty="0">
                <a:latin typeface="Cambria Math"/>
                <a:cs typeface="Cambria Math"/>
              </a:rPr>
              <a:t>𝑡</a:t>
            </a:r>
            <a:r>
              <a:rPr sz="1950" spc="517" baseline="-14957" dirty="0">
                <a:latin typeface="Cambria Math"/>
                <a:cs typeface="Cambria Math"/>
              </a:rPr>
              <a:t> </a:t>
            </a:r>
            <a:r>
              <a:rPr sz="1800" dirty="0">
                <a:latin typeface="Cambria Math"/>
                <a:cs typeface="Cambria Math"/>
              </a:rPr>
              <a:t>=</a:t>
            </a:r>
            <a:r>
              <a:rPr sz="1800" spc="120" dirty="0">
                <a:latin typeface="Cambria Math"/>
                <a:cs typeface="Cambria Math"/>
              </a:rPr>
              <a:t> </a:t>
            </a:r>
            <a:r>
              <a:rPr sz="1800" dirty="0">
                <a:latin typeface="Cambria Math"/>
                <a:cs typeface="Cambria Math"/>
              </a:rPr>
              <a:t>0</a:t>
            </a:r>
            <a:r>
              <a:rPr sz="1800" spc="125" dirty="0">
                <a:latin typeface="Cambria Math"/>
                <a:cs typeface="Cambria Math"/>
              </a:rPr>
              <a:t> </a:t>
            </a:r>
            <a:r>
              <a:rPr sz="1800" spc="-100" dirty="0">
                <a:latin typeface="Verdana"/>
                <a:cs typeface="Verdana"/>
              </a:rPr>
              <a:t>in</a:t>
            </a:r>
            <a:r>
              <a:rPr sz="1800" spc="-114" dirty="0">
                <a:latin typeface="Verdana"/>
                <a:cs typeface="Verdana"/>
              </a:rPr>
              <a:t> </a:t>
            </a:r>
            <a:r>
              <a:rPr sz="1800" spc="-75" dirty="0">
                <a:latin typeface="Verdana"/>
                <a:cs typeface="Verdana"/>
              </a:rPr>
              <a:t>train</a:t>
            </a:r>
            <a:r>
              <a:rPr sz="1800" spc="-114" dirty="0">
                <a:latin typeface="Verdana"/>
                <a:cs typeface="Verdana"/>
              </a:rPr>
              <a:t> </a:t>
            </a:r>
            <a:r>
              <a:rPr sz="1800" spc="-20" dirty="0">
                <a:latin typeface="Verdana"/>
                <a:cs typeface="Verdana"/>
              </a:rPr>
              <a:t>set.</a:t>
            </a:r>
            <a:endParaRPr sz="1800">
              <a:latin typeface="Verdana"/>
              <a:cs typeface="Verdana"/>
            </a:endParaRPr>
          </a:p>
        </p:txBody>
      </p:sp>
      <p:pic>
        <p:nvPicPr>
          <p:cNvPr id="8" name="object 8"/>
          <p:cNvPicPr/>
          <p:nvPr/>
        </p:nvPicPr>
        <p:blipFill>
          <a:blip r:embed="rId3" cstate="print"/>
          <a:stretch>
            <a:fillRect/>
          </a:stretch>
        </p:blipFill>
        <p:spPr>
          <a:xfrm>
            <a:off x="11379707" y="3179064"/>
            <a:ext cx="228600" cy="228600"/>
          </a:xfrm>
          <a:prstGeom prst="rect">
            <a:avLst/>
          </a:prstGeom>
        </p:spPr>
      </p:pic>
      <p:sp>
        <p:nvSpPr>
          <p:cNvPr id="9" name="object 9"/>
          <p:cNvSpPr txBox="1"/>
          <p:nvPr/>
        </p:nvSpPr>
        <p:spPr>
          <a:xfrm>
            <a:off x="748484" y="3604767"/>
            <a:ext cx="480059" cy="223520"/>
          </a:xfrm>
          <a:prstGeom prst="rect">
            <a:avLst/>
          </a:prstGeom>
        </p:spPr>
        <p:txBody>
          <a:bodyPr vert="horz" wrap="square" lIns="0" tIns="12700" rIns="0" bIns="0" rtlCol="0">
            <a:spAutoFit/>
          </a:bodyPr>
          <a:lstStyle/>
          <a:p>
            <a:pPr marL="12700">
              <a:lnSpc>
                <a:spcPct val="100000"/>
              </a:lnSpc>
              <a:spcBef>
                <a:spcPts val="100"/>
              </a:spcBef>
            </a:pPr>
            <a:r>
              <a:rPr sz="1300" spc="50" dirty="0">
                <a:latin typeface="Cambria Math"/>
                <a:cs typeface="Cambria Math"/>
              </a:rPr>
              <a:t>𝑛𝑎𝑖𝑣𝑒</a:t>
            </a:r>
            <a:endParaRPr sz="1300">
              <a:latin typeface="Cambria Math"/>
              <a:cs typeface="Cambria Math"/>
            </a:endParaRPr>
          </a:p>
        </p:txBody>
      </p:sp>
      <p:sp>
        <p:nvSpPr>
          <p:cNvPr id="10" name="object 10"/>
          <p:cNvSpPr txBox="1"/>
          <p:nvPr/>
        </p:nvSpPr>
        <p:spPr>
          <a:xfrm>
            <a:off x="272108" y="3343147"/>
            <a:ext cx="1123315" cy="299720"/>
          </a:xfrm>
          <a:prstGeom prst="rect">
            <a:avLst/>
          </a:prstGeom>
        </p:spPr>
        <p:txBody>
          <a:bodyPr vert="horz" wrap="square" lIns="0" tIns="12700" rIns="0" bIns="0" rtlCol="0">
            <a:spAutoFit/>
          </a:bodyPr>
          <a:lstStyle/>
          <a:p>
            <a:pPr marL="38100">
              <a:lnSpc>
                <a:spcPct val="100000"/>
              </a:lnSpc>
              <a:spcBef>
                <a:spcPts val="100"/>
              </a:spcBef>
            </a:pPr>
            <a:r>
              <a:rPr sz="2700" spc="52" baseline="-30864" dirty="0">
                <a:latin typeface="Cambria Math"/>
                <a:cs typeface="Cambria Math"/>
              </a:rPr>
              <a:t>𝑀𝑆𝐸</a:t>
            </a:r>
            <a:r>
              <a:rPr sz="1300" spc="35" dirty="0">
                <a:latin typeface="Cambria Math"/>
                <a:cs typeface="Cambria Math"/>
              </a:rPr>
              <a:t>(𝑡𝑟𝑎𝑖𝑛)</a:t>
            </a:r>
            <a:endParaRPr sz="1300">
              <a:latin typeface="Cambria Math"/>
              <a:cs typeface="Cambria Math"/>
            </a:endParaRPr>
          </a:p>
        </p:txBody>
      </p:sp>
      <p:grpSp>
        <p:nvGrpSpPr>
          <p:cNvPr id="11" name="object 11"/>
          <p:cNvGrpSpPr/>
          <p:nvPr/>
        </p:nvGrpSpPr>
        <p:grpSpPr>
          <a:xfrm>
            <a:off x="573861" y="2570417"/>
            <a:ext cx="1843405" cy="977265"/>
            <a:chOff x="573861" y="2570417"/>
            <a:chExt cx="1843405" cy="977265"/>
          </a:xfrm>
        </p:grpSpPr>
        <p:sp>
          <p:nvSpPr>
            <p:cNvPr id="12" name="object 12"/>
            <p:cNvSpPr/>
            <p:nvPr/>
          </p:nvSpPr>
          <p:spPr>
            <a:xfrm>
              <a:off x="1723852" y="2941744"/>
              <a:ext cx="259079" cy="23495"/>
            </a:xfrm>
            <a:custGeom>
              <a:avLst/>
              <a:gdLst/>
              <a:ahLst/>
              <a:cxnLst/>
              <a:rect l="l" t="t" r="r" b="b"/>
              <a:pathLst>
                <a:path w="259080" h="23494">
                  <a:moveTo>
                    <a:pt x="0" y="0"/>
                  </a:moveTo>
                  <a:lnTo>
                    <a:pt x="258787" y="22888"/>
                  </a:lnTo>
                </a:path>
              </a:pathLst>
            </a:custGeom>
            <a:ln w="38100">
              <a:solidFill>
                <a:srgbClr val="7F7F7F"/>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1977876" y="2917355"/>
              <a:ext cx="107161" cy="94552"/>
            </a:xfrm>
            <a:prstGeom prst="rect">
              <a:avLst/>
            </a:prstGeom>
          </p:spPr>
        </p:pic>
        <p:pic>
          <p:nvPicPr>
            <p:cNvPr id="14" name="object 14"/>
            <p:cNvPicPr/>
            <p:nvPr/>
          </p:nvPicPr>
          <p:blipFill>
            <a:blip r:embed="rId5" cstate="print"/>
            <a:stretch>
              <a:fillRect/>
            </a:stretch>
          </p:blipFill>
          <p:spPr>
            <a:xfrm>
              <a:off x="2309846" y="2656436"/>
              <a:ext cx="107161" cy="94552"/>
            </a:xfrm>
            <a:prstGeom prst="rect">
              <a:avLst/>
            </a:prstGeom>
          </p:spPr>
        </p:pic>
        <p:sp>
          <p:nvSpPr>
            <p:cNvPr id="15" name="object 15"/>
            <p:cNvSpPr/>
            <p:nvPr/>
          </p:nvSpPr>
          <p:spPr>
            <a:xfrm>
              <a:off x="2065976" y="2707657"/>
              <a:ext cx="269875" cy="227329"/>
            </a:xfrm>
            <a:custGeom>
              <a:avLst/>
              <a:gdLst/>
              <a:ahLst/>
              <a:cxnLst/>
              <a:rect l="l" t="t" r="r" b="b"/>
              <a:pathLst>
                <a:path w="269875" h="227330">
                  <a:moveTo>
                    <a:pt x="269396" y="0"/>
                  </a:moveTo>
                  <a:lnTo>
                    <a:pt x="0" y="226912"/>
                  </a:lnTo>
                </a:path>
              </a:pathLst>
            </a:custGeom>
            <a:solidFill>
              <a:srgbClr val="7F7F7F"/>
            </a:solidFill>
          </p:spPr>
          <p:txBody>
            <a:bodyPr wrap="square" lIns="0" tIns="0" rIns="0" bIns="0" rtlCol="0"/>
            <a:lstStyle/>
            <a:p>
              <a:endParaRPr/>
            </a:p>
          </p:txBody>
        </p:sp>
        <p:sp>
          <p:nvSpPr>
            <p:cNvPr id="16" name="object 16"/>
            <p:cNvSpPr/>
            <p:nvPr/>
          </p:nvSpPr>
          <p:spPr>
            <a:xfrm>
              <a:off x="2065976" y="2707657"/>
              <a:ext cx="269875" cy="227329"/>
            </a:xfrm>
            <a:custGeom>
              <a:avLst/>
              <a:gdLst/>
              <a:ahLst/>
              <a:cxnLst/>
              <a:rect l="l" t="t" r="r" b="b"/>
              <a:pathLst>
                <a:path w="269875" h="227330">
                  <a:moveTo>
                    <a:pt x="0" y="226912"/>
                  </a:moveTo>
                  <a:lnTo>
                    <a:pt x="269396" y="0"/>
                  </a:lnTo>
                </a:path>
              </a:pathLst>
            </a:custGeom>
            <a:ln w="38100">
              <a:solidFill>
                <a:srgbClr val="7F7F7F"/>
              </a:solidFill>
            </a:ln>
          </p:spPr>
          <p:txBody>
            <a:bodyPr wrap="square" lIns="0" tIns="0" rIns="0" bIns="0" rtlCol="0"/>
            <a:lstStyle/>
            <a:p>
              <a:endParaRPr/>
            </a:p>
          </p:txBody>
        </p:sp>
        <p:sp>
          <p:nvSpPr>
            <p:cNvPr id="17" name="object 17"/>
            <p:cNvSpPr/>
            <p:nvPr/>
          </p:nvSpPr>
          <p:spPr>
            <a:xfrm>
              <a:off x="578623" y="3024866"/>
              <a:ext cx="97790" cy="85090"/>
            </a:xfrm>
            <a:custGeom>
              <a:avLst/>
              <a:gdLst/>
              <a:ahLst/>
              <a:cxnLst/>
              <a:rect l="l" t="t" r="r" b="b"/>
              <a:pathLst>
                <a:path w="97790" h="85089">
                  <a:moveTo>
                    <a:pt x="48818" y="0"/>
                  </a:moveTo>
                  <a:lnTo>
                    <a:pt x="29815" y="3340"/>
                  </a:lnTo>
                  <a:lnTo>
                    <a:pt x="14298" y="12451"/>
                  </a:lnTo>
                  <a:lnTo>
                    <a:pt x="3836" y="25965"/>
                  </a:lnTo>
                  <a:lnTo>
                    <a:pt x="0" y="42513"/>
                  </a:lnTo>
                  <a:lnTo>
                    <a:pt x="3836" y="59061"/>
                  </a:lnTo>
                  <a:lnTo>
                    <a:pt x="14298" y="72574"/>
                  </a:lnTo>
                  <a:lnTo>
                    <a:pt x="29815" y="81685"/>
                  </a:lnTo>
                  <a:lnTo>
                    <a:pt x="48818" y="85026"/>
                  </a:lnTo>
                  <a:lnTo>
                    <a:pt x="67820" y="81685"/>
                  </a:lnTo>
                  <a:lnTo>
                    <a:pt x="83337" y="72574"/>
                  </a:lnTo>
                  <a:lnTo>
                    <a:pt x="93799" y="59061"/>
                  </a:lnTo>
                  <a:lnTo>
                    <a:pt x="97636" y="42513"/>
                  </a:lnTo>
                  <a:lnTo>
                    <a:pt x="93799" y="25965"/>
                  </a:lnTo>
                  <a:lnTo>
                    <a:pt x="83337" y="12451"/>
                  </a:lnTo>
                  <a:lnTo>
                    <a:pt x="67820" y="3340"/>
                  </a:lnTo>
                  <a:lnTo>
                    <a:pt x="48818" y="0"/>
                  </a:lnTo>
                  <a:close/>
                </a:path>
              </a:pathLst>
            </a:custGeom>
            <a:solidFill>
              <a:srgbClr val="7F7F7F"/>
            </a:solidFill>
          </p:spPr>
          <p:txBody>
            <a:bodyPr wrap="square" lIns="0" tIns="0" rIns="0" bIns="0" rtlCol="0"/>
            <a:lstStyle/>
            <a:p>
              <a:endParaRPr/>
            </a:p>
          </p:txBody>
        </p:sp>
        <p:sp>
          <p:nvSpPr>
            <p:cNvPr id="18" name="object 18"/>
            <p:cNvSpPr/>
            <p:nvPr/>
          </p:nvSpPr>
          <p:spPr>
            <a:xfrm>
              <a:off x="578623" y="3024866"/>
              <a:ext cx="97790" cy="85090"/>
            </a:xfrm>
            <a:custGeom>
              <a:avLst/>
              <a:gdLst/>
              <a:ahLst/>
              <a:cxnLst/>
              <a:rect l="l" t="t" r="r" b="b"/>
              <a:pathLst>
                <a:path w="97790" h="85089">
                  <a:moveTo>
                    <a:pt x="0" y="42513"/>
                  </a:moveTo>
                  <a:lnTo>
                    <a:pt x="3836" y="25965"/>
                  </a:lnTo>
                  <a:lnTo>
                    <a:pt x="14298" y="12451"/>
                  </a:lnTo>
                  <a:lnTo>
                    <a:pt x="29815" y="3340"/>
                  </a:lnTo>
                  <a:lnTo>
                    <a:pt x="48818" y="0"/>
                  </a:lnTo>
                  <a:lnTo>
                    <a:pt x="67820" y="3340"/>
                  </a:lnTo>
                  <a:lnTo>
                    <a:pt x="83337" y="12451"/>
                  </a:lnTo>
                  <a:lnTo>
                    <a:pt x="93799" y="25965"/>
                  </a:lnTo>
                  <a:lnTo>
                    <a:pt x="97636" y="42513"/>
                  </a:lnTo>
                  <a:lnTo>
                    <a:pt x="93799" y="59061"/>
                  </a:lnTo>
                  <a:lnTo>
                    <a:pt x="83337" y="72575"/>
                  </a:lnTo>
                  <a:lnTo>
                    <a:pt x="67820" y="81686"/>
                  </a:lnTo>
                  <a:lnTo>
                    <a:pt x="48818" y="85027"/>
                  </a:lnTo>
                  <a:lnTo>
                    <a:pt x="29815" y="81686"/>
                  </a:lnTo>
                  <a:lnTo>
                    <a:pt x="14298" y="72575"/>
                  </a:lnTo>
                  <a:lnTo>
                    <a:pt x="3836" y="59061"/>
                  </a:lnTo>
                  <a:lnTo>
                    <a:pt x="0" y="42513"/>
                  </a:lnTo>
                  <a:close/>
                </a:path>
              </a:pathLst>
            </a:custGeom>
            <a:ln w="9525">
              <a:solidFill>
                <a:srgbClr val="7F7F7F"/>
              </a:solidFill>
            </a:ln>
          </p:spPr>
          <p:txBody>
            <a:bodyPr wrap="square" lIns="0" tIns="0" rIns="0" bIns="0" rtlCol="0"/>
            <a:lstStyle/>
            <a:p>
              <a:endParaRPr/>
            </a:p>
          </p:txBody>
        </p:sp>
        <p:sp>
          <p:nvSpPr>
            <p:cNvPr id="19" name="object 19"/>
            <p:cNvSpPr/>
            <p:nvPr/>
          </p:nvSpPr>
          <p:spPr>
            <a:xfrm>
              <a:off x="884639" y="3162084"/>
              <a:ext cx="97790" cy="85090"/>
            </a:xfrm>
            <a:custGeom>
              <a:avLst/>
              <a:gdLst/>
              <a:ahLst/>
              <a:cxnLst/>
              <a:rect l="l" t="t" r="r" b="b"/>
              <a:pathLst>
                <a:path w="97790" h="85089">
                  <a:moveTo>
                    <a:pt x="48817" y="0"/>
                  </a:moveTo>
                  <a:lnTo>
                    <a:pt x="29815" y="3340"/>
                  </a:lnTo>
                  <a:lnTo>
                    <a:pt x="14298" y="12451"/>
                  </a:lnTo>
                  <a:lnTo>
                    <a:pt x="3836" y="25965"/>
                  </a:lnTo>
                  <a:lnTo>
                    <a:pt x="0" y="42513"/>
                  </a:lnTo>
                  <a:lnTo>
                    <a:pt x="3836" y="59061"/>
                  </a:lnTo>
                  <a:lnTo>
                    <a:pt x="14298" y="72574"/>
                  </a:lnTo>
                  <a:lnTo>
                    <a:pt x="29815" y="81685"/>
                  </a:lnTo>
                  <a:lnTo>
                    <a:pt x="48817" y="85026"/>
                  </a:lnTo>
                  <a:lnTo>
                    <a:pt x="67820" y="81685"/>
                  </a:lnTo>
                  <a:lnTo>
                    <a:pt x="83337" y="72574"/>
                  </a:lnTo>
                  <a:lnTo>
                    <a:pt x="93799" y="59061"/>
                  </a:lnTo>
                  <a:lnTo>
                    <a:pt x="97635" y="42513"/>
                  </a:lnTo>
                  <a:lnTo>
                    <a:pt x="93799" y="25965"/>
                  </a:lnTo>
                  <a:lnTo>
                    <a:pt x="83337" y="12451"/>
                  </a:lnTo>
                  <a:lnTo>
                    <a:pt x="67820" y="3340"/>
                  </a:lnTo>
                  <a:lnTo>
                    <a:pt x="48817" y="0"/>
                  </a:lnTo>
                  <a:close/>
                </a:path>
              </a:pathLst>
            </a:custGeom>
            <a:solidFill>
              <a:srgbClr val="7F7F7F"/>
            </a:solidFill>
          </p:spPr>
          <p:txBody>
            <a:bodyPr wrap="square" lIns="0" tIns="0" rIns="0" bIns="0" rtlCol="0"/>
            <a:lstStyle/>
            <a:p>
              <a:endParaRPr/>
            </a:p>
          </p:txBody>
        </p:sp>
        <p:sp>
          <p:nvSpPr>
            <p:cNvPr id="20" name="object 20"/>
            <p:cNvSpPr/>
            <p:nvPr/>
          </p:nvSpPr>
          <p:spPr>
            <a:xfrm>
              <a:off x="884639" y="3162084"/>
              <a:ext cx="97790" cy="85090"/>
            </a:xfrm>
            <a:custGeom>
              <a:avLst/>
              <a:gdLst/>
              <a:ahLst/>
              <a:cxnLst/>
              <a:rect l="l" t="t" r="r" b="b"/>
              <a:pathLst>
                <a:path w="97790" h="85089">
                  <a:moveTo>
                    <a:pt x="0" y="42513"/>
                  </a:moveTo>
                  <a:lnTo>
                    <a:pt x="3836" y="25965"/>
                  </a:lnTo>
                  <a:lnTo>
                    <a:pt x="14298" y="12451"/>
                  </a:lnTo>
                  <a:lnTo>
                    <a:pt x="29815" y="3340"/>
                  </a:lnTo>
                  <a:lnTo>
                    <a:pt x="48818" y="0"/>
                  </a:lnTo>
                  <a:lnTo>
                    <a:pt x="67820" y="3340"/>
                  </a:lnTo>
                  <a:lnTo>
                    <a:pt x="83337" y="12451"/>
                  </a:lnTo>
                  <a:lnTo>
                    <a:pt x="93799" y="25965"/>
                  </a:lnTo>
                  <a:lnTo>
                    <a:pt x="97636" y="42513"/>
                  </a:lnTo>
                  <a:lnTo>
                    <a:pt x="93799" y="59061"/>
                  </a:lnTo>
                  <a:lnTo>
                    <a:pt x="83337" y="72575"/>
                  </a:lnTo>
                  <a:lnTo>
                    <a:pt x="67820" y="81686"/>
                  </a:lnTo>
                  <a:lnTo>
                    <a:pt x="48818" y="85027"/>
                  </a:lnTo>
                  <a:lnTo>
                    <a:pt x="29815" y="81686"/>
                  </a:lnTo>
                  <a:lnTo>
                    <a:pt x="14298" y="72575"/>
                  </a:lnTo>
                  <a:lnTo>
                    <a:pt x="3836" y="59061"/>
                  </a:lnTo>
                  <a:lnTo>
                    <a:pt x="0" y="42513"/>
                  </a:lnTo>
                  <a:close/>
                </a:path>
              </a:pathLst>
            </a:custGeom>
            <a:ln w="9525">
              <a:solidFill>
                <a:srgbClr val="7F7F7F"/>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1283018" y="3181502"/>
              <a:ext cx="107161" cy="94552"/>
            </a:xfrm>
            <a:prstGeom prst="rect">
              <a:avLst/>
            </a:prstGeom>
          </p:spPr>
        </p:pic>
        <p:pic>
          <p:nvPicPr>
            <p:cNvPr id="22" name="object 22"/>
            <p:cNvPicPr/>
            <p:nvPr/>
          </p:nvPicPr>
          <p:blipFill>
            <a:blip r:embed="rId5" cstate="print"/>
            <a:stretch>
              <a:fillRect/>
            </a:stretch>
          </p:blipFill>
          <p:spPr>
            <a:xfrm>
              <a:off x="1621453" y="2894467"/>
              <a:ext cx="107161" cy="94552"/>
            </a:xfrm>
            <a:prstGeom prst="rect">
              <a:avLst/>
            </a:prstGeom>
          </p:spPr>
        </p:pic>
        <p:sp>
          <p:nvSpPr>
            <p:cNvPr id="23" name="object 23"/>
            <p:cNvSpPr/>
            <p:nvPr/>
          </p:nvSpPr>
          <p:spPr>
            <a:xfrm>
              <a:off x="661961" y="3097442"/>
              <a:ext cx="222885" cy="107314"/>
            </a:xfrm>
            <a:custGeom>
              <a:avLst/>
              <a:gdLst/>
              <a:ahLst/>
              <a:cxnLst/>
              <a:rect l="l" t="t" r="r" b="b"/>
              <a:pathLst>
                <a:path w="222884" h="107314">
                  <a:moveTo>
                    <a:pt x="0" y="0"/>
                  </a:moveTo>
                  <a:lnTo>
                    <a:pt x="222677" y="107154"/>
                  </a:lnTo>
                </a:path>
              </a:pathLst>
            </a:custGeom>
            <a:solidFill>
              <a:srgbClr val="7F7F7F"/>
            </a:solidFill>
          </p:spPr>
          <p:txBody>
            <a:bodyPr wrap="square" lIns="0" tIns="0" rIns="0" bIns="0" rtlCol="0"/>
            <a:lstStyle/>
            <a:p>
              <a:endParaRPr/>
            </a:p>
          </p:txBody>
        </p:sp>
        <p:sp>
          <p:nvSpPr>
            <p:cNvPr id="24" name="object 24"/>
            <p:cNvSpPr/>
            <p:nvPr/>
          </p:nvSpPr>
          <p:spPr>
            <a:xfrm>
              <a:off x="661961" y="3097442"/>
              <a:ext cx="222885" cy="107314"/>
            </a:xfrm>
            <a:custGeom>
              <a:avLst/>
              <a:gdLst/>
              <a:ahLst/>
              <a:cxnLst/>
              <a:rect l="l" t="t" r="r" b="b"/>
              <a:pathLst>
                <a:path w="222884" h="107314">
                  <a:moveTo>
                    <a:pt x="0" y="0"/>
                  </a:moveTo>
                  <a:lnTo>
                    <a:pt x="222678" y="107155"/>
                  </a:lnTo>
                </a:path>
              </a:pathLst>
            </a:custGeom>
            <a:ln w="38100">
              <a:solidFill>
                <a:srgbClr val="7F7F7F"/>
              </a:solidFill>
            </a:ln>
          </p:spPr>
          <p:txBody>
            <a:bodyPr wrap="square" lIns="0" tIns="0" rIns="0" bIns="0" rtlCol="0"/>
            <a:lstStyle/>
            <a:p>
              <a:endParaRPr/>
            </a:p>
          </p:txBody>
        </p:sp>
        <p:sp>
          <p:nvSpPr>
            <p:cNvPr id="25" name="object 25"/>
            <p:cNvSpPr/>
            <p:nvPr/>
          </p:nvSpPr>
          <p:spPr>
            <a:xfrm>
              <a:off x="924500" y="3200429"/>
              <a:ext cx="363855" cy="28575"/>
            </a:xfrm>
            <a:custGeom>
              <a:avLst/>
              <a:gdLst/>
              <a:ahLst/>
              <a:cxnLst/>
              <a:rect l="l" t="t" r="r" b="b"/>
              <a:pathLst>
                <a:path w="363855" h="28575">
                  <a:moveTo>
                    <a:pt x="0" y="0"/>
                  </a:moveTo>
                  <a:lnTo>
                    <a:pt x="363279" y="28350"/>
                  </a:lnTo>
                </a:path>
              </a:pathLst>
            </a:custGeom>
            <a:ln w="38100">
              <a:solidFill>
                <a:srgbClr val="7F7F7F"/>
              </a:solidFill>
            </a:ln>
          </p:spPr>
          <p:txBody>
            <a:bodyPr wrap="square" lIns="0" tIns="0" rIns="0" bIns="0" rtlCol="0"/>
            <a:lstStyle/>
            <a:p>
              <a:endParaRPr/>
            </a:p>
          </p:txBody>
        </p:sp>
        <p:sp>
          <p:nvSpPr>
            <p:cNvPr id="26" name="object 26"/>
            <p:cNvSpPr/>
            <p:nvPr/>
          </p:nvSpPr>
          <p:spPr>
            <a:xfrm>
              <a:off x="1371117" y="2971805"/>
              <a:ext cx="269875" cy="227329"/>
            </a:xfrm>
            <a:custGeom>
              <a:avLst/>
              <a:gdLst/>
              <a:ahLst/>
              <a:cxnLst/>
              <a:rect l="l" t="t" r="r" b="b"/>
              <a:pathLst>
                <a:path w="269875" h="227330">
                  <a:moveTo>
                    <a:pt x="269396" y="0"/>
                  </a:moveTo>
                  <a:lnTo>
                    <a:pt x="0" y="226910"/>
                  </a:lnTo>
                </a:path>
              </a:pathLst>
            </a:custGeom>
            <a:solidFill>
              <a:srgbClr val="7F7F7F"/>
            </a:solidFill>
          </p:spPr>
          <p:txBody>
            <a:bodyPr wrap="square" lIns="0" tIns="0" rIns="0" bIns="0" rtlCol="0"/>
            <a:lstStyle/>
            <a:p>
              <a:endParaRPr/>
            </a:p>
          </p:txBody>
        </p:sp>
        <p:sp>
          <p:nvSpPr>
            <p:cNvPr id="27" name="object 27"/>
            <p:cNvSpPr/>
            <p:nvPr/>
          </p:nvSpPr>
          <p:spPr>
            <a:xfrm>
              <a:off x="1371117" y="2971804"/>
              <a:ext cx="269875" cy="227329"/>
            </a:xfrm>
            <a:custGeom>
              <a:avLst/>
              <a:gdLst/>
              <a:ahLst/>
              <a:cxnLst/>
              <a:rect l="l" t="t" r="r" b="b"/>
              <a:pathLst>
                <a:path w="269875" h="227330">
                  <a:moveTo>
                    <a:pt x="0" y="226911"/>
                  </a:moveTo>
                  <a:lnTo>
                    <a:pt x="269396" y="0"/>
                  </a:lnTo>
                </a:path>
              </a:pathLst>
            </a:custGeom>
            <a:ln w="38100">
              <a:solidFill>
                <a:srgbClr val="7F7F7F"/>
              </a:solidFill>
            </a:ln>
          </p:spPr>
          <p:txBody>
            <a:bodyPr wrap="square" lIns="0" tIns="0" rIns="0" bIns="0" rtlCol="0"/>
            <a:lstStyle/>
            <a:p>
              <a:endParaRPr/>
            </a:p>
          </p:txBody>
        </p:sp>
        <p:sp>
          <p:nvSpPr>
            <p:cNvPr id="28" name="object 28"/>
            <p:cNvSpPr/>
            <p:nvPr/>
          </p:nvSpPr>
          <p:spPr>
            <a:xfrm>
              <a:off x="1533240" y="2589467"/>
              <a:ext cx="0" cy="939165"/>
            </a:xfrm>
            <a:custGeom>
              <a:avLst/>
              <a:gdLst/>
              <a:ahLst/>
              <a:cxnLst/>
              <a:rect l="l" t="t" r="r" b="b"/>
              <a:pathLst>
                <a:path h="939164">
                  <a:moveTo>
                    <a:pt x="0" y="938719"/>
                  </a:moveTo>
                  <a:lnTo>
                    <a:pt x="1" y="0"/>
                  </a:lnTo>
                </a:path>
              </a:pathLst>
            </a:custGeom>
            <a:ln w="38100">
              <a:solidFill>
                <a:srgbClr val="BFBFBF"/>
              </a:solidFill>
            </a:ln>
          </p:spPr>
          <p:txBody>
            <a:bodyPr wrap="square" lIns="0" tIns="0" rIns="0" bIns="0" rtlCol="0"/>
            <a:lstStyle/>
            <a:p>
              <a:endParaRPr/>
            </a:p>
          </p:txBody>
        </p:sp>
      </p:grpSp>
      <p:sp>
        <p:nvSpPr>
          <p:cNvPr id="29" name="object 29"/>
          <p:cNvSpPr txBox="1"/>
          <p:nvPr/>
        </p:nvSpPr>
        <p:spPr>
          <a:xfrm>
            <a:off x="706181" y="1825244"/>
            <a:ext cx="1544320" cy="802640"/>
          </a:xfrm>
          <a:prstGeom prst="rect">
            <a:avLst/>
          </a:prstGeom>
        </p:spPr>
        <p:txBody>
          <a:bodyPr vert="horz" wrap="square" lIns="0" tIns="12700" rIns="0" bIns="0" rtlCol="0">
            <a:spAutoFit/>
          </a:bodyPr>
          <a:lstStyle/>
          <a:p>
            <a:pPr marL="147955">
              <a:lnSpc>
                <a:spcPct val="100000"/>
              </a:lnSpc>
              <a:spcBef>
                <a:spcPts val="100"/>
              </a:spcBef>
            </a:pPr>
            <a:r>
              <a:rPr sz="1800" b="1" dirty="0">
                <a:solidFill>
                  <a:srgbClr val="4F81BD"/>
                </a:solidFill>
                <a:latin typeface="Tahoma"/>
                <a:cs typeface="Tahoma"/>
              </a:rPr>
              <a:t>Scaled</a:t>
            </a:r>
            <a:r>
              <a:rPr sz="1800" b="1" spc="80" dirty="0">
                <a:solidFill>
                  <a:srgbClr val="4F81BD"/>
                </a:solidFill>
                <a:latin typeface="Tahoma"/>
                <a:cs typeface="Tahoma"/>
              </a:rPr>
              <a:t> </a:t>
            </a:r>
            <a:r>
              <a:rPr sz="1800" b="1" spc="-25" dirty="0">
                <a:solidFill>
                  <a:srgbClr val="4F81BD"/>
                </a:solidFill>
                <a:latin typeface="Tahoma"/>
                <a:cs typeface="Tahoma"/>
              </a:rPr>
              <a:t>error</a:t>
            </a:r>
            <a:endParaRPr sz="1800">
              <a:latin typeface="Tahoma"/>
              <a:cs typeface="Tahoma"/>
            </a:endParaRPr>
          </a:p>
          <a:p>
            <a:pPr marL="12700">
              <a:lnSpc>
                <a:spcPct val="100000"/>
              </a:lnSpc>
              <a:spcBef>
                <a:spcPts val="1800"/>
              </a:spcBef>
              <a:tabLst>
                <a:tab pos="1118870" algn="l"/>
              </a:tabLst>
            </a:pPr>
            <a:r>
              <a:rPr sz="1800" spc="-10" dirty="0">
                <a:latin typeface="Verdana"/>
                <a:cs typeface="Verdana"/>
              </a:rPr>
              <a:t>Train</a:t>
            </a:r>
            <a:r>
              <a:rPr sz="1800" dirty="0">
                <a:latin typeface="Verdana"/>
                <a:cs typeface="Verdana"/>
              </a:rPr>
              <a:t>	</a:t>
            </a:r>
            <a:r>
              <a:rPr sz="2700" spc="-209" baseline="3086" dirty="0">
                <a:latin typeface="Verdana"/>
                <a:cs typeface="Verdana"/>
              </a:rPr>
              <a:t>Test</a:t>
            </a:r>
            <a:endParaRPr sz="2700" baseline="3086">
              <a:latin typeface="Verdana"/>
              <a:cs typeface="Verdana"/>
            </a:endParaRPr>
          </a:p>
        </p:txBody>
      </p:sp>
      <p:grpSp>
        <p:nvGrpSpPr>
          <p:cNvPr id="30" name="object 30"/>
          <p:cNvGrpSpPr/>
          <p:nvPr/>
        </p:nvGrpSpPr>
        <p:grpSpPr>
          <a:xfrm>
            <a:off x="1642127" y="3180200"/>
            <a:ext cx="796925" cy="165100"/>
            <a:chOff x="1642127" y="3180200"/>
            <a:chExt cx="796925" cy="165100"/>
          </a:xfrm>
        </p:grpSpPr>
        <p:sp>
          <p:nvSpPr>
            <p:cNvPr id="31" name="object 31"/>
            <p:cNvSpPr/>
            <p:nvPr/>
          </p:nvSpPr>
          <p:spPr>
            <a:xfrm>
              <a:off x="1744526" y="3274565"/>
              <a:ext cx="259079" cy="23495"/>
            </a:xfrm>
            <a:custGeom>
              <a:avLst/>
              <a:gdLst/>
              <a:ahLst/>
              <a:cxnLst/>
              <a:rect l="l" t="t" r="r" b="b"/>
              <a:pathLst>
                <a:path w="259080" h="23495">
                  <a:moveTo>
                    <a:pt x="0" y="0"/>
                  </a:moveTo>
                  <a:lnTo>
                    <a:pt x="258786" y="22888"/>
                  </a:lnTo>
                </a:path>
              </a:pathLst>
            </a:custGeom>
            <a:ln w="38100">
              <a:solidFill>
                <a:srgbClr val="D99694"/>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1998549" y="3250176"/>
              <a:ext cx="107161" cy="94552"/>
            </a:xfrm>
            <a:prstGeom prst="rect">
              <a:avLst/>
            </a:prstGeom>
          </p:spPr>
        </p:pic>
        <p:pic>
          <p:nvPicPr>
            <p:cNvPr id="33" name="object 33"/>
            <p:cNvPicPr/>
            <p:nvPr/>
          </p:nvPicPr>
          <p:blipFill>
            <a:blip r:embed="rId7" cstate="print"/>
            <a:stretch>
              <a:fillRect/>
            </a:stretch>
          </p:blipFill>
          <p:spPr>
            <a:xfrm>
              <a:off x="2331768" y="3180200"/>
              <a:ext cx="107161" cy="94552"/>
            </a:xfrm>
            <a:prstGeom prst="rect">
              <a:avLst/>
            </a:prstGeom>
          </p:spPr>
        </p:pic>
        <p:sp>
          <p:nvSpPr>
            <p:cNvPr id="34" name="object 34"/>
            <p:cNvSpPr/>
            <p:nvPr/>
          </p:nvSpPr>
          <p:spPr>
            <a:xfrm>
              <a:off x="2086649" y="3211376"/>
              <a:ext cx="299085" cy="82550"/>
            </a:xfrm>
            <a:custGeom>
              <a:avLst/>
              <a:gdLst/>
              <a:ahLst/>
              <a:cxnLst/>
              <a:rect l="l" t="t" r="r" b="b"/>
              <a:pathLst>
                <a:path w="299085" h="82550">
                  <a:moveTo>
                    <a:pt x="298700" y="0"/>
                  </a:moveTo>
                  <a:lnTo>
                    <a:pt x="0" y="82428"/>
                  </a:lnTo>
                </a:path>
              </a:pathLst>
            </a:custGeom>
            <a:solidFill>
              <a:srgbClr val="D99694"/>
            </a:solidFill>
          </p:spPr>
          <p:txBody>
            <a:bodyPr wrap="square" lIns="0" tIns="0" rIns="0" bIns="0" rtlCol="0"/>
            <a:lstStyle/>
            <a:p>
              <a:endParaRPr/>
            </a:p>
          </p:txBody>
        </p:sp>
        <p:sp>
          <p:nvSpPr>
            <p:cNvPr id="35" name="object 35"/>
            <p:cNvSpPr/>
            <p:nvPr/>
          </p:nvSpPr>
          <p:spPr>
            <a:xfrm>
              <a:off x="2086649" y="3211376"/>
              <a:ext cx="299085" cy="82550"/>
            </a:xfrm>
            <a:custGeom>
              <a:avLst/>
              <a:gdLst/>
              <a:ahLst/>
              <a:cxnLst/>
              <a:rect l="l" t="t" r="r" b="b"/>
              <a:pathLst>
                <a:path w="299085" h="82550">
                  <a:moveTo>
                    <a:pt x="0" y="82428"/>
                  </a:moveTo>
                  <a:lnTo>
                    <a:pt x="298700" y="0"/>
                  </a:lnTo>
                </a:path>
              </a:pathLst>
            </a:custGeom>
            <a:ln w="38100">
              <a:solidFill>
                <a:srgbClr val="D99694"/>
              </a:solidFill>
            </a:ln>
          </p:spPr>
          <p:txBody>
            <a:bodyPr wrap="square" lIns="0" tIns="0" rIns="0" bIns="0" rtlCol="0"/>
            <a:lstStyle/>
            <a:p>
              <a:endParaRPr/>
            </a:p>
          </p:txBody>
        </p:sp>
        <p:pic>
          <p:nvPicPr>
            <p:cNvPr id="36" name="object 36"/>
            <p:cNvPicPr/>
            <p:nvPr/>
          </p:nvPicPr>
          <p:blipFill>
            <a:blip r:embed="rId8" cstate="print"/>
            <a:stretch>
              <a:fillRect/>
            </a:stretch>
          </p:blipFill>
          <p:spPr>
            <a:xfrm>
              <a:off x="1642127" y="3227288"/>
              <a:ext cx="107161" cy="94552"/>
            </a:xfrm>
            <a:prstGeom prst="rect">
              <a:avLst/>
            </a:prstGeom>
          </p:spPr>
        </p:pic>
      </p:grpSp>
      <p:sp>
        <p:nvSpPr>
          <p:cNvPr id="37" name="object 37"/>
          <p:cNvSpPr txBox="1"/>
          <p:nvPr/>
        </p:nvSpPr>
        <p:spPr>
          <a:xfrm>
            <a:off x="2505937" y="2489708"/>
            <a:ext cx="16256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7F7F7F"/>
                </a:solidFill>
                <a:latin typeface="Cambria Math"/>
                <a:cs typeface="Cambria Math"/>
              </a:rPr>
              <a:t>𝒚</a:t>
            </a:r>
            <a:endParaRPr sz="1800">
              <a:latin typeface="Cambria Math"/>
              <a:cs typeface="Cambria Math"/>
            </a:endParaRPr>
          </a:p>
        </p:txBody>
      </p:sp>
      <p:sp>
        <p:nvSpPr>
          <p:cNvPr id="38" name="object 38"/>
          <p:cNvSpPr txBox="1"/>
          <p:nvPr/>
        </p:nvSpPr>
        <p:spPr>
          <a:xfrm>
            <a:off x="2534475" y="3032252"/>
            <a:ext cx="158750" cy="299720"/>
          </a:xfrm>
          <a:prstGeom prst="rect">
            <a:avLst/>
          </a:prstGeom>
        </p:spPr>
        <p:txBody>
          <a:bodyPr vert="horz" wrap="square" lIns="0" tIns="12700" rIns="0" bIns="0" rtlCol="0">
            <a:spAutoFit/>
          </a:bodyPr>
          <a:lstStyle/>
          <a:p>
            <a:pPr marL="12700">
              <a:lnSpc>
                <a:spcPct val="100000"/>
              </a:lnSpc>
              <a:spcBef>
                <a:spcPts val="100"/>
              </a:spcBef>
            </a:pPr>
            <a:r>
              <a:rPr sz="1800" spc="-844" dirty="0">
                <a:solidFill>
                  <a:srgbClr val="953735"/>
                </a:solidFill>
                <a:latin typeface="Cambria Math"/>
                <a:cs typeface="Cambria Math"/>
              </a:rPr>
              <a:t>𝒚</a:t>
            </a:r>
            <a:r>
              <a:rPr sz="1800" spc="204" dirty="0">
                <a:solidFill>
                  <a:srgbClr val="953735"/>
                </a:solidFill>
                <a:latin typeface="Cambria Math"/>
                <a:cs typeface="Cambria Math"/>
              </a:rPr>
              <a:t>J</a:t>
            </a:r>
            <a:endParaRPr sz="1800">
              <a:latin typeface="Cambria Math"/>
              <a:cs typeface="Cambria Math"/>
            </a:endParaRPr>
          </a:p>
        </p:txBody>
      </p:sp>
      <p:sp>
        <p:nvSpPr>
          <p:cNvPr id="39" name="object 39"/>
          <p:cNvSpPr/>
          <p:nvPr/>
        </p:nvSpPr>
        <p:spPr>
          <a:xfrm>
            <a:off x="1172928" y="4602589"/>
            <a:ext cx="215900" cy="12700"/>
          </a:xfrm>
          <a:custGeom>
            <a:avLst/>
            <a:gdLst/>
            <a:ahLst/>
            <a:cxnLst/>
            <a:rect l="l" t="t" r="r" b="b"/>
            <a:pathLst>
              <a:path w="215900" h="12700">
                <a:moveTo>
                  <a:pt x="215900" y="0"/>
                </a:moveTo>
                <a:lnTo>
                  <a:pt x="0" y="0"/>
                </a:lnTo>
                <a:lnTo>
                  <a:pt x="0" y="12700"/>
                </a:lnTo>
                <a:lnTo>
                  <a:pt x="215900" y="12700"/>
                </a:lnTo>
                <a:lnTo>
                  <a:pt x="215900" y="0"/>
                </a:lnTo>
                <a:close/>
              </a:path>
            </a:pathLst>
          </a:custGeom>
          <a:solidFill>
            <a:srgbClr val="000000"/>
          </a:solidFill>
        </p:spPr>
        <p:txBody>
          <a:bodyPr wrap="square" lIns="0" tIns="0" rIns="0" bIns="0" rtlCol="0"/>
          <a:lstStyle/>
          <a:p>
            <a:endParaRPr/>
          </a:p>
        </p:txBody>
      </p:sp>
      <p:sp>
        <p:nvSpPr>
          <p:cNvPr id="40" name="object 40"/>
          <p:cNvSpPr txBox="1"/>
          <p:nvPr/>
        </p:nvSpPr>
        <p:spPr>
          <a:xfrm>
            <a:off x="1129748" y="4219955"/>
            <a:ext cx="278130" cy="330200"/>
          </a:xfrm>
          <a:prstGeom prst="rect">
            <a:avLst/>
          </a:prstGeom>
        </p:spPr>
        <p:txBody>
          <a:bodyPr vert="horz" wrap="square" lIns="0" tIns="12700" rIns="0" bIns="0" rtlCol="0">
            <a:spAutoFit/>
          </a:bodyPr>
          <a:lstStyle/>
          <a:p>
            <a:pPr marL="38100">
              <a:lnSpc>
                <a:spcPct val="100000"/>
              </a:lnSpc>
              <a:spcBef>
                <a:spcPts val="100"/>
              </a:spcBef>
            </a:pPr>
            <a:r>
              <a:rPr sz="2000" spc="-25" dirty="0">
                <a:latin typeface="Cambria Math"/>
                <a:cs typeface="Cambria Math"/>
              </a:rPr>
              <a:t>𝑒</a:t>
            </a:r>
            <a:r>
              <a:rPr sz="2250" spc="-37" baseline="-14814" dirty="0">
                <a:latin typeface="Cambria Math"/>
                <a:cs typeface="Cambria Math"/>
              </a:rPr>
              <a:t>𝑡</a:t>
            </a:r>
            <a:endParaRPr sz="2250" baseline="-14814">
              <a:latin typeface="Cambria Math"/>
              <a:cs typeface="Cambria Math"/>
            </a:endParaRPr>
          </a:p>
        </p:txBody>
      </p:sp>
      <p:sp>
        <p:nvSpPr>
          <p:cNvPr id="41" name="object 41"/>
          <p:cNvSpPr txBox="1"/>
          <p:nvPr/>
        </p:nvSpPr>
        <p:spPr>
          <a:xfrm>
            <a:off x="570122" y="4411979"/>
            <a:ext cx="1110615"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Cambria Math"/>
                <a:cs typeface="Cambria Math"/>
              </a:rPr>
              <a:t>𝑞</a:t>
            </a:r>
            <a:r>
              <a:rPr sz="2250" baseline="-14814" dirty="0">
                <a:latin typeface="Cambria Math"/>
                <a:cs typeface="Cambria Math"/>
              </a:rPr>
              <a:t>𝑡</a:t>
            </a:r>
            <a:r>
              <a:rPr sz="2250" spc="472" baseline="-14814" dirty="0">
                <a:latin typeface="Cambria Math"/>
                <a:cs typeface="Cambria Math"/>
              </a:rPr>
              <a:t> </a:t>
            </a:r>
            <a:r>
              <a:rPr sz="2000" dirty="0">
                <a:latin typeface="Cambria Math"/>
                <a:cs typeface="Cambria Math"/>
              </a:rPr>
              <a:t>=</a:t>
            </a:r>
            <a:r>
              <a:rPr sz="2000" spc="400" dirty="0">
                <a:latin typeface="Cambria Math"/>
                <a:cs typeface="Cambria Math"/>
              </a:rPr>
              <a:t> </a:t>
            </a:r>
            <a:r>
              <a:rPr sz="3000" baseline="-37500" dirty="0">
                <a:latin typeface="Cambria Math"/>
                <a:cs typeface="Cambria Math"/>
              </a:rPr>
              <a:t>𝑆</a:t>
            </a:r>
            <a:r>
              <a:rPr sz="3000" spc="667" baseline="-37500" dirty="0">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42" name="object 42"/>
          <p:cNvSpPr/>
          <p:nvPr/>
        </p:nvSpPr>
        <p:spPr>
          <a:xfrm>
            <a:off x="1719028" y="4602589"/>
            <a:ext cx="762000" cy="12700"/>
          </a:xfrm>
          <a:custGeom>
            <a:avLst/>
            <a:gdLst/>
            <a:ahLst/>
            <a:cxnLst/>
            <a:rect l="l" t="t" r="r" b="b"/>
            <a:pathLst>
              <a:path w="762000" h="12700">
                <a:moveTo>
                  <a:pt x="762000" y="0"/>
                </a:moveTo>
                <a:lnTo>
                  <a:pt x="0" y="0"/>
                </a:lnTo>
                <a:lnTo>
                  <a:pt x="0" y="12700"/>
                </a:lnTo>
                <a:lnTo>
                  <a:pt x="762000" y="12700"/>
                </a:lnTo>
                <a:lnTo>
                  <a:pt x="762000" y="0"/>
                </a:lnTo>
                <a:close/>
              </a:path>
            </a:pathLst>
          </a:custGeom>
          <a:solidFill>
            <a:srgbClr val="000000"/>
          </a:solidFill>
        </p:spPr>
        <p:txBody>
          <a:bodyPr wrap="square" lIns="0" tIns="0" rIns="0" bIns="0" rtlCol="0"/>
          <a:lstStyle/>
          <a:p>
            <a:endParaRPr/>
          </a:p>
        </p:txBody>
      </p:sp>
      <p:sp>
        <p:nvSpPr>
          <p:cNvPr id="43" name="object 43"/>
          <p:cNvSpPr txBox="1"/>
          <p:nvPr/>
        </p:nvSpPr>
        <p:spPr>
          <a:xfrm>
            <a:off x="1675785" y="4219955"/>
            <a:ext cx="830580" cy="330200"/>
          </a:xfrm>
          <a:prstGeom prst="rect">
            <a:avLst/>
          </a:prstGeom>
        </p:spPr>
        <p:txBody>
          <a:bodyPr vert="horz" wrap="square" lIns="0" tIns="12700" rIns="0" bIns="0" rtlCol="0">
            <a:spAutoFit/>
          </a:bodyPr>
          <a:lstStyle/>
          <a:p>
            <a:pPr marL="38100">
              <a:lnSpc>
                <a:spcPct val="100000"/>
              </a:lnSpc>
              <a:spcBef>
                <a:spcPts val="100"/>
              </a:spcBef>
            </a:pPr>
            <a:r>
              <a:rPr sz="2000" dirty="0">
                <a:latin typeface="Cambria Math"/>
                <a:cs typeface="Cambria Math"/>
              </a:rPr>
              <a:t>𝑦</a:t>
            </a:r>
            <a:r>
              <a:rPr sz="2250" baseline="-14814" dirty="0">
                <a:latin typeface="Cambria Math"/>
                <a:cs typeface="Cambria Math"/>
              </a:rPr>
              <a:t>𝑡</a:t>
            </a:r>
            <a:r>
              <a:rPr sz="2250" spc="300" baseline="-14814" dirty="0">
                <a:latin typeface="Cambria Math"/>
                <a:cs typeface="Cambria Math"/>
              </a:rPr>
              <a:t> </a:t>
            </a:r>
            <a:r>
              <a:rPr sz="2000" dirty="0">
                <a:latin typeface="Cambria Math"/>
                <a:cs typeface="Cambria Math"/>
              </a:rPr>
              <a:t>− </a:t>
            </a:r>
            <a:r>
              <a:rPr sz="2000" spc="-800" dirty="0">
                <a:latin typeface="Cambria Math"/>
                <a:cs typeface="Cambria Math"/>
              </a:rPr>
              <a:t>𝑦</a:t>
            </a:r>
            <a:r>
              <a:rPr sz="2000" spc="60" dirty="0">
                <a:latin typeface="Cambria Math"/>
                <a:cs typeface="Cambria Math"/>
              </a:rPr>
              <a:t>-</a:t>
            </a:r>
            <a:r>
              <a:rPr sz="2250" spc="30" baseline="-14814" dirty="0">
                <a:latin typeface="Cambria Math"/>
                <a:cs typeface="Cambria Math"/>
              </a:rPr>
              <a:t>𝑡</a:t>
            </a:r>
            <a:endParaRPr sz="2250" baseline="-14814">
              <a:latin typeface="Cambria Math"/>
              <a:cs typeface="Cambria Math"/>
            </a:endParaRPr>
          </a:p>
        </p:txBody>
      </p:sp>
      <p:sp>
        <p:nvSpPr>
          <p:cNvPr id="44" name="object 44"/>
          <p:cNvSpPr txBox="1"/>
          <p:nvPr/>
        </p:nvSpPr>
        <p:spPr>
          <a:xfrm>
            <a:off x="2014557" y="4582667"/>
            <a:ext cx="160020"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𝑆</a:t>
            </a:r>
            <a:endParaRPr sz="2000">
              <a:latin typeface="Cambria Math"/>
              <a:cs typeface="Cambria Math"/>
            </a:endParaRPr>
          </a:p>
        </p:txBody>
      </p:sp>
      <p:sp>
        <p:nvSpPr>
          <p:cNvPr id="45" name="object 45"/>
          <p:cNvSpPr/>
          <p:nvPr/>
        </p:nvSpPr>
        <p:spPr>
          <a:xfrm>
            <a:off x="4923938" y="2663936"/>
            <a:ext cx="502284" cy="212090"/>
          </a:xfrm>
          <a:custGeom>
            <a:avLst/>
            <a:gdLst/>
            <a:ahLst/>
            <a:cxnLst/>
            <a:rect l="l" t="t" r="r" b="b"/>
            <a:pathLst>
              <a:path w="502285" h="212089">
                <a:moveTo>
                  <a:pt x="434394" y="0"/>
                </a:moveTo>
                <a:lnTo>
                  <a:pt x="431379" y="8595"/>
                </a:lnTo>
                <a:lnTo>
                  <a:pt x="443637" y="13914"/>
                </a:lnTo>
                <a:lnTo>
                  <a:pt x="454178" y="21277"/>
                </a:lnTo>
                <a:lnTo>
                  <a:pt x="475582" y="55409"/>
                </a:lnTo>
                <a:lnTo>
                  <a:pt x="481799" y="86516"/>
                </a:lnTo>
                <a:lnTo>
                  <a:pt x="481832" y="86747"/>
                </a:lnTo>
                <a:lnTo>
                  <a:pt x="479474" y="140447"/>
                </a:lnTo>
                <a:lnTo>
                  <a:pt x="462951" y="180840"/>
                </a:lnTo>
                <a:lnTo>
                  <a:pt x="431714" y="203150"/>
                </a:lnTo>
                <a:lnTo>
                  <a:pt x="434394" y="211745"/>
                </a:lnTo>
                <a:lnTo>
                  <a:pt x="474849" y="187708"/>
                </a:lnTo>
                <a:lnTo>
                  <a:pt x="497571" y="143335"/>
                </a:lnTo>
                <a:lnTo>
                  <a:pt x="501924" y="105928"/>
                </a:lnTo>
                <a:lnTo>
                  <a:pt x="500845" y="86747"/>
                </a:lnTo>
                <a:lnTo>
                  <a:pt x="484455" y="37114"/>
                </a:lnTo>
                <a:lnTo>
                  <a:pt x="449745" y="5542"/>
                </a:lnTo>
                <a:lnTo>
                  <a:pt x="434394" y="0"/>
                </a:lnTo>
                <a:close/>
              </a:path>
              <a:path w="502285" h="212089">
                <a:moveTo>
                  <a:pt x="67530" y="0"/>
                </a:moveTo>
                <a:lnTo>
                  <a:pt x="27148" y="24099"/>
                </a:lnTo>
                <a:lnTo>
                  <a:pt x="4367" y="68577"/>
                </a:lnTo>
                <a:lnTo>
                  <a:pt x="0" y="105928"/>
                </a:lnTo>
                <a:lnTo>
                  <a:pt x="982" y="123487"/>
                </a:lnTo>
                <a:lnTo>
                  <a:pt x="17412" y="174743"/>
                </a:lnTo>
                <a:lnTo>
                  <a:pt x="52134" y="206209"/>
                </a:lnTo>
                <a:lnTo>
                  <a:pt x="67530" y="211745"/>
                </a:lnTo>
                <a:lnTo>
                  <a:pt x="70209" y="203150"/>
                </a:lnTo>
                <a:lnTo>
                  <a:pt x="58143" y="197806"/>
                </a:lnTo>
                <a:lnTo>
                  <a:pt x="47731" y="190369"/>
                </a:lnTo>
                <a:lnTo>
                  <a:pt x="26374" y="155690"/>
                </a:lnTo>
                <a:lnTo>
                  <a:pt x="19357" y="105928"/>
                </a:lnTo>
                <a:lnTo>
                  <a:pt x="19310" y="104811"/>
                </a:lnTo>
                <a:lnTo>
                  <a:pt x="26374" y="55409"/>
                </a:lnTo>
                <a:lnTo>
                  <a:pt x="47815" y="21277"/>
                </a:lnTo>
                <a:lnTo>
                  <a:pt x="70544" y="8595"/>
                </a:lnTo>
                <a:lnTo>
                  <a:pt x="67530" y="0"/>
                </a:lnTo>
                <a:close/>
              </a:path>
            </a:pathLst>
          </a:custGeom>
          <a:solidFill>
            <a:srgbClr val="000000"/>
          </a:solidFill>
        </p:spPr>
        <p:txBody>
          <a:bodyPr wrap="square" lIns="0" tIns="0" rIns="0" bIns="0" rtlCol="0"/>
          <a:lstStyle/>
          <a:p>
            <a:endParaRPr/>
          </a:p>
        </p:txBody>
      </p:sp>
      <p:sp>
        <p:nvSpPr>
          <p:cNvPr id="46" name="object 46"/>
          <p:cNvSpPr txBox="1"/>
          <p:nvPr/>
        </p:nvSpPr>
        <p:spPr>
          <a:xfrm>
            <a:off x="3001726" y="1852676"/>
            <a:ext cx="2546350" cy="1040765"/>
          </a:xfrm>
          <a:prstGeom prst="rect">
            <a:avLst/>
          </a:prstGeom>
        </p:spPr>
        <p:txBody>
          <a:bodyPr vert="horz" wrap="square" lIns="0" tIns="28575" rIns="0" bIns="0" rtlCol="0">
            <a:spAutoFit/>
          </a:bodyPr>
          <a:lstStyle/>
          <a:p>
            <a:pPr marL="38100" marR="30480">
              <a:lnSpc>
                <a:spcPts val="2090"/>
              </a:lnSpc>
              <a:spcBef>
                <a:spcPts val="225"/>
              </a:spcBef>
            </a:pPr>
            <a:r>
              <a:rPr sz="1800" b="1" dirty="0">
                <a:solidFill>
                  <a:srgbClr val="C0504D"/>
                </a:solidFill>
                <a:latin typeface="Tahoma"/>
                <a:cs typeface="Tahoma"/>
              </a:rPr>
              <a:t>Mean</a:t>
            </a:r>
            <a:r>
              <a:rPr sz="1800" b="1" spc="-10" dirty="0">
                <a:solidFill>
                  <a:srgbClr val="C0504D"/>
                </a:solidFill>
                <a:latin typeface="Tahoma"/>
                <a:cs typeface="Tahoma"/>
              </a:rPr>
              <a:t> </a:t>
            </a:r>
            <a:r>
              <a:rPr sz="1800" b="1" spc="-35" dirty="0">
                <a:solidFill>
                  <a:srgbClr val="77933C"/>
                </a:solidFill>
                <a:latin typeface="Tahoma"/>
                <a:cs typeface="Tahoma"/>
              </a:rPr>
              <a:t>absolute</a:t>
            </a:r>
            <a:r>
              <a:rPr sz="1800" b="1" spc="-5" dirty="0">
                <a:solidFill>
                  <a:srgbClr val="77933C"/>
                </a:solidFill>
                <a:latin typeface="Tahoma"/>
                <a:cs typeface="Tahoma"/>
              </a:rPr>
              <a:t> </a:t>
            </a:r>
            <a:r>
              <a:rPr sz="1800" b="1" spc="-10" dirty="0">
                <a:solidFill>
                  <a:srgbClr val="4F81BD"/>
                </a:solidFill>
                <a:latin typeface="Tahoma"/>
                <a:cs typeface="Tahoma"/>
              </a:rPr>
              <a:t>scaled error</a:t>
            </a:r>
            <a:endParaRPr sz="1800">
              <a:latin typeface="Tahoma"/>
              <a:cs typeface="Tahoma"/>
            </a:endParaRPr>
          </a:p>
          <a:p>
            <a:pPr marL="372745">
              <a:lnSpc>
                <a:spcPct val="100000"/>
              </a:lnSpc>
              <a:spcBef>
                <a:spcPts val="1525"/>
              </a:spcBef>
            </a:pPr>
            <a:r>
              <a:rPr sz="1800" dirty="0">
                <a:latin typeface="Cambria Math"/>
                <a:cs typeface="Cambria Math"/>
              </a:rPr>
              <a:t>𝑀𝐴𝑆𝐸</a:t>
            </a:r>
            <a:r>
              <a:rPr sz="1800" spc="70" dirty="0">
                <a:latin typeface="Cambria Math"/>
                <a:cs typeface="Cambria Math"/>
              </a:rPr>
              <a:t>  </a:t>
            </a:r>
            <a:r>
              <a:rPr sz="1800" dirty="0">
                <a:latin typeface="Cambria Math"/>
                <a:cs typeface="Cambria Math"/>
              </a:rPr>
              <a:t>=</a:t>
            </a:r>
            <a:r>
              <a:rPr sz="1800" spc="85" dirty="0">
                <a:latin typeface="Cambria Math"/>
                <a:cs typeface="Cambria Math"/>
              </a:rPr>
              <a:t> </a:t>
            </a:r>
            <a:r>
              <a:rPr sz="1800" dirty="0">
                <a:solidFill>
                  <a:srgbClr val="C0504D"/>
                </a:solidFill>
                <a:latin typeface="Cambria Math"/>
                <a:cs typeface="Cambria Math"/>
              </a:rPr>
              <a:t>𝑚𝑒𝑎𝑛</a:t>
            </a:r>
            <a:r>
              <a:rPr sz="1800" spc="360" dirty="0">
                <a:solidFill>
                  <a:srgbClr val="C0504D"/>
                </a:solidFill>
                <a:latin typeface="Cambria Math"/>
                <a:cs typeface="Cambria Math"/>
              </a:rPr>
              <a:t> </a:t>
            </a:r>
            <a:r>
              <a:rPr sz="1800" spc="-20" dirty="0">
                <a:solidFill>
                  <a:srgbClr val="77933C"/>
                </a:solidFill>
                <a:latin typeface="Cambria Math"/>
                <a:cs typeface="Cambria Math"/>
              </a:rPr>
              <a:t>|</a:t>
            </a:r>
            <a:r>
              <a:rPr sz="1800" spc="-20" dirty="0">
                <a:solidFill>
                  <a:srgbClr val="4F81BD"/>
                </a:solidFill>
                <a:latin typeface="Cambria Math"/>
                <a:cs typeface="Cambria Math"/>
              </a:rPr>
              <a:t>𝑞</a:t>
            </a:r>
            <a:r>
              <a:rPr sz="1950" spc="-30" baseline="-14957" dirty="0">
                <a:solidFill>
                  <a:srgbClr val="4F81BD"/>
                </a:solidFill>
                <a:latin typeface="Cambria Math"/>
                <a:cs typeface="Cambria Math"/>
              </a:rPr>
              <a:t>𝑡</a:t>
            </a:r>
            <a:r>
              <a:rPr sz="1800" spc="-20" dirty="0">
                <a:solidFill>
                  <a:srgbClr val="77933C"/>
                </a:solidFill>
                <a:latin typeface="Cambria Math"/>
                <a:cs typeface="Cambria Math"/>
              </a:rPr>
              <a:t>|</a:t>
            </a:r>
            <a:endParaRPr sz="1800">
              <a:latin typeface="Cambria Math"/>
              <a:cs typeface="Cambria Math"/>
            </a:endParaRPr>
          </a:p>
        </p:txBody>
      </p:sp>
      <p:sp>
        <p:nvSpPr>
          <p:cNvPr id="47" name="object 47"/>
          <p:cNvSpPr txBox="1"/>
          <p:nvPr/>
        </p:nvSpPr>
        <p:spPr>
          <a:xfrm>
            <a:off x="4542468" y="3327400"/>
            <a:ext cx="480059" cy="223520"/>
          </a:xfrm>
          <a:prstGeom prst="rect">
            <a:avLst/>
          </a:prstGeom>
        </p:spPr>
        <p:txBody>
          <a:bodyPr vert="horz" wrap="square" lIns="0" tIns="12700" rIns="0" bIns="0" rtlCol="0">
            <a:spAutoFit/>
          </a:bodyPr>
          <a:lstStyle/>
          <a:p>
            <a:pPr marL="12700">
              <a:lnSpc>
                <a:spcPct val="100000"/>
              </a:lnSpc>
              <a:spcBef>
                <a:spcPts val="100"/>
              </a:spcBef>
            </a:pPr>
            <a:r>
              <a:rPr sz="1300" spc="50" dirty="0">
                <a:latin typeface="Cambria Math"/>
                <a:cs typeface="Cambria Math"/>
              </a:rPr>
              <a:t>𝑛𝑎𝑖𝑣𝑒</a:t>
            </a:r>
            <a:endParaRPr sz="1300">
              <a:latin typeface="Cambria Math"/>
              <a:cs typeface="Cambria Math"/>
            </a:endParaRPr>
          </a:p>
        </p:txBody>
      </p:sp>
      <p:sp>
        <p:nvSpPr>
          <p:cNvPr id="48" name="object 48"/>
          <p:cNvSpPr txBox="1"/>
          <p:nvPr/>
        </p:nvSpPr>
        <p:spPr>
          <a:xfrm>
            <a:off x="3620956" y="3068828"/>
            <a:ext cx="1568450" cy="299720"/>
          </a:xfrm>
          <a:prstGeom prst="rect">
            <a:avLst/>
          </a:prstGeom>
        </p:spPr>
        <p:txBody>
          <a:bodyPr vert="horz" wrap="square" lIns="0" tIns="12700" rIns="0" bIns="0" rtlCol="0">
            <a:spAutoFit/>
          </a:bodyPr>
          <a:lstStyle/>
          <a:p>
            <a:pPr marL="38100">
              <a:lnSpc>
                <a:spcPct val="100000"/>
              </a:lnSpc>
              <a:spcBef>
                <a:spcPts val="100"/>
              </a:spcBef>
            </a:pPr>
            <a:r>
              <a:rPr sz="2700" baseline="-29320" dirty="0">
                <a:latin typeface="Cambria Math"/>
                <a:cs typeface="Cambria Math"/>
              </a:rPr>
              <a:t>𝑆</a:t>
            </a:r>
            <a:r>
              <a:rPr sz="2700" spc="187" baseline="-29320" dirty="0">
                <a:latin typeface="Cambria Math"/>
                <a:cs typeface="Cambria Math"/>
              </a:rPr>
              <a:t> </a:t>
            </a:r>
            <a:r>
              <a:rPr sz="2700" baseline="-29320" dirty="0">
                <a:latin typeface="Cambria Math"/>
                <a:cs typeface="Cambria Math"/>
              </a:rPr>
              <a:t>=</a:t>
            </a:r>
            <a:r>
              <a:rPr sz="2700" spc="150" baseline="-29320" dirty="0">
                <a:latin typeface="Cambria Math"/>
                <a:cs typeface="Cambria Math"/>
              </a:rPr>
              <a:t> </a:t>
            </a:r>
            <a:r>
              <a:rPr sz="2700" spc="52" baseline="-29320" dirty="0">
                <a:latin typeface="Cambria Math"/>
                <a:cs typeface="Cambria Math"/>
              </a:rPr>
              <a:t>𝑀𝐴𝐸</a:t>
            </a:r>
            <a:r>
              <a:rPr sz="1300" spc="35" dirty="0">
                <a:latin typeface="Cambria Math"/>
                <a:cs typeface="Cambria Math"/>
              </a:rPr>
              <a:t>(𝑡𝑟𝑎𝑖𝑛)</a:t>
            </a:r>
            <a:endParaRPr sz="1300">
              <a:latin typeface="Cambria Math"/>
              <a:cs typeface="Cambria Math"/>
            </a:endParaRPr>
          </a:p>
        </p:txBody>
      </p:sp>
      <p:grpSp>
        <p:nvGrpSpPr>
          <p:cNvPr id="49" name="object 49"/>
          <p:cNvGrpSpPr/>
          <p:nvPr/>
        </p:nvGrpSpPr>
        <p:grpSpPr>
          <a:xfrm>
            <a:off x="4422922" y="4489868"/>
            <a:ext cx="1158240" cy="509905"/>
            <a:chOff x="4422922" y="4489868"/>
            <a:chExt cx="1158240" cy="509905"/>
          </a:xfrm>
        </p:grpSpPr>
        <p:sp>
          <p:nvSpPr>
            <p:cNvPr id="50" name="object 50"/>
            <p:cNvSpPr/>
            <p:nvPr/>
          </p:nvSpPr>
          <p:spPr>
            <a:xfrm>
              <a:off x="4422922" y="4489868"/>
              <a:ext cx="1158240" cy="509905"/>
            </a:xfrm>
            <a:custGeom>
              <a:avLst/>
              <a:gdLst/>
              <a:ahLst/>
              <a:cxnLst/>
              <a:rect l="l" t="t" r="r" b="b"/>
              <a:pathLst>
                <a:path w="1158239" h="509904">
                  <a:moveTo>
                    <a:pt x="176025" y="0"/>
                  </a:moveTo>
                  <a:lnTo>
                    <a:pt x="141199" y="0"/>
                  </a:lnTo>
                  <a:lnTo>
                    <a:pt x="94766" y="469367"/>
                  </a:lnTo>
                  <a:lnTo>
                    <a:pt x="38732" y="365671"/>
                  </a:lnTo>
                  <a:lnTo>
                    <a:pt x="0" y="386097"/>
                  </a:lnTo>
                  <a:lnTo>
                    <a:pt x="4353" y="394022"/>
                  </a:lnTo>
                  <a:lnTo>
                    <a:pt x="24780" y="383307"/>
                  </a:lnTo>
                  <a:lnTo>
                    <a:pt x="93649" y="509885"/>
                  </a:lnTo>
                  <a:lnTo>
                    <a:pt x="104030" y="509885"/>
                  </a:lnTo>
                  <a:lnTo>
                    <a:pt x="153701" y="14846"/>
                  </a:lnTo>
                  <a:lnTo>
                    <a:pt x="167352" y="14846"/>
                  </a:lnTo>
                  <a:lnTo>
                    <a:pt x="167352" y="18585"/>
                  </a:lnTo>
                  <a:lnTo>
                    <a:pt x="1157952" y="18585"/>
                  </a:lnTo>
                  <a:lnTo>
                    <a:pt x="1157952" y="5885"/>
                  </a:lnTo>
                  <a:lnTo>
                    <a:pt x="176025" y="5885"/>
                  </a:lnTo>
                  <a:lnTo>
                    <a:pt x="176025" y="0"/>
                  </a:lnTo>
                  <a:close/>
                </a:path>
              </a:pathLst>
            </a:custGeom>
            <a:solidFill>
              <a:srgbClr val="000000"/>
            </a:solidFill>
          </p:spPr>
          <p:txBody>
            <a:bodyPr wrap="square" lIns="0" tIns="0" rIns="0" bIns="0" rtlCol="0"/>
            <a:lstStyle/>
            <a:p>
              <a:endParaRPr/>
            </a:p>
          </p:txBody>
        </p:sp>
        <p:sp>
          <p:nvSpPr>
            <p:cNvPr id="51" name="object 51"/>
            <p:cNvSpPr/>
            <p:nvPr/>
          </p:nvSpPr>
          <p:spPr>
            <a:xfrm>
              <a:off x="5178183" y="4654819"/>
              <a:ext cx="386715" cy="212090"/>
            </a:xfrm>
            <a:custGeom>
              <a:avLst/>
              <a:gdLst/>
              <a:ahLst/>
              <a:cxnLst/>
              <a:rect l="l" t="t" r="r" b="b"/>
              <a:pathLst>
                <a:path w="386714" h="212089">
                  <a:moveTo>
                    <a:pt x="319077" y="0"/>
                  </a:moveTo>
                  <a:lnTo>
                    <a:pt x="316063" y="8594"/>
                  </a:lnTo>
                  <a:lnTo>
                    <a:pt x="328321" y="13913"/>
                  </a:lnTo>
                  <a:lnTo>
                    <a:pt x="338862" y="21277"/>
                  </a:lnTo>
                  <a:lnTo>
                    <a:pt x="360265" y="55408"/>
                  </a:lnTo>
                  <a:lnTo>
                    <a:pt x="366483" y="86516"/>
                  </a:lnTo>
                  <a:lnTo>
                    <a:pt x="366516" y="86746"/>
                  </a:lnTo>
                  <a:lnTo>
                    <a:pt x="364158" y="140446"/>
                  </a:lnTo>
                  <a:lnTo>
                    <a:pt x="347635" y="180840"/>
                  </a:lnTo>
                  <a:lnTo>
                    <a:pt x="316398" y="203150"/>
                  </a:lnTo>
                  <a:lnTo>
                    <a:pt x="319077" y="211744"/>
                  </a:lnTo>
                  <a:lnTo>
                    <a:pt x="359533" y="187707"/>
                  </a:lnTo>
                  <a:lnTo>
                    <a:pt x="382255" y="143334"/>
                  </a:lnTo>
                  <a:lnTo>
                    <a:pt x="386608" y="105928"/>
                  </a:lnTo>
                  <a:lnTo>
                    <a:pt x="385529" y="86746"/>
                  </a:lnTo>
                  <a:lnTo>
                    <a:pt x="369139" y="37113"/>
                  </a:lnTo>
                  <a:lnTo>
                    <a:pt x="334429" y="5542"/>
                  </a:lnTo>
                  <a:lnTo>
                    <a:pt x="319077" y="0"/>
                  </a:lnTo>
                  <a:close/>
                </a:path>
                <a:path w="386714" h="212089">
                  <a:moveTo>
                    <a:pt x="67530" y="0"/>
                  </a:moveTo>
                  <a:lnTo>
                    <a:pt x="27148" y="24099"/>
                  </a:lnTo>
                  <a:lnTo>
                    <a:pt x="4367" y="68576"/>
                  </a:lnTo>
                  <a:lnTo>
                    <a:pt x="0" y="105928"/>
                  </a:lnTo>
                  <a:lnTo>
                    <a:pt x="982" y="123487"/>
                  </a:lnTo>
                  <a:lnTo>
                    <a:pt x="1088" y="125381"/>
                  </a:lnTo>
                  <a:lnTo>
                    <a:pt x="17412" y="174741"/>
                  </a:lnTo>
                  <a:lnTo>
                    <a:pt x="52134" y="206208"/>
                  </a:lnTo>
                  <a:lnTo>
                    <a:pt x="67530" y="211744"/>
                  </a:lnTo>
                  <a:lnTo>
                    <a:pt x="70209" y="203150"/>
                  </a:lnTo>
                  <a:lnTo>
                    <a:pt x="58143" y="197806"/>
                  </a:lnTo>
                  <a:lnTo>
                    <a:pt x="47731" y="190369"/>
                  </a:lnTo>
                  <a:lnTo>
                    <a:pt x="26374" y="155690"/>
                  </a:lnTo>
                  <a:lnTo>
                    <a:pt x="19357" y="105928"/>
                  </a:lnTo>
                  <a:lnTo>
                    <a:pt x="19310" y="104811"/>
                  </a:lnTo>
                  <a:lnTo>
                    <a:pt x="26374" y="55408"/>
                  </a:lnTo>
                  <a:lnTo>
                    <a:pt x="47815" y="21277"/>
                  </a:lnTo>
                  <a:lnTo>
                    <a:pt x="70544" y="8594"/>
                  </a:lnTo>
                  <a:lnTo>
                    <a:pt x="67530" y="0"/>
                  </a:lnTo>
                  <a:close/>
                </a:path>
              </a:pathLst>
            </a:custGeom>
            <a:solidFill>
              <a:srgbClr val="C0504D"/>
            </a:solidFill>
          </p:spPr>
          <p:txBody>
            <a:bodyPr wrap="square" lIns="0" tIns="0" rIns="0" bIns="0" rtlCol="0"/>
            <a:lstStyle/>
            <a:p>
              <a:endParaRPr/>
            </a:p>
          </p:txBody>
        </p:sp>
      </p:grpSp>
      <p:sp>
        <p:nvSpPr>
          <p:cNvPr id="52" name="object 52"/>
          <p:cNvSpPr txBox="1"/>
          <p:nvPr/>
        </p:nvSpPr>
        <p:spPr>
          <a:xfrm>
            <a:off x="5359641" y="4705096"/>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4F81BD"/>
                </a:solidFill>
                <a:latin typeface="Cambria Math"/>
                <a:cs typeface="Cambria Math"/>
              </a:rPr>
              <a:t>𝑡</a:t>
            </a:r>
            <a:endParaRPr sz="1300">
              <a:latin typeface="Cambria Math"/>
              <a:cs typeface="Cambria Math"/>
            </a:endParaRPr>
          </a:p>
        </p:txBody>
      </p:sp>
      <p:sp>
        <p:nvSpPr>
          <p:cNvPr id="53" name="object 53"/>
          <p:cNvSpPr txBox="1"/>
          <p:nvPr/>
        </p:nvSpPr>
        <p:spPr>
          <a:xfrm>
            <a:off x="3297224" y="4583683"/>
            <a:ext cx="2220595" cy="299720"/>
          </a:xfrm>
          <a:prstGeom prst="rect">
            <a:avLst/>
          </a:prstGeom>
        </p:spPr>
        <p:txBody>
          <a:bodyPr vert="horz" wrap="square" lIns="0" tIns="12700" rIns="0" bIns="0" rtlCol="0">
            <a:spAutoFit/>
          </a:bodyPr>
          <a:lstStyle/>
          <a:p>
            <a:pPr marL="38100">
              <a:lnSpc>
                <a:spcPct val="100000"/>
              </a:lnSpc>
              <a:spcBef>
                <a:spcPts val="100"/>
              </a:spcBef>
              <a:tabLst>
                <a:tab pos="1292860" algn="l"/>
              </a:tabLst>
            </a:pPr>
            <a:r>
              <a:rPr sz="1800" dirty="0">
                <a:latin typeface="Cambria Math"/>
                <a:cs typeface="Cambria Math"/>
              </a:rPr>
              <a:t>𝑅𝑀𝑆𝑆𝐸</a:t>
            </a:r>
            <a:r>
              <a:rPr sz="1800" spc="65" dirty="0">
                <a:latin typeface="Cambria Math"/>
                <a:cs typeface="Cambria Math"/>
              </a:rPr>
              <a:t>  </a:t>
            </a:r>
            <a:r>
              <a:rPr sz="1800" spc="-50" dirty="0">
                <a:latin typeface="Cambria Math"/>
                <a:cs typeface="Cambria Math"/>
              </a:rPr>
              <a:t>=</a:t>
            </a:r>
            <a:r>
              <a:rPr sz="1800" dirty="0">
                <a:latin typeface="Cambria Math"/>
                <a:cs typeface="Cambria Math"/>
              </a:rPr>
              <a:t>	</a:t>
            </a:r>
            <a:r>
              <a:rPr sz="1800" dirty="0">
                <a:solidFill>
                  <a:srgbClr val="C0504D"/>
                </a:solidFill>
                <a:latin typeface="Cambria Math"/>
                <a:cs typeface="Cambria Math"/>
              </a:rPr>
              <a:t>𝑚𝑒𝑎𝑛</a:t>
            </a:r>
            <a:r>
              <a:rPr sz="1800" spc="360" dirty="0">
                <a:solidFill>
                  <a:srgbClr val="C0504D"/>
                </a:solidFill>
                <a:latin typeface="Cambria Math"/>
                <a:cs typeface="Cambria Math"/>
              </a:rPr>
              <a:t> </a:t>
            </a:r>
            <a:r>
              <a:rPr sz="1800" spc="-25" dirty="0">
                <a:solidFill>
                  <a:srgbClr val="4F81BD"/>
                </a:solidFill>
                <a:latin typeface="Cambria Math"/>
                <a:cs typeface="Cambria Math"/>
              </a:rPr>
              <a:t>𝑞</a:t>
            </a:r>
            <a:r>
              <a:rPr sz="1950" spc="-37" baseline="27777" dirty="0">
                <a:solidFill>
                  <a:srgbClr val="77933C"/>
                </a:solidFill>
                <a:latin typeface="Cambria Math"/>
                <a:cs typeface="Cambria Math"/>
              </a:rPr>
              <a:t>2</a:t>
            </a:r>
            <a:endParaRPr sz="1950" baseline="27777">
              <a:latin typeface="Cambria Math"/>
              <a:cs typeface="Cambria Math"/>
            </a:endParaRPr>
          </a:p>
        </p:txBody>
      </p:sp>
      <p:sp>
        <p:nvSpPr>
          <p:cNvPr id="54" name="object 54"/>
          <p:cNvSpPr txBox="1"/>
          <p:nvPr/>
        </p:nvSpPr>
        <p:spPr>
          <a:xfrm>
            <a:off x="3668699" y="5275579"/>
            <a:ext cx="1572260" cy="482600"/>
          </a:xfrm>
          <a:prstGeom prst="rect">
            <a:avLst/>
          </a:prstGeom>
        </p:spPr>
        <p:txBody>
          <a:bodyPr vert="horz" wrap="square" lIns="0" tIns="12700" rIns="0" bIns="0" rtlCol="0">
            <a:spAutoFit/>
          </a:bodyPr>
          <a:lstStyle/>
          <a:p>
            <a:pPr marL="50800">
              <a:lnSpc>
                <a:spcPts val="2100"/>
              </a:lnSpc>
              <a:spcBef>
                <a:spcPts val="100"/>
              </a:spcBef>
            </a:pPr>
            <a:r>
              <a:rPr sz="2700" baseline="-29320" dirty="0">
                <a:latin typeface="Cambria Math"/>
                <a:cs typeface="Cambria Math"/>
              </a:rPr>
              <a:t>𝑆</a:t>
            </a:r>
            <a:r>
              <a:rPr sz="2700" spc="187" baseline="-29320" dirty="0">
                <a:latin typeface="Cambria Math"/>
                <a:cs typeface="Cambria Math"/>
              </a:rPr>
              <a:t> </a:t>
            </a:r>
            <a:r>
              <a:rPr sz="2700" baseline="-29320" dirty="0">
                <a:latin typeface="Cambria Math"/>
                <a:cs typeface="Cambria Math"/>
              </a:rPr>
              <a:t>=</a:t>
            </a:r>
            <a:r>
              <a:rPr sz="2700" spc="150" baseline="-29320" dirty="0">
                <a:latin typeface="Cambria Math"/>
                <a:cs typeface="Cambria Math"/>
              </a:rPr>
              <a:t> </a:t>
            </a:r>
            <a:r>
              <a:rPr sz="2700" spc="52" baseline="-29320" dirty="0">
                <a:latin typeface="Cambria Math"/>
                <a:cs typeface="Cambria Math"/>
              </a:rPr>
              <a:t>𝑀𝑆𝐸</a:t>
            </a:r>
            <a:r>
              <a:rPr sz="1300" spc="35" dirty="0">
                <a:latin typeface="Cambria Math"/>
                <a:cs typeface="Cambria Math"/>
              </a:rPr>
              <a:t>(𝑡𝑟𝑎𝑖𝑛)</a:t>
            </a:r>
            <a:endParaRPr sz="1300">
              <a:latin typeface="Cambria Math"/>
              <a:cs typeface="Cambria Math"/>
            </a:endParaRPr>
          </a:p>
          <a:p>
            <a:pPr marL="925194">
              <a:lnSpc>
                <a:spcPts val="1500"/>
              </a:lnSpc>
            </a:pPr>
            <a:r>
              <a:rPr sz="1300" spc="50" dirty="0">
                <a:latin typeface="Cambria Math"/>
                <a:cs typeface="Cambria Math"/>
              </a:rPr>
              <a:t>𝑛𝑎𝑖𝑣𝑒</a:t>
            </a:r>
            <a:endParaRPr sz="1300">
              <a:latin typeface="Cambria Math"/>
              <a:cs typeface="Cambria Math"/>
            </a:endParaRPr>
          </a:p>
        </p:txBody>
      </p:sp>
      <p:sp>
        <p:nvSpPr>
          <p:cNvPr id="55" name="object 55"/>
          <p:cNvSpPr txBox="1"/>
          <p:nvPr/>
        </p:nvSpPr>
        <p:spPr>
          <a:xfrm>
            <a:off x="3027126" y="3870452"/>
            <a:ext cx="3014980" cy="568325"/>
          </a:xfrm>
          <a:prstGeom prst="rect">
            <a:avLst/>
          </a:prstGeom>
        </p:spPr>
        <p:txBody>
          <a:bodyPr vert="horz" wrap="square" lIns="0" tIns="26670" rIns="0" bIns="0" rtlCol="0">
            <a:spAutoFit/>
          </a:bodyPr>
          <a:lstStyle/>
          <a:p>
            <a:pPr marL="12700" marR="5080">
              <a:lnSpc>
                <a:spcPts val="2110"/>
              </a:lnSpc>
              <a:spcBef>
                <a:spcPts val="210"/>
              </a:spcBef>
            </a:pPr>
            <a:r>
              <a:rPr sz="1800" b="1" spc="-110" dirty="0">
                <a:latin typeface="Tahoma"/>
                <a:cs typeface="Tahoma"/>
              </a:rPr>
              <a:t>Root</a:t>
            </a:r>
            <a:r>
              <a:rPr sz="1800" b="1" spc="-20" dirty="0">
                <a:latin typeface="Tahoma"/>
                <a:cs typeface="Tahoma"/>
              </a:rPr>
              <a:t> </a:t>
            </a:r>
            <a:r>
              <a:rPr sz="1800" b="1" dirty="0">
                <a:solidFill>
                  <a:srgbClr val="C0504D"/>
                </a:solidFill>
                <a:latin typeface="Tahoma"/>
                <a:cs typeface="Tahoma"/>
              </a:rPr>
              <a:t>mean</a:t>
            </a:r>
            <a:r>
              <a:rPr sz="1800" b="1" spc="-20" dirty="0">
                <a:solidFill>
                  <a:srgbClr val="C0504D"/>
                </a:solidFill>
                <a:latin typeface="Tahoma"/>
                <a:cs typeface="Tahoma"/>
              </a:rPr>
              <a:t> </a:t>
            </a:r>
            <a:r>
              <a:rPr sz="1800" b="1" spc="-20" dirty="0">
                <a:solidFill>
                  <a:srgbClr val="77933C"/>
                </a:solidFill>
                <a:latin typeface="Tahoma"/>
                <a:cs typeface="Tahoma"/>
              </a:rPr>
              <a:t>squared</a:t>
            </a:r>
            <a:r>
              <a:rPr sz="1800" b="1" spc="-15" dirty="0">
                <a:solidFill>
                  <a:srgbClr val="77933C"/>
                </a:solidFill>
                <a:latin typeface="Tahoma"/>
                <a:cs typeface="Tahoma"/>
              </a:rPr>
              <a:t> </a:t>
            </a:r>
            <a:r>
              <a:rPr sz="1800" b="1" spc="-10" dirty="0">
                <a:solidFill>
                  <a:srgbClr val="4F81BD"/>
                </a:solidFill>
                <a:latin typeface="Tahoma"/>
                <a:cs typeface="Tahoma"/>
              </a:rPr>
              <a:t>scaled error</a:t>
            </a:r>
            <a:endParaRPr sz="1800">
              <a:latin typeface="Tahoma"/>
              <a:cs typeface="Tahoma"/>
            </a:endParaRPr>
          </a:p>
        </p:txBody>
      </p:sp>
      <p:pic>
        <p:nvPicPr>
          <p:cNvPr id="56" name="object 56"/>
          <p:cNvPicPr/>
          <p:nvPr/>
        </p:nvPicPr>
        <p:blipFill>
          <a:blip r:embed="rId9" cstate="print"/>
          <a:stretch>
            <a:fillRect/>
          </a:stretch>
        </p:blipFill>
        <p:spPr>
          <a:xfrm>
            <a:off x="301770" y="3817202"/>
            <a:ext cx="935629" cy="12827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8119" y="2915411"/>
            <a:ext cx="169862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𝑚𝑒𝑎𝑛 𝑊𝐴𝑃𝐸</a:t>
            </a:r>
            <a:r>
              <a:rPr sz="2000" spc="150" dirty="0">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3" name="object 3"/>
          <p:cNvSpPr/>
          <p:nvPr/>
        </p:nvSpPr>
        <p:spPr>
          <a:xfrm>
            <a:off x="2492117" y="3106225"/>
            <a:ext cx="1498600" cy="12700"/>
          </a:xfrm>
          <a:custGeom>
            <a:avLst/>
            <a:gdLst/>
            <a:ahLst/>
            <a:cxnLst/>
            <a:rect l="l" t="t" r="r" b="b"/>
            <a:pathLst>
              <a:path w="1498600" h="12700">
                <a:moveTo>
                  <a:pt x="1498599" y="0"/>
                </a:moveTo>
                <a:lnTo>
                  <a:pt x="0" y="0"/>
                </a:lnTo>
                <a:lnTo>
                  <a:pt x="0" y="12700"/>
                </a:lnTo>
                <a:lnTo>
                  <a:pt x="1498599" y="12700"/>
                </a:lnTo>
                <a:lnTo>
                  <a:pt x="1498599" y="0"/>
                </a:lnTo>
                <a:close/>
              </a:path>
            </a:pathLst>
          </a:custGeom>
          <a:solidFill>
            <a:srgbClr val="000000"/>
          </a:solidFill>
        </p:spPr>
        <p:txBody>
          <a:bodyPr wrap="square" lIns="0" tIns="0" rIns="0" bIns="0" rtlCol="0"/>
          <a:lstStyle/>
          <a:p>
            <a:endParaRPr/>
          </a:p>
        </p:txBody>
      </p:sp>
      <p:sp>
        <p:nvSpPr>
          <p:cNvPr id="4" name="object 4"/>
          <p:cNvSpPr txBox="1"/>
          <p:nvPr/>
        </p:nvSpPr>
        <p:spPr>
          <a:xfrm>
            <a:off x="2482528" y="2714244"/>
            <a:ext cx="205740"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Cambria Math"/>
                <a:cs typeface="Cambria Math"/>
              </a:rPr>
              <a:t>∑</a:t>
            </a:r>
            <a:endParaRPr sz="2000">
              <a:latin typeface="Cambria Math"/>
              <a:cs typeface="Cambria Math"/>
            </a:endParaRPr>
          </a:p>
        </p:txBody>
      </p:sp>
      <p:sp>
        <p:nvSpPr>
          <p:cNvPr id="5" name="object 5"/>
          <p:cNvSpPr txBox="1"/>
          <p:nvPr/>
        </p:nvSpPr>
        <p:spPr>
          <a:xfrm>
            <a:off x="2662487" y="2683255"/>
            <a:ext cx="342265" cy="419100"/>
          </a:xfrm>
          <a:prstGeom prst="rect">
            <a:avLst/>
          </a:prstGeom>
        </p:spPr>
        <p:txBody>
          <a:bodyPr vert="horz" wrap="square" lIns="0" tIns="12700" rIns="0" bIns="0" rtlCol="0">
            <a:spAutoFit/>
          </a:bodyPr>
          <a:lstStyle/>
          <a:p>
            <a:pPr marL="12700">
              <a:lnSpc>
                <a:spcPts val="1550"/>
              </a:lnSpc>
              <a:spcBef>
                <a:spcPts val="100"/>
              </a:spcBef>
            </a:pPr>
            <a:r>
              <a:rPr sz="1500" spc="-50" dirty="0">
                <a:latin typeface="Cambria Math"/>
                <a:cs typeface="Cambria Math"/>
              </a:rPr>
              <a:t>𝑀</a:t>
            </a:r>
            <a:endParaRPr sz="1500">
              <a:latin typeface="Cambria Math"/>
              <a:cs typeface="Cambria Math"/>
            </a:endParaRPr>
          </a:p>
          <a:p>
            <a:pPr marL="12700">
              <a:lnSpc>
                <a:spcPts val="1550"/>
              </a:lnSpc>
            </a:pPr>
            <a:r>
              <a:rPr sz="1500" spc="-25" dirty="0">
                <a:latin typeface="Cambria Math"/>
                <a:cs typeface="Cambria Math"/>
              </a:rPr>
              <a:t>𝑖=1</a:t>
            </a:r>
            <a:endParaRPr sz="1500">
              <a:latin typeface="Cambria Math"/>
              <a:cs typeface="Cambria Math"/>
            </a:endParaRPr>
          </a:p>
        </p:txBody>
      </p:sp>
      <p:sp>
        <p:nvSpPr>
          <p:cNvPr id="6" name="object 6"/>
          <p:cNvSpPr txBox="1"/>
          <p:nvPr/>
        </p:nvSpPr>
        <p:spPr>
          <a:xfrm>
            <a:off x="3019167" y="2665476"/>
            <a:ext cx="742950" cy="751205"/>
          </a:xfrm>
          <a:prstGeom prst="rect">
            <a:avLst/>
          </a:prstGeom>
        </p:spPr>
        <p:txBody>
          <a:bodyPr vert="horz" wrap="square" lIns="0" tIns="70485" rIns="0" bIns="0" rtlCol="0">
            <a:spAutoFit/>
          </a:bodyPr>
          <a:lstStyle/>
          <a:p>
            <a:pPr marL="12700">
              <a:lnSpc>
                <a:spcPct val="100000"/>
              </a:lnSpc>
              <a:spcBef>
                <a:spcPts val="555"/>
              </a:spcBef>
            </a:pPr>
            <a:r>
              <a:rPr sz="2000" spc="-20" dirty="0">
                <a:latin typeface="Cambria Math"/>
                <a:cs typeface="Cambria Math"/>
              </a:rPr>
              <a:t>𝑊𝐴𝑃𝐸</a:t>
            </a:r>
            <a:endParaRPr sz="2000">
              <a:latin typeface="Cambria Math"/>
              <a:cs typeface="Cambria Math"/>
            </a:endParaRPr>
          </a:p>
          <a:p>
            <a:pPr marL="114935">
              <a:lnSpc>
                <a:spcPct val="100000"/>
              </a:lnSpc>
              <a:spcBef>
                <a:spcPts val="455"/>
              </a:spcBef>
            </a:pPr>
            <a:r>
              <a:rPr sz="2000" spc="-50" dirty="0">
                <a:latin typeface="Cambria Math"/>
                <a:cs typeface="Cambria Math"/>
              </a:rPr>
              <a:t>𝑀</a:t>
            </a:r>
            <a:endParaRPr sz="2000">
              <a:latin typeface="Cambria Math"/>
              <a:cs typeface="Cambria Math"/>
            </a:endParaRPr>
          </a:p>
        </p:txBody>
      </p:sp>
      <p:pic>
        <p:nvPicPr>
          <p:cNvPr id="7" name="object 7"/>
          <p:cNvPicPr/>
          <p:nvPr/>
        </p:nvPicPr>
        <p:blipFill>
          <a:blip r:embed="rId2" cstate="print"/>
          <a:stretch>
            <a:fillRect/>
          </a:stretch>
        </p:blipFill>
        <p:spPr>
          <a:xfrm>
            <a:off x="3776065" y="2754772"/>
            <a:ext cx="193978" cy="176455"/>
          </a:xfrm>
          <a:prstGeom prst="rect">
            <a:avLst/>
          </a:prstGeom>
        </p:spPr>
      </p:pic>
      <p:sp>
        <p:nvSpPr>
          <p:cNvPr id="8" name="object 8"/>
          <p:cNvSpPr txBox="1"/>
          <p:nvPr/>
        </p:nvSpPr>
        <p:spPr>
          <a:xfrm>
            <a:off x="3823585" y="2695447"/>
            <a:ext cx="92710" cy="254000"/>
          </a:xfrm>
          <a:prstGeom prst="rect">
            <a:avLst/>
          </a:prstGeom>
        </p:spPr>
        <p:txBody>
          <a:bodyPr vert="horz" wrap="square" lIns="0" tIns="12700" rIns="0" bIns="0" rtlCol="0">
            <a:spAutoFit/>
          </a:bodyPr>
          <a:lstStyle/>
          <a:p>
            <a:pPr marL="12700">
              <a:lnSpc>
                <a:spcPct val="100000"/>
              </a:lnSpc>
              <a:spcBef>
                <a:spcPts val="100"/>
              </a:spcBef>
            </a:pPr>
            <a:r>
              <a:rPr sz="1500" spc="-50" dirty="0">
                <a:latin typeface="Cambria Math"/>
                <a:cs typeface="Cambria Math"/>
              </a:rPr>
              <a:t>𝑖</a:t>
            </a:r>
            <a:endParaRPr sz="1500">
              <a:latin typeface="Cambria Math"/>
              <a:cs typeface="Cambria Math"/>
            </a:endParaRPr>
          </a:p>
        </p:txBody>
      </p:sp>
      <p:sp>
        <p:nvSpPr>
          <p:cNvPr id="9" name="object 9"/>
          <p:cNvSpPr txBox="1"/>
          <p:nvPr/>
        </p:nvSpPr>
        <p:spPr>
          <a:xfrm>
            <a:off x="1915473" y="3893311"/>
            <a:ext cx="135890" cy="254000"/>
          </a:xfrm>
          <a:prstGeom prst="rect">
            <a:avLst/>
          </a:prstGeom>
        </p:spPr>
        <p:txBody>
          <a:bodyPr vert="horz" wrap="square" lIns="0" tIns="12700" rIns="0" bIns="0" rtlCol="0">
            <a:spAutoFit/>
          </a:bodyPr>
          <a:lstStyle/>
          <a:p>
            <a:pPr marL="12700">
              <a:lnSpc>
                <a:spcPct val="100000"/>
              </a:lnSpc>
              <a:spcBef>
                <a:spcPts val="100"/>
              </a:spcBef>
            </a:pPr>
            <a:r>
              <a:rPr sz="1500" spc="-50" dirty="0">
                <a:solidFill>
                  <a:srgbClr val="10253F"/>
                </a:solidFill>
                <a:latin typeface="Cambria Math"/>
                <a:cs typeface="Cambria Math"/>
              </a:rPr>
              <a:t>2</a:t>
            </a:r>
            <a:endParaRPr sz="1500">
              <a:latin typeface="Cambria Math"/>
              <a:cs typeface="Cambria Math"/>
            </a:endParaRPr>
          </a:p>
        </p:txBody>
      </p:sp>
      <p:sp>
        <p:nvSpPr>
          <p:cNvPr id="10" name="object 10"/>
          <p:cNvSpPr txBox="1"/>
          <p:nvPr/>
        </p:nvSpPr>
        <p:spPr>
          <a:xfrm>
            <a:off x="1596386" y="3701796"/>
            <a:ext cx="2951480" cy="330200"/>
          </a:xfrm>
          <a:prstGeom prst="rect">
            <a:avLst/>
          </a:prstGeom>
        </p:spPr>
        <p:txBody>
          <a:bodyPr vert="horz" wrap="square" lIns="0" tIns="12700" rIns="0" bIns="0" rtlCol="0">
            <a:spAutoFit/>
          </a:bodyPr>
          <a:lstStyle/>
          <a:p>
            <a:pPr marL="38100">
              <a:lnSpc>
                <a:spcPct val="100000"/>
              </a:lnSpc>
              <a:spcBef>
                <a:spcPts val="100"/>
              </a:spcBef>
              <a:tabLst>
                <a:tab pos="331470" algn="l"/>
              </a:tabLst>
            </a:pPr>
            <a:r>
              <a:rPr sz="2000" spc="-480" dirty="0">
                <a:latin typeface="Verdana"/>
                <a:cs typeface="Verdana"/>
              </a:rPr>
              <a:t>=</a:t>
            </a:r>
            <a:r>
              <a:rPr sz="2000" dirty="0">
                <a:latin typeface="Verdana"/>
                <a:cs typeface="Verdana"/>
              </a:rPr>
              <a:t>	</a:t>
            </a:r>
            <a:r>
              <a:rPr sz="2250" u="sng" baseline="42592" dirty="0">
                <a:solidFill>
                  <a:srgbClr val="10253F"/>
                </a:solidFill>
                <a:uFill>
                  <a:solidFill>
                    <a:srgbClr val="10253F"/>
                  </a:solidFill>
                </a:uFill>
                <a:latin typeface="Cambria Math"/>
                <a:cs typeface="Cambria Math"/>
              </a:rPr>
              <a:t>1</a:t>
            </a:r>
            <a:r>
              <a:rPr sz="2250" spc="30" baseline="42592" dirty="0">
                <a:solidFill>
                  <a:srgbClr val="10253F"/>
                </a:solidFill>
                <a:latin typeface="Cambria Math"/>
                <a:cs typeface="Cambria Math"/>
              </a:rPr>
              <a:t> </a:t>
            </a:r>
            <a:r>
              <a:rPr sz="2000" spc="-45" dirty="0">
                <a:latin typeface="Cambria Math"/>
                <a:cs typeface="Cambria Math"/>
              </a:rPr>
              <a:t>(</a:t>
            </a:r>
            <a:r>
              <a:rPr sz="2000" spc="-45" dirty="0">
                <a:solidFill>
                  <a:srgbClr val="10253F"/>
                </a:solidFill>
                <a:latin typeface="Cambria Math"/>
                <a:cs typeface="Cambria Math"/>
              </a:rPr>
              <a:t>𝑊𝐴𝑃𝐸</a:t>
            </a:r>
            <a:r>
              <a:rPr sz="2250" spc="-67" baseline="25925" dirty="0">
                <a:solidFill>
                  <a:srgbClr val="10253F"/>
                </a:solidFill>
                <a:latin typeface="Cambria Math"/>
                <a:cs typeface="Cambria Math"/>
              </a:rPr>
              <a:t>(1)</a:t>
            </a:r>
            <a:r>
              <a:rPr sz="2000" spc="-45" dirty="0">
                <a:latin typeface="Verdana"/>
                <a:cs typeface="Verdana"/>
              </a:rPr>
              <a:t>+</a:t>
            </a:r>
            <a:r>
              <a:rPr sz="2000" spc="-85" dirty="0">
                <a:latin typeface="Verdana"/>
                <a:cs typeface="Verdana"/>
              </a:rPr>
              <a:t> </a:t>
            </a:r>
            <a:r>
              <a:rPr sz="2000" spc="-10" dirty="0">
                <a:solidFill>
                  <a:srgbClr val="E46C0A"/>
                </a:solidFill>
                <a:latin typeface="Cambria Math"/>
                <a:cs typeface="Cambria Math"/>
              </a:rPr>
              <a:t>𝑊𝐴𝑃𝐸</a:t>
            </a:r>
            <a:r>
              <a:rPr sz="2250" spc="-15" baseline="25925" dirty="0">
                <a:solidFill>
                  <a:srgbClr val="E46C0A"/>
                </a:solidFill>
                <a:latin typeface="Cambria Math"/>
                <a:cs typeface="Cambria Math"/>
              </a:rPr>
              <a:t>(2)</a:t>
            </a:r>
            <a:r>
              <a:rPr sz="2000" spc="-10" dirty="0">
                <a:latin typeface="Cambria Math"/>
                <a:cs typeface="Cambria Math"/>
              </a:rPr>
              <a:t>)</a:t>
            </a:r>
            <a:endParaRPr sz="2000">
              <a:latin typeface="Cambria Math"/>
              <a:cs typeface="Cambria Math"/>
            </a:endParaRPr>
          </a:p>
        </p:txBody>
      </p:sp>
      <p:sp>
        <p:nvSpPr>
          <p:cNvPr id="11" name="object 11"/>
          <p:cNvSpPr txBox="1">
            <a:spLocks noGrp="1"/>
          </p:cNvSpPr>
          <p:nvPr>
            <p:ph type="title"/>
          </p:nvPr>
        </p:nvSpPr>
        <p:spPr>
          <a:xfrm>
            <a:off x="919988" y="543051"/>
            <a:ext cx="6216650" cy="635000"/>
          </a:xfrm>
          <a:prstGeom prst="rect">
            <a:avLst/>
          </a:prstGeom>
        </p:spPr>
        <p:txBody>
          <a:bodyPr vert="horz" wrap="square" lIns="0" tIns="12700" rIns="0" bIns="0" rtlCol="0">
            <a:spAutoFit/>
          </a:bodyPr>
          <a:lstStyle/>
          <a:p>
            <a:pPr marL="12700">
              <a:lnSpc>
                <a:spcPct val="100000"/>
              </a:lnSpc>
              <a:spcBef>
                <a:spcPts val="100"/>
              </a:spcBef>
            </a:pPr>
            <a:r>
              <a:rPr spc="-130" dirty="0"/>
              <a:t>Multiple</a:t>
            </a:r>
            <a:r>
              <a:rPr spc="-135" dirty="0"/>
              <a:t> time</a:t>
            </a:r>
            <a:r>
              <a:rPr spc="-130" dirty="0"/>
              <a:t> </a:t>
            </a:r>
            <a:r>
              <a:rPr spc="-155" dirty="0"/>
              <a:t>series</a:t>
            </a:r>
            <a:r>
              <a:rPr spc="-135" dirty="0"/>
              <a:t> </a:t>
            </a:r>
            <a:r>
              <a:rPr spc="-200" dirty="0"/>
              <a:t>errors</a:t>
            </a:r>
          </a:p>
        </p:txBody>
      </p:sp>
      <p:sp>
        <p:nvSpPr>
          <p:cNvPr id="96" name="object 9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97" name="object 97"/>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58</a:t>
            </a:fld>
            <a:endParaRPr spc="-25" dirty="0"/>
          </a:p>
        </p:txBody>
      </p:sp>
      <p:sp>
        <p:nvSpPr>
          <p:cNvPr id="12" name="object 12"/>
          <p:cNvSpPr txBox="1"/>
          <p:nvPr/>
        </p:nvSpPr>
        <p:spPr>
          <a:xfrm>
            <a:off x="690009" y="1776476"/>
            <a:ext cx="3587115" cy="565150"/>
          </a:xfrm>
          <a:prstGeom prst="rect">
            <a:avLst/>
          </a:prstGeom>
        </p:spPr>
        <p:txBody>
          <a:bodyPr vert="horz" wrap="square" lIns="0" tIns="28575" rIns="0" bIns="0" rtlCol="0">
            <a:spAutoFit/>
          </a:bodyPr>
          <a:lstStyle/>
          <a:p>
            <a:pPr marL="12700" marR="5080">
              <a:lnSpc>
                <a:spcPts val="2090"/>
              </a:lnSpc>
              <a:spcBef>
                <a:spcPts val="225"/>
              </a:spcBef>
            </a:pPr>
            <a:r>
              <a:rPr sz="1800" b="1" dirty="0">
                <a:latin typeface="Tahoma"/>
                <a:cs typeface="Tahoma"/>
              </a:rPr>
              <a:t>Average</a:t>
            </a:r>
            <a:r>
              <a:rPr sz="1800" b="1" spc="60" dirty="0">
                <a:latin typeface="Tahoma"/>
                <a:cs typeface="Tahoma"/>
              </a:rPr>
              <a:t> </a:t>
            </a:r>
            <a:r>
              <a:rPr sz="1800" b="1" spc="-70" dirty="0">
                <a:latin typeface="Tahoma"/>
                <a:cs typeface="Tahoma"/>
              </a:rPr>
              <a:t>the</a:t>
            </a:r>
            <a:r>
              <a:rPr sz="1800" b="1" spc="65" dirty="0">
                <a:latin typeface="Tahoma"/>
                <a:cs typeface="Tahoma"/>
              </a:rPr>
              <a:t> </a:t>
            </a:r>
            <a:r>
              <a:rPr sz="1800" b="1" dirty="0">
                <a:latin typeface="Tahoma"/>
                <a:cs typeface="Tahoma"/>
              </a:rPr>
              <a:t>scale-</a:t>
            </a:r>
            <a:r>
              <a:rPr sz="1800" b="1" spc="-10" dirty="0">
                <a:latin typeface="Tahoma"/>
                <a:cs typeface="Tahoma"/>
              </a:rPr>
              <a:t>independent </a:t>
            </a:r>
            <a:r>
              <a:rPr sz="1800" b="1" spc="-105" dirty="0">
                <a:latin typeface="Tahoma"/>
                <a:cs typeface="Tahoma"/>
              </a:rPr>
              <a:t>error</a:t>
            </a:r>
            <a:r>
              <a:rPr sz="1800" b="1" spc="-20" dirty="0">
                <a:latin typeface="Tahoma"/>
                <a:cs typeface="Tahoma"/>
              </a:rPr>
              <a:t> </a:t>
            </a:r>
            <a:r>
              <a:rPr sz="1800" b="1" spc="-10" dirty="0">
                <a:latin typeface="Tahoma"/>
                <a:cs typeface="Tahoma"/>
              </a:rPr>
              <a:t>metrics</a:t>
            </a:r>
            <a:endParaRPr sz="1800">
              <a:latin typeface="Tahoma"/>
              <a:cs typeface="Tahoma"/>
            </a:endParaRPr>
          </a:p>
        </p:txBody>
      </p:sp>
      <p:sp>
        <p:nvSpPr>
          <p:cNvPr id="13" name="object 13"/>
          <p:cNvSpPr txBox="1"/>
          <p:nvPr/>
        </p:nvSpPr>
        <p:spPr>
          <a:xfrm>
            <a:off x="5282928" y="4007611"/>
            <a:ext cx="1463040" cy="751205"/>
          </a:xfrm>
          <a:prstGeom prst="rect">
            <a:avLst/>
          </a:prstGeom>
        </p:spPr>
        <p:txBody>
          <a:bodyPr vert="horz" wrap="square" lIns="0" tIns="100965" rIns="0" bIns="0" rtlCol="0">
            <a:spAutoFit/>
          </a:bodyPr>
          <a:lstStyle/>
          <a:p>
            <a:pPr algn="ctr">
              <a:lnSpc>
                <a:spcPct val="100000"/>
              </a:lnSpc>
              <a:spcBef>
                <a:spcPts val="795"/>
              </a:spcBef>
            </a:pPr>
            <a:r>
              <a:rPr sz="1800" b="1" spc="-110" dirty="0">
                <a:solidFill>
                  <a:srgbClr val="E46C0A"/>
                </a:solidFill>
                <a:latin typeface="Tahoma"/>
                <a:cs typeface="Tahoma"/>
              </a:rPr>
              <a:t>Time</a:t>
            </a:r>
            <a:r>
              <a:rPr sz="1800" b="1" spc="-30" dirty="0">
                <a:solidFill>
                  <a:srgbClr val="E46C0A"/>
                </a:solidFill>
                <a:latin typeface="Tahoma"/>
                <a:cs typeface="Tahoma"/>
              </a:rPr>
              <a:t> </a:t>
            </a:r>
            <a:r>
              <a:rPr sz="1800" b="1" spc="-75" dirty="0">
                <a:solidFill>
                  <a:srgbClr val="E46C0A"/>
                </a:solidFill>
                <a:latin typeface="Tahoma"/>
                <a:cs typeface="Tahoma"/>
              </a:rPr>
              <a:t>series</a:t>
            </a:r>
            <a:r>
              <a:rPr sz="1800" b="1" spc="-30" dirty="0">
                <a:solidFill>
                  <a:srgbClr val="E46C0A"/>
                </a:solidFill>
                <a:latin typeface="Tahoma"/>
                <a:cs typeface="Tahoma"/>
              </a:rPr>
              <a:t> </a:t>
            </a:r>
            <a:r>
              <a:rPr sz="1800" b="1" spc="-50" dirty="0">
                <a:solidFill>
                  <a:srgbClr val="E46C0A"/>
                </a:solidFill>
                <a:latin typeface="Tahoma"/>
                <a:cs typeface="Tahoma"/>
              </a:rPr>
              <a:t>2</a:t>
            </a:r>
            <a:endParaRPr sz="1800">
              <a:latin typeface="Tahoma"/>
              <a:cs typeface="Tahoma"/>
            </a:endParaRPr>
          </a:p>
          <a:p>
            <a:pPr marL="65405" algn="ctr">
              <a:lnSpc>
                <a:spcPct val="100000"/>
              </a:lnSpc>
              <a:spcBef>
                <a:spcPts val="695"/>
              </a:spcBef>
            </a:pPr>
            <a:r>
              <a:rPr sz="1800" spc="-10" dirty="0">
                <a:solidFill>
                  <a:srgbClr val="E46C0A"/>
                </a:solidFill>
                <a:latin typeface="Cambria Math"/>
                <a:cs typeface="Cambria Math"/>
              </a:rPr>
              <a:t>𝑊𝐴𝑃𝐸</a:t>
            </a:r>
            <a:r>
              <a:rPr sz="1950" spc="-15" baseline="27777" dirty="0">
                <a:solidFill>
                  <a:srgbClr val="E46C0A"/>
                </a:solidFill>
                <a:latin typeface="Cambria Math"/>
                <a:cs typeface="Cambria Math"/>
              </a:rPr>
              <a:t>(2)</a:t>
            </a:r>
            <a:endParaRPr sz="1950" baseline="27777">
              <a:latin typeface="Cambria Math"/>
              <a:cs typeface="Cambria Math"/>
            </a:endParaRPr>
          </a:p>
        </p:txBody>
      </p:sp>
      <p:grpSp>
        <p:nvGrpSpPr>
          <p:cNvPr id="14" name="object 14"/>
          <p:cNvGrpSpPr/>
          <p:nvPr/>
        </p:nvGrpSpPr>
        <p:grpSpPr>
          <a:xfrm>
            <a:off x="7143450" y="1362455"/>
            <a:ext cx="2835910" cy="2893060"/>
            <a:chOff x="7143450" y="1362455"/>
            <a:chExt cx="2835910" cy="2893060"/>
          </a:xfrm>
        </p:grpSpPr>
        <p:pic>
          <p:nvPicPr>
            <p:cNvPr id="15" name="object 15"/>
            <p:cNvPicPr/>
            <p:nvPr/>
          </p:nvPicPr>
          <p:blipFill>
            <a:blip r:embed="rId3" cstate="print"/>
            <a:stretch>
              <a:fillRect/>
            </a:stretch>
          </p:blipFill>
          <p:spPr>
            <a:xfrm>
              <a:off x="7284719" y="1362455"/>
              <a:ext cx="990600" cy="990600"/>
            </a:xfrm>
            <a:prstGeom prst="rect">
              <a:avLst/>
            </a:prstGeom>
          </p:spPr>
        </p:pic>
        <p:pic>
          <p:nvPicPr>
            <p:cNvPr id="16" name="object 16"/>
            <p:cNvPicPr/>
            <p:nvPr/>
          </p:nvPicPr>
          <p:blipFill>
            <a:blip r:embed="rId4" cstate="print"/>
            <a:stretch>
              <a:fillRect/>
            </a:stretch>
          </p:blipFill>
          <p:spPr>
            <a:xfrm>
              <a:off x="7184135" y="3264407"/>
              <a:ext cx="990600" cy="990600"/>
            </a:xfrm>
            <a:prstGeom prst="rect">
              <a:avLst/>
            </a:prstGeom>
          </p:spPr>
        </p:pic>
        <p:pic>
          <p:nvPicPr>
            <p:cNvPr id="17" name="object 17"/>
            <p:cNvPicPr/>
            <p:nvPr/>
          </p:nvPicPr>
          <p:blipFill>
            <a:blip r:embed="rId5" cstate="print"/>
            <a:stretch>
              <a:fillRect/>
            </a:stretch>
          </p:blipFill>
          <p:spPr>
            <a:xfrm>
              <a:off x="8784335" y="2023872"/>
              <a:ext cx="121920" cy="481584"/>
            </a:xfrm>
            <a:prstGeom prst="rect">
              <a:avLst/>
            </a:prstGeom>
          </p:spPr>
        </p:pic>
        <p:sp>
          <p:nvSpPr>
            <p:cNvPr id="18" name="object 18"/>
            <p:cNvSpPr/>
            <p:nvPr/>
          </p:nvSpPr>
          <p:spPr>
            <a:xfrm>
              <a:off x="8845239" y="2042273"/>
              <a:ext cx="0" cy="379095"/>
            </a:xfrm>
            <a:custGeom>
              <a:avLst/>
              <a:gdLst/>
              <a:ahLst/>
              <a:cxnLst/>
              <a:rect l="l" t="t" r="r" b="b"/>
              <a:pathLst>
                <a:path h="379094">
                  <a:moveTo>
                    <a:pt x="0" y="0"/>
                  </a:moveTo>
                  <a:lnTo>
                    <a:pt x="1" y="378551"/>
                  </a:lnTo>
                </a:path>
              </a:pathLst>
            </a:custGeom>
            <a:ln w="38100">
              <a:solidFill>
                <a:srgbClr val="000000"/>
              </a:solidFill>
            </a:ln>
          </p:spPr>
          <p:txBody>
            <a:bodyPr wrap="square" lIns="0" tIns="0" rIns="0" bIns="0" rtlCol="0"/>
            <a:lstStyle/>
            <a:p>
              <a:endParaRPr/>
            </a:p>
          </p:txBody>
        </p:sp>
        <p:pic>
          <p:nvPicPr>
            <p:cNvPr id="19" name="object 19"/>
            <p:cNvPicPr/>
            <p:nvPr/>
          </p:nvPicPr>
          <p:blipFill>
            <a:blip r:embed="rId6" cstate="print"/>
            <a:stretch>
              <a:fillRect/>
            </a:stretch>
          </p:blipFill>
          <p:spPr>
            <a:xfrm>
              <a:off x="9345167" y="1530095"/>
              <a:ext cx="121920" cy="679703"/>
            </a:xfrm>
            <a:prstGeom prst="rect">
              <a:avLst/>
            </a:prstGeom>
          </p:spPr>
        </p:pic>
        <p:sp>
          <p:nvSpPr>
            <p:cNvPr id="20" name="object 20"/>
            <p:cNvSpPr/>
            <p:nvPr/>
          </p:nvSpPr>
          <p:spPr>
            <a:xfrm>
              <a:off x="9406546" y="1550000"/>
              <a:ext cx="0" cy="576580"/>
            </a:xfrm>
            <a:custGeom>
              <a:avLst/>
              <a:gdLst/>
              <a:ahLst/>
              <a:cxnLst/>
              <a:rect l="l" t="t" r="r" b="b"/>
              <a:pathLst>
                <a:path h="576580">
                  <a:moveTo>
                    <a:pt x="0" y="0"/>
                  </a:moveTo>
                  <a:lnTo>
                    <a:pt x="1" y="576000"/>
                  </a:lnTo>
                </a:path>
              </a:pathLst>
            </a:custGeom>
            <a:ln w="38100">
              <a:solidFill>
                <a:srgbClr val="000000"/>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9838943" y="1679447"/>
              <a:ext cx="121920" cy="786384"/>
            </a:xfrm>
            <a:prstGeom prst="rect">
              <a:avLst/>
            </a:prstGeom>
          </p:spPr>
        </p:pic>
        <p:sp>
          <p:nvSpPr>
            <p:cNvPr id="22" name="object 22"/>
            <p:cNvSpPr/>
            <p:nvPr/>
          </p:nvSpPr>
          <p:spPr>
            <a:xfrm>
              <a:off x="9898847" y="1698871"/>
              <a:ext cx="0" cy="684530"/>
            </a:xfrm>
            <a:custGeom>
              <a:avLst/>
              <a:gdLst/>
              <a:ahLst/>
              <a:cxnLst/>
              <a:rect l="l" t="t" r="r" b="b"/>
              <a:pathLst>
                <a:path h="684530">
                  <a:moveTo>
                    <a:pt x="0" y="0"/>
                  </a:moveTo>
                  <a:lnTo>
                    <a:pt x="1" y="684000"/>
                  </a:lnTo>
                </a:path>
              </a:pathLst>
            </a:custGeom>
            <a:ln w="38100">
              <a:solidFill>
                <a:srgbClr val="000000"/>
              </a:solidFill>
            </a:ln>
          </p:spPr>
          <p:txBody>
            <a:bodyPr wrap="square" lIns="0" tIns="0" rIns="0" bIns="0" rtlCol="0"/>
            <a:lstStyle/>
            <a:p>
              <a:endParaRPr/>
            </a:p>
          </p:txBody>
        </p:sp>
        <p:sp>
          <p:nvSpPr>
            <p:cNvPr id="23" name="object 23"/>
            <p:cNvSpPr/>
            <p:nvPr/>
          </p:nvSpPr>
          <p:spPr>
            <a:xfrm>
              <a:off x="8913172" y="2081248"/>
              <a:ext cx="399415" cy="35560"/>
            </a:xfrm>
            <a:custGeom>
              <a:avLst/>
              <a:gdLst/>
              <a:ahLst/>
              <a:cxnLst/>
              <a:rect l="l" t="t" r="r" b="b"/>
              <a:pathLst>
                <a:path w="399415" h="35560">
                  <a:moveTo>
                    <a:pt x="0" y="0"/>
                  </a:moveTo>
                  <a:lnTo>
                    <a:pt x="398827" y="35274"/>
                  </a:lnTo>
                </a:path>
              </a:pathLst>
            </a:custGeom>
            <a:ln w="38100">
              <a:solidFill>
                <a:srgbClr val="1F497D"/>
              </a:solidFill>
            </a:ln>
          </p:spPr>
          <p:txBody>
            <a:bodyPr wrap="square" lIns="0" tIns="0" rIns="0" bIns="0" rtlCol="0"/>
            <a:lstStyle/>
            <a:p>
              <a:endParaRPr/>
            </a:p>
          </p:txBody>
        </p:sp>
        <p:pic>
          <p:nvPicPr>
            <p:cNvPr id="24" name="object 24"/>
            <p:cNvPicPr/>
            <p:nvPr/>
          </p:nvPicPr>
          <p:blipFill>
            <a:blip r:embed="rId8" cstate="print"/>
            <a:stretch>
              <a:fillRect/>
            </a:stretch>
          </p:blipFill>
          <p:spPr>
            <a:xfrm>
              <a:off x="9307235" y="2046239"/>
              <a:ext cx="159996" cy="140564"/>
            </a:xfrm>
            <a:prstGeom prst="rect">
              <a:avLst/>
            </a:prstGeom>
          </p:spPr>
        </p:pic>
        <p:pic>
          <p:nvPicPr>
            <p:cNvPr id="25" name="object 25"/>
            <p:cNvPicPr/>
            <p:nvPr/>
          </p:nvPicPr>
          <p:blipFill>
            <a:blip r:embed="rId9" cstate="print"/>
            <a:stretch>
              <a:fillRect/>
            </a:stretch>
          </p:blipFill>
          <p:spPr>
            <a:xfrm>
              <a:off x="9818849" y="1644126"/>
              <a:ext cx="159996" cy="140564"/>
            </a:xfrm>
            <a:prstGeom prst="rect">
              <a:avLst/>
            </a:prstGeom>
          </p:spPr>
        </p:pic>
        <p:sp>
          <p:nvSpPr>
            <p:cNvPr id="26" name="object 26"/>
            <p:cNvSpPr/>
            <p:nvPr/>
          </p:nvSpPr>
          <p:spPr>
            <a:xfrm>
              <a:off x="9440434" y="1720489"/>
              <a:ext cx="415290" cy="349885"/>
            </a:xfrm>
            <a:custGeom>
              <a:avLst/>
              <a:gdLst/>
              <a:ahLst/>
              <a:cxnLst/>
              <a:rect l="l" t="t" r="r" b="b"/>
              <a:pathLst>
                <a:path w="415290" h="349885">
                  <a:moveTo>
                    <a:pt x="415178" y="0"/>
                  </a:moveTo>
                  <a:lnTo>
                    <a:pt x="0" y="349702"/>
                  </a:lnTo>
                </a:path>
              </a:pathLst>
            </a:custGeom>
            <a:solidFill>
              <a:srgbClr val="1F497D"/>
            </a:solidFill>
          </p:spPr>
          <p:txBody>
            <a:bodyPr wrap="square" lIns="0" tIns="0" rIns="0" bIns="0" rtlCol="0"/>
            <a:lstStyle/>
            <a:p>
              <a:endParaRPr/>
            </a:p>
          </p:txBody>
        </p:sp>
        <p:sp>
          <p:nvSpPr>
            <p:cNvPr id="27" name="object 27"/>
            <p:cNvSpPr/>
            <p:nvPr/>
          </p:nvSpPr>
          <p:spPr>
            <a:xfrm>
              <a:off x="9440434" y="1720488"/>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pic>
          <p:nvPicPr>
            <p:cNvPr id="28" name="object 28"/>
            <p:cNvPicPr/>
            <p:nvPr/>
          </p:nvPicPr>
          <p:blipFill>
            <a:blip r:embed="rId8" cstate="print"/>
            <a:stretch>
              <a:fillRect/>
            </a:stretch>
          </p:blipFill>
          <p:spPr>
            <a:xfrm>
              <a:off x="7143450" y="2204590"/>
              <a:ext cx="159996" cy="140564"/>
            </a:xfrm>
            <a:prstGeom prst="rect">
              <a:avLst/>
            </a:prstGeom>
          </p:spPr>
        </p:pic>
        <p:pic>
          <p:nvPicPr>
            <p:cNvPr id="29" name="object 29"/>
            <p:cNvPicPr/>
            <p:nvPr/>
          </p:nvPicPr>
          <p:blipFill>
            <a:blip r:embed="rId10" cstate="print"/>
            <a:stretch>
              <a:fillRect/>
            </a:stretch>
          </p:blipFill>
          <p:spPr>
            <a:xfrm>
              <a:off x="7615064" y="2416061"/>
              <a:ext cx="159996" cy="140564"/>
            </a:xfrm>
            <a:prstGeom prst="rect">
              <a:avLst/>
            </a:prstGeom>
          </p:spPr>
        </p:pic>
        <p:pic>
          <p:nvPicPr>
            <p:cNvPr id="30" name="object 30"/>
            <p:cNvPicPr/>
            <p:nvPr/>
          </p:nvPicPr>
          <p:blipFill>
            <a:blip r:embed="rId10" cstate="print"/>
            <a:stretch>
              <a:fillRect/>
            </a:stretch>
          </p:blipFill>
          <p:spPr>
            <a:xfrm>
              <a:off x="8236361" y="2453327"/>
              <a:ext cx="159996" cy="140564"/>
            </a:xfrm>
            <a:prstGeom prst="rect">
              <a:avLst/>
            </a:prstGeom>
          </p:spPr>
        </p:pic>
        <p:pic>
          <p:nvPicPr>
            <p:cNvPr id="31" name="object 31"/>
            <p:cNvPicPr/>
            <p:nvPr/>
          </p:nvPicPr>
          <p:blipFill>
            <a:blip r:embed="rId10" cstate="print"/>
            <a:stretch>
              <a:fillRect/>
            </a:stretch>
          </p:blipFill>
          <p:spPr>
            <a:xfrm>
              <a:off x="8757937" y="2010964"/>
              <a:ext cx="159996" cy="140564"/>
            </a:xfrm>
            <a:prstGeom prst="rect">
              <a:avLst/>
            </a:prstGeom>
          </p:spPr>
        </p:pic>
        <p:sp>
          <p:nvSpPr>
            <p:cNvPr id="32" name="object 32"/>
            <p:cNvSpPr/>
            <p:nvPr/>
          </p:nvSpPr>
          <p:spPr>
            <a:xfrm>
              <a:off x="7276647" y="2321201"/>
              <a:ext cx="343535" cy="165735"/>
            </a:xfrm>
            <a:custGeom>
              <a:avLst/>
              <a:gdLst/>
              <a:ahLst/>
              <a:cxnLst/>
              <a:rect l="l" t="t" r="r" b="b"/>
              <a:pathLst>
                <a:path w="343534" h="165735">
                  <a:moveTo>
                    <a:pt x="0" y="0"/>
                  </a:moveTo>
                  <a:lnTo>
                    <a:pt x="343179" y="165141"/>
                  </a:lnTo>
                </a:path>
              </a:pathLst>
            </a:custGeom>
            <a:solidFill>
              <a:srgbClr val="1F497D"/>
            </a:solidFill>
          </p:spPr>
          <p:txBody>
            <a:bodyPr wrap="square" lIns="0" tIns="0" rIns="0" bIns="0" rtlCol="0"/>
            <a:lstStyle/>
            <a:p>
              <a:endParaRPr/>
            </a:p>
          </p:txBody>
        </p:sp>
        <p:sp>
          <p:nvSpPr>
            <p:cNvPr id="33" name="object 33"/>
            <p:cNvSpPr/>
            <p:nvPr/>
          </p:nvSpPr>
          <p:spPr>
            <a:xfrm>
              <a:off x="7276647" y="2321201"/>
              <a:ext cx="343535" cy="165735"/>
            </a:xfrm>
            <a:custGeom>
              <a:avLst/>
              <a:gdLst/>
              <a:ahLst/>
              <a:cxnLst/>
              <a:rect l="l" t="t" r="r" b="b"/>
              <a:pathLst>
                <a:path w="343534" h="165735">
                  <a:moveTo>
                    <a:pt x="0" y="0"/>
                  </a:moveTo>
                  <a:lnTo>
                    <a:pt x="343179" y="165142"/>
                  </a:lnTo>
                </a:path>
              </a:pathLst>
            </a:custGeom>
            <a:ln w="38100">
              <a:solidFill>
                <a:srgbClr val="1F497D"/>
              </a:solidFill>
            </a:ln>
          </p:spPr>
          <p:txBody>
            <a:bodyPr wrap="square" lIns="0" tIns="0" rIns="0" bIns="0" rtlCol="0"/>
            <a:lstStyle/>
            <a:p>
              <a:endParaRPr/>
            </a:p>
          </p:txBody>
        </p:sp>
        <p:sp>
          <p:nvSpPr>
            <p:cNvPr id="34" name="object 34"/>
            <p:cNvSpPr/>
            <p:nvPr/>
          </p:nvSpPr>
          <p:spPr>
            <a:xfrm>
              <a:off x="7681258" y="2479918"/>
              <a:ext cx="560070" cy="43815"/>
            </a:xfrm>
            <a:custGeom>
              <a:avLst/>
              <a:gdLst/>
              <a:ahLst/>
              <a:cxnLst/>
              <a:rect l="l" t="t" r="r" b="b"/>
              <a:pathLst>
                <a:path w="560070" h="43814">
                  <a:moveTo>
                    <a:pt x="0" y="0"/>
                  </a:moveTo>
                  <a:lnTo>
                    <a:pt x="559865" y="43690"/>
                  </a:lnTo>
                </a:path>
              </a:pathLst>
            </a:custGeom>
            <a:solidFill>
              <a:srgbClr val="1F497D"/>
            </a:solidFill>
          </p:spPr>
          <p:txBody>
            <a:bodyPr wrap="square" lIns="0" tIns="0" rIns="0" bIns="0" rtlCol="0"/>
            <a:lstStyle/>
            <a:p>
              <a:endParaRPr/>
            </a:p>
          </p:txBody>
        </p:sp>
        <p:sp>
          <p:nvSpPr>
            <p:cNvPr id="35" name="object 35"/>
            <p:cNvSpPr/>
            <p:nvPr/>
          </p:nvSpPr>
          <p:spPr>
            <a:xfrm>
              <a:off x="7681258" y="2479918"/>
              <a:ext cx="560070" cy="43815"/>
            </a:xfrm>
            <a:custGeom>
              <a:avLst/>
              <a:gdLst/>
              <a:ahLst/>
              <a:cxnLst/>
              <a:rect l="l" t="t" r="r" b="b"/>
              <a:pathLst>
                <a:path w="560070" h="43814">
                  <a:moveTo>
                    <a:pt x="0" y="0"/>
                  </a:moveTo>
                  <a:lnTo>
                    <a:pt x="559865" y="43691"/>
                  </a:lnTo>
                </a:path>
              </a:pathLst>
            </a:custGeom>
            <a:ln w="38100">
              <a:solidFill>
                <a:srgbClr val="1F497D"/>
              </a:solidFill>
            </a:ln>
          </p:spPr>
          <p:txBody>
            <a:bodyPr wrap="square" lIns="0" tIns="0" rIns="0" bIns="0" rtlCol="0"/>
            <a:lstStyle/>
            <a:p>
              <a:endParaRPr/>
            </a:p>
          </p:txBody>
        </p:sp>
        <p:sp>
          <p:nvSpPr>
            <p:cNvPr id="36" name="object 36"/>
            <p:cNvSpPr/>
            <p:nvPr/>
          </p:nvSpPr>
          <p:spPr>
            <a:xfrm>
              <a:off x="8369558" y="2127576"/>
              <a:ext cx="415290" cy="349885"/>
            </a:xfrm>
            <a:custGeom>
              <a:avLst/>
              <a:gdLst/>
              <a:ahLst/>
              <a:cxnLst/>
              <a:rect l="l" t="t" r="r" b="b"/>
              <a:pathLst>
                <a:path w="415290" h="349885">
                  <a:moveTo>
                    <a:pt x="415176" y="0"/>
                  </a:moveTo>
                  <a:lnTo>
                    <a:pt x="0" y="349703"/>
                  </a:lnTo>
                </a:path>
              </a:pathLst>
            </a:custGeom>
            <a:solidFill>
              <a:srgbClr val="1F497D"/>
            </a:solidFill>
          </p:spPr>
          <p:txBody>
            <a:bodyPr wrap="square" lIns="0" tIns="0" rIns="0" bIns="0" rtlCol="0"/>
            <a:lstStyle/>
            <a:p>
              <a:endParaRPr/>
            </a:p>
          </p:txBody>
        </p:sp>
        <p:sp>
          <p:nvSpPr>
            <p:cNvPr id="37" name="object 37"/>
            <p:cNvSpPr/>
            <p:nvPr/>
          </p:nvSpPr>
          <p:spPr>
            <a:xfrm>
              <a:off x="8369558" y="2127576"/>
              <a:ext cx="415290" cy="349885"/>
            </a:xfrm>
            <a:custGeom>
              <a:avLst/>
              <a:gdLst/>
              <a:ahLst/>
              <a:cxnLst/>
              <a:rect l="l" t="t" r="r" b="b"/>
              <a:pathLst>
                <a:path w="415290" h="349885">
                  <a:moveTo>
                    <a:pt x="0" y="349703"/>
                  </a:moveTo>
                  <a:lnTo>
                    <a:pt x="415178" y="0"/>
                  </a:lnTo>
                </a:path>
              </a:pathLst>
            </a:custGeom>
            <a:ln w="38100">
              <a:solidFill>
                <a:srgbClr val="1F497D"/>
              </a:solidFill>
            </a:ln>
          </p:spPr>
          <p:txBody>
            <a:bodyPr wrap="square" lIns="0" tIns="0" rIns="0" bIns="0" rtlCol="0"/>
            <a:lstStyle/>
            <a:p>
              <a:endParaRPr/>
            </a:p>
          </p:txBody>
        </p:sp>
      </p:grpSp>
      <p:sp>
        <p:nvSpPr>
          <p:cNvPr id="38" name="object 38"/>
          <p:cNvSpPr txBox="1"/>
          <p:nvPr/>
        </p:nvSpPr>
        <p:spPr>
          <a:xfrm>
            <a:off x="9046366" y="2309367"/>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10253F"/>
                </a:solidFill>
                <a:latin typeface="Cambria Math"/>
                <a:cs typeface="Cambria Math"/>
              </a:rPr>
              <a:t>1</a:t>
            </a:r>
            <a:endParaRPr sz="1300">
              <a:latin typeface="Cambria Math"/>
              <a:cs typeface="Cambria Math"/>
            </a:endParaRPr>
          </a:p>
        </p:txBody>
      </p:sp>
      <p:sp>
        <p:nvSpPr>
          <p:cNvPr id="39" name="object 39"/>
          <p:cNvSpPr txBox="1"/>
          <p:nvPr/>
        </p:nvSpPr>
        <p:spPr>
          <a:xfrm>
            <a:off x="8920191" y="2053844"/>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sp>
        <p:nvSpPr>
          <p:cNvPr id="40" name="object 40"/>
          <p:cNvSpPr txBox="1"/>
          <p:nvPr/>
        </p:nvSpPr>
        <p:spPr>
          <a:xfrm>
            <a:off x="10099250" y="2077720"/>
            <a:ext cx="973455" cy="459105"/>
          </a:xfrm>
          <a:prstGeom prst="rect">
            <a:avLst/>
          </a:prstGeom>
        </p:spPr>
        <p:txBody>
          <a:bodyPr vert="horz" wrap="square" lIns="0" tIns="12700" rIns="0" bIns="0" rtlCol="0">
            <a:spAutoFit/>
          </a:bodyPr>
          <a:lstStyle/>
          <a:p>
            <a:pPr marL="12700">
              <a:lnSpc>
                <a:spcPts val="1405"/>
              </a:lnSpc>
              <a:spcBef>
                <a:spcPts val="100"/>
              </a:spcBef>
            </a:pPr>
            <a:r>
              <a:rPr sz="1300" spc="-50" dirty="0">
                <a:solidFill>
                  <a:srgbClr val="10253F"/>
                </a:solidFill>
                <a:latin typeface="Cambria Math"/>
                <a:cs typeface="Cambria Math"/>
              </a:rPr>
              <a:t>3</a:t>
            </a:r>
            <a:endParaRPr sz="1300">
              <a:latin typeface="Cambria Math"/>
              <a:cs typeface="Cambria Math"/>
            </a:endParaRPr>
          </a:p>
          <a:p>
            <a:pPr marL="19685">
              <a:lnSpc>
                <a:spcPts val="2005"/>
              </a:lnSpc>
            </a:pPr>
            <a:r>
              <a:rPr sz="1800" b="1" spc="-40" dirty="0">
                <a:solidFill>
                  <a:srgbClr val="953735"/>
                </a:solidFill>
                <a:latin typeface="Tahoma"/>
                <a:cs typeface="Tahoma"/>
              </a:rPr>
              <a:t>Forecast</a:t>
            </a:r>
            <a:endParaRPr sz="1800">
              <a:latin typeface="Tahoma"/>
              <a:cs typeface="Tahoma"/>
            </a:endParaRPr>
          </a:p>
        </p:txBody>
      </p:sp>
      <p:sp>
        <p:nvSpPr>
          <p:cNvPr id="41" name="object 41"/>
          <p:cNvSpPr txBox="1"/>
          <p:nvPr/>
        </p:nvSpPr>
        <p:spPr>
          <a:xfrm>
            <a:off x="9967804" y="182219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10253F"/>
                </a:solidFill>
                <a:latin typeface="Cambria Math"/>
                <a:cs typeface="Cambria Math"/>
              </a:rPr>
              <a:t>𝑒</a:t>
            </a:r>
            <a:r>
              <a:rPr sz="1300" spc="-20" dirty="0">
                <a:solidFill>
                  <a:srgbClr val="10253F"/>
                </a:solidFill>
                <a:latin typeface="Cambria Math"/>
                <a:cs typeface="Cambria Math"/>
              </a:rPr>
              <a:t>(1)</a:t>
            </a:r>
            <a:endParaRPr sz="1300">
              <a:latin typeface="Cambria Math"/>
              <a:cs typeface="Cambria Math"/>
            </a:endParaRPr>
          </a:p>
        </p:txBody>
      </p:sp>
      <p:grpSp>
        <p:nvGrpSpPr>
          <p:cNvPr id="42" name="object 42"/>
          <p:cNvGrpSpPr/>
          <p:nvPr/>
        </p:nvGrpSpPr>
        <p:grpSpPr>
          <a:xfrm>
            <a:off x="7143450" y="3399464"/>
            <a:ext cx="2869565" cy="1524000"/>
            <a:chOff x="7143450" y="3399464"/>
            <a:chExt cx="2869565" cy="1524000"/>
          </a:xfrm>
        </p:grpSpPr>
        <p:pic>
          <p:nvPicPr>
            <p:cNvPr id="43" name="object 43"/>
            <p:cNvPicPr/>
            <p:nvPr/>
          </p:nvPicPr>
          <p:blipFill>
            <a:blip r:embed="rId11" cstate="print"/>
            <a:stretch>
              <a:fillRect/>
            </a:stretch>
          </p:blipFill>
          <p:spPr>
            <a:xfrm>
              <a:off x="8784335" y="3971544"/>
              <a:ext cx="121920" cy="478536"/>
            </a:xfrm>
            <a:prstGeom prst="rect">
              <a:avLst/>
            </a:prstGeom>
          </p:spPr>
        </p:pic>
        <p:sp>
          <p:nvSpPr>
            <p:cNvPr id="44" name="object 44"/>
            <p:cNvSpPr/>
            <p:nvPr/>
          </p:nvSpPr>
          <p:spPr>
            <a:xfrm>
              <a:off x="8845239" y="3989222"/>
              <a:ext cx="0" cy="379095"/>
            </a:xfrm>
            <a:custGeom>
              <a:avLst/>
              <a:gdLst/>
              <a:ahLst/>
              <a:cxnLst/>
              <a:rect l="l" t="t" r="r" b="b"/>
              <a:pathLst>
                <a:path h="379095">
                  <a:moveTo>
                    <a:pt x="0" y="0"/>
                  </a:moveTo>
                  <a:lnTo>
                    <a:pt x="1" y="378551"/>
                  </a:lnTo>
                </a:path>
              </a:pathLst>
            </a:custGeom>
            <a:ln w="38100">
              <a:solidFill>
                <a:srgbClr val="000000"/>
              </a:solidFill>
            </a:ln>
          </p:spPr>
          <p:txBody>
            <a:bodyPr wrap="square" lIns="0" tIns="0" rIns="0" bIns="0" rtlCol="0"/>
            <a:lstStyle/>
            <a:p>
              <a:endParaRPr/>
            </a:p>
          </p:txBody>
        </p:sp>
        <p:pic>
          <p:nvPicPr>
            <p:cNvPr id="45" name="object 45"/>
            <p:cNvPicPr/>
            <p:nvPr/>
          </p:nvPicPr>
          <p:blipFill>
            <a:blip r:embed="rId12" cstate="print"/>
            <a:stretch>
              <a:fillRect/>
            </a:stretch>
          </p:blipFill>
          <p:spPr>
            <a:xfrm>
              <a:off x="9345167" y="3477768"/>
              <a:ext cx="121920" cy="679703"/>
            </a:xfrm>
            <a:prstGeom prst="rect">
              <a:avLst/>
            </a:prstGeom>
          </p:spPr>
        </p:pic>
        <p:sp>
          <p:nvSpPr>
            <p:cNvPr id="46" name="object 46"/>
            <p:cNvSpPr/>
            <p:nvPr/>
          </p:nvSpPr>
          <p:spPr>
            <a:xfrm>
              <a:off x="9406546" y="3496951"/>
              <a:ext cx="0" cy="576580"/>
            </a:xfrm>
            <a:custGeom>
              <a:avLst/>
              <a:gdLst/>
              <a:ahLst/>
              <a:cxnLst/>
              <a:rect l="l" t="t" r="r" b="b"/>
              <a:pathLst>
                <a:path h="576579">
                  <a:moveTo>
                    <a:pt x="0" y="0"/>
                  </a:moveTo>
                  <a:lnTo>
                    <a:pt x="1" y="576000"/>
                  </a:lnTo>
                </a:path>
              </a:pathLst>
            </a:custGeom>
            <a:ln w="38100">
              <a:solidFill>
                <a:srgbClr val="000000"/>
              </a:solidFill>
            </a:ln>
          </p:spPr>
          <p:txBody>
            <a:bodyPr wrap="square" lIns="0" tIns="0" rIns="0" bIns="0" rtlCol="0"/>
            <a:lstStyle/>
            <a:p>
              <a:endParaRPr/>
            </a:p>
          </p:txBody>
        </p:sp>
        <p:pic>
          <p:nvPicPr>
            <p:cNvPr id="47" name="object 47"/>
            <p:cNvPicPr/>
            <p:nvPr/>
          </p:nvPicPr>
          <p:blipFill>
            <a:blip r:embed="rId13" cstate="print"/>
            <a:stretch>
              <a:fillRect/>
            </a:stretch>
          </p:blipFill>
          <p:spPr>
            <a:xfrm>
              <a:off x="9838943" y="3627120"/>
              <a:ext cx="121920" cy="786383"/>
            </a:xfrm>
            <a:prstGeom prst="rect">
              <a:avLst/>
            </a:prstGeom>
          </p:spPr>
        </p:pic>
        <p:sp>
          <p:nvSpPr>
            <p:cNvPr id="48" name="object 48"/>
            <p:cNvSpPr/>
            <p:nvPr/>
          </p:nvSpPr>
          <p:spPr>
            <a:xfrm>
              <a:off x="9898847" y="3645822"/>
              <a:ext cx="0" cy="684530"/>
            </a:xfrm>
            <a:custGeom>
              <a:avLst/>
              <a:gdLst/>
              <a:ahLst/>
              <a:cxnLst/>
              <a:rect l="l" t="t" r="r" b="b"/>
              <a:pathLst>
                <a:path h="684529">
                  <a:moveTo>
                    <a:pt x="0" y="0"/>
                  </a:moveTo>
                  <a:lnTo>
                    <a:pt x="1" y="684000"/>
                  </a:lnTo>
                </a:path>
              </a:pathLst>
            </a:custGeom>
            <a:ln w="38100">
              <a:solidFill>
                <a:srgbClr val="000000"/>
              </a:solidFill>
            </a:ln>
          </p:spPr>
          <p:txBody>
            <a:bodyPr wrap="square" lIns="0" tIns="0" rIns="0" bIns="0" rtlCol="0"/>
            <a:lstStyle/>
            <a:p>
              <a:endParaRPr/>
            </a:p>
          </p:txBody>
        </p:sp>
        <p:sp>
          <p:nvSpPr>
            <p:cNvPr id="49" name="object 49"/>
            <p:cNvSpPr/>
            <p:nvPr/>
          </p:nvSpPr>
          <p:spPr>
            <a:xfrm>
              <a:off x="8913172" y="4028197"/>
              <a:ext cx="399415" cy="35560"/>
            </a:xfrm>
            <a:custGeom>
              <a:avLst/>
              <a:gdLst/>
              <a:ahLst/>
              <a:cxnLst/>
              <a:rect l="l" t="t" r="r" b="b"/>
              <a:pathLst>
                <a:path w="399415" h="35560">
                  <a:moveTo>
                    <a:pt x="0" y="0"/>
                  </a:moveTo>
                  <a:lnTo>
                    <a:pt x="398827" y="35274"/>
                  </a:lnTo>
                </a:path>
              </a:pathLst>
            </a:custGeom>
            <a:ln w="38100">
              <a:solidFill>
                <a:srgbClr val="E46C0A"/>
              </a:solidFill>
            </a:ln>
          </p:spPr>
          <p:txBody>
            <a:bodyPr wrap="square" lIns="0" tIns="0" rIns="0" bIns="0" rtlCol="0"/>
            <a:lstStyle/>
            <a:p>
              <a:endParaRPr/>
            </a:p>
          </p:txBody>
        </p:sp>
        <p:pic>
          <p:nvPicPr>
            <p:cNvPr id="50" name="object 50"/>
            <p:cNvPicPr/>
            <p:nvPr/>
          </p:nvPicPr>
          <p:blipFill>
            <a:blip r:embed="rId14" cstate="print"/>
            <a:stretch>
              <a:fillRect/>
            </a:stretch>
          </p:blipFill>
          <p:spPr>
            <a:xfrm>
              <a:off x="9307235" y="3993190"/>
              <a:ext cx="159996" cy="140564"/>
            </a:xfrm>
            <a:prstGeom prst="rect">
              <a:avLst/>
            </a:prstGeom>
          </p:spPr>
        </p:pic>
        <p:pic>
          <p:nvPicPr>
            <p:cNvPr id="51" name="object 51"/>
            <p:cNvPicPr/>
            <p:nvPr/>
          </p:nvPicPr>
          <p:blipFill>
            <a:blip r:embed="rId15" cstate="print"/>
            <a:stretch>
              <a:fillRect/>
            </a:stretch>
          </p:blipFill>
          <p:spPr>
            <a:xfrm>
              <a:off x="9818849" y="3591076"/>
              <a:ext cx="159996" cy="140564"/>
            </a:xfrm>
            <a:prstGeom prst="rect">
              <a:avLst/>
            </a:prstGeom>
          </p:spPr>
        </p:pic>
        <p:sp>
          <p:nvSpPr>
            <p:cNvPr id="52" name="object 52"/>
            <p:cNvSpPr/>
            <p:nvPr/>
          </p:nvSpPr>
          <p:spPr>
            <a:xfrm>
              <a:off x="9440434" y="3667438"/>
              <a:ext cx="415290" cy="349885"/>
            </a:xfrm>
            <a:custGeom>
              <a:avLst/>
              <a:gdLst/>
              <a:ahLst/>
              <a:cxnLst/>
              <a:rect l="l" t="t" r="r" b="b"/>
              <a:pathLst>
                <a:path w="415290" h="349885">
                  <a:moveTo>
                    <a:pt x="415178" y="0"/>
                  </a:moveTo>
                  <a:lnTo>
                    <a:pt x="0" y="349703"/>
                  </a:lnTo>
                </a:path>
              </a:pathLst>
            </a:custGeom>
            <a:solidFill>
              <a:srgbClr val="E46C0A"/>
            </a:solidFill>
          </p:spPr>
          <p:txBody>
            <a:bodyPr wrap="square" lIns="0" tIns="0" rIns="0" bIns="0" rtlCol="0"/>
            <a:lstStyle/>
            <a:p>
              <a:endParaRPr/>
            </a:p>
          </p:txBody>
        </p:sp>
        <p:sp>
          <p:nvSpPr>
            <p:cNvPr id="53" name="object 53"/>
            <p:cNvSpPr/>
            <p:nvPr/>
          </p:nvSpPr>
          <p:spPr>
            <a:xfrm>
              <a:off x="9440434" y="3667439"/>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pic>
          <p:nvPicPr>
            <p:cNvPr id="54" name="object 54"/>
            <p:cNvPicPr/>
            <p:nvPr/>
          </p:nvPicPr>
          <p:blipFill>
            <a:blip r:embed="rId16" cstate="print"/>
            <a:stretch>
              <a:fillRect/>
            </a:stretch>
          </p:blipFill>
          <p:spPr>
            <a:xfrm>
              <a:off x="7143450" y="4151539"/>
              <a:ext cx="159996" cy="140564"/>
            </a:xfrm>
            <a:prstGeom prst="rect">
              <a:avLst/>
            </a:prstGeom>
          </p:spPr>
        </p:pic>
        <p:pic>
          <p:nvPicPr>
            <p:cNvPr id="55" name="object 55"/>
            <p:cNvPicPr/>
            <p:nvPr/>
          </p:nvPicPr>
          <p:blipFill>
            <a:blip r:embed="rId14" cstate="print"/>
            <a:stretch>
              <a:fillRect/>
            </a:stretch>
          </p:blipFill>
          <p:spPr>
            <a:xfrm>
              <a:off x="7615064" y="4363011"/>
              <a:ext cx="159996" cy="140564"/>
            </a:xfrm>
            <a:prstGeom prst="rect">
              <a:avLst/>
            </a:prstGeom>
          </p:spPr>
        </p:pic>
        <p:pic>
          <p:nvPicPr>
            <p:cNvPr id="56" name="object 56"/>
            <p:cNvPicPr/>
            <p:nvPr/>
          </p:nvPicPr>
          <p:blipFill>
            <a:blip r:embed="rId16" cstate="print"/>
            <a:stretch>
              <a:fillRect/>
            </a:stretch>
          </p:blipFill>
          <p:spPr>
            <a:xfrm>
              <a:off x="8236361" y="4400277"/>
              <a:ext cx="159996" cy="140564"/>
            </a:xfrm>
            <a:prstGeom prst="rect">
              <a:avLst/>
            </a:prstGeom>
          </p:spPr>
        </p:pic>
        <p:pic>
          <p:nvPicPr>
            <p:cNvPr id="57" name="object 57"/>
            <p:cNvPicPr/>
            <p:nvPr/>
          </p:nvPicPr>
          <p:blipFill>
            <a:blip r:embed="rId14" cstate="print"/>
            <a:stretch>
              <a:fillRect/>
            </a:stretch>
          </p:blipFill>
          <p:spPr>
            <a:xfrm>
              <a:off x="8757937" y="3957915"/>
              <a:ext cx="159996" cy="140564"/>
            </a:xfrm>
            <a:prstGeom prst="rect">
              <a:avLst/>
            </a:prstGeom>
          </p:spPr>
        </p:pic>
        <p:sp>
          <p:nvSpPr>
            <p:cNvPr id="58" name="object 58"/>
            <p:cNvSpPr/>
            <p:nvPr/>
          </p:nvSpPr>
          <p:spPr>
            <a:xfrm>
              <a:off x="7276647" y="4268152"/>
              <a:ext cx="343535" cy="165735"/>
            </a:xfrm>
            <a:custGeom>
              <a:avLst/>
              <a:gdLst/>
              <a:ahLst/>
              <a:cxnLst/>
              <a:rect l="l" t="t" r="r" b="b"/>
              <a:pathLst>
                <a:path w="343534" h="165735">
                  <a:moveTo>
                    <a:pt x="0" y="0"/>
                  </a:moveTo>
                  <a:lnTo>
                    <a:pt x="343179" y="165141"/>
                  </a:lnTo>
                </a:path>
              </a:pathLst>
            </a:custGeom>
            <a:solidFill>
              <a:srgbClr val="E46C0A"/>
            </a:solidFill>
          </p:spPr>
          <p:txBody>
            <a:bodyPr wrap="square" lIns="0" tIns="0" rIns="0" bIns="0" rtlCol="0"/>
            <a:lstStyle/>
            <a:p>
              <a:endParaRPr/>
            </a:p>
          </p:txBody>
        </p:sp>
        <p:sp>
          <p:nvSpPr>
            <p:cNvPr id="59" name="object 59"/>
            <p:cNvSpPr/>
            <p:nvPr/>
          </p:nvSpPr>
          <p:spPr>
            <a:xfrm>
              <a:off x="7276647" y="4268152"/>
              <a:ext cx="343535" cy="165735"/>
            </a:xfrm>
            <a:custGeom>
              <a:avLst/>
              <a:gdLst/>
              <a:ahLst/>
              <a:cxnLst/>
              <a:rect l="l" t="t" r="r" b="b"/>
              <a:pathLst>
                <a:path w="343534" h="165735">
                  <a:moveTo>
                    <a:pt x="0" y="0"/>
                  </a:moveTo>
                  <a:lnTo>
                    <a:pt x="343179" y="165142"/>
                  </a:lnTo>
                </a:path>
              </a:pathLst>
            </a:custGeom>
            <a:ln w="38100">
              <a:solidFill>
                <a:srgbClr val="E46C0A"/>
              </a:solidFill>
            </a:ln>
          </p:spPr>
          <p:txBody>
            <a:bodyPr wrap="square" lIns="0" tIns="0" rIns="0" bIns="0" rtlCol="0"/>
            <a:lstStyle/>
            <a:p>
              <a:endParaRPr/>
            </a:p>
          </p:txBody>
        </p:sp>
        <p:sp>
          <p:nvSpPr>
            <p:cNvPr id="60" name="object 60"/>
            <p:cNvSpPr/>
            <p:nvPr/>
          </p:nvSpPr>
          <p:spPr>
            <a:xfrm>
              <a:off x="7681258" y="4426869"/>
              <a:ext cx="560070" cy="43815"/>
            </a:xfrm>
            <a:custGeom>
              <a:avLst/>
              <a:gdLst/>
              <a:ahLst/>
              <a:cxnLst/>
              <a:rect l="l" t="t" r="r" b="b"/>
              <a:pathLst>
                <a:path w="560070" h="43814">
                  <a:moveTo>
                    <a:pt x="0" y="0"/>
                  </a:moveTo>
                  <a:lnTo>
                    <a:pt x="559865" y="43690"/>
                  </a:lnTo>
                </a:path>
              </a:pathLst>
            </a:custGeom>
            <a:solidFill>
              <a:srgbClr val="E46C0A"/>
            </a:solidFill>
          </p:spPr>
          <p:txBody>
            <a:bodyPr wrap="square" lIns="0" tIns="0" rIns="0" bIns="0" rtlCol="0"/>
            <a:lstStyle/>
            <a:p>
              <a:endParaRPr/>
            </a:p>
          </p:txBody>
        </p:sp>
        <p:sp>
          <p:nvSpPr>
            <p:cNvPr id="61" name="object 61"/>
            <p:cNvSpPr/>
            <p:nvPr/>
          </p:nvSpPr>
          <p:spPr>
            <a:xfrm>
              <a:off x="7681258" y="4426869"/>
              <a:ext cx="560070" cy="43815"/>
            </a:xfrm>
            <a:custGeom>
              <a:avLst/>
              <a:gdLst/>
              <a:ahLst/>
              <a:cxnLst/>
              <a:rect l="l" t="t" r="r" b="b"/>
              <a:pathLst>
                <a:path w="560070" h="43814">
                  <a:moveTo>
                    <a:pt x="0" y="0"/>
                  </a:moveTo>
                  <a:lnTo>
                    <a:pt x="559865" y="43691"/>
                  </a:lnTo>
                </a:path>
              </a:pathLst>
            </a:custGeom>
            <a:ln w="38100">
              <a:solidFill>
                <a:srgbClr val="E46C0A"/>
              </a:solidFill>
            </a:ln>
          </p:spPr>
          <p:txBody>
            <a:bodyPr wrap="square" lIns="0" tIns="0" rIns="0" bIns="0" rtlCol="0"/>
            <a:lstStyle/>
            <a:p>
              <a:endParaRPr/>
            </a:p>
          </p:txBody>
        </p:sp>
        <p:sp>
          <p:nvSpPr>
            <p:cNvPr id="62" name="object 62"/>
            <p:cNvSpPr/>
            <p:nvPr/>
          </p:nvSpPr>
          <p:spPr>
            <a:xfrm>
              <a:off x="8369558" y="4074527"/>
              <a:ext cx="415290" cy="349885"/>
            </a:xfrm>
            <a:custGeom>
              <a:avLst/>
              <a:gdLst/>
              <a:ahLst/>
              <a:cxnLst/>
              <a:rect l="l" t="t" r="r" b="b"/>
              <a:pathLst>
                <a:path w="415290" h="349885">
                  <a:moveTo>
                    <a:pt x="415176" y="0"/>
                  </a:moveTo>
                  <a:lnTo>
                    <a:pt x="0" y="349703"/>
                  </a:lnTo>
                </a:path>
              </a:pathLst>
            </a:custGeom>
            <a:solidFill>
              <a:srgbClr val="E46C0A"/>
            </a:solidFill>
          </p:spPr>
          <p:txBody>
            <a:bodyPr wrap="square" lIns="0" tIns="0" rIns="0" bIns="0" rtlCol="0"/>
            <a:lstStyle/>
            <a:p>
              <a:endParaRPr/>
            </a:p>
          </p:txBody>
        </p:sp>
        <p:sp>
          <p:nvSpPr>
            <p:cNvPr id="63" name="object 63"/>
            <p:cNvSpPr/>
            <p:nvPr/>
          </p:nvSpPr>
          <p:spPr>
            <a:xfrm>
              <a:off x="8369558" y="4074527"/>
              <a:ext cx="415290" cy="349885"/>
            </a:xfrm>
            <a:custGeom>
              <a:avLst/>
              <a:gdLst/>
              <a:ahLst/>
              <a:cxnLst/>
              <a:rect l="l" t="t" r="r" b="b"/>
              <a:pathLst>
                <a:path w="415290" h="349885">
                  <a:moveTo>
                    <a:pt x="0" y="349703"/>
                  </a:moveTo>
                  <a:lnTo>
                    <a:pt x="415178" y="0"/>
                  </a:lnTo>
                </a:path>
              </a:pathLst>
            </a:custGeom>
            <a:ln w="38100">
              <a:solidFill>
                <a:srgbClr val="E46C0A"/>
              </a:solidFill>
            </a:ln>
          </p:spPr>
          <p:txBody>
            <a:bodyPr wrap="square" lIns="0" tIns="0" rIns="0" bIns="0" rtlCol="0"/>
            <a:lstStyle/>
            <a:p>
              <a:endParaRPr/>
            </a:p>
          </p:txBody>
        </p:sp>
        <p:sp>
          <p:nvSpPr>
            <p:cNvPr id="64" name="object 64"/>
            <p:cNvSpPr/>
            <p:nvPr/>
          </p:nvSpPr>
          <p:spPr>
            <a:xfrm>
              <a:off x="8541312" y="3418514"/>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65" name="object 65"/>
            <p:cNvPicPr/>
            <p:nvPr/>
          </p:nvPicPr>
          <p:blipFill>
            <a:blip r:embed="rId17" cstate="print"/>
            <a:stretch>
              <a:fillRect/>
            </a:stretch>
          </p:blipFill>
          <p:spPr>
            <a:xfrm>
              <a:off x="9316379" y="3434931"/>
              <a:ext cx="159996" cy="140564"/>
            </a:xfrm>
            <a:prstGeom prst="rect">
              <a:avLst/>
            </a:prstGeom>
          </p:spPr>
        </p:pic>
        <p:pic>
          <p:nvPicPr>
            <p:cNvPr id="66" name="object 66"/>
            <p:cNvPicPr/>
            <p:nvPr/>
          </p:nvPicPr>
          <p:blipFill>
            <a:blip r:embed="rId18" cstate="print"/>
            <a:stretch>
              <a:fillRect/>
            </a:stretch>
          </p:blipFill>
          <p:spPr>
            <a:xfrm>
              <a:off x="9852773" y="4262188"/>
              <a:ext cx="159996" cy="140564"/>
            </a:xfrm>
            <a:prstGeom prst="rect">
              <a:avLst/>
            </a:prstGeom>
          </p:spPr>
        </p:pic>
        <p:pic>
          <p:nvPicPr>
            <p:cNvPr id="67" name="object 67"/>
            <p:cNvPicPr/>
            <p:nvPr/>
          </p:nvPicPr>
          <p:blipFill>
            <a:blip r:embed="rId19" cstate="print"/>
            <a:stretch>
              <a:fillRect/>
            </a:stretch>
          </p:blipFill>
          <p:spPr>
            <a:xfrm>
              <a:off x="8789936" y="4334757"/>
              <a:ext cx="159996" cy="140564"/>
            </a:xfrm>
            <a:prstGeom prst="rect">
              <a:avLst/>
            </a:prstGeom>
          </p:spPr>
        </p:pic>
      </p:grpSp>
      <p:sp>
        <p:nvSpPr>
          <p:cNvPr id="68" name="object 68"/>
          <p:cNvSpPr txBox="1"/>
          <p:nvPr/>
        </p:nvSpPr>
        <p:spPr>
          <a:xfrm>
            <a:off x="10062786" y="3458971"/>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E46C0A"/>
                </a:solidFill>
                <a:latin typeface="Tahoma"/>
                <a:cs typeface="Tahoma"/>
              </a:rPr>
              <a:t>Actuals</a:t>
            </a:r>
            <a:endParaRPr sz="1800">
              <a:latin typeface="Tahoma"/>
              <a:cs typeface="Tahoma"/>
            </a:endParaRPr>
          </a:p>
        </p:txBody>
      </p:sp>
      <p:sp>
        <p:nvSpPr>
          <p:cNvPr id="69" name="object 69"/>
          <p:cNvSpPr txBox="1"/>
          <p:nvPr/>
        </p:nvSpPr>
        <p:spPr>
          <a:xfrm>
            <a:off x="9046366" y="4278376"/>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1</a:t>
            </a:r>
            <a:endParaRPr sz="1300">
              <a:latin typeface="Cambria Math"/>
              <a:cs typeface="Cambria Math"/>
            </a:endParaRPr>
          </a:p>
        </p:txBody>
      </p:sp>
      <p:sp>
        <p:nvSpPr>
          <p:cNvPr id="70" name="object 70"/>
          <p:cNvSpPr txBox="1"/>
          <p:nvPr/>
        </p:nvSpPr>
        <p:spPr>
          <a:xfrm>
            <a:off x="8920191" y="402285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1" name="object 71"/>
          <p:cNvSpPr txBox="1"/>
          <p:nvPr/>
        </p:nvSpPr>
        <p:spPr>
          <a:xfrm>
            <a:off x="9590889" y="3546855"/>
            <a:ext cx="1212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E46C0A"/>
                </a:solidFill>
                <a:latin typeface="Cambria Math"/>
                <a:cs typeface="Cambria Math"/>
              </a:rPr>
              <a:t>2</a:t>
            </a:r>
            <a:endParaRPr sz="1300">
              <a:latin typeface="Cambria Math"/>
              <a:cs typeface="Cambria Math"/>
            </a:endParaRPr>
          </a:p>
        </p:txBody>
      </p:sp>
      <p:sp>
        <p:nvSpPr>
          <p:cNvPr id="72" name="object 72"/>
          <p:cNvSpPr txBox="1"/>
          <p:nvPr/>
        </p:nvSpPr>
        <p:spPr>
          <a:xfrm>
            <a:off x="9459442" y="3291332"/>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3" name="object 73"/>
          <p:cNvSpPr txBox="1"/>
          <p:nvPr/>
        </p:nvSpPr>
        <p:spPr>
          <a:xfrm>
            <a:off x="10099250" y="4013200"/>
            <a:ext cx="973455" cy="471170"/>
          </a:xfrm>
          <a:prstGeom prst="rect">
            <a:avLst/>
          </a:prstGeom>
        </p:spPr>
        <p:txBody>
          <a:bodyPr vert="horz" wrap="square" lIns="0" tIns="12700" rIns="0" bIns="0" rtlCol="0">
            <a:spAutoFit/>
          </a:bodyPr>
          <a:lstStyle/>
          <a:p>
            <a:pPr marL="12700">
              <a:lnSpc>
                <a:spcPts val="1455"/>
              </a:lnSpc>
              <a:spcBef>
                <a:spcPts val="100"/>
              </a:spcBef>
            </a:pPr>
            <a:r>
              <a:rPr sz="1300" spc="-50" dirty="0">
                <a:solidFill>
                  <a:srgbClr val="E46C0A"/>
                </a:solidFill>
                <a:latin typeface="Cambria Math"/>
                <a:cs typeface="Cambria Math"/>
              </a:rPr>
              <a:t>3</a:t>
            </a:r>
            <a:endParaRPr sz="1300">
              <a:latin typeface="Cambria Math"/>
              <a:cs typeface="Cambria Math"/>
            </a:endParaRPr>
          </a:p>
          <a:p>
            <a:pPr marL="19685">
              <a:lnSpc>
                <a:spcPts val="2055"/>
              </a:lnSpc>
            </a:pPr>
            <a:r>
              <a:rPr sz="1800" b="1" spc="-40" dirty="0">
                <a:solidFill>
                  <a:srgbClr val="953735"/>
                </a:solidFill>
                <a:latin typeface="Tahoma"/>
                <a:cs typeface="Tahoma"/>
              </a:rPr>
              <a:t>Forecast</a:t>
            </a:r>
            <a:endParaRPr sz="1800">
              <a:latin typeface="Tahoma"/>
              <a:cs typeface="Tahoma"/>
            </a:endParaRPr>
          </a:p>
        </p:txBody>
      </p:sp>
      <p:sp>
        <p:nvSpPr>
          <p:cNvPr id="74" name="object 74"/>
          <p:cNvSpPr txBox="1"/>
          <p:nvPr/>
        </p:nvSpPr>
        <p:spPr>
          <a:xfrm>
            <a:off x="9967804" y="3757676"/>
            <a:ext cx="436880"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solidFill>
                  <a:srgbClr val="E46C0A"/>
                </a:solidFill>
                <a:latin typeface="Cambria Math"/>
                <a:cs typeface="Cambria Math"/>
              </a:rPr>
              <a:t>𝑒</a:t>
            </a:r>
            <a:r>
              <a:rPr sz="1300" spc="-20" dirty="0">
                <a:solidFill>
                  <a:srgbClr val="E46C0A"/>
                </a:solidFill>
                <a:latin typeface="Cambria Math"/>
                <a:cs typeface="Cambria Math"/>
              </a:rPr>
              <a:t>(2)</a:t>
            </a:r>
            <a:endParaRPr sz="1300">
              <a:latin typeface="Cambria Math"/>
              <a:cs typeface="Cambria Math"/>
            </a:endParaRPr>
          </a:p>
        </p:txBody>
      </p:sp>
      <p:sp>
        <p:nvSpPr>
          <p:cNvPr id="75" name="object 75"/>
          <p:cNvSpPr txBox="1"/>
          <p:nvPr/>
        </p:nvSpPr>
        <p:spPr>
          <a:xfrm>
            <a:off x="5230201" y="2099563"/>
            <a:ext cx="1463040" cy="739140"/>
          </a:xfrm>
          <a:prstGeom prst="rect">
            <a:avLst/>
          </a:prstGeom>
        </p:spPr>
        <p:txBody>
          <a:bodyPr vert="horz" wrap="square" lIns="0" tIns="94615" rIns="0" bIns="0" rtlCol="0">
            <a:spAutoFit/>
          </a:bodyPr>
          <a:lstStyle/>
          <a:p>
            <a:pPr marL="38100">
              <a:lnSpc>
                <a:spcPct val="100000"/>
              </a:lnSpc>
              <a:spcBef>
                <a:spcPts val="745"/>
              </a:spcBef>
            </a:pPr>
            <a:r>
              <a:rPr sz="1800" b="1" spc="-110" dirty="0">
                <a:solidFill>
                  <a:srgbClr val="17375E"/>
                </a:solidFill>
                <a:latin typeface="Tahoma"/>
                <a:cs typeface="Tahoma"/>
              </a:rPr>
              <a:t>Time</a:t>
            </a:r>
            <a:r>
              <a:rPr sz="1800" b="1" spc="-30" dirty="0">
                <a:solidFill>
                  <a:srgbClr val="17375E"/>
                </a:solidFill>
                <a:latin typeface="Tahoma"/>
                <a:cs typeface="Tahoma"/>
              </a:rPr>
              <a:t> </a:t>
            </a:r>
            <a:r>
              <a:rPr sz="1800" b="1" spc="-75" dirty="0">
                <a:solidFill>
                  <a:srgbClr val="17375E"/>
                </a:solidFill>
                <a:latin typeface="Tahoma"/>
                <a:cs typeface="Tahoma"/>
              </a:rPr>
              <a:t>series</a:t>
            </a:r>
            <a:r>
              <a:rPr sz="1800" b="1" spc="-30" dirty="0">
                <a:solidFill>
                  <a:srgbClr val="17375E"/>
                </a:solidFill>
                <a:latin typeface="Tahoma"/>
                <a:cs typeface="Tahoma"/>
              </a:rPr>
              <a:t> </a:t>
            </a:r>
            <a:r>
              <a:rPr sz="1800" b="1" spc="-50" dirty="0">
                <a:solidFill>
                  <a:srgbClr val="17375E"/>
                </a:solidFill>
                <a:latin typeface="Tahoma"/>
                <a:cs typeface="Tahoma"/>
              </a:rPr>
              <a:t>1</a:t>
            </a:r>
            <a:endParaRPr sz="1800">
              <a:latin typeface="Tahoma"/>
              <a:cs typeface="Tahoma"/>
            </a:endParaRPr>
          </a:p>
          <a:p>
            <a:pPr marL="457834">
              <a:lnSpc>
                <a:spcPct val="100000"/>
              </a:lnSpc>
              <a:spcBef>
                <a:spcPts val="650"/>
              </a:spcBef>
            </a:pPr>
            <a:r>
              <a:rPr sz="1800" spc="-10" dirty="0">
                <a:solidFill>
                  <a:srgbClr val="10253F"/>
                </a:solidFill>
                <a:latin typeface="Cambria Math"/>
                <a:cs typeface="Cambria Math"/>
              </a:rPr>
              <a:t>𝑊𝐴𝑃𝐸</a:t>
            </a:r>
            <a:r>
              <a:rPr sz="1950" spc="-15" baseline="27777" dirty="0">
                <a:solidFill>
                  <a:srgbClr val="10253F"/>
                </a:solidFill>
                <a:latin typeface="Cambria Math"/>
                <a:cs typeface="Cambria Math"/>
              </a:rPr>
              <a:t>(1)</a:t>
            </a:r>
            <a:endParaRPr sz="1950" baseline="27777">
              <a:latin typeface="Cambria Math"/>
              <a:cs typeface="Cambria Math"/>
            </a:endParaRPr>
          </a:p>
        </p:txBody>
      </p:sp>
      <p:grpSp>
        <p:nvGrpSpPr>
          <p:cNvPr id="76" name="object 76"/>
          <p:cNvGrpSpPr/>
          <p:nvPr/>
        </p:nvGrpSpPr>
        <p:grpSpPr>
          <a:xfrm>
            <a:off x="6879335" y="1149096"/>
            <a:ext cx="3432175" cy="3868420"/>
            <a:chOff x="6879335" y="1149096"/>
            <a:chExt cx="3432175" cy="3868420"/>
          </a:xfrm>
        </p:grpSpPr>
        <p:pic>
          <p:nvPicPr>
            <p:cNvPr id="77" name="object 77"/>
            <p:cNvPicPr/>
            <p:nvPr/>
          </p:nvPicPr>
          <p:blipFill>
            <a:blip r:embed="rId20" cstate="print"/>
            <a:stretch>
              <a:fillRect/>
            </a:stretch>
          </p:blipFill>
          <p:spPr>
            <a:xfrm>
              <a:off x="8476487" y="1149096"/>
              <a:ext cx="1834896" cy="237743"/>
            </a:xfrm>
            <a:prstGeom prst="rect">
              <a:avLst/>
            </a:prstGeom>
          </p:spPr>
        </p:pic>
        <p:sp>
          <p:nvSpPr>
            <p:cNvPr id="78" name="object 78"/>
            <p:cNvSpPr/>
            <p:nvPr/>
          </p:nvSpPr>
          <p:spPr>
            <a:xfrm>
              <a:off x="8594214" y="1210057"/>
              <a:ext cx="1597660" cy="76200"/>
            </a:xfrm>
            <a:custGeom>
              <a:avLst/>
              <a:gdLst/>
              <a:ahLst/>
              <a:cxnLst/>
              <a:rect l="l" t="t" r="r" b="b"/>
              <a:pathLst>
                <a:path w="1597659" h="76200">
                  <a:moveTo>
                    <a:pt x="76197" y="0"/>
                  </a:moveTo>
                  <a:lnTo>
                    <a:pt x="0" y="38100"/>
                  </a:lnTo>
                  <a:lnTo>
                    <a:pt x="76200" y="76200"/>
                  </a:lnTo>
                  <a:lnTo>
                    <a:pt x="76197" y="50800"/>
                  </a:lnTo>
                  <a:lnTo>
                    <a:pt x="63494" y="50800"/>
                  </a:lnTo>
                  <a:lnTo>
                    <a:pt x="63494" y="25400"/>
                  </a:lnTo>
                  <a:lnTo>
                    <a:pt x="76197" y="25400"/>
                  </a:lnTo>
                  <a:lnTo>
                    <a:pt x="76197" y="0"/>
                  </a:lnTo>
                  <a:close/>
                </a:path>
                <a:path w="1597659" h="76200">
                  <a:moveTo>
                    <a:pt x="1521385" y="0"/>
                  </a:moveTo>
                  <a:lnTo>
                    <a:pt x="1521385" y="76200"/>
                  </a:lnTo>
                  <a:lnTo>
                    <a:pt x="1572185" y="50800"/>
                  </a:lnTo>
                  <a:lnTo>
                    <a:pt x="1534085" y="50800"/>
                  </a:lnTo>
                  <a:lnTo>
                    <a:pt x="1534085" y="25400"/>
                  </a:lnTo>
                  <a:lnTo>
                    <a:pt x="1572185" y="25400"/>
                  </a:lnTo>
                  <a:lnTo>
                    <a:pt x="1521385" y="0"/>
                  </a:lnTo>
                  <a:close/>
                </a:path>
                <a:path w="1597659" h="76200">
                  <a:moveTo>
                    <a:pt x="76197" y="25400"/>
                  </a:moveTo>
                  <a:lnTo>
                    <a:pt x="63494" y="25400"/>
                  </a:lnTo>
                  <a:lnTo>
                    <a:pt x="63494" y="50800"/>
                  </a:lnTo>
                  <a:lnTo>
                    <a:pt x="76197" y="50800"/>
                  </a:lnTo>
                  <a:lnTo>
                    <a:pt x="76197" y="25400"/>
                  </a:lnTo>
                  <a:close/>
                </a:path>
                <a:path w="1597659" h="76200">
                  <a:moveTo>
                    <a:pt x="1521385" y="25400"/>
                  </a:moveTo>
                  <a:lnTo>
                    <a:pt x="76197" y="25400"/>
                  </a:lnTo>
                  <a:lnTo>
                    <a:pt x="76197" y="50800"/>
                  </a:lnTo>
                  <a:lnTo>
                    <a:pt x="1521385" y="50800"/>
                  </a:lnTo>
                  <a:lnTo>
                    <a:pt x="1521385" y="25400"/>
                  </a:lnTo>
                  <a:close/>
                </a:path>
                <a:path w="1597659" h="76200">
                  <a:moveTo>
                    <a:pt x="1572185" y="25400"/>
                  </a:moveTo>
                  <a:lnTo>
                    <a:pt x="1534085" y="25400"/>
                  </a:lnTo>
                  <a:lnTo>
                    <a:pt x="1534085" y="50800"/>
                  </a:lnTo>
                  <a:lnTo>
                    <a:pt x="1572185" y="50800"/>
                  </a:lnTo>
                  <a:lnTo>
                    <a:pt x="1597585" y="38100"/>
                  </a:lnTo>
                  <a:lnTo>
                    <a:pt x="1572185" y="25400"/>
                  </a:lnTo>
                  <a:close/>
                </a:path>
              </a:pathLst>
            </a:custGeom>
            <a:solidFill>
              <a:srgbClr val="4F81BD"/>
            </a:solidFill>
          </p:spPr>
          <p:txBody>
            <a:bodyPr wrap="square" lIns="0" tIns="0" rIns="0" bIns="0" rtlCol="0"/>
            <a:lstStyle/>
            <a:p>
              <a:endParaRPr/>
            </a:p>
          </p:txBody>
        </p:sp>
        <p:pic>
          <p:nvPicPr>
            <p:cNvPr id="79" name="object 79"/>
            <p:cNvPicPr/>
            <p:nvPr/>
          </p:nvPicPr>
          <p:blipFill>
            <a:blip r:embed="rId21" cstate="print"/>
            <a:stretch>
              <a:fillRect/>
            </a:stretch>
          </p:blipFill>
          <p:spPr>
            <a:xfrm>
              <a:off x="6879335" y="1682496"/>
              <a:ext cx="234696" cy="3334511"/>
            </a:xfrm>
            <a:prstGeom prst="rect">
              <a:avLst/>
            </a:prstGeom>
          </p:spPr>
        </p:pic>
        <p:sp>
          <p:nvSpPr>
            <p:cNvPr id="80" name="object 80"/>
            <p:cNvSpPr/>
            <p:nvPr/>
          </p:nvSpPr>
          <p:spPr>
            <a:xfrm>
              <a:off x="6959127" y="1779927"/>
              <a:ext cx="76200" cy="3098165"/>
            </a:xfrm>
            <a:custGeom>
              <a:avLst/>
              <a:gdLst/>
              <a:ahLst/>
              <a:cxnLst/>
              <a:rect l="l" t="t" r="r" b="b"/>
              <a:pathLst>
                <a:path w="76200" h="3098165">
                  <a:moveTo>
                    <a:pt x="25401" y="3021421"/>
                  </a:moveTo>
                  <a:lnTo>
                    <a:pt x="1" y="3021421"/>
                  </a:lnTo>
                  <a:lnTo>
                    <a:pt x="38101" y="3097621"/>
                  </a:lnTo>
                  <a:lnTo>
                    <a:pt x="69849" y="3034125"/>
                  </a:lnTo>
                  <a:lnTo>
                    <a:pt x="25401" y="3034125"/>
                  </a:lnTo>
                  <a:lnTo>
                    <a:pt x="25401" y="3021421"/>
                  </a:lnTo>
                  <a:close/>
                </a:path>
                <a:path w="76200" h="3098165">
                  <a:moveTo>
                    <a:pt x="50800" y="63497"/>
                  </a:moveTo>
                  <a:lnTo>
                    <a:pt x="25400" y="63497"/>
                  </a:lnTo>
                  <a:lnTo>
                    <a:pt x="25401" y="3034125"/>
                  </a:lnTo>
                  <a:lnTo>
                    <a:pt x="50801" y="3034125"/>
                  </a:lnTo>
                  <a:lnTo>
                    <a:pt x="50800" y="63497"/>
                  </a:lnTo>
                  <a:close/>
                </a:path>
                <a:path w="76200" h="3098165">
                  <a:moveTo>
                    <a:pt x="76201" y="3021421"/>
                  </a:moveTo>
                  <a:lnTo>
                    <a:pt x="50801" y="3021421"/>
                  </a:lnTo>
                  <a:lnTo>
                    <a:pt x="50801" y="3034125"/>
                  </a:lnTo>
                  <a:lnTo>
                    <a:pt x="69849" y="3034125"/>
                  </a:lnTo>
                  <a:lnTo>
                    <a:pt x="76201" y="3021421"/>
                  </a:lnTo>
                  <a:close/>
                </a:path>
                <a:path w="76200" h="3098165">
                  <a:moveTo>
                    <a:pt x="38100" y="0"/>
                  </a:moveTo>
                  <a:lnTo>
                    <a:pt x="0" y="76200"/>
                  </a:lnTo>
                  <a:lnTo>
                    <a:pt x="25400" y="76200"/>
                  </a:lnTo>
                  <a:lnTo>
                    <a:pt x="25400" y="63497"/>
                  </a:lnTo>
                  <a:lnTo>
                    <a:pt x="69848" y="63497"/>
                  </a:lnTo>
                  <a:lnTo>
                    <a:pt x="38100" y="0"/>
                  </a:lnTo>
                  <a:close/>
                </a:path>
                <a:path w="76200" h="3098165">
                  <a:moveTo>
                    <a:pt x="69848" y="63497"/>
                  </a:moveTo>
                  <a:lnTo>
                    <a:pt x="50800" y="63497"/>
                  </a:lnTo>
                  <a:lnTo>
                    <a:pt x="50800" y="76200"/>
                  </a:lnTo>
                  <a:lnTo>
                    <a:pt x="76200" y="76200"/>
                  </a:lnTo>
                  <a:lnTo>
                    <a:pt x="69848" y="63497"/>
                  </a:lnTo>
                  <a:close/>
                </a:path>
              </a:pathLst>
            </a:custGeom>
            <a:solidFill>
              <a:srgbClr val="4F81BD"/>
            </a:solidFill>
          </p:spPr>
          <p:txBody>
            <a:bodyPr wrap="square" lIns="0" tIns="0" rIns="0" bIns="0" rtlCol="0"/>
            <a:lstStyle/>
            <a:p>
              <a:endParaRPr/>
            </a:p>
          </p:txBody>
        </p:sp>
        <p:sp>
          <p:nvSpPr>
            <p:cNvPr id="81" name="object 81"/>
            <p:cNvSpPr/>
            <p:nvPr/>
          </p:nvSpPr>
          <p:spPr>
            <a:xfrm>
              <a:off x="8541312" y="1471563"/>
              <a:ext cx="0" cy="1485900"/>
            </a:xfrm>
            <a:custGeom>
              <a:avLst/>
              <a:gdLst/>
              <a:ahLst/>
              <a:cxnLst/>
              <a:rect l="l" t="t" r="r" b="b"/>
              <a:pathLst>
                <a:path h="1485900">
                  <a:moveTo>
                    <a:pt x="0" y="1485803"/>
                  </a:moveTo>
                  <a:lnTo>
                    <a:pt x="1" y="0"/>
                  </a:lnTo>
                </a:path>
              </a:pathLst>
            </a:custGeom>
            <a:ln w="38100">
              <a:solidFill>
                <a:srgbClr val="000000"/>
              </a:solidFill>
            </a:ln>
          </p:spPr>
          <p:txBody>
            <a:bodyPr wrap="square" lIns="0" tIns="0" rIns="0" bIns="0" rtlCol="0"/>
            <a:lstStyle/>
            <a:p>
              <a:endParaRPr/>
            </a:p>
          </p:txBody>
        </p:sp>
        <p:pic>
          <p:nvPicPr>
            <p:cNvPr id="82" name="object 82"/>
            <p:cNvPicPr/>
            <p:nvPr/>
          </p:nvPicPr>
          <p:blipFill>
            <a:blip r:embed="rId17" cstate="print"/>
            <a:stretch>
              <a:fillRect/>
            </a:stretch>
          </p:blipFill>
          <p:spPr>
            <a:xfrm>
              <a:off x="9316379" y="1487981"/>
              <a:ext cx="159996" cy="140564"/>
            </a:xfrm>
            <a:prstGeom prst="rect">
              <a:avLst/>
            </a:prstGeom>
          </p:spPr>
        </p:pic>
        <p:pic>
          <p:nvPicPr>
            <p:cNvPr id="83" name="object 83"/>
            <p:cNvPicPr/>
            <p:nvPr/>
          </p:nvPicPr>
          <p:blipFill>
            <a:blip r:embed="rId19" cstate="print"/>
            <a:stretch>
              <a:fillRect/>
            </a:stretch>
          </p:blipFill>
          <p:spPr>
            <a:xfrm>
              <a:off x="9852774" y="2315237"/>
              <a:ext cx="159996" cy="140564"/>
            </a:xfrm>
            <a:prstGeom prst="rect">
              <a:avLst/>
            </a:prstGeom>
          </p:spPr>
        </p:pic>
        <p:pic>
          <p:nvPicPr>
            <p:cNvPr id="84" name="object 84"/>
            <p:cNvPicPr/>
            <p:nvPr/>
          </p:nvPicPr>
          <p:blipFill>
            <a:blip r:embed="rId19" cstate="print"/>
            <a:stretch>
              <a:fillRect/>
            </a:stretch>
          </p:blipFill>
          <p:spPr>
            <a:xfrm>
              <a:off x="8789936" y="2387807"/>
              <a:ext cx="159996" cy="140564"/>
            </a:xfrm>
            <a:prstGeom prst="rect">
              <a:avLst/>
            </a:prstGeom>
          </p:spPr>
        </p:pic>
      </p:grpSp>
      <p:sp>
        <p:nvSpPr>
          <p:cNvPr id="85" name="object 85"/>
          <p:cNvSpPr txBox="1"/>
          <p:nvPr/>
        </p:nvSpPr>
        <p:spPr>
          <a:xfrm>
            <a:off x="8588621" y="225043"/>
            <a:ext cx="1841500" cy="848360"/>
          </a:xfrm>
          <a:prstGeom prst="rect">
            <a:avLst/>
          </a:prstGeom>
        </p:spPr>
        <p:txBody>
          <a:bodyPr vert="horz" wrap="square" lIns="0" tIns="149860" rIns="0" bIns="0" rtlCol="0">
            <a:spAutoFit/>
          </a:bodyPr>
          <a:lstStyle/>
          <a:p>
            <a:pPr marL="12700">
              <a:lnSpc>
                <a:spcPct val="100000"/>
              </a:lnSpc>
              <a:spcBef>
                <a:spcPts val="1180"/>
              </a:spcBef>
            </a:pPr>
            <a:r>
              <a:rPr sz="1800" spc="-30" dirty="0">
                <a:latin typeface="Verdana"/>
                <a:cs typeface="Verdana"/>
              </a:rPr>
              <a:t>Forecast</a:t>
            </a:r>
            <a:r>
              <a:rPr sz="1800" spc="-105" dirty="0">
                <a:latin typeface="Verdana"/>
                <a:cs typeface="Verdana"/>
              </a:rPr>
              <a:t> </a:t>
            </a:r>
            <a:r>
              <a:rPr sz="1800" spc="-70" dirty="0">
                <a:latin typeface="Verdana"/>
                <a:cs typeface="Verdana"/>
              </a:rPr>
              <a:t>Horizon</a:t>
            </a:r>
            <a:endParaRPr sz="1800">
              <a:latin typeface="Verdana"/>
              <a:cs typeface="Verdana"/>
            </a:endParaRPr>
          </a:p>
          <a:p>
            <a:pPr marL="451484">
              <a:lnSpc>
                <a:spcPct val="100000"/>
              </a:lnSpc>
              <a:spcBef>
                <a:spcPts val="1080"/>
              </a:spcBef>
            </a:pPr>
            <a:r>
              <a:rPr sz="1800" dirty="0">
                <a:latin typeface="Cambria Math"/>
                <a:cs typeface="Cambria Math"/>
              </a:rPr>
              <a:t>𝐻</a:t>
            </a:r>
            <a:r>
              <a:rPr sz="1800" spc="140" dirty="0">
                <a:latin typeface="Cambria Math"/>
                <a:cs typeface="Cambria Math"/>
              </a:rPr>
              <a:t> </a:t>
            </a:r>
            <a:r>
              <a:rPr sz="1800" dirty="0">
                <a:latin typeface="Cambria Math"/>
                <a:cs typeface="Cambria Math"/>
              </a:rPr>
              <a:t>=</a:t>
            </a:r>
            <a:r>
              <a:rPr sz="1800" spc="90" dirty="0">
                <a:latin typeface="Cambria Math"/>
                <a:cs typeface="Cambria Math"/>
              </a:rPr>
              <a:t> </a:t>
            </a:r>
            <a:r>
              <a:rPr sz="1800" spc="-50" dirty="0">
                <a:latin typeface="Cambria Math"/>
                <a:cs typeface="Cambria Math"/>
              </a:rPr>
              <a:t>3</a:t>
            </a:r>
            <a:endParaRPr sz="1800">
              <a:latin typeface="Cambria Math"/>
              <a:cs typeface="Cambria Math"/>
            </a:endParaRPr>
          </a:p>
        </p:txBody>
      </p:sp>
      <p:sp>
        <p:nvSpPr>
          <p:cNvPr id="86" name="object 86"/>
          <p:cNvSpPr txBox="1"/>
          <p:nvPr/>
        </p:nvSpPr>
        <p:spPr>
          <a:xfrm>
            <a:off x="5723549" y="3141979"/>
            <a:ext cx="651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𝑀</a:t>
            </a:r>
            <a:r>
              <a:rPr sz="1800" spc="130" dirty="0">
                <a:latin typeface="Cambria Math"/>
                <a:cs typeface="Cambria Math"/>
              </a:rPr>
              <a:t> </a:t>
            </a:r>
            <a:r>
              <a:rPr sz="1800" dirty="0">
                <a:latin typeface="Cambria Math"/>
                <a:cs typeface="Cambria Math"/>
              </a:rPr>
              <a:t>=</a:t>
            </a:r>
            <a:r>
              <a:rPr sz="1800" spc="95" dirty="0">
                <a:latin typeface="Cambria Math"/>
                <a:cs typeface="Cambria Math"/>
              </a:rPr>
              <a:t> </a:t>
            </a:r>
            <a:r>
              <a:rPr sz="1800" spc="-50" dirty="0">
                <a:latin typeface="Cambria Math"/>
                <a:cs typeface="Cambria Math"/>
              </a:rPr>
              <a:t>2</a:t>
            </a:r>
            <a:endParaRPr sz="1800">
              <a:latin typeface="Cambria Math"/>
              <a:cs typeface="Cambria Math"/>
            </a:endParaRPr>
          </a:p>
        </p:txBody>
      </p:sp>
      <p:grpSp>
        <p:nvGrpSpPr>
          <p:cNvPr id="87" name="object 87"/>
          <p:cNvGrpSpPr/>
          <p:nvPr/>
        </p:nvGrpSpPr>
        <p:grpSpPr>
          <a:xfrm>
            <a:off x="6671460" y="5182807"/>
            <a:ext cx="3856990" cy="311150"/>
            <a:chOff x="6671460" y="5182807"/>
            <a:chExt cx="3856990" cy="311150"/>
          </a:xfrm>
        </p:grpSpPr>
        <p:sp>
          <p:nvSpPr>
            <p:cNvPr id="88" name="object 88"/>
            <p:cNvSpPr/>
            <p:nvPr/>
          </p:nvSpPr>
          <p:spPr>
            <a:xfrm>
              <a:off x="6671460" y="5182807"/>
              <a:ext cx="3856990" cy="114300"/>
            </a:xfrm>
            <a:custGeom>
              <a:avLst/>
              <a:gdLst/>
              <a:ahLst/>
              <a:cxnLst/>
              <a:rect l="l" t="t" r="r" b="b"/>
              <a:pathLst>
                <a:path w="3856990" h="114300">
                  <a:moveTo>
                    <a:pt x="3742621" y="0"/>
                  </a:moveTo>
                  <a:lnTo>
                    <a:pt x="3742621" y="114300"/>
                  </a:lnTo>
                  <a:lnTo>
                    <a:pt x="3818821" y="76200"/>
                  </a:lnTo>
                  <a:lnTo>
                    <a:pt x="3761671" y="76200"/>
                  </a:lnTo>
                  <a:lnTo>
                    <a:pt x="3761671" y="38100"/>
                  </a:lnTo>
                  <a:lnTo>
                    <a:pt x="3818821" y="38100"/>
                  </a:lnTo>
                  <a:lnTo>
                    <a:pt x="3742621" y="0"/>
                  </a:lnTo>
                  <a:close/>
                </a:path>
                <a:path w="3856990" h="114300">
                  <a:moveTo>
                    <a:pt x="3742621" y="38100"/>
                  </a:moveTo>
                  <a:lnTo>
                    <a:pt x="0" y="38100"/>
                  </a:lnTo>
                  <a:lnTo>
                    <a:pt x="0" y="76200"/>
                  </a:lnTo>
                  <a:lnTo>
                    <a:pt x="3742621" y="76200"/>
                  </a:lnTo>
                  <a:lnTo>
                    <a:pt x="3742621" y="38100"/>
                  </a:lnTo>
                  <a:close/>
                </a:path>
                <a:path w="3856990" h="114300">
                  <a:moveTo>
                    <a:pt x="3818821" y="38100"/>
                  </a:moveTo>
                  <a:lnTo>
                    <a:pt x="3761671" y="38100"/>
                  </a:lnTo>
                  <a:lnTo>
                    <a:pt x="3761671" y="76200"/>
                  </a:lnTo>
                  <a:lnTo>
                    <a:pt x="3818821" y="76200"/>
                  </a:lnTo>
                  <a:lnTo>
                    <a:pt x="3856921" y="57150"/>
                  </a:lnTo>
                  <a:lnTo>
                    <a:pt x="3818821" y="38100"/>
                  </a:lnTo>
                  <a:close/>
                </a:path>
              </a:pathLst>
            </a:custGeom>
            <a:solidFill>
              <a:srgbClr val="4F81BD"/>
            </a:solidFill>
          </p:spPr>
          <p:txBody>
            <a:bodyPr wrap="square" lIns="0" tIns="0" rIns="0" bIns="0" rtlCol="0"/>
            <a:lstStyle/>
            <a:p>
              <a:endParaRPr/>
            </a:p>
          </p:txBody>
        </p:sp>
        <p:sp>
          <p:nvSpPr>
            <p:cNvPr id="89" name="object 89"/>
            <p:cNvSpPr/>
            <p:nvPr/>
          </p:nvSpPr>
          <p:spPr>
            <a:xfrm>
              <a:off x="72064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0" name="object 90"/>
            <p:cNvSpPr/>
            <p:nvPr/>
          </p:nvSpPr>
          <p:spPr>
            <a:xfrm>
              <a:off x="77414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1" name="object 91"/>
            <p:cNvSpPr/>
            <p:nvPr/>
          </p:nvSpPr>
          <p:spPr>
            <a:xfrm>
              <a:off x="82859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2" name="object 92"/>
            <p:cNvSpPr/>
            <p:nvPr/>
          </p:nvSpPr>
          <p:spPr>
            <a:xfrm>
              <a:off x="88209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3" name="object 93"/>
            <p:cNvSpPr/>
            <p:nvPr/>
          </p:nvSpPr>
          <p:spPr>
            <a:xfrm>
              <a:off x="9354335"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sp>
          <p:nvSpPr>
            <p:cNvPr id="94" name="object 94"/>
            <p:cNvSpPr/>
            <p:nvPr/>
          </p:nvSpPr>
          <p:spPr>
            <a:xfrm>
              <a:off x="9898848" y="5239957"/>
              <a:ext cx="0" cy="254000"/>
            </a:xfrm>
            <a:custGeom>
              <a:avLst/>
              <a:gdLst/>
              <a:ahLst/>
              <a:cxnLst/>
              <a:rect l="l" t="t" r="r" b="b"/>
              <a:pathLst>
                <a:path h="254000">
                  <a:moveTo>
                    <a:pt x="0" y="253833"/>
                  </a:moveTo>
                  <a:lnTo>
                    <a:pt x="1" y="0"/>
                  </a:lnTo>
                </a:path>
              </a:pathLst>
            </a:custGeom>
            <a:ln w="38100">
              <a:solidFill>
                <a:srgbClr val="4F81BD"/>
              </a:solidFill>
            </a:ln>
          </p:spPr>
          <p:txBody>
            <a:bodyPr wrap="square" lIns="0" tIns="0" rIns="0" bIns="0" rtlCol="0"/>
            <a:lstStyle/>
            <a:p>
              <a:endParaRPr/>
            </a:p>
          </p:txBody>
        </p:sp>
      </p:grpSp>
      <p:sp>
        <p:nvSpPr>
          <p:cNvPr id="95" name="object 95"/>
          <p:cNvSpPr txBox="1"/>
          <p:nvPr/>
        </p:nvSpPr>
        <p:spPr>
          <a:xfrm>
            <a:off x="10522101" y="5370067"/>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50" dirty="0"/>
              <a:t>Hierarchical</a:t>
            </a:r>
            <a:r>
              <a:rPr spc="-200" dirty="0"/>
              <a:t> </a:t>
            </a:r>
            <a:r>
              <a:rPr spc="-95" dirty="0"/>
              <a:t>forecasts</a:t>
            </a:r>
          </a:p>
        </p:txBody>
      </p:sp>
      <p:sp>
        <p:nvSpPr>
          <p:cNvPr id="107" name="object 10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108" name="object 108"/>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59</a:t>
            </a:fld>
            <a:endParaRPr spc="-25" dirty="0"/>
          </a:p>
        </p:txBody>
      </p:sp>
      <p:sp>
        <p:nvSpPr>
          <p:cNvPr id="3" name="object 3"/>
          <p:cNvSpPr txBox="1"/>
          <p:nvPr/>
        </p:nvSpPr>
        <p:spPr>
          <a:xfrm>
            <a:off x="2632947" y="4616704"/>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C0504D"/>
                </a:solidFill>
                <a:latin typeface="Cambria Math"/>
                <a:cs typeface="Cambria Math"/>
              </a:rPr>
              <a:t>𝑡</a:t>
            </a:r>
            <a:endParaRPr sz="1300">
              <a:latin typeface="Cambria Math"/>
              <a:cs typeface="Cambria Math"/>
            </a:endParaRPr>
          </a:p>
        </p:txBody>
      </p:sp>
      <p:sp>
        <p:nvSpPr>
          <p:cNvPr id="4" name="object 4"/>
          <p:cNvSpPr txBox="1"/>
          <p:nvPr/>
        </p:nvSpPr>
        <p:spPr>
          <a:xfrm>
            <a:off x="2499025" y="4361179"/>
            <a:ext cx="451484" cy="299720"/>
          </a:xfrm>
          <a:prstGeom prst="rect">
            <a:avLst/>
          </a:prstGeom>
        </p:spPr>
        <p:txBody>
          <a:bodyPr vert="horz" wrap="square" lIns="0" tIns="12700" rIns="0" bIns="0" rtlCol="0">
            <a:spAutoFit/>
          </a:bodyPr>
          <a:lstStyle/>
          <a:p>
            <a:pPr marL="38100">
              <a:lnSpc>
                <a:spcPct val="100000"/>
              </a:lnSpc>
              <a:spcBef>
                <a:spcPts val="100"/>
              </a:spcBef>
            </a:pPr>
            <a:r>
              <a:rPr sz="2700" spc="-1177" baseline="-29320" dirty="0">
                <a:solidFill>
                  <a:srgbClr val="C0504D"/>
                </a:solidFill>
                <a:latin typeface="Cambria Math"/>
                <a:cs typeface="Cambria Math"/>
              </a:rPr>
              <a:t>𝑦</a:t>
            </a:r>
            <a:r>
              <a:rPr sz="2700" spc="195" baseline="-29320" dirty="0">
                <a:solidFill>
                  <a:srgbClr val="C0504D"/>
                </a:solidFill>
                <a:latin typeface="Cambria Math"/>
                <a:cs typeface="Cambria Math"/>
              </a:rPr>
              <a:t>0</a:t>
            </a:r>
            <a:r>
              <a:rPr sz="1300" spc="10" dirty="0">
                <a:solidFill>
                  <a:srgbClr val="C0504D"/>
                </a:solidFill>
                <a:latin typeface="Cambria Math"/>
                <a:cs typeface="Cambria Math"/>
              </a:rPr>
              <a:t>(1</a:t>
            </a:r>
            <a:r>
              <a:rPr sz="1300" dirty="0">
                <a:solidFill>
                  <a:srgbClr val="C0504D"/>
                </a:solidFill>
                <a:latin typeface="Cambria Math"/>
                <a:cs typeface="Cambria Math"/>
              </a:rPr>
              <a:t>)</a:t>
            </a:r>
            <a:endParaRPr sz="1300">
              <a:latin typeface="Cambria Math"/>
              <a:cs typeface="Cambria Math"/>
            </a:endParaRPr>
          </a:p>
        </p:txBody>
      </p:sp>
      <p:sp>
        <p:nvSpPr>
          <p:cNvPr id="5" name="object 5"/>
          <p:cNvSpPr txBox="1"/>
          <p:nvPr/>
        </p:nvSpPr>
        <p:spPr>
          <a:xfrm>
            <a:off x="4599462" y="4644135"/>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C0504D"/>
                </a:solidFill>
                <a:latin typeface="Cambria Math"/>
                <a:cs typeface="Cambria Math"/>
              </a:rPr>
              <a:t>𝑡</a:t>
            </a:r>
            <a:endParaRPr sz="1300">
              <a:latin typeface="Cambria Math"/>
              <a:cs typeface="Cambria Math"/>
            </a:endParaRPr>
          </a:p>
        </p:txBody>
      </p:sp>
      <p:sp>
        <p:nvSpPr>
          <p:cNvPr id="6" name="object 6"/>
          <p:cNvSpPr txBox="1"/>
          <p:nvPr/>
        </p:nvSpPr>
        <p:spPr>
          <a:xfrm>
            <a:off x="4465540" y="4388611"/>
            <a:ext cx="451484" cy="299720"/>
          </a:xfrm>
          <a:prstGeom prst="rect">
            <a:avLst/>
          </a:prstGeom>
        </p:spPr>
        <p:txBody>
          <a:bodyPr vert="horz" wrap="square" lIns="0" tIns="12700" rIns="0" bIns="0" rtlCol="0">
            <a:spAutoFit/>
          </a:bodyPr>
          <a:lstStyle/>
          <a:p>
            <a:pPr marL="38100">
              <a:lnSpc>
                <a:spcPct val="100000"/>
              </a:lnSpc>
              <a:spcBef>
                <a:spcPts val="100"/>
              </a:spcBef>
            </a:pPr>
            <a:r>
              <a:rPr sz="2700" spc="-1177" baseline="-29320" dirty="0">
                <a:solidFill>
                  <a:srgbClr val="C0504D"/>
                </a:solidFill>
                <a:latin typeface="Cambria Math"/>
                <a:cs typeface="Cambria Math"/>
              </a:rPr>
              <a:t>𝑦</a:t>
            </a:r>
            <a:r>
              <a:rPr sz="2700" spc="195" baseline="-29320" dirty="0">
                <a:solidFill>
                  <a:srgbClr val="C0504D"/>
                </a:solidFill>
                <a:latin typeface="Cambria Math"/>
                <a:cs typeface="Cambria Math"/>
              </a:rPr>
              <a:t>0</a:t>
            </a:r>
            <a:r>
              <a:rPr sz="1300" spc="10" dirty="0">
                <a:solidFill>
                  <a:srgbClr val="C0504D"/>
                </a:solidFill>
                <a:latin typeface="Cambria Math"/>
                <a:cs typeface="Cambria Math"/>
              </a:rPr>
              <a:t>(2</a:t>
            </a:r>
            <a:r>
              <a:rPr sz="1300" dirty="0">
                <a:solidFill>
                  <a:srgbClr val="C0504D"/>
                </a:solidFill>
                <a:latin typeface="Cambria Math"/>
                <a:cs typeface="Cambria Math"/>
              </a:rPr>
              <a:t>)</a:t>
            </a:r>
            <a:endParaRPr sz="1300">
              <a:latin typeface="Cambria Math"/>
              <a:cs typeface="Cambria Math"/>
            </a:endParaRPr>
          </a:p>
        </p:txBody>
      </p:sp>
      <p:sp>
        <p:nvSpPr>
          <p:cNvPr id="7" name="object 7"/>
          <p:cNvSpPr txBox="1"/>
          <p:nvPr/>
        </p:nvSpPr>
        <p:spPr>
          <a:xfrm>
            <a:off x="3570338" y="2248408"/>
            <a:ext cx="90170" cy="223520"/>
          </a:xfrm>
          <a:prstGeom prst="rect">
            <a:avLst/>
          </a:prstGeom>
        </p:spPr>
        <p:txBody>
          <a:bodyPr vert="horz" wrap="square" lIns="0" tIns="12700" rIns="0" bIns="0" rtlCol="0">
            <a:spAutoFit/>
          </a:bodyPr>
          <a:lstStyle/>
          <a:p>
            <a:pPr marL="12700">
              <a:lnSpc>
                <a:spcPct val="100000"/>
              </a:lnSpc>
              <a:spcBef>
                <a:spcPts val="100"/>
              </a:spcBef>
            </a:pPr>
            <a:r>
              <a:rPr sz="1300" spc="20" dirty="0">
                <a:solidFill>
                  <a:srgbClr val="C0504D"/>
                </a:solidFill>
                <a:latin typeface="Cambria Math"/>
                <a:cs typeface="Cambria Math"/>
              </a:rPr>
              <a:t>t</a:t>
            </a:r>
            <a:endParaRPr sz="1300">
              <a:latin typeface="Cambria Math"/>
              <a:cs typeface="Cambria Math"/>
            </a:endParaRPr>
          </a:p>
        </p:txBody>
      </p:sp>
      <p:sp>
        <p:nvSpPr>
          <p:cNvPr id="8" name="object 8"/>
          <p:cNvSpPr txBox="1"/>
          <p:nvPr/>
        </p:nvSpPr>
        <p:spPr>
          <a:xfrm>
            <a:off x="4051858" y="2269744"/>
            <a:ext cx="685800" cy="223520"/>
          </a:xfrm>
          <a:prstGeom prst="rect">
            <a:avLst/>
          </a:prstGeom>
        </p:spPr>
        <p:txBody>
          <a:bodyPr vert="horz" wrap="square" lIns="0" tIns="12700" rIns="0" bIns="0" rtlCol="0">
            <a:spAutoFit/>
          </a:bodyPr>
          <a:lstStyle/>
          <a:p>
            <a:pPr marL="12700">
              <a:lnSpc>
                <a:spcPct val="100000"/>
              </a:lnSpc>
              <a:spcBef>
                <a:spcPts val="100"/>
              </a:spcBef>
              <a:tabLst>
                <a:tab pos="599440" algn="l"/>
              </a:tabLst>
            </a:pPr>
            <a:r>
              <a:rPr sz="1300" spc="5" dirty="0">
                <a:solidFill>
                  <a:srgbClr val="C0504D"/>
                </a:solidFill>
                <a:latin typeface="Cambria Math"/>
                <a:cs typeface="Cambria Math"/>
              </a:rPr>
              <a:t>𝑡</a:t>
            </a:r>
            <a:r>
              <a:rPr sz="1300" dirty="0">
                <a:solidFill>
                  <a:srgbClr val="C0504D"/>
                </a:solidFill>
                <a:latin typeface="Cambria Math"/>
                <a:cs typeface="Cambria Math"/>
              </a:rPr>
              <a:t>	</a:t>
            </a:r>
            <a:r>
              <a:rPr sz="1300" spc="5" dirty="0">
                <a:solidFill>
                  <a:srgbClr val="C0504D"/>
                </a:solidFill>
                <a:latin typeface="Cambria Math"/>
                <a:cs typeface="Cambria Math"/>
              </a:rPr>
              <a:t>𝑡</a:t>
            </a:r>
            <a:endParaRPr sz="1300">
              <a:latin typeface="Cambria Math"/>
              <a:cs typeface="Cambria Math"/>
            </a:endParaRPr>
          </a:p>
        </p:txBody>
      </p:sp>
      <p:sp>
        <p:nvSpPr>
          <p:cNvPr id="9" name="object 9"/>
          <p:cNvSpPr txBox="1"/>
          <p:nvPr/>
        </p:nvSpPr>
        <p:spPr>
          <a:xfrm>
            <a:off x="3439401" y="2139188"/>
            <a:ext cx="1517650" cy="299720"/>
          </a:xfrm>
          <a:prstGeom prst="rect">
            <a:avLst/>
          </a:prstGeom>
        </p:spPr>
        <p:txBody>
          <a:bodyPr vert="horz" wrap="square" lIns="0" tIns="12700" rIns="0" bIns="0" rtlCol="0">
            <a:spAutoFit/>
          </a:bodyPr>
          <a:lstStyle/>
          <a:p>
            <a:pPr marL="38100">
              <a:lnSpc>
                <a:spcPct val="100000"/>
              </a:lnSpc>
              <a:spcBef>
                <a:spcPts val="100"/>
              </a:spcBef>
              <a:tabLst>
                <a:tab pos="281305" algn="l"/>
              </a:tabLst>
            </a:pPr>
            <a:r>
              <a:rPr sz="1800" spc="-55" dirty="0">
                <a:solidFill>
                  <a:srgbClr val="C0504D"/>
                </a:solidFill>
                <a:latin typeface="Cambria Math"/>
                <a:cs typeface="Cambria Math"/>
              </a:rPr>
              <a:t>𝑧̂</a:t>
            </a:r>
            <a:r>
              <a:rPr sz="1800" dirty="0">
                <a:solidFill>
                  <a:srgbClr val="C0504D"/>
                </a:solidFill>
                <a:latin typeface="Cambria Math"/>
                <a:cs typeface="Cambria Math"/>
              </a:rPr>
              <a:t>	=</a:t>
            </a:r>
            <a:r>
              <a:rPr sz="1800" spc="110" dirty="0">
                <a:solidFill>
                  <a:srgbClr val="C0504D"/>
                </a:solidFill>
                <a:latin typeface="Cambria Math"/>
                <a:cs typeface="Cambria Math"/>
              </a:rPr>
              <a:t> </a:t>
            </a:r>
            <a:r>
              <a:rPr sz="1800" spc="-900" dirty="0">
                <a:solidFill>
                  <a:srgbClr val="C0504D"/>
                </a:solidFill>
                <a:latin typeface="Cambria Math"/>
                <a:cs typeface="Cambria Math"/>
              </a:rPr>
              <a:t>𝑦</a:t>
            </a:r>
            <a:r>
              <a:rPr sz="1800" spc="15" dirty="0">
                <a:solidFill>
                  <a:srgbClr val="C0504D"/>
                </a:solidFill>
                <a:latin typeface="Cambria Math"/>
                <a:cs typeface="Cambria Math"/>
              </a:rPr>
              <a:t>0</a:t>
            </a:r>
            <a:r>
              <a:rPr sz="1950" spc="-157" baseline="40598" dirty="0">
                <a:solidFill>
                  <a:srgbClr val="C0504D"/>
                </a:solidFill>
                <a:latin typeface="Cambria Math"/>
                <a:cs typeface="Cambria Math"/>
              </a:rPr>
              <a:t>(1</a:t>
            </a:r>
            <a:r>
              <a:rPr sz="1950" spc="-52" baseline="40598" dirty="0">
                <a:solidFill>
                  <a:srgbClr val="C0504D"/>
                </a:solidFill>
                <a:latin typeface="Cambria Math"/>
                <a:cs typeface="Cambria Math"/>
              </a:rPr>
              <a:t>)</a:t>
            </a:r>
            <a:r>
              <a:rPr sz="1800" spc="-114" dirty="0">
                <a:solidFill>
                  <a:srgbClr val="C0504D"/>
                </a:solidFill>
                <a:latin typeface="Verdana"/>
                <a:cs typeface="Verdana"/>
              </a:rPr>
              <a:t>+</a:t>
            </a:r>
            <a:r>
              <a:rPr sz="1800" spc="-125" dirty="0">
                <a:solidFill>
                  <a:srgbClr val="C0504D"/>
                </a:solidFill>
                <a:latin typeface="Verdana"/>
                <a:cs typeface="Verdana"/>
              </a:rPr>
              <a:t> </a:t>
            </a:r>
            <a:r>
              <a:rPr sz="1800" spc="-775" dirty="0">
                <a:solidFill>
                  <a:srgbClr val="C0504D"/>
                </a:solidFill>
                <a:latin typeface="Cambria Math"/>
                <a:cs typeface="Cambria Math"/>
              </a:rPr>
              <a:t>𝑦</a:t>
            </a:r>
            <a:r>
              <a:rPr sz="1800" spc="140" dirty="0">
                <a:solidFill>
                  <a:srgbClr val="C0504D"/>
                </a:solidFill>
                <a:latin typeface="Cambria Math"/>
                <a:cs typeface="Cambria Math"/>
              </a:rPr>
              <a:t>0</a:t>
            </a:r>
            <a:r>
              <a:rPr sz="1950" spc="30" baseline="40598" dirty="0">
                <a:solidFill>
                  <a:srgbClr val="C0504D"/>
                </a:solidFill>
                <a:latin typeface="Cambria Math"/>
                <a:cs typeface="Cambria Math"/>
              </a:rPr>
              <a:t>(2</a:t>
            </a:r>
            <a:r>
              <a:rPr sz="1950" spc="15" baseline="40598" dirty="0">
                <a:solidFill>
                  <a:srgbClr val="C0504D"/>
                </a:solidFill>
                <a:latin typeface="Cambria Math"/>
                <a:cs typeface="Cambria Math"/>
              </a:rPr>
              <a:t>)</a:t>
            </a:r>
            <a:endParaRPr sz="1950" baseline="40598">
              <a:latin typeface="Cambria Math"/>
              <a:cs typeface="Cambria Math"/>
            </a:endParaRPr>
          </a:p>
        </p:txBody>
      </p:sp>
      <p:sp>
        <p:nvSpPr>
          <p:cNvPr id="10" name="object 10"/>
          <p:cNvSpPr txBox="1"/>
          <p:nvPr/>
        </p:nvSpPr>
        <p:spPr>
          <a:xfrm>
            <a:off x="3151178" y="1617979"/>
            <a:ext cx="201295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C0504D"/>
                </a:solidFill>
                <a:latin typeface="Tahoma"/>
                <a:cs typeface="Tahoma"/>
              </a:rPr>
              <a:t>Coherent</a:t>
            </a:r>
            <a:r>
              <a:rPr sz="1800" b="1" spc="-70" dirty="0">
                <a:solidFill>
                  <a:srgbClr val="C0504D"/>
                </a:solidFill>
                <a:latin typeface="Tahoma"/>
                <a:cs typeface="Tahoma"/>
              </a:rPr>
              <a:t> </a:t>
            </a:r>
            <a:r>
              <a:rPr sz="1800" b="1" spc="-30" dirty="0">
                <a:solidFill>
                  <a:srgbClr val="C0504D"/>
                </a:solidFill>
                <a:latin typeface="Tahoma"/>
                <a:cs typeface="Tahoma"/>
              </a:rPr>
              <a:t>forecast</a:t>
            </a:r>
            <a:endParaRPr sz="1800">
              <a:latin typeface="Tahoma"/>
              <a:cs typeface="Tahoma"/>
            </a:endParaRPr>
          </a:p>
        </p:txBody>
      </p:sp>
      <p:grpSp>
        <p:nvGrpSpPr>
          <p:cNvPr id="11" name="object 11"/>
          <p:cNvGrpSpPr/>
          <p:nvPr/>
        </p:nvGrpSpPr>
        <p:grpSpPr>
          <a:xfrm>
            <a:off x="1433683" y="3270503"/>
            <a:ext cx="1517015" cy="967105"/>
            <a:chOff x="1433683" y="3270503"/>
            <a:chExt cx="1517015" cy="967105"/>
          </a:xfrm>
        </p:grpSpPr>
        <p:pic>
          <p:nvPicPr>
            <p:cNvPr id="12" name="object 12"/>
            <p:cNvPicPr/>
            <p:nvPr/>
          </p:nvPicPr>
          <p:blipFill>
            <a:blip r:embed="rId2" cstate="print"/>
            <a:stretch>
              <a:fillRect/>
            </a:stretch>
          </p:blipFill>
          <p:spPr>
            <a:xfrm>
              <a:off x="2417063" y="3270503"/>
              <a:ext cx="533400" cy="719328"/>
            </a:xfrm>
            <a:prstGeom prst="rect">
              <a:avLst/>
            </a:prstGeom>
          </p:spPr>
        </p:pic>
        <p:sp>
          <p:nvSpPr>
            <p:cNvPr id="13" name="object 13"/>
            <p:cNvSpPr/>
            <p:nvPr/>
          </p:nvSpPr>
          <p:spPr>
            <a:xfrm>
              <a:off x="2534353" y="3291721"/>
              <a:ext cx="375285" cy="559435"/>
            </a:xfrm>
            <a:custGeom>
              <a:avLst/>
              <a:gdLst/>
              <a:ahLst/>
              <a:cxnLst/>
              <a:rect l="l" t="t" r="r" b="b"/>
              <a:pathLst>
                <a:path w="375285" h="559435">
                  <a:moveTo>
                    <a:pt x="10157" y="474770"/>
                  </a:moveTo>
                  <a:lnTo>
                    <a:pt x="0" y="559356"/>
                  </a:lnTo>
                  <a:lnTo>
                    <a:pt x="73764" y="516731"/>
                  </a:lnTo>
                  <a:lnTo>
                    <a:pt x="68631" y="513345"/>
                  </a:lnTo>
                  <a:lnTo>
                    <a:pt x="45568" y="513345"/>
                  </a:lnTo>
                  <a:lnTo>
                    <a:pt x="24366" y="499357"/>
                  </a:lnTo>
                  <a:lnTo>
                    <a:pt x="31359" y="488757"/>
                  </a:lnTo>
                  <a:lnTo>
                    <a:pt x="10157" y="474770"/>
                  </a:lnTo>
                  <a:close/>
                </a:path>
                <a:path w="375285" h="559435">
                  <a:moveTo>
                    <a:pt x="31359" y="488757"/>
                  </a:moveTo>
                  <a:lnTo>
                    <a:pt x="24366" y="499357"/>
                  </a:lnTo>
                  <a:lnTo>
                    <a:pt x="45568" y="513345"/>
                  </a:lnTo>
                  <a:lnTo>
                    <a:pt x="52562" y="502744"/>
                  </a:lnTo>
                  <a:lnTo>
                    <a:pt x="31359" y="488757"/>
                  </a:lnTo>
                  <a:close/>
                </a:path>
                <a:path w="375285" h="559435">
                  <a:moveTo>
                    <a:pt x="52562" y="502744"/>
                  </a:moveTo>
                  <a:lnTo>
                    <a:pt x="45568" y="513345"/>
                  </a:lnTo>
                  <a:lnTo>
                    <a:pt x="68631" y="513345"/>
                  </a:lnTo>
                  <a:lnTo>
                    <a:pt x="52562" y="502744"/>
                  </a:lnTo>
                  <a:close/>
                </a:path>
                <a:path w="375285" h="559435">
                  <a:moveTo>
                    <a:pt x="353788" y="0"/>
                  </a:moveTo>
                  <a:lnTo>
                    <a:pt x="31359" y="488757"/>
                  </a:lnTo>
                  <a:lnTo>
                    <a:pt x="52562" y="502744"/>
                  </a:lnTo>
                  <a:lnTo>
                    <a:pt x="374991" y="13987"/>
                  </a:lnTo>
                  <a:lnTo>
                    <a:pt x="353788" y="0"/>
                  </a:lnTo>
                  <a:close/>
                </a:path>
              </a:pathLst>
            </a:custGeom>
            <a:solidFill>
              <a:srgbClr val="4F81BD"/>
            </a:solidFill>
          </p:spPr>
          <p:txBody>
            <a:bodyPr wrap="square" lIns="0" tIns="0" rIns="0" bIns="0" rtlCol="0"/>
            <a:lstStyle/>
            <a:p>
              <a:endParaRPr/>
            </a:p>
          </p:txBody>
        </p:sp>
        <p:sp>
          <p:nvSpPr>
            <p:cNvPr id="14" name="object 14"/>
            <p:cNvSpPr/>
            <p:nvPr/>
          </p:nvSpPr>
          <p:spPr>
            <a:xfrm>
              <a:off x="2099100" y="4179830"/>
              <a:ext cx="60960" cy="52705"/>
            </a:xfrm>
            <a:custGeom>
              <a:avLst/>
              <a:gdLst/>
              <a:ahLst/>
              <a:cxnLst/>
              <a:rect l="l" t="t" r="r" b="b"/>
              <a:pathLst>
                <a:path w="60960" h="52704">
                  <a:moveTo>
                    <a:pt x="30238" y="0"/>
                  </a:moveTo>
                  <a:lnTo>
                    <a:pt x="18468" y="2069"/>
                  </a:lnTo>
                  <a:lnTo>
                    <a:pt x="8856" y="7712"/>
                  </a:lnTo>
                  <a:lnTo>
                    <a:pt x="2376" y="16082"/>
                  </a:lnTo>
                  <a:lnTo>
                    <a:pt x="0" y="26332"/>
                  </a:lnTo>
                  <a:lnTo>
                    <a:pt x="2376" y="36582"/>
                  </a:lnTo>
                  <a:lnTo>
                    <a:pt x="8856" y="44952"/>
                  </a:lnTo>
                  <a:lnTo>
                    <a:pt x="18468" y="50596"/>
                  </a:lnTo>
                  <a:lnTo>
                    <a:pt x="30238" y="52665"/>
                  </a:lnTo>
                  <a:lnTo>
                    <a:pt x="42008" y="50596"/>
                  </a:lnTo>
                  <a:lnTo>
                    <a:pt x="51619" y="44952"/>
                  </a:lnTo>
                  <a:lnTo>
                    <a:pt x="58099" y="36582"/>
                  </a:lnTo>
                  <a:lnTo>
                    <a:pt x="60476" y="26332"/>
                  </a:lnTo>
                  <a:lnTo>
                    <a:pt x="58099" y="16082"/>
                  </a:lnTo>
                  <a:lnTo>
                    <a:pt x="51619" y="7712"/>
                  </a:lnTo>
                  <a:lnTo>
                    <a:pt x="42008" y="2069"/>
                  </a:lnTo>
                  <a:lnTo>
                    <a:pt x="30238" y="0"/>
                  </a:lnTo>
                  <a:close/>
                </a:path>
              </a:pathLst>
            </a:custGeom>
            <a:solidFill>
              <a:srgbClr val="7F7F7F"/>
            </a:solidFill>
          </p:spPr>
          <p:txBody>
            <a:bodyPr wrap="square" lIns="0" tIns="0" rIns="0" bIns="0" rtlCol="0"/>
            <a:lstStyle/>
            <a:p>
              <a:endParaRPr/>
            </a:p>
          </p:txBody>
        </p:sp>
        <p:sp>
          <p:nvSpPr>
            <p:cNvPr id="15" name="object 15"/>
            <p:cNvSpPr/>
            <p:nvPr/>
          </p:nvSpPr>
          <p:spPr>
            <a:xfrm>
              <a:off x="2099100" y="4179830"/>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16" name="object 16"/>
            <p:cNvSpPr/>
            <p:nvPr/>
          </p:nvSpPr>
          <p:spPr>
            <a:xfrm>
              <a:off x="2541716" y="3937214"/>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17" name="object 17"/>
            <p:cNvSpPr/>
            <p:nvPr/>
          </p:nvSpPr>
          <p:spPr>
            <a:xfrm>
              <a:off x="2541716" y="3937214"/>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18" name="object 18"/>
            <p:cNvSpPr/>
            <p:nvPr/>
          </p:nvSpPr>
          <p:spPr>
            <a:xfrm>
              <a:off x="2747338" y="4176971"/>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19" name="object 19"/>
            <p:cNvSpPr/>
            <p:nvPr/>
          </p:nvSpPr>
          <p:spPr>
            <a:xfrm>
              <a:off x="2747338" y="4176971"/>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20" name="object 20"/>
            <p:cNvSpPr/>
            <p:nvPr/>
          </p:nvSpPr>
          <p:spPr>
            <a:xfrm>
              <a:off x="2314957" y="4176506"/>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21" name="object 21"/>
            <p:cNvSpPr/>
            <p:nvPr/>
          </p:nvSpPr>
          <p:spPr>
            <a:xfrm>
              <a:off x="2314957" y="4176506"/>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22" name="object 22"/>
            <p:cNvSpPr/>
            <p:nvPr/>
          </p:nvSpPr>
          <p:spPr>
            <a:xfrm>
              <a:off x="1666634" y="4177746"/>
              <a:ext cx="60960" cy="52705"/>
            </a:xfrm>
            <a:custGeom>
              <a:avLst/>
              <a:gdLst/>
              <a:ahLst/>
              <a:cxnLst/>
              <a:rect l="l" t="t" r="r" b="b"/>
              <a:pathLst>
                <a:path w="60960" h="52704">
                  <a:moveTo>
                    <a:pt x="30237" y="0"/>
                  </a:moveTo>
                  <a:lnTo>
                    <a:pt x="18467" y="2069"/>
                  </a:lnTo>
                  <a:lnTo>
                    <a:pt x="8856" y="7712"/>
                  </a:lnTo>
                  <a:lnTo>
                    <a:pt x="2376" y="16082"/>
                  </a:lnTo>
                  <a:lnTo>
                    <a:pt x="0" y="26332"/>
                  </a:lnTo>
                  <a:lnTo>
                    <a:pt x="2376" y="36582"/>
                  </a:lnTo>
                  <a:lnTo>
                    <a:pt x="8856" y="44952"/>
                  </a:lnTo>
                  <a:lnTo>
                    <a:pt x="18467" y="50596"/>
                  </a:lnTo>
                  <a:lnTo>
                    <a:pt x="30237" y="52665"/>
                  </a:lnTo>
                  <a:lnTo>
                    <a:pt x="42007" y="50596"/>
                  </a:lnTo>
                  <a:lnTo>
                    <a:pt x="51618" y="44952"/>
                  </a:lnTo>
                  <a:lnTo>
                    <a:pt x="58098" y="36582"/>
                  </a:lnTo>
                  <a:lnTo>
                    <a:pt x="60474" y="26332"/>
                  </a:lnTo>
                  <a:lnTo>
                    <a:pt x="58098" y="16082"/>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23" name="object 23"/>
            <p:cNvSpPr/>
            <p:nvPr/>
          </p:nvSpPr>
          <p:spPr>
            <a:xfrm>
              <a:off x="1666634" y="4177746"/>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24" name="object 24"/>
            <p:cNvSpPr/>
            <p:nvPr/>
          </p:nvSpPr>
          <p:spPr>
            <a:xfrm>
              <a:off x="1881484" y="3933288"/>
              <a:ext cx="60960" cy="52705"/>
            </a:xfrm>
            <a:custGeom>
              <a:avLst/>
              <a:gdLst/>
              <a:ahLst/>
              <a:cxnLst/>
              <a:rect l="l" t="t" r="r" b="b"/>
              <a:pathLst>
                <a:path w="60960" h="52704">
                  <a:moveTo>
                    <a:pt x="30237" y="0"/>
                  </a:moveTo>
                  <a:lnTo>
                    <a:pt x="18467" y="2069"/>
                  </a:lnTo>
                  <a:lnTo>
                    <a:pt x="8856" y="7712"/>
                  </a:lnTo>
                  <a:lnTo>
                    <a:pt x="2376" y="16082"/>
                  </a:lnTo>
                  <a:lnTo>
                    <a:pt x="0" y="26332"/>
                  </a:lnTo>
                  <a:lnTo>
                    <a:pt x="2376" y="36582"/>
                  </a:lnTo>
                  <a:lnTo>
                    <a:pt x="8856" y="44952"/>
                  </a:lnTo>
                  <a:lnTo>
                    <a:pt x="18467" y="50596"/>
                  </a:lnTo>
                  <a:lnTo>
                    <a:pt x="30237" y="52665"/>
                  </a:lnTo>
                  <a:lnTo>
                    <a:pt x="42007" y="50596"/>
                  </a:lnTo>
                  <a:lnTo>
                    <a:pt x="51618" y="44952"/>
                  </a:lnTo>
                  <a:lnTo>
                    <a:pt x="58098" y="36582"/>
                  </a:lnTo>
                  <a:lnTo>
                    <a:pt x="60474" y="26332"/>
                  </a:lnTo>
                  <a:lnTo>
                    <a:pt x="58098" y="16082"/>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25" name="object 25"/>
            <p:cNvSpPr/>
            <p:nvPr/>
          </p:nvSpPr>
          <p:spPr>
            <a:xfrm>
              <a:off x="1881484" y="3933288"/>
              <a:ext cx="60960" cy="52705"/>
            </a:xfrm>
            <a:custGeom>
              <a:avLst/>
              <a:gdLst/>
              <a:ahLst/>
              <a:cxnLst/>
              <a:rect l="l" t="t" r="r" b="b"/>
              <a:pathLst>
                <a:path w="60960"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26" name="object 26"/>
            <p:cNvSpPr/>
            <p:nvPr/>
          </p:nvSpPr>
          <p:spPr>
            <a:xfrm>
              <a:off x="1438446" y="4176506"/>
              <a:ext cx="60960" cy="52705"/>
            </a:xfrm>
            <a:custGeom>
              <a:avLst/>
              <a:gdLst/>
              <a:ahLst/>
              <a:cxnLst/>
              <a:rect l="l" t="t" r="r" b="b"/>
              <a:pathLst>
                <a:path w="60959"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9" y="44953"/>
                  </a:lnTo>
                  <a:lnTo>
                    <a:pt x="58099" y="36583"/>
                  </a:lnTo>
                  <a:lnTo>
                    <a:pt x="60476" y="26333"/>
                  </a:lnTo>
                  <a:lnTo>
                    <a:pt x="58099" y="16083"/>
                  </a:lnTo>
                  <a:lnTo>
                    <a:pt x="51619" y="7712"/>
                  </a:lnTo>
                  <a:lnTo>
                    <a:pt x="42007" y="2069"/>
                  </a:lnTo>
                  <a:lnTo>
                    <a:pt x="30237" y="0"/>
                  </a:lnTo>
                  <a:close/>
                </a:path>
              </a:pathLst>
            </a:custGeom>
            <a:solidFill>
              <a:srgbClr val="7F7F7F"/>
            </a:solidFill>
          </p:spPr>
          <p:txBody>
            <a:bodyPr wrap="square" lIns="0" tIns="0" rIns="0" bIns="0" rtlCol="0"/>
            <a:lstStyle/>
            <a:p>
              <a:endParaRPr/>
            </a:p>
          </p:txBody>
        </p:sp>
        <p:sp>
          <p:nvSpPr>
            <p:cNvPr id="27" name="object 27"/>
            <p:cNvSpPr/>
            <p:nvPr/>
          </p:nvSpPr>
          <p:spPr>
            <a:xfrm>
              <a:off x="1438446" y="4176506"/>
              <a:ext cx="60960" cy="52705"/>
            </a:xfrm>
            <a:custGeom>
              <a:avLst/>
              <a:gdLst/>
              <a:ahLst/>
              <a:cxnLst/>
              <a:rect l="l" t="t" r="r" b="b"/>
              <a:pathLst>
                <a:path w="60959" h="52704">
                  <a:moveTo>
                    <a:pt x="0" y="26333"/>
                  </a:moveTo>
                  <a:lnTo>
                    <a:pt x="2376" y="16083"/>
                  </a:lnTo>
                  <a:lnTo>
                    <a:pt x="8856" y="7712"/>
                  </a:lnTo>
                  <a:lnTo>
                    <a:pt x="18467" y="2069"/>
                  </a:lnTo>
                  <a:lnTo>
                    <a:pt x="30237" y="0"/>
                  </a:lnTo>
                  <a:lnTo>
                    <a:pt x="42007" y="2069"/>
                  </a:lnTo>
                  <a:lnTo>
                    <a:pt x="51618" y="7712"/>
                  </a:lnTo>
                  <a:lnTo>
                    <a:pt x="58098" y="16083"/>
                  </a:lnTo>
                  <a:lnTo>
                    <a:pt x="60475" y="26333"/>
                  </a:lnTo>
                  <a:lnTo>
                    <a:pt x="58098" y="36582"/>
                  </a:lnTo>
                  <a:lnTo>
                    <a:pt x="51618" y="44953"/>
                  </a:lnTo>
                  <a:lnTo>
                    <a:pt x="42007" y="50596"/>
                  </a:lnTo>
                  <a:lnTo>
                    <a:pt x="30237" y="52666"/>
                  </a:lnTo>
                  <a:lnTo>
                    <a:pt x="18467" y="50596"/>
                  </a:lnTo>
                  <a:lnTo>
                    <a:pt x="8856" y="44953"/>
                  </a:lnTo>
                  <a:lnTo>
                    <a:pt x="2376" y="36582"/>
                  </a:lnTo>
                  <a:lnTo>
                    <a:pt x="0" y="26333"/>
                  </a:lnTo>
                  <a:close/>
                </a:path>
              </a:pathLst>
            </a:custGeom>
            <a:ln w="9525">
              <a:solidFill>
                <a:srgbClr val="7F7F7F"/>
              </a:solidFill>
            </a:ln>
          </p:spPr>
          <p:txBody>
            <a:bodyPr wrap="square" lIns="0" tIns="0" rIns="0" bIns="0" rtlCol="0"/>
            <a:lstStyle/>
            <a:p>
              <a:endParaRPr/>
            </a:p>
          </p:txBody>
        </p:sp>
        <p:sp>
          <p:nvSpPr>
            <p:cNvPr id="28" name="object 28"/>
            <p:cNvSpPr/>
            <p:nvPr/>
          </p:nvSpPr>
          <p:spPr>
            <a:xfrm>
              <a:off x="1470465" y="4204078"/>
              <a:ext cx="257175" cy="2540"/>
            </a:xfrm>
            <a:custGeom>
              <a:avLst/>
              <a:gdLst/>
              <a:ahLst/>
              <a:cxnLst/>
              <a:rect l="l" t="t" r="r" b="b"/>
              <a:pathLst>
                <a:path w="257175" h="2539">
                  <a:moveTo>
                    <a:pt x="256644" y="0"/>
                  </a:moveTo>
                  <a:lnTo>
                    <a:pt x="0" y="2084"/>
                  </a:lnTo>
                </a:path>
              </a:pathLst>
            </a:custGeom>
            <a:solidFill>
              <a:srgbClr val="7F7F7F"/>
            </a:solidFill>
          </p:spPr>
          <p:txBody>
            <a:bodyPr wrap="square" lIns="0" tIns="0" rIns="0" bIns="0" rtlCol="0"/>
            <a:lstStyle/>
            <a:p>
              <a:endParaRPr/>
            </a:p>
          </p:txBody>
        </p:sp>
        <p:sp>
          <p:nvSpPr>
            <p:cNvPr id="29" name="object 29"/>
            <p:cNvSpPr/>
            <p:nvPr/>
          </p:nvSpPr>
          <p:spPr>
            <a:xfrm>
              <a:off x="1470465" y="4204078"/>
              <a:ext cx="257175" cy="2540"/>
            </a:xfrm>
            <a:custGeom>
              <a:avLst/>
              <a:gdLst/>
              <a:ahLst/>
              <a:cxnLst/>
              <a:rect l="l" t="t" r="r" b="b"/>
              <a:pathLst>
                <a:path w="257175" h="2539">
                  <a:moveTo>
                    <a:pt x="0" y="2084"/>
                  </a:moveTo>
                  <a:lnTo>
                    <a:pt x="256644" y="0"/>
                  </a:lnTo>
                </a:path>
              </a:pathLst>
            </a:custGeom>
            <a:ln w="38100">
              <a:solidFill>
                <a:srgbClr val="7F7F7F"/>
              </a:solidFill>
            </a:ln>
          </p:spPr>
          <p:txBody>
            <a:bodyPr wrap="square" lIns="0" tIns="0" rIns="0" bIns="0" rtlCol="0"/>
            <a:lstStyle/>
            <a:p>
              <a:endParaRPr/>
            </a:p>
          </p:txBody>
        </p:sp>
        <p:sp>
          <p:nvSpPr>
            <p:cNvPr id="30" name="object 30"/>
            <p:cNvSpPr/>
            <p:nvPr/>
          </p:nvSpPr>
          <p:spPr>
            <a:xfrm>
              <a:off x="1699013" y="3978241"/>
              <a:ext cx="191770" cy="226060"/>
            </a:xfrm>
            <a:custGeom>
              <a:avLst/>
              <a:gdLst/>
              <a:ahLst/>
              <a:cxnLst/>
              <a:rect l="l" t="t" r="r" b="b"/>
              <a:pathLst>
                <a:path w="191769" h="226060">
                  <a:moveTo>
                    <a:pt x="191328" y="0"/>
                  </a:moveTo>
                  <a:lnTo>
                    <a:pt x="0" y="225959"/>
                  </a:lnTo>
                </a:path>
              </a:pathLst>
            </a:custGeom>
            <a:solidFill>
              <a:srgbClr val="7F7F7F"/>
            </a:solidFill>
          </p:spPr>
          <p:txBody>
            <a:bodyPr wrap="square" lIns="0" tIns="0" rIns="0" bIns="0" rtlCol="0"/>
            <a:lstStyle/>
            <a:p>
              <a:endParaRPr/>
            </a:p>
          </p:txBody>
        </p:sp>
        <p:sp>
          <p:nvSpPr>
            <p:cNvPr id="31" name="object 31"/>
            <p:cNvSpPr/>
            <p:nvPr/>
          </p:nvSpPr>
          <p:spPr>
            <a:xfrm>
              <a:off x="1699013" y="3978241"/>
              <a:ext cx="191770" cy="226060"/>
            </a:xfrm>
            <a:custGeom>
              <a:avLst/>
              <a:gdLst/>
              <a:ahLst/>
              <a:cxnLst/>
              <a:rect l="l" t="t" r="r" b="b"/>
              <a:pathLst>
                <a:path w="191769" h="226060">
                  <a:moveTo>
                    <a:pt x="0" y="225960"/>
                  </a:moveTo>
                  <a:lnTo>
                    <a:pt x="191328" y="0"/>
                  </a:lnTo>
                </a:path>
              </a:pathLst>
            </a:custGeom>
            <a:ln w="38100">
              <a:solidFill>
                <a:srgbClr val="7F7F7F"/>
              </a:solidFill>
            </a:ln>
          </p:spPr>
          <p:txBody>
            <a:bodyPr wrap="square" lIns="0" tIns="0" rIns="0" bIns="0" rtlCol="0"/>
            <a:lstStyle/>
            <a:p>
              <a:endParaRPr/>
            </a:p>
          </p:txBody>
        </p:sp>
        <p:sp>
          <p:nvSpPr>
            <p:cNvPr id="32" name="object 32"/>
            <p:cNvSpPr/>
            <p:nvPr/>
          </p:nvSpPr>
          <p:spPr>
            <a:xfrm>
              <a:off x="1919665" y="3957641"/>
              <a:ext cx="188595" cy="230504"/>
            </a:xfrm>
            <a:custGeom>
              <a:avLst/>
              <a:gdLst/>
              <a:ahLst/>
              <a:cxnLst/>
              <a:rect l="l" t="t" r="r" b="b"/>
              <a:pathLst>
                <a:path w="188594" h="230504">
                  <a:moveTo>
                    <a:pt x="0" y="0"/>
                  </a:moveTo>
                  <a:lnTo>
                    <a:pt x="188291" y="229903"/>
                  </a:lnTo>
                </a:path>
              </a:pathLst>
            </a:custGeom>
            <a:solidFill>
              <a:srgbClr val="7F7F7F"/>
            </a:solidFill>
          </p:spPr>
          <p:txBody>
            <a:bodyPr wrap="square" lIns="0" tIns="0" rIns="0" bIns="0" rtlCol="0"/>
            <a:lstStyle/>
            <a:p>
              <a:endParaRPr/>
            </a:p>
          </p:txBody>
        </p:sp>
        <p:sp>
          <p:nvSpPr>
            <p:cNvPr id="33" name="object 33"/>
            <p:cNvSpPr/>
            <p:nvPr/>
          </p:nvSpPr>
          <p:spPr>
            <a:xfrm>
              <a:off x="1919665" y="3957641"/>
              <a:ext cx="188595" cy="230504"/>
            </a:xfrm>
            <a:custGeom>
              <a:avLst/>
              <a:gdLst/>
              <a:ahLst/>
              <a:cxnLst/>
              <a:rect l="l" t="t" r="r" b="b"/>
              <a:pathLst>
                <a:path w="188594" h="230504">
                  <a:moveTo>
                    <a:pt x="0" y="0"/>
                  </a:moveTo>
                  <a:lnTo>
                    <a:pt x="188292" y="229902"/>
                  </a:lnTo>
                </a:path>
              </a:pathLst>
            </a:custGeom>
            <a:ln w="38100">
              <a:solidFill>
                <a:srgbClr val="7F7F7F"/>
              </a:solidFill>
            </a:ln>
          </p:spPr>
          <p:txBody>
            <a:bodyPr wrap="square" lIns="0" tIns="0" rIns="0" bIns="0" rtlCol="0"/>
            <a:lstStyle/>
            <a:p>
              <a:endParaRPr/>
            </a:p>
          </p:txBody>
        </p:sp>
        <p:sp>
          <p:nvSpPr>
            <p:cNvPr id="34" name="object 34"/>
            <p:cNvSpPr/>
            <p:nvPr/>
          </p:nvSpPr>
          <p:spPr>
            <a:xfrm>
              <a:off x="2128702" y="4202840"/>
              <a:ext cx="186690" cy="3810"/>
            </a:xfrm>
            <a:custGeom>
              <a:avLst/>
              <a:gdLst/>
              <a:ahLst/>
              <a:cxnLst/>
              <a:rect l="l" t="t" r="r" b="b"/>
              <a:pathLst>
                <a:path w="186689" h="3810">
                  <a:moveTo>
                    <a:pt x="186254" y="0"/>
                  </a:moveTo>
                  <a:lnTo>
                    <a:pt x="0" y="3323"/>
                  </a:lnTo>
                </a:path>
              </a:pathLst>
            </a:custGeom>
            <a:solidFill>
              <a:srgbClr val="7F7F7F"/>
            </a:solidFill>
          </p:spPr>
          <p:txBody>
            <a:bodyPr wrap="square" lIns="0" tIns="0" rIns="0" bIns="0" rtlCol="0"/>
            <a:lstStyle/>
            <a:p>
              <a:endParaRPr/>
            </a:p>
          </p:txBody>
        </p:sp>
        <p:sp>
          <p:nvSpPr>
            <p:cNvPr id="35" name="object 35"/>
            <p:cNvSpPr/>
            <p:nvPr/>
          </p:nvSpPr>
          <p:spPr>
            <a:xfrm>
              <a:off x="2128702" y="4202839"/>
              <a:ext cx="186690" cy="3810"/>
            </a:xfrm>
            <a:custGeom>
              <a:avLst/>
              <a:gdLst/>
              <a:ahLst/>
              <a:cxnLst/>
              <a:rect l="l" t="t" r="r" b="b"/>
              <a:pathLst>
                <a:path w="186689" h="3810">
                  <a:moveTo>
                    <a:pt x="0" y="3324"/>
                  </a:moveTo>
                  <a:lnTo>
                    <a:pt x="186254" y="0"/>
                  </a:lnTo>
                </a:path>
              </a:pathLst>
            </a:custGeom>
            <a:ln w="38100">
              <a:solidFill>
                <a:srgbClr val="7F7F7F"/>
              </a:solidFill>
            </a:ln>
          </p:spPr>
          <p:txBody>
            <a:bodyPr wrap="square" lIns="0" tIns="0" rIns="0" bIns="0" rtlCol="0"/>
            <a:lstStyle/>
            <a:p>
              <a:endParaRPr/>
            </a:p>
          </p:txBody>
        </p:sp>
        <p:sp>
          <p:nvSpPr>
            <p:cNvPr id="36" name="object 36"/>
            <p:cNvSpPr/>
            <p:nvPr/>
          </p:nvSpPr>
          <p:spPr>
            <a:xfrm>
              <a:off x="2355462" y="3982167"/>
              <a:ext cx="195580" cy="222885"/>
            </a:xfrm>
            <a:custGeom>
              <a:avLst/>
              <a:gdLst/>
              <a:ahLst/>
              <a:cxnLst/>
              <a:rect l="l" t="t" r="r" b="b"/>
              <a:pathLst>
                <a:path w="195580" h="222885">
                  <a:moveTo>
                    <a:pt x="195111" y="0"/>
                  </a:moveTo>
                  <a:lnTo>
                    <a:pt x="0" y="222333"/>
                  </a:lnTo>
                </a:path>
              </a:pathLst>
            </a:custGeom>
            <a:solidFill>
              <a:srgbClr val="7F7F7F"/>
            </a:solidFill>
          </p:spPr>
          <p:txBody>
            <a:bodyPr wrap="square" lIns="0" tIns="0" rIns="0" bIns="0" rtlCol="0"/>
            <a:lstStyle/>
            <a:p>
              <a:endParaRPr/>
            </a:p>
          </p:txBody>
        </p:sp>
        <p:sp>
          <p:nvSpPr>
            <p:cNvPr id="37" name="object 37"/>
            <p:cNvSpPr/>
            <p:nvPr/>
          </p:nvSpPr>
          <p:spPr>
            <a:xfrm>
              <a:off x="2355462" y="3982168"/>
              <a:ext cx="195580" cy="222885"/>
            </a:xfrm>
            <a:custGeom>
              <a:avLst/>
              <a:gdLst/>
              <a:ahLst/>
              <a:cxnLst/>
              <a:rect l="l" t="t" r="r" b="b"/>
              <a:pathLst>
                <a:path w="195580" h="222885">
                  <a:moveTo>
                    <a:pt x="0" y="222333"/>
                  </a:moveTo>
                  <a:lnTo>
                    <a:pt x="195111" y="0"/>
                  </a:lnTo>
                </a:path>
              </a:pathLst>
            </a:custGeom>
            <a:ln w="38100">
              <a:solidFill>
                <a:srgbClr val="7F7F7F"/>
              </a:solidFill>
            </a:ln>
          </p:spPr>
          <p:txBody>
            <a:bodyPr wrap="square" lIns="0" tIns="0" rIns="0" bIns="0" rtlCol="0"/>
            <a:lstStyle/>
            <a:p>
              <a:endParaRPr/>
            </a:p>
          </p:txBody>
        </p:sp>
        <p:sp>
          <p:nvSpPr>
            <p:cNvPr id="38" name="object 38"/>
            <p:cNvSpPr/>
            <p:nvPr/>
          </p:nvSpPr>
          <p:spPr>
            <a:xfrm>
              <a:off x="2585077" y="3964313"/>
              <a:ext cx="171450" cy="220979"/>
            </a:xfrm>
            <a:custGeom>
              <a:avLst/>
              <a:gdLst/>
              <a:ahLst/>
              <a:cxnLst/>
              <a:rect l="l" t="t" r="r" b="b"/>
              <a:pathLst>
                <a:path w="171450" h="220979">
                  <a:moveTo>
                    <a:pt x="0" y="0"/>
                  </a:moveTo>
                  <a:lnTo>
                    <a:pt x="171117" y="220370"/>
                  </a:lnTo>
                </a:path>
              </a:pathLst>
            </a:custGeom>
            <a:solidFill>
              <a:srgbClr val="7F7F7F"/>
            </a:solidFill>
          </p:spPr>
          <p:txBody>
            <a:bodyPr wrap="square" lIns="0" tIns="0" rIns="0" bIns="0" rtlCol="0"/>
            <a:lstStyle/>
            <a:p>
              <a:endParaRPr/>
            </a:p>
          </p:txBody>
        </p:sp>
        <p:sp>
          <p:nvSpPr>
            <p:cNvPr id="39" name="object 39"/>
            <p:cNvSpPr/>
            <p:nvPr/>
          </p:nvSpPr>
          <p:spPr>
            <a:xfrm>
              <a:off x="2585077" y="3964313"/>
              <a:ext cx="171450" cy="220979"/>
            </a:xfrm>
            <a:custGeom>
              <a:avLst/>
              <a:gdLst/>
              <a:ahLst/>
              <a:cxnLst/>
              <a:rect l="l" t="t" r="r" b="b"/>
              <a:pathLst>
                <a:path w="171450" h="220979">
                  <a:moveTo>
                    <a:pt x="0" y="0"/>
                  </a:moveTo>
                  <a:lnTo>
                    <a:pt x="171117" y="220370"/>
                  </a:lnTo>
                </a:path>
              </a:pathLst>
            </a:custGeom>
            <a:ln w="38100">
              <a:solidFill>
                <a:srgbClr val="7F7F7F"/>
              </a:solidFill>
            </a:ln>
          </p:spPr>
          <p:txBody>
            <a:bodyPr wrap="square" lIns="0" tIns="0" rIns="0" bIns="0" rtlCol="0"/>
            <a:lstStyle/>
            <a:p>
              <a:endParaRPr/>
            </a:p>
          </p:txBody>
        </p:sp>
      </p:grpSp>
      <p:sp>
        <p:nvSpPr>
          <p:cNvPr id="40" name="object 40"/>
          <p:cNvSpPr txBox="1"/>
          <p:nvPr/>
        </p:nvSpPr>
        <p:spPr>
          <a:xfrm>
            <a:off x="1629204" y="4613655"/>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41" name="object 41"/>
          <p:cNvSpPr txBox="1"/>
          <p:nvPr/>
        </p:nvSpPr>
        <p:spPr>
          <a:xfrm>
            <a:off x="1495282" y="4361179"/>
            <a:ext cx="451484"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latin typeface="Cambria Math"/>
                <a:cs typeface="Cambria Math"/>
              </a:rPr>
              <a:t>𝑦</a:t>
            </a:r>
            <a:r>
              <a:rPr sz="1300" spc="-20" dirty="0">
                <a:latin typeface="Cambria Math"/>
                <a:cs typeface="Cambria Math"/>
              </a:rPr>
              <a:t>(1)</a:t>
            </a:r>
            <a:endParaRPr sz="1300">
              <a:latin typeface="Cambria Math"/>
              <a:cs typeface="Cambria Math"/>
            </a:endParaRPr>
          </a:p>
        </p:txBody>
      </p:sp>
      <p:sp>
        <p:nvSpPr>
          <p:cNvPr id="42" name="object 42"/>
          <p:cNvSpPr txBox="1"/>
          <p:nvPr/>
        </p:nvSpPr>
        <p:spPr>
          <a:xfrm>
            <a:off x="1403090" y="1989835"/>
            <a:ext cx="1626870" cy="476250"/>
          </a:xfrm>
          <a:prstGeom prst="rect">
            <a:avLst/>
          </a:prstGeom>
        </p:spPr>
        <p:txBody>
          <a:bodyPr vert="horz" wrap="square" lIns="0" tIns="12700" rIns="0" bIns="0" rtlCol="0">
            <a:spAutoFit/>
          </a:bodyPr>
          <a:lstStyle/>
          <a:p>
            <a:pPr marL="50800">
              <a:lnSpc>
                <a:spcPts val="2075"/>
              </a:lnSpc>
              <a:spcBef>
                <a:spcPts val="100"/>
              </a:spcBef>
            </a:pPr>
            <a:r>
              <a:rPr sz="2700" baseline="-29320" dirty="0">
                <a:latin typeface="Cambria Math"/>
                <a:cs typeface="Cambria Math"/>
              </a:rPr>
              <a:t>𝑧</a:t>
            </a:r>
            <a:r>
              <a:rPr sz="1950" baseline="-55555" dirty="0">
                <a:latin typeface="Cambria Math"/>
                <a:cs typeface="Cambria Math"/>
              </a:rPr>
              <a:t>𝑡</a:t>
            </a:r>
            <a:r>
              <a:rPr sz="1950" spc="525" baseline="-55555" dirty="0">
                <a:latin typeface="Cambria Math"/>
                <a:cs typeface="Cambria Math"/>
              </a:rPr>
              <a:t> </a:t>
            </a:r>
            <a:r>
              <a:rPr sz="2700" baseline="-29320" dirty="0">
                <a:latin typeface="Cambria Math"/>
                <a:cs typeface="Cambria Math"/>
              </a:rPr>
              <a:t>=</a:t>
            </a:r>
            <a:r>
              <a:rPr sz="2700" spc="195" baseline="-29320" dirty="0">
                <a:latin typeface="Cambria Math"/>
                <a:cs typeface="Cambria Math"/>
              </a:rPr>
              <a:t> </a:t>
            </a:r>
            <a:r>
              <a:rPr sz="2700" baseline="-29320" dirty="0">
                <a:latin typeface="Cambria Math"/>
                <a:cs typeface="Cambria Math"/>
              </a:rPr>
              <a:t>𝑦</a:t>
            </a:r>
            <a:r>
              <a:rPr sz="1300" dirty="0">
                <a:latin typeface="Cambria Math"/>
                <a:cs typeface="Cambria Math"/>
              </a:rPr>
              <a:t>(1)</a:t>
            </a:r>
            <a:r>
              <a:rPr sz="1300" spc="220" dirty="0">
                <a:latin typeface="Cambria Math"/>
                <a:cs typeface="Cambria Math"/>
              </a:rPr>
              <a:t> </a:t>
            </a:r>
            <a:r>
              <a:rPr sz="2700" baseline="-29320" dirty="0">
                <a:latin typeface="Cambria Math"/>
                <a:cs typeface="Cambria Math"/>
              </a:rPr>
              <a:t>+</a:t>
            </a:r>
            <a:r>
              <a:rPr sz="2700" spc="37" baseline="-29320" dirty="0">
                <a:latin typeface="Cambria Math"/>
                <a:cs typeface="Cambria Math"/>
              </a:rPr>
              <a:t> </a:t>
            </a:r>
            <a:r>
              <a:rPr sz="2700" spc="-30" baseline="-29320" dirty="0">
                <a:latin typeface="Cambria Math"/>
                <a:cs typeface="Cambria Math"/>
              </a:rPr>
              <a:t>𝑦</a:t>
            </a:r>
            <a:r>
              <a:rPr sz="1300" spc="-20" dirty="0">
                <a:latin typeface="Cambria Math"/>
                <a:cs typeface="Cambria Math"/>
              </a:rPr>
              <a:t>(2)</a:t>
            </a:r>
            <a:endParaRPr sz="1300">
              <a:latin typeface="Cambria Math"/>
              <a:cs typeface="Cambria Math"/>
            </a:endParaRPr>
          </a:p>
          <a:p>
            <a:pPr marL="649605">
              <a:lnSpc>
                <a:spcPts val="1475"/>
              </a:lnSpc>
              <a:tabLst>
                <a:tab pos="1308735" algn="l"/>
              </a:tabLst>
            </a:pPr>
            <a:r>
              <a:rPr sz="1300" spc="5" dirty="0">
                <a:latin typeface="Cambria Math"/>
                <a:cs typeface="Cambria Math"/>
              </a:rPr>
              <a:t>𝑡</a:t>
            </a:r>
            <a:r>
              <a:rPr sz="1300" dirty="0">
                <a:latin typeface="Cambria Math"/>
                <a:cs typeface="Cambria Math"/>
              </a:rPr>
              <a:t>	</a:t>
            </a:r>
            <a:r>
              <a:rPr sz="1300" spc="5" dirty="0">
                <a:latin typeface="Cambria Math"/>
                <a:cs typeface="Cambria Math"/>
              </a:rPr>
              <a:t>𝑡</a:t>
            </a:r>
            <a:endParaRPr sz="1300">
              <a:latin typeface="Cambria Math"/>
              <a:cs typeface="Cambria Math"/>
            </a:endParaRPr>
          </a:p>
        </p:txBody>
      </p:sp>
      <p:grpSp>
        <p:nvGrpSpPr>
          <p:cNvPr id="43" name="object 43"/>
          <p:cNvGrpSpPr/>
          <p:nvPr/>
        </p:nvGrpSpPr>
        <p:grpSpPr>
          <a:xfrm>
            <a:off x="3072383" y="3246120"/>
            <a:ext cx="1690370" cy="946785"/>
            <a:chOff x="3072383" y="3246120"/>
            <a:chExt cx="1690370" cy="946785"/>
          </a:xfrm>
        </p:grpSpPr>
        <p:sp>
          <p:nvSpPr>
            <p:cNvPr id="44" name="object 44"/>
            <p:cNvSpPr/>
            <p:nvPr/>
          </p:nvSpPr>
          <p:spPr>
            <a:xfrm>
              <a:off x="4036603" y="4134877"/>
              <a:ext cx="60960" cy="52705"/>
            </a:xfrm>
            <a:custGeom>
              <a:avLst/>
              <a:gdLst/>
              <a:ahLst/>
              <a:cxnLst/>
              <a:rect l="l" t="t" r="r" b="b"/>
              <a:pathLst>
                <a:path w="60960" h="52704">
                  <a:moveTo>
                    <a:pt x="30237" y="0"/>
                  </a:moveTo>
                  <a:lnTo>
                    <a:pt x="18467" y="2069"/>
                  </a:lnTo>
                  <a:lnTo>
                    <a:pt x="8856" y="7713"/>
                  </a:lnTo>
                  <a:lnTo>
                    <a:pt x="2376" y="16083"/>
                  </a:lnTo>
                  <a:lnTo>
                    <a:pt x="0" y="26333"/>
                  </a:lnTo>
                  <a:lnTo>
                    <a:pt x="2376" y="36583"/>
                  </a:lnTo>
                  <a:lnTo>
                    <a:pt x="8856" y="44953"/>
                  </a:lnTo>
                  <a:lnTo>
                    <a:pt x="18467" y="50597"/>
                  </a:lnTo>
                  <a:lnTo>
                    <a:pt x="30237" y="52666"/>
                  </a:lnTo>
                  <a:lnTo>
                    <a:pt x="42007" y="50597"/>
                  </a:lnTo>
                  <a:lnTo>
                    <a:pt x="51618" y="44953"/>
                  </a:lnTo>
                  <a:lnTo>
                    <a:pt x="58098" y="36583"/>
                  </a:lnTo>
                  <a:lnTo>
                    <a:pt x="60474" y="26333"/>
                  </a:lnTo>
                  <a:lnTo>
                    <a:pt x="58098" y="16083"/>
                  </a:lnTo>
                  <a:lnTo>
                    <a:pt x="51618" y="7713"/>
                  </a:lnTo>
                  <a:lnTo>
                    <a:pt x="42007" y="2069"/>
                  </a:lnTo>
                  <a:lnTo>
                    <a:pt x="30237" y="0"/>
                  </a:lnTo>
                  <a:close/>
                </a:path>
              </a:pathLst>
            </a:custGeom>
            <a:solidFill>
              <a:srgbClr val="7F7F7F"/>
            </a:solidFill>
          </p:spPr>
          <p:txBody>
            <a:bodyPr wrap="square" lIns="0" tIns="0" rIns="0" bIns="0" rtlCol="0"/>
            <a:lstStyle/>
            <a:p>
              <a:endParaRPr/>
            </a:p>
          </p:txBody>
        </p:sp>
        <p:sp>
          <p:nvSpPr>
            <p:cNvPr id="45" name="object 45"/>
            <p:cNvSpPr/>
            <p:nvPr/>
          </p:nvSpPr>
          <p:spPr>
            <a:xfrm>
              <a:off x="4036603" y="4134877"/>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46" name="object 46"/>
            <p:cNvSpPr/>
            <p:nvPr/>
          </p:nvSpPr>
          <p:spPr>
            <a:xfrm>
              <a:off x="3593988" y="3892263"/>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9" y="44953"/>
                  </a:lnTo>
                  <a:lnTo>
                    <a:pt x="58099" y="36583"/>
                  </a:lnTo>
                  <a:lnTo>
                    <a:pt x="60476" y="26333"/>
                  </a:lnTo>
                  <a:lnTo>
                    <a:pt x="58099" y="16083"/>
                  </a:lnTo>
                  <a:lnTo>
                    <a:pt x="51619" y="7712"/>
                  </a:lnTo>
                  <a:lnTo>
                    <a:pt x="42007" y="2069"/>
                  </a:lnTo>
                  <a:lnTo>
                    <a:pt x="30237" y="0"/>
                  </a:lnTo>
                  <a:close/>
                </a:path>
              </a:pathLst>
            </a:custGeom>
            <a:solidFill>
              <a:srgbClr val="7F7F7F"/>
            </a:solidFill>
          </p:spPr>
          <p:txBody>
            <a:bodyPr wrap="square" lIns="0" tIns="0" rIns="0" bIns="0" rtlCol="0"/>
            <a:lstStyle/>
            <a:p>
              <a:endParaRPr/>
            </a:p>
          </p:txBody>
        </p:sp>
        <p:sp>
          <p:nvSpPr>
            <p:cNvPr id="47" name="object 47"/>
            <p:cNvSpPr/>
            <p:nvPr/>
          </p:nvSpPr>
          <p:spPr>
            <a:xfrm>
              <a:off x="3593989" y="3892263"/>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48" name="object 48"/>
            <p:cNvSpPr/>
            <p:nvPr/>
          </p:nvSpPr>
          <p:spPr>
            <a:xfrm>
              <a:off x="3388367" y="4132019"/>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49" name="object 49"/>
            <p:cNvSpPr/>
            <p:nvPr/>
          </p:nvSpPr>
          <p:spPr>
            <a:xfrm>
              <a:off x="3388367" y="4132019"/>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50" name="object 50"/>
            <p:cNvSpPr/>
            <p:nvPr/>
          </p:nvSpPr>
          <p:spPr>
            <a:xfrm>
              <a:off x="3820747" y="4131555"/>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51" name="object 51"/>
            <p:cNvSpPr/>
            <p:nvPr/>
          </p:nvSpPr>
          <p:spPr>
            <a:xfrm>
              <a:off x="3820747" y="4131555"/>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52" name="object 52"/>
            <p:cNvSpPr/>
            <p:nvPr/>
          </p:nvSpPr>
          <p:spPr>
            <a:xfrm>
              <a:off x="4469070" y="4132793"/>
              <a:ext cx="60960" cy="52705"/>
            </a:xfrm>
            <a:custGeom>
              <a:avLst/>
              <a:gdLst/>
              <a:ahLst/>
              <a:cxnLst/>
              <a:rect l="l" t="t" r="r" b="b"/>
              <a:pathLst>
                <a:path w="60960" h="52704">
                  <a:moveTo>
                    <a:pt x="30238" y="0"/>
                  </a:moveTo>
                  <a:lnTo>
                    <a:pt x="18468" y="2069"/>
                  </a:lnTo>
                  <a:lnTo>
                    <a:pt x="8856" y="7713"/>
                  </a:lnTo>
                  <a:lnTo>
                    <a:pt x="2376" y="16083"/>
                  </a:lnTo>
                  <a:lnTo>
                    <a:pt x="0" y="26333"/>
                  </a:lnTo>
                  <a:lnTo>
                    <a:pt x="2376" y="36583"/>
                  </a:lnTo>
                  <a:lnTo>
                    <a:pt x="8856" y="44954"/>
                  </a:lnTo>
                  <a:lnTo>
                    <a:pt x="18468" y="50597"/>
                  </a:lnTo>
                  <a:lnTo>
                    <a:pt x="30238" y="52666"/>
                  </a:lnTo>
                  <a:lnTo>
                    <a:pt x="42008" y="50597"/>
                  </a:lnTo>
                  <a:lnTo>
                    <a:pt x="51619" y="44954"/>
                  </a:lnTo>
                  <a:lnTo>
                    <a:pt x="58099" y="36583"/>
                  </a:lnTo>
                  <a:lnTo>
                    <a:pt x="60476" y="26333"/>
                  </a:lnTo>
                  <a:lnTo>
                    <a:pt x="58099" y="16083"/>
                  </a:lnTo>
                  <a:lnTo>
                    <a:pt x="51619" y="7713"/>
                  </a:lnTo>
                  <a:lnTo>
                    <a:pt x="42008" y="2069"/>
                  </a:lnTo>
                  <a:lnTo>
                    <a:pt x="30238" y="0"/>
                  </a:lnTo>
                  <a:close/>
                </a:path>
              </a:pathLst>
            </a:custGeom>
            <a:solidFill>
              <a:srgbClr val="7F7F7F"/>
            </a:solidFill>
          </p:spPr>
          <p:txBody>
            <a:bodyPr wrap="square" lIns="0" tIns="0" rIns="0" bIns="0" rtlCol="0"/>
            <a:lstStyle/>
            <a:p>
              <a:endParaRPr/>
            </a:p>
          </p:txBody>
        </p:sp>
        <p:sp>
          <p:nvSpPr>
            <p:cNvPr id="53" name="object 53"/>
            <p:cNvSpPr/>
            <p:nvPr/>
          </p:nvSpPr>
          <p:spPr>
            <a:xfrm>
              <a:off x="4469071" y="4132793"/>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54" name="object 54"/>
            <p:cNvSpPr/>
            <p:nvPr/>
          </p:nvSpPr>
          <p:spPr>
            <a:xfrm>
              <a:off x="4254220" y="3888337"/>
              <a:ext cx="60960" cy="52705"/>
            </a:xfrm>
            <a:custGeom>
              <a:avLst/>
              <a:gdLst/>
              <a:ahLst/>
              <a:cxnLst/>
              <a:rect l="l" t="t" r="r" b="b"/>
              <a:pathLst>
                <a:path w="60960" h="52704">
                  <a:moveTo>
                    <a:pt x="30237" y="0"/>
                  </a:moveTo>
                  <a:lnTo>
                    <a:pt x="18467" y="2069"/>
                  </a:lnTo>
                  <a:lnTo>
                    <a:pt x="8856" y="7712"/>
                  </a:lnTo>
                  <a:lnTo>
                    <a:pt x="2376" y="16082"/>
                  </a:lnTo>
                  <a:lnTo>
                    <a:pt x="0" y="26332"/>
                  </a:lnTo>
                  <a:lnTo>
                    <a:pt x="2376" y="36582"/>
                  </a:lnTo>
                  <a:lnTo>
                    <a:pt x="8856" y="44952"/>
                  </a:lnTo>
                  <a:lnTo>
                    <a:pt x="18467" y="50596"/>
                  </a:lnTo>
                  <a:lnTo>
                    <a:pt x="30237" y="52665"/>
                  </a:lnTo>
                  <a:lnTo>
                    <a:pt x="42007" y="50596"/>
                  </a:lnTo>
                  <a:lnTo>
                    <a:pt x="51618" y="44952"/>
                  </a:lnTo>
                  <a:lnTo>
                    <a:pt x="58098" y="36582"/>
                  </a:lnTo>
                  <a:lnTo>
                    <a:pt x="60474" y="26332"/>
                  </a:lnTo>
                  <a:lnTo>
                    <a:pt x="58098" y="16082"/>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55" name="object 55"/>
            <p:cNvSpPr/>
            <p:nvPr/>
          </p:nvSpPr>
          <p:spPr>
            <a:xfrm>
              <a:off x="4254220" y="3888337"/>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56" name="object 56"/>
            <p:cNvSpPr/>
            <p:nvPr/>
          </p:nvSpPr>
          <p:spPr>
            <a:xfrm>
              <a:off x="4697258" y="4131555"/>
              <a:ext cx="60960" cy="52705"/>
            </a:xfrm>
            <a:custGeom>
              <a:avLst/>
              <a:gdLst/>
              <a:ahLst/>
              <a:cxnLst/>
              <a:rect l="l" t="t" r="r" b="b"/>
              <a:pathLst>
                <a:path w="60960" h="52704">
                  <a:moveTo>
                    <a:pt x="30237" y="0"/>
                  </a:moveTo>
                  <a:lnTo>
                    <a:pt x="18467" y="2069"/>
                  </a:lnTo>
                  <a:lnTo>
                    <a:pt x="8856" y="7712"/>
                  </a:lnTo>
                  <a:lnTo>
                    <a:pt x="2376" y="16083"/>
                  </a:lnTo>
                  <a:lnTo>
                    <a:pt x="0" y="26333"/>
                  </a:lnTo>
                  <a:lnTo>
                    <a:pt x="2376" y="36583"/>
                  </a:lnTo>
                  <a:lnTo>
                    <a:pt x="8856" y="44953"/>
                  </a:lnTo>
                  <a:lnTo>
                    <a:pt x="18467" y="50596"/>
                  </a:lnTo>
                  <a:lnTo>
                    <a:pt x="30237" y="52665"/>
                  </a:lnTo>
                  <a:lnTo>
                    <a:pt x="42007" y="50596"/>
                  </a:lnTo>
                  <a:lnTo>
                    <a:pt x="51618" y="44953"/>
                  </a:lnTo>
                  <a:lnTo>
                    <a:pt x="58098" y="36583"/>
                  </a:lnTo>
                  <a:lnTo>
                    <a:pt x="60474" y="26333"/>
                  </a:lnTo>
                  <a:lnTo>
                    <a:pt x="58098" y="16083"/>
                  </a:lnTo>
                  <a:lnTo>
                    <a:pt x="51618" y="7712"/>
                  </a:lnTo>
                  <a:lnTo>
                    <a:pt x="42007" y="2069"/>
                  </a:lnTo>
                  <a:lnTo>
                    <a:pt x="30237" y="0"/>
                  </a:lnTo>
                  <a:close/>
                </a:path>
              </a:pathLst>
            </a:custGeom>
            <a:solidFill>
              <a:srgbClr val="7F7F7F"/>
            </a:solidFill>
          </p:spPr>
          <p:txBody>
            <a:bodyPr wrap="square" lIns="0" tIns="0" rIns="0" bIns="0" rtlCol="0"/>
            <a:lstStyle/>
            <a:p>
              <a:endParaRPr/>
            </a:p>
          </p:txBody>
        </p:sp>
        <p:sp>
          <p:nvSpPr>
            <p:cNvPr id="57" name="object 57"/>
            <p:cNvSpPr/>
            <p:nvPr/>
          </p:nvSpPr>
          <p:spPr>
            <a:xfrm>
              <a:off x="4697258" y="4131555"/>
              <a:ext cx="60960" cy="52705"/>
            </a:xfrm>
            <a:custGeom>
              <a:avLst/>
              <a:gdLst/>
              <a:ahLst/>
              <a:cxnLst/>
              <a:rect l="l" t="t" r="r" b="b"/>
              <a:pathLst>
                <a:path w="60960" h="52704">
                  <a:moveTo>
                    <a:pt x="60475" y="26333"/>
                  </a:moveTo>
                  <a:lnTo>
                    <a:pt x="58098" y="16083"/>
                  </a:lnTo>
                  <a:lnTo>
                    <a:pt x="51618" y="7712"/>
                  </a:lnTo>
                  <a:lnTo>
                    <a:pt x="42007" y="2069"/>
                  </a:lnTo>
                  <a:lnTo>
                    <a:pt x="30237" y="0"/>
                  </a:lnTo>
                  <a:lnTo>
                    <a:pt x="18467" y="2069"/>
                  </a:lnTo>
                  <a:lnTo>
                    <a:pt x="8856" y="7712"/>
                  </a:lnTo>
                  <a:lnTo>
                    <a:pt x="2376" y="16083"/>
                  </a:lnTo>
                  <a:lnTo>
                    <a:pt x="0" y="26333"/>
                  </a:lnTo>
                  <a:lnTo>
                    <a:pt x="2376" y="36582"/>
                  </a:lnTo>
                  <a:lnTo>
                    <a:pt x="8856" y="44953"/>
                  </a:lnTo>
                  <a:lnTo>
                    <a:pt x="18467" y="50596"/>
                  </a:lnTo>
                  <a:lnTo>
                    <a:pt x="30237" y="52666"/>
                  </a:lnTo>
                  <a:lnTo>
                    <a:pt x="42007" y="50596"/>
                  </a:lnTo>
                  <a:lnTo>
                    <a:pt x="51618" y="44953"/>
                  </a:lnTo>
                  <a:lnTo>
                    <a:pt x="58098" y="36582"/>
                  </a:lnTo>
                  <a:lnTo>
                    <a:pt x="60475" y="26333"/>
                  </a:lnTo>
                  <a:close/>
                </a:path>
              </a:pathLst>
            </a:custGeom>
            <a:ln w="9525">
              <a:solidFill>
                <a:srgbClr val="7F7F7F"/>
              </a:solidFill>
            </a:ln>
          </p:spPr>
          <p:txBody>
            <a:bodyPr wrap="square" lIns="0" tIns="0" rIns="0" bIns="0" rtlCol="0"/>
            <a:lstStyle/>
            <a:p>
              <a:endParaRPr/>
            </a:p>
          </p:txBody>
        </p:sp>
        <p:sp>
          <p:nvSpPr>
            <p:cNvPr id="58" name="object 58"/>
            <p:cNvSpPr/>
            <p:nvPr/>
          </p:nvSpPr>
          <p:spPr>
            <a:xfrm>
              <a:off x="4469070" y="4159126"/>
              <a:ext cx="257175" cy="2540"/>
            </a:xfrm>
            <a:custGeom>
              <a:avLst/>
              <a:gdLst/>
              <a:ahLst/>
              <a:cxnLst/>
              <a:rect l="l" t="t" r="r" b="b"/>
              <a:pathLst>
                <a:path w="257175" h="2539">
                  <a:moveTo>
                    <a:pt x="0" y="0"/>
                  </a:moveTo>
                  <a:lnTo>
                    <a:pt x="256644" y="2084"/>
                  </a:lnTo>
                </a:path>
              </a:pathLst>
            </a:custGeom>
            <a:solidFill>
              <a:srgbClr val="7F7F7F"/>
            </a:solidFill>
          </p:spPr>
          <p:txBody>
            <a:bodyPr wrap="square" lIns="0" tIns="0" rIns="0" bIns="0" rtlCol="0"/>
            <a:lstStyle/>
            <a:p>
              <a:endParaRPr/>
            </a:p>
          </p:txBody>
        </p:sp>
        <p:sp>
          <p:nvSpPr>
            <p:cNvPr id="59" name="object 59"/>
            <p:cNvSpPr/>
            <p:nvPr/>
          </p:nvSpPr>
          <p:spPr>
            <a:xfrm>
              <a:off x="4469070" y="4159126"/>
              <a:ext cx="257175" cy="2540"/>
            </a:xfrm>
            <a:custGeom>
              <a:avLst/>
              <a:gdLst/>
              <a:ahLst/>
              <a:cxnLst/>
              <a:rect l="l" t="t" r="r" b="b"/>
              <a:pathLst>
                <a:path w="257175" h="2539">
                  <a:moveTo>
                    <a:pt x="256644" y="2084"/>
                  </a:moveTo>
                  <a:lnTo>
                    <a:pt x="0" y="0"/>
                  </a:lnTo>
                </a:path>
              </a:pathLst>
            </a:custGeom>
            <a:ln w="38100">
              <a:solidFill>
                <a:srgbClr val="7F7F7F"/>
              </a:solidFill>
            </a:ln>
          </p:spPr>
          <p:txBody>
            <a:bodyPr wrap="square" lIns="0" tIns="0" rIns="0" bIns="0" rtlCol="0"/>
            <a:lstStyle/>
            <a:p>
              <a:endParaRPr/>
            </a:p>
          </p:txBody>
        </p:sp>
        <p:sp>
          <p:nvSpPr>
            <p:cNvPr id="60" name="object 60"/>
            <p:cNvSpPr/>
            <p:nvPr/>
          </p:nvSpPr>
          <p:spPr>
            <a:xfrm>
              <a:off x="4305838" y="3933290"/>
              <a:ext cx="191770" cy="226060"/>
            </a:xfrm>
            <a:custGeom>
              <a:avLst/>
              <a:gdLst/>
              <a:ahLst/>
              <a:cxnLst/>
              <a:rect l="l" t="t" r="r" b="b"/>
              <a:pathLst>
                <a:path w="191770" h="226060">
                  <a:moveTo>
                    <a:pt x="0" y="0"/>
                  </a:moveTo>
                  <a:lnTo>
                    <a:pt x="191328" y="225959"/>
                  </a:lnTo>
                </a:path>
              </a:pathLst>
            </a:custGeom>
            <a:solidFill>
              <a:srgbClr val="7F7F7F"/>
            </a:solidFill>
          </p:spPr>
          <p:txBody>
            <a:bodyPr wrap="square" lIns="0" tIns="0" rIns="0" bIns="0" rtlCol="0"/>
            <a:lstStyle/>
            <a:p>
              <a:endParaRPr/>
            </a:p>
          </p:txBody>
        </p:sp>
        <p:sp>
          <p:nvSpPr>
            <p:cNvPr id="61" name="object 61"/>
            <p:cNvSpPr/>
            <p:nvPr/>
          </p:nvSpPr>
          <p:spPr>
            <a:xfrm>
              <a:off x="4305838" y="3933290"/>
              <a:ext cx="191770" cy="226060"/>
            </a:xfrm>
            <a:custGeom>
              <a:avLst/>
              <a:gdLst/>
              <a:ahLst/>
              <a:cxnLst/>
              <a:rect l="l" t="t" r="r" b="b"/>
              <a:pathLst>
                <a:path w="191770" h="226060">
                  <a:moveTo>
                    <a:pt x="191328" y="225960"/>
                  </a:moveTo>
                  <a:lnTo>
                    <a:pt x="0" y="0"/>
                  </a:lnTo>
                </a:path>
              </a:pathLst>
            </a:custGeom>
            <a:ln w="38100">
              <a:solidFill>
                <a:srgbClr val="7F7F7F"/>
              </a:solidFill>
            </a:ln>
          </p:spPr>
          <p:txBody>
            <a:bodyPr wrap="square" lIns="0" tIns="0" rIns="0" bIns="0" rtlCol="0"/>
            <a:lstStyle/>
            <a:p>
              <a:endParaRPr/>
            </a:p>
          </p:txBody>
        </p:sp>
        <p:sp>
          <p:nvSpPr>
            <p:cNvPr id="62" name="object 62"/>
            <p:cNvSpPr/>
            <p:nvPr/>
          </p:nvSpPr>
          <p:spPr>
            <a:xfrm>
              <a:off x="4088222" y="3912689"/>
              <a:ext cx="188595" cy="230504"/>
            </a:xfrm>
            <a:custGeom>
              <a:avLst/>
              <a:gdLst/>
              <a:ahLst/>
              <a:cxnLst/>
              <a:rect l="l" t="t" r="r" b="b"/>
              <a:pathLst>
                <a:path w="188595" h="230504">
                  <a:moveTo>
                    <a:pt x="188292" y="0"/>
                  </a:moveTo>
                  <a:lnTo>
                    <a:pt x="0" y="229901"/>
                  </a:lnTo>
                </a:path>
              </a:pathLst>
            </a:custGeom>
            <a:solidFill>
              <a:srgbClr val="7F7F7F"/>
            </a:solidFill>
          </p:spPr>
          <p:txBody>
            <a:bodyPr wrap="square" lIns="0" tIns="0" rIns="0" bIns="0" rtlCol="0"/>
            <a:lstStyle/>
            <a:p>
              <a:endParaRPr/>
            </a:p>
          </p:txBody>
        </p:sp>
        <p:sp>
          <p:nvSpPr>
            <p:cNvPr id="63" name="object 63"/>
            <p:cNvSpPr/>
            <p:nvPr/>
          </p:nvSpPr>
          <p:spPr>
            <a:xfrm>
              <a:off x="4088223" y="3912689"/>
              <a:ext cx="188595" cy="230504"/>
            </a:xfrm>
            <a:custGeom>
              <a:avLst/>
              <a:gdLst/>
              <a:ahLst/>
              <a:cxnLst/>
              <a:rect l="l" t="t" r="r" b="b"/>
              <a:pathLst>
                <a:path w="188595" h="230504">
                  <a:moveTo>
                    <a:pt x="188292" y="0"/>
                  </a:moveTo>
                  <a:lnTo>
                    <a:pt x="0" y="229902"/>
                  </a:lnTo>
                </a:path>
              </a:pathLst>
            </a:custGeom>
            <a:ln w="38100">
              <a:solidFill>
                <a:srgbClr val="7F7F7F"/>
              </a:solidFill>
            </a:ln>
          </p:spPr>
          <p:txBody>
            <a:bodyPr wrap="square" lIns="0" tIns="0" rIns="0" bIns="0" rtlCol="0"/>
            <a:lstStyle/>
            <a:p>
              <a:endParaRPr/>
            </a:p>
          </p:txBody>
        </p:sp>
        <p:sp>
          <p:nvSpPr>
            <p:cNvPr id="64" name="object 64"/>
            <p:cNvSpPr/>
            <p:nvPr/>
          </p:nvSpPr>
          <p:spPr>
            <a:xfrm>
              <a:off x="3881224" y="4157888"/>
              <a:ext cx="186690" cy="3810"/>
            </a:xfrm>
            <a:custGeom>
              <a:avLst/>
              <a:gdLst/>
              <a:ahLst/>
              <a:cxnLst/>
              <a:rect l="l" t="t" r="r" b="b"/>
              <a:pathLst>
                <a:path w="186689" h="3810">
                  <a:moveTo>
                    <a:pt x="0" y="0"/>
                  </a:moveTo>
                  <a:lnTo>
                    <a:pt x="186253" y="3323"/>
                  </a:lnTo>
                </a:path>
              </a:pathLst>
            </a:custGeom>
            <a:solidFill>
              <a:srgbClr val="7F7F7F"/>
            </a:solidFill>
          </p:spPr>
          <p:txBody>
            <a:bodyPr wrap="square" lIns="0" tIns="0" rIns="0" bIns="0" rtlCol="0"/>
            <a:lstStyle/>
            <a:p>
              <a:endParaRPr/>
            </a:p>
          </p:txBody>
        </p:sp>
        <p:sp>
          <p:nvSpPr>
            <p:cNvPr id="65" name="object 65"/>
            <p:cNvSpPr/>
            <p:nvPr/>
          </p:nvSpPr>
          <p:spPr>
            <a:xfrm>
              <a:off x="3881223" y="4157888"/>
              <a:ext cx="186690" cy="3810"/>
            </a:xfrm>
            <a:custGeom>
              <a:avLst/>
              <a:gdLst/>
              <a:ahLst/>
              <a:cxnLst/>
              <a:rect l="l" t="t" r="r" b="b"/>
              <a:pathLst>
                <a:path w="186689" h="3810">
                  <a:moveTo>
                    <a:pt x="186254" y="3324"/>
                  </a:moveTo>
                  <a:lnTo>
                    <a:pt x="0" y="0"/>
                  </a:lnTo>
                </a:path>
              </a:pathLst>
            </a:custGeom>
            <a:ln w="38100">
              <a:solidFill>
                <a:srgbClr val="7F7F7F"/>
              </a:solidFill>
            </a:ln>
          </p:spPr>
          <p:txBody>
            <a:bodyPr wrap="square" lIns="0" tIns="0" rIns="0" bIns="0" rtlCol="0"/>
            <a:lstStyle/>
            <a:p>
              <a:endParaRPr/>
            </a:p>
          </p:txBody>
        </p:sp>
        <p:sp>
          <p:nvSpPr>
            <p:cNvPr id="66" name="object 66"/>
            <p:cNvSpPr/>
            <p:nvPr/>
          </p:nvSpPr>
          <p:spPr>
            <a:xfrm>
              <a:off x="3645607" y="3937215"/>
              <a:ext cx="195580" cy="222885"/>
            </a:xfrm>
            <a:custGeom>
              <a:avLst/>
              <a:gdLst/>
              <a:ahLst/>
              <a:cxnLst/>
              <a:rect l="l" t="t" r="r" b="b"/>
              <a:pathLst>
                <a:path w="195579" h="222885">
                  <a:moveTo>
                    <a:pt x="0" y="0"/>
                  </a:moveTo>
                  <a:lnTo>
                    <a:pt x="195111" y="222332"/>
                  </a:lnTo>
                </a:path>
              </a:pathLst>
            </a:custGeom>
            <a:solidFill>
              <a:srgbClr val="7F7F7F"/>
            </a:solidFill>
          </p:spPr>
          <p:txBody>
            <a:bodyPr wrap="square" lIns="0" tIns="0" rIns="0" bIns="0" rtlCol="0"/>
            <a:lstStyle/>
            <a:p>
              <a:endParaRPr/>
            </a:p>
          </p:txBody>
        </p:sp>
        <p:sp>
          <p:nvSpPr>
            <p:cNvPr id="67" name="object 67"/>
            <p:cNvSpPr/>
            <p:nvPr/>
          </p:nvSpPr>
          <p:spPr>
            <a:xfrm>
              <a:off x="3645607" y="3937215"/>
              <a:ext cx="195580" cy="222885"/>
            </a:xfrm>
            <a:custGeom>
              <a:avLst/>
              <a:gdLst/>
              <a:ahLst/>
              <a:cxnLst/>
              <a:rect l="l" t="t" r="r" b="b"/>
              <a:pathLst>
                <a:path w="195579" h="222885">
                  <a:moveTo>
                    <a:pt x="195111" y="222333"/>
                  </a:moveTo>
                  <a:lnTo>
                    <a:pt x="0" y="0"/>
                  </a:lnTo>
                </a:path>
              </a:pathLst>
            </a:custGeom>
            <a:ln w="38100">
              <a:solidFill>
                <a:srgbClr val="7F7F7F"/>
              </a:solidFill>
            </a:ln>
          </p:spPr>
          <p:txBody>
            <a:bodyPr wrap="square" lIns="0" tIns="0" rIns="0" bIns="0" rtlCol="0"/>
            <a:lstStyle/>
            <a:p>
              <a:endParaRPr/>
            </a:p>
          </p:txBody>
        </p:sp>
        <p:sp>
          <p:nvSpPr>
            <p:cNvPr id="68" name="object 68"/>
            <p:cNvSpPr/>
            <p:nvPr/>
          </p:nvSpPr>
          <p:spPr>
            <a:xfrm>
              <a:off x="3439985" y="3919362"/>
              <a:ext cx="171450" cy="220979"/>
            </a:xfrm>
            <a:custGeom>
              <a:avLst/>
              <a:gdLst/>
              <a:ahLst/>
              <a:cxnLst/>
              <a:rect l="l" t="t" r="r" b="b"/>
              <a:pathLst>
                <a:path w="171450" h="220979">
                  <a:moveTo>
                    <a:pt x="171117" y="0"/>
                  </a:moveTo>
                  <a:lnTo>
                    <a:pt x="0" y="220369"/>
                  </a:lnTo>
                </a:path>
              </a:pathLst>
            </a:custGeom>
            <a:solidFill>
              <a:srgbClr val="7F7F7F"/>
            </a:solidFill>
          </p:spPr>
          <p:txBody>
            <a:bodyPr wrap="square" lIns="0" tIns="0" rIns="0" bIns="0" rtlCol="0"/>
            <a:lstStyle/>
            <a:p>
              <a:endParaRPr/>
            </a:p>
          </p:txBody>
        </p:sp>
        <p:sp>
          <p:nvSpPr>
            <p:cNvPr id="69" name="object 69"/>
            <p:cNvSpPr/>
            <p:nvPr/>
          </p:nvSpPr>
          <p:spPr>
            <a:xfrm>
              <a:off x="3439985" y="3919362"/>
              <a:ext cx="171450" cy="220979"/>
            </a:xfrm>
            <a:custGeom>
              <a:avLst/>
              <a:gdLst/>
              <a:ahLst/>
              <a:cxnLst/>
              <a:rect l="l" t="t" r="r" b="b"/>
              <a:pathLst>
                <a:path w="171450" h="220979">
                  <a:moveTo>
                    <a:pt x="171117" y="0"/>
                  </a:moveTo>
                  <a:lnTo>
                    <a:pt x="0" y="220370"/>
                  </a:lnTo>
                </a:path>
              </a:pathLst>
            </a:custGeom>
            <a:ln w="38100">
              <a:solidFill>
                <a:srgbClr val="7F7F7F"/>
              </a:solidFill>
            </a:ln>
          </p:spPr>
          <p:txBody>
            <a:bodyPr wrap="square" lIns="0" tIns="0" rIns="0" bIns="0" rtlCol="0"/>
            <a:lstStyle/>
            <a:p>
              <a:endParaRPr/>
            </a:p>
          </p:txBody>
        </p:sp>
        <p:pic>
          <p:nvPicPr>
            <p:cNvPr id="70" name="object 70"/>
            <p:cNvPicPr/>
            <p:nvPr/>
          </p:nvPicPr>
          <p:blipFill>
            <a:blip r:embed="rId3" cstate="print"/>
            <a:stretch>
              <a:fillRect/>
            </a:stretch>
          </p:blipFill>
          <p:spPr>
            <a:xfrm>
              <a:off x="3072383" y="3246120"/>
              <a:ext cx="536447" cy="716279"/>
            </a:xfrm>
            <a:prstGeom prst="rect">
              <a:avLst/>
            </a:prstGeom>
          </p:spPr>
        </p:pic>
        <p:sp>
          <p:nvSpPr>
            <p:cNvPr id="71" name="object 71"/>
            <p:cNvSpPr/>
            <p:nvPr/>
          </p:nvSpPr>
          <p:spPr>
            <a:xfrm>
              <a:off x="3114133" y="3266191"/>
              <a:ext cx="375285" cy="559435"/>
            </a:xfrm>
            <a:custGeom>
              <a:avLst/>
              <a:gdLst/>
              <a:ahLst/>
              <a:cxnLst/>
              <a:rect l="l" t="t" r="r" b="b"/>
              <a:pathLst>
                <a:path w="375285" h="559435">
                  <a:moveTo>
                    <a:pt x="322429" y="502744"/>
                  </a:moveTo>
                  <a:lnTo>
                    <a:pt x="301227" y="516731"/>
                  </a:lnTo>
                  <a:lnTo>
                    <a:pt x="374990" y="559357"/>
                  </a:lnTo>
                  <a:lnTo>
                    <a:pt x="369465" y="513345"/>
                  </a:lnTo>
                  <a:lnTo>
                    <a:pt x="329422" y="513345"/>
                  </a:lnTo>
                  <a:lnTo>
                    <a:pt x="322429" y="502744"/>
                  </a:lnTo>
                  <a:close/>
                </a:path>
                <a:path w="375285" h="559435">
                  <a:moveTo>
                    <a:pt x="343631" y="488757"/>
                  </a:moveTo>
                  <a:lnTo>
                    <a:pt x="322429" y="502744"/>
                  </a:lnTo>
                  <a:lnTo>
                    <a:pt x="329422" y="513345"/>
                  </a:lnTo>
                  <a:lnTo>
                    <a:pt x="350624" y="499357"/>
                  </a:lnTo>
                  <a:lnTo>
                    <a:pt x="343631" y="488757"/>
                  </a:lnTo>
                  <a:close/>
                </a:path>
                <a:path w="375285" h="559435">
                  <a:moveTo>
                    <a:pt x="364832" y="474770"/>
                  </a:moveTo>
                  <a:lnTo>
                    <a:pt x="343631" y="488757"/>
                  </a:lnTo>
                  <a:lnTo>
                    <a:pt x="350624" y="499357"/>
                  </a:lnTo>
                  <a:lnTo>
                    <a:pt x="329422" y="513345"/>
                  </a:lnTo>
                  <a:lnTo>
                    <a:pt x="369465" y="513345"/>
                  </a:lnTo>
                  <a:lnTo>
                    <a:pt x="364832" y="474770"/>
                  </a:lnTo>
                  <a:close/>
                </a:path>
                <a:path w="375285" h="559435">
                  <a:moveTo>
                    <a:pt x="21202" y="0"/>
                  </a:moveTo>
                  <a:lnTo>
                    <a:pt x="0" y="13987"/>
                  </a:lnTo>
                  <a:lnTo>
                    <a:pt x="322429" y="502744"/>
                  </a:lnTo>
                  <a:lnTo>
                    <a:pt x="343631" y="488757"/>
                  </a:lnTo>
                  <a:lnTo>
                    <a:pt x="21202" y="0"/>
                  </a:lnTo>
                  <a:close/>
                </a:path>
              </a:pathLst>
            </a:custGeom>
            <a:solidFill>
              <a:srgbClr val="4F81BD"/>
            </a:solidFill>
          </p:spPr>
          <p:txBody>
            <a:bodyPr wrap="square" lIns="0" tIns="0" rIns="0" bIns="0" rtlCol="0"/>
            <a:lstStyle/>
            <a:p>
              <a:endParaRPr/>
            </a:p>
          </p:txBody>
        </p:sp>
      </p:grpSp>
      <p:grpSp>
        <p:nvGrpSpPr>
          <p:cNvPr id="72" name="object 72"/>
          <p:cNvGrpSpPr/>
          <p:nvPr/>
        </p:nvGrpSpPr>
        <p:grpSpPr>
          <a:xfrm>
            <a:off x="2329044" y="2656351"/>
            <a:ext cx="1470660" cy="495934"/>
            <a:chOff x="2329044" y="2656351"/>
            <a:chExt cx="1470660" cy="495934"/>
          </a:xfrm>
        </p:grpSpPr>
        <p:sp>
          <p:nvSpPr>
            <p:cNvPr id="73" name="object 73"/>
            <p:cNvSpPr/>
            <p:nvPr/>
          </p:nvSpPr>
          <p:spPr>
            <a:xfrm>
              <a:off x="3246132" y="2884604"/>
              <a:ext cx="206375" cy="18415"/>
            </a:xfrm>
            <a:custGeom>
              <a:avLst/>
              <a:gdLst/>
              <a:ahLst/>
              <a:cxnLst/>
              <a:rect l="l" t="t" r="r" b="b"/>
              <a:pathLst>
                <a:path w="206375" h="18414">
                  <a:moveTo>
                    <a:pt x="0" y="0"/>
                  </a:moveTo>
                  <a:lnTo>
                    <a:pt x="206158" y="18234"/>
                  </a:lnTo>
                </a:path>
              </a:pathLst>
            </a:custGeom>
            <a:ln w="38100">
              <a:solidFill>
                <a:srgbClr val="7F7F7F"/>
              </a:solidFill>
            </a:ln>
          </p:spPr>
          <p:txBody>
            <a:bodyPr wrap="square" lIns="0" tIns="0" rIns="0" bIns="0" rtlCol="0"/>
            <a:lstStyle/>
            <a:p>
              <a:endParaRPr/>
            </a:p>
          </p:txBody>
        </p:sp>
        <p:sp>
          <p:nvSpPr>
            <p:cNvPr id="74" name="object 74"/>
            <p:cNvSpPr/>
            <p:nvPr/>
          </p:nvSpPr>
          <p:spPr>
            <a:xfrm>
              <a:off x="3452290" y="2868970"/>
              <a:ext cx="78105" cy="67945"/>
            </a:xfrm>
            <a:custGeom>
              <a:avLst/>
              <a:gdLst/>
              <a:ahLst/>
              <a:cxnLst/>
              <a:rect l="l" t="t" r="r" b="b"/>
              <a:pathLst>
                <a:path w="78104" h="67944">
                  <a:moveTo>
                    <a:pt x="38889" y="0"/>
                  </a:moveTo>
                  <a:lnTo>
                    <a:pt x="23752" y="2661"/>
                  </a:lnTo>
                  <a:lnTo>
                    <a:pt x="11390" y="9919"/>
                  </a:lnTo>
                  <a:lnTo>
                    <a:pt x="3056" y="20684"/>
                  </a:lnTo>
                  <a:lnTo>
                    <a:pt x="0" y="33867"/>
                  </a:lnTo>
                  <a:lnTo>
                    <a:pt x="3056" y="47050"/>
                  </a:lnTo>
                  <a:lnTo>
                    <a:pt x="11390" y="57815"/>
                  </a:lnTo>
                  <a:lnTo>
                    <a:pt x="23752" y="65073"/>
                  </a:lnTo>
                  <a:lnTo>
                    <a:pt x="38889" y="67735"/>
                  </a:lnTo>
                  <a:lnTo>
                    <a:pt x="54027" y="65073"/>
                  </a:lnTo>
                  <a:lnTo>
                    <a:pt x="66389" y="57815"/>
                  </a:lnTo>
                  <a:lnTo>
                    <a:pt x="74723" y="47050"/>
                  </a:lnTo>
                  <a:lnTo>
                    <a:pt x="77779" y="33867"/>
                  </a:lnTo>
                  <a:lnTo>
                    <a:pt x="74723" y="20684"/>
                  </a:lnTo>
                  <a:lnTo>
                    <a:pt x="66389" y="9919"/>
                  </a:lnTo>
                  <a:lnTo>
                    <a:pt x="54027" y="2661"/>
                  </a:lnTo>
                  <a:lnTo>
                    <a:pt x="38889" y="0"/>
                  </a:lnTo>
                  <a:close/>
                </a:path>
              </a:pathLst>
            </a:custGeom>
            <a:solidFill>
              <a:srgbClr val="7F7F7F"/>
            </a:solidFill>
          </p:spPr>
          <p:txBody>
            <a:bodyPr wrap="square" lIns="0" tIns="0" rIns="0" bIns="0" rtlCol="0"/>
            <a:lstStyle/>
            <a:p>
              <a:endParaRPr/>
            </a:p>
          </p:txBody>
        </p:sp>
        <p:sp>
          <p:nvSpPr>
            <p:cNvPr id="75" name="object 75"/>
            <p:cNvSpPr/>
            <p:nvPr/>
          </p:nvSpPr>
          <p:spPr>
            <a:xfrm>
              <a:off x="3452290" y="2868970"/>
              <a:ext cx="78105" cy="67945"/>
            </a:xfrm>
            <a:custGeom>
              <a:avLst/>
              <a:gdLst/>
              <a:ahLst/>
              <a:cxnLst/>
              <a:rect l="l" t="t" r="r" b="b"/>
              <a:pathLst>
                <a:path w="78104" h="67944">
                  <a:moveTo>
                    <a:pt x="0" y="33867"/>
                  </a:moveTo>
                  <a:lnTo>
                    <a:pt x="3056" y="20684"/>
                  </a:lnTo>
                  <a:lnTo>
                    <a:pt x="11390" y="9919"/>
                  </a:lnTo>
                  <a:lnTo>
                    <a:pt x="23752" y="2661"/>
                  </a:lnTo>
                  <a:lnTo>
                    <a:pt x="38890" y="0"/>
                  </a:lnTo>
                  <a:lnTo>
                    <a:pt x="54027" y="2661"/>
                  </a:lnTo>
                  <a:lnTo>
                    <a:pt x="66389" y="9919"/>
                  </a:lnTo>
                  <a:lnTo>
                    <a:pt x="74723" y="20684"/>
                  </a:lnTo>
                  <a:lnTo>
                    <a:pt x="77780" y="33867"/>
                  </a:lnTo>
                  <a:lnTo>
                    <a:pt x="74723" y="47050"/>
                  </a:lnTo>
                  <a:lnTo>
                    <a:pt x="66389" y="57815"/>
                  </a:lnTo>
                  <a:lnTo>
                    <a:pt x="54027" y="65073"/>
                  </a:lnTo>
                  <a:lnTo>
                    <a:pt x="38890" y="67735"/>
                  </a:lnTo>
                  <a:lnTo>
                    <a:pt x="23752" y="65073"/>
                  </a:lnTo>
                  <a:lnTo>
                    <a:pt x="11390" y="57815"/>
                  </a:lnTo>
                  <a:lnTo>
                    <a:pt x="3056" y="47050"/>
                  </a:lnTo>
                  <a:lnTo>
                    <a:pt x="0" y="33867"/>
                  </a:lnTo>
                  <a:close/>
                </a:path>
              </a:pathLst>
            </a:custGeom>
            <a:ln w="9525">
              <a:solidFill>
                <a:srgbClr val="7F7F7F"/>
              </a:solidFill>
            </a:ln>
          </p:spPr>
          <p:txBody>
            <a:bodyPr wrap="square" lIns="0" tIns="0" rIns="0" bIns="0" rtlCol="0"/>
            <a:lstStyle/>
            <a:p>
              <a:endParaRPr/>
            </a:p>
          </p:txBody>
        </p:sp>
        <p:sp>
          <p:nvSpPr>
            <p:cNvPr id="76" name="object 76"/>
            <p:cNvSpPr/>
            <p:nvPr/>
          </p:nvSpPr>
          <p:spPr>
            <a:xfrm>
              <a:off x="3716750" y="2661113"/>
              <a:ext cx="78105" cy="67945"/>
            </a:xfrm>
            <a:custGeom>
              <a:avLst/>
              <a:gdLst/>
              <a:ahLst/>
              <a:cxnLst/>
              <a:rect l="l" t="t" r="r" b="b"/>
              <a:pathLst>
                <a:path w="78104" h="67944">
                  <a:moveTo>
                    <a:pt x="38889" y="0"/>
                  </a:moveTo>
                  <a:lnTo>
                    <a:pt x="23752" y="2661"/>
                  </a:lnTo>
                  <a:lnTo>
                    <a:pt x="11390" y="9919"/>
                  </a:lnTo>
                  <a:lnTo>
                    <a:pt x="3056" y="20685"/>
                  </a:lnTo>
                  <a:lnTo>
                    <a:pt x="0" y="33868"/>
                  </a:lnTo>
                  <a:lnTo>
                    <a:pt x="3056" y="47051"/>
                  </a:lnTo>
                  <a:lnTo>
                    <a:pt x="11390" y="57816"/>
                  </a:lnTo>
                  <a:lnTo>
                    <a:pt x="23752" y="65074"/>
                  </a:lnTo>
                  <a:lnTo>
                    <a:pt x="38889" y="67735"/>
                  </a:lnTo>
                  <a:lnTo>
                    <a:pt x="54027" y="65074"/>
                  </a:lnTo>
                  <a:lnTo>
                    <a:pt x="66389" y="57816"/>
                  </a:lnTo>
                  <a:lnTo>
                    <a:pt x="74723" y="47051"/>
                  </a:lnTo>
                  <a:lnTo>
                    <a:pt x="77779" y="33868"/>
                  </a:lnTo>
                  <a:lnTo>
                    <a:pt x="74723" y="20685"/>
                  </a:lnTo>
                  <a:lnTo>
                    <a:pt x="66389" y="9919"/>
                  </a:lnTo>
                  <a:lnTo>
                    <a:pt x="54027" y="2661"/>
                  </a:lnTo>
                  <a:lnTo>
                    <a:pt x="38889" y="0"/>
                  </a:lnTo>
                  <a:close/>
                </a:path>
              </a:pathLst>
            </a:custGeom>
            <a:solidFill>
              <a:srgbClr val="7F7F7F"/>
            </a:solidFill>
          </p:spPr>
          <p:txBody>
            <a:bodyPr wrap="square" lIns="0" tIns="0" rIns="0" bIns="0" rtlCol="0"/>
            <a:lstStyle/>
            <a:p>
              <a:endParaRPr/>
            </a:p>
          </p:txBody>
        </p:sp>
        <p:sp>
          <p:nvSpPr>
            <p:cNvPr id="77" name="object 77"/>
            <p:cNvSpPr/>
            <p:nvPr/>
          </p:nvSpPr>
          <p:spPr>
            <a:xfrm>
              <a:off x="3716750" y="2661113"/>
              <a:ext cx="78105" cy="67945"/>
            </a:xfrm>
            <a:custGeom>
              <a:avLst/>
              <a:gdLst/>
              <a:ahLst/>
              <a:cxnLst/>
              <a:rect l="l" t="t" r="r" b="b"/>
              <a:pathLst>
                <a:path w="78104" h="67944">
                  <a:moveTo>
                    <a:pt x="0" y="33867"/>
                  </a:moveTo>
                  <a:lnTo>
                    <a:pt x="3056" y="20684"/>
                  </a:lnTo>
                  <a:lnTo>
                    <a:pt x="11390" y="9919"/>
                  </a:lnTo>
                  <a:lnTo>
                    <a:pt x="23752" y="2661"/>
                  </a:lnTo>
                  <a:lnTo>
                    <a:pt x="38890" y="0"/>
                  </a:lnTo>
                  <a:lnTo>
                    <a:pt x="54027" y="2661"/>
                  </a:lnTo>
                  <a:lnTo>
                    <a:pt x="66389" y="9919"/>
                  </a:lnTo>
                  <a:lnTo>
                    <a:pt x="74723" y="20684"/>
                  </a:lnTo>
                  <a:lnTo>
                    <a:pt x="77780" y="33867"/>
                  </a:lnTo>
                  <a:lnTo>
                    <a:pt x="74723" y="47050"/>
                  </a:lnTo>
                  <a:lnTo>
                    <a:pt x="66389" y="57815"/>
                  </a:lnTo>
                  <a:lnTo>
                    <a:pt x="54027" y="65073"/>
                  </a:lnTo>
                  <a:lnTo>
                    <a:pt x="38890" y="67735"/>
                  </a:lnTo>
                  <a:lnTo>
                    <a:pt x="23752" y="65073"/>
                  </a:lnTo>
                  <a:lnTo>
                    <a:pt x="11390" y="57815"/>
                  </a:lnTo>
                  <a:lnTo>
                    <a:pt x="3056" y="47050"/>
                  </a:lnTo>
                  <a:lnTo>
                    <a:pt x="0" y="33867"/>
                  </a:lnTo>
                  <a:close/>
                </a:path>
              </a:pathLst>
            </a:custGeom>
            <a:ln w="9525">
              <a:solidFill>
                <a:srgbClr val="7F7F7F"/>
              </a:solidFill>
            </a:ln>
          </p:spPr>
          <p:txBody>
            <a:bodyPr wrap="square" lIns="0" tIns="0" rIns="0" bIns="0" rtlCol="0"/>
            <a:lstStyle/>
            <a:p>
              <a:endParaRPr/>
            </a:p>
          </p:txBody>
        </p:sp>
        <p:sp>
          <p:nvSpPr>
            <p:cNvPr id="78" name="object 78"/>
            <p:cNvSpPr/>
            <p:nvPr/>
          </p:nvSpPr>
          <p:spPr>
            <a:xfrm>
              <a:off x="3518679" y="2698125"/>
              <a:ext cx="214629" cy="180975"/>
            </a:xfrm>
            <a:custGeom>
              <a:avLst/>
              <a:gdLst/>
              <a:ahLst/>
              <a:cxnLst/>
              <a:rect l="l" t="t" r="r" b="b"/>
              <a:pathLst>
                <a:path w="214629" h="180975">
                  <a:moveTo>
                    <a:pt x="214609" y="0"/>
                  </a:moveTo>
                  <a:lnTo>
                    <a:pt x="0" y="180764"/>
                  </a:lnTo>
                </a:path>
              </a:pathLst>
            </a:custGeom>
            <a:solidFill>
              <a:srgbClr val="7F7F7F"/>
            </a:solidFill>
          </p:spPr>
          <p:txBody>
            <a:bodyPr wrap="square" lIns="0" tIns="0" rIns="0" bIns="0" rtlCol="0"/>
            <a:lstStyle/>
            <a:p>
              <a:endParaRPr/>
            </a:p>
          </p:txBody>
        </p:sp>
        <p:sp>
          <p:nvSpPr>
            <p:cNvPr id="79" name="object 79"/>
            <p:cNvSpPr/>
            <p:nvPr/>
          </p:nvSpPr>
          <p:spPr>
            <a:xfrm>
              <a:off x="3518679" y="2698124"/>
              <a:ext cx="214629" cy="180975"/>
            </a:xfrm>
            <a:custGeom>
              <a:avLst/>
              <a:gdLst/>
              <a:ahLst/>
              <a:cxnLst/>
              <a:rect l="l" t="t" r="r" b="b"/>
              <a:pathLst>
                <a:path w="214629" h="180975">
                  <a:moveTo>
                    <a:pt x="0" y="180765"/>
                  </a:moveTo>
                  <a:lnTo>
                    <a:pt x="214610" y="0"/>
                  </a:lnTo>
                </a:path>
              </a:pathLst>
            </a:custGeom>
            <a:ln w="38100">
              <a:solidFill>
                <a:srgbClr val="7F7F7F"/>
              </a:solidFill>
            </a:ln>
          </p:spPr>
          <p:txBody>
            <a:bodyPr wrap="square" lIns="0" tIns="0" rIns="0" bIns="0" rtlCol="0"/>
            <a:lstStyle/>
            <a:p>
              <a:endParaRPr/>
            </a:p>
          </p:txBody>
        </p:sp>
        <p:sp>
          <p:nvSpPr>
            <p:cNvPr id="80" name="object 80"/>
            <p:cNvSpPr/>
            <p:nvPr/>
          </p:nvSpPr>
          <p:spPr>
            <a:xfrm>
              <a:off x="2333806" y="2950823"/>
              <a:ext cx="78105" cy="67945"/>
            </a:xfrm>
            <a:custGeom>
              <a:avLst/>
              <a:gdLst/>
              <a:ahLst/>
              <a:cxnLst/>
              <a:rect l="l" t="t" r="r" b="b"/>
              <a:pathLst>
                <a:path w="78105" h="67944">
                  <a:moveTo>
                    <a:pt x="38889" y="0"/>
                  </a:moveTo>
                  <a:lnTo>
                    <a:pt x="23752" y="2661"/>
                  </a:lnTo>
                  <a:lnTo>
                    <a:pt x="11390" y="9919"/>
                  </a:lnTo>
                  <a:lnTo>
                    <a:pt x="3056" y="20685"/>
                  </a:lnTo>
                  <a:lnTo>
                    <a:pt x="0" y="33868"/>
                  </a:lnTo>
                  <a:lnTo>
                    <a:pt x="3056" y="47051"/>
                  </a:lnTo>
                  <a:lnTo>
                    <a:pt x="11390" y="57816"/>
                  </a:lnTo>
                  <a:lnTo>
                    <a:pt x="23752" y="65074"/>
                  </a:lnTo>
                  <a:lnTo>
                    <a:pt x="38889" y="67735"/>
                  </a:lnTo>
                  <a:lnTo>
                    <a:pt x="54027" y="65074"/>
                  </a:lnTo>
                  <a:lnTo>
                    <a:pt x="66389" y="57816"/>
                  </a:lnTo>
                  <a:lnTo>
                    <a:pt x="74723" y="47051"/>
                  </a:lnTo>
                  <a:lnTo>
                    <a:pt x="77779" y="33868"/>
                  </a:lnTo>
                  <a:lnTo>
                    <a:pt x="74723" y="20685"/>
                  </a:lnTo>
                  <a:lnTo>
                    <a:pt x="66389" y="9919"/>
                  </a:lnTo>
                  <a:lnTo>
                    <a:pt x="54027" y="2661"/>
                  </a:lnTo>
                  <a:lnTo>
                    <a:pt x="38889" y="0"/>
                  </a:lnTo>
                  <a:close/>
                </a:path>
              </a:pathLst>
            </a:custGeom>
            <a:solidFill>
              <a:srgbClr val="7F7F7F"/>
            </a:solidFill>
          </p:spPr>
          <p:txBody>
            <a:bodyPr wrap="square" lIns="0" tIns="0" rIns="0" bIns="0" rtlCol="0"/>
            <a:lstStyle/>
            <a:p>
              <a:endParaRPr/>
            </a:p>
          </p:txBody>
        </p:sp>
        <p:sp>
          <p:nvSpPr>
            <p:cNvPr id="81" name="object 81"/>
            <p:cNvSpPr/>
            <p:nvPr/>
          </p:nvSpPr>
          <p:spPr>
            <a:xfrm>
              <a:off x="2333806" y="2950823"/>
              <a:ext cx="78105" cy="67945"/>
            </a:xfrm>
            <a:custGeom>
              <a:avLst/>
              <a:gdLst/>
              <a:ahLst/>
              <a:cxnLst/>
              <a:rect l="l" t="t" r="r" b="b"/>
              <a:pathLst>
                <a:path w="78105" h="67944">
                  <a:moveTo>
                    <a:pt x="0" y="33867"/>
                  </a:moveTo>
                  <a:lnTo>
                    <a:pt x="3056" y="20684"/>
                  </a:lnTo>
                  <a:lnTo>
                    <a:pt x="11390" y="9919"/>
                  </a:lnTo>
                  <a:lnTo>
                    <a:pt x="23752" y="2661"/>
                  </a:lnTo>
                  <a:lnTo>
                    <a:pt x="38890" y="0"/>
                  </a:lnTo>
                  <a:lnTo>
                    <a:pt x="54027" y="2661"/>
                  </a:lnTo>
                  <a:lnTo>
                    <a:pt x="66389" y="9919"/>
                  </a:lnTo>
                  <a:lnTo>
                    <a:pt x="74723" y="20684"/>
                  </a:lnTo>
                  <a:lnTo>
                    <a:pt x="77780" y="33867"/>
                  </a:lnTo>
                  <a:lnTo>
                    <a:pt x="74723" y="47050"/>
                  </a:lnTo>
                  <a:lnTo>
                    <a:pt x="66389" y="57815"/>
                  </a:lnTo>
                  <a:lnTo>
                    <a:pt x="54027" y="65073"/>
                  </a:lnTo>
                  <a:lnTo>
                    <a:pt x="38890" y="67735"/>
                  </a:lnTo>
                  <a:lnTo>
                    <a:pt x="23752" y="65073"/>
                  </a:lnTo>
                  <a:lnTo>
                    <a:pt x="11390" y="57815"/>
                  </a:lnTo>
                  <a:lnTo>
                    <a:pt x="3056" y="47050"/>
                  </a:lnTo>
                  <a:lnTo>
                    <a:pt x="0" y="33867"/>
                  </a:lnTo>
                  <a:close/>
                </a:path>
              </a:pathLst>
            </a:custGeom>
            <a:ln w="9525">
              <a:solidFill>
                <a:srgbClr val="7F7F7F"/>
              </a:solidFill>
            </a:ln>
          </p:spPr>
          <p:txBody>
            <a:bodyPr wrap="square" lIns="0" tIns="0" rIns="0" bIns="0" rtlCol="0"/>
            <a:lstStyle/>
            <a:p>
              <a:endParaRPr/>
            </a:p>
          </p:txBody>
        </p:sp>
        <p:sp>
          <p:nvSpPr>
            <p:cNvPr id="82" name="object 82"/>
            <p:cNvSpPr/>
            <p:nvPr/>
          </p:nvSpPr>
          <p:spPr>
            <a:xfrm>
              <a:off x="2577589" y="3060134"/>
              <a:ext cx="78105" cy="67945"/>
            </a:xfrm>
            <a:custGeom>
              <a:avLst/>
              <a:gdLst/>
              <a:ahLst/>
              <a:cxnLst/>
              <a:rect l="l" t="t" r="r" b="b"/>
              <a:pathLst>
                <a:path w="78105" h="67944">
                  <a:moveTo>
                    <a:pt x="38889" y="0"/>
                  </a:moveTo>
                  <a:lnTo>
                    <a:pt x="23752" y="2661"/>
                  </a:lnTo>
                  <a:lnTo>
                    <a:pt x="11390" y="9919"/>
                  </a:lnTo>
                  <a:lnTo>
                    <a:pt x="3056" y="20684"/>
                  </a:lnTo>
                  <a:lnTo>
                    <a:pt x="0" y="33867"/>
                  </a:lnTo>
                  <a:lnTo>
                    <a:pt x="3056" y="47050"/>
                  </a:lnTo>
                  <a:lnTo>
                    <a:pt x="11390" y="57815"/>
                  </a:lnTo>
                  <a:lnTo>
                    <a:pt x="23752" y="65073"/>
                  </a:lnTo>
                  <a:lnTo>
                    <a:pt x="38889" y="67735"/>
                  </a:lnTo>
                  <a:lnTo>
                    <a:pt x="54027" y="65073"/>
                  </a:lnTo>
                  <a:lnTo>
                    <a:pt x="66389" y="57815"/>
                  </a:lnTo>
                  <a:lnTo>
                    <a:pt x="74723" y="47050"/>
                  </a:lnTo>
                  <a:lnTo>
                    <a:pt x="77779" y="33867"/>
                  </a:lnTo>
                  <a:lnTo>
                    <a:pt x="74723" y="20684"/>
                  </a:lnTo>
                  <a:lnTo>
                    <a:pt x="66389" y="9919"/>
                  </a:lnTo>
                  <a:lnTo>
                    <a:pt x="54027" y="2661"/>
                  </a:lnTo>
                  <a:lnTo>
                    <a:pt x="38889" y="0"/>
                  </a:lnTo>
                  <a:close/>
                </a:path>
              </a:pathLst>
            </a:custGeom>
            <a:solidFill>
              <a:srgbClr val="7F7F7F"/>
            </a:solidFill>
          </p:spPr>
          <p:txBody>
            <a:bodyPr wrap="square" lIns="0" tIns="0" rIns="0" bIns="0" rtlCol="0"/>
            <a:lstStyle/>
            <a:p>
              <a:endParaRPr/>
            </a:p>
          </p:txBody>
        </p:sp>
        <p:sp>
          <p:nvSpPr>
            <p:cNvPr id="83" name="object 83"/>
            <p:cNvSpPr/>
            <p:nvPr/>
          </p:nvSpPr>
          <p:spPr>
            <a:xfrm>
              <a:off x="2577589" y="3060134"/>
              <a:ext cx="78105" cy="67945"/>
            </a:xfrm>
            <a:custGeom>
              <a:avLst/>
              <a:gdLst/>
              <a:ahLst/>
              <a:cxnLst/>
              <a:rect l="l" t="t" r="r" b="b"/>
              <a:pathLst>
                <a:path w="78105" h="67944">
                  <a:moveTo>
                    <a:pt x="0" y="33867"/>
                  </a:moveTo>
                  <a:lnTo>
                    <a:pt x="3056" y="20684"/>
                  </a:lnTo>
                  <a:lnTo>
                    <a:pt x="11390" y="9919"/>
                  </a:lnTo>
                  <a:lnTo>
                    <a:pt x="23752" y="2661"/>
                  </a:lnTo>
                  <a:lnTo>
                    <a:pt x="38890" y="0"/>
                  </a:lnTo>
                  <a:lnTo>
                    <a:pt x="54027" y="2661"/>
                  </a:lnTo>
                  <a:lnTo>
                    <a:pt x="66389" y="9919"/>
                  </a:lnTo>
                  <a:lnTo>
                    <a:pt x="74723" y="20684"/>
                  </a:lnTo>
                  <a:lnTo>
                    <a:pt x="77780" y="33867"/>
                  </a:lnTo>
                  <a:lnTo>
                    <a:pt x="74723" y="47050"/>
                  </a:lnTo>
                  <a:lnTo>
                    <a:pt x="66389" y="57815"/>
                  </a:lnTo>
                  <a:lnTo>
                    <a:pt x="54027" y="65073"/>
                  </a:lnTo>
                  <a:lnTo>
                    <a:pt x="38890" y="67735"/>
                  </a:lnTo>
                  <a:lnTo>
                    <a:pt x="23752" y="65073"/>
                  </a:lnTo>
                  <a:lnTo>
                    <a:pt x="11390" y="57815"/>
                  </a:lnTo>
                  <a:lnTo>
                    <a:pt x="3056" y="47050"/>
                  </a:lnTo>
                  <a:lnTo>
                    <a:pt x="0" y="33867"/>
                  </a:lnTo>
                  <a:close/>
                </a:path>
              </a:pathLst>
            </a:custGeom>
            <a:ln w="9525">
              <a:solidFill>
                <a:srgbClr val="7F7F7F"/>
              </a:solidFill>
            </a:ln>
          </p:spPr>
          <p:txBody>
            <a:bodyPr wrap="square" lIns="0" tIns="0" rIns="0" bIns="0" rtlCol="0"/>
            <a:lstStyle/>
            <a:p>
              <a:endParaRPr/>
            </a:p>
          </p:txBody>
        </p:sp>
        <p:pic>
          <p:nvPicPr>
            <p:cNvPr id="84" name="object 84"/>
            <p:cNvPicPr/>
            <p:nvPr/>
          </p:nvPicPr>
          <p:blipFill>
            <a:blip r:embed="rId4" cstate="print"/>
            <a:stretch>
              <a:fillRect/>
            </a:stretch>
          </p:blipFill>
          <p:spPr>
            <a:xfrm>
              <a:off x="2893981" y="3074636"/>
              <a:ext cx="87305" cy="77260"/>
            </a:xfrm>
            <a:prstGeom prst="rect">
              <a:avLst/>
            </a:prstGeom>
          </p:spPr>
        </p:pic>
        <p:sp>
          <p:nvSpPr>
            <p:cNvPr id="85" name="object 85"/>
            <p:cNvSpPr/>
            <p:nvPr/>
          </p:nvSpPr>
          <p:spPr>
            <a:xfrm>
              <a:off x="3168352" y="2850737"/>
              <a:ext cx="78105" cy="67945"/>
            </a:xfrm>
            <a:custGeom>
              <a:avLst/>
              <a:gdLst/>
              <a:ahLst/>
              <a:cxnLst/>
              <a:rect l="l" t="t" r="r" b="b"/>
              <a:pathLst>
                <a:path w="78105" h="67944">
                  <a:moveTo>
                    <a:pt x="38889" y="0"/>
                  </a:moveTo>
                  <a:lnTo>
                    <a:pt x="23752" y="2661"/>
                  </a:lnTo>
                  <a:lnTo>
                    <a:pt x="11390" y="9919"/>
                  </a:lnTo>
                  <a:lnTo>
                    <a:pt x="3056" y="20684"/>
                  </a:lnTo>
                  <a:lnTo>
                    <a:pt x="0" y="33867"/>
                  </a:lnTo>
                  <a:lnTo>
                    <a:pt x="3056" y="47049"/>
                  </a:lnTo>
                  <a:lnTo>
                    <a:pt x="11390" y="57814"/>
                  </a:lnTo>
                  <a:lnTo>
                    <a:pt x="23752" y="65072"/>
                  </a:lnTo>
                  <a:lnTo>
                    <a:pt x="38889" y="67734"/>
                  </a:lnTo>
                  <a:lnTo>
                    <a:pt x="54027" y="65072"/>
                  </a:lnTo>
                  <a:lnTo>
                    <a:pt x="66389" y="57814"/>
                  </a:lnTo>
                  <a:lnTo>
                    <a:pt x="74723" y="47049"/>
                  </a:lnTo>
                  <a:lnTo>
                    <a:pt x="77779" y="33867"/>
                  </a:lnTo>
                  <a:lnTo>
                    <a:pt x="74723" y="20684"/>
                  </a:lnTo>
                  <a:lnTo>
                    <a:pt x="66389" y="9919"/>
                  </a:lnTo>
                  <a:lnTo>
                    <a:pt x="54027" y="2661"/>
                  </a:lnTo>
                  <a:lnTo>
                    <a:pt x="38889" y="0"/>
                  </a:lnTo>
                  <a:close/>
                </a:path>
              </a:pathLst>
            </a:custGeom>
            <a:solidFill>
              <a:srgbClr val="7F7F7F"/>
            </a:solidFill>
          </p:spPr>
          <p:txBody>
            <a:bodyPr wrap="square" lIns="0" tIns="0" rIns="0" bIns="0" rtlCol="0"/>
            <a:lstStyle/>
            <a:p>
              <a:endParaRPr/>
            </a:p>
          </p:txBody>
        </p:sp>
        <p:sp>
          <p:nvSpPr>
            <p:cNvPr id="86" name="object 86"/>
            <p:cNvSpPr/>
            <p:nvPr/>
          </p:nvSpPr>
          <p:spPr>
            <a:xfrm>
              <a:off x="3168352" y="2850737"/>
              <a:ext cx="78105" cy="67945"/>
            </a:xfrm>
            <a:custGeom>
              <a:avLst/>
              <a:gdLst/>
              <a:ahLst/>
              <a:cxnLst/>
              <a:rect l="l" t="t" r="r" b="b"/>
              <a:pathLst>
                <a:path w="78105" h="67944">
                  <a:moveTo>
                    <a:pt x="0" y="33867"/>
                  </a:moveTo>
                  <a:lnTo>
                    <a:pt x="3056" y="20684"/>
                  </a:lnTo>
                  <a:lnTo>
                    <a:pt x="11390" y="9919"/>
                  </a:lnTo>
                  <a:lnTo>
                    <a:pt x="23752" y="2661"/>
                  </a:lnTo>
                  <a:lnTo>
                    <a:pt x="38890" y="0"/>
                  </a:lnTo>
                  <a:lnTo>
                    <a:pt x="54027" y="2661"/>
                  </a:lnTo>
                  <a:lnTo>
                    <a:pt x="66389" y="9919"/>
                  </a:lnTo>
                  <a:lnTo>
                    <a:pt x="74723" y="20684"/>
                  </a:lnTo>
                  <a:lnTo>
                    <a:pt x="77780" y="33867"/>
                  </a:lnTo>
                  <a:lnTo>
                    <a:pt x="74723" y="47050"/>
                  </a:lnTo>
                  <a:lnTo>
                    <a:pt x="66389" y="57815"/>
                  </a:lnTo>
                  <a:lnTo>
                    <a:pt x="54027" y="65073"/>
                  </a:lnTo>
                  <a:lnTo>
                    <a:pt x="38890" y="67735"/>
                  </a:lnTo>
                  <a:lnTo>
                    <a:pt x="23752" y="65073"/>
                  </a:lnTo>
                  <a:lnTo>
                    <a:pt x="11390" y="57815"/>
                  </a:lnTo>
                  <a:lnTo>
                    <a:pt x="3056" y="47050"/>
                  </a:lnTo>
                  <a:lnTo>
                    <a:pt x="0" y="33867"/>
                  </a:lnTo>
                  <a:close/>
                </a:path>
              </a:pathLst>
            </a:custGeom>
            <a:ln w="9525">
              <a:solidFill>
                <a:srgbClr val="7F7F7F"/>
              </a:solidFill>
            </a:ln>
          </p:spPr>
          <p:txBody>
            <a:bodyPr wrap="square" lIns="0" tIns="0" rIns="0" bIns="0" rtlCol="0"/>
            <a:lstStyle/>
            <a:p>
              <a:endParaRPr/>
            </a:p>
          </p:txBody>
        </p:sp>
        <p:sp>
          <p:nvSpPr>
            <p:cNvPr id="87" name="object 87"/>
            <p:cNvSpPr/>
            <p:nvPr/>
          </p:nvSpPr>
          <p:spPr>
            <a:xfrm>
              <a:off x="2400195" y="3008640"/>
              <a:ext cx="177800" cy="85725"/>
            </a:xfrm>
            <a:custGeom>
              <a:avLst/>
              <a:gdLst/>
              <a:ahLst/>
              <a:cxnLst/>
              <a:rect l="l" t="t" r="r" b="b"/>
              <a:pathLst>
                <a:path w="177800" h="85725">
                  <a:moveTo>
                    <a:pt x="0" y="0"/>
                  </a:moveTo>
                  <a:lnTo>
                    <a:pt x="177393" y="85364"/>
                  </a:lnTo>
                </a:path>
              </a:pathLst>
            </a:custGeom>
            <a:solidFill>
              <a:srgbClr val="7F7F7F"/>
            </a:solidFill>
          </p:spPr>
          <p:txBody>
            <a:bodyPr wrap="square" lIns="0" tIns="0" rIns="0" bIns="0" rtlCol="0"/>
            <a:lstStyle/>
            <a:p>
              <a:endParaRPr/>
            </a:p>
          </p:txBody>
        </p:sp>
        <p:sp>
          <p:nvSpPr>
            <p:cNvPr id="88" name="object 88"/>
            <p:cNvSpPr/>
            <p:nvPr/>
          </p:nvSpPr>
          <p:spPr>
            <a:xfrm>
              <a:off x="2400195" y="3008640"/>
              <a:ext cx="177800" cy="85725"/>
            </a:xfrm>
            <a:custGeom>
              <a:avLst/>
              <a:gdLst/>
              <a:ahLst/>
              <a:cxnLst/>
              <a:rect l="l" t="t" r="r" b="b"/>
              <a:pathLst>
                <a:path w="177800" h="85725">
                  <a:moveTo>
                    <a:pt x="0" y="0"/>
                  </a:moveTo>
                  <a:lnTo>
                    <a:pt x="177393" y="85364"/>
                  </a:lnTo>
                </a:path>
              </a:pathLst>
            </a:custGeom>
            <a:ln w="38100">
              <a:solidFill>
                <a:srgbClr val="7F7F7F"/>
              </a:solidFill>
            </a:ln>
          </p:spPr>
          <p:txBody>
            <a:bodyPr wrap="square" lIns="0" tIns="0" rIns="0" bIns="0" rtlCol="0"/>
            <a:lstStyle/>
            <a:p>
              <a:endParaRPr/>
            </a:p>
          </p:txBody>
        </p:sp>
        <p:sp>
          <p:nvSpPr>
            <p:cNvPr id="89" name="object 89"/>
            <p:cNvSpPr/>
            <p:nvPr/>
          </p:nvSpPr>
          <p:spPr>
            <a:xfrm>
              <a:off x="2609344" y="3090682"/>
              <a:ext cx="289560" cy="22860"/>
            </a:xfrm>
            <a:custGeom>
              <a:avLst/>
              <a:gdLst/>
              <a:ahLst/>
              <a:cxnLst/>
              <a:rect l="l" t="t" r="r" b="b"/>
              <a:pathLst>
                <a:path w="289560" h="22860">
                  <a:moveTo>
                    <a:pt x="0" y="0"/>
                  </a:moveTo>
                  <a:lnTo>
                    <a:pt x="289400" y="22584"/>
                  </a:lnTo>
                </a:path>
              </a:pathLst>
            </a:custGeom>
            <a:ln w="38100">
              <a:solidFill>
                <a:srgbClr val="7F7F7F"/>
              </a:solidFill>
            </a:ln>
          </p:spPr>
          <p:txBody>
            <a:bodyPr wrap="square" lIns="0" tIns="0" rIns="0" bIns="0" rtlCol="0"/>
            <a:lstStyle/>
            <a:p>
              <a:endParaRPr/>
            </a:p>
          </p:txBody>
        </p:sp>
        <p:sp>
          <p:nvSpPr>
            <p:cNvPr id="90" name="object 90"/>
            <p:cNvSpPr/>
            <p:nvPr/>
          </p:nvSpPr>
          <p:spPr>
            <a:xfrm>
              <a:off x="2965133" y="2908552"/>
              <a:ext cx="214629" cy="180975"/>
            </a:xfrm>
            <a:custGeom>
              <a:avLst/>
              <a:gdLst/>
              <a:ahLst/>
              <a:cxnLst/>
              <a:rect l="l" t="t" r="r" b="b"/>
              <a:pathLst>
                <a:path w="214630" h="180975">
                  <a:moveTo>
                    <a:pt x="214609" y="0"/>
                  </a:moveTo>
                  <a:lnTo>
                    <a:pt x="0" y="180765"/>
                  </a:lnTo>
                </a:path>
              </a:pathLst>
            </a:custGeom>
            <a:solidFill>
              <a:srgbClr val="7F7F7F"/>
            </a:solidFill>
          </p:spPr>
          <p:txBody>
            <a:bodyPr wrap="square" lIns="0" tIns="0" rIns="0" bIns="0" rtlCol="0"/>
            <a:lstStyle/>
            <a:p>
              <a:endParaRPr/>
            </a:p>
          </p:txBody>
        </p:sp>
        <p:sp>
          <p:nvSpPr>
            <p:cNvPr id="91" name="object 91"/>
            <p:cNvSpPr/>
            <p:nvPr/>
          </p:nvSpPr>
          <p:spPr>
            <a:xfrm>
              <a:off x="2965133" y="2908553"/>
              <a:ext cx="214629" cy="180975"/>
            </a:xfrm>
            <a:custGeom>
              <a:avLst/>
              <a:gdLst/>
              <a:ahLst/>
              <a:cxnLst/>
              <a:rect l="l" t="t" r="r" b="b"/>
              <a:pathLst>
                <a:path w="214630" h="180975">
                  <a:moveTo>
                    <a:pt x="0" y="180765"/>
                  </a:moveTo>
                  <a:lnTo>
                    <a:pt x="214610" y="0"/>
                  </a:lnTo>
                </a:path>
              </a:pathLst>
            </a:custGeom>
            <a:ln w="38100">
              <a:solidFill>
                <a:srgbClr val="7F7F7F"/>
              </a:solidFill>
            </a:ln>
          </p:spPr>
          <p:txBody>
            <a:bodyPr wrap="square" lIns="0" tIns="0" rIns="0" bIns="0" rtlCol="0"/>
            <a:lstStyle/>
            <a:p>
              <a:endParaRPr/>
            </a:p>
          </p:txBody>
        </p:sp>
      </p:grpSp>
      <p:sp>
        <p:nvSpPr>
          <p:cNvPr id="92" name="object 92"/>
          <p:cNvSpPr txBox="1"/>
          <p:nvPr/>
        </p:nvSpPr>
        <p:spPr>
          <a:xfrm>
            <a:off x="3513306" y="4653279"/>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93" name="object 93"/>
          <p:cNvSpPr txBox="1"/>
          <p:nvPr/>
        </p:nvSpPr>
        <p:spPr>
          <a:xfrm>
            <a:off x="3379384" y="4397755"/>
            <a:ext cx="451484" cy="299720"/>
          </a:xfrm>
          <a:prstGeom prst="rect">
            <a:avLst/>
          </a:prstGeom>
        </p:spPr>
        <p:txBody>
          <a:bodyPr vert="horz" wrap="square" lIns="0" tIns="12700" rIns="0" bIns="0" rtlCol="0">
            <a:spAutoFit/>
          </a:bodyPr>
          <a:lstStyle/>
          <a:p>
            <a:pPr marL="38100">
              <a:lnSpc>
                <a:spcPct val="100000"/>
              </a:lnSpc>
              <a:spcBef>
                <a:spcPts val="100"/>
              </a:spcBef>
            </a:pPr>
            <a:r>
              <a:rPr sz="2700" spc="-30" baseline="-29320" dirty="0">
                <a:latin typeface="Cambria Math"/>
                <a:cs typeface="Cambria Math"/>
              </a:rPr>
              <a:t>𝑦</a:t>
            </a:r>
            <a:r>
              <a:rPr sz="1300" spc="-20" dirty="0">
                <a:latin typeface="Cambria Math"/>
                <a:cs typeface="Cambria Math"/>
              </a:rPr>
              <a:t>(2)</a:t>
            </a:r>
            <a:endParaRPr sz="1300">
              <a:latin typeface="Cambria Math"/>
              <a:cs typeface="Cambria Math"/>
            </a:endParaRPr>
          </a:p>
        </p:txBody>
      </p:sp>
      <p:sp>
        <p:nvSpPr>
          <p:cNvPr id="94" name="object 94"/>
          <p:cNvSpPr txBox="1"/>
          <p:nvPr/>
        </p:nvSpPr>
        <p:spPr>
          <a:xfrm>
            <a:off x="742419" y="5854700"/>
            <a:ext cx="9206865" cy="385445"/>
          </a:xfrm>
          <a:prstGeom prst="rect">
            <a:avLst/>
          </a:prstGeom>
        </p:spPr>
        <p:txBody>
          <a:bodyPr vert="horz" wrap="square" lIns="0" tIns="23495" rIns="0" bIns="0" rtlCol="0">
            <a:spAutoFit/>
          </a:bodyPr>
          <a:lstStyle/>
          <a:p>
            <a:pPr marL="12700" marR="5080">
              <a:lnSpc>
                <a:spcPts val="1390"/>
              </a:lnSpc>
              <a:spcBef>
                <a:spcPts val="185"/>
              </a:spcBef>
            </a:pPr>
            <a:r>
              <a:rPr sz="1200" spc="-55" dirty="0">
                <a:latin typeface="Verdana"/>
                <a:cs typeface="Verdana"/>
              </a:rPr>
              <a:t>Kolassa, </a:t>
            </a:r>
            <a:r>
              <a:rPr sz="1200" spc="-155" dirty="0">
                <a:latin typeface="Verdana"/>
                <a:cs typeface="Verdana"/>
              </a:rPr>
              <a:t>S.,</a:t>
            </a:r>
            <a:r>
              <a:rPr sz="1200" spc="-50" dirty="0">
                <a:latin typeface="Verdana"/>
                <a:cs typeface="Verdana"/>
              </a:rPr>
              <a:t> </a:t>
            </a:r>
            <a:r>
              <a:rPr sz="1200" spc="-114" dirty="0">
                <a:latin typeface="Verdana"/>
                <a:cs typeface="Verdana"/>
              </a:rPr>
              <a:t>2023.</a:t>
            </a:r>
            <a:r>
              <a:rPr sz="1200" spc="-50" dirty="0">
                <a:latin typeface="Verdana"/>
                <a:cs typeface="Verdana"/>
              </a:rPr>
              <a:t> </a:t>
            </a:r>
            <a:r>
              <a:rPr sz="1200" dirty="0">
                <a:latin typeface="Verdana"/>
                <a:cs typeface="Verdana"/>
              </a:rPr>
              <a:t>Do</a:t>
            </a:r>
            <a:r>
              <a:rPr sz="1200" spc="-60" dirty="0">
                <a:latin typeface="Verdana"/>
                <a:cs typeface="Verdana"/>
              </a:rPr>
              <a:t> </a:t>
            </a:r>
            <a:r>
              <a:rPr sz="1200" dirty="0">
                <a:latin typeface="Verdana"/>
                <a:cs typeface="Verdana"/>
              </a:rPr>
              <a:t>we</a:t>
            </a:r>
            <a:r>
              <a:rPr sz="1200" spc="-60" dirty="0">
                <a:latin typeface="Verdana"/>
                <a:cs typeface="Verdana"/>
              </a:rPr>
              <a:t> </a:t>
            </a:r>
            <a:r>
              <a:rPr sz="1200" dirty="0">
                <a:latin typeface="Verdana"/>
                <a:cs typeface="Verdana"/>
              </a:rPr>
              <a:t>want</a:t>
            </a:r>
            <a:r>
              <a:rPr sz="1200" spc="-55" dirty="0">
                <a:latin typeface="Verdana"/>
                <a:cs typeface="Verdana"/>
              </a:rPr>
              <a:t> </a:t>
            </a:r>
            <a:r>
              <a:rPr sz="1200" dirty="0">
                <a:latin typeface="Verdana"/>
                <a:cs typeface="Verdana"/>
              </a:rPr>
              <a:t>coherent</a:t>
            </a:r>
            <a:r>
              <a:rPr sz="1200" spc="-50" dirty="0">
                <a:latin typeface="Verdana"/>
                <a:cs typeface="Verdana"/>
              </a:rPr>
              <a:t> </a:t>
            </a:r>
            <a:r>
              <a:rPr sz="1200" spc="-10" dirty="0">
                <a:latin typeface="Verdana"/>
                <a:cs typeface="Verdana"/>
              </a:rPr>
              <a:t>hierarchical</a:t>
            </a:r>
            <a:r>
              <a:rPr sz="1200" spc="-60" dirty="0">
                <a:latin typeface="Verdana"/>
                <a:cs typeface="Verdana"/>
              </a:rPr>
              <a:t> </a:t>
            </a:r>
            <a:r>
              <a:rPr sz="1200" spc="-40" dirty="0">
                <a:latin typeface="Verdana"/>
                <a:cs typeface="Verdana"/>
              </a:rPr>
              <a:t>forecasts,</a:t>
            </a:r>
            <a:r>
              <a:rPr sz="1200" spc="-55" dirty="0">
                <a:latin typeface="Verdana"/>
                <a:cs typeface="Verdana"/>
              </a:rPr>
              <a:t> or </a:t>
            </a:r>
            <a:r>
              <a:rPr sz="1200" spc="-50" dirty="0">
                <a:latin typeface="Verdana"/>
                <a:cs typeface="Verdana"/>
              </a:rPr>
              <a:t>minimal</a:t>
            </a:r>
            <a:r>
              <a:rPr sz="1200" spc="-60" dirty="0">
                <a:latin typeface="Verdana"/>
                <a:cs typeface="Verdana"/>
              </a:rPr>
              <a:t> </a:t>
            </a:r>
            <a:r>
              <a:rPr sz="1200" spc="-40" dirty="0">
                <a:latin typeface="Verdana"/>
                <a:cs typeface="Verdana"/>
              </a:rPr>
              <a:t>MAPEs</a:t>
            </a:r>
            <a:r>
              <a:rPr sz="1200" spc="-65" dirty="0">
                <a:latin typeface="Verdana"/>
                <a:cs typeface="Verdana"/>
              </a:rPr>
              <a:t> </a:t>
            </a:r>
            <a:r>
              <a:rPr sz="1200" spc="-55" dirty="0">
                <a:latin typeface="Verdana"/>
                <a:cs typeface="Verdana"/>
              </a:rPr>
              <a:t>or </a:t>
            </a:r>
            <a:r>
              <a:rPr sz="1200" spc="-30" dirty="0">
                <a:latin typeface="Verdana"/>
                <a:cs typeface="Verdana"/>
              </a:rPr>
              <a:t>MAEs?(We</a:t>
            </a:r>
            <a:r>
              <a:rPr sz="1200" spc="-65" dirty="0">
                <a:latin typeface="Verdana"/>
                <a:cs typeface="Verdana"/>
              </a:rPr>
              <a:t> </a:t>
            </a:r>
            <a:r>
              <a:rPr sz="1200" dirty="0">
                <a:latin typeface="Verdana"/>
                <a:cs typeface="Verdana"/>
              </a:rPr>
              <a:t>won’t</a:t>
            </a:r>
            <a:r>
              <a:rPr sz="1200" spc="-50" dirty="0">
                <a:latin typeface="Verdana"/>
                <a:cs typeface="Verdana"/>
              </a:rPr>
              <a:t> </a:t>
            </a:r>
            <a:r>
              <a:rPr sz="1200" dirty="0">
                <a:latin typeface="Verdana"/>
                <a:cs typeface="Verdana"/>
              </a:rPr>
              <a:t>get</a:t>
            </a:r>
            <a:r>
              <a:rPr sz="1200" spc="-50" dirty="0">
                <a:latin typeface="Verdana"/>
                <a:cs typeface="Verdana"/>
              </a:rPr>
              <a:t> </a:t>
            </a:r>
            <a:r>
              <a:rPr sz="1200" spc="-55" dirty="0">
                <a:latin typeface="Verdana"/>
                <a:cs typeface="Verdana"/>
              </a:rPr>
              <a:t>both!). </a:t>
            </a:r>
            <a:r>
              <a:rPr sz="1200" i="1" spc="-10" dirty="0">
                <a:latin typeface="Verdana"/>
                <a:cs typeface="Verdana"/>
              </a:rPr>
              <a:t>International </a:t>
            </a:r>
            <a:r>
              <a:rPr sz="1200" i="1" spc="-25" dirty="0">
                <a:latin typeface="Verdana"/>
                <a:cs typeface="Verdana"/>
              </a:rPr>
              <a:t>Journal</a:t>
            </a:r>
            <a:r>
              <a:rPr sz="1200" i="1" spc="-45" dirty="0">
                <a:latin typeface="Verdana"/>
                <a:cs typeface="Verdana"/>
              </a:rPr>
              <a:t> </a:t>
            </a:r>
            <a:r>
              <a:rPr sz="1200" i="1" dirty="0">
                <a:latin typeface="Verdana"/>
                <a:cs typeface="Verdana"/>
              </a:rPr>
              <a:t>of</a:t>
            </a:r>
            <a:r>
              <a:rPr sz="1200" i="1" spc="-45" dirty="0">
                <a:latin typeface="Verdana"/>
                <a:cs typeface="Verdana"/>
              </a:rPr>
              <a:t> </a:t>
            </a:r>
            <a:r>
              <a:rPr sz="1200" i="1" spc="-30" dirty="0">
                <a:latin typeface="Verdana"/>
                <a:cs typeface="Verdana"/>
              </a:rPr>
              <a:t>Forecasting</a:t>
            </a:r>
            <a:r>
              <a:rPr sz="1200" spc="-30" dirty="0">
                <a:latin typeface="Verdana"/>
                <a:cs typeface="Verdana"/>
              </a:rPr>
              <a:t>,</a:t>
            </a:r>
            <a:r>
              <a:rPr sz="1200" spc="-35" dirty="0">
                <a:latin typeface="Verdana"/>
                <a:cs typeface="Verdana"/>
              </a:rPr>
              <a:t> </a:t>
            </a:r>
            <a:r>
              <a:rPr sz="1200" i="1" spc="-114" dirty="0">
                <a:latin typeface="Verdana"/>
                <a:cs typeface="Verdana"/>
              </a:rPr>
              <a:t>39</a:t>
            </a:r>
            <a:r>
              <a:rPr sz="1200" spc="-114" dirty="0">
                <a:latin typeface="Verdana"/>
                <a:cs typeface="Verdana"/>
              </a:rPr>
              <a:t>(4),</a:t>
            </a:r>
            <a:r>
              <a:rPr sz="1200" spc="-35" dirty="0">
                <a:latin typeface="Verdana"/>
                <a:cs typeface="Verdana"/>
              </a:rPr>
              <a:t> </a:t>
            </a:r>
            <a:r>
              <a:rPr sz="1200" spc="-80" dirty="0">
                <a:latin typeface="Verdana"/>
                <a:cs typeface="Verdana"/>
              </a:rPr>
              <a:t>pp.1512-</a:t>
            </a:r>
            <a:r>
              <a:rPr sz="1200" spc="-10" dirty="0">
                <a:latin typeface="Verdana"/>
                <a:cs typeface="Verdana"/>
              </a:rPr>
              <a:t>1517.</a:t>
            </a:r>
            <a:endParaRPr sz="1200">
              <a:latin typeface="Verdana"/>
              <a:cs typeface="Verdana"/>
            </a:endParaRPr>
          </a:p>
        </p:txBody>
      </p:sp>
      <p:sp>
        <p:nvSpPr>
          <p:cNvPr id="95" name="object 95"/>
          <p:cNvSpPr txBox="1"/>
          <p:nvPr/>
        </p:nvSpPr>
        <p:spPr>
          <a:xfrm>
            <a:off x="6065074" y="1617979"/>
            <a:ext cx="55530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We</a:t>
            </a:r>
            <a:r>
              <a:rPr sz="1800" spc="-114" dirty="0">
                <a:latin typeface="Verdana"/>
                <a:cs typeface="Verdana"/>
              </a:rPr>
              <a:t> </a:t>
            </a:r>
            <a:r>
              <a:rPr sz="1800" dirty="0">
                <a:latin typeface="Verdana"/>
                <a:cs typeface="Verdana"/>
              </a:rPr>
              <a:t>want</a:t>
            </a:r>
            <a:r>
              <a:rPr sz="1800" spc="-110" dirty="0">
                <a:latin typeface="Verdana"/>
                <a:cs typeface="Verdana"/>
              </a:rPr>
              <a:t> </a:t>
            </a:r>
            <a:r>
              <a:rPr sz="1800" spc="-20" dirty="0">
                <a:latin typeface="Verdana"/>
                <a:cs typeface="Verdana"/>
              </a:rPr>
              <a:t>the</a:t>
            </a:r>
            <a:r>
              <a:rPr sz="1800" spc="-110" dirty="0">
                <a:latin typeface="Verdana"/>
                <a:cs typeface="Verdana"/>
              </a:rPr>
              <a:t> </a:t>
            </a:r>
            <a:r>
              <a:rPr sz="1800" spc="-95" dirty="0">
                <a:latin typeface="Verdana"/>
                <a:cs typeface="Verdana"/>
              </a:rPr>
              <a:t>most</a:t>
            </a:r>
            <a:r>
              <a:rPr sz="1800" spc="-110" dirty="0">
                <a:latin typeface="Verdana"/>
                <a:cs typeface="Verdana"/>
              </a:rPr>
              <a:t> </a:t>
            </a:r>
            <a:r>
              <a:rPr sz="1800" spc="55" dirty="0">
                <a:latin typeface="Verdana"/>
                <a:cs typeface="Verdana"/>
              </a:rPr>
              <a:t>accurate</a:t>
            </a:r>
            <a:r>
              <a:rPr sz="1800" spc="-110" dirty="0">
                <a:latin typeface="Verdana"/>
                <a:cs typeface="Verdana"/>
              </a:rPr>
              <a:t> </a:t>
            </a:r>
            <a:r>
              <a:rPr sz="1800" spc="-45" dirty="0">
                <a:latin typeface="Verdana"/>
                <a:cs typeface="Verdana"/>
              </a:rPr>
              <a:t>forecasts</a:t>
            </a:r>
            <a:r>
              <a:rPr sz="1800" spc="-114" dirty="0">
                <a:latin typeface="Verdana"/>
                <a:cs typeface="Verdana"/>
              </a:rPr>
              <a:t> </a:t>
            </a:r>
            <a:r>
              <a:rPr sz="1800" dirty="0">
                <a:latin typeface="Verdana"/>
                <a:cs typeface="Verdana"/>
              </a:rPr>
              <a:t>at</a:t>
            </a:r>
            <a:r>
              <a:rPr sz="1800" spc="-110" dirty="0">
                <a:latin typeface="Verdana"/>
                <a:cs typeface="Verdana"/>
              </a:rPr>
              <a:t> </a:t>
            </a:r>
            <a:r>
              <a:rPr sz="1800" spc="-45" dirty="0">
                <a:latin typeface="Verdana"/>
                <a:cs typeface="Verdana"/>
              </a:rPr>
              <a:t>all</a:t>
            </a:r>
            <a:r>
              <a:rPr sz="1800" spc="-110" dirty="0">
                <a:latin typeface="Verdana"/>
                <a:cs typeface="Verdana"/>
              </a:rPr>
              <a:t> </a:t>
            </a:r>
            <a:r>
              <a:rPr sz="1800" spc="-50" dirty="0">
                <a:latin typeface="Verdana"/>
                <a:cs typeface="Verdana"/>
              </a:rPr>
              <a:t>levels.</a:t>
            </a:r>
            <a:endParaRPr sz="1800">
              <a:latin typeface="Verdana"/>
              <a:cs typeface="Verdana"/>
            </a:endParaRPr>
          </a:p>
        </p:txBody>
      </p:sp>
      <p:sp>
        <p:nvSpPr>
          <p:cNvPr id="96" name="object 96"/>
          <p:cNvSpPr txBox="1"/>
          <p:nvPr/>
        </p:nvSpPr>
        <p:spPr>
          <a:xfrm>
            <a:off x="6065074" y="2163571"/>
            <a:ext cx="2891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We</a:t>
            </a:r>
            <a:r>
              <a:rPr sz="1800" spc="-114" dirty="0">
                <a:latin typeface="Verdana"/>
                <a:cs typeface="Verdana"/>
              </a:rPr>
              <a:t> </a:t>
            </a:r>
            <a:r>
              <a:rPr sz="1800" dirty="0">
                <a:latin typeface="Verdana"/>
                <a:cs typeface="Verdana"/>
              </a:rPr>
              <a:t>pick</a:t>
            </a:r>
            <a:r>
              <a:rPr sz="1800" spc="-114" dirty="0">
                <a:latin typeface="Verdana"/>
                <a:cs typeface="Verdana"/>
              </a:rPr>
              <a:t> </a:t>
            </a:r>
            <a:r>
              <a:rPr sz="1800" spc="50" dirty="0">
                <a:latin typeface="Verdana"/>
                <a:cs typeface="Verdana"/>
              </a:rPr>
              <a:t>an</a:t>
            </a:r>
            <a:r>
              <a:rPr sz="1800" spc="-110" dirty="0">
                <a:latin typeface="Verdana"/>
                <a:cs typeface="Verdana"/>
              </a:rPr>
              <a:t> </a:t>
            </a:r>
            <a:r>
              <a:rPr sz="1800" spc="-105" dirty="0">
                <a:latin typeface="Verdana"/>
                <a:cs typeface="Verdana"/>
              </a:rPr>
              <a:t>error</a:t>
            </a:r>
            <a:r>
              <a:rPr sz="1800" spc="-125" dirty="0">
                <a:latin typeface="Verdana"/>
                <a:cs typeface="Verdana"/>
              </a:rPr>
              <a:t> </a:t>
            </a:r>
            <a:r>
              <a:rPr sz="1800" spc="-45" dirty="0">
                <a:latin typeface="Verdana"/>
                <a:cs typeface="Verdana"/>
              </a:rPr>
              <a:t>metric</a:t>
            </a:r>
            <a:r>
              <a:rPr sz="1800" spc="-120" dirty="0">
                <a:latin typeface="Verdana"/>
                <a:cs typeface="Verdana"/>
              </a:rPr>
              <a:t> </a:t>
            </a:r>
            <a:r>
              <a:rPr sz="1800" spc="-25" dirty="0">
                <a:latin typeface="Cambria Math"/>
                <a:cs typeface="Cambria Math"/>
              </a:rPr>
              <a:t>𝐸</a:t>
            </a:r>
            <a:r>
              <a:rPr sz="1800" spc="-25" dirty="0">
                <a:latin typeface="Verdana"/>
                <a:cs typeface="Verdana"/>
              </a:rPr>
              <a:t>.</a:t>
            </a:r>
            <a:endParaRPr sz="1800">
              <a:latin typeface="Verdana"/>
              <a:cs typeface="Verdana"/>
            </a:endParaRPr>
          </a:p>
        </p:txBody>
      </p:sp>
      <p:pic>
        <p:nvPicPr>
          <p:cNvPr id="97" name="object 97"/>
          <p:cNvPicPr/>
          <p:nvPr/>
        </p:nvPicPr>
        <p:blipFill>
          <a:blip r:embed="rId5" cstate="print"/>
          <a:stretch>
            <a:fillRect/>
          </a:stretch>
        </p:blipFill>
        <p:spPr>
          <a:xfrm>
            <a:off x="10274839" y="2764530"/>
            <a:ext cx="205616" cy="152927"/>
          </a:xfrm>
          <a:prstGeom prst="rect">
            <a:avLst/>
          </a:prstGeom>
        </p:spPr>
      </p:pic>
      <p:sp>
        <p:nvSpPr>
          <p:cNvPr id="98" name="object 98"/>
          <p:cNvSpPr txBox="1"/>
          <p:nvPr/>
        </p:nvSpPr>
        <p:spPr>
          <a:xfrm>
            <a:off x="10686731" y="2894584"/>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99" name="object 99"/>
          <p:cNvSpPr txBox="1"/>
          <p:nvPr/>
        </p:nvSpPr>
        <p:spPr>
          <a:xfrm>
            <a:off x="6039674" y="2760979"/>
            <a:ext cx="557466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Verdana"/>
                <a:cs typeface="Verdana"/>
              </a:rPr>
              <a:t>We</a:t>
            </a:r>
            <a:r>
              <a:rPr sz="1800" spc="-125" dirty="0">
                <a:latin typeface="Verdana"/>
                <a:cs typeface="Verdana"/>
              </a:rPr>
              <a:t> </a:t>
            </a:r>
            <a:r>
              <a:rPr sz="1800" dirty="0">
                <a:latin typeface="Verdana"/>
                <a:cs typeface="Verdana"/>
              </a:rPr>
              <a:t>create</a:t>
            </a:r>
            <a:r>
              <a:rPr sz="1800" spc="-125" dirty="0">
                <a:latin typeface="Verdana"/>
                <a:cs typeface="Verdana"/>
              </a:rPr>
              <a:t> </a:t>
            </a:r>
            <a:r>
              <a:rPr sz="1800" spc="150" dirty="0">
                <a:latin typeface="Verdana"/>
                <a:cs typeface="Verdana"/>
              </a:rPr>
              <a:t>a</a:t>
            </a:r>
            <a:r>
              <a:rPr sz="1800" spc="-135" dirty="0">
                <a:latin typeface="Verdana"/>
                <a:cs typeface="Verdana"/>
              </a:rPr>
              <a:t> </a:t>
            </a:r>
            <a:r>
              <a:rPr sz="1800" spc="-20" dirty="0">
                <a:latin typeface="Verdana"/>
                <a:cs typeface="Verdana"/>
              </a:rPr>
              <a:t>forecast</a:t>
            </a:r>
            <a:r>
              <a:rPr sz="1800" spc="-125" dirty="0">
                <a:latin typeface="Verdana"/>
                <a:cs typeface="Verdana"/>
              </a:rPr>
              <a:t> </a:t>
            </a:r>
            <a:r>
              <a:rPr sz="1800" spc="-10" dirty="0">
                <a:latin typeface="Verdana"/>
                <a:cs typeface="Verdana"/>
              </a:rPr>
              <a:t>to</a:t>
            </a:r>
            <a:r>
              <a:rPr sz="1800" spc="-135" dirty="0">
                <a:latin typeface="Verdana"/>
                <a:cs typeface="Verdana"/>
              </a:rPr>
              <a:t> </a:t>
            </a:r>
            <a:r>
              <a:rPr sz="1800" spc="-60" dirty="0">
                <a:latin typeface="Verdana"/>
                <a:cs typeface="Verdana"/>
              </a:rPr>
              <a:t>minimise</a:t>
            </a:r>
            <a:r>
              <a:rPr sz="1800" spc="375" dirty="0">
                <a:latin typeface="Verdana"/>
                <a:cs typeface="Verdana"/>
              </a:rPr>
              <a:t> </a:t>
            </a:r>
            <a:r>
              <a:rPr sz="1800" spc="-20" dirty="0">
                <a:latin typeface="Cambria Math"/>
                <a:cs typeface="Cambria Math"/>
              </a:rPr>
              <a:t>𝐸(𝑦</a:t>
            </a:r>
            <a:r>
              <a:rPr sz="1950" spc="-30" baseline="-21367" dirty="0">
                <a:latin typeface="Cambria Math"/>
                <a:cs typeface="Cambria Math"/>
              </a:rPr>
              <a:t>𝑡</a:t>
            </a:r>
            <a:r>
              <a:rPr sz="1950" spc="-104" baseline="-21367" dirty="0">
                <a:latin typeface="Cambria Math"/>
                <a:cs typeface="Cambria Math"/>
              </a:rPr>
              <a:t> </a:t>
            </a:r>
            <a:r>
              <a:rPr sz="1950" baseline="38461" dirty="0">
                <a:latin typeface="Cambria Math"/>
                <a:cs typeface="Cambria Math"/>
              </a:rPr>
              <a:t>1</a:t>
            </a:r>
            <a:r>
              <a:rPr sz="1950" spc="517" baseline="38461" dirty="0">
                <a:latin typeface="Cambria Math"/>
                <a:cs typeface="Cambria Math"/>
              </a:rPr>
              <a:t> </a:t>
            </a:r>
            <a:r>
              <a:rPr sz="1800" spc="-10" dirty="0">
                <a:latin typeface="Cambria Math"/>
                <a:cs typeface="Cambria Math"/>
              </a:rPr>
              <a:t>,</a:t>
            </a:r>
            <a:r>
              <a:rPr sz="1800" spc="-90" dirty="0">
                <a:latin typeface="Cambria Math"/>
                <a:cs typeface="Cambria Math"/>
              </a:rPr>
              <a:t> </a:t>
            </a:r>
            <a:r>
              <a:rPr sz="1800" spc="-855" dirty="0">
                <a:latin typeface="Cambria Math"/>
                <a:cs typeface="Cambria Math"/>
              </a:rPr>
              <a:t>𝑦</a:t>
            </a:r>
            <a:r>
              <a:rPr sz="1800" spc="60" dirty="0">
                <a:latin typeface="Cambria Math"/>
                <a:cs typeface="Cambria Math"/>
              </a:rPr>
              <a:t>0</a:t>
            </a:r>
            <a:r>
              <a:rPr sz="1950" spc="-89" baseline="40598" dirty="0">
                <a:latin typeface="Cambria Math"/>
                <a:cs typeface="Cambria Math"/>
              </a:rPr>
              <a:t>(1</a:t>
            </a:r>
            <a:r>
              <a:rPr sz="1950" spc="22" baseline="40598" dirty="0">
                <a:latin typeface="Cambria Math"/>
                <a:cs typeface="Cambria Math"/>
              </a:rPr>
              <a:t>)</a:t>
            </a:r>
            <a:r>
              <a:rPr sz="1800" spc="-70" dirty="0">
                <a:latin typeface="Verdana"/>
                <a:cs typeface="Verdana"/>
              </a:rPr>
              <a:t>)</a:t>
            </a:r>
            <a:r>
              <a:rPr sz="1800" spc="-130" dirty="0">
                <a:latin typeface="Verdana"/>
                <a:cs typeface="Verdana"/>
              </a:rPr>
              <a:t> </a:t>
            </a:r>
            <a:r>
              <a:rPr sz="1800" spc="40" dirty="0">
                <a:latin typeface="Verdana"/>
                <a:cs typeface="Verdana"/>
              </a:rPr>
              <a:t>and</a:t>
            </a:r>
            <a:endParaRPr sz="1800">
              <a:latin typeface="Verdana"/>
              <a:cs typeface="Verdana"/>
            </a:endParaRPr>
          </a:p>
        </p:txBody>
      </p:sp>
      <p:pic>
        <p:nvPicPr>
          <p:cNvPr id="100" name="object 100"/>
          <p:cNvPicPr/>
          <p:nvPr/>
        </p:nvPicPr>
        <p:blipFill>
          <a:blip r:embed="rId5" cstate="print"/>
          <a:stretch>
            <a:fillRect/>
          </a:stretch>
        </p:blipFill>
        <p:spPr>
          <a:xfrm>
            <a:off x="6479127" y="3107430"/>
            <a:ext cx="205618" cy="152927"/>
          </a:xfrm>
          <a:prstGeom prst="rect">
            <a:avLst/>
          </a:prstGeom>
        </p:spPr>
      </p:pic>
      <p:sp>
        <p:nvSpPr>
          <p:cNvPr id="101" name="object 101"/>
          <p:cNvSpPr txBox="1"/>
          <p:nvPr/>
        </p:nvSpPr>
        <p:spPr>
          <a:xfrm>
            <a:off x="6891018" y="3235959"/>
            <a:ext cx="98425"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mbria Math"/>
                <a:cs typeface="Cambria Math"/>
              </a:rPr>
              <a:t>𝑡</a:t>
            </a:r>
            <a:endParaRPr sz="1300">
              <a:latin typeface="Cambria Math"/>
              <a:cs typeface="Cambria Math"/>
            </a:endParaRPr>
          </a:p>
        </p:txBody>
      </p:sp>
      <p:sp>
        <p:nvSpPr>
          <p:cNvPr id="102" name="object 102"/>
          <p:cNvSpPr txBox="1"/>
          <p:nvPr/>
        </p:nvSpPr>
        <p:spPr>
          <a:xfrm>
            <a:off x="6039674" y="3105403"/>
            <a:ext cx="1327150" cy="299720"/>
          </a:xfrm>
          <a:prstGeom prst="rect">
            <a:avLst/>
          </a:prstGeom>
        </p:spPr>
        <p:txBody>
          <a:bodyPr vert="horz" wrap="square" lIns="0" tIns="12700" rIns="0" bIns="0" rtlCol="0">
            <a:spAutoFit/>
          </a:bodyPr>
          <a:lstStyle/>
          <a:p>
            <a:pPr marL="38100">
              <a:lnSpc>
                <a:spcPct val="100000"/>
              </a:lnSpc>
              <a:spcBef>
                <a:spcPts val="100"/>
              </a:spcBef>
            </a:pPr>
            <a:r>
              <a:rPr sz="1800" spc="-20" dirty="0">
                <a:latin typeface="Cambria Math"/>
                <a:cs typeface="Cambria Math"/>
              </a:rPr>
              <a:t>𝐸(𝑦</a:t>
            </a:r>
            <a:r>
              <a:rPr sz="1950" spc="-30" baseline="-21367" dirty="0">
                <a:latin typeface="Cambria Math"/>
                <a:cs typeface="Cambria Math"/>
              </a:rPr>
              <a:t>𝑡</a:t>
            </a:r>
            <a:r>
              <a:rPr sz="1950" spc="-97" baseline="-21367" dirty="0">
                <a:latin typeface="Cambria Math"/>
                <a:cs typeface="Cambria Math"/>
              </a:rPr>
              <a:t> </a:t>
            </a:r>
            <a:r>
              <a:rPr sz="1950" baseline="38461" dirty="0">
                <a:latin typeface="Cambria Math"/>
                <a:cs typeface="Cambria Math"/>
              </a:rPr>
              <a:t>2</a:t>
            </a:r>
            <a:r>
              <a:rPr sz="1950" spc="547" baseline="38461" dirty="0">
                <a:latin typeface="Cambria Math"/>
                <a:cs typeface="Cambria Math"/>
              </a:rPr>
              <a:t> </a:t>
            </a:r>
            <a:r>
              <a:rPr sz="1800" spc="-10" dirty="0">
                <a:latin typeface="Cambria Math"/>
                <a:cs typeface="Cambria Math"/>
              </a:rPr>
              <a:t>,</a:t>
            </a:r>
            <a:r>
              <a:rPr sz="1800" spc="-80" dirty="0">
                <a:latin typeface="Cambria Math"/>
                <a:cs typeface="Cambria Math"/>
              </a:rPr>
              <a:t> </a:t>
            </a:r>
            <a:r>
              <a:rPr sz="1800" spc="-825" dirty="0">
                <a:latin typeface="Cambria Math"/>
                <a:cs typeface="Cambria Math"/>
              </a:rPr>
              <a:t>𝑦</a:t>
            </a:r>
            <a:r>
              <a:rPr sz="1800" spc="90" dirty="0">
                <a:latin typeface="Cambria Math"/>
                <a:cs typeface="Cambria Math"/>
              </a:rPr>
              <a:t>0</a:t>
            </a:r>
            <a:r>
              <a:rPr sz="1950" spc="-44" baseline="40598" dirty="0">
                <a:latin typeface="Cambria Math"/>
                <a:cs typeface="Cambria Math"/>
              </a:rPr>
              <a:t>(2</a:t>
            </a:r>
            <a:r>
              <a:rPr sz="1950" spc="67" baseline="40598" dirty="0">
                <a:latin typeface="Cambria Math"/>
                <a:cs typeface="Cambria Math"/>
              </a:rPr>
              <a:t>)</a:t>
            </a:r>
            <a:r>
              <a:rPr sz="1800" spc="-50" dirty="0">
                <a:latin typeface="Verdana"/>
                <a:cs typeface="Verdana"/>
              </a:rPr>
              <a:t>).</a:t>
            </a:r>
            <a:endParaRPr sz="1800">
              <a:latin typeface="Verdana"/>
              <a:cs typeface="Verdana"/>
            </a:endParaRPr>
          </a:p>
        </p:txBody>
      </p:sp>
      <p:sp>
        <p:nvSpPr>
          <p:cNvPr id="103" name="object 103"/>
          <p:cNvSpPr txBox="1"/>
          <p:nvPr/>
        </p:nvSpPr>
        <p:spPr>
          <a:xfrm>
            <a:off x="6039674" y="3675379"/>
            <a:ext cx="3556635" cy="299720"/>
          </a:xfrm>
          <a:prstGeom prst="rect">
            <a:avLst/>
          </a:prstGeom>
        </p:spPr>
        <p:txBody>
          <a:bodyPr vert="horz" wrap="square" lIns="0" tIns="12700" rIns="0" bIns="0" rtlCol="0">
            <a:spAutoFit/>
          </a:bodyPr>
          <a:lstStyle/>
          <a:p>
            <a:pPr marL="38100">
              <a:lnSpc>
                <a:spcPct val="100000"/>
              </a:lnSpc>
              <a:spcBef>
                <a:spcPts val="100"/>
              </a:spcBef>
            </a:pPr>
            <a:r>
              <a:rPr sz="1800" spc="-35" dirty="0">
                <a:latin typeface="Verdana"/>
                <a:cs typeface="Verdana"/>
              </a:rPr>
              <a:t>Does</a:t>
            </a:r>
            <a:r>
              <a:rPr sz="1800" spc="-95" dirty="0">
                <a:latin typeface="Verdana"/>
                <a:cs typeface="Verdana"/>
              </a:rPr>
              <a:t> </a:t>
            </a:r>
            <a:r>
              <a:rPr sz="1800" spc="-135" dirty="0">
                <a:latin typeface="Verdana"/>
                <a:cs typeface="Verdana"/>
              </a:rPr>
              <a:t>this</a:t>
            </a:r>
            <a:r>
              <a:rPr sz="1800" spc="-95" dirty="0">
                <a:latin typeface="Verdana"/>
                <a:cs typeface="Verdana"/>
              </a:rPr>
              <a:t> </a:t>
            </a:r>
            <a:r>
              <a:rPr sz="1800" spc="-40" dirty="0">
                <a:latin typeface="Verdana"/>
                <a:cs typeface="Verdana"/>
              </a:rPr>
              <a:t>also</a:t>
            </a:r>
            <a:r>
              <a:rPr sz="1800" spc="-105" dirty="0">
                <a:latin typeface="Verdana"/>
                <a:cs typeface="Verdana"/>
              </a:rPr>
              <a:t> </a:t>
            </a:r>
            <a:r>
              <a:rPr sz="1800" spc="-90" dirty="0">
                <a:latin typeface="Verdana"/>
                <a:cs typeface="Verdana"/>
              </a:rPr>
              <a:t>minimize</a:t>
            </a:r>
            <a:r>
              <a:rPr sz="1800" spc="-85" dirty="0">
                <a:latin typeface="Verdana"/>
                <a:cs typeface="Verdana"/>
              </a:rPr>
              <a:t> </a:t>
            </a:r>
            <a:r>
              <a:rPr sz="1800" dirty="0">
                <a:latin typeface="Cambria Math"/>
                <a:cs typeface="Cambria Math"/>
              </a:rPr>
              <a:t>𝐸(𝑧</a:t>
            </a:r>
            <a:r>
              <a:rPr sz="1950" baseline="-17094" dirty="0">
                <a:latin typeface="Cambria Math"/>
                <a:cs typeface="Cambria Math"/>
              </a:rPr>
              <a:t>𝑡</a:t>
            </a:r>
            <a:r>
              <a:rPr sz="1800" dirty="0">
                <a:latin typeface="Cambria Math"/>
                <a:cs typeface="Cambria Math"/>
              </a:rPr>
              <a:t>,</a:t>
            </a:r>
            <a:r>
              <a:rPr sz="1800" spc="-75" dirty="0">
                <a:latin typeface="Cambria Math"/>
                <a:cs typeface="Cambria Math"/>
              </a:rPr>
              <a:t> </a:t>
            </a:r>
            <a:r>
              <a:rPr sz="1800" spc="-20" dirty="0">
                <a:latin typeface="Cambria Math"/>
                <a:cs typeface="Cambria Math"/>
              </a:rPr>
              <a:t>𝑧̂</a:t>
            </a:r>
            <a:r>
              <a:rPr sz="1950" spc="-30" baseline="-17094" dirty="0">
                <a:latin typeface="Cambria Math"/>
                <a:cs typeface="Cambria Math"/>
              </a:rPr>
              <a:t>t</a:t>
            </a:r>
            <a:r>
              <a:rPr sz="1800" spc="-20" dirty="0">
                <a:latin typeface="Verdana"/>
                <a:cs typeface="Verdana"/>
              </a:rPr>
              <a:t>)?</a:t>
            </a:r>
            <a:endParaRPr sz="1800">
              <a:latin typeface="Verdana"/>
              <a:cs typeface="Verdana"/>
            </a:endParaRPr>
          </a:p>
        </p:txBody>
      </p:sp>
      <p:sp>
        <p:nvSpPr>
          <p:cNvPr id="104" name="object 104"/>
          <p:cNvSpPr txBox="1"/>
          <p:nvPr/>
        </p:nvSpPr>
        <p:spPr>
          <a:xfrm>
            <a:off x="10791061" y="4336288"/>
            <a:ext cx="95250" cy="223520"/>
          </a:xfrm>
          <a:prstGeom prst="rect">
            <a:avLst/>
          </a:prstGeom>
        </p:spPr>
        <p:txBody>
          <a:bodyPr vert="horz" wrap="square" lIns="0" tIns="12700" rIns="0" bIns="0" rtlCol="0">
            <a:spAutoFit/>
          </a:bodyPr>
          <a:lstStyle/>
          <a:p>
            <a:pPr marL="12700">
              <a:lnSpc>
                <a:spcPct val="100000"/>
              </a:lnSpc>
              <a:spcBef>
                <a:spcPts val="100"/>
              </a:spcBef>
            </a:pPr>
            <a:r>
              <a:rPr sz="1300" spc="-50" dirty="0">
                <a:latin typeface="Cambria Math"/>
                <a:cs typeface="Cambria Math"/>
              </a:rPr>
              <a:t>𝒕</a:t>
            </a:r>
            <a:endParaRPr sz="1300">
              <a:latin typeface="Cambria Math"/>
              <a:cs typeface="Cambria Math"/>
            </a:endParaRPr>
          </a:p>
        </p:txBody>
      </p:sp>
      <p:sp>
        <p:nvSpPr>
          <p:cNvPr id="105" name="object 105"/>
          <p:cNvSpPr txBox="1"/>
          <p:nvPr/>
        </p:nvSpPr>
        <p:spPr>
          <a:xfrm>
            <a:off x="6039674" y="4220971"/>
            <a:ext cx="4975225" cy="299720"/>
          </a:xfrm>
          <a:prstGeom prst="rect">
            <a:avLst/>
          </a:prstGeom>
        </p:spPr>
        <p:txBody>
          <a:bodyPr vert="horz" wrap="square" lIns="0" tIns="12700" rIns="0" bIns="0" rtlCol="0">
            <a:spAutoFit/>
          </a:bodyPr>
          <a:lstStyle/>
          <a:p>
            <a:pPr marL="38100">
              <a:lnSpc>
                <a:spcPct val="100000"/>
              </a:lnSpc>
              <a:spcBef>
                <a:spcPts val="100"/>
              </a:spcBef>
            </a:pPr>
            <a:r>
              <a:rPr sz="1800" b="1" spc="-20" dirty="0">
                <a:latin typeface="Tahoma"/>
                <a:cs typeface="Tahoma"/>
              </a:rPr>
              <a:t>No!</a:t>
            </a:r>
            <a:r>
              <a:rPr sz="1800" b="1" spc="-75" dirty="0">
                <a:latin typeface="Tahoma"/>
                <a:cs typeface="Tahoma"/>
              </a:rPr>
              <a:t> </a:t>
            </a:r>
            <a:r>
              <a:rPr sz="1800" spc="-40" dirty="0">
                <a:latin typeface="Verdana"/>
                <a:cs typeface="Verdana"/>
              </a:rPr>
              <a:t>Only</a:t>
            </a:r>
            <a:r>
              <a:rPr sz="1800" spc="-135" dirty="0">
                <a:latin typeface="Verdana"/>
                <a:cs typeface="Verdana"/>
              </a:rPr>
              <a:t> </a:t>
            </a:r>
            <a:r>
              <a:rPr sz="1800" spc="-114" dirty="0">
                <a:latin typeface="Verdana"/>
                <a:cs typeface="Verdana"/>
              </a:rPr>
              <a:t>if</a:t>
            </a:r>
            <a:r>
              <a:rPr sz="1800" spc="-140" dirty="0">
                <a:latin typeface="Verdana"/>
                <a:cs typeface="Verdana"/>
              </a:rPr>
              <a:t> </a:t>
            </a:r>
            <a:r>
              <a:rPr sz="1800" spc="-20" dirty="0">
                <a:latin typeface="Verdana"/>
                <a:cs typeface="Verdana"/>
              </a:rPr>
              <a:t>the</a:t>
            </a:r>
            <a:r>
              <a:rPr sz="1800" spc="-135" dirty="0">
                <a:latin typeface="Verdana"/>
                <a:cs typeface="Verdana"/>
              </a:rPr>
              <a:t> </a:t>
            </a:r>
            <a:r>
              <a:rPr sz="1800" spc="-105" dirty="0">
                <a:latin typeface="Verdana"/>
                <a:cs typeface="Verdana"/>
              </a:rPr>
              <a:t>error</a:t>
            </a:r>
            <a:r>
              <a:rPr sz="1800" spc="-140" dirty="0">
                <a:latin typeface="Verdana"/>
                <a:cs typeface="Verdana"/>
              </a:rPr>
              <a:t> </a:t>
            </a:r>
            <a:r>
              <a:rPr sz="1800" spc="-40" dirty="0">
                <a:latin typeface="Verdana"/>
                <a:cs typeface="Verdana"/>
              </a:rPr>
              <a:t>metric</a:t>
            </a:r>
            <a:r>
              <a:rPr sz="1800" spc="-135" dirty="0">
                <a:latin typeface="Verdana"/>
                <a:cs typeface="Verdana"/>
              </a:rPr>
              <a:t> </a:t>
            </a:r>
            <a:r>
              <a:rPr sz="1800" spc="-200" dirty="0">
                <a:latin typeface="Verdana"/>
                <a:cs typeface="Verdana"/>
              </a:rPr>
              <a:t>is</a:t>
            </a:r>
            <a:r>
              <a:rPr sz="1800" spc="-135" dirty="0">
                <a:latin typeface="Verdana"/>
                <a:cs typeface="Verdana"/>
              </a:rPr>
              <a:t> </a:t>
            </a:r>
            <a:r>
              <a:rPr sz="1800" spc="150" dirty="0">
                <a:latin typeface="Verdana"/>
                <a:cs typeface="Verdana"/>
              </a:rPr>
              <a:t>a</a:t>
            </a:r>
            <a:r>
              <a:rPr sz="1800" spc="-145" dirty="0">
                <a:latin typeface="Verdana"/>
                <a:cs typeface="Verdana"/>
              </a:rPr>
              <a:t> </a:t>
            </a:r>
            <a:r>
              <a:rPr sz="1800" b="1" spc="-65" dirty="0">
                <a:latin typeface="Tahoma"/>
                <a:cs typeface="Tahoma"/>
              </a:rPr>
              <a:t>function</a:t>
            </a:r>
            <a:r>
              <a:rPr sz="1800" b="1" spc="-40" dirty="0">
                <a:latin typeface="Tahoma"/>
                <a:cs typeface="Tahoma"/>
              </a:rPr>
              <a:t> </a:t>
            </a:r>
            <a:r>
              <a:rPr sz="1800" b="1" spc="-60" dirty="0">
                <a:latin typeface="Tahoma"/>
                <a:cs typeface="Tahoma"/>
              </a:rPr>
              <a:t>of</a:t>
            </a:r>
            <a:r>
              <a:rPr sz="1800" b="1" spc="-35" dirty="0">
                <a:latin typeface="Tahoma"/>
                <a:cs typeface="Tahoma"/>
              </a:rPr>
              <a:t> </a:t>
            </a:r>
            <a:r>
              <a:rPr sz="1800" spc="-25" dirty="0">
                <a:latin typeface="Cambria Math"/>
                <a:cs typeface="Cambria Math"/>
              </a:rPr>
              <a:t>𝒆</a:t>
            </a:r>
            <a:r>
              <a:rPr sz="1950" spc="-37" baseline="27777" dirty="0">
                <a:latin typeface="Cambria Math"/>
                <a:cs typeface="Cambria Math"/>
              </a:rPr>
              <a:t>𝟐</a:t>
            </a:r>
            <a:r>
              <a:rPr sz="1800" spc="-25" dirty="0">
                <a:latin typeface="Verdana"/>
                <a:cs typeface="Verdana"/>
              </a:rPr>
              <a:t>.</a:t>
            </a:r>
            <a:endParaRPr sz="1800">
              <a:latin typeface="Verdana"/>
              <a:cs typeface="Verdana"/>
            </a:endParaRPr>
          </a:p>
        </p:txBody>
      </p:sp>
      <p:sp>
        <p:nvSpPr>
          <p:cNvPr id="106" name="object 106"/>
          <p:cNvSpPr txBox="1"/>
          <p:nvPr/>
        </p:nvSpPr>
        <p:spPr>
          <a:xfrm>
            <a:off x="6065074" y="4781804"/>
            <a:ext cx="2604135"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Verdana"/>
                <a:cs typeface="Verdana"/>
              </a:rPr>
              <a:t>Examples: </a:t>
            </a:r>
            <a:r>
              <a:rPr sz="1800" spc="-145" dirty="0">
                <a:latin typeface="Verdana"/>
                <a:cs typeface="Verdana"/>
              </a:rPr>
              <a:t>RMSE,</a:t>
            </a:r>
            <a:r>
              <a:rPr sz="1800" spc="-95" dirty="0">
                <a:latin typeface="Verdana"/>
                <a:cs typeface="Verdana"/>
              </a:rPr>
              <a:t> </a:t>
            </a:r>
            <a:r>
              <a:rPr sz="1800" spc="-150" dirty="0">
                <a:latin typeface="Verdana"/>
                <a:cs typeface="Verdana"/>
              </a:rPr>
              <a:t>RMSSE</a:t>
            </a:r>
            <a:endParaRPr sz="18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Modern</a:t>
            </a:r>
            <a:r>
              <a:rPr spc="-210" dirty="0"/>
              <a:t> </a:t>
            </a:r>
            <a:r>
              <a:rPr spc="-135" dirty="0"/>
              <a:t>time</a:t>
            </a:r>
            <a:r>
              <a:rPr spc="-160" dirty="0"/>
              <a:t> </a:t>
            </a:r>
            <a:r>
              <a:rPr spc="-155" dirty="0"/>
              <a:t>series</a:t>
            </a:r>
            <a:r>
              <a:rPr spc="-135" dirty="0"/>
              <a:t> </a:t>
            </a:r>
            <a:r>
              <a:rPr spc="-70" dirty="0"/>
              <a:t>forecasting</a:t>
            </a:r>
          </a:p>
        </p:txBody>
      </p:sp>
      <p:sp>
        <p:nvSpPr>
          <p:cNvPr id="16" name="object 1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grpSp>
        <p:nvGrpSpPr>
          <p:cNvPr id="3" name="object 3"/>
          <p:cNvGrpSpPr/>
          <p:nvPr/>
        </p:nvGrpSpPr>
        <p:grpSpPr>
          <a:xfrm>
            <a:off x="390143" y="1945956"/>
            <a:ext cx="5706110" cy="3834129"/>
            <a:chOff x="390143" y="1945956"/>
            <a:chExt cx="5706110" cy="3834129"/>
          </a:xfrm>
        </p:grpSpPr>
        <p:pic>
          <p:nvPicPr>
            <p:cNvPr id="4" name="object 4"/>
            <p:cNvPicPr/>
            <p:nvPr/>
          </p:nvPicPr>
          <p:blipFill>
            <a:blip r:embed="rId2" cstate="print"/>
            <a:stretch>
              <a:fillRect/>
            </a:stretch>
          </p:blipFill>
          <p:spPr>
            <a:xfrm>
              <a:off x="1109073" y="1945956"/>
              <a:ext cx="4986926" cy="3833837"/>
            </a:xfrm>
            <a:prstGeom prst="rect">
              <a:avLst/>
            </a:prstGeom>
          </p:spPr>
        </p:pic>
        <p:pic>
          <p:nvPicPr>
            <p:cNvPr id="5" name="object 5"/>
            <p:cNvPicPr/>
            <p:nvPr/>
          </p:nvPicPr>
          <p:blipFill>
            <a:blip r:embed="rId3" cstate="print"/>
            <a:stretch>
              <a:fillRect/>
            </a:stretch>
          </p:blipFill>
          <p:spPr>
            <a:xfrm>
              <a:off x="451103" y="2718815"/>
              <a:ext cx="609600" cy="606551"/>
            </a:xfrm>
            <a:prstGeom prst="rect">
              <a:avLst/>
            </a:prstGeom>
          </p:spPr>
        </p:pic>
        <p:pic>
          <p:nvPicPr>
            <p:cNvPr id="6" name="object 6"/>
            <p:cNvPicPr/>
            <p:nvPr/>
          </p:nvPicPr>
          <p:blipFill>
            <a:blip r:embed="rId4" cstate="print"/>
            <a:stretch>
              <a:fillRect/>
            </a:stretch>
          </p:blipFill>
          <p:spPr>
            <a:xfrm>
              <a:off x="390143" y="4834127"/>
              <a:ext cx="777240" cy="777239"/>
            </a:xfrm>
            <a:prstGeom prst="rect">
              <a:avLst/>
            </a:prstGeom>
          </p:spPr>
        </p:pic>
        <p:pic>
          <p:nvPicPr>
            <p:cNvPr id="7" name="object 7"/>
            <p:cNvPicPr/>
            <p:nvPr/>
          </p:nvPicPr>
          <p:blipFill>
            <a:blip r:embed="rId5" cstate="print"/>
            <a:stretch>
              <a:fillRect/>
            </a:stretch>
          </p:blipFill>
          <p:spPr>
            <a:xfrm>
              <a:off x="390143" y="3361943"/>
              <a:ext cx="685800" cy="685799"/>
            </a:xfrm>
            <a:prstGeom prst="rect">
              <a:avLst/>
            </a:prstGeom>
          </p:spPr>
        </p:pic>
        <p:pic>
          <p:nvPicPr>
            <p:cNvPr id="8" name="object 8"/>
            <p:cNvPicPr/>
            <p:nvPr/>
          </p:nvPicPr>
          <p:blipFill>
            <a:blip r:embed="rId6" cstate="print"/>
            <a:stretch>
              <a:fillRect/>
            </a:stretch>
          </p:blipFill>
          <p:spPr>
            <a:xfrm>
              <a:off x="414527" y="4056887"/>
              <a:ext cx="682752" cy="682751"/>
            </a:xfrm>
            <a:prstGeom prst="rect">
              <a:avLst/>
            </a:prstGeom>
          </p:spPr>
        </p:pic>
      </p:grpSp>
      <p:pic>
        <p:nvPicPr>
          <p:cNvPr id="9" name="object 9"/>
          <p:cNvPicPr/>
          <p:nvPr/>
        </p:nvPicPr>
        <p:blipFill>
          <a:blip r:embed="rId7" cstate="print"/>
          <a:stretch>
            <a:fillRect/>
          </a:stretch>
        </p:blipFill>
        <p:spPr>
          <a:xfrm>
            <a:off x="445008" y="1972055"/>
            <a:ext cx="606552" cy="609600"/>
          </a:xfrm>
          <a:prstGeom prst="rect">
            <a:avLst/>
          </a:prstGeom>
        </p:spPr>
      </p:pic>
      <p:sp>
        <p:nvSpPr>
          <p:cNvPr id="10" name="object 10"/>
          <p:cNvSpPr txBox="1"/>
          <p:nvPr/>
        </p:nvSpPr>
        <p:spPr>
          <a:xfrm>
            <a:off x="2283941" y="1581403"/>
            <a:ext cx="27584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a:cs typeface="Verdana"/>
              </a:rPr>
              <a:t>Number</a:t>
            </a:r>
            <a:r>
              <a:rPr sz="1800" spc="-120" dirty="0">
                <a:latin typeface="Verdana"/>
                <a:cs typeface="Verdana"/>
              </a:rPr>
              <a:t> </a:t>
            </a:r>
            <a:r>
              <a:rPr sz="1800" dirty="0">
                <a:latin typeface="Verdana"/>
                <a:cs typeface="Verdana"/>
              </a:rPr>
              <a:t>of</a:t>
            </a:r>
            <a:r>
              <a:rPr sz="1800" spc="-120" dirty="0">
                <a:latin typeface="Verdana"/>
                <a:cs typeface="Verdana"/>
              </a:rPr>
              <a:t> </a:t>
            </a:r>
            <a:r>
              <a:rPr sz="1800" spc="-20" dirty="0">
                <a:latin typeface="Verdana"/>
                <a:cs typeface="Verdana"/>
              </a:rPr>
              <a:t>products</a:t>
            </a:r>
            <a:r>
              <a:rPr sz="1800" spc="-114" dirty="0">
                <a:latin typeface="Verdana"/>
                <a:cs typeface="Verdana"/>
              </a:rPr>
              <a:t> </a:t>
            </a:r>
            <a:r>
              <a:rPr sz="1800" spc="-20" dirty="0">
                <a:latin typeface="Verdana"/>
                <a:cs typeface="Verdana"/>
              </a:rPr>
              <a:t>sold</a:t>
            </a:r>
            <a:endParaRPr sz="1800">
              <a:latin typeface="Verdana"/>
              <a:cs typeface="Verdana"/>
            </a:endParaRPr>
          </a:p>
        </p:txBody>
      </p:sp>
      <p:grpSp>
        <p:nvGrpSpPr>
          <p:cNvPr id="11" name="object 11"/>
          <p:cNvGrpSpPr/>
          <p:nvPr/>
        </p:nvGrpSpPr>
        <p:grpSpPr>
          <a:xfrm>
            <a:off x="6281928" y="3334511"/>
            <a:ext cx="780415" cy="600710"/>
            <a:chOff x="6281928" y="3334511"/>
            <a:chExt cx="780415" cy="600710"/>
          </a:xfrm>
        </p:grpSpPr>
        <p:pic>
          <p:nvPicPr>
            <p:cNvPr id="12" name="object 12"/>
            <p:cNvPicPr/>
            <p:nvPr/>
          </p:nvPicPr>
          <p:blipFill>
            <a:blip r:embed="rId8" cstate="print"/>
            <a:stretch>
              <a:fillRect/>
            </a:stretch>
          </p:blipFill>
          <p:spPr>
            <a:xfrm>
              <a:off x="6281928" y="3334511"/>
              <a:ext cx="780287" cy="600456"/>
            </a:xfrm>
            <a:prstGeom prst="rect">
              <a:avLst/>
            </a:prstGeom>
          </p:spPr>
        </p:pic>
        <p:pic>
          <p:nvPicPr>
            <p:cNvPr id="13" name="object 13"/>
            <p:cNvPicPr/>
            <p:nvPr/>
          </p:nvPicPr>
          <p:blipFill>
            <a:blip r:embed="rId9" cstate="print"/>
            <a:stretch>
              <a:fillRect/>
            </a:stretch>
          </p:blipFill>
          <p:spPr>
            <a:xfrm>
              <a:off x="6328063" y="3363465"/>
              <a:ext cx="685800" cy="495738"/>
            </a:xfrm>
            <a:prstGeom prst="rect">
              <a:avLst/>
            </a:prstGeom>
          </p:spPr>
        </p:pic>
        <p:sp>
          <p:nvSpPr>
            <p:cNvPr id="14" name="object 14"/>
            <p:cNvSpPr/>
            <p:nvPr/>
          </p:nvSpPr>
          <p:spPr>
            <a:xfrm>
              <a:off x="6328063" y="3363465"/>
              <a:ext cx="685800" cy="495934"/>
            </a:xfrm>
            <a:custGeom>
              <a:avLst/>
              <a:gdLst/>
              <a:ahLst/>
              <a:cxnLst/>
              <a:rect l="l" t="t" r="r" b="b"/>
              <a:pathLst>
                <a:path w="685800" h="495935">
                  <a:moveTo>
                    <a:pt x="0" y="123934"/>
                  </a:moveTo>
                  <a:lnTo>
                    <a:pt x="437931" y="123934"/>
                  </a:lnTo>
                  <a:lnTo>
                    <a:pt x="437931" y="0"/>
                  </a:lnTo>
                  <a:lnTo>
                    <a:pt x="685800" y="247868"/>
                  </a:lnTo>
                  <a:lnTo>
                    <a:pt x="437931" y="495737"/>
                  </a:lnTo>
                  <a:lnTo>
                    <a:pt x="437931" y="371803"/>
                  </a:lnTo>
                  <a:lnTo>
                    <a:pt x="0" y="371803"/>
                  </a:lnTo>
                  <a:lnTo>
                    <a:pt x="0" y="123934"/>
                  </a:lnTo>
                  <a:close/>
                </a:path>
              </a:pathLst>
            </a:custGeom>
            <a:ln w="9525">
              <a:solidFill>
                <a:srgbClr val="4A7EBB"/>
              </a:solidFill>
            </a:ln>
          </p:spPr>
          <p:txBody>
            <a:bodyPr wrap="square" lIns="0" tIns="0" rIns="0" bIns="0" rtlCol="0"/>
            <a:lstStyle/>
            <a:p>
              <a:endParaRPr/>
            </a:p>
          </p:txBody>
        </p:sp>
      </p:grpSp>
      <p:graphicFrame>
        <p:nvGraphicFramePr>
          <p:cNvPr id="15" name="object 15"/>
          <p:cNvGraphicFramePr>
            <a:graphicFrameLocks noGrp="1"/>
          </p:cNvGraphicFramePr>
          <p:nvPr/>
        </p:nvGraphicFramePr>
        <p:xfrm>
          <a:off x="7266733" y="1698988"/>
          <a:ext cx="3678554" cy="3931920"/>
        </p:xfrm>
        <a:graphic>
          <a:graphicData uri="http://schemas.openxmlformats.org/drawingml/2006/table">
            <a:tbl>
              <a:tblPr firstRow="1" bandRow="1">
                <a:tableStyleId>{2D5ABB26-0587-4C30-8999-92F81FD0307C}</a:tableStyleId>
              </a:tblPr>
              <a:tblGrid>
                <a:gridCol w="1226185">
                  <a:extLst>
                    <a:ext uri="{9D8B030D-6E8A-4147-A177-3AD203B41FA5}">
                      <a16:colId xmlns:a16="http://schemas.microsoft.com/office/drawing/2014/main" val="20000"/>
                    </a:ext>
                  </a:extLst>
                </a:gridCol>
                <a:gridCol w="1226185">
                  <a:extLst>
                    <a:ext uri="{9D8B030D-6E8A-4147-A177-3AD203B41FA5}">
                      <a16:colId xmlns:a16="http://schemas.microsoft.com/office/drawing/2014/main" val="20001"/>
                    </a:ext>
                  </a:extLst>
                </a:gridCol>
                <a:gridCol w="1226184">
                  <a:extLst>
                    <a:ext uri="{9D8B030D-6E8A-4147-A177-3AD203B41FA5}">
                      <a16:colId xmlns:a16="http://schemas.microsoft.com/office/drawing/2014/main" val="20002"/>
                    </a:ext>
                  </a:extLst>
                </a:gridCol>
              </a:tblGrid>
              <a:tr h="579120">
                <a:tc>
                  <a:txBody>
                    <a:bodyPr/>
                    <a:lstStyle/>
                    <a:p>
                      <a:pPr algn="ctr">
                        <a:lnSpc>
                          <a:spcPct val="100000"/>
                        </a:lnSpc>
                        <a:spcBef>
                          <a:spcPts val="355"/>
                        </a:spcBef>
                      </a:pPr>
                      <a:r>
                        <a:rPr sz="1600" b="1" spc="-20" dirty="0">
                          <a:solidFill>
                            <a:srgbClr val="FFFFFF"/>
                          </a:solidFill>
                          <a:latin typeface="Tahoma"/>
                          <a:cs typeface="Tahoma"/>
                        </a:rPr>
                        <a:t>Time</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45" dirty="0">
                          <a:solidFill>
                            <a:srgbClr val="FFFFFF"/>
                          </a:solidFill>
                          <a:latin typeface="Tahoma"/>
                          <a:cs typeface="Tahoma"/>
                        </a:rPr>
                        <a:t>Product</a:t>
                      </a:r>
                      <a:r>
                        <a:rPr sz="1600" b="1" spc="-75" dirty="0">
                          <a:solidFill>
                            <a:srgbClr val="FFFFFF"/>
                          </a:solidFill>
                          <a:latin typeface="Tahoma"/>
                          <a:cs typeface="Tahoma"/>
                        </a:rPr>
                        <a:t> </a:t>
                      </a:r>
                      <a:r>
                        <a:rPr sz="1600" b="1" spc="-25" dirty="0">
                          <a:solidFill>
                            <a:srgbClr val="FFFFFF"/>
                          </a:solidFill>
                          <a:latin typeface="Tahoma"/>
                          <a:cs typeface="Tahoma"/>
                        </a:rPr>
                        <a:t>ID</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ct val="100000"/>
                        </a:lnSpc>
                        <a:spcBef>
                          <a:spcPts val="355"/>
                        </a:spcBef>
                      </a:pPr>
                      <a:r>
                        <a:rPr sz="1600" b="1" spc="-10" dirty="0">
                          <a:solidFill>
                            <a:srgbClr val="FFFFFF"/>
                          </a:solidFill>
                          <a:latin typeface="Tahoma"/>
                          <a:cs typeface="Tahoma"/>
                        </a:rPr>
                        <a:t>Sales</a:t>
                      </a:r>
                      <a:endParaRPr sz="1600">
                        <a:latin typeface="Tahoma"/>
                        <a:cs typeface="Tahom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335280">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1"/>
                  </a:ext>
                </a:extLst>
              </a:tr>
              <a:tr h="335280">
                <a:tc>
                  <a:txBody>
                    <a:bodyPr/>
                    <a:lstStyle/>
                    <a:p>
                      <a:pPr algn="ctr">
                        <a:lnSpc>
                          <a:spcPct val="100000"/>
                        </a:lnSpc>
                        <a:spcBef>
                          <a:spcPts val="355"/>
                        </a:spcBef>
                      </a:pPr>
                      <a:r>
                        <a:rPr sz="1600" spc="-50" dirty="0">
                          <a:latin typeface="Verdana"/>
                          <a:cs typeface="Verdana"/>
                        </a:rPr>
                        <a:t>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50" dirty="0">
                          <a:latin typeface="Verdana"/>
                          <a:cs typeface="Verdana"/>
                        </a:rPr>
                        <a:t>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5" dirty="0">
                          <a:latin typeface="Verdana"/>
                          <a:cs typeface="Verdana"/>
                        </a:rPr>
                        <a:t>10</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2"/>
                  </a:ext>
                </a:extLst>
              </a:tr>
              <a:tr h="335280">
                <a:tc>
                  <a:txBody>
                    <a:bodyPr/>
                    <a:lstStyle/>
                    <a:p>
                      <a:pPr algn="ctr">
                        <a:lnSpc>
                          <a:spcPct val="100000"/>
                        </a:lnSpc>
                        <a:spcBef>
                          <a:spcPts val="355"/>
                        </a:spcBef>
                      </a:pPr>
                      <a:r>
                        <a:rPr sz="1600" spc="-50" dirty="0">
                          <a:latin typeface="Verdana"/>
                          <a:cs typeface="Verdana"/>
                        </a:rPr>
                        <a:t>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50" dirty="0">
                          <a:latin typeface="Verdana"/>
                          <a:cs typeface="Verdana"/>
                        </a:rPr>
                        <a:t>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5" dirty="0">
                          <a:latin typeface="Verdana"/>
                          <a:cs typeface="Verdana"/>
                        </a:rPr>
                        <a:t>12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3"/>
                  </a:ext>
                </a:extLst>
              </a:tr>
              <a:tr h="335280">
                <a:tc>
                  <a:txBody>
                    <a:bodyPr/>
                    <a:lstStyle/>
                    <a:p>
                      <a:pPr algn="ctr">
                        <a:lnSpc>
                          <a:spcPct val="100000"/>
                        </a:lnSpc>
                        <a:spcBef>
                          <a:spcPts val="355"/>
                        </a:spcBef>
                      </a:pPr>
                      <a:r>
                        <a:rPr sz="1600" spc="-50" dirty="0">
                          <a:latin typeface="Verdana"/>
                          <a:cs typeface="Verdana"/>
                        </a:rPr>
                        <a:t>3</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50" dirty="0">
                          <a:latin typeface="Verdana"/>
                          <a:cs typeface="Verdana"/>
                        </a:rPr>
                        <a:t>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5" dirty="0">
                          <a:latin typeface="Verdana"/>
                          <a:cs typeface="Verdana"/>
                        </a:rPr>
                        <a:t>343</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4"/>
                  </a:ext>
                </a:extLst>
              </a:tr>
              <a:tr h="335280">
                <a:tc>
                  <a:txBody>
                    <a:bodyPr/>
                    <a:lstStyle/>
                    <a:p>
                      <a:pPr algn="ctr">
                        <a:lnSpc>
                          <a:spcPct val="100000"/>
                        </a:lnSpc>
                        <a:spcBef>
                          <a:spcPts val="355"/>
                        </a:spcBef>
                      </a:pPr>
                      <a:r>
                        <a:rPr sz="1600" spc="-50" dirty="0">
                          <a:latin typeface="Verdana"/>
                          <a:cs typeface="Verdana"/>
                        </a:rPr>
                        <a:t>4</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50" dirty="0">
                          <a:latin typeface="Verdana"/>
                          <a:cs typeface="Verdana"/>
                        </a:rPr>
                        <a:t>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55"/>
                        </a:spcBef>
                      </a:pPr>
                      <a:r>
                        <a:rPr sz="1600" spc="-25" dirty="0">
                          <a:latin typeface="Verdana"/>
                          <a:cs typeface="Verdana"/>
                        </a:rPr>
                        <a:t>54</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5"/>
                  </a:ext>
                </a:extLst>
              </a:tr>
              <a:tr h="335280">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extLst>
                  <a:ext uri="{0D108BD9-81ED-4DB2-BD59-A6C34878D82A}">
                    <a16:rowId xmlns:a16="http://schemas.microsoft.com/office/drawing/2014/main" val="10006"/>
                  </a:ext>
                </a:extLst>
              </a:tr>
              <a:tr h="335280">
                <a:tc>
                  <a:txBody>
                    <a:bodyPr/>
                    <a:lstStyle/>
                    <a:p>
                      <a:pPr algn="ctr">
                        <a:lnSpc>
                          <a:spcPct val="100000"/>
                        </a:lnSpc>
                        <a:spcBef>
                          <a:spcPts val="355"/>
                        </a:spcBef>
                      </a:pPr>
                      <a:r>
                        <a:rPr sz="1600" spc="-25" dirty="0">
                          <a:latin typeface="Verdana"/>
                          <a:cs typeface="Verdana"/>
                        </a:rPr>
                        <a:t>140</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50" dirty="0">
                          <a:latin typeface="Verdana"/>
                          <a:cs typeface="Verdana"/>
                        </a:rPr>
                        <a:t>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25" dirty="0">
                          <a:latin typeface="Verdana"/>
                          <a:cs typeface="Verdana"/>
                        </a:rPr>
                        <a:t>545</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extLst>
                  <a:ext uri="{0D108BD9-81ED-4DB2-BD59-A6C34878D82A}">
                    <a16:rowId xmlns:a16="http://schemas.microsoft.com/office/drawing/2014/main" val="10007"/>
                  </a:ext>
                </a:extLst>
              </a:tr>
              <a:tr h="335280">
                <a:tc>
                  <a:txBody>
                    <a:bodyPr/>
                    <a:lstStyle/>
                    <a:p>
                      <a:pPr algn="ctr">
                        <a:lnSpc>
                          <a:spcPct val="100000"/>
                        </a:lnSpc>
                        <a:spcBef>
                          <a:spcPts val="355"/>
                        </a:spcBef>
                      </a:pPr>
                      <a:r>
                        <a:rPr sz="1600" spc="-25" dirty="0">
                          <a:latin typeface="Verdana"/>
                          <a:cs typeface="Verdana"/>
                        </a:rPr>
                        <a:t>141</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50" dirty="0">
                          <a:latin typeface="Verdana"/>
                          <a:cs typeface="Verdana"/>
                        </a:rPr>
                        <a:t>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25" dirty="0">
                          <a:latin typeface="Verdana"/>
                          <a:cs typeface="Verdana"/>
                        </a:rPr>
                        <a:t>53</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extLst>
                  <a:ext uri="{0D108BD9-81ED-4DB2-BD59-A6C34878D82A}">
                    <a16:rowId xmlns:a16="http://schemas.microsoft.com/office/drawing/2014/main" val="10008"/>
                  </a:ext>
                </a:extLst>
              </a:tr>
              <a:tr h="335280">
                <a:tc>
                  <a:txBody>
                    <a:bodyPr/>
                    <a:lstStyle/>
                    <a:p>
                      <a:pPr algn="ctr">
                        <a:lnSpc>
                          <a:spcPct val="100000"/>
                        </a:lnSpc>
                        <a:spcBef>
                          <a:spcPts val="355"/>
                        </a:spcBef>
                      </a:pPr>
                      <a:r>
                        <a:rPr sz="1600" spc="-25" dirty="0">
                          <a:latin typeface="Verdana"/>
                          <a:cs typeface="Verdana"/>
                        </a:rPr>
                        <a:t>142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50" dirty="0">
                          <a:latin typeface="Verdana"/>
                          <a:cs typeface="Verdana"/>
                        </a:rPr>
                        <a:t>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tc>
                  <a:txBody>
                    <a:bodyPr/>
                    <a:lstStyle/>
                    <a:p>
                      <a:pPr algn="ctr">
                        <a:lnSpc>
                          <a:spcPct val="100000"/>
                        </a:lnSpc>
                        <a:spcBef>
                          <a:spcPts val="355"/>
                        </a:spcBef>
                      </a:pPr>
                      <a:r>
                        <a:rPr sz="1600" spc="-25" dirty="0">
                          <a:latin typeface="Verdana"/>
                          <a:cs typeface="Verdana"/>
                        </a:rPr>
                        <a:t>32</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AC090"/>
                    </a:solidFill>
                  </a:tcPr>
                </a:tc>
                <a:extLst>
                  <a:ext uri="{0D108BD9-81ED-4DB2-BD59-A6C34878D82A}">
                    <a16:rowId xmlns:a16="http://schemas.microsoft.com/office/drawing/2014/main" val="10009"/>
                  </a:ext>
                </a:extLst>
              </a:tr>
              <a:tr h="335280">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3D69B"/>
                    </a:solidFill>
                  </a:tcPr>
                </a:tc>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3D69B"/>
                    </a:solidFill>
                  </a:tcPr>
                </a:tc>
                <a:tc>
                  <a:txBody>
                    <a:bodyPr/>
                    <a:lstStyle/>
                    <a:p>
                      <a:pPr algn="ctr">
                        <a:lnSpc>
                          <a:spcPct val="100000"/>
                        </a:lnSpc>
                        <a:spcBef>
                          <a:spcPts val="355"/>
                        </a:spcBef>
                      </a:pPr>
                      <a:r>
                        <a:rPr sz="1600" spc="225" dirty="0">
                          <a:latin typeface="Verdana"/>
                          <a:cs typeface="Verdana"/>
                        </a:rPr>
                        <a:t>…</a:t>
                      </a:r>
                      <a:endParaRPr sz="1600">
                        <a:latin typeface="Verdana"/>
                        <a:cs typeface="Verdana"/>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3D69B"/>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3840">
              <a:lnSpc>
                <a:spcPct val="100000"/>
              </a:lnSpc>
              <a:spcBef>
                <a:spcPts val="100"/>
              </a:spcBef>
            </a:pPr>
            <a:r>
              <a:rPr spc="-295" dirty="0"/>
              <a:t>Intermittent</a:t>
            </a:r>
            <a:r>
              <a:rPr spc="-50" dirty="0"/>
              <a:t> </a:t>
            </a:r>
            <a:r>
              <a:rPr spc="-135" dirty="0"/>
              <a:t>time</a:t>
            </a:r>
            <a:r>
              <a:rPr spc="-85" dirty="0"/>
              <a:t> </a:t>
            </a:r>
            <a:r>
              <a:rPr spc="-130" dirty="0"/>
              <a:t>series</a:t>
            </a:r>
          </a:p>
        </p:txBody>
      </p:sp>
      <p:sp>
        <p:nvSpPr>
          <p:cNvPr id="90" name="object 9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91" name="object 91"/>
          <p:cNvSpPr txBox="1">
            <a:spLocks noGrp="1"/>
          </p:cNvSpPr>
          <p:nvPr>
            <p:ph type="sldNum" sz="quarter" idx="7"/>
          </p:nvPr>
        </p:nvSpPr>
        <p:spPr>
          <a:prstGeom prst="rect">
            <a:avLst/>
          </a:prstGeom>
        </p:spPr>
        <p:txBody>
          <a:bodyPr vert="horz" wrap="square" lIns="0" tIns="13335" rIns="0" bIns="0" rtlCol="0">
            <a:spAutoFit/>
          </a:bodyPr>
          <a:lstStyle/>
          <a:p>
            <a:pPr marL="121920">
              <a:lnSpc>
                <a:spcPct val="100000"/>
              </a:lnSpc>
              <a:spcBef>
                <a:spcPts val="105"/>
              </a:spcBef>
            </a:pPr>
            <a:fld id="{81D60167-4931-47E6-BA6A-407CBD079E47}" type="slidenum">
              <a:rPr spc="-25" dirty="0"/>
              <a:t>60</a:t>
            </a:fld>
            <a:endParaRPr spc="-25" dirty="0"/>
          </a:p>
        </p:txBody>
      </p:sp>
      <p:sp>
        <p:nvSpPr>
          <p:cNvPr id="3" name="object 3"/>
          <p:cNvSpPr txBox="1"/>
          <p:nvPr/>
        </p:nvSpPr>
        <p:spPr>
          <a:xfrm>
            <a:off x="840831" y="4272788"/>
            <a:ext cx="3994785" cy="29972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1800" dirty="0">
                <a:latin typeface="Verdana"/>
                <a:cs typeface="Verdana"/>
              </a:rPr>
              <a:t>MAE</a:t>
            </a:r>
            <a:r>
              <a:rPr sz="1800" spc="-120" dirty="0">
                <a:latin typeface="Verdana"/>
                <a:cs typeface="Verdana"/>
              </a:rPr>
              <a:t> </a:t>
            </a:r>
            <a:r>
              <a:rPr sz="1800" spc="-200" dirty="0">
                <a:latin typeface="Verdana"/>
                <a:cs typeface="Verdana"/>
              </a:rPr>
              <a:t>is</a:t>
            </a:r>
            <a:r>
              <a:rPr sz="1800" spc="-110" dirty="0">
                <a:latin typeface="Verdana"/>
                <a:cs typeface="Verdana"/>
              </a:rPr>
              <a:t> </a:t>
            </a:r>
            <a:r>
              <a:rPr sz="1800" spc="-80" dirty="0">
                <a:latin typeface="Verdana"/>
                <a:cs typeface="Verdana"/>
              </a:rPr>
              <a:t>minimised</a:t>
            </a:r>
            <a:r>
              <a:rPr sz="1800" spc="-105" dirty="0">
                <a:latin typeface="Verdana"/>
                <a:cs typeface="Verdana"/>
              </a:rPr>
              <a:t> </a:t>
            </a:r>
            <a:r>
              <a:rPr sz="1800" dirty="0">
                <a:latin typeface="Verdana"/>
                <a:cs typeface="Verdana"/>
              </a:rPr>
              <a:t>by</a:t>
            </a:r>
            <a:r>
              <a:rPr sz="1800" spc="-120" dirty="0">
                <a:latin typeface="Verdana"/>
                <a:cs typeface="Verdana"/>
              </a:rPr>
              <a:t> </a:t>
            </a:r>
            <a:r>
              <a:rPr sz="1800" spc="-20" dirty="0">
                <a:latin typeface="Verdana"/>
                <a:cs typeface="Verdana"/>
              </a:rPr>
              <a:t>the</a:t>
            </a:r>
            <a:r>
              <a:rPr sz="1800" spc="-105" dirty="0">
                <a:latin typeface="Verdana"/>
                <a:cs typeface="Verdana"/>
              </a:rPr>
              <a:t> </a:t>
            </a:r>
            <a:r>
              <a:rPr sz="1800" spc="-10" dirty="0">
                <a:latin typeface="Verdana"/>
                <a:cs typeface="Verdana"/>
              </a:rPr>
              <a:t>median.</a:t>
            </a:r>
            <a:endParaRPr sz="1800">
              <a:latin typeface="Verdana"/>
              <a:cs typeface="Verdana"/>
            </a:endParaRPr>
          </a:p>
        </p:txBody>
      </p:sp>
      <p:sp>
        <p:nvSpPr>
          <p:cNvPr id="4" name="object 4"/>
          <p:cNvSpPr txBox="1"/>
          <p:nvPr/>
        </p:nvSpPr>
        <p:spPr>
          <a:xfrm>
            <a:off x="840831" y="4922011"/>
            <a:ext cx="4097654" cy="577215"/>
          </a:xfrm>
          <a:prstGeom prst="rect">
            <a:avLst/>
          </a:prstGeom>
        </p:spPr>
        <p:txBody>
          <a:bodyPr vert="horz" wrap="square" lIns="0" tIns="9525" rIns="0" bIns="0" rtlCol="0">
            <a:spAutoFit/>
          </a:bodyPr>
          <a:lstStyle/>
          <a:p>
            <a:pPr marL="355600" marR="5080" indent="-342900">
              <a:lnSpc>
                <a:spcPct val="101099"/>
              </a:lnSpc>
              <a:spcBef>
                <a:spcPts val="75"/>
              </a:spcBef>
              <a:buFont typeface="Arial MT"/>
              <a:buChar char="•"/>
              <a:tabLst>
                <a:tab pos="355600" algn="l"/>
              </a:tabLst>
            </a:pPr>
            <a:r>
              <a:rPr sz="1800" spc="-65" dirty="0">
                <a:latin typeface="Verdana"/>
                <a:cs typeface="Verdana"/>
              </a:rPr>
              <a:t>“Best”</a:t>
            </a:r>
            <a:r>
              <a:rPr sz="1800" spc="-105" dirty="0">
                <a:latin typeface="Verdana"/>
                <a:cs typeface="Verdana"/>
              </a:rPr>
              <a:t> </a:t>
            </a:r>
            <a:r>
              <a:rPr sz="1800" spc="-20" dirty="0">
                <a:latin typeface="Verdana"/>
                <a:cs typeface="Verdana"/>
              </a:rPr>
              <a:t>forecast</a:t>
            </a:r>
            <a:r>
              <a:rPr sz="1800" spc="-110" dirty="0">
                <a:latin typeface="Verdana"/>
                <a:cs typeface="Verdana"/>
              </a:rPr>
              <a:t> </a:t>
            </a:r>
            <a:r>
              <a:rPr sz="1800" spc="-200" dirty="0">
                <a:latin typeface="Verdana"/>
                <a:cs typeface="Verdana"/>
              </a:rPr>
              <a:t>is</a:t>
            </a:r>
            <a:r>
              <a:rPr sz="1800" spc="-110" dirty="0">
                <a:latin typeface="Verdana"/>
                <a:cs typeface="Verdana"/>
              </a:rPr>
              <a:t> </a:t>
            </a:r>
            <a:r>
              <a:rPr sz="1800" spc="-85" dirty="0">
                <a:latin typeface="Verdana"/>
                <a:cs typeface="Verdana"/>
              </a:rPr>
              <a:t>zero.</a:t>
            </a:r>
            <a:r>
              <a:rPr sz="1800" spc="-110" dirty="0">
                <a:latin typeface="Verdana"/>
                <a:cs typeface="Verdana"/>
              </a:rPr>
              <a:t> </a:t>
            </a:r>
            <a:r>
              <a:rPr sz="1800" dirty="0">
                <a:latin typeface="Verdana"/>
                <a:cs typeface="Verdana"/>
              </a:rPr>
              <a:t>MAE</a:t>
            </a:r>
            <a:r>
              <a:rPr sz="1800" spc="-110" dirty="0">
                <a:latin typeface="Verdana"/>
                <a:cs typeface="Verdana"/>
              </a:rPr>
              <a:t> </a:t>
            </a:r>
            <a:r>
              <a:rPr sz="1800" spc="-200" dirty="0">
                <a:latin typeface="Verdana"/>
                <a:cs typeface="Verdana"/>
              </a:rPr>
              <a:t>is</a:t>
            </a:r>
            <a:r>
              <a:rPr sz="1800" spc="-110" dirty="0">
                <a:latin typeface="Verdana"/>
                <a:cs typeface="Verdana"/>
              </a:rPr>
              <a:t> </a:t>
            </a:r>
            <a:r>
              <a:rPr sz="1800" spc="80" dirty="0">
                <a:latin typeface="Verdana"/>
                <a:cs typeface="Verdana"/>
              </a:rPr>
              <a:t>bad </a:t>
            </a:r>
            <a:r>
              <a:rPr sz="1800" spc="-40" dirty="0">
                <a:latin typeface="Verdana"/>
                <a:cs typeface="Verdana"/>
              </a:rPr>
              <a:t>metric</a:t>
            </a:r>
            <a:r>
              <a:rPr sz="1800" spc="-125" dirty="0">
                <a:latin typeface="Verdana"/>
                <a:cs typeface="Verdana"/>
              </a:rPr>
              <a:t> </a:t>
            </a:r>
            <a:r>
              <a:rPr sz="1800" spc="-75" dirty="0">
                <a:latin typeface="Verdana"/>
                <a:cs typeface="Verdana"/>
              </a:rPr>
              <a:t>for</a:t>
            </a:r>
            <a:r>
              <a:rPr sz="1800" spc="-120" dirty="0">
                <a:latin typeface="Verdana"/>
                <a:cs typeface="Verdana"/>
              </a:rPr>
              <a:t> </a:t>
            </a:r>
            <a:r>
              <a:rPr sz="1800" spc="-80" dirty="0">
                <a:latin typeface="Verdana"/>
                <a:cs typeface="Verdana"/>
              </a:rPr>
              <a:t>intermittent</a:t>
            </a:r>
            <a:r>
              <a:rPr sz="1800" spc="-114" dirty="0">
                <a:latin typeface="Verdana"/>
                <a:cs typeface="Verdana"/>
              </a:rPr>
              <a:t> </a:t>
            </a:r>
            <a:r>
              <a:rPr sz="1800" spc="-20" dirty="0">
                <a:latin typeface="Verdana"/>
                <a:cs typeface="Verdana"/>
              </a:rPr>
              <a:t>data.</a:t>
            </a:r>
            <a:endParaRPr sz="1800">
              <a:latin typeface="Verdana"/>
              <a:cs typeface="Verdana"/>
            </a:endParaRPr>
          </a:p>
        </p:txBody>
      </p:sp>
      <p:grpSp>
        <p:nvGrpSpPr>
          <p:cNvPr id="5" name="object 5"/>
          <p:cNvGrpSpPr/>
          <p:nvPr/>
        </p:nvGrpSpPr>
        <p:grpSpPr>
          <a:xfrm>
            <a:off x="1440661" y="2727086"/>
            <a:ext cx="2849245" cy="754380"/>
            <a:chOff x="1440661" y="2727086"/>
            <a:chExt cx="2849245" cy="754380"/>
          </a:xfrm>
        </p:grpSpPr>
        <p:pic>
          <p:nvPicPr>
            <p:cNvPr id="6" name="object 6"/>
            <p:cNvPicPr/>
            <p:nvPr/>
          </p:nvPicPr>
          <p:blipFill>
            <a:blip r:embed="rId2" cstate="print"/>
            <a:stretch>
              <a:fillRect/>
            </a:stretch>
          </p:blipFill>
          <p:spPr>
            <a:xfrm>
              <a:off x="3617982" y="2736855"/>
              <a:ext cx="159996" cy="140564"/>
            </a:xfrm>
            <a:prstGeom prst="rect">
              <a:avLst/>
            </a:prstGeom>
          </p:spPr>
        </p:pic>
        <p:pic>
          <p:nvPicPr>
            <p:cNvPr id="7" name="object 7"/>
            <p:cNvPicPr/>
            <p:nvPr/>
          </p:nvPicPr>
          <p:blipFill>
            <a:blip r:embed="rId3" cstate="print"/>
            <a:stretch>
              <a:fillRect/>
            </a:stretch>
          </p:blipFill>
          <p:spPr>
            <a:xfrm>
              <a:off x="4129596" y="3333400"/>
              <a:ext cx="159996" cy="140564"/>
            </a:xfrm>
            <a:prstGeom prst="rect">
              <a:avLst/>
            </a:prstGeom>
          </p:spPr>
        </p:pic>
        <p:pic>
          <p:nvPicPr>
            <p:cNvPr id="8" name="object 8"/>
            <p:cNvPicPr/>
            <p:nvPr/>
          </p:nvPicPr>
          <p:blipFill>
            <a:blip r:embed="rId4" cstate="print"/>
            <a:stretch>
              <a:fillRect/>
            </a:stretch>
          </p:blipFill>
          <p:spPr>
            <a:xfrm>
              <a:off x="1440661" y="3335329"/>
              <a:ext cx="159996" cy="140564"/>
            </a:xfrm>
            <a:prstGeom prst="rect">
              <a:avLst/>
            </a:prstGeom>
          </p:spPr>
        </p:pic>
        <p:pic>
          <p:nvPicPr>
            <p:cNvPr id="9" name="object 9"/>
            <p:cNvPicPr/>
            <p:nvPr/>
          </p:nvPicPr>
          <p:blipFill>
            <a:blip r:embed="rId2" cstate="print"/>
            <a:stretch>
              <a:fillRect/>
            </a:stretch>
          </p:blipFill>
          <p:spPr>
            <a:xfrm>
              <a:off x="1975238" y="2727086"/>
              <a:ext cx="159996" cy="140564"/>
            </a:xfrm>
            <a:prstGeom prst="rect">
              <a:avLst/>
            </a:prstGeom>
          </p:spPr>
        </p:pic>
        <p:pic>
          <p:nvPicPr>
            <p:cNvPr id="10" name="object 10"/>
            <p:cNvPicPr/>
            <p:nvPr/>
          </p:nvPicPr>
          <p:blipFill>
            <a:blip r:embed="rId5" cstate="print"/>
            <a:stretch>
              <a:fillRect/>
            </a:stretch>
          </p:blipFill>
          <p:spPr>
            <a:xfrm>
              <a:off x="2516696" y="3340515"/>
              <a:ext cx="159996" cy="140564"/>
            </a:xfrm>
            <a:prstGeom prst="rect">
              <a:avLst/>
            </a:prstGeom>
          </p:spPr>
        </p:pic>
        <p:pic>
          <p:nvPicPr>
            <p:cNvPr id="11" name="object 11"/>
            <p:cNvPicPr/>
            <p:nvPr/>
          </p:nvPicPr>
          <p:blipFill>
            <a:blip r:embed="rId3" cstate="print"/>
            <a:stretch>
              <a:fillRect/>
            </a:stretch>
          </p:blipFill>
          <p:spPr>
            <a:xfrm>
              <a:off x="3053774" y="3332245"/>
              <a:ext cx="159996" cy="140564"/>
            </a:xfrm>
            <a:prstGeom prst="rect">
              <a:avLst/>
            </a:prstGeom>
          </p:spPr>
        </p:pic>
      </p:grpSp>
      <p:sp>
        <p:nvSpPr>
          <p:cNvPr id="12" name="object 12"/>
          <p:cNvSpPr txBox="1"/>
          <p:nvPr/>
        </p:nvSpPr>
        <p:spPr>
          <a:xfrm>
            <a:off x="4113527" y="2818891"/>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grpSp>
        <p:nvGrpSpPr>
          <p:cNvPr id="13" name="object 13"/>
          <p:cNvGrpSpPr/>
          <p:nvPr/>
        </p:nvGrpSpPr>
        <p:grpSpPr>
          <a:xfrm>
            <a:off x="724618" y="1992139"/>
            <a:ext cx="4090035" cy="1739264"/>
            <a:chOff x="724618" y="1992139"/>
            <a:chExt cx="4090035" cy="1739264"/>
          </a:xfrm>
        </p:grpSpPr>
        <p:sp>
          <p:nvSpPr>
            <p:cNvPr id="14" name="object 14"/>
            <p:cNvSpPr/>
            <p:nvPr/>
          </p:nvSpPr>
          <p:spPr>
            <a:xfrm>
              <a:off x="2852059" y="2011189"/>
              <a:ext cx="0" cy="1485900"/>
            </a:xfrm>
            <a:custGeom>
              <a:avLst/>
              <a:gdLst/>
              <a:ahLst/>
              <a:cxnLst/>
              <a:rect l="l" t="t" r="r" b="b"/>
              <a:pathLst>
                <a:path h="1485900">
                  <a:moveTo>
                    <a:pt x="0" y="1485803"/>
                  </a:moveTo>
                  <a:lnTo>
                    <a:pt x="1" y="0"/>
                  </a:lnTo>
                </a:path>
              </a:pathLst>
            </a:custGeom>
            <a:ln w="38100">
              <a:solidFill>
                <a:srgbClr val="BFBFBF"/>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872900" y="3332245"/>
              <a:ext cx="159996" cy="140564"/>
            </a:xfrm>
            <a:prstGeom prst="rect">
              <a:avLst/>
            </a:prstGeom>
          </p:spPr>
        </p:pic>
        <p:sp>
          <p:nvSpPr>
            <p:cNvPr id="16" name="object 16"/>
            <p:cNvSpPr/>
            <p:nvPr/>
          </p:nvSpPr>
          <p:spPr>
            <a:xfrm>
              <a:off x="957330" y="3405611"/>
              <a:ext cx="638810" cy="5715"/>
            </a:xfrm>
            <a:custGeom>
              <a:avLst/>
              <a:gdLst/>
              <a:ahLst/>
              <a:cxnLst/>
              <a:rect l="l" t="t" r="r" b="b"/>
              <a:pathLst>
                <a:path w="638810" h="5714">
                  <a:moveTo>
                    <a:pt x="638564" y="0"/>
                  </a:moveTo>
                  <a:lnTo>
                    <a:pt x="0" y="5185"/>
                  </a:lnTo>
                </a:path>
              </a:pathLst>
            </a:custGeom>
            <a:solidFill>
              <a:srgbClr val="7F7F7F"/>
            </a:solidFill>
          </p:spPr>
          <p:txBody>
            <a:bodyPr wrap="square" lIns="0" tIns="0" rIns="0" bIns="0" rtlCol="0"/>
            <a:lstStyle/>
            <a:p>
              <a:endParaRPr/>
            </a:p>
          </p:txBody>
        </p:sp>
        <p:sp>
          <p:nvSpPr>
            <p:cNvPr id="17" name="object 17"/>
            <p:cNvSpPr/>
            <p:nvPr/>
          </p:nvSpPr>
          <p:spPr>
            <a:xfrm>
              <a:off x="957330" y="3405612"/>
              <a:ext cx="638810" cy="5715"/>
            </a:xfrm>
            <a:custGeom>
              <a:avLst/>
              <a:gdLst/>
              <a:ahLst/>
              <a:cxnLst/>
              <a:rect l="l" t="t" r="r" b="b"/>
              <a:pathLst>
                <a:path w="638810" h="5714">
                  <a:moveTo>
                    <a:pt x="0" y="5185"/>
                  </a:moveTo>
                  <a:lnTo>
                    <a:pt x="638565" y="0"/>
                  </a:lnTo>
                </a:path>
              </a:pathLst>
            </a:custGeom>
            <a:ln w="38100">
              <a:solidFill>
                <a:srgbClr val="7F7F7F"/>
              </a:solidFill>
            </a:ln>
          </p:spPr>
          <p:txBody>
            <a:bodyPr wrap="square" lIns="0" tIns="0" rIns="0" bIns="0" rtlCol="0"/>
            <a:lstStyle/>
            <a:p>
              <a:endParaRPr/>
            </a:p>
          </p:txBody>
        </p:sp>
        <p:sp>
          <p:nvSpPr>
            <p:cNvPr id="18" name="object 18"/>
            <p:cNvSpPr/>
            <p:nvPr/>
          </p:nvSpPr>
          <p:spPr>
            <a:xfrm>
              <a:off x="1525987" y="2843697"/>
              <a:ext cx="476250" cy="562610"/>
            </a:xfrm>
            <a:custGeom>
              <a:avLst/>
              <a:gdLst/>
              <a:ahLst/>
              <a:cxnLst/>
              <a:rect l="l" t="t" r="r" b="b"/>
              <a:pathLst>
                <a:path w="476250" h="562610">
                  <a:moveTo>
                    <a:pt x="476049" y="0"/>
                  </a:moveTo>
                  <a:lnTo>
                    <a:pt x="0" y="562220"/>
                  </a:lnTo>
                </a:path>
              </a:pathLst>
            </a:custGeom>
            <a:solidFill>
              <a:srgbClr val="7F7F7F"/>
            </a:solidFill>
          </p:spPr>
          <p:txBody>
            <a:bodyPr wrap="square" lIns="0" tIns="0" rIns="0" bIns="0" rtlCol="0"/>
            <a:lstStyle/>
            <a:p>
              <a:endParaRPr/>
            </a:p>
          </p:txBody>
        </p:sp>
        <p:sp>
          <p:nvSpPr>
            <p:cNvPr id="19" name="object 19"/>
            <p:cNvSpPr/>
            <p:nvPr/>
          </p:nvSpPr>
          <p:spPr>
            <a:xfrm>
              <a:off x="1525987" y="2843697"/>
              <a:ext cx="476250" cy="562610"/>
            </a:xfrm>
            <a:custGeom>
              <a:avLst/>
              <a:gdLst/>
              <a:ahLst/>
              <a:cxnLst/>
              <a:rect l="l" t="t" r="r" b="b"/>
              <a:pathLst>
                <a:path w="476250" h="562610">
                  <a:moveTo>
                    <a:pt x="0" y="562220"/>
                  </a:moveTo>
                  <a:lnTo>
                    <a:pt x="476050" y="0"/>
                  </a:lnTo>
                </a:path>
              </a:pathLst>
            </a:custGeom>
            <a:ln w="38100">
              <a:solidFill>
                <a:srgbClr val="7F7F7F"/>
              </a:solidFill>
            </a:ln>
          </p:spPr>
          <p:txBody>
            <a:bodyPr wrap="square" lIns="0" tIns="0" rIns="0" bIns="0" rtlCol="0"/>
            <a:lstStyle/>
            <a:p>
              <a:endParaRPr/>
            </a:p>
          </p:txBody>
        </p:sp>
        <p:sp>
          <p:nvSpPr>
            <p:cNvPr id="20" name="object 20"/>
            <p:cNvSpPr/>
            <p:nvPr/>
          </p:nvSpPr>
          <p:spPr>
            <a:xfrm>
              <a:off x="2074999" y="2792441"/>
              <a:ext cx="468630" cy="572135"/>
            </a:xfrm>
            <a:custGeom>
              <a:avLst/>
              <a:gdLst/>
              <a:ahLst/>
              <a:cxnLst/>
              <a:rect l="l" t="t" r="r" b="b"/>
              <a:pathLst>
                <a:path w="468630" h="572135">
                  <a:moveTo>
                    <a:pt x="0" y="0"/>
                  </a:moveTo>
                  <a:lnTo>
                    <a:pt x="468495" y="572025"/>
                  </a:lnTo>
                </a:path>
              </a:pathLst>
            </a:custGeom>
            <a:solidFill>
              <a:srgbClr val="7F7F7F"/>
            </a:solidFill>
          </p:spPr>
          <p:txBody>
            <a:bodyPr wrap="square" lIns="0" tIns="0" rIns="0" bIns="0" rtlCol="0"/>
            <a:lstStyle/>
            <a:p>
              <a:endParaRPr/>
            </a:p>
          </p:txBody>
        </p:sp>
        <p:sp>
          <p:nvSpPr>
            <p:cNvPr id="21" name="object 21"/>
            <p:cNvSpPr/>
            <p:nvPr/>
          </p:nvSpPr>
          <p:spPr>
            <a:xfrm>
              <a:off x="2074999" y="2792441"/>
              <a:ext cx="468630" cy="572135"/>
            </a:xfrm>
            <a:custGeom>
              <a:avLst/>
              <a:gdLst/>
              <a:ahLst/>
              <a:cxnLst/>
              <a:rect l="l" t="t" r="r" b="b"/>
              <a:pathLst>
                <a:path w="468630" h="572135">
                  <a:moveTo>
                    <a:pt x="0" y="0"/>
                  </a:moveTo>
                  <a:lnTo>
                    <a:pt x="468495" y="572026"/>
                  </a:lnTo>
                </a:path>
              </a:pathLst>
            </a:custGeom>
            <a:ln w="38100">
              <a:solidFill>
                <a:srgbClr val="7F7F7F"/>
              </a:solidFill>
            </a:ln>
          </p:spPr>
          <p:txBody>
            <a:bodyPr wrap="square" lIns="0" tIns="0" rIns="0" bIns="0" rtlCol="0"/>
            <a:lstStyle/>
            <a:p>
              <a:endParaRPr/>
            </a:p>
          </p:txBody>
        </p:sp>
        <p:sp>
          <p:nvSpPr>
            <p:cNvPr id="22" name="object 22"/>
            <p:cNvSpPr/>
            <p:nvPr/>
          </p:nvSpPr>
          <p:spPr>
            <a:xfrm>
              <a:off x="2595111" y="3402526"/>
              <a:ext cx="463550" cy="8890"/>
            </a:xfrm>
            <a:custGeom>
              <a:avLst/>
              <a:gdLst/>
              <a:ahLst/>
              <a:cxnLst/>
              <a:rect l="l" t="t" r="r" b="b"/>
              <a:pathLst>
                <a:path w="463550" h="8889">
                  <a:moveTo>
                    <a:pt x="463425" y="0"/>
                  </a:moveTo>
                  <a:lnTo>
                    <a:pt x="0" y="8270"/>
                  </a:lnTo>
                </a:path>
              </a:pathLst>
            </a:custGeom>
            <a:solidFill>
              <a:srgbClr val="7F7F7F"/>
            </a:solidFill>
          </p:spPr>
          <p:txBody>
            <a:bodyPr wrap="square" lIns="0" tIns="0" rIns="0" bIns="0" rtlCol="0"/>
            <a:lstStyle/>
            <a:p>
              <a:endParaRPr/>
            </a:p>
          </p:txBody>
        </p:sp>
        <p:sp>
          <p:nvSpPr>
            <p:cNvPr id="23" name="object 23"/>
            <p:cNvSpPr/>
            <p:nvPr/>
          </p:nvSpPr>
          <p:spPr>
            <a:xfrm>
              <a:off x="2595111" y="3402527"/>
              <a:ext cx="463550" cy="8890"/>
            </a:xfrm>
            <a:custGeom>
              <a:avLst/>
              <a:gdLst/>
              <a:ahLst/>
              <a:cxnLst/>
              <a:rect l="l" t="t" r="r" b="b"/>
              <a:pathLst>
                <a:path w="463550" h="8889">
                  <a:moveTo>
                    <a:pt x="0" y="8270"/>
                  </a:moveTo>
                  <a:lnTo>
                    <a:pt x="463425" y="0"/>
                  </a:lnTo>
                </a:path>
              </a:pathLst>
            </a:custGeom>
            <a:ln w="38100">
              <a:solidFill>
                <a:srgbClr val="7F7F7F"/>
              </a:solidFill>
            </a:ln>
          </p:spPr>
          <p:txBody>
            <a:bodyPr wrap="square" lIns="0" tIns="0" rIns="0" bIns="0" rtlCol="0"/>
            <a:lstStyle/>
            <a:p>
              <a:endParaRPr/>
            </a:p>
          </p:txBody>
        </p:sp>
        <p:sp>
          <p:nvSpPr>
            <p:cNvPr id="24" name="object 24"/>
            <p:cNvSpPr/>
            <p:nvPr/>
          </p:nvSpPr>
          <p:spPr>
            <a:xfrm>
              <a:off x="3159320" y="2853466"/>
              <a:ext cx="485775" cy="553720"/>
            </a:xfrm>
            <a:custGeom>
              <a:avLst/>
              <a:gdLst/>
              <a:ahLst/>
              <a:cxnLst/>
              <a:rect l="l" t="t" r="r" b="b"/>
              <a:pathLst>
                <a:path w="485775" h="553720">
                  <a:moveTo>
                    <a:pt x="485460" y="0"/>
                  </a:moveTo>
                  <a:lnTo>
                    <a:pt x="0" y="553194"/>
                  </a:lnTo>
                </a:path>
              </a:pathLst>
            </a:custGeom>
            <a:solidFill>
              <a:srgbClr val="7F7F7F"/>
            </a:solidFill>
          </p:spPr>
          <p:txBody>
            <a:bodyPr wrap="square" lIns="0" tIns="0" rIns="0" bIns="0" rtlCol="0"/>
            <a:lstStyle/>
            <a:p>
              <a:endParaRPr/>
            </a:p>
          </p:txBody>
        </p:sp>
        <p:sp>
          <p:nvSpPr>
            <p:cNvPr id="25" name="object 25"/>
            <p:cNvSpPr/>
            <p:nvPr/>
          </p:nvSpPr>
          <p:spPr>
            <a:xfrm>
              <a:off x="3159320" y="2853466"/>
              <a:ext cx="485775" cy="553720"/>
            </a:xfrm>
            <a:custGeom>
              <a:avLst/>
              <a:gdLst/>
              <a:ahLst/>
              <a:cxnLst/>
              <a:rect l="l" t="t" r="r" b="b"/>
              <a:pathLst>
                <a:path w="485775" h="553720">
                  <a:moveTo>
                    <a:pt x="0" y="553194"/>
                  </a:moveTo>
                  <a:lnTo>
                    <a:pt x="485461" y="0"/>
                  </a:lnTo>
                </a:path>
              </a:pathLst>
            </a:custGeom>
            <a:ln w="38100">
              <a:solidFill>
                <a:srgbClr val="7F7F7F"/>
              </a:solidFill>
            </a:ln>
          </p:spPr>
          <p:txBody>
            <a:bodyPr wrap="square" lIns="0" tIns="0" rIns="0" bIns="0" rtlCol="0"/>
            <a:lstStyle/>
            <a:p>
              <a:endParaRPr/>
            </a:p>
          </p:txBody>
        </p:sp>
        <p:sp>
          <p:nvSpPr>
            <p:cNvPr id="26" name="object 26"/>
            <p:cNvSpPr/>
            <p:nvPr/>
          </p:nvSpPr>
          <p:spPr>
            <a:xfrm>
              <a:off x="3730633" y="2809044"/>
              <a:ext cx="426084" cy="548640"/>
            </a:xfrm>
            <a:custGeom>
              <a:avLst/>
              <a:gdLst/>
              <a:ahLst/>
              <a:cxnLst/>
              <a:rect l="l" t="t" r="r" b="b"/>
              <a:pathLst>
                <a:path w="426085" h="548639">
                  <a:moveTo>
                    <a:pt x="0" y="0"/>
                  </a:moveTo>
                  <a:lnTo>
                    <a:pt x="425761" y="548309"/>
                  </a:lnTo>
                </a:path>
              </a:pathLst>
            </a:custGeom>
            <a:solidFill>
              <a:srgbClr val="7F7F7F"/>
            </a:solidFill>
          </p:spPr>
          <p:txBody>
            <a:bodyPr wrap="square" lIns="0" tIns="0" rIns="0" bIns="0" rtlCol="0"/>
            <a:lstStyle/>
            <a:p>
              <a:endParaRPr/>
            </a:p>
          </p:txBody>
        </p:sp>
        <p:sp>
          <p:nvSpPr>
            <p:cNvPr id="27" name="object 27"/>
            <p:cNvSpPr/>
            <p:nvPr/>
          </p:nvSpPr>
          <p:spPr>
            <a:xfrm>
              <a:off x="3730633" y="2809044"/>
              <a:ext cx="426084" cy="548640"/>
            </a:xfrm>
            <a:custGeom>
              <a:avLst/>
              <a:gdLst/>
              <a:ahLst/>
              <a:cxnLst/>
              <a:rect l="l" t="t" r="r" b="b"/>
              <a:pathLst>
                <a:path w="426085" h="548639">
                  <a:moveTo>
                    <a:pt x="0" y="0"/>
                  </a:moveTo>
                  <a:lnTo>
                    <a:pt x="425761" y="548310"/>
                  </a:lnTo>
                </a:path>
              </a:pathLst>
            </a:custGeom>
            <a:ln w="38100">
              <a:solidFill>
                <a:srgbClr val="7F7F7F"/>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3577319" y="3319663"/>
              <a:ext cx="159996" cy="140564"/>
            </a:xfrm>
            <a:prstGeom prst="rect">
              <a:avLst/>
            </a:prstGeom>
          </p:spPr>
        </p:pic>
        <p:pic>
          <p:nvPicPr>
            <p:cNvPr id="29" name="object 29"/>
            <p:cNvPicPr/>
            <p:nvPr/>
          </p:nvPicPr>
          <p:blipFill>
            <a:blip r:embed="rId6" cstate="print"/>
            <a:stretch>
              <a:fillRect/>
            </a:stretch>
          </p:blipFill>
          <p:spPr>
            <a:xfrm>
              <a:off x="4129595" y="3328927"/>
              <a:ext cx="159996" cy="140564"/>
            </a:xfrm>
            <a:prstGeom prst="rect">
              <a:avLst/>
            </a:prstGeom>
          </p:spPr>
        </p:pic>
        <p:pic>
          <p:nvPicPr>
            <p:cNvPr id="30" name="object 30"/>
            <p:cNvPicPr/>
            <p:nvPr/>
          </p:nvPicPr>
          <p:blipFill>
            <a:blip r:embed="rId6" cstate="print"/>
            <a:stretch>
              <a:fillRect/>
            </a:stretch>
          </p:blipFill>
          <p:spPr>
            <a:xfrm>
              <a:off x="3053774" y="3330606"/>
              <a:ext cx="159996" cy="140564"/>
            </a:xfrm>
            <a:prstGeom prst="rect">
              <a:avLst/>
            </a:prstGeom>
          </p:spPr>
        </p:pic>
        <p:sp>
          <p:nvSpPr>
            <p:cNvPr id="31" name="object 31"/>
            <p:cNvSpPr/>
            <p:nvPr/>
          </p:nvSpPr>
          <p:spPr>
            <a:xfrm>
              <a:off x="724618" y="3455041"/>
              <a:ext cx="4090035" cy="114300"/>
            </a:xfrm>
            <a:custGeom>
              <a:avLst/>
              <a:gdLst/>
              <a:ahLst/>
              <a:cxnLst/>
              <a:rect l="l" t="t" r="r" b="b"/>
              <a:pathLst>
                <a:path w="4090035" h="114300">
                  <a:moveTo>
                    <a:pt x="3975332" y="0"/>
                  </a:moveTo>
                  <a:lnTo>
                    <a:pt x="3975332" y="114300"/>
                  </a:lnTo>
                  <a:lnTo>
                    <a:pt x="4051532" y="76200"/>
                  </a:lnTo>
                  <a:lnTo>
                    <a:pt x="3994383" y="76200"/>
                  </a:lnTo>
                  <a:lnTo>
                    <a:pt x="3994383" y="38100"/>
                  </a:lnTo>
                  <a:lnTo>
                    <a:pt x="4051532" y="38100"/>
                  </a:lnTo>
                  <a:lnTo>
                    <a:pt x="3975332" y="0"/>
                  </a:lnTo>
                  <a:close/>
                </a:path>
                <a:path w="4090035" h="114300">
                  <a:moveTo>
                    <a:pt x="3975332" y="38100"/>
                  </a:moveTo>
                  <a:lnTo>
                    <a:pt x="0" y="38100"/>
                  </a:lnTo>
                  <a:lnTo>
                    <a:pt x="0" y="76200"/>
                  </a:lnTo>
                  <a:lnTo>
                    <a:pt x="3975332" y="76200"/>
                  </a:lnTo>
                  <a:lnTo>
                    <a:pt x="3975332" y="38100"/>
                  </a:lnTo>
                  <a:close/>
                </a:path>
                <a:path w="4090035" h="114300">
                  <a:moveTo>
                    <a:pt x="4051532" y="38100"/>
                  </a:moveTo>
                  <a:lnTo>
                    <a:pt x="3994383" y="38100"/>
                  </a:lnTo>
                  <a:lnTo>
                    <a:pt x="3994383" y="76200"/>
                  </a:lnTo>
                  <a:lnTo>
                    <a:pt x="4051532" y="76200"/>
                  </a:lnTo>
                  <a:lnTo>
                    <a:pt x="4089632" y="57150"/>
                  </a:lnTo>
                  <a:lnTo>
                    <a:pt x="4051532" y="38100"/>
                  </a:lnTo>
                  <a:close/>
                </a:path>
              </a:pathLst>
            </a:custGeom>
            <a:solidFill>
              <a:srgbClr val="4F81BD"/>
            </a:solidFill>
          </p:spPr>
          <p:txBody>
            <a:bodyPr wrap="square" lIns="0" tIns="0" rIns="0" bIns="0" rtlCol="0"/>
            <a:lstStyle/>
            <a:p>
              <a:endParaRPr/>
            </a:p>
          </p:txBody>
        </p:sp>
        <p:sp>
          <p:nvSpPr>
            <p:cNvPr id="32" name="object 32"/>
            <p:cNvSpPr/>
            <p:nvPr/>
          </p:nvSpPr>
          <p:spPr>
            <a:xfrm>
              <a:off x="1492317"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3" name="object 33"/>
            <p:cNvSpPr/>
            <p:nvPr/>
          </p:nvSpPr>
          <p:spPr>
            <a:xfrm>
              <a:off x="2027303"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4" name="object 34"/>
            <p:cNvSpPr/>
            <p:nvPr/>
          </p:nvSpPr>
          <p:spPr>
            <a:xfrm>
              <a:off x="2571817"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5" name="object 35"/>
            <p:cNvSpPr/>
            <p:nvPr/>
          </p:nvSpPr>
          <p:spPr>
            <a:xfrm>
              <a:off x="3106803"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6" name="object 36"/>
            <p:cNvSpPr/>
            <p:nvPr/>
          </p:nvSpPr>
          <p:spPr>
            <a:xfrm>
              <a:off x="3640203"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37" name="object 37"/>
            <p:cNvSpPr/>
            <p:nvPr/>
          </p:nvSpPr>
          <p:spPr>
            <a:xfrm>
              <a:off x="4184717"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grpSp>
      <p:sp>
        <p:nvSpPr>
          <p:cNvPr id="38" name="object 38"/>
          <p:cNvSpPr txBox="1"/>
          <p:nvPr/>
        </p:nvSpPr>
        <p:spPr>
          <a:xfrm>
            <a:off x="1744765" y="1779523"/>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ahoma"/>
                <a:cs typeface="Tahoma"/>
              </a:rPr>
              <a:t>Train</a:t>
            </a:r>
            <a:endParaRPr sz="1800">
              <a:latin typeface="Tahoma"/>
              <a:cs typeface="Tahoma"/>
            </a:endParaRPr>
          </a:p>
        </p:txBody>
      </p:sp>
      <p:sp>
        <p:nvSpPr>
          <p:cNvPr id="39" name="object 39"/>
          <p:cNvSpPr txBox="1"/>
          <p:nvPr/>
        </p:nvSpPr>
        <p:spPr>
          <a:xfrm>
            <a:off x="3361701" y="1773428"/>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Test</a:t>
            </a:r>
            <a:endParaRPr sz="1800">
              <a:latin typeface="Tahoma"/>
              <a:cs typeface="Tahoma"/>
            </a:endParaRPr>
          </a:p>
        </p:txBody>
      </p:sp>
      <p:sp>
        <p:nvSpPr>
          <p:cNvPr id="40" name="object 40"/>
          <p:cNvSpPr txBox="1"/>
          <p:nvPr/>
        </p:nvSpPr>
        <p:spPr>
          <a:xfrm>
            <a:off x="4586663" y="3035300"/>
            <a:ext cx="1340485" cy="873125"/>
          </a:xfrm>
          <a:prstGeom prst="rect">
            <a:avLst/>
          </a:prstGeom>
        </p:spPr>
        <p:txBody>
          <a:bodyPr vert="horz" wrap="square" lIns="0" tIns="161925" rIns="0" bIns="0" rtlCol="0">
            <a:spAutoFit/>
          </a:bodyPr>
          <a:lstStyle/>
          <a:p>
            <a:pPr marL="386715">
              <a:lnSpc>
                <a:spcPct val="100000"/>
              </a:lnSpc>
              <a:spcBef>
                <a:spcPts val="1275"/>
              </a:spcBef>
            </a:pPr>
            <a:r>
              <a:rPr sz="1800" b="1" spc="-40" dirty="0">
                <a:solidFill>
                  <a:srgbClr val="953735"/>
                </a:solidFill>
                <a:latin typeface="Tahoma"/>
                <a:cs typeface="Tahoma"/>
              </a:rPr>
              <a:t>Forecast</a:t>
            </a:r>
            <a:endParaRPr sz="1800">
              <a:latin typeface="Tahoma"/>
              <a:cs typeface="Tahoma"/>
            </a:endParaRPr>
          </a:p>
          <a:p>
            <a:pPr marL="12700">
              <a:lnSpc>
                <a:spcPct val="100000"/>
              </a:lnSpc>
              <a:spcBef>
                <a:spcPts val="1175"/>
              </a:spcBef>
            </a:pPr>
            <a:r>
              <a:rPr sz="1800" spc="-20" dirty="0">
                <a:latin typeface="Verdana"/>
                <a:cs typeface="Verdana"/>
              </a:rPr>
              <a:t>Time</a:t>
            </a:r>
            <a:endParaRPr sz="1800">
              <a:latin typeface="Verdana"/>
              <a:cs typeface="Verdana"/>
            </a:endParaRPr>
          </a:p>
        </p:txBody>
      </p:sp>
      <p:grpSp>
        <p:nvGrpSpPr>
          <p:cNvPr id="41" name="object 41"/>
          <p:cNvGrpSpPr/>
          <p:nvPr/>
        </p:nvGrpSpPr>
        <p:grpSpPr>
          <a:xfrm>
            <a:off x="938280" y="3378087"/>
            <a:ext cx="3343910" cy="334010"/>
            <a:chOff x="938280" y="3378087"/>
            <a:chExt cx="3343910" cy="334010"/>
          </a:xfrm>
        </p:grpSpPr>
        <p:sp>
          <p:nvSpPr>
            <p:cNvPr id="42" name="object 42"/>
            <p:cNvSpPr/>
            <p:nvPr/>
          </p:nvSpPr>
          <p:spPr>
            <a:xfrm>
              <a:off x="957330"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43" name="object 43"/>
            <p:cNvSpPr/>
            <p:nvPr/>
          </p:nvSpPr>
          <p:spPr>
            <a:xfrm>
              <a:off x="3074234" y="3397143"/>
              <a:ext cx="638810" cy="5715"/>
            </a:xfrm>
            <a:custGeom>
              <a:avLst/>
              <a:gdLst/>
              <a:ahLst/>
              <a:cxnLst/>
              <a:rect l="l" t="t" r="r" b="b"/>
              <a:pathLst>
                <a:path w="638810" h="5714">
                  <a:moveTo>
                    <a:pt x="638564" y="0"/>
                  </a:moveTo>
                  <a:lnTo>
                    <a:pt x="0" y="5185"/>
                  </a:lnTo>
                </a:path>
              </a:pathLst>
            </a:custGeom>
            <a:solidFill>
              <a:srgbClr val="7F7F7F"/>
            </a:solidFill>
          </p:spPr>
          <p:txBody>
            <a:bodyPr wrap="square" lIns="0" tIns="0" rIns="0" bIns="0" rtlCol="0"/>
            <a:lstStyle/>
            <a:p>
              <a:endParaRPr/>
            </a:p>
          </p:txBody>
        </p:sp>
        <p:sp>
          <p:nvSpPr>
            <p:cNvPr id="44" name="object 44"/>
            <p:cNvSpPr/>
            <p:nvPr/>
          </p:nvSpPr>
          <p:spPr>
            <a:xfrm>
              <a:off x="3074234" y="3397143"/>
              <a:ext cx="638810" cy="5715"/>
            </a:xfrm>
            <a:custGeom>
              <a:avLst/>
              <a:gdLst/>
              <a:ahLst/>
              <a:cxnLst/>
              <a:rect l="l" t="t" r="r" b="b"/>
              <a:pathLst>
                <a:path w="638810" h="5714">
                  <a:moveTo>
                    <a:pt x="0" y="5185"/>
                  </a:moveTo>
                  <a:lnTo>
                    <a:pt x="638565" y="0"/>
                  </a:lnTo>
                </a:path>
              </a:pathLst>
            </a:custGeom>
            <a:ln w="38100">
              <a:solidFill>
                <a:srgbClr val="D99694"/>
              </a:solidFill>
            </a:ln>
          </p:spPr>
          <p:txBody>
            <a:bodyPr wrap="square" lIns="0" tIns="0" rIns="0" bIns="0" rtlCol="0"/>
            <a:lstStyle/>
            <a:p>
              <a:endParaRPr/>
            </a:p>
          </p:txBody>
        </p:sp>
        <p:sp>
          <p:nvSpPr>
            <p:cNvPr id="45" name="object 45"/>
            <p:cNvSpPr/>
            <p:nvPr/>
          </p:nvSpPr>
          <p:spPr>
            <a:xfrm>
              <a:off x="3624569" y="3397138"/>
              <a:ext cx="638810" cy="5715"/>
            </a:xfrm>
            <a:custGeom>
              <a:avLst/>
              <a:gdLst/>
              <a:ahLst/>
              <a:cxnLst/>
              <a:rect l="l" t="t" r="r" b="b"/>
              <a:pathLst>
                <a:path w="638810" h="5714">
                  <a:moveTo>
                    <a:pt x="638564" y="0"/>
                  </a:moveTo>
                  <a:lnTo>
                    <a:pt x="0" y="5184"/>
                  </a:lnTo>
                </a:path>
              </a:pathLst>
            </a:custGeom>
            <a:solidFill>
              <a:srgbClr val="7F7F7F"/>
            </a:solidFill>
          </p:spPr>
          <p:txBody>
            <a:bodyPr wrap="square" lIns="0" tIns="0" rIns="0" bIns="0" rtlCol="0"/>
            <a:lstStyle/>
            <a:p>
              <a:endParaRPr/>
            </a:p>
          </p:txBody>
        </p:sp>
        <p:sp>
          <p:nvSpPr>
            <p:cNvPr id="46" name="object 46"/>
            <p:cNvSpPr/>
            <p:nvPr/>
          </p:nvSpPr>
          <p:spPr>
            <a:xfrm>
              <a:off x="3624569" y="3397137"/>
              <a:ext cx="638810" cy="5715"/>
            </a:xfrm>
            <a:custGeom>
              <a:avLst/>
              <a:gdLst/>
              <a:ahLst/>
              <a:cxnLst/>
              <a:rect l="l" t="t" r="r" b="b"/>
              <a:pathLst>
                <a:path w="638810" h="5714">
                  <a:moveTo>
                    <a:pt x="0" y="5185"/>
                  </a:moveTo>
                  <a:lnTo>
                    <a:pt x="638565" y="0"/>
                  </a:lnTo>
                </a:path>
              </a:pathLst>
            </a:custGeom>
            <a:ln w="38100">
              <a:solidFill>
                <a:srgbClr val="D99694"/>
              </a:solidFill>
            </a:ln>
          </p:spPr>
          <p:txBody>
            <a:bodyPr wrap="square" lIns="0" tIns="0" rIns="0" bIns="0" rtlCol="0"/>
            <a:lstStyle/>
            <a:p>
              <a:endParaRPr/>
            </a:p>
          </p:txBody>
        </p:sp>
      </p:grpSp>
      <p:sp>
        <p:nvSpPr>
          <p:cNvPr id="47" name="object 47"/>
          <p:cNvSpPr txBox="1"/>
          <p:nvPr/>
        </p:nvSpPr>
        <p:spPr>
          <a:xfrm>
            <a:off x="10003891" y="2553715"/>
            <a:ext cx="85407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7F7F7F"/>
                </a:solidFill>
                <a:latin typeface="Tahoma"/>
                <a:cs typeface="Tahoma"/>
              </a:rPr>
              <a:t>Actuals</a:t>
            </a:r>
            <a:endParaRPr sz="1800">
              <a:latin typeface="Tahoma"/>
              <a:cs typeface="Tahoma"/>
            </a:endParaRPr>
          </a:p>
        </p:txBody>
      </p:sp>
      <p:grpSp>
        <p:nvGrpSpPr>
          <p:cNvPr id="48" name="object 48"/>
          <p:cNvGrpSpPr/>
          <p:nvPr/>
        </p:nvGrpSpPr>
        <p:grpSpPr>
          <a:xfrm>
            <a:off x="6648881" y="2011189"/>
            <a:ext cx="4090035" cy="1701164"/>
            <a:chOff x="6648881" y="2011189"/>
            <a:chExt cx="4090035" cy="1701164"/>
          </a:xfrm>
        </p:grpSpPr>
        <p:sp>
          <p:nvSpPr>
            <p:cNvPr id="49" name="object 49"/>
            <p:cNvSpPr/>
            <p:nvPr/>
          </p:nvSpPr>
          <p:spPr>
            <a:xfrm>
              <a:off x="8776322" y="2011189"/>
              <a:ext cx="0" cy="1485900"/>
            </a:xfrm>
            <a:custGeom>
              <a:avLst/>
              <a:gdLst/>
              <a:ahLst/>
              <a:cxnLst/>
              <a:rect l="l" t="t" r="r" b="b"/>
              <a:pathLst>
                <a:path h="1485900">
                  <a:moveTo>
                    <a:pt x="0" y="1485803"/>
                  </a:moveTo>
                  <a:lnTo>
                    <a:pt x="1" y="0"/>
                  </a:lnTo>
                </a:path>
              </a:pathLst>
            </a:custGeom>
            <a:ln w="38100">
              <a:solidFill>
                <a:srgbClr val="BFBFBF"/>
              </a:solidFill>
            </a:ln>
          </p:spPr>
          <p:txBody>
            <a:bodyPr wrap="square" lIns="0" tIns="0" rIns="0" bIns="0" rtlCol="0"/>
            <a:lstStyle/>
            <a:p>
              <a:endParaRPr/>
            </a:p>
          </p:txBody>
        </p:sp>
        <p:pic>
          <p:nvPicPr>
            <p:cNvPr id="50" name="object 50"/>
            <p:cNvPicPr/>
            <p:nvPr/>
          </p:nvPicPr>
          <p:blipFill>
            <a:blip r:embed="rId6" cstate="print"/>
            <a:stretch>
              <a:fillRect/>
            </a:stretch>
          </p:blipFill>
          <p:spPr>
            <a:xfrm>
              <a:off x="9501582" y="3096375"/>
              <a:ext cx="159996" cy="140564"/>
            </a:xfrm>
            <a:prstGeom prst="rect">
              <a:avLst/>
            </a:prstGeom>
          </p:spPr>
        </p:pic>
        <p:pic>
          <p:nvPicPr>
            <p:cNvPr id="51" name="object 51"/>
            <p:cNvPicPr/>
            <p:nvPr/>
          </p:nvPicPr>
          <p:blipFill>
            <a:blip r:embed="rId6" cstate="print"/>
            <a:stretch>
              <a:fillRect/>
            </a:stretch>
          </p:blipFill>
          <p:spPr>
            <a:xfrm>
              <a:off x="10053858" y="3105640"/>
              <a:ext cx="159996" cy="140564"/>
            </a:xfrm>
            <a:prstGeom prst="rect">
              <a:avLst/>
            </a:prstGeom>
          </p:spPr>
        </p:pic>
        <p:pic>
          <p:nvPicPr>
            <p:cNvPr id="52" name="object 52"/>
            <p:cNvPicPr/>
            <p:nvPr/>
          </p:nvPicPr>
          <p:blipFill>
            <a:blip r:embed="rId6" cstate="print"/>
            <a:stretch>
              <a:fillRect/>
            </a:stretch>
          </p:blipFill>
          <p:spPr>
            <a:xfrm>
              <a:off x="8978037" y="3107317"/>
              <a:ext cx="159996" cy="140564"/>
            </a:xfrm>
            <a:prstGeom prst="rect">
              <a:avLst/>
            </a:prstGeom>
          </p:spPr>
        </p:pic>
        <p:pic>
          <p:nvPicPr>
            <p:cNvPr id="53" name="object 53"/>
            <p:cNvPicPr/>
            <p:nvPr/>
          </p:nvPicPr>
          <p:blipFill>
            <a:blip r:embed="rId5" cstate="print"/>
            <a:stretch>
              <a:fillRect/>
            </a:stretch>
          </p:blipFill>
          <p:spPr>
            <a:xfrm>
              <a:off x="8440959" y="3340515"/>
              <a:ext cx="159996" cy="140564"/>
            </a:xfrm>
            <a:prstGeom prst="rect">
              <a:avLst/>
            </a:prstGeom>
          </p:spPr>
        </p:pic>
        <p:pic>
          <p:nvPicPr>
            <p:cNvPr id="54" name="object 54"/>
            <p:cNvPicPr/>
            <p:nvPr/>
          </p:nvPicPr>
          <p:blipFill>
            <a:blip r:embed="rId2" cstate="print"/>
            <a:stretch>
              <a:fillRect/>
            </a:stretch>
          </p:blipFill>
          <p:spPr>
            <a:xfrm>
              <a:off x="9542245" y="2736855"/>
              <a:ext cx="159996" cy="140564"/>
            </a:xfrm>
            <a:prstGeom prst="rect">
              <a:avLst/>
            </a:prstGeom>
          </p:spPr>
        </p:pic>
        <p:pic>
          <p:nvPicPr>
            <p:cNvPr id="55" name="object 55"/>
            <p:cNvPicPr/>
            <p:nvPr/>
          </p:nvPicPr>
          <p:blipFill>
            <a:blip r:embed="rId3" cstate="print"/>
            <a:stretch>
              <a:fillRect/>
            </a:stretch>
          </p:blipFill>
          <p:spPr>
            <a:xfrm>
              <a:off x="10053858" y="3333400"/>
              <a:ext cx="159996" cy="140564"/>
            </a:xfrm>
            <a:prstGeom prst="rect">
              <a:avLst/>
            </a:prstGeom>
          </p:spPr>
        </p:pic>
        <p:pic>
          <p:nvPicPr>
            <p:cNvPr id="56" name="object 56"/>
            <p:cNvPicPr/>
            <p:nvPr/>
          </p:nvPicPr>
          <p:blipFill>
            <a:blip r:embed="rId3" cstate="print"/>
            <a:stretch>
              <a:fillRect/>
            </a:stretch>
          </p:blipFill>
          <p:spPr>
            <a:xfrm>
              <a:off x="8978037" y="3332245"/>
              <a:ext cx="159996" cy="140564"/>
            </a:xfrm>
            <a:prstGeom prst="rect">
              <a:avLst/>
            </a:prstGeom>
          </p:spPr>
        </p:pic>
        <p:pic>
          <p:nvPicPr>
            <p:cNvPr id="57" name="object 57"/>
            <p:cNvPicPr/>
            <p:nvPr/>
          </p:nvPicPr>
          <p:blipFill>
            <a:blip r:embed="rId5" cstate="print"/>
            <a:stretch>
              <a:fillRect/>
            </a:stretch>
          </p:blipFill>
          <p:spPr>
            <a:xfrm>
              <a:off x="7364924" y="3335329"/>
              <a:ext cx="159996" cy="140564"/>
            </a:xfrm>
            <a:prstGeom prst="rect">
              <a:avLst/>
            </a:prstGeom>
          </p:spPr>
        </p:pic>
        <p:pic>
          <p:nvPicPr>
            <p:cNvPr id="58" name="object 58"/>
            <p:cNvPicPr/>
            <p:nvPr/>
          </p:nvPicPr>
          <p:blipFill>
            <a:blip r:embed="rId2" cstate="print"/>
            <a:stretch>
              <a:fillRect/>
            </a:stretch>
          </p:blipFill>
          <p:spPr>
            <a:xfrm>
              <a:off x="7899501" y="2727086"/>
              <a:ext cx="159996" cy="140564"/>
            </a:xfrm>
            <a:prstGeom prst="rect">
              <a:avLst/>
            </a:prstGeom>
          </p:spPr>
        </p:pic>
        <p:pic>
          <p:nvPicPr>
            <p:cNvPr id="59" name="object 59"/>
            <p:cNvPicPr/>
            <p:nvPr/>
          </p:nvPicPr>
          <p:blipFill>
            <a:blip r:embed="rId3" cstate="print"/>
            <a:stretch>
              <a:fillRect/>
            </a:stretch>
          </p:blipFill>
          <p:spPr>
            <a:xfrm>
              <a:off x="6797163" y="3332245"/>
              <a:ext cx="159996" cy="140564"/>
            </a:xfrm>
            <a:prstGeom prst="rect">
              <a:avLst/>
            </a:prstGeom>
          </p:spPr>
        </p:pic>
        <p:sp>
          <p:nvSpPr>
            <p:cNvPr id="60" name="object 60"/>
            <p:cNvSpPr/>
            <p:nvPr/>
          </p:nvSpPr>
          <p:spPr>
            <a:xfrm>
              <a:off x="6881592" y="3405611"/>
              <a:ext cx="638810" cy="5715"/>
            </a:xfrm>
            <a:custGeom>
              <a:avLst/>
              <a:gdLst/>
              <a:ahLst/>
              <a:cxnLst/>
              <a:rect l="l" t="t" r="r" b="b"/>
              <a:pathLst>
                <a:path w="638809" h="5714">
                  <a:moveTo>
                    <a:pt x="638564" y="0"/>
                  </a:moveTo>
                  <a:lnTo>
                    <a:pt x="0" y="5185"/>
                  </a:lnTo>
                </a:path>
              </a:pathLst>
            </a:custGeom>
            <a:solidFill>
              <a:srgbClr val="7F7F7F"/>
            </a:solidFill>
          </p:spPr>
          <p:txBody>
            <a:bodyPr wrap="square" lIns="0" tIns="0" rIns="0" bIns="0" rtlCol="0"/>
            <a:lstStyle/>
            <a:p>
              <a:endParaRPr/>
            </a:p>
          </p:txBody>
        </p:sp>
        <p:sp>
          <p:nvSpPr>
            <p:cNvPr id="61" name="object 61"/>
            <p:cNvSpPr/>
            <p:nvPr/>
          </p:nvSpPr>
          <p:spPr>
            <a:xfrm>
              <a:off x="6881592" y="3405612"/>
              <a:ext cx="638810" cy="5715"/>
            </a:xfrm>
            <a:custGeom>
              <a:avLst/>
              <a:gdLst/>
              <a:ahLst/>
              <a:cxnLst/>
              <a:rect l="l" t="t" r="r" b="b"/>
              <a:pathLst>
                <a:path w="638809" h="5714">
                  <a:moveTo>
                    <a:pt x="0" y="5185"/>
                  </a:moveTo>
                  <a:lnTo>
                    <a:pt x="638565" y="0"/>
                  </a:lnTo>
                </a:path>
              </a:pathLst>
            </a:custGeom>
            <a:ln w="38100">
              <a:solidFill>
                <a:srgbClr val="7F7F7F"/>
              </a:solidFill>
            </a:ln>
          </p:spPr>
          <p:txBody>
            <a:bodyPr wrap="square" lIns="0" tIns="0" rIns="0" bIns="0" rtlCol="0"/>
            <a:lstStyle/>
            <a:p>
              <a:endParaRPr/>
            </a:p>
          </p:txBody>
        </p:sp>
        <p:sp>
          <p:nvSpPr>
            <p:cNvPr id="62" name="object 62"/>
            <p:cNvSpPr/>
            <p:nvPr/>
          </p:nvSpPr>
          <p:spPr>
            <a:xfrm>
              <a:off x="7450250" y="2843697"/>
              <a:ext cx="476250" cy="562610"/>
            </a:xfrm>
            <a:custGeom>
              <a:avLst/>
              <a:gdLst/>
              <a:ahLst/>
              <a:cxnLst/>
              <a:rect l="l" t="t" r="r" b="b"/>
              <a:pathLst>
                <a:path w="476250" h="562610">
                  <a:moveTo>
                    <a:pt x="476049" y="0"/>
                  </a:moveTo>
                  <a:lnTo>
                    <a:pt x="0" y="562220"/>
                  </a:lnTo>
                </a:path>
              </a:pathLst>
            </a:custGeom>
            <a:solidFill>
              <a:srgbClr val="7F7F7F"/>
            </a:solidFill>
          </p:spPr>
          <p:txBody>
            <a:bodyPr wrap="square" lIns="0" tIns="0" rIns="0" bIns="0" rtlCol="0"/>
            <a:lstStyle/>
            <a:p>
              <a:endParaRPr/>
            </a:p>
          </p:txBody>
        </p:sp>
        <p:sp>
          <p:nvSpPr>
            <p:cNvPr id="63" name="object 63"/>
            <p:cNvSpPr/>
            <p:nvPr/>
          </p:nvSpPr>
          <p:spPr>
            <a:xfrm>
              <a:off x="7450250" y="2843697"/>
              <a:ext cx="476250" cy="562610"/>
            </a:xfrm>
            <a:custGeom>
              <a:avLst/>
              <a:gdLst/>
              <a:ahLst/>
              <a:cxnLst/>
              <a:rect l="l" t="t" r="r" b="b"/>
              <a:pathLst>
                <a:path w="476250" h="562610">
                  <a:moveTo>
                    <a:pt x="0" y="562220"/>
                  </a:moveTo>
                  <a:lnTo>
                    <a:pt x="476050" y="0"/>
                  </a:lnTo>
                </a:path>
              </a:pathLst>
            </a:custGeom>
            <a:ln w="38100">
              <a:solidFill>
                <a:srgbClr val="7F7F7F"/>
              </a:solidFill>
            </a:ln>
          </p:spPr>
          <p:txBody>
            <a:bodyPr wrap="square" lIns="0" tIns="0" rIns="0" bIns="0" rtlCol="0"/>
            <a:lstStyle/>
            <a:p>
              <a:endParaRPr/>
            </a:p>
          </p:txBody>
        </p:sp>
        <p:sp>
          <p:nvSpPr>
            <p:cNvPr id="64" name="object 64"/>
            <p:cNvSpPr/>
            <p:nvPr/>
          </p:nvSpPr>
          <p:spPr>
            <a:xfrm>
              <a:off x="7999262" y="2792441"/>
              <a:ext cx="468630" cy="572135"/>
            </a:xfrm>
            <a:custGeom>
              <a:avLst/>
              <a:gdLst/>
              <a:ahLst/>
              <a:cxnLst/>
              <a:rect l="l" t="t" r="r" b="b"/>
              <a:pathLst>
                <a:path w="468629" h="572135">
                  <a:moveTo>
                    <a:pt x="0" y="0"/>
                  </a:moveTo>
                  <a:lnTo>
                    <a:pt x="468495" y="572025"/>
                  </a:lnTo>
                </a:path>
              </a:pathLst>
            </a:custGeom>
            <a:solidFill>
              <a:srgbClr val="7F7F7F"/>
            </a:solidFill>
          </p:spPr>
          <p:txBody>
            <a:bodyPr wrap="square" lIns="0" tIns="0" rIns="0" bIns="0" rtlCol="0"/>
            <a:lstStyle/>
            <a:p>
              <a:endParaRPr/>
            </a:p>
          </p:txBody>
        </p:sp>
        <p:sp>
          <p:nvSpPr>
            <p:cNvPr id="65" name="object 65"/>
            <p:cNvSpPr/>
            <p:nvPr/>
          </p:nvSpPr>
          <p:spPr>
            <a:xfrm>
              <a:off x="7999262" y="2792441"/>
              <a:ext cx="468630" cy="572135"/>
            </a:xfrm>
            <a:custGeom>
              <a:avLst/>
              <a:gdLst/>
              <a:ahLst/>
              <a:cxnLst/>
              <a:rect l="l" t="t" r="r" b="b"/>
              <a:pathLst>
                <a:path w="468629" h="572135">
                  <a:moveTo>
                    <a:pt x="0" y="0"/>
                  </a:moveTo>
                  <a:lnTo>
                    <a:pt x="468495" y="572026"/>
                  </a:lnTo>
                </a:path>
              </a:pathLst>
            </a:custGeom>
            <a:ln w="38100">
              <a:solidFill>
                <a:srgbClr val="7F7F7F"/>
              </a:solidFill>
            </a:ln>
          </p:spPr>
          <p:txBody>
            <a:bodyPr wrap="square" lIns="0" tIns="0" rIns="0" bIns="0" rtlCol="0"/>
            <a:lstStyle/>
            <a:p>
              <a:endParaRPr/>
            </a:p>
          </p:txBody>
        </p:sp>
        <p:sp>
          <p:nvSpPr>
            <p:cNvPr id="66" name="object 66"/>
            <p:cNvSpPr/>
            <p:nvPr/>
          </p:nvSpPr>
          <p:spPr>
            <a:xfrm>
              <a:off x="8519374" y="3402526"/>
              <a:ext cx="463550" cy="8890"/>
            </a:xfrm>
            <a:custGeom>
              <a:avLst/>
              <a:gdLst/>
              <a:ahLst/>
              <a:cxnLst/>
              <a:rect l="l" t="t" r="r" b="b"/>
              <a:pathLst>
                <a:path w="463550" h="8889">
                  <a:moveTo>
                    <a:pt x="463425" y="0"/>
                  </a:moveTo>
                  <a:lnTo>
                    <a:pt x="0" y="8270"/>
                  </a:lnTo>
                </a:path>
              </a:pathLst>
            </a:custGeom>
            <a:solidFill>
              <a:srgbClr val="7F7F7F"/>
            </a:solidFill>
          </p:spPr>
          <p:txBody>
            <a:bodyPr wrap="square" lIns="0" tIns="0" rIns="0" bIns="0" rtlCol="0"/>
            <a:lstStyle/>
            <a:p>
              <a:endParaRPr/>
            </a:p>
          </p:txBody>
        </p:sp>
        <p:sp>
          <p:nvSpPr>
            <p:cNvPr id="67" name="object 67"/>
            <p:cNvSpPr/>
            <p:nvPr/>
          </p:nvSpPr>
          <p:spPr>
            <a:xfrm>
              <a:off x="8519374" y="3402527"/>
              <a:ext cx="463550" cy="8890"/>
            </a:xfrm>
            <a:custGeom>
              <a:avLst/>
              <a:gdLst/>
              <a:ahLst/>
              <a:cxnLst/>
              <a:rect l="l" t="t" r="r" b="b"/>
              <a:pathLst>
                <a:path w="463550" h="8889">
                  <a:moveTo>
                    <a:pt x="0" y="8270"/>
                  </a:moveTo>
                  <a:lnTo>
                    <a:pt x="463425" y="0"/>
                  </a:lnTo>
                </a:path>
              </a:pathLst>
            </a:custGeom>
            <a:ln w="38100">
              <a:solidFill>
                <a:srgbClr val="7F7F7F"/>
              </a:solidFill>
            </a:ln>
          </p:spPr>
          <p:txBody>
            <a:bodyPr wrap="square" lIns="0" tIns="0" rIns="0" bIns="0" rtlCol="0"/>
            <a:lstStyle/>
            <a:p>
              <a:endParaRPr/>
            </a:p>
          </p:txBody>
        </p:sp>
        <p:sp>
          <p:nvSpPr>
            <p:cNvPr id="68" name="object 68"/>
            <p:cNvSpPr/>
            <p:nvPr/>
          </p:nvSpPr>
          <p:spPr>
            <a:xfrm>
              <a:off x="9083583" y="2853466"/>
              <a:ext cx="485775" cy="553720"/>
            </a:xfrm>
            <a:custGeom>
              <a:avLst/>
              <a:gdLst/>
              <a:ahLst/>
              <a:cxnLst/>
              <a:rect l="l" t="t" r="r" b="b"/>
              <a:pathLst>
                <a:path w="485775" h="553720">
                  <a:moveTo>
                    <a:pt x="485460" y="0"/>
                  </a:moveTo>
                  <a:lnTo>
                    <a:pt x="0" y="553194"/>
                  </a:lnTo>
                </a:path>
              </a:pathLst>
            </a:custGeom>
            <a:solidFill>
              <a:srgbClr val="7F7F7F"/>
            </a:solidFill>
          </p:spPr>
          <p:txBody>
            <a:bodyPr wrap="square" lIns="0" tIns="0" rIns="0" bIns="0" rtlCol="0"/>
            <a:lstStyle/>
            <a:p>
              <a:endParaRPr/>
            </a:p>
          </p:txBody>
        </p:sp>
        <p:sp>
          <p:nvSpPr>
            <p:cNvPr id="69" name="object 69"/>
            <p:cNvSpPr/>
            <p:nvPr/>
          </p:nvSpPr>
          <p:spPr>
            <a:xfrm>
              <a:off x="9083583" y="2853466"/>
              <a:ext cx="485775" cy="553720"/>
            </a:xfrm>
            <a:custGeom>
              <a:avLst/>
              <a:gdLst/>
              <a:ahLst/>
              <a:cxnLst/>
              <a:rect l="l" t="t" r="r" b="b"/>
              <a:pathLst>
                <a:path w="485775" h="553720">
                  <a:moveTo>
                    <a:pt x="0" y="553194"/>
                  </a:moveTo>
                  <a:lnTo>
                    <a:pt x="485461" y="0"/>
                  </a:lnTo>
                </a:path>
              </a:pathLst>
            </a:custGeom>
            <a:ln w="38100">
              <a:solidFill>
                <a:srgbClr val="7F7F7F"/>
              </a:solidFill>
            </a:ln>
          </p:spPr>
          <p:txBody>
            <a:bodyPr wrap="square" lIns="0" tIns="0" rIns="0" bIns="0" rtlCol="0"/>
            <a:lstStyle/>
            <a:p>
              <a:endParaRPr/>
            </a:p>
          </p:txBody>
        </p:sp>
        <p:sp>
          <p:nvSpPr>
            <p:cNvPr id="70" name="object 70"/>
            <p:cNvSpPr/>
            <p:nvPr/>
          </p:nvSpPr>
          <p:spPr>
            <a:xfrm>
              <a:off x="9654896" y="2809044"/>
              <a:ext cx="426084" cy="548640"/>
            </a:xfrm>
            <a:custGeom>
              <a:avLst/>
              <a:gdLst/>
              <a:ahLst/>
              <a:cxnLst/>
              <a:rect l="l" t="t" r="r" b="b"/>
              <a:pathLst>
                <a:path w="426084" h="548639">
                  <a:moveTo>
                    <a:pt x="0" y="0"/>
                  </a:moveTo>
                  <a:lnTo>
                    <a:pt x="425761" y="548309"/>
                  </a:lnTo>
                </a:path>
              </a:pathLst>
            </a:custGeom>
            <a:solidFill>
              <a:srgbClr val="7F7F7F"/>
            </a:solidFill>
          </p:spPr>
          <p:txBody>
            <a:bodyPr wrap="square" lIns="0" tIns="0" rIns="0" bIns="0" rtlCol="0"/>
            <a:lstStyle/>
            <a:p>
              <a:endParaRPr/>
            </a:p>
          </p:txBody>
        </p:sp>
        <p:sp>
          <p:nvSpPr>
            <p:cNvPr id="71" name="object 71"/>
            <p:cNvSpPr/>
            <p:nvPr/>
          </p:nvSpPr>
          <p:spPr>
            <a:xfrm>
              <a:off x="9654896" y="2809044"/>
              <a:ext cx="426084" cy="548640"/>
            </a:xfrm>
            <a:custGeom>
              <a:avLst/>
              <a:gdLst/>
              <a:ahLst/>
              <a:cxnLst/>
              <a:rect l="l" t="t" r="r" b="b"/>
              <a:pathLst>
                <a:path w="426084" h="548639">
                  <a:moveTo>
                    <a:pt x="0" y="0"/>
                  </a:moveTo>
                  <a:lnTo>
                    <a:pt x="425761" y="548310"/>
                  </a:lnTo>
                </a:path>
              </a:pathLst>
            </a:custGeom>
            <a:ln w="38100">
              <a:solidFill>
                <a:srgbClr val="7F7F7F"/>
              </a:solidFill>
            </a:ln>
          </p:spPr>
          <p:txBody>
            <a:bodyPr wrap="square" lIns="0" tIns="0" rIns="0" bIns="0" rtlCol="0"/>
            <a:lstStyle/>
            <a:p>
              <a:endParaRPr/>
            </a:p>
          </p:txBody>
        </p:sp>
        <p:sp>
          <p:nvSpPr>
            <p:cNvPr id="72" name="object 72"/>
            <p:cNvSpPr/>
            <p:nvPr/>
          </p:nvSpPr>
          <p:spPr>
            <a:xfrm>
              <a:off x="6648881" y="3455041"/>
              <a:ext cx="4090035" cy="114300"/>
            </a:xfrm>
            <a:custGeom>
              <a:avLst/>
              <a:gdLst/>
              <a:ahLst/>
              <a:cxnLst/>
              <a:rect l="l" t="t" r="r" b="b"/>
              <a:pathLst>
                <a:path w="4090034" h="114300">
                  <a:moveTo>
                    <a:pt x="3975332" y="0"/>
                  </a:moveTo>
                  <a:lnTo>
                    <a:pt x="3975332" y="114300"/>
                  </a:lnTo>
                  <a:lnTo>
                    <a:pt x="4051532" y="76200"/>
                  </a:lnTo>
                  <a:lnTo>
                    <a:pt x="3994384" y="76200"/>
                  </a:lnTo>
                  <a:lnTo>
                    <a:pt x="3994384" y="38100"/>
                  </a:lnTo>
                  <a:lnTo>
                    <a:pt x="4051532" y="38100"/>
                  </a:lnTo>
                  <a:lnTo>
                    <a:pt x="3975332" y="0"/>
                  </a:lnTo>
                  <a:close/>
                </a:path>
                <a:path w="4090034" h="114300">
                  <a:moveTo>
                    <a:pt x="3975332" y="38100"/>
                  </a:moveTo>
                  <a:lnTo>
                    <a:pt x="0" y="38100"/>
                  </a:lnTo>
                  <a:lnTo>
                    <a:pt x="0" y="76200"/>
                  </a:lnTo>
                  <a:lnTo>
                    <a:pt x="3975332" y="76200"/>
                  </a:lnTo>
                  <a:lnTo>
                    <a:pt x="3975332" y="38100"/>
                  </a:lnTo>
                  <a:close/>
                </a:path>
                <a:path w="4090034" h="114300">
                  <a:moveTo>
                    <a:pt x="4051532" y="38100"/>
                  </a:moveTo>
                  <a:lnTo>
                    <a:pt x="3994384" y="38100"/>
                  </a:lnTo>
                  <a:lnTo>
                    <a:pt x="3994384" y="76200"/>
                  </a:lnTo>
                  <a:lnTo>
                    <a:pt x="4051532" y="76200"/>
                  </a:lnTo>
                  <a:lnTo>
                    <a:pt x="4089632" y="57150"/>
                  </a:lnTo>
                  <a:lnTo>
                    <a:pt x="4051532" y="38100"/>
                  </a:lnTo>
                  <a:close/>
                </a:path>
              </a:pathLst>
            </a:custGeom>
            <a:solidFill>
              <a:srgbClr val="4F81BD"/>
            </a:solidFill>
          </p:spPr>
          <p:txBody>
            <a:bodyPr wrap="square" lIns="0" tIns="0" rIns="0" bIns="0" rtlCol="0"/>
            <a:lstStyle/>
            <a:p>
              <a:endParaRPr/>
            </a:p>
          </p:txBody>
        </p:sp>
        <p:sp>
          <p:nvSpPr>
            <p:cNvPr id="73" name="object 73"/>
            <p:cNvSpPr/>
            <p:nvPr/>
          </p:nvSpPr>
          <p:spPr>
            <a:xfrm>
              <a:off x="7416580"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4" name="object 74"/>
            <p:cNvSpPr/>
            <p:nvPr/>
          </p:nvSpPr>
          <p:spPr>
            <a:xfrm>
              <a:off x="7951566"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5" name="object 75"/>
            <p:cNvSpPr/>
            <p:nvPr/>
          </p:nvSpPr>
          <p:spPr>
            <a:xfrm>
              <a:off x="8496078"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6" name="object 76"/>
            <p:cNvSpPr/>
            <p:nvPr/>
          </p:nvSpPr>
          <p:spPr>
            <a:xfrm>
              <a:off x="9031066"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7" name="object 77"/>
            <p:cNvSpPr/>
            <p:nvPr/>
          </p:nvSpPr>
          <p:spPr>
            <a:xfrm>
              <a:off x="9564466"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8" name="object 78"/>
            <p:cNvSpPr/>
            <p:nvPr/>
          </p:nvSpPr>
          <p:spPr>
            <a:xfrm>
              <a:off x="10108980"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79" name="object 79"/>
            <p:cNvSpPr/>
            <p:nvPr/>
          </p:nvSpPr>
          <p:spPr>
            <a:xfrm>
              <a:off x="6881592" y="3512189"/>
              <a:ext cx="0" cy="200025"/>
            </a:xfrm>
            <a:custGeom>
              <a:avLst/>
              <a:gdLst/>
              <a:ahLst/>
              <a:cxnLst/>
              <a:rect l="l" t="t" r="r" b="b"/>
              <a:pathLst>
                <a:path h="200025">
                  <a:moveTo>
                    <a:pt x="0" y="199661"/>
                  </a:moveTo>
                  <a:lnTo>
                    <a:pt x="1" y="0"/>
                  </a:lnTo>
                </a:path>
              </a:pathLst>
            </a:custGeom>
            <a:ln w="38100">
              <a:solidFill>
                <a:srgbClr val="4F81BD"/>
              </a:solidFill>
            </a:ln>
          </p:spPr>
          <p:txBody>
            <a:bodyPr wrap="square" lIns="0" tIns="0" rIns="0" bIns="0" rtlCol="0"/>
            <a:lstStyle/>
            <a:p>
              <a:endParaRPr/>
            </a:p>
          </p:txBody>
        </p:sp>
        <p:sp>
          <p:nvSpPr>
            <p:cNvPr id="80" name="object 80"/>
            <p:cNvSpPr/>
            <p:nvPr/>
          </p:nvSpPr>
          <p:spPr>
            <a:xfrm>
              <a:off x="9014130" y="3176456"/>
              <a:ext cx="638810" cy="5715"/>
            </a:xfrm>
            <a:custGeom>
              <a:avLst/>
              <a:gdLst/>
              <a:ahLst/>
              <a:cxnLst/>
              <a:rect l="l" t="t" r="r" b="b"/>
              <a:pathLst>
                <a:path w="638809" h="5714">
                  <a:moveTo>
                    <a:pt x="638564" y="0"/>
                  </a:moveTo>
                  <a:lnTo>
                    <a:pt x="0" y="5185"/>
                  </a:lnTo>
                </a:path>
              </a:pathLst>
            </a:custGeom>
            <a:solidFill>
              <a:srgbClr val="7F7F7F"/>
            </a:solidFill>
          </p:spPr>
          <p:txBody>
            <a:bodyPr wrap="square" lIns="0" tIns="0" rIns="0" bIns="0" rtlCol="0"/>
            <a:lstStyle/>
            <a:p>
              <a:endParaRPr/>
            </a:p>
          </p:txBody>
        </p:sp>
        <p:sp>
          <p:nvSpPr>
            <p:cNvPr id="81" name="object 81"/>
            <p:cNvSpPr/>
            <p:nvPr/>
          </p:nvSpPr>
          <p:spPr>
            <a:xfrm>
              <a:off x="9014130" y="3176457"/>
              <a:ext cx="638810" cy="5715"/>
            </a:xfrm>
            <a:custGeom>
              <a:avLst/>
              <a:gdLst/>
              <a:ahLst/>
              <a:cxnLst/>
              <a:rect l="l" t="t" r="r" b="b"/>
              <a:pathLst>
                <a:path w="638809" h="5714">
                  <a:moveTo>
                    <a:pt x="0" y="5185"/>
                  </a:moveTo>
                  <a:lnTo>
                    <a:pt x="638565" y="0"/>
                  </a:lnTo>
                </a:path>
              </a:pathLst>
            </a:custGeom>
            <a:ln w="38100">
              <a:solidFill>
                <a:srgbClr val="D99694"/>
              </a:solidFill>
            </a:ln>
          </p:spPr>
          <p:txBody>
            <a:bodyPr wrap="square" lIns="0" tIns="0" rIns="0" bIns="0" rtlCol="0"/>
            <a:lstStyle/>
            <a:p>
              <a:endParaRPr/>
            </a:p>
          </p:txBody>
        </p:sp>
        <p:sp>
          <p:nvSpPr>
            <p:cNvPr id="82" name="object 82"/>
            <p:cNvSpPr/>
            <p:nvPr/>
          </p:nvSpPr>
          <p:spPr>
            <a:xfrm>
              <a:off x="9564466" y="3176451"/>
              <a:ext cx="638810" cy="5715"/>
            </a:xfrm>
            <a:custGeom>
              <a:avLst/>
              <a:gdLst/>
              <a:ahLst/>
              <a:cxnLst/>
              <a:rect l="l" t="t" r="r" b="b"/>
              <a:pathLst>
                <a:path w="638809" h="5714">
                  <a:moveTo>
                    <a:pt x="638564" y="0"/>
                  </a:moveTo>
                  <a:lnTo>
                    <a:pt x="0" y="5184"/>
                  </a:lnTo>
                </a:path>
              </a:pathLst>
            </a:custGeom>
            <a:solidFill>
              <a:srgbClr val="7F7F7F"/>
            </a:solidFill>
          </p:spPr>
          <p:txBody>
            <a:bodyPr wrap="square" lIns="0" tIns="0" rIns="0" bIns="0" rtlCol="0"/>
            <a:lstStyle/>
            <a:p>
              <a:endParaRPr/>
            </a:p>
          </p:txBody>
        </p:sp>
        <p:sp>
          <p:nvSpPr>
            <p:cNvPr id="83" name="object 83"/>
            <p:cNvSpPr/>
            <p:nvPr/>
          </p:nvSpPr>
          <p:spPr>
            <a:xfrm>
              <a:off x="9564466" y="3176450"/>
              <a:ext cx="638810" cy="5715"/>
            </a:xfrm>
            <a:custGeom>
              <a:avLst/>
              <a:gdLst/>
              <a:ahLst/>
              <a:cxnLst/>
              <a:rect l="l" t="t" r="r" b="b"/>
              <a:pathLst>
                <a:path w="638809" h="5714">
                  <a:moveTo>
                    <a:pt x="0" y="5185"/>
                  </a:moveTo>
                  <a:lnTo>
                    <a:pt x="638565" y="0"/>
                  </a:lnTo>
                </a:path>
              </a:pathLst>
            </a:custGeom>
            <a:ln w="38100">
              <a:solidFill>
                <a:srgbClr val="D99694"/>
              </a:solidFill>
            </a:ln>
          </p:spPr>
          <p:txBody>
            <a:bodyPr wrap="square" lIns="0" tIns="0" rIns="0" bIns="0" rtlCol="0"/>
            <a:lstStyle/>
            <a:p>
              <a:endParaRPr/>
            </a:p>
          </p:txBody>
        </p:sp>
      </p:grpSp>
      <p:sp>
        <p:nvSpPr>
          <p:cNvPr id="84" name="object 84"/>
          <p:cNvSpPr txBox="1"/>
          <p:nvPr/>
        </p:nvSpPr>
        <p:spPr>
          <a:xfrm>
            <a:off x="7595075" y="1770379"/>
            <a:ext cx="537845" cy="299720"/>
          </a:xfrm>
          <a:prstGeom prst="rect">
            <a:avLst/>
          </a:prstGeom>
        </p:spPr>
        <p:txBody>
          <a:bodyPr vert="horz" wrap="square" lIns="0" tIns="12700" rIns="0" bIns="0" rtlCol="0">
            <a:spAutoFit/>
          </a:bodyPr>
          <a:lstStyle/>
          <a:p>
            <a:pPr marL="12700">
              <a:lnSpc>
                <a:spcPct val="100000"/>
              </a:lnSpc>
              <a:spcBef>
                <a:spcPts val="100"/>
              </a:spcBef>
            </a:pPr>
            <a:r>
              <a:rPr sz="1800" b="1" spc="-120" dirty="0">
                <a:latin typeface="Tahoma"/>
                <a:cs typeface="Tahoma"/>
              </a:rPr>
              <a:t>Train</a:t>
            </a:r>
            <a:endParaRPr sz="1800">
              <a:latin typeface="Tahoma"/>
              <a:cs typeface="Tahoma"/>
            </a:endParaRPr>
          </a:p>
        </p:txBody>
      </p:sp>
      <p:sp>
        <p:nvSpPr>
          <p:cNvPr id="85" name="object 85"/>
          <p:cNvSpPr txBox="1"/>
          <p:nvPr/>
        </p:nvSpPr>
        <p:spPr>
          <a:xfrm>
            <a:off x="9212011" y="1767332"/>
            <a:ext cx="435609" cy="299720"/>
          </a:xfrm>
          <a:prstGeom prst="rect">
            <a:avLst/>
          </a:prstGeom>
        </p:spPr>
        <p:txBody>
          <a:bodyPr vert="horz" wrap="square" lIns="0" tIns="12700" rIns="0" bIns="0" rtlCol="0">
            <a:spAutoFit/>
          </a:bodyPr>
          <a:lstStyle/>
          <a:p>
            <a:pPr marL="12700">
              <a:lnSpc>
                <a:spcPct val="100000"/>
              </a:lnSpc>
              <a:spcBef>
                <a:spcPts val="100"/>
              </a:spcBef>
            </a:pPr>
            <a:r>
              <a:rPr sz="1800" b="1" spc="-150" dirty="0">
                <a:latin typeface="Tahoma"/>
                <a:cs typeface="Tahoma"/>
              </a:rPr>
              <a:t>Test</a:t>
            </a:r>
            <a:endParaRPr sz="1800">
              <a:latin typeface="Tahoma"/>
              <a:cs typeface="Tahoma"/>
            </a:endParaRPr>
          </a:p>
        </p:txBody>
      </p:sp>
      <p:sp>
        <p:nvSpPr>
          <p:cNvPr id="86" name="object 86"/>
          <p:cNvSpPr txBox="1"/>
          <p:nvPr/>
        </p:nvSpPr>
        <p:spPr>
          <a:xfrm>
            <a:off x="10885465" y="2959100"/>
            <a:ext cx="96583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953735"/>
                </a:solidFill>
                <a:latin typeface="Tahoma"/>
                <a:cs typeface="Tahoma"/>
              </a:rPr>
              <a:t>Forecast</a:t>
            </a:r>
            <a:endParaRPr sz="1800">
              <a:latin typeface="Tahoma"/>
              <a:cs typeface="Tahoma"/>
            </a:endParaRPr>
          </a:p>
        </p:txBody>
      </p:sp>
      <p:sp>
        <p:nvSpPr>
          <p:cNvPr id="87" name="object 87"/>
          <p:cNvSpPr txBox="1"/>
          <p:nvPr/>
        </p:nvSpPr>
        <p:spPr>
          <a:xfrm>
            <a:off x="10510926" y="3608323"/>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latin typeface="Verdana"/>
                <a:cs typeface="Verdana"/>
              </a:rPr>
              <a:t>Time</a:t>
            </a:r>
            <a:endParaRPr sz="1800">
              <a:latin typeface="Verdana"/>
              <a:cs typeface="Verdana"/>
            </a:endParaRPr>
          </a:p>
        </p:txBody>
      </p:sp>
      <p:sp>
        <p:nvSpPr>
          <p:cNvPr id="88" name="object 88"/>
          <p:cNvSpPr txBox="1"/>
          <p:nvPr/>
        </p:nvSpPr>
        <p:spPr>
          <a:xfrm>
            <a:off x="6878776" y="4245355"/>
            <a:ext cx="3874135" cy="29972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1800" spc="-140" dirty="0">
                <a:latin typeface="Verdana"/>
                <a:cs typeface="Verdana"/>
              </a:rPr>
              <a:t>RMSE</a:t>
            </a:r>
            <a:r>
              <a:rPr sz="1800" spc="-130" dirty="0">
                <a:latin typeface="Verdana"/>
                <a:cs typeface="Verdana"/>
              </a:rPr>
              <a:t> </a:t>
            </a:r>
            <a:r>
              <a:rPr sz="1800" spc="-200" dirty="0">
                <a:latin typeface="Verdana"/>
                <a:cs typeface="Verdana"/>
              </a:rPr>
              <a:t>is</a:t>
            </a:r>
            <a:r>
              <a:rPr sz="1800" spc="-125" dirty="0">
                <a:latin typeface="Verdana"/>
                <a:cs typeface="Verdana"/>
              </a:rPr>
              <a:t> </a:t>
            </a:r>
            <a:r>
              <a:rPr sz="1800" spc="-80" dirty="0">
                <a:latin typeface="Verdana"/>
                <a:cs typeface="Verdana"/>
              </a:rPr>
              <a:t>minimised</a:t>
            </a:r>
            <a:r>
              <a:rPr sz="1800" spc="-114" dirty="0">
                <a:latin typeface="Verdana"/>
                <a:cs typeface="Verdana"/>
              </a:rPr>
              <a:t> </a:t>
            </a:r>
            <a:r>
              <a:rPr sz="1800" dirty="0">
                <a:latin typeface="Verdana"/>
                <a:cs typeface="Verdana"/>
              </a:rPr>
              <a:t>by</a:t>
            </a:r>
            <a:r>
              <a:rPr sz="1800" spc="-130" dirty="0">
                <a:latin typeface="Verdana"/>
                <a:cs typeface="Verdana"/>
              </a:rPr>
              <a:t> </a:t>
            </a:r>
            <a:r>
              <a:rPr sz="1800" spc="-20" dirty="0">
                <a:latin typeface="Verdana"/>
                <a:cs typeface="Verdana"/>
              </a:rPr>
              <a:t>the</a:t>
            </a:r>
            <a:r>
              <a:rPr sz="1800" spc="-114" dirty="0">
                <a:latin typeface="Verdana"/>
                <a:cs typeface="Verdana"/>
              </a:rPr>
              <a:t> </a:t>
            </a:r>
            <a:r>
              <a:rPr sz="1800" spc="-10" dirty="0">
                <a:latin typeface="Verdana"/>
                <a:cs typeface="Verdana"/>
              </a:rPr>
              <a:t>mean.</a:t>
            </a:r>
            <a:endParaRPr sz="1800">
              <a:latin typeface="Verdana"/>
              <a:cs typeface="Verdana"/>
            </a:endParaRPr>
          </a:p>
        </p:txBody>
      </p:sp>
      <p:sp>
        <p:nvSpPr>
          <p:cNvPr id="89" name="object 89"/>
          <p:cNvSpPr txBox="1"/>
          <p:nvPr/>
        </p:nvSpPr>
        <p:spPr>
          <a:xfrm>
            <a:off x="6878776" y="4894579"/>
            <a:ext cx="4429760" cy="577215"/>
          </a:xfrm>
          <a:prstGeom prst="rect">
            <a:avLst/>
          </a:prstGeom>
        </p:spPr>
        <p:txBody>
          <a:bodyPr vert="horz" wrap="square" lIns="0" tIns="9525" rIns="0" bIns="0" rtlCol="0">
            <a:spAutoFit/>
          </a:bodyPr>
          <a:lstStyle/>
          <a:p>
            <a:pPr marL="355600" marR="5080" indent="-342900">
              <a:lnSpc>
                <a:spcPct val="101099"/>
              </a:lnSpc>
              <a:spcBef>
                <a:spcPts val="75"/>
              </a:spcBef>
              <a:buFont typeface="Arial MT"/>
              <a:buChar char="•"/>
              <a:tabLst>
                <a:tab pos="355600" algn="l"/>
              </a:tabLst>
            </a:pPr>
            <a:r>
              <a:rPr sz="1800" spc="-65" dirty="0">
                <a:latin typeface="Verdana"/>
                <a:cs typeface="Verdana"/>
              </a:rPr>
              <a:t>“Best”</a:t>
            </a:r>
            <a:r>
              <a:rPr sz="1800" spc="-110" dirty="0">
                <a:latin typeface="Verdana"/>
                <a:cs typeface="Verdana"/>
              </a:rPr>
              <a:t> </a:t>
            </a:r>
            <a:r>
              <a:rPr sz="1800" spc="-20" dirty="0">
                <a:latin typeface="Verdana"/>
                <a:cs typeface="Verdana"/>
              </a:rPr>
              <a:t>forecast</a:t>
            </a:r>
            <a:r>
              <a:rPr sz="1800" spc="-110" dirty="0">
                <a:latin typeface="Verdana"/>
                <a:cs typeface="Verdana"/>
              </a:rPr>
              <a:t> </a:t>
            </a:r>
            <a:r>
              <a:rPr sz="1800" spc="-200" dirty="0">
                <a:latin typeface="Verdana"/>
                <a:cs typeface="Verdana"/>
              </a:rPr>
              <a:t>is</a:t>
            </a:r>
            <a:r>
              <a:rPr sz="1800" spc="-114" dirty="0">
                <a:latin typeface="Verdana"/>
                <a:cs typeface="Verdana"/>
              </a:rPr>
              <a:t> </a:t>
            </a:r>
            <a:r>
              <a:rPr sz="1800" spc="150" dirty="0">
                <a:latin typeface="Verdana"/>
                <a:cs typeface="Verdana"/>
              </a:rPr>
              <a:t>a</a:t>
            </a:r>
            <a:r>
              <a:rPr sz="1800" spc="-114" dirty="0">
                <a:latin typeface="Verdana"/>
                <a:cs typeface="Verdana"/>
              </a:rPr>
              <a:t> </a:t>
            </a:r>
            <a:r>
              <a:rPr sz="1800" spc="-65" dirty="0">
                <a:latin typeface="Verdana"/>
                <a:cs typeface="Verdana"/>
              </a:rPr>
              <a:t>non-</a:t>
            </a:r>
            <a:r>
              <a:rPr sz="1800" spc="-20" dirty="0">
                <a:latin typeface="Verdana"/>
                <a:cs typeface="Verdana"/>
              </a:rPr>
              <a:t>zero </a:t>
            </a:r>
            <a:r>
              <a:rPr sz="1800" spc="-50" dirty="0">
                <a:latin typeface="Verdana"/>
                <a:cs typeface="Verdana"/>
              </a:rPr>
              <a:t>constant:</a:t>
            </a:r>
            <a:r>
              <a:rPr sz="1800" spc="-105" dirty="0">
                <a:latin typeface="Verdana"/>
                <a:cs typeface="Verdana"/>
              </a:rPr>
              <a:t> </a:t>
            </a:r>
            <a:r>
              <a:rPr sz="1800" dirty="0">
                <a:latin typeface="Verdana"/>
                <a:cs typeface="Verdana"/>
              </a:rPr>
              <a:t>“avg.</a:t>
            </a:r>
            <a:r>
              <a:rPr sz="1800" spc="-100" dirty="0">
                <a:latin typeface="Verdana"/>
                <a:cs typeface="Verdana"/>
              </a:rPr>
              <a:t> </a:t>
            </a:r>
            <a:r>
              <a:rPr sz="1800" spc="-120" dirty="0">
                <a:latin typeface="Verdana"/>
                <a:cs typeface="Verdana"/>
              </a:rPr>
              <a:t>units</a:t>
            </a:r>
            <a:r>
              <a:rPr sz="1800" spc="-100" dirty="0">
                <a:latin typeface="Verdana"/>
                <a:cs typeface="Verdana"/>
              </a:rPr>
              <a:t> </a:t>
            </a:r>
            <a:r>
              <a:rPr sz="1800" spc="-60" dirty="0">
                <a:latin typeface="Verdana"/>
                <a:cs typeface="Verdana"/>
              </a:rPr>
              <a:t>sold</a:t>
            </a:r>
            <a:r>
              <a:rPr sz="1800" spc="-100" dirty="0">
                <a:latin typeface="Verdana"/>
                <a:cs typeface="Verdana"/>
              </a:rPr>
              <a:t> </a:t>
            </a:r>
            <a:r>
              <a:rPr sz="1800" spc="-35" dirty="0">
                <a:latin typeface="Verdana"/>
                <a:cs typeface="Verdana"/>
              </a:rPr>
              <a:t>over</a:t>
            </a:r>
            <a:r>
              <a:rPr sz="1800" spc="-105" dirty="0">
                <a:latin typeface="Verdana"/>
                <a:cs typeface="Verdana"/>
              </a:rPr>
              <a:t> </a:t>
            </a:r>
            <a:r>
              <a:rPr sz="1800" spc="-35" dirty="0">
                <a:latin typeface="Verdana"/>
                <a:cs typeface="Verdana"/>
              </a:rPr>
              <a:t>time”.</a:t>
            </a:r>
            <a:endParaRPr sz="1800">
              <a:latin typeface="Verdana"/>
              <a:cs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Conclusions</a:t>
            </a:r>
          </a:p>
        </p:txBody>
      </p:sp>
      <p:sp>
        <p:nvSpPr>
          <p:cNvPr id="12" name="object 1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40" y="1633220"/>
            <a:ext cx="4810760" cy="568325"/>
          </a:xfrm>
          <a:prstGeom prst="rect">
            <a:avLst/>
          </a:prstGeom>
        </p:spPr>
        <p:txBody>
          <a:bodyPr vert="horz" wrap="square" lIns="0" tIns="26670" rIns="0" bIns="0" rtlCol="0">
            <a:spAutoFit/>
          </a:bodyPr>
          <a:lstStyle/>
          <a:p>
            <a:pPr marL="469900" marR="5080" indent="-457200">
              <a:lnSpc>
                <a:spcPts val="2110"/>
              </a:lnSpc>
              <a:spcBef>
                <a:spcPts val="210"/>
              </a:spcBef>
              <a:tabLst>
                <a:tab pos="469265" algn="l"/>
              </a:tabLst>
            </a:pPr>
            <a:r>
              <a:rPr sz="1800" b="1" spc="-25" dirty="0">
                <a:latin typeface="Tahoma"/>
                <a:cs typeface="Tahoma"/>
              </a:rPr>
              <a:t>1.</a:t>
            </a:r>
            <a:r>
              <a:rPr sz="1800" b="1" dirty="0">
                <a:latin typeface="Tahoma"/>
                <a:cs typeface="Tahoma"/>
              </a:rPr>
              <a:t>	</a:t>
            </a:r>
            <a:r>
              <a:rPr sz="1800" b="1" spc="-20" dirty="0">
                <a:latin typeface="Tahoma"/>
                <a:cs typeface="Tahoma"/>
              </a:rPr>
              <a:t>Modern</a:t>
            </a:r>
            <a:r>
              <a:rPr sz="1800" b="1" spc="-55" dirty="0">
                <a:latin typeface="Tahoma"/>
                <a:cs typeface="Tahoma"/>
              </a:rPr>
              <a:t> </a:t>
            </a:r>
            <a:r>
              <a:rPr sz="1800" b="1" spc="-65" dirty="0">
                <a:latin typeface="Tahoma"/>
                <a:cs typeface="Tahoma"/>
              </a:rPr>
              <a:t>time</a:t>
            </a:r>
            <a:r>
              <a:rPr sz="1800" b="1" spc="-50" dirty="0">
                <a:latin typeface="Tahoma"/>
                <a:cs typeface="Tahoma"/>
              </a:rPr>
              <a:t> </a:t>
            </a:r>
            <a:r>
              <a:rPr sz="1800" b="1" spc="-75" dirty="0">
                <a:latin typeface="Tahoma"/>
                <a:cs typeface="Tahoma"/>
              </a:rPr>
              <a:t>series</a:t>
            </a:r>
            <a:r>
              <a:rPr sz="1800" b="1" spc="-50" dirty="0">
                <a:latin typeface="Tahoma"/>
                <a:cs typeface="Tahoma"/>
              </a:rPr>
              <a:t> </a:t>
            </a:r>
            <a:r>
              <a:rPr sz="1800" b="1" spc="-45" dirty="0">
                <a:latin typeface="Tahoma"/>
                <a:cs typeface="Tahoma"/>
              </a:rPr>
              <a:t>forecasting</a:t>
            </a:r>
            <a:r>
              <a:rPr sz="1800" b="1" spc="-50" dirty="0">
                <a:latin typeface="Tahoma"/>
                <a:cs typeface="Tahoma"/>
              </a:rPr>
              <a:t> </a:t>
            </a:r>
            <a:r>
              <a:rPr sz="1800" spc="-45" dirty="0">
                <a:latin typeface="Verdana"/>
                <a:cs typeface="Verdana"/>
              </a:rPr>
              <a:t>involves </a:t>
            </a:r>
            <a:r>
              <a:rPr sz="1800" spc="-20" dirty="0">
                <a:latin typeface="Verdana"/>
                <a:cs typeface="Verdana"/>
              </a:rPr>
              <a:t>many</a:t>
            </a:r>
            <a:r>
              <a:rPr sz="1800" spc="-125" dirty="0">
                <a:latin typeface="Verdana"/>
                <a:cs typeface="Verdana"/>
              </a:rPr>
              <a:t> </a:t>
            </a:r>
            <a:r>
              <a:rPr sz="1800" spc="-10" dirty="0">
                <a:latin typeface="Verdana"/>
                <a:cs typeface="Verdana"/>
              </a:rPr>
              <a:t>related</a:t>
            </a:r>
            <a:r>
              <a:rPr sz="1800" spc="-110" dirty="0">
                <a:latin typeface="Verdana"/>
                <a:cs typeface="Verdana"/>
              </a:rPr>
              <a:t> </a:t>
            </a:r>
            <a:r>
              <a:rPr sz="1800" spc="-65" dirty="0">
                <a:latin typeface="Verdana"/>
                <a:cs typeface="Verdana"/>
              </a:rPr>
              <a:t>time</a:t>
            </a:r>
            <a:r>
              <a:rPr sz="1800" spc="-110" dirty="0">
                <a:latin typeface="Verdana"/>
                <a:cs typeface="Verdana"/>
              </a:rPr>
              <a:t> </a:t>
            </a:r>
            <a:r>
              <a:rPr sz="1800" spc="-10" dirty="0">
                <a:latin typeface="Verdana"/>
                <a:cs typeface="Verdana"/>
              </a:rPr>
              <a:t>series.</a:t>
            </a:r>
            <a:endParaRPr sz="1800">
              <a:latin typeface="Verdana"/>
              <a:cs typeface="Verdana"/>
            </a:endParaRPr>
          </a:p>
        </p:txBody>
      </p:sp>
      <p:grpSp>
        <p:nvGrpSpPr>
          <p:cNvPr id="4" name="object 4"/>
          <p:cNvGrpSpPr/>
          <p:nvPr/>
        </p:nvGrpSpPr>
        <p:grpSpPr>
          <a:xfrm>
            <a:off x="5824728" y="1731264"/>
            <a:ext cx="798830" cy="3731260"/>
            <a:chOff x="5824728" y="1731264"/>
            <a:chExt cx="798830" cy="3731260"/>
          </a:xfrm>
        </p:grpSpPr>
        <p:pic>
          <p:nvPicPr>
            <p:cNvPr id="5" name="object 5"/>
            <p:cNvPicPr/>
            <p:nvPr/>
          </p:nvPicPr>
          <p:blipFill>
            <a:blip r:embed="rId2" cstate="print"/>
            <a:stretch>
              <a:fillRect/>
            </a:stretch>
          </p:blipFill>
          <p:spPr>
            <a:xfrm>
              <a:off x="5879592" y="1731264"/>
              <a:ext cx="624839" cy="624839"/>
            </a:xfrm>
            <a:prstGeom prst="rect">
              <a:avLst/>
            </a:prstGeom>
          </p:spPr>
        </p:pic>
        <p:pic>
          <p:nvPicPr>
            <p:cNvPr id="6" name="object 6"/>
            <p:cNvPicPr/>
            <p:nvPr/>
          </p:nvPicPr>
          <p:blipFill>
            <a:blip r:embed="rId3" cstate="print"/>
            <a:stretch>
              <a:fillRect/>
            </a:stretch>
          </p:blipFill>
          <p:spPr>
            <a:xfrm>
              <a:off x="5888736" y="2496312"/>
              <a:ext cx="621791" cy="624839"/>
            </a:xfrm>
            <a:prstGeom prst="rect">
              <a:avLst/>
            </a:prstGeom>
          </p:spPr>
        </p:pic>
        <p:pic>
          <p:nvPicPr>
            <p:cNvPr id="7" name="object 7"/>
            <p:cNvPicPr/>
            <p:nvPr/>
          </p:nvPicPr>
          <p:blipFill>
            <a:blip r:embed="rId4" cstate="print"/>
            <a:stretch>
              <a:fillRect/>
            </a:stretch>
          </p:blipFill>
          <p:spPr>
            <a:xfrm>
              <a:off x="5824728" y="4663440"/>
              <a:ext cx="798576" cy="798576"/>
            </a:xfrm>
            <a:prstGeom prst="rect">
              <a:avLst/>
            </a:prstGeom>
          </p:spPr>
        </p:pic>
        <p:pic>
          <p:nvPicPr>
            <p:cNvPr id="8" name="object 8"/>
            <p:cNvPicPr/>
            <p:nvPr/>
          </p:nvPicPr>
          <p:blipFill>
            <a:blip r:embed="rId5" cstate="print"/>
            <a:stretch>
              <a:fillRect/>
            </a:stretch>
          </p:blipFill>
          <p:spPr>
            <a:xfrm>
              <a:off x="5824728" y="3157728"/>
              <a:ext cx="701040" cy="701040"/>
            </a:xfrm>
            <a:prstGeom prst="rect">
              <a:avLst/>
            </a:prstGeom>
          </p:spPr>
        </p:pic>
        <p:pic>
          <p:nvPicPr>
            <p:cNvPr id="9" name="object 9"/>
            <p:cNvPicPr/>
            <p:nvPr/>
          </p:nvPicPr>
          <p:blipFill>
            <a:blip r:embed="rId6" cstate="print"/>
            <a:stretch>
              <a:fillRect/>
            </a:stretch>
          </p:blipFill>
          <p:spPr>
            <a:xfrm>
              <a:off x="5849112" y="3867912"/>
              <a:ext cx="701039" cy="704088"/>
            </a:xfrm>
            <a:prstGeom prst="rect">
              <a:avLst/>
            </a:prstGeom>
          </p:spPr>
        </p:pic>
      </p:grpSp>
      <p:sp>
        <p:nvSpPr>
          <p:cNvPr id="10" name="object 10"/>
          <p:cNvSpPr txBox="1"/>
          <p:nvPr/>
        </p:nvSpPr>
        <p:spPr>
          <a:xfrm>
            <a:off x="7733747" y="1432052"/>
            <a:ext cx="27584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a:cs typeface="Verdana"/>
              </a:rPr>
              <a:t>Number</a:t>
            </a:r>
            <a:r>
              <a:rPr sz="1800" spc="-120" dirty="0">
                <a:latin typeface="Verdana"/>
                <a:cs typeface="Verdana"/>
              </a:rPr>
              <a:t> </a:t>
            </a:r>
            <a:r>
              <a:rPr sz="1800" dirty="0">
                <a:latin typeface="Verdana"/>
                <a:cs typeface="Verdana"/>
              </a:rPr>
              <a:t>of</a:t>
            </a:r>
            <a:r>
              <a:rPr sz="1800" spc="-120" dirty="0">
                <a:latin typeface="Verdana"/>
                <a:cs typeface="Verdana"/>
              </a:rPr>
              <a:t> </a:t>
            </a:r>
            <a:r>
              <a:rPr sz="1800" spc="-20" dirty="0">
                <a:latin typeface="Verdana"/>
                <a:cs typeface="Verdana"/>
              </a:rPr>
              <a:t>products</a:t>
            </a:r>
            <a:r>
              <a:rPr sz="1800" spc="-114" dirty="0">
                <a:latin typeface="Verdana"/>
                <a:cs typeface="Verdana"/>
              </a:rPr>
              <a:t> </a:t>
            </a:r>
            <a:r>
              <a:rPr sz="1800" spc="-20" dirty="0">
                <a:latin typeface="Verdana"/>
                <a:cs typeface="Verdana"/>
              </a:rPr>
              <a:t>sold</a:t>
            </a:r>
            <a:endParaRPr sz="1800">
              <a:latin typeface="Verdana"/>
              <a:cs typeface="Verdana"/>
            </a:endParaRPr>
          </a:p>
        </p:txBody>
      </p:sp>
      <p:pic>
        <p:nvPicPr>
          <p:cNvPr id="11" name="object 11"/>
          <p:cNvPicPr/>
          <p:nvPr/>
        </p:nvPicPr>
        <p:blipFill>
          <a:blip r:embed="rId7" cstate="print"/>
          <a:stretch>
            <a:fillRect/>
          </a:stretch>
        </p:blipFill>
        <p:spPr>
          <a:xfrm>
            <a:off x="6494943" y="1677728"/>
            <a:ext cx="5175824" cy="401548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15619"/>
            <a:ext cx="3005455" cy="635000"/>
          </a:xfrm>
          <a:prstGeom prst="rect">
            <a:avLst/>
          </a:prstGeom>
        </p:spPr>
        <p:txBody>
          <a:bodyPr vert="horz" wrap="square" lIns="0" tIns="12700" rIns="0" bIns="0" rtlCol="0">
            <a:spAutoFit/>
          </a:bodyPr>
          <a:lstStyle/>
          <a:p>
            <a:pPr marL="12700">
              <a:lnSpc>
                <a:spcPct val="100000"/>
              </a:lnSpc>
              <a:spcBef>
                <a:spcPts val="100"/>
              </a:spcBef>
            </a:pPr>
            <a:r>
              <a:rPr spc="-50" dirty="0"/>
              <a:t>Conclusions</a:t>
            </a:r>
          </a:p>
        </p:txBody>
      </p:sp>
      <p:sp>
        <p:nvSpPr>
          <p:cNvPr id="106" name="object 10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40" y="1633220"/>
            <a:ext cx="4900295" cy="1506855"/>
          </a:xfrm>
          <a:prstGeom prst="rect">
            <a:avLst/>
          </a:prstGeom>
        </p:spPr>
        <p:txBody>
          <a:bodyPr vert="horz" wrap="square" lIns="0" tIns="26670" rIns="0" bIns="0" rtlCol="0">
            <a:spAutoFit/>
          </a:bodyPr>
          <a:lstStyle/>
          <a:p>
            <a:pPr marL="469900" marR="94615" indent="-457200">
              <a:lnSpc>
                <a:spcPts val="2110"/>
              </a:lnSpc>
              <a:spcBef>
                <a:spcPts val="210"/>
              </a:spcBef>
              <a:buAutoNum type="arabicPeriod"/>
              <a:tabLst>
                <a:tab pos="469900" algn="l"/>
              </a:tabLst>
            </a:pPr>
            <a:r>
              <a:rPr sz="1800" b="1" spc="-20" dirty="0">
                <a:latin typeface="Tahoma"/>
                <a:cs typeface="Tahoma"/>
              </a:rPr>
              <a:t>Modern</a:t>
            </a:r>
            <a:r>
              <a:rPr sz="1800" b="1" spc="-55" dirty="0">
                <a:latin typeface="Tahoma"/>
                <a:cs typeface="Tahoma"/>
              </a:rPr>
              <a:t> </a:t>
            </a:r>
            <a:r>
              <a:rPr sz="1800" b="1" spc="-65" dirty="0">
                <a:latin typeface="Tahoma"/>
                <a:cs typeface="Tahoma"/>
              </a:rPr>
              <a:t>time</a:t>
            </a:r>
            <a:r>
              <a:rPr sz="1800" b="1" spc="-50" dirty="0">
                <a:latin typeface="Tahoma"/>
                <a:cs typeface="Tahoma"/>
              </a:rPr>
              <a:t> </a:t>
            </a:r>
            <a:r>
              <a:rPr sz="1800" b="1" spc="-75" dirty="0">
                <a:latin typeface="Tahoma"/>
                <a:cs typeface="Tahoma"/>
              </a:rPr>
              <a:t>series</a:t>
            </a:r>
            <a:r>
              <a:rPr sz="1800" b="1" spc="-50" dirty="0">
                <a:latin typeface="Tahoma"/>
                <a:cs typeface="Tahoma"/>
              </a:rPr>
              <a:t> </a:t>
            </a:r>
            <a:r>
              <a:rPr sz="1800" b="1" spc="-45" dirty="0">
                <a:latin typeface="Tahoma"/>
                <a:cs typeface="Tahoma"/>
              </a:rPr>
              <a:t>forecasting</a:t>
            </a:r>
            <a:r>
              <a:rPr sz="1800" b="1" spc="-50" dirty="0">
                <a:latin typeface="Tahoma"/>
                <a:cs typeface="Tahoma"/>
              </a:rPr>
              <a:t> </a:t>
            </a:r>
            <a:r>
              <a:rPr sz="1800" spc="-50" dirty="0">
                <a:latin typeface="Verdana"/>
                <a:cs typeface="Verdana"/>
              </a:rPr>
              <a:t>involves </a:t>
            </a:r>
            <a:r>
              <a:rPr sz="1800" spc="-20" dirty="0">
                <a:latin typeface="Verdana"/>
                <a:cs typeface="Verdana"/>
              </a:rPr>
              <a:t>many</a:t>
            </a:r>
            <a:r>
              <a:rPr sz="1800" spc="-125" dirty="0">
                <a:latin typeface="Verdana"/>
                <a:cs typeface="Verdana"/>
              </a:rPr>
              <a:t> </a:t>
            </a:r>
            <a:r>
              <a:rPr sz="1800" spc="-10" dirty="0">
                <a:latin typeface="Verdana"/>
                <a:cs typeface="Verdana"/>
              </a:rPr>
              <a:t>related</a:t>
            </a:r>
            <a:r>
              <a:rPr sz="1800" spc="-110" dirty="0">
                <a:latin typeface="Verdana"/>
                <a:cs typeface="Verdana"/>
              </a:rPr>
              <a:t> </a:t>
            </a:r>
            <a:r>
              <a:rPr sz="1800" spc="-65" dirty="0">
                <a:latin typeface="Verdana"/>
                <a:cs typeface="Verdana"/>
              </a:rPr>
              <a:t>time</a:t>
            </a:r>
            <a:r>
              <a:rPr sz="1800" spc="-110" dirty="0">
                <a:latin typeface="Verdana"/>
                <a:cs typeface="Verdana"/>
              </a:rPr>
              <a:t> </a:t>
            </a:r>
            <a:r>
              <a:rPr sz="1800" spc="-10" dirty="0">
                <a:latin typeface="Verdana"/>
                <a:cs typeface="Verdana"/>
              </a:rPr>
              <a:t>series.</a:t>
            </a:r>
            <a:endParaRPr sz="1800">
              <a:latin typeface="Verdana"/>
              <a:cs typeface="Verdana"/>
            </a:endParaRPr>
          </a:p>
          <a:p>
            <a:pPr>
              <a:lnSpc>
                <a:spcPct val="100000"/>
              </a:lnSpc>
              <a:spcBef>
                <a:spcPts val="730"/>
              </a:spcBef>
              <a:buAutoNum type="arabicPeriod"/>
            </a:pPr>
            <a:endParaRPr sz="1800">
              <a:latin typeface="Verdana"/>
              <a:cs typeface="Verdana"/>
            </a:endParaRPr>
          </a:p>
          <a:p>
            <a:pPr marL="469900" marR="5080" indent="-457200">
              <a:lnSpc>
                <a:spcPct val="102200"/>
              </a:lnSpc>
              <a:buAutoNum type="arabicPeriod"/>
              <a:tabLst>
                <a:tab pos="469900" algn="l"/>
              </a:tabLst>
            </a:pPr>
            <a:r>
              <a:rPr sz="1800" spc="-35" dirty="0">
                <a:latin typeface="Verdana"/>
                <a:cs typeface="Verdana"/>
              </a:rPr>
              <a:t>Selecting</a:t>
            </a:r>
            <a:r>
              <a:rPr sz="1800" spc="-120" dirty="0">
                <a:latin typeface="Verdana"/>
                <a:cs typeface="Verdana"/>
              </a:rPr>
              <a:t> </a:t>
            </a:r>
            <a:r>
              <a:rPr sz="1800" b="1" spc="-30" dirty="0">
                <a:latin typeface="Tahoma"/>
                <a:cs typeface="Tahoma"/>
              </a:rPr>
              <a:t>backtesting</a:t>
            </a:r>
            <a:r>
              <a:rPr sz="1800" b="1" spc="-10" dirty="0">
                <a:latin typeface="Tahoma"/>
                <a:cs typeface="Tahoma"/>
              </a:rPr>
              <a:t> </a:t>
            </a:r>
            <a:r>
              <a:rPr sz="1800" spc="-40" dirty="0">
                <a:latin typeface="Verdana"/>
                <a:cs typeface="Verdana"/>
              </a:rPr>
              <a:t>parameters</a:t>
            </a:r>
            <a:r>
              <a:rPr sz="1800" spc="-120" dirty="0">
                <a:latin typeface="Verdana"/>
                <a:cs typeface="Verdana"/>
              </a:rPr>
              <a:t> </a:t>
            </a:r>
            <a:r>
              <a:rPr sz="1800" spc="-200" dirty="0">
                <a:latin typeface="Verdana"/>
                <a:cs typeface="Verdana"/>
              </a:rPr>
              <a:t>is</a:t>
            </a:r>
            <a:r>
              <a:rPr sz="1800" spc="-114" dirty="0">
                <a:latin typeface="Verdana"/>
                <a:cs typeface="Verdana"/>
              </a:rPr>
              <a:t> </a:t>
            </a:r>
            <a:r>
              <a:rPr sz="1800" spc="100" dirty="0">
                <a:latin typeface="Verdana"/>
                <a:cs typeface="Verdana"/>
              </a:rPr>
              <a:t>a </a:t>
            </a:r>
            <a:r>
              <a:rPr sz="1800" spc="-45" dirty="0">
                <a:latin typeface="Verdana"/>
                <a:cs typeface="Verdana"/>
              </a:rPr>
              <a:t>trade-</a:t>
            </a:r>
            <a:r>
              <a:rPr sz="1800" spc="-25" dirty="0">
                <a:latin typeface="Verdana"/>
                <a:cs typeface="Verdana"/>
              </a:rPr>
              <a:t>off</a:t>
            </a:r>
            <a:r>
              <a:rPr sz="1800" spc="-45" dirty="0">
                <a:latin typeface="Verdana"/>
                <a:cs typeface="Verdana"/>
              </a:rPr>
              <a:t> </a:t>
            </a:r>
            <a:r>
              <a:rPr sz="1800" dirty="0">
                <a:latin typeface="Verdana"/>
                <a:cs typeface="Verdana"/>
              </a:rPr>
              <a:t>between</a:t>
            </a:r>
            <a:r>
              <a:rPr sz="1800" spc="-40" dirty="0">
                <a:latin typeface="Verdana"/>
                <a:cs typeface="Verdana"/>
              </a:rPr>
              <a:t> </a:t>
            </a:r>
            <a:r>
              <a:rPr sz="1800" spc="-80" dirty="0">
                <a:latin typeface="Verdana"/>
                <a:cs typeface="Verdana"/>
              </a:rPr>
              <a:t>reliability</a:t>
            </a:r>
            <a:r>
              <a:rPr sz="1800" spc="-45" dirty="0">
                <a:latin typeface="Verdana"/>
                <a:cs typeface="Verdana"/>
              </a:rPr>
              <a:t> </a:t>
            </a:r>
            <a:r>
              <a:rPr sz="1800" spc="65" dirty="0">
                <a:latin typeface="Verdana"/>
                <a:cs typeface="Verdana"/>
              </a:rPr>
              <a:t>and</a:t>
            </a:r>
            <a:r>
              <a:rPr sz="1800" spc="-35" dirty="0">
                <a:latin typeface="Verdana"/>
                <a:cs typeface="Verdana"/>
              </a:rPr>
              <a:t> </a:t>
            </a:r>
            <a:r>
              <a:rPr sz="1800" spc="-10" dirty="0">
                <a:latin typeface="Verdana"/>
                <a:cs typeface="Verdana"/>
              </a:rPr>
              <a:t>speed.</a:t>
            </a:r>
            <a:endParaRPr sz="1800">
              <a:latin typeface="Verdana"/>
              <a:cs typeface="Verdana"/>
            </a:endParaRPr>
          </a:p>
        </p:txBody>
      </p:sp>
      <p:grpSp>
        <p:nvGrpSpPr>
          <p:cNvPr id="4" name="object 4"/>
          <p:cNvGrpSpPr/>
          <p:nvPr/>
        </p:nvGrpSpPr>
        <p:grpSpPr>
          <a:xfrm>
            <a:off x="6992567" y="1638300"/>
            <a:ext cx="3924935" cy="327660"/>
            <a:chOff x="6992567" y="1638300"/>
            <a:chExt cx="3924935" cy="327660"/>
          </a:xfrm>
        </p:grpSpPr>
        <p:sp>
          <p:nvSpPr>
            <p:cNvPr id="5" name="object 5"/>
            <p:cNvSpPr/>
            <p:nvPr/>
          </p:nvSpPr>
          <p:spPr>
            <a:xfrm>
              <a:off x="7002092" y="1747305"/>
              <a:ext cx="3915410" cy="114300"/>
            </a:xfrm>
            <a:custGeom>
              <a:avLst/>
              <a:gdLst/>
              <a:ahLst/>
              <a:cxnLst/>
              <a:rect l="l" t="t" r="r" b="b"/>
              <a:pathLst>
                <a:path w="3915409" h="114300">
                  <a:moveTo>
                    <a:pt x="3801084" y="0"/>
                  </a:moveTo>
                  <a:lnTo>
                    <a:pt x="3801084" y="114300"/>
                  </a:lnTo>
                  <a:lnTo>
                    <a:pt x="3877284" y="76200"/>
                  </a:lnTo>
                  <a:lnTo>
                    <a:pt x="3820135" y="76200"/>
                  </a:lnTo>
                  <a:lnTo>
                    <a:pt x="3820135"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5" y="38100"/>
                  </a:lnTo>
                  <a:lnTo>
                    <a:pt x="3820135"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6" name="object 6"/>
            <p:cNvSpPr/>
            <p:nvPr/>
          </p:nvSpPr>
          <p:spPr>
            <a:xfrm>
              <a:off x="9553068" y="1647825"/>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D9D9"/>
            </a:solidFill>
          </p:spPr>
          <p:txBody>
            <a:bodyPr wrap="square" lIns="0" tIns="0" rIns="0" bIns="0" rtlCol="0"/>
            <a:lstStyle/>
            <a:p>
              <a:endParaRPr/>
            </a:p>
          </p:txBody>
        </p:sp>
        <p:sp>
          <p:nvSpPr>
            <p:cNvPr id="7" name="object 7"/>
            <p:cNvSpPr/>
            <p:nvPr/>
          </p:nvSpPr>
          <p:spPr>
            <a:xfrm>
              <a:off x="9553068"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8" name="object 8"/>
            <p:cNvSpPr/>
            <p:nvPr/>
          </p:nvSpPr>
          <p:spPr>
            <a:xfrm>
              <a:off x="9978383" y="1647825"/>
              <a:ext cx="314960" cy="308610"/>
            </a:xfrm>
            <a:custGeom>
              <a:avLst/>
              <a:gdLst/>
              <a:ahLst/>
              <a:cxnLst/>
              <a:rect l="l" t="t" r="r" b="b"/>
              <a:pathLst>
                <a:path w="314959" h="308610">
                  <a:moveTo>
                    <a:pt x="157262" y="0"/>
                  </a:moveTo>
                  <a:lnTo>
                    <a:pt x="107555" y="7857"/>
                  </a:lnTo>
                  <a:lnTo>
                    <a:pt x="64385" y="29738"/>
                  </a:lnTo>
                  <a:lnTo>
                    <a:pt x="30342" y="63104"/>
                  </a:lnTo>
                  <a:lnTo>
                    <a:pt x="8017" y="105416"/>
                  </a:lnTo>
                  <a:lnTo>
                    <a:pt x="0" y="154134"/>
                  </a:lnTo>
                  <a:lnTo>
                    <a:pt x="8017" y="202853"/>
                  </a:lnTo>
                  <a:lnTo>
                    <a:pt x="30342" y="245165"/>
                  </a:lnTo>
                  <a:lnTo>
                    <a:pt x="64385" y="278530"/>
                  </a:lnTo>
                  <a:lnTo>
                    <a:pt x="107555" y="300411"/>
                  </a:lnTo>
                  <a:lnTo>
                    <a:pt x="157262" y="308269"/>
                  </a:lnTo>
                  <a:lnTo>
                    <a:pt x="206970" y="300411"/>
                  </a:lnTo>
                  <a:lnTo>
                    <a:pt x="250141" y="278530"/>
                  </a:lnTo>
                  <a:lnTo>
                    <a:pt x="284184" y="245165"/>
                  </a:lnTo>
                  <a:lnTo>
                    <a:pt x="306509" y="202853"/>
                  </a:lnTo>
                  <a:lnTo>
                    <a:pt x="314526" y="154134"/>
                  </a:lnTo>
                  <a:lnTo>
                    <a:pt x="306509" y="105416"/>
                  </a:lnTo>
                  <a:lnTo>
                    <a:pt x="284184" y="63104"/>
                  </a:lnTo>
                  <a:lnTo>
                    <a:pt x="250141" y="29738"/>
                  </a:lnTo>
                  <a:lnTo>
                    <a:pt x="206970" y="7857"/>
                  </a:lnTo>
                  <a:lnTo>
                    <a:pt x="157262" y="0"/>
                  </a:lnTo>
                  <a:close/>
                </a:path>
              </a:pathLst>
            </a:custGeom>
            <a:solidFill>
              <a:srgbClr val="D9D9D9"/>
            </a:solidFill>
          </p:spPr>
          <p:txBody>
            <a:bodyPr wrap="square" lIns="0" tIns="0" rIns="0" bIns="0" rtlCol="0"/>
            <a:lstStyle/>
            <a:p>
              <a:endParaRPr/>
            </a:p>
          </p:txBody>
        </p:sp>
        <p:sp>
          <p:nvSpPr>
            <p:cNvPr id="9" name="object 9"/>
            <p:cNvSpPr/>
            <p:nvPr/>
          </p:nvSpPr>
          <p:spPr>
            <a:xfrm>
              <a:off x="9978383"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0" name="object 10"/>
            <p:cNvSpPr/>
            <p:nvPr/>
          </p:nvSpPr>
          <p:spPr>
            <a:xfrm>
              <a:off x="10403697" y="1647825"/>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11" name="object 11"/>
            <p:cNvSpPr/>
            <p:nvPr/>
          </p:nvSpPr>
          <p:spPr>
            <a:xfrm>
              <a:off x="10403697"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2" name="object 12"/>
            <p:cNvSpPr/>
            <p:nvPr/>
          </p:nvSpPr>
          <p:spPr>
            <a:xfrm>
              <a:off x="8277122" y="1647825"/>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9694"/>
            </a:solidFill>
          </p:spPr>
          <p:txBody>
            <a:bodyPr wrap="square" lIns="0" tIns="0" rIns="0" bIns="0" rtlCol="0"/>
            <a:lstStyle/>
            <a:p>
              <a:endParaRPr/>
            </a:p>
          </p:txBody>
        </p:sp>
        <p:sp>
          <p:nvSpPr>
            <p:cNvPr id="13" name="object 13"/>
            <p:cNvSpPr/>
            <p:nvPr/>
          </p:nvSpPr>
          <p:spPr>
            <a:xfrm>
              <a:off x="8277122"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4" name="object 14"/>
            <p:cNvSpPr/>
            <p:nvPr/>
          </p:nvSpPr>
          <p:spPr>
            <a:xfrm>
              <a:off x="8702437" y="1647825"/>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15" name="object 15"/>
            <p:cNvSpPr/>
            <p:nvPr/>
          </p:nvSpPr>
          <p:spPr>
            <a:xfrm>
              <a:off x="8702437"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6" name="object 16"/>
            <p:cNvSpPr/>
            <p:nvPr/>
          </p:nvSpPr>
          <p:spPr>
            <a:xfrm>
              <a:off x="9127752" y="1647825"/>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D9D9"/>
            </a:solidFill>
          </p:spPr>
          <p:txBody>
            <a:bodyPr wrap="square" lIns="0" tIns="0" rIns="0" bIns="0" rtlCol="0"/>
            <a:lstStyle/>
            <a:p>
              <a:endParaRPr/>
            </a:p>
          </p:txBody>
        </p:sp>
        <p:sp>
          <p:nvSpPr>
            <p:cNvPr id="17" name="object 17"/>
            <p:cNvSpPr/>
            <p:nvPr/>
          </p:nvSpPr>
          <p:spPr>
            <a:xfrm>
              <a:off x="9127752"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18" name="object 18"/>
            <p:cNvSpPr/>
            <p:nvPr/>
          </p:nvSpPr>
          <p:spPr>
            <a:xfrm>
              <a:off x="7002092" y="1647825"/>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8EB4E3"/>
            </a:solidFill>
          </p:spPr>
          <p:txBody>
            <a:bodyPr wrap="square" lIns="0" tIns="0" rIns="0" bIns="0" rtlCol="0"/>
            <a:lstStyle/>
            <a:p>
              <a:endParaRPr/>
            </a:p>
          </p:txBody>
        </p:sp>
        <p:sp>
          <p:nvSpPr>
            <p:cNvPr id="19" name="object 19"/>
            <p:cNvSpPr/>
            <p:nvPr/>
          </p:nvSpPr>
          <p:spPr>
            <a:xfrm>
              <a:off x="7002092"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0" name="object 20"/>
            <p:cNvSpPr/>
            <p:nvPr/>
          </p:nvSpPr>
          <p:spPr>
            <a:xfrm>
              <a:off x="7427408" y="1647825"/>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8EB4E3"/>
            </a:solidFill>
          </p:spPr>
          <p:txBody>
            <a:bodyPr wrap="square" lIns="0" tIns="0" rIns="0" bIns="0" rtlCol="0"/>
            <a:lstStyle/>
            <a:p>
              <a:endParaRPr/>
            </a:p>
          </p:txBody>
        </p:sp>
        <p:sp>
          <p:nvSpPr>
            <p:cNvPr id="21" name="object 21"/>
            <p:cNvSpPr/>
            <p:nvPr/>
          </p:nvSpPr>
          <p:spPr>
            <a:xfrm>
              <a:off x="7427408"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2" name="object 22"/>
            <p:cNvSpPr/>
            <p:nvPr/>
          </p:nvSpPr>
          <p:spPr>
            <a:xfrm>
              <a:off x="7852723" y="1647825"/>
              <a:ext cx="314960" cy="308610"/>
            </a:xfrm>
            <a:custGeom>
              <a:avLst/>
              <a:gdLst/>
              <a:ahLst/>
              <a:cxnLst/>
              <a:rect l="l" t="t" r="r" b="b"/>
              <a:pathLst>
                <a:path w="314959" h="308610">
                  <a:moveTo>
                    <a:pt x="157262" y="0"/>
                  </a:moveTo>
                  <a:lnTo>
                    <a:pt x="107555" y="7857"/>
                  </a:lnTo>
                  <a:lnTo>
                    <a:pt x="64385" y="29738"/>
                  </a:lnTo>
                  <a:lnTo>
                    <a:pt x="30342" y="63104"/>
                  </a:lnTo>
                  <a:lnTo>
                    <a:pt x="8017" y="105416"/>
                  </a:lnTo>
                  <a:lnTo>
                    <a:pt x="0" y="154134"/>
                  </a:lnTo>
                  <a:lnTo>
                    <a:pt x="8017" y="202853"/>
                  </a:lnTo>
                  <a:lnTo>
                    <a:pt x="30342" y="245165"/>
                  </a:lnTo>
                  <a:lnTo>
                    <a:pt x="64385" y="278530"/>
                  </a:lnTo>
                  <a:lnTo>
                    <a:pt x="107555" y="300411"/>
                  </a:lnTo>
                  <a:lnTo>
                    <a:pt x="157262" y="308269"/>
                  </a:lnTo>
                  <a:lnTo>
                    <a:pt x="206970" y="300411"/>
                  </a:lnTo>
                  <a:lnTo>
                    <a:pt x="250141" y="278530"/>
                  </a:lnTo>
                  <a:lnTo>
                    <a:pt x="284184" y="245165"/>
                  </a:lnTo>
                  <a:lnTo>
                    <a:pt x="306509" y="202853"/>
                  </a:lnTo>
                  <a:lnTo>
                    <a:pt x="314526" y="154134"/>
                  </a:lnTo>
                  <a:lnTo>
                    <a:pt x="306509" y="105416"/>
                  </a:lnTo>
                  <a:lnTo>
                    <a:pt x="284184" y="63104"/>
                  </a:lnTo>
                  <a:lnTo>
                    <a:pt x="250141" y="29738"/>
                  </a:lnTo>
                  <a:lnTo>
                    <a:pt x="206970" y="7857"/>
                  </a:lnTo>
                  <a:lnTo>
                    <a:pt x="157262" y="0"/>
                  </a:lnTo>
                  <a:close/>
                </a:path>
              </a:pathLst>
            </a:custGeom>
            <a:solidFill>
              <a:srgbClr val="8EB4E3"/>
            </a:solidFill>
          </p:spPr>
          <p:txBody>
            <a:bodyPr wrap="square" lIns="0" tIns="0" rIns="0" bIns="0" rtlCol="0"/>
            <a:lstStyle/>
            <a:p>
              <a:endParaRPr/>
            </a:p>
          </p:txBody>
        </p:sp>
        <p:sp>
          <p:nvSpPr>
            <p:cNvPr id="23" name="object 23"/>
            <p:cNvSpPr/>
            <p:nvPr/>
          </p:nvSpPr>
          <p:spPr>
            <a:xfrm>
              <a:off x="7852723" y="1647825"/>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24" name="object 24"/>
          <p:cNvGrpSpPr/>
          <p:nvPr/>
        </p:nvGrpSpPr>
        <p:grpSpPr>
          <a:xfrm>
            <a:off x="6993027" y="2144798"/>
            <a:ext cx="3924935" cy="327660"/>
            <a:chOff x="6993027" y="2144798"/>
            <a:chExt cx="3924935" cy="327660"/>
          </a:xfrm>
        </p:grpSpPr>
        <p:sp>
          <p:nvSpPr>
            <p:cNvPr id="25" name="object 25"/>
            <p:cNvSpPr/>
            <p:nvPr/>
          </p:nvSpPr>
          <p:spPr>
            <a:xfrm>
              <a:off x="7002092" y="2254674"/>
              <a:ext cx="3915410" cy="114300"/>
            </a:xfrm>
            <a:custGeom>
              <a:avLst/>
              <a:gdLst/>
              <a:ahLst/>
              <a:cxnLst/>
              <a:rect l="l" t="t" r="r" b="b"/>
              <a:pathLst>
                <a:path w="3915409" h="114300">
                  <a:moveTo>
                    <a:pt x="3801084" y="0"/>
                  </a:moveTo>
                  <a:lnTo>
                    <a:pt x="3801084" y="114300"/>
                  </a:lnTo>
                  <a:lnTo>
                    <a:pt x="3877284" y="76200"/>
                  </a:lnTo>
                  <a:lnTo>
                    <a:pt x="3820135" y="76200"/>
                  </a:lnTo>
                  <a:lnTo>
                    <a:pt x="3820135"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5" y="38100"/>
                  </a:lnTo>
                  <a:lnTo>
                    <a:pt x="3820135"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26" name="object 26"/>
            <p:cNvSpPr/>
            <p:nvPr/>
          </p:nvSpPr>
          <p:spPr>
            <a:xfrm>
              <a:off x="9553526" y="2154323"/>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D9D9"/>
            </a:solidFill>
          </p:spPr>
          <p:txBody>
            <a:bodyPr wrap="square" lIns="0" tIns="0" rIns="0" bIns="0" rtlCol="0"/>
            <a:lstStyle/>
            <a:p>
              <a:endParaRPr/>
            </a:p>
          </p:txBody>
        </p:sp>
        <p:sp>
          <p:nvSpPr>
            <p:cNvPr id="27" name="object 27"/>
            <p:cNvSpPr/>
            <p:nvPr/>
          </p:nvSpPr>
          <p:spPr>
            <a:xfrm>
              <a:off x="9553526"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28" name="object 28"/>
            <p:cNvSpPr/>
            <p:nvPr/>
          </p:nvSpPr>
          <p:spPr>
            <a:xfrm>
              <a:off x="9978840" y="2154323"/>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29" name="object 29"/>
            <p:cNvSpPr/>
            <p:nvPr/>
          </p:nvSpPr>
          <p:spPr>
            <a:xfrm>
              <a:off x="9978840"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0" name="object 30"/>
            <p:cNvSpPr/>
            <p:nvPr/>
          </p:nvSpPr>
          <p:spPr>
            <a:xfrm>
              <a:off x="10404156" y="2154323"/>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31" name="object 31"/>
            <p:cNvSpPr/>
            <p:nvPr/>
          </p:nvSpPr>
          <p:spPr>
            <a:xfrm>
              <a:off x="10404156"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2" name="object 32"/>
            <p:cNvSpPr/>
            <p:nvPr/>
          </p:nvSpPr>
          <p:spPr>
            <a:xfrm>
              <a:off x="8277580" y="2154323"/>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95B3D7"/>
            </a:solidFill>
          </p:spPr>
          <p:txBody>
            <a:bodyPr wrap="square" lIns="0" tIns="0" rIns="0" bIns="0" rtlCol="0"/>
            <a:lstStyle/>
            <a:p>
              <a:endParaRPr/>
            </a:p>
          </p:txBody>
        </p:sp>
        <p:sp>
          <p:nvSpPr>
            <p:cNvPr id="33" name="object 33"/>
            <p:cNvSpPr/>
            <p:nvPr/>
          </p:nvSpPr>
          <p:spPr>
            <a:xfrm>
              <a:off x="8277580"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4" name="object 34"/>
            <p:cNvSpPr/>
            <p:nvPr/>
          </p:nvSpPr>
          <p:spPr>
            <a:xfrm>
              <a:off x="8702897" y="2154323"/>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9694"/>
            </a:solidFill>
          </p:spPr>
          <p:txBody>
            <a:bodyPr wrap="square" lIns="0" tIns="0" rIns="0" bIns="0" rtlCol="0"/>
            <a:lstStyle/>
            <a:p>
              <a:endParaRPr/>
            </a:p>
          </p:txBody>
        </p:sp>
        <p:sp>
          <p:nvSpPr>
            <p:cNvPr id="35" name="object 35"/>
            <p:cNvSpPr/>
            <p:nvPr/>
          </p:nvSpPr>
          <p:spPr>
            <a:xfrm>
              <a:off x="8702897"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6" name="object 36"/>
            <p:cNvSpPr/>
            <p:nvPr/>
          </p:nvSpPr>
          <p:spPr>
            <a:xfrm>
              <a:off x="9128212" y="2154323"/>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1" y="278530"/>
                  </a:lnTo>
                  <a:lnTo>
                    <a:pt x="284184" y="245165"/>
                  </a:lnTo>
                  <a:lnTo>
                    <a:pt x="306509" y="202853"/>
                  </a:lnTo>
                  <a:lnTo>
                    <a:pt x="314526" y="154134"/>
                  </a:lnTo>
                  <a:lnTo>
                    <a:pt x="306509" y="105416"/>
                  </a:lnTo>
                  <a:lnTo>
                    <a:pt x="284184" y="63104"/>
                  </a:lnTo>
                  <a:lnTo>
                    <a:pt x="250141" y="29738"/>
                  </a:lnTo>
                  <a:lnTo>
                    <a:pt x="206971" y="7857"/>
                  </a:lnTo>
                  <a:lnTo>
                    <a:pt x="157264" y="0"/>
                  </a:lnTo>
                  <a:close/>
                </a:path>
              </a:pathLst>
            </a:custGeom>
            <a:solidFill>
              <a:srgbClr val="D9D9D9"/>
            </a:solidFill>
          </p:spPr>
          <p:txBody>
            <a:bodyPr wrap="square" lIns="0" tIns="0" rIns="0" bIns="0" rtlCol="0"/>
            <a:lstStyle/>
            <a:p>
              <a:endParaRPr/>
            </a:p>
          </p:txBody>
        </p:sp>
        <p:sp>
          <p:nvSpPr>
            <p:cNvPr id="37" name="object 37"/>
            <p:cNvSpPr/>
            <p:nvPr/>
          </p:nvSpPr>
          <p:spPr>
            <a:xfrm>
              <a:off x="9128212"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38" name="object 38"/>
            <p:cNvSpPr/>
            <p:nvPr/>
          </p:nvSpPr>
          <p:spPr>
            <a:xfrm>
              <a:off x="7002552" y="2154323"/>
              <a:ext cx="314960" cy="308610"/>
            </a:xfrm>
            <a:custGeom>
              <a:avLst/>
              <a:gdLst/>
              <a:ahLst/>
              <a:cxnLst/>
              <a:rect l="l" t="t" r="r" b="b"/>
              <a:pathLst>
                <a:path w="314959" h="308610">
                  <a:moveTo>
                    <a:pt x="157262" y="0"/>
                  </a:moveTo>
                  <a:lnTo>
                    <a:pt x="107555" y="7857"/>
                  </a:lnTo>
                  <a:lnTo>
                    <a:pt x="64385" y="29738"/>
                  </a:lnTo>
                  <a:lnTo>
                    <a:pt x="30342" y="63104"/>
                  </a:lnTo>
                  <a:lnTo>
                    <a:pt x="8017" y="105416"/>
                  </a:lnTo>
                  <a:lnTo>
                    <a:pt x="0" y="154134"/>
                  </a:lnTo>
                  <a:lnTo>
                    <a:pt x="8017" y="202853"/>
                  </a:lnTo>
                  <a:lnTo>
                    <a:pt x="30342" y="245165"/>
                  </a:lnTo>
                  <a:lnTo>
                    <a:pt x="64385" y="278530"/>
                  </a:lnTo>
                  <a:lnTo>
                    <a:pt x="107555" y="300411"/>
                  </a:lnTo>
                  <a:lnTo>
                    <a:pt x="157262" y="308269"/>
                  </a:lnTo>
                  <a:lnTo>
                    <a:pt x="206970" y="300411"/>
                  </a:lnTo>
                  <a:lnTo>
                    <a:pt x="250141" y="278530"/>
                  </a:lnTo>
                  <a:lnTo>
                    <a:pt x="284184" y="245165"/>
                  </a:lnTo>
                  <a:lnTo>
                    <a:pt x="306509" y="202853"/>
                  </a:lnTo>
                  <a:lnTo>
                    <a:pt x="314526" y="154134"/>
                  </a:lnTo>
                  <a:lnTo>
                    <a:pt x="306509" y="105416"/>
                  </a:lnTo>
                  <a:lnTo>
                    <a:pt x="284184" y="63104"/>
                  </a:lnTo>
                  <a:lnTo>
                    <a:pt x="250141" y="29738"/>
                  </a:lnTo>
                  <a:lnTo>
                    <a:pt x="206970" y="7857"/>
                  </a:lnTo>
                  <a:lnTo>
                    <a:pt x="157262" y="0"/>
                  </a:lnTo>
                  <a:close/>
                </a:path>
              </a:pathLst>
            </a:custGeom>
            <a:solidFill>
              <a:srgbClr val="D9D9D9"/>
            </a:solidFill>
          </p:spPr>
          <p:txBody>
            <a:bodyPr wrap="square" lIns="0" tIns="0" rIns="0" bIns="0" rtlCol="0"/>
            <a:lstStyle/>
            <a:p>
              <a:endParaRPr/>
            </a:p>
          </p:txBody>
        </p:sp>
        <p:sp>
          <p:nvSpPr>
            <p:cNvPr id="39" name="object 39"/>
            <p:cNvSpPr/>
            <p:nvPr/>
          </p:nvSpPr>
          <p:spPr>
            <a:xfrm>
              <a:off x="7002552"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0" name="object 40"/>
            <p:cNvSpPr/>
            <p:nvPr/>
          </p:nvSpPr>
          <p:spPr>
            <a:xfrm>
              <a:off x="7427866" y="2154323"/>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8EB4E3"/>
            </a:solidFill>
          </p:spPr>
          <p:txBody>
            <a:bodyPr wrap="square" lIns="0" tIns="0" rIns="0" bIns="0" rtlCol="0"/>
            <a:lstStyle/>
            <a:p>
              <a:endParaRPr/>
            </a:p>
          </p:txBody>
        </p:sp>
        <p:sp>
          <p:nvSpPr>
            <p:cNvPr id="41" name="object 41"/>
            <p:cNvSpPr/>
            <p:nvPr/>
          </p:nvSpPr>
          <p:spPr>
            <a:xfrm>
              <a:off x="7427866"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2" name="object 42"/>
            <p:cNvSpPr/>
            <p:nvPr/>
          </p:nvSpPr>
          <p:spPr>
            <a:xfrm>
              <a:off x="7853180" y="2154323"/>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8EB4E3"/>
            </a:solidFill>
          </p:spPr>
          <p:txBody>
            <a:bodyPr wrap="square" lIns="0" tIns="0" rIns="0" bIns="0" rtlCol="0"/>
            <a:lstStyle/>
            <a:p>
              <a:endParaRPr/>
            </a:p>
          </p:txBody>
        </p:sp>
        <p:sp>
          <p:nvSpPr>
            <p:cNvPr id="43" name="object 43"/>
            <p:cNvSpPr/>
            <p:nvPr/>
          </p:nvSpPr>
          <p:spPr>
            <a:xfrm>
              <a:off x="7853180" y="2154323"/>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44" name="object 44"/>
          <p:cNvGrpSpPr/>
          <p:nvPr/>
        </p:nvGrpSpPr>
        <p:grpSpPr>
          <a:xfrm>
            <a:off x="6993027" y="2644324"/>
            <a:ext cx="3931920" cy="327660"/>
            <a:chOff x="6993027" y="2644324"/>
            <a:chExt cx="3931920" cy="327660"/>
          </a:xfrm>
        </p:grpSpPr>
        <p:sp>
          <p:nvSpPr>
            <p:cNvPr id="45" name="object 45"/>
            <p:cNvSpPr/>
            <p:nvPr/>
          </p:nvSpPr>
          <p:spPr>
            <a:xfrm>
              <a:off x="7009194" y="2762044"/>
              <a:ext cx="3915410" cy="114300"/>
            </a:xfrm>
            <a:custGeom>
              <a:avLst/>
              <a:gdLst/>
              <a:ahLst/>
              <a:cxnLst/>
              <a:rect l="l" t="t" r="r" b="b"/>
              <a:pathLst>
                <a:path w="3915409" h="114300">
                  <a:moveTo>
                    <a:pt x="3801084" y="0"/>
                  </a:moveTo>
                  <a:lnTo>
                    <a:pt x="3801084" y="114300"/>
                  </a:lnTo>
                  <a:lnTo>
                    <a:pt x="3877284" y="76200"/>
                  </a:lnTo>
                  <a:lnTo>
                    <a:pt x="3820137" y="76200"/>
                  </a:lnTo>
                  <a:lnTo>
                    <a:pt x="3820137" y="38100"/>
                  </a:lnTo>
                  <a:lnTo>
                    <a:pt x="3877284" y="38100"/>
                  </a:lnTo>
                  <a:lnTo>
                    <a:pt x="3801084" y="0"/>
                  </a:lnTo>
                  <a:close/>
                </a:path>
                <a:path w="3915409" h="114300">
                  <a:moveTo>
                    <a:pt x="3801084" y="38100"/>
                  </a:moveTo>
                  <a:lnTo>
                    <a:pt x="0" y="38100"/>
                  </a:lnTo>
                  <a:lnTo>
                    <a:pt x="0" y="76200"/>
                  </a:lnTo>
                  <a:lnTo>
                    <a:pt x="3801084" y="76200"/>
                  </a:lnTo>
                  <a:lnTo>
                    <a:pt x="3801084" y="38100"/>
                  </a:lnTo>
                  <a:close/>
                </a:path>
                <a:path w="3915409" h="114300">
                  <a:moveTo>
                    <a:pt x="3877284" y="38100"/>
                  </a:moveTo>
                  <a:lnTo>
                    <a:pt x="3820137" y="38100"/>
                  </a:lnTo>
                  <a:lnTo>
                    <a:pt x="3820137" y="76200"/>
                  </a:lnTo>
                  <a:lnTo>
                    <a:pt x="3877284" y="76200"/>
                  </a:lnTo>
                  <a:lnTo>
                    <a:pt x="3915384" y="57150"/>
                  </a:lnTo>
                  <a:lnTo>
                    <a:pt x="3877284" y="38100"/>
                  </a:lnTo>
                  <a:close/>
                </a:path>
              </a:pathLst>
            </a:custGeom>
            <a:solidFill>
              <a:srgbClr val="7F7F7F"/>
            </a:solidFill>
          </p:spPr>
          <p:txBody>
            <a:bodyPr wrap="square" lIns="0" tIns="0" rIns="0" bIns="0" rtlCol="0"/>
            <a:lstStyle/>
            <a:p>
              <a:endParaRPr/>
            </a:p>
          </p:txBody>
        </p:sp>
        <p:sp>
          <p:nvSpPr>
            <p:cNvPr id="46" name="object 46"/>
            <p:cNvSpPr/>
            <p:nvPr/>
          </p:nvSpPr>
          <p:spPr>
            <a:xfrm>
              <a:off x="9553526" y="2653849"/>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D9D9D9"/>
            </a:solidFill>
          </p:spPr>
          <p:txBody>
            <a:bodyPr wrap="square" lIns="0" tIns="0" rIns="0" bIns="0" rtlCol="0"/>
            <a:lstStyle/>
            <a:p>
              <a:endParaRPr/>
            </a:p>
          </p:txBody>
        </p:sp>
        <p:sp>
          <p:nvSpPr>
            <p:cNvPr id="47" name="object 47"/>
            <p:cNvSpPr/>
            <p:nvPr/>
          </p:nvSpPr>
          <p:spPr>
            <a:xfrm>
              <a:off x="9553526"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48" name="object 48"/>
            <p:cNvSpPr/>
            <p:nvPr/>
          </p:nvSpPr>
          <p:spPr>
            <a:xfrm>
              <a:off x="9978840" y="2653849"/>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49" name="object 49"/>
            <p:cNvSpPr/>
            <p:nvPr/>
          </p:nvSpPr>
          <p:spPr>
            <a:xfrm>
              <a:off x="9978840"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0" name="object 50"/>
            <p:cNvSpPr/>
            <p:nvPr/>
          </p:nvSpPr>
          <p:spPr>
            <a:xfrm>
              <a:off x="10404156" y="2653849"/>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51" name="object 51"/>
            <p:cNvSpPr/>
            <p:nvPr/>
          </p:nvSpPr>
          <p:spPr>
            <a:xfrm>
              <a:off x="10404156"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2" name="object 52"/>
            <p:cNvSpPr/>
            <p:nvPr/>
          </p:nvSpPr>
          <p:spPr>
            <a:xfrm>
              <a:off x="8277580" y="2653849"/>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95B3D7"/>
            </a:solidFill>
          </p:spPr>
          <p:txBody>
            <a:bodyPr wrap="square" lIns="0" tIns="0" rIns="0" bIns="0" rtlCol="0"/>
            <a:lstStyle/>
            <a:p>
              <a:endParaRPr/>
            </a:p>
          </p:txBody>
        </p:sp>
        <p:sp>
          <p:nvSpPr>
            <p:cNvPr id="53" name="object 53"/>
            <p:cNvSpPr/>
            <p:nvPr/>
          </p:nvSpPr>
          <p:spPr>
            <a:xfrm>
              <a:off x="8277580"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4" name="object 54"/>
            <p:cNvSpPr/>
            <p:nvPr/>
          </p:nvSpPr>
          <p:spPr>
            <a:xfrm>
              <a:off x="8702897" y="2653849"/>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2" y="278530"/>
                  </a:lnTo>
                  <a:lnTo>
                    <a:pt x="284185" y="245165"/>
                  </a:lnTo>
                  <a:lnTo>
                    <a:pt x="306510" y="202853"/>
                  </a:lnTo>
                  <a:lnTo>
                    <a:pt x="314528" y="154134"/>
                  </a:lnTo>
                  <a:lnTo>
                    <a:pt x="306510" y="105416"/>
                  </a:lnTo>
                  <a:lnTo>
                    <a:pt x="284185" y="63104"/>
                  </a:lnTo>
                  <a:lnTo>
                    <a:pt x="250142" y="29738"/>
                  </a:lnTo>
                  <a:lnTo>
                    <a:pt x="206971" y="7857"/>
                  </a:lnTo>
                  <a:lnTo>
                    <a:pt x="157264" y="0"/>
                  </a:lnTo>
                  <a:close/>
                </a:path>
              </a:pathLst>
            </a:custGeom>
            <a:solidFill>
              <a:srgbClr val="95B3D7"/>
            </a:solidFill>
          </p:spPr>
          <p:txBody>
            <a:bodyPr wrap="square" lIns="0" tIns="0" rIns="0" bIns="0" rtlCol="0"/>
            <a:lstStyle/>
            <a:p>
              <a:endParaRPr/>
            </a:p>
          </p:txBody>
        </p:sp>
        <p:sp>
          <p:nvSpPr>
            <p:cNvPr id="55" name="object 55"/>
            <p:cNvSpPr/>
            <p:nvPr/>
          </p:nvSpPr>
          <p:spPr>
            <a:xfrm>
              <a:off x="8702897"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6" name="object 56"/>
            <p:cNvSpPr/>
            <p:nvPr/>
          </p:nvSpPr>
          <p:spPr>
            <a:xfrm>
              <a:off x="9128212" y="2653849"/>
              <a:ext cx="314960" cy="308610"/>
            </a:xfrm>
            <a:custGeom>
              <a:avLst/>
              <a:gdLst/>
              <a:ahLst/>
              <a:cxnLst/>
              <a:rect l="l" t="t" r="r" b="b"/>
              <a:pathLst>
                <a:path w="314959" h="308610">
                  <a:moveTo>
                    <a:pt x="157264" y="0"/>
                  </a:moveTo>
                  <a:lnTo>
                    <a:pt x="107556" y="7857"/>
                  </a:lnTo>
                  <a:lnTo>
                    <a:pt x="64385" y="29738"/>
                  </a:lnTo>
                  <a:lnTo>
                    <a:pt x="30342" y="63104"/>
                  </a:lnTo>
                  <a:lnTo>
                    <a:pt x="8017" y="105416"/>
                  </a:lnTo>
                  <a:lnTo>
                    <a:pt x="0" y="154134"/>
                  </a:lnTo>
                  <a:lnTo>
                    <a:pt x="8017" y="202853"/>
                  </a:lnTo>
                  <a:lnTo>
                    <a:pt x="30342" y="245165"/>
                  </a:lnTo>
                  <a:lnTo>
                    <a:pt x="64385" y="278530"/>
                  </a:lnTo>
                  <a:lnTo>
                    <a:pt x="107556" y="300411"/>
                  </a:lnTo>
                  <a:lnTo>
                    <a:pt x="157264" y="308269"/>
                  </a:lnTo>
                  <a:lnTo>
                    <a:pt x="206971" y="300411"/>
                  </a:lnTo>
                  <a:lnTo>
                    <a:pt x="250141" y="278530"/>
                  </a:lnTo>
                  <a:lnTo>
                    <a:pt x="284184" y="245165"/>
                  </a:lnTo>
                  <a:lnTo>
                    <a:pt x="306509" y="202853"/>
                  </a:lnTo>
                  <a:lnTo>
                    <a:pt x="314526" y="154134"/>
                  </a:lnTo>
                  <a:lnTo>
                    <a:pt x="306509" y="105416"/>
                  </a:lnTo>
                  <a:lnTo>
                    <a:pt x="284184" y="63104"/>
                  </a:lnTo>
                  <a:lnTo>
                    <a:pt x="250141" y="29738"/>
                  </a:lnTo>
                  <a:lnTo>
                    <a:pt x="206971" y="7857"/>
                  </a:lnTo>
                  <a:lnTo>
                    <a:pt x="157264" y="0"/>
                  </a:lnTo>
                  <a:close/>
                </a:path>
              </a:pathLst>
            </a:custGeom>
            <a:solidFill>
              <a:srgbClr val="D99694"/>
            </a:solidFill>
          </p:spPr>
          <p:txBody>
            <a:bodyPr wrap="square" lIns="0" tIns="0" rIns="0" bIns="0" rtlCol="0"/>
            <a:lstStyle/>
            <a:p>
              <a:endParaRPr/>
            </a:p>
          </p:txBody>
        </p:sp>
        <p:sp>
          <p:nvSpPr>
            <p:cNvPr id="57" name="object 57"/>
            <p:cNvSpPr/>
            <p:nvPr/>
          </p:nvSpPr>
          <p:spPr>
            <a:xfrm>
              <a:off x="9128212"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58" name="object 58"/>
            <p:cNvSpPr/>
            <p:nvPr/>
          </p:nvSpPr>
          <p:spPr>
            <a:xfrm>
              <a:off x="7002552" y="2653849"/>
              <a:ext cx="314960" cy="308610"/>
            </a:xfrm>
            <a:custGeom>
              <a:avLst/>
              <a:gdLst/>
              <a:ahLst/>
              <a:cxnLst/>
              <a:rect l="l" t="t" r="r" b="b"/>
              <a:pathLst>
                <a:path w="314959" h="308610">
                  <a:moveTo>
                    <a:pt x="157262" y="0"/>
                  </a:moveTo>
                  <a:lnTo>
                    <a:pt x="107555" y="7857"/>
                  </a:lnTo>
                  <a:lnTo>
                    <a:pt x="64385" y="29738"/>
                  </a:lnTo>
                  <a:lnTo>
                    <a:pt x="30342" y="63104"/>
                  </a:lnTo>
                  <a:lnTo>
                    <a:pt x="8017" y="105416"/>
                  </a:lnTo>
                  <a:lnTo>
                    <a:pt x="0" y="154134"/>
                  </a:lnTo>
                  <a:lnTo>
                    <a:pt x="8017" y="202853"/>
                  </a:lnTo>
                  <a:lnTo>
                    <a:pt x="30342" y="245165"/>
                  </a:lnTo>
                  <a:lnTo>
                    <a:pt x="64385" y="278530"/>
                  </a:lnTo>
                  <a:lnTo>
                    <a:pt x="107555" y="300411"/>
                  </a:lnTo>
                  <a:lnTo>
                    <a:pt x="157262" y="308269"/>
                  </a:lnTo>
                  <a:lnTo>
                    <a:pt x="206970" y="300411"/>
                  </a:lnTo>
                  <a:lnTo>
                    <a:pt x="250141" y="278530"/>
                  </a:lnTo>
                  <a:lnTo>
                    <a:pt x="284184" y="245165"/>
                  </a:lnTo>
                  <a:lnTo>
                    <a:pt x="306509" y="202853"/>
                  </a:lnTo>
                  <a:lnTo>
                    <a:pt x="314526" y="154134"/>
                  </a:lnTo>
                  <a:lnTo>
                    <a:pt x="306509" y="105416"/>
                  </a:lnTo>
                  <a:lnTo>
                    <a:pt x="284184" y="63104"/>
                  </a:lnTo>
                  <a:lnTo>
                    <a:pt x="250141" y="29738"/>
                  </a:lnTo>
                  <a:lnTo>
                    <a:pt x="206970" y="7857"/>
                  </a:lnTo>
                  <a:lnTo>
                    <a:pt x="157262" y="0"/>
                  </a:lnTo>
                  <a:close/>
                </a:path>
              </a:pathLst>
            </a:custGeom>
            <a:solidFill>
              <a:srgbClr val="D9D9D9"/>
            </a:solidFill>
          </p:spPr>
          <p:txBody>
            <a:bodyPr wrap="square" lIns="0" tIns="0" rIns="0" bIns="0" rtlCol="0"/>
            <a:lstStyle/>
            <a:p>
              <a:endParaRPr/>
            </a:p>
          </p:txBody>
        </p:sp>
        <p:sp>
          <p:nvSpPr>
            <p:cNvPr id="59" name="object 59"/>
            <p:cNvSpPr/>
            <p:nvPr/>
          </p:nvSpPr>
          <p:spPr>
            <a:xfrm>
              <a:off x="7002552"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60" name="object 60"/>
            <p:cNvSpPr/>
            <p:nvPr/>
          </p:nvSpPr>
          <p:spPr>
            <a:xfrm>
              <a:off x="7427866" y="2653849"/>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D9D9D9"/>
            </a:solidFill>
          </p:spPr>
          <p:txBody>
            <a:bodyPr wrap="square" lIns="0" tIns="0" rIns="0" bIns="0" rtlCol="0"/>
            <a:lstStyle/>
            <a:p>
              <a:endParaRPr/>
            </a:p>
          </p:txBody>
        </p:sp>
        <p:sp>
          <p:nvSpPr>
            <p:cNvPr id="61" name="object 61"/>
            <p:cNvSpPr/>
            <p:nvPr/>
          </p:nvSpPr>
          <p:spPr>
            <a:xfrm>
              <a:off x="7427866"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sp>
          <p:nvSpPr>
            <p:cNvPr id="62" name="object 62"/>
            <p:cNvSpPr/>
            <p:nvPr/>
          </p:nvSpPr>
          <p:spPr>
            <a:xfrm>
              <a:off x="7853180" y="2653849"/>
              <a:ext cx="314960" cy="308610"/>
            </a:xfrm>
            <a:custGeom>
              <a:avLst/>
              <a:gdLst/>
              <a:ahLst/>
              <a:cxnLst/>
              <a:rect l="l" t="t" r="r" b="b"/>
              <a:pathLst>
                <a:path w="314959" h="308610">
                  <a:moveTo>
                    <a:pt x="157264" y="0"/>
                  </a:moveTo>
                  <a:lnTo>
                    <a:pt x="107556" y="7857"/>
                  </a:lnTo>
                  <a:lnTo>
                    <a:pt x="64386" y="29738"/>
                  </a:lnTo>
                  <a:lnTo>
                    <a:pt x="30343" y="63104"/>
                  </a:lnTo>
                  <a:lnTo>
                    <a:pt x="8017" y="105416"/>
                  </a:lnTo>
                  <a:lnTo>
                    <a:pt x="0" y="154134"/>
                  </a:lnTo>
                  <a:lnTo>
                    <a:pt x="8017" y="202853"/>
                  </a:lnTo>
                  <a:lnTo>
                    <a:pt x="30343" y="245165"/>
                  </a:lnTo>
                  <a:lnTo>
                    <a:pt x="64386" y="278530"/>
                  </a:lnTo>
                  <a:lnTo>
                    <a:pt x="107556" y="300411"/>
                  </a:lnTo>
                  <a:lnTo>
                    <a:pt x="157264" y="308269"/>
                  </a:lnTo>
                  <a:lnTo>
                    <a:pt x="206972" y="300411"/>
                  </a:lnTo>
                  <a:lnTo>
                    <a:pt x="250142" y="278530"/>
                  </a:lnTo>
                  <a:lnTo>
                    <a:pt x="284185" y="245165"/>
                  </a:lnTo>
                  <a:lnTo>
                    <a:pt x="306510" y="202853"/>
                  </a:lnTo>
                  <a:lnTo>
                    <a:pt x="314528" y="154134"/>
                  </a:lnTo>
                  <a:lnTo>
                    <a:pt x="306510" y="105416"/>
                  </a:lnTo>
                  <a:lnTo>
                    <a:pt x="284185" y="63104"/>
                  </a:lnTo>
                  <a:lnTo>
                    <a:pt x="250142" y="29738"/>
                  </a:lnTo>
                  <a:lnTo>
                    <a:pt x="206972" y="7857"/>
                  </a:lnTo>
                  <a:lnTo>
                    <a:pt x="157264" y="0"/>
                  </a:lnTo>
                  <a:close/>
                </a:path>
              </a:pathLst>
            </a:custGeom>
            <a:solidFill>
              <a:srgbClr val="8EB4E3"/>
            </a:solidFill>
          </p:spPr>
          <p:txBody>
            <a:bodyPr wrap="square" lIns="0" tIns="0" rIns="0" bIns="0" rtlCol="0"/>
            <a:lstStyle/>
            <a:p>
              <a:endParaRPr/>
            </a:p>
          </p:txBody>
        </p:sp>
        <p:sp>
          <p:nvSpPr>
            <p:cNvPr id="63" name="object 63"/>
            <p:cNvSpPr/>
            <p:nvPr/>
          </p:nvSpPr>
          <p:spPr>
            <a:xfrm>
              <a:off x="7853180" y="2653849"/>
              <a:ext cx="314960" cy="308610"/>
            </a:xfrm>
            <a:custGeom>
              <a:avLst/>
              <a:gdLst/>
              <a:ahLst/>
              <a:cxnLst/>
              <a:rect l="l" t="t" r="r" b="b"/>
              <a:pathLst>
                <a:path w="314959" h="308610">
                  <a:moveTo>
                    <a:pt x="0" y="154135"/>
                  </a:moveTo>
                  <a:lnTo>
                    <a:pt x="8017" y="105416"/>
                  </a:lnTo>
                  <a:lnTo>
                    <a:pt x="30342" y="63104"/>
                  </a:lnTo>
                  <a:lnTo>
                    <a:pt x="64385" y="29739"/>
                  </a:lnTo>
                  <a:lnTo>
                    <a:pt x="107556" y="7857"/>
                  </a:lnTo>
                  <a:lnTo>
                    <a:pt x="157264" y="0"/>
                  </a:lnTo>
                  <a:lnTo>
                    <a:pt x="206971" y="7857"/>
                  </a:lnTo>
                  <a:lnTo>
                    <a:pt x="250142" y="29739"/>
                  </a:lnTo>
                  <a:lnTo>
                    <a:pt x="284185" y="63104"/>
                  </a:lnTo>
                  <a:lnTo>
                    <a:pt x="306510" y="105416"/>
                  </a:lnTo>
                  <a:lnTo>
                    <a:pt x="314528" y="154135"/>
                  </a:lnTo>
                  <a:lnTo>
                    <a:pt x="306510" y="202853"/>
                  </a:lnTo>
                  <a:lnTo>
                    <a:pt x="284185" y="245165"/>
                  </a:lnTo>
                  <a:lnTo>
                    <a:pt x="250142" y="278530"/>
                  </a:lnTo>
                  <a:lnTo>
                    <a:pt x="206971" y="300412"/>
                  </a:lnTo>
                  <a:lnTo>
                    <a:pt x="157264" y="308270"/>
                  </a:lnTo>
                  <a:lnTo>
                    <a:pt x="107556" y="300412"/>
                  </a:lnTo>
                  <a:lnTo>
                    <a:pt x="64385" y="278530"/>
                  </a:lnTo>
                  <a:lnTo>
                    <a:pt x="30342" y="245165"/>
                  </a:lnTo>
                  <a:lnTo>
                    <a:pt x="8017" y="202853"/>
                  </a:lnTo>
                  <a:lnTo>
                    <a:pt x="0" y="154135"/>
                  </a:lnTo>
                  <a:close/>
                </a:path>
              </a:pathLst>
            </a:custGeom>
            <a:ln w="19050">
              <a:solidFill>
                <a:srgbClr val="000000"/>
              </a:solidFill>
            </a:ln>
          </p:spPr>
          <p:txBody>
            <a:bodyPr wrap="square" lIns="0" tIns="0" rIns="0" bIns="0" rtlCol="0"/>
            <a:lstStyle/>
            <a:p>
              <a:endParaRPr/>
            </a:p>
          </p:txBody>
        </p:sp>
      </p:grpSp>
      <p:grpSp>
        <p:nvGrpSpPr>
          <p:cNvPr id="64" name="object 64"/>
          <p:cNvGrpSpPr/>
          <p:nvPr/>
        </p:nvGrpSpPr>
        <p:grpSpPr>
          <a:xfrm>
            <a:off x="7009038" y="4212513"/>
            <a:ext cx="3896360" cy="1148080"/>
            <a:chOff x="7009038" y="4212513"/>
            <a:chExt cx="3896360" cy="1148080"/>
          </a:xfrm>
        </p:grpSpPr>
        <p:sp>
          <p:nvSpPr>
            <p:cNvPr id="65" name="object 65"/>
            <p:cNvSpPr/>
            <p:nvPr/>
          </p:nvSpPr>
          <p:spPr>
            <a:xfrm>
              <a:off x="7018563" y="5144230"/>
              <a:ext cx="3886835" cy="114300"/>
            </a:xfrm>
            <a:custGeom>
              <a:avLst/>
              <a:gdLst/>
              <a:ahLst/>
              <a:cxnLst/>
              <a:rect l="l" t="t" r="r" b="b"/>
              <a:pathLst>
                <a:path w="3886834" h="114300">
                  <a:moveTo>
                    <a:pt x="3772294" y="0"/>
                  </a:moveTo>
                  <a:lnTo>
                    <a:pt x="3772294" y="114300"/>
                  </a:lnTo>
                  <a:lnTo>
                    <a:pt x="3848496" y="76200"/>
                  </a:lnTo>
                  <a:lnTo>
                    <a:pt x="3791343" y="76200"/>
                  </a:lnTo>
                  <a:lnTo>
                    <a:pt x="3791343" y="38100"/>
                  </a:lnTo>
                  <a:lnTo>
                    <a:pt x="3848493" y="38100"/>
                  </a:lnTo>
                  <a:lnTo>
                    <a:pt x="3772294" y="0"/>
                  </a:lnTo>
                  <a:close/>
                </a:path>
                <a:path w="3886834" h="114300">
                  <a:moveTo>
                    <a:pt x="3772294" y="38100"/>
                  </a:moveTo>
                  <a:lnTo>
                    <a:pt x="0" y="38100"/>
                  </a:lnTo>
                  <a:lnTo>
                    <a:pt x="0" y="76200"/>
                  </a:lnTo>
                  <a:lnTo>
                    <a:pt x="3772294" y="76200"/>
                  </a:lnTo>
                  <a:lnTo>
                    <a:pt x="3772294" y="38100"/>
                  </a:lnTo>
                  <a:close/>
                </a:path>
                <a:path w="3886834" h="114300">
                  <a:moveTo>
                    <a:pt x="3848493" y="38100"/>
                  </a:moveTo>
                  <a:lnTo>
                    <a:pt x="3791343" y="38100"/>
                  </a:lnTo>
                  <a:lnTo>
                    <a:pt x="3791343" y="76200"/>
                  </a:lnTo>
                  <a:lnTo>
                    <a:pt x="3848496" y="76200"/>
                  </a:lnTo>
                  <a:lnTo>
                    <a:pt x="3886594" y="57151"/>
                  </a:lnTo>
                  <a:lnTo>
                    <a:pt x="3848493" y="38100"/>
                  </a:lnTo>
                  <a:close/>
                </a:path>
              </a:pathLst>
            </a:custGeom>
            <a:solidFill>
              <a:srgbClr val="7F7F7F"/>
            </a:solidFill>
          </p:spPr>
          <p:txBody>
            <a:bodyPr wrap="square" lIns="0" tIns="0" rIns="0" bIns="0" rtlCol="0"/>
            <a:lstStyle/>
            <a:p>
              <a:endParaRPr/>
            </a:p>
          </p:txBody>
        </p:sp>
        <p:sp>
          <p:nvSpPr>
            <p:cNvPr id="66" name="object 66"/>
            <p:cNvSpPr/>
            <p:nvPr/>
          </p:nvSpPr>
          <p:spPr>
            <a:xfrm>
              <a:off x="9551237"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4" y="243361"/>
                  </a:lnTo>
                  <a:lnTo>
                    <a:pt x="304255" y="201361"/>
                  </a:lnTo>
                  <a:lnTo>
                    <a:pt x="312214" y="153000"/>
                  </a:lnTo>
                  <a:lnTo>
                    <a:pt x="304255" y="104640"/>
                  </a:lnTo>
                  <a:lnTo>
                    <a:pt x="282094" y="62640"/>
                  </a:lnTo>
                  <a:lnTo>
                    <a:pt x="248302" y="29520"/>
                  </a:lnTo>
                  <a:lnTo>
                    <a:pt x="205449" y="7800"/>
                  </a:lnTo>
                  <a:lnTo>
                    <a:pt x="156107" y="0"/>
                  </a:lnTo>
                  <a:close/>
                </a:path>
              </a:pathLst>
            </a:custGeom>
            <a:solidFill>
              <a:srgbClr val="95B3D7"/>
            </a:solidFill>
          </p:spPr>
          <p:txBody>
            <a:bodyPr wrap="square" lIns="0" tIns="0" rIns="0" bIns="0" rtlCol="0"/>
            <a:lstStyle/>
            <a:p>
              <a:endParaRPr/>
            </a:p>
          </p:txBody>
        </p:sp>
        <p:sp>
          <p:nvSpPr>
            <p:cNvPr id="67" name="object 67"/>
            <p:cNvSpPr/>
            <p:nvPr/>
          </p:nvSpPr>
          <p:spPr>
            <a:xfrm>
              <a:off x="9551237"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68" name="object 68"/>
            <p:cNvSpPr/>
            <p:nvPr/>
          </p:nvSpPr>
          <p:spPr>
            <a:xfrm>
              <a:off x="9973424" y="5045038"/>
              <a:ext cx="312420" cy="306070"/>
            </a:xfrm>
            <a:custGeom>
              <a:avLst/>
              <a:gdLst/>
              <a:ahLst/>
              <a:cxnLst/>
              <a:rect l="l" t="t" r="r" b="b"/>
              <a:pathLst>
                <a:path w="312420" h="306070">
                  <a:moveTo>
                    <a:pt x="156108"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8" y="306002"/>
                  </a:lnTo>
                  <a:lnTo>
                    <a:pt x="205450" y="298202"/>
                  </a:lnTo>
                  <a:lnTo>
                    <a:pt x="248303" y="276482"/>
                  </a:lnTo>
                  <a:lnTo>
                    <a:pt x="282095" y="243361"/>
                  </a:lnTo>
                  <a:lnTo>
                    <a:pt x="304257" y="201361"/>
                  </a:lnTo>
                  <a:lnTo>
                    <a:pt x="312215" y="153000"/>
                  </a:lnTo>
                  <a:lnTo>
                    <a:pt x="304257" y="104640"/>
                  </a:lnTo>
                  <a:lnTo>
                    <a:pt x="282095" y="62640"/>
                  </a:lnTo>
                  <a:lnTo>
                    <a:pt x="248303" y="29520"/>
                  </a:lnTo>
                  <a:lnTo>
                    <a:pt x="205450" y="7800"/>
                  </a:lnTo>
                  <a:lnTo>
                    <a:pt x="156108" y="0"/>
                  </a:lnTo>
                  <a:close/>
                </a:path>
              </a:pathLst>
            </a:custGeom>
            <a:solidFill>
              <a:srgbClr val="95B3D7"/>
            </a:solidFill>
          </p:spPr>
          <p:txBody>
            <a:bodyPr wrap="square" lIns="0" tIns="0" rIns="0" bIns="0" rtlCol="0"/>
            <a:lstStyle/>
            <a:p>
              <a:endParaRPr/>
            </a:p>
          </p:txBody>
        </p:sp>
        <p:sp>
          <p:nvSpPr>
            <p:cNvPr id="69" name="object 69"/>
            <p:cNvSpPr/>
            <p:nvPr/>
          </p:nvSpPr>
          <p:spPr>
            <a:xfrm>
              <a:off x="9973424"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70" name="object 70"/>
            <p:cNvSpPr/>
            <p:nvPr/>
          </p:nvSpPr>
          <p:spPr>
            <a:xfrm>
              <a:off x="10395613"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5" y="243361"/>
                  </a:lnTo>
                  <a:lnTo>
                    <a:pt x="304257" y="201361"/>
                  </a:lnTo>
                  <a:lnTo>
                    <a:pt x="312215" y="153000"/>
                  </a:lnTo>
                  <a:lnTo>
                    <a:pt x="304257" y="104640"/>
                  </a:lnTo>
                  <a:lnTo>
                    <a:pt x="282095" y="62640"/>
                  </a:lnTo>
                  <a:lnTo>
                    <a:pt x="248302" y="29520"/>
                  </a:lnTo>
                  <a:lnTo>
                    <a:pt x="205449" y="7800"/>
                  </a:lnTo>
                  <a:lnTo>
                    <a:pt x="156107" y="0"/>
                  </a:lnTo>
                  <a:close/>
                </a:path>
              </a:pathLst>
            </a:custGeom>
            <a:solidFill>
              <a:srgbClr val="D99694"/>
            </a:solidFill>
          </p:spPr>
          <p:txBody>
            <a:bodyPr wrap="square" lIns="0" tIns="0" rIns="0" bIns="0" rtlCol="0"/>
            <a:lstStyle/>
            <a:p>
              <a:endParaRPr/>
            </a:p>
          </p:txBody>
        </p:sp>
        <p:sp>
          <p:nvSpPr>
            <p:cNvPr id="71" name="object 71"/>
            <p:cNvSpPr/>
            <p:nvPr/>
          </p:nvSpPr>
          <p:spPr>
            <a:xfrm>
              <a:off x="10395613"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72" name="object 72"/>
            <p:cNvSpPr/>
            <p:nvPr/>
          </p:nvSpPr>
          <p:spPr>
            <a:xfrm>
              <a:off x="8284673" y="5045038"/>
              <a:ext cx="312420" cy="306070"/>
            </a:xfrm>
            <a:custGeom>
              <a:avLst/>
              <a:gdLst/>
              <a:ahLst/>
              <a:cxnLst/>
              <a:rect l="l" t="t" r="r" b="b"/>
              <a:pathLst>
                <a:path w="312420" h="306070">
                  <a:moveTo>
                    <a:pt x="156107" y="0"/>
                  </a:moveTo>
                  <a:lnTo>
                    <a:pt x="106764" y="7800"/>
                  </a:lnTo>
                  <a:lnTo>
                    <a:pt x="63911" y="29520"/>
                  </a:lnTo>
                  <a:lnTo>
                    <a:pt x="30119" y="62640"/>
                  </a:lnTo>
                  <a:lnTo>
                    <a:pt x="7958" y="104640"/>
                  </a:lnTo>
                  <a:lnTo>
                    <a:pt x="0" y="153000"/>
                  </a:lnTo>
                  <a:lnTo>
                    <a:pt x="7958" y="201361"/>
                  </a:lnTo>
                  <a:lnTo>
                    <a:pt x="30119" y="243361"/>
                  </a:lnTo>
                  <a:lnTo>
                    <a:pt x="63911" y="276482"/>
                  </a:lnTo>
                  <a:lnTo>
                    <a:pt x="106764" y="298202"/>
                  </a:lnTo>
                  <a:lnTo>
                    <a:pt x="156107" y="306002"/>
                  </a:lnTo>
                  <a:lnTo>
                    <a:pt x="205448" y="298202"/>
                  </a:lnTo>
                  <a:lnTo>
                    <a:pt x="248301" y="276482"/>
                  </a:lnTo>
                  <a:lnTo>
                    <a:pt x="282094" y="243361"/>
                  </a:lnTo>
                  <a:lnTo>
                    <a:pt x="304255" y="201361"/>
                  </a:lnTo>
                  <a:lnTo>
                    <a:pt x="312214" y="153000"/>
                  </a:lnTo>
                  <a:lnTo>
                    <a:pt x="304255" y="104640"/>
                  </a:lnTo>
                  <a:lnTo>
                    <a:pt x="282094" y="62640"/>
                  </a:lnTo>
                  <a:lnTo>
                    <a:pt x="248301" y="29520"/>
                  </a:lnTo>
                  <a:lnTo>
                    <a:pt x="205448" y="7800"/>
                  </a:lnTo>
                  <a:lnTo>
                    <a:pt x="156107" y="0"/>
                  </a:lnTo>
                  <a:close/>
                </a:path>
              </a:pathLst>
            </a:custGeom>
            <a:solidFill>
              <a:srgbClr val="D9D9D9"/>
            </a:solidFill>
          </p:spPr>
          <p:txBody>
            <a:bodyPr wrap="square" lIns="0" tIns="0" rIns="0" bIns="0" rtlCol="0"/>
            <a:lstStyle/>
            <a:p>
              <a:endParaRPr/>
            </a:p>
          </p:txBody>
        </p:sp>
        <p:sp>
          <p:nvSpPr>
            <p:cNvPr id="73" name="object 73"/>
            <p:cNvSpPr/>
            <p:nvPr/>
          </p:nvSpPr>
          <p:spPr>
            <a:xfrm>
              <a:off x="8284673"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74" name="object 74"/>
            <p:cNvSpPr/>
            <p:nvPr/>
          </p:nvSpPr>
          <p:spPr>
            <a:xfrm>
              <a:off x="8706861"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5" y="243361"/>
                  </a:lnTo>
                  <a:lnTo>
                    <a:pt x="304257" y="201361"/>
                  </a:lnTo>
                  <a:lnTo>
                    <a:pt x="312215" y="153000"/>
                  </a:lnTo>
                  <a:lnTo>
                    <a:pt x="304257" y="104640"/>
                  </a:lnTo>
                  <a:lnTo>
                    <a:pt x="282095" y="62640"/>
                  </a:lnTo>
                  <a:lnTo>
                    <a:pt x="248302" y="29520"/>
                  </a:lnTo>
                  <a:lnTo>
                    <a:pt x="205449" y="7800"/>
                  </a:lnTo>
                  <a:lnTo>
                    <a:pt x="156107" y="0"/>
                  </a:lnTo>
                  <a:close/>
                </a:path>
              </a:pathLst>
            </a:custGeom>
            <a:solidFill>
              <a:srgbClr val="D9D9D9"/>
            </a:solidFill>
          </p:spPr>
          <p:txBody>
            <a:bodyPr wrap="square" lIns="0" tIns="0" rIns="0" bIns="0" rtlCol="0"/>
            <a:lstStyle/>
            <a:p>
              <a:endParaRPr/>
            </a:p>
          </p:txBody>
        </p:sp>
        <p:sp>
          <p:nvSpPr>
            <p:cNvPr id="75" name="object 75"/>
            <p:cNvSpPr/>
            <p:nvPr/>
          </p:nvSpPr>
          <p:spPr>
            <a:xfrm>
              <a:off x="8706861"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76" name="object 76"/>
            <p:cNvSpPr/>
            <p:nvPr/>
          </p:nvSpPr>
          <p:spPr>
            <a:xfrm>
              <a:off x="9129048"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5" y="243361"/>
                  </a:lnTo>
                  <a:lnTo>
                    <a:pt x="304257" y="201361"/>
                  </a:lnTo>
                  <a:lnTo>
                    <a:pt x="312215" y="153000"/>
                  </a:lnTo>
                  <a:lnTo>
                    <a:pt x="304257" y="104640"/>
                  </a:lnTo>
                  <a:lnTo>
                    <a:pt x="282095" y="62640"/>
                  </a:lnTo>
                  <a:lnTo>
                    <a:pt x="248302" y="29520"/>
                  </a:lnTo>
                  <a:lnTo>
                    <a:pt x="205449" y="7800"/>
                  </a:lnTo>
                  <a:lnTo>
                    <a:pt x="156107" y="0"/>
                  </a:lnTo>
                  <a:close/>
                </a:path>
              </a:pathLst>
            </a:custGeom>
            <a:solidFill>
              <a:srgbClr val="95B3D7"/>
            </a:solidFill>
          </p:spPr>
          <p:txBody>
            <a:bodyPr wrap="square" lIns="0" tIns="0" rIns="0" bIns="0" rtlCol="0"/>
            <a:lstStyle/>
            <a:p>
              <a:endParaRPr/>
            </a:p>
          </p:txBody>
        </p:sp>
        <p:sp>
          <p:nvSpPr>
            <p:cNvPr id="77" name="object 77"/>
            <p:cNvSpPr/>
            <p:nvPr/>
          </p:nvSpPr>
          <p:spPr>
            <a:xfrm>
              <a:off x="9129048"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78" name="object 78"/>
            <p:cNvSpPr/>
            <p:nvPr/>
          </p:nvSpPr>
          <p:spPr>
            <a:xfrm>
              <a:off x="7019018"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5" y="243361"/>
                  </a:lnTo>
                  <a:lnTo>
                    <a:pt x="304257" y="201361"/>
                  </a:lnTo>
                  <a:lnTo>
                    <a:pt x="312215" y="153000"/>
                  </a:lnTo>
                  <a:lnTo>
                    <a:pt x="304257" y="104640"/>
                  </a:lnTo>
                  <a:lnTo>
                    <a:pt x="282095" y="62640"/>
                  </a:lnTo>
                  <a:lnTo>
                    <a:pt x="248302" y="29520"/>
                  </a:lnTo>
                  <a:lnTo>
                    <a:pt x="205449" y="7800"/>
                  </a:lnTo>
                  <a:lnTo>
                    <a:pt x="156107" y="0"/>
                  </a:lnTo>
                  <a:close/>
                </a:path>
              </a:pathLst>
            </a:custGeom>
            <a:solidFill>
              <a:srgbClr val="D9D9D9"/>
            </a:solidFill>
          </p:spPr>
          <p:txBody>
            <a:bodyPr wrap="square" lIns="0" tIns="0" rIns="0" bIns="0" rtlCol="0"/>
            <a:lstStyle/>
            <a:p>
              <a:endParaRPr/>
            </a:p>
          </p:txBody>
        </p:sp>
        <p:sp>
          <p:nvSpPr>
            <p:cNvPr id="79" name="object 79"/>
            <p:cNvSpPr/>
            <p:nvPr/>
          </p:nvSpPr>
          <p:spPr>
            <a:xfrm>
              <a:off x="7019018"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80" name="object 80"/>
            <p:cNvSpPr/>
            <p:nvPr/>
          </p:nvSpPr>
          <p:spPr>
            <a:xfrm>
              <a:off x="7441207" y="5045038"/>
              <a:ext cx="312420" cy="306070"/>
            </a:xfrm>
            <a:custGeom>
              <a:avLst/>
              <a:gdLst/>
              <a:ahLst/>
              <a:cxnLst/>
              <a:rect l="l" t="t" r="r" b="b"/>
              <a:pathLst>
                <a:path w="312420" h="306070">
                  <a:moveTo>
                    <a:pt x="156107"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7" y="306002"/>
                  </a:lnTo>
                  <a:lnTo>
                    <a:pt x="205449" y="298202"/>
                  </a:lnTo>
                  <a:lnTo>
                    <a:pt x="248302" y="276482"/>
                  </a:lnTo>
                  <a:lnTo>
                    <a:pt x="282094" y="243361"/>
                  </a:lnTo>
                  <a:lnTo>
                    <a:pt x="304255" y="201361"/>
                  </a:lnTo>
                  <a:lnTo>
                    <a:pt x="312214" y="153000"/>
                  </a:lnTo>
                  <a:lnTo>
                    <a:pt x="304255" y="104640"/>
                  </a:lnTo>
                  <a:lnTo>
                    <a:pt x="282094" y="62640"/>
                  </a:lnTo>
                  <a:lnTo>
                    <a:pt x="248302" y="29520"/>
                  </a:lnTo>
                  <a:lnTo>
                    <a:pt x="205449" y="7800"/>
                  </a:lnTo>
                  <a:lnTo>
                    <a:pt x="156107" y="0"/>
                  </a:lnTo>
                  <a:close/>
                </a:path>
              </a:pathLst>
            </a:custGeom>
            <a:solidFill>
              <a:srgbClr val="D9D9D9"/>
            </a:solidFill>
          </p:spPr>
          <p:txBody>
            <a:bodyPr wrap="square" lIns="0" tIns="0" rIns="0" bIns="0" rtlCol="0"/>
            <a:lstStyle/>
            <a:p>
              <a:endParaRPr/>
            </a:p>
          </p:txBody>
        </p:sp>
        <p:sp>
          <p:nvSpPr>
            <p:cNvPr id="81" name="object 81"/>
            <p:cNvSpPr/>
            <p:nvPr/>
          </p:nvSpPr>
          <p:spPr>
            <a:xfrm>
              <a:off x="7441207"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82" name="object 82"/>
            <p:cNvSpPr/>
            <p:nvPr/>
          </p:nvSpPr>
          <p:spPr>
            <a:xfrm>
              <a:off x="7863394" y="5045038"/>
              <a:ext cx="312420" cy="306070"/>
            </a:xfrm>
            <a:custGeom>
              <a:avLst/>
              <a:gdLst/>
              <a:ahLst/>
              <a:cxnLst/>
              <a:rect l="l" t="t" r="r" b="b"/>
              <a:pathLst>
                <a:path w="312420" h="306070">
                  <a:moveTo>
                    <a:pt x="156108" y="0"/>
                  </a:moveTo>
                  <a:lnTo>
                    <a:pt x="106765" y="7800"/>
                  </a:lnTo>
                  <a:lnTo>
                    <a:pt x="63912" y="29520"/>
                  </a:lnTo>
                  <a:lnTo>
                    <a:pt x="30119" y="62640"/>
                  </a:lnTo>
                  <a:lnTo>
                    <a:pt x="7958" y="104640"/>
                  </a:lnTo>
                  <a:lnTo>
                    <a:pt x="0" y="153000"/>
                  </a:lnTo>
                  <a:lnTo>
                    <a:pt x="7958" y="201361"/>
                  </a:lnTo>
                  <a:lnTo>
                    <a:pt x="30119" y="243361"/>
                  </a:lnTo>
                  <a:lnTo>
                    <a:pt x="63912" y="276482"/>
                  </a:lnTo>
                  <a:lnTo>
                    <a:pt x="106765" y="298202"/>
                  </a:lnTo>
                  <a:lnTo>
                    <a:pt x="156108" y="306002"/>
                  </a:lnTo>
                  <a:lnTo>
                    <a:pt x="205450" y="298202"/>
                  </a:lnTo>
                  <a:lnTo>
                    <a:pt x="248303" y="276482"/>
                  </a:lnTo>
                  <a:lnTo>
                    <a:pt x="282095" y="243361"/>
                  </a:lnTo>
                  <a:lnTo>
                    <a:pt x="304257" y="201361"/>
                  </a:lnTo>
                  <a:lnTo>
                    <a:pt x="312215" y="153000"/>
                  </a:lnTo>
                  <a:lnTo>
                    <a:pt x="304257" y="104640"/>
                  </a:lnTo>
                  <a:lnTo>
                    <a:pt x="282095" y="62640"/>
                  </a:lnTo>
                  <a:lnTo>
                    <a:pt x="248303" y="29520"/>
                  </a:lnTo>
                  <a:lnTo>
                    <a:pt x="205450" y="7800"/>
                  </a:lnTo>
                  <a:lnTo>
                    <a:pt x="156108" y="0"/>
                  </a:lnTo>
                  <a:close/>
                </a:path>
              </a:pathLst>
            </a:custGeom>
            <a:solidFill>
              <a:srgbClr val="D9D9D9"/>
            </a:solidFill>
          </p:spPr>
          <p:txBody>
            <a:bodyPr wrap="square" lIns="0" tIns="0" rIns="0" bIns="0" rtlCol="0"/>
            <a:lstStyle/>
            <a:p>
              <a:endParaRPr/>
            </a:p>
          </p:txBody>
        </p:sp>
        <p:sp>
          <p:nvSpPr>
            <p:cNvPr id="83" name="object 83"/>
            <p:cNvSpPr/>
            <p:nvPr/>
          </p:nvSpPr>
          <p:spPr>
            <a:xfrm>
              <a:off x="7863394" y="5045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84" name="object 84"/>
            <p:cNvSpPr/>
            <p:nvPr/>
          </p:nvSpPr>
          <p:spPr>
            <a:xfrm>
              <a:off x="7018563" y="4320367"/>
              <a:ext cx="3886835" cy="114300"/>
            </a:xfrm>
            <a:custGeom>
              <a:avLst/>
              <a:gdLst/>
              <a:ahLst/>
              <a:cxnLst/>
              <a:rect l="l" t="t" r="r" b="b"/>
              <a:pathLst>
                <a:path w="3886834" h="114300">
                  <a:moveTo>
                    <a:pt x="3772294" y="0"/>
                  </a:moveTo>
                  <a:lnTo>
                    <a:pt x="3772294" y="114300"/>
                  </a:lnTo>
                  <a:lnTo>
                    <a:pt x="3848494" y="76200"/>
                  </a:lnTo>
                  <a:lnTo>
                    <a:pt x="3791343" y="76200"/>
                  </a:lnTo>
                  <a:lnTo>
                    <a:pt x="3791343" y="38100"/>
                  </a:lnTo>
                  <a:lnTo>
                    <a:pt x="3848494" y="38100"/>
                  </a:lnTo>
                  <a:lnTo>
                    <a:pt x="3772294" y="0"/>
                  </a:lnTo>
                  <a:close/>
                </a:path>
                <a:path w="3886834" h="114300">
                  <a:moveTo>
                    <a:pt x="3772294" y="38100"/>
                  </a:moveTo>
                  <a:lnTo>
                    <a:pt x="0" y="38100"/>
                  </a:lnTo>
                  <a:lnTo>
                    <a:pt x="0" y="76200"/>
                  </a:lnTo>
                  <a:lnTo>
                    <a:pt x="3772294" y="76200"/>
                  </a:lnTo>
                  <a:lnTo>
                    <a:pt x="3772294" y="38100"/>
                  </a:lnTo>
                  <a:close/>
                </a:path>
                <a:path w="3886834" h="114300">
                  <a:moveTo>
                    <a:pt x="3848494" y="38100"/>
                  </a:moveTo>
                  <a:lnTo>
                    <a:pt x="3791343" y="38100"/>
                  </a:lnTo>
                  <a:lnTo>
                    <a:pt x="3791343" y="76200"/>
                  </a:lnTo>
                  <a:lnTo>
                    <a:pt x="3848494" y="76200"/>
                  </a:lnTo>
                  <a:lnTo>
                    <a:pt x="3886594" y="57150"/>
                  </a:lnTo>
                  <a:lnTo>
                    <a:pt x="3848494" y="38100"/>
                  </a:lnTo>
                  <a:close/>
                </a:path>
              </a:pathLst>
            </a:custGeom>
            <a:solidFill>
              <a:srgbClr val="7F7F7F"/>
            </a:solidFill>
          </p:spPr>
          <p:txBody>
            <a:bodyPr wrap="square" lIns="0" tIns="0" rIns="0" bIns="0" rtlCol="0"/>
            <a:lstStyle/>
            <a:p>
              <a:endParaRPr/>
            </a:p>
          </p:txBody>
        </p:sp>
        <p:sp>
          <p:nvSpPr>
            <p:cNvPr id="85" name="object 85"/>
            <p:cNvSpPr/>
            <p:nvPr/>
          </p:nvSpPr>
          <p:spPr>
            <a:xfrm>
              <a:off x="9550781" y="4222038"/>
              <a:ext cx="312420" cy="306070"/>
            </a:xfrm>
            <a:custGeom>
              <a:avLst/>
              <a:gdLst/>
              <a:ahLst/>
              <a:cxnLst/>
              <a:rect l="l" t="t" r="r" b="b"/>
              <a:pathLst>
                <a:path w="312420" h="306070">
                  <a:moveTo>
                    <a:pt x="156107" y="0"/>
                  </a:moveTo>
                  <a:lnTo>
                    <a:pt x="106764" y="7800"/>
                  </a:lnTo>
                  <a:lnTo>
                    <a:pt x="63911" y="29520"/>
                  </a:lnTo>
                  <a:lnTo>
                    <a:pt x="30119" y="62640"/>
                  </a:lnTo>
                  <a:lnTo>
                    <a:pt x="7958" y="104641"/>
                  </a:lnTo>
                  <a:lnTo>
                    <a:pt x="0" y="153001"/>
                  </a:lnTo>
                  <a:lnTo>
                    <a:pt x="7958" y="201361"/>
                  </a:lnTo>
                  <a:lnTo>
                    <a:pt x="30119" y="243361"/>
                  </a:lnTo>
                  <a:lnTo>
                    <a:pt x="63911" y="276482"/>
                  </a:lnTo>
                  <a:lnTo>
                    <a:pt x="106764" y="298202"/>
                  </a:lnTo>
                  <a:lnTo>
                    <a:pt x="156107" y="306002"/>
                  </a:lnTo>
                  <a:lnTo>
                    <a:pt x="205448" y="298202"/>
                  </a:lnTo>
                  <a:lnTo>
                    <a:pt x="248301" y="276482"/>
                  </a:lnTo>
                  <a:lnTo>
                    <a:pt x="282094" y="243361"/>
                  </a:lnTo>
                  <a:lnTo>
                    <a:pt x="304255" y="201361"/>
                  </a:lnTo>
                  <a:lnTo>
                    <a:pt x="312214" y="153001"/>
                  </a:lnTo>
                  <a:lnTo>
                    <a:pt x="304255" y="104641"/>
                  </a:lnTo>
                  <a:lnTo>
                    <a:pt x="282094" y="62640"/>
                  </a:lnTo>
                  <a:lnTo>
                    <a:pt x="248301" y="29520"/>
                  </a:lnTo>
                  <a:lnTo>
                    <a:pt x="205448" y="7800"/>
                  </a:lnTo>
                  <a:lnTo>
                    <a:pt x="156107" y="0"/>
                  </a:lnTo>
                  <a:close/>
                </a:path>
              </a:pathLst>
            </a:custGeom>
            <a:solidFill>
              <a:srgbClr val="D9D9D9"/>
            </a:solidFill>
          </p:spPr>
          <p:txBody>
            <a:bodyPr wrap="square" lIns="0" tIns="0" rIns="0" bIns="0" rtlCol="0"/>
            <a:lstStyle/>
            <a:p>
              <a:endParaRPr/>
            </a:p>
          </p:txBody>
        </p:sp>
        <p:sp>
          <p:nvSpPr>
            <p:cNvPr id="86" name="object 86"/>
            <p:cNvSpPr/>
            <p:nvPr/>
          </p:nvSpPr>
          <p:spPr>
            <a:xfrm>
              <a:off x="9550781"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87" name="object 87"/>
            <p:cNvSpPr/>
            <p:nvPr/>
          </p:nvSpPr>
          <p:spPr>
            <a:xfrm>
              <a:off x="9972968" y="4222038"/>
              <a:ext cx="312420" cy="306070"/>
            </a:xfrm>
            <a:custGeom>
              <a:avLst/>
              <a:gdLst/>
              <a:ahLst/>
              <a:cxnLst/>
              <a:rect l="l" t="t" r="r" b="b"/>
              <a:pathLst>
                <a:path w="312420" h="306070">
                  <a:moveTo>
                    <a:pt x="156108" y="0"/>
                  </a:moveTo>
                  <a:lnTo>
                    <a:pt x="106765" y="7800"/>
                  </a:lnTo>
                  <a:lnTo>
                    <a:pt x="63912" y="29520"/>
                  </a:lnTo>
                  <a:lnTo>
                    <a:pt x="30119" y="62640"/>
                  </a:lnTo>
                  <a:lnTo>
                    <a:pt x="7958" y="104641"/>
                  </a:lnTo>
                  <a:lnTo>
                    <a:pt x="0" y="153001"/>
                  </a:lnTo>
                  <a:lnTo>
                    <a:pt x="7958" y="201361"/>
                  </a:lnTo>
                  <a:lnTo>
                    <a:pt x="30119" y="243361"/>
                  </a:lnTo>
                  <a:lnTo>
                    <a:pt x="63912" y="276482"/>
                  </a:lnTo>
                  <a:lnTo>
                    <a:pt x="106765" y="298202"/>
                  </a:lnTo>
                  <a:lnTo>
                    <a:pt x="156108" y="306002"/>
                  </a:lnTo>
                  <a:lnTo>
                    <a:pt x="205450" y="298202"/>
                  </a:lnTo>
                  <a:lnTo>
                    <a:pt x="248303" y="276482"/>
                  </a:lnTo>
                  <a:lnTo>
                    <a:pt x="282095" y="243361"/>
                  </a:lnTo>
                  <a:lnTo>
                    <a:pt x="304257" y="201361"/>
                  </a:lnTo>
                  <a:lnTo>
                    <a:pt x="312215" y="153001"/>
                  </a:lnTo>
                  <a:lnTo>
                    <a:pt x="304257" y="104641"/>
                  </a:lnTo>
                  <a:lnTo>
                    <a:pt x="282095" y="62640"/>
                  </a:lnTo>
                  <a:lnTo>
                    <a:pt x="248303" y="29520"/>
                  </a:lnTo>
                  <a:lnTo>
                    <a:pt x="205450" y="7800"/>
                  </a:lnTo>
                  <a:lnTo>
                    <a:pt x="156108" y="0"/>
                  </a:lnTo>
                  <a:close/>
                </a:path>
              </a:pathLst>
            </a:custGeom>
            <a:solidFill>
              <a:srgbClr val="D9D9D9"/>
            </a:solidFill>
          </p:spPr>
          <p:txBody>
            <a:bodyPr wrap="square" lIns="0" tIns="0" rIns="0" bIns="0" rtlCol="0"/>
            <a:lstStyle/>
            <a:p>
              <a:endParaRPr/>
            </a:p>
          </p:txBody>
        </p:sp>
        <p:sp>
          <p:nvSpPr>
            <p:cNvPr id="88" name="object 88"/>
            <p:cNvSpPr/>
            <p:nvPr/>
          </p:nvSpPr>
          <p:spPr>
            <a:xfrm>
              <a:off x="9972968"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89" name="object 89"/>
            <p:cNvSpPr/>
            <p:nvPr/>
          </p:nvSpPr>
          <p:spPr>
            <a:xfrm>
              <a:off x="10395157" y="4222038"/>
              <a:ext cx="312420" cy="306070"/>
            </a:xfrm>
            <a:custGeom>
              <a:avLst/>
              <a:gdLst/>
              <a:ahLst/>
              <a:cxnLst/>
              <a:rect l="l" t="t" r="r" b="b"/>
              <a:pathLst>
                <a:path w="312420" h="306070">
                  <a:moveTo>
                    <a:pt x="156107" y="0"/>
                  </a:moveTo>
                  <a:lnTo>
                    <a:pt x="106765" y="7800"/>
                  </a:lnTo>
                  <a:lnTo>
                    <a:pt x="63912" y="29520"/>
                  </a:lnTo>
                  <a:lnTo>
                    <a:pt x="30119" y="62640"/>
                  </a:lnTo>
                  <a:lnTo>
                    <a:pt x="7958" y="104641"/>
                  </a:lnTo>
                  <a:lnTo>
                    <a:pt x="0" y="153001"/>
                  </a:lnTo>
                  <a:lnTo>
                    <a:pt x="7958" y="201361"/>
                  </a:lnTo>
                  <a:lnTo>
                    <a:pt x="30119" y="243361"/>
                  </a:lnTo>
                  <a:lnTo>
                    <a:pt x="63912" y="276482"/>
                  </a:lnTo>
                  <a:lnTo>
                    <a:pt x="106765" y="298202"/>
                  </a:lnTo>
                  <a:lnTo>
                    <a:pt x="156107" y="306002"/>
                  </a:lnTo>
                  <a:lnTo>
                    <a:pt x="205449" y="298202"/>
                  </a:lnTo>
                  <a:lnTo>
                    <a:pt x="248302" y="276482"/>
                  </a:lnTo>
                  <a:lnTo>
                    <a:pt x="282094" y="243361"/>
                  </a:lnTo>
                  <a:lnTo>
                    <a:pt x="304255" y="201361"/>
                  </a:lnTo>
                  <a:lnTo>
                    <a:pt x="312214" y="153001"/>
                  </a:lnTo>
                  <a:lnTo>
                    <a:pt x="304255" y="104641"/>
                  </a:lnTo>
                  <a:lnTo>
                    <a:pt x="282094" y="62640"/>
                  </a:lnTo>
                  <a:lnTo>
                    <a:pt x="248302" y="29520"/>
                  </a:lnTo>
                  <a:lnTo>
                    <a:pt x="205449" y="7800"/>
                  </a:lnTo>
                  <a:lnTo>
                    <a:pt x="156107" y="0"/>
                  </a:lnTo>
                  <a:close/>
                </a:path>
              </a:pathLst>
            </a:custGeom>
            <a:solidFill>
              <a:srgbClr val="D9D9D9"/>
            </a:solidFill>
          </p:spPr>
          <p:txBody>
            <a:bodyPr wrap="square" lIns="0" tIns="0" rIns="0" bIns="0" rtlCol="0"/>
            <a:lstStyle/>
            <a:p>
              <a:endParaRPr/>
            </a:p>
          </p:txBody>
        </p:sp>
        <p:sp>
          <p:nvSpPr>
            <p:cNvPr id="90" name="object 90"/>
            <p:cNvSpPr/>
            <p:nvPr/>
          </p:nvSpPr>
          <p:spPr>
            <a:xfrm>
              <a:off x="10395157"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91" name="object 91"/>
            <p:cNvSpPr/>
            <p:nvPr/>
          </p:nvSpPr>
          <p:spPr>
            <a:xfrm>
              <a:off x="8284216" y="4222038"/>
              <a:ext cx="312420" cy="306070"/>
            </a:xfrm>
            <a:custGeom>
              <a:avLst/>
              <a:gdLst/>
              <a:ahLst/>
              <a:cxnLst/>
              <a:rect l="l" t="t" r="r" b="b"/>
              <a:pathLst>
                <a:path w="312420" h="306070">
                  <a:moveTo>
                    <a:pt x="156108" y="0"/>
                  </a:moveTo>
                  <a:lnTo>
                    <a:pt x="106765" y="7800"/>
                  </a:lnTo>
                  <a:lnTo>
                    <a:pt x="63912" y="29520"/>
                  </a:lnTo>
                  <a:lnTo>
                    <a:pt x="30119" y="62640"/>
                  </a:lnTo>
                  <a:lnTo>
                    <a:pt x="7958" y="104641"/>
                  </a:lnTo>
                  <a:lnTo>
                    <a:pt x="0" y="153001"/>
                  </a:lnTo>
                  <a:lnTo>
                    <a:pt x="7958" y="201361"/>
                  </a:lnTo>
                  <a:lnTo>
                    <a:pt x="30119" y="243361"/>
                  </a:lnTo>
                  <a:lnTo>
                    <a:pt x="63912" y="276482"/>
                  </a:lnTo>
                  <a:lnTo>
                    <a:pt x="106765" y="298202"/>
                  </a:lnTo>
                  <a:lnTo>
                    <a:pt x="156108" y="306002"/>
                  </a:lnTo>
                  <a:lnTo>
                    <a:pt x="205450" y="298202"/>
                  </a:lnTo>
                  <a:lnTo>
                    <a:pt x="248303" y="276482"/>
                  </a:lnTo>
                  <a:lnTo>
                    <a:pt x="282095" y="243361"/>
                  </a:lnTo>
                  <a:lnTo>
                    <a:pt x="304257" y="201361"/>
                  </a:lnTo>
                  <a:lnTo>
                    <a:pt x="312215" y="153001"/>
                  </a:lnTo>
                  <a:lnTo>
                    <a:pt x="304257" y="104641"/>
                  </a:lnTo>
                  <a:lnTo>
                    <a:pt x="282095" y="62640"/>
                  </a:lnTo>
                  <a:lnTo>
                    <a:pt x="248303" y="29520"/>
                  </a:lnTo>
                  <a:lnTo>
                    <a:pt x="205450" y="7800"/>
                  </a:lnTo>
                  <a:lnTo>
                    <a:pt x="156108" y="0"/>
                  </a:lnTo>
                  <a:close/>
                </a:path>
              </a:pathLst>
            </a:custGeom>
            <a:solidFill>
              <a:srgbClr val="D99694"/>
            </a:solidFill>
          </p:spPr>
          <p:txBody>
            <a:bodyPr wrap="square" lIns="0" tIns="0" rIns="0" bIns="0" rtlCol="0"/>
            <a:lstStyle/>
            <a:p>
              <a:endParaRPr/>
            </a:p>
          </p:txBody>
        </p:sp>
        <p:sp>
          <p:nvSpPr>
            <p:cNvPr id="92" name="object 92"/>
            <p:cNvSpPr/>
            <p:nvPr/>
          </p:nvSpPr>
          <p:spPr>
            <a:xfrm>
              <a:off x="8284216"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93" name="object 93"/>
            <p:cNvSpPr/>
            <p:nvPr/>
          </p:nvSpPr>
          <p:spPr>
            <a:xfrm>
              <a:off x="8706405" y="4222038"/>
              <a:ext cx="312420" cy="306070"/>
            </a:xfrm>
            <a:custGeom>
              <a:avLst/>
              <a:gdLst/>
              <a:ahLst/>
              <a:cxnLst/>
              <a:rect l="l" t="t" r="r" b="b"/>
              <a:pathLst>
                <a:path w="312420" h="306070">
                  <a:moveTo>
                    <a:pt x="156107" y="0"/>
                  </a:moveTo>
                  <a:lnTo>
                    <a:pt x="106765" y="7800"/>
                  </a:lnTo>
                  <a:lnTo>
                    <a:pt x="63912" y="29520"/>
                  </a:lnTo>
                  <a:lnTo>
                    <a:pt x="30119" y="62640"/>
                  </a:lnTo>
                  <a:lnTo>
                    <a:pt x="7958" y="104641"/>
                  </a:lnTo>
                  <a:lnTo>
                    <a:pt x="0" y="153001"/>
                  </a:lnTo>
                  <a:lnTo>
                    <a:pt x="7958" y="201361"/>
                  </a:lnTo>
                  <a:lnTo>
                    <a:pt x="30119" y="243361"/>
                  </a:lnTo>
                  <a:lnTo>
                    <a:pt x="63912" y="276482"/>
                  </a:lnTo>
                  <a:lnTo>
                    <a:pt x="106765" y="298202"/>
                  </a:lnTo>
                  <a:lnTo>
                    <a:pt x="156107" y="306002"/>
                  </a:lnTo>
                  <a:lnTo>
                    <a:pt x="205449" y="298202"/>
                  </a:lnTo>
                  <a:lnTo>
                    <a:pt x="248302" y="276482"/>
                  </a:lnTo>
                  <a:lnTo>
                    <a:pt x="282095" y="243361"/>
                  </a:lnTo>
                  <a:lnTo>
                    <a:pt x="304257" y="201361"/>
                  </a:lnTo>
                  <a:lnTo>
                    <a:pt x="312215" y="153001"/>
                  </a:lnTo>
                  <a:lnTo>
                    <a:pt x="304257" y="104641"/>
                  </a:lnTo>
                  <a:lnTo>
                    <a:pt x="282095" y="62640"/>
                  </a:lnTo>
                  <a:lnTo>
                    <a:pt x="248302" y="29520"/>
                  </a:lnTo>
                  <a:lnTo>
                    <a:pt x="205449" y="7800"/>
                  </a:lnTo>
                  <a:lnTo>
                    <a:pt x="156107" y="0"/>
                  </a:lnTo>
                  <a:close/>
                </a:path>
              </a:pathLst>
            </a:custGeom>
            <a:solidFill>
              <a:srgbClr val="D9D9D9"/>
            </a:solidFill>
          </p:spPr>
          <p:txBody>
            <a:bodyPr wrap="square" lIns="0" tIns="0" rIns="0" bIns="0" rtlCol="0"/>
            <a:lstStyle/>
            <a:p>
              <a:endParaRPr/>
            </a:p>
          </p:txBody>
        </p:sp>
        <p:sp>
          <p:nvSpPr>
            <p:cNvPr id="94" name="object 94"/>
            <p:cNvSpPr/>
            <p:nvPr/>
          </p:nvSpPr>
          <p:spPr>
            <a:xfrm>
              <a:off x="8706405"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95" name="object 95"/>
            <p:cNvSpPr/>
            <p:nvPr/>
          </p:nvSpPr>
          <p:spPr>
            <a:xfrm>
              <a:off x="9128593" y="4222038"/>
              <a:ext cx="312420" cy="306070"/>
            </a:xfrm>
            <a:custGeom>
              <a:avLst/>
              <a:gdLst/>
              <a:ahLst/>
              <a:cxnLst/>
              <a:rect l="l" t="t" r="r" b="b"/>
              <a:pathLst>
                <a:path w="312420" h="306070">
                  <a:moveTo>
                    <a:pt x="156107" y="0"/>
                  </a:moveTo>
                  <a:lnTo>
                    <a:pt x="106764" y="7800"/>
                  </a:lnTo>
                  <a:lnTo>
                    <a:pt x="63911" y="29520"/>
                  </a:lnTo>
                  <a:lnTo>
                    <a:pt x="30119" y="62640"/>
                  </a:lnTo>
                  <a:lnTo>
                    <a:pt x="7958" y="104641"/>
                  </a:lnTo>
                  <a:lnTo>
                    <a:pt x="0" y="153001"/>
                  </a:lnTo>
                  <a:lnTo>
                    <a:pt x="7958" y="201361"/>
                  </a:lnTo>
                  <a:lnTo>
                    <a:pt x="30119" y="243361"/>
                  </a:lnTo>
                  <a:lnTo>
                    <a:pt x="63911" y="276482"/>
                  </a:lnTo>
                  <a:lnTo>
                    <a:pt x="106764" y="298202"/>
                  </a:lnTo>
                  <a:lnTo>
                    <a:pt x="156107" y="306002"/>
                  </a:lnTo>
                  <a:lnTo>
                    <a:pt x="205448" y="298202"/>
                  </a:lnTo>
                  <a:lnTo>
                    <a:pt x="248301" y="276482"/>
                  </a:lnTo>
                  <a:lnTo>
                    <a:pt x="282094" y="243361"/>
                  </a:lnTo>
                  <a:lnTo>
                    <a:pt x="304255" y="201361"/>
                  </a:lnTo>
                  <a:lnTo>
                    <a:pt x="312214" y="153001"/>
                  </a:lnTo>
                  <a:lnTo>
                    <a:pt x="304255" y="104641"/>
                  </a:lnTo>
                  <a:lnTo>
                    <a:pt x="282094" y="62640"/>
                  </a:lnTo>
                  <a:lnTo>
                    <a:pt x="248301" y="29520"/>
                  </a:lnTo>
                  <a:lnTo>
                    <a:pt x="205448" y="7800"/>
                  </a:lnTo>
                  <a:lnTo>
                    <a:pt x="156107" y="0"/>
                  </a:lnTo>
                  <a:close/>
                </a:path>
              </a:pathLst>
            </a:custGeom>
            <a:solidFill>
              <a:srgbClr val="D9D9D9"/>
            </a:solidFill>
          </p:spPr>
          <p:txBody>
            <a:bodyPr wrap="square" lIns="0" tIns="0" rIns="0" bIns="0" rtlCol="0"/>
            <a:lstStyle/>
            <a:p>
              <a:endParaRPr/>
            </a:p>
          </p:txBody>
        </p:sp>
        <p:sp>
          <p:nvSpPr>
            <p:cNvPr id="96" name="object 96"/>
            <p:cNvSpPr/>
            <p:nvPr/>
          </p:nvSpPr>
          <p:spPr>
            <a:xfrm>
              <a:off x="9128593"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97" name="object 97"/>
            <p:cNvSpPr/>
            <p:nvPr/>
          </p:nvSpPr>
          <p:spPr>
            <a:xfrm>
              <a:off x="7018563" y="4222038"/>
              <a:ext cx="312420" cy="306070"/>
            </a:xfrm>
            <a:custGeom>
              <a:avLst/>
              <a:gdLst/>
              <a:ahLst/>
              <a:cxnLst/>
              <a:rect l="l" t="t" r="r" b="b"/>
              <a:pathLst>
                <a:path w="312420" h="306070">
                  <a:moveTo>
                    <a:pt x="156107" y="0"/>
                  </a:moveTo>
                  <a:lnTo>
                    <a:pt x="106764" y="7800"/>
                  </a:lnTo>
                  <a:lnTo>
                    <a:pt x="63911" y="29520"/>
                  </a:lnTo>
                  <a:lnTo>
                    <a:pt x="30119" y="62640"/>
                  </a:lnTo>
                  <a:lnTo>
                    <a:pt x="7958" y="104641"/>
                  </a:lnTo>
                  <a:lnTo>
                    <a:pt x="0" y="153001"/>
                  </a:lnTo>
                  <a:lnTo>
                    <a:pt x="7958" y="201361"/>
                  </a:lnTo>
                  <a:lnTo>
                    <a:pt x="30119" y="243361"/>
                  </a:lnTo>
                  <a:lnTo>
                    <a:pt x="63911" y="276482"/>
                  </a:lnTo>
                  <a:lnTo>
                    <a:pt x="106764" y="298202"/>
                  </a:lnTo>
                  <a:lnTo>
                    <a:pt x="156107" y="306002"/>
                  </a:lnTo>
                  <a:lnTo>
                    <a:pt x="205448" y="298202"/>
                  </a:lnTo>
                  <a:lnTo>
                    <a:pt x="248301" y="276482"/>
                  </a:lnTo>
                  <a:lnTo>
                    <a:pt x="282094" y="243361"/>
                  </a:lnTo>
                  <a:lnTo>
                    <a:pt x="304255" y="201361"/>
                  </a:lnTo>
                  <a:lnTo>
                    <a:pt x="312214" y="153001"/>
                  </a:lnTo>
                  <a:lnTo>
                    <a:pt x="304255" y="104641"/>
                  </a:lnTo>
                  <a:lnTo>
                    <a:pt x="282094" y="62640"/>
                  </a:lnTo>
                  <a:lnTo>
                    <a:pt x="248301" y="29520"/>
                  </a:lnTo>
                  <a:lnTo>
                    <a:pt x="205448" y="7800"/>
                  </a:lnTo>
                  <a:lnTo>
                    <a:pt x="156107" y="0"/>
                  </a:lnTo>
                  <a:close/>
                </a:path>
              </a:pathLst>
            </a:custGeom>
            <a:solidFill>
              <a:srgbClr val="8EB4E3"/>
            </a:solidFill>
          </p:spPr>
          <p:txBody>
            <a:bodyPr wrap="square" lIns="0" tIns="0" rIns="0" bIns="0" rtlCol="0"/>
            <a:lstStyle/>
            <a:p>
              <a:endParaRPr/>
            </a:p>
          </p:txBody>
        </p:sp>
        <p:sp>
          <p:nvSpPr>
            <p:cNvPr id="98" name="object 98"/>
            <p:cNvSpPr/>
            <p:nvPr/>
          </p:nvSpPr>
          <p:spPr>
            <a:xfrm>
              <a:off x="7018563"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99" name="object 99"/>
            <p:cNvSpPr/>
            <p:nvPr/>
          </p:nvSpPr>
          <p:spPr>
            <a:xfrm>
              <a:off x="7440751" y="4222038"/>
              <a:ext cx="312420" cy="306070"/>
            </a:xfrm>
            <a:custGeom>
              <a:avLst/>
              <a:gdLst/>
              <a:ahLst/>
              <a:cxnLst/>
              <a:rect l="l" t="t" r="r" b="b"/>
              <a:pathLst>
                <a:path w="312420" h="306070">
                  <a:moveTo>
                    <a:pt x="156107" y="0"/>
                  </a:moveTo>
                  <a:lnTo>
                    <a:pt x="106764" y="7800"/>
                  </a:lnTo>
                  <a:lnTo>
                    <a:pt x="63911" y="29520"/>
                  </a:lnTo>
                  <a:lnTo>
                    <a:pt x="30119" y="62640"/>
                  </a:lnTo>
                  <a:lnTo>
                    <a:pt x="7958" y="104641"/>
                  </a:lnTo>
                  <a:lnTo>
                    <a:pt x="0" y="153001"/>
                  </a:lnTo>
                  <a:lnTo>
                    <a:pt x="7958" y="201361"/>
                  </a:lnTo>
                  <a:lnTo>
                    <a:pt x="30119" y="243361"/>
                  </a:lnTo>
                  <a:lnTo>
                    <a:pt x="63911" y="276482"/>
                  </a:lnTo>
                  <a:lnTo>
                    <a:pt x="106764" y="298202"/>
                  </a:lnTo>
                  <a:lnTo>
                    <a:pt x="156107" y="306002"/>
                  </a:lnTo>
                  <a:lnTo>
                    <a:pt x="205448" y="298202"/>
                  </a:lnTo>
                  <a:lnTo>
                    <a:pt x="248301" y="276482"/>
                  </a:lnTo>
                  <a:lnTo>
                    <a:pt x="282094" y="243361"/>
                  </a:lnTo>
                  <a:lnTo>
                    <a:pt x="304255" y="201361"/>
                  </a:lnTo>
                  <a:lnTo>
                    <a:pt x="312214" y="153001"/>
                  </a:lnTo>
                  <a:lnTo>
                    <a:pt x="304255" y="104641"/>
                  </a:lnTo>
                  <a:lnTo>
                    <a:pt x="282094" y="62640"/>
                  </a:lnTo>
                  <a:lnTo>
                    <a:pt x="248301" y="29520"/>
                  </a:lnTo>
                  <a:lnTo>
                    <a:pt x="205448" y="7800"/>
                  </a:lnTo>
                  <a:lnTo>
                    <a:pt x="156107" y="0"/>
                  </a:lnTo>
                  <a:close/>
                </a:path>
              </a:pathLst>
            </a:custGeom>
            <a:solidFill>
              <a:srgbClr val="8EB4E3"/>
            </a:solidFill>
          </p:spPr>
          <p:txBody>
            <a:bodyPr wrap="square" lIns="0" tIns="0" rIns="0" bIns="0" rtlCol="0"/>
            <a:lstStyle/>
            <a:p>
              <a:endParaRPr/>
            </a:p>
          </p:txBody>
        </p:sp>
        <p:sp>
          <p:nvSpPr>
            <p:cNvPr id="100" name="object 100"/>
            <p:cNvSpPr/>
            <p:nvPr/>
          </p:nvSpPr>
          <p:spPr>
            <a:xfrm>
              <a:off x="7440751"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101" name="object 101"/>
            <p:cNvSpPr/>
            <p:nvPr/>
          </p:nvSpPr>
          <p:spPr>
            <a:xfrm>
              <a:off x="7862938" y="4222038"/>
              <a:ext cx="312420" cy="306070"/>
            </a:xfrm>
            <a:custGeom>
              <a:avLst/>
              <a:gdLst/>
              <a:ahLst/>
              <a:cxnLst/>
              <a:rect l="l" t="t" r="r" b="b"/>
              <a:pathLst>
                <a:path w="312420" h="306070">
                  <a:moveTo>
                    <a:pt x="156108" y="0"/>
                  </a:moveTo>
                  <a:lnTo>
                    <a:pt x="106765" y="7800"/>
                  </a:lnTo>
                  <a:lnTo>
                    <a:pt x="63912" y="29520"/>
                  </a:lnTo>
                  <a:lnTo>
                    <a:pt x="30119" y="62640"/>
                  </a:lnTo>
                  <a:lnTo>
                    <a:pt x="7958" y="104641"/>
                  </a:lnTo>
                  <a:lnTo>
                    <a:pt x="0" y="153001"/>
                  </a:lnTo>
                  <a:lnTo>
                    <a:pt x="7958" y="201361"/>
                  </a:lnTo>
                  <a:lnTo>
                    <a:pt x="30119" y="243361"/>
                  </a:lnTo>
                  <a:lnTo>
                    <a:pt x="63912" y="276482"/>
                  </a:lnTo>
                  <a:lnTo>
                    <a:pt x="106765" y="298202"/>
                  </a:lnTo>
                  <a:lnTo>
                    <a:pt x="156108" y="306002"/>
                  </a:lnTo>
                  <a:lnTo>
                    <a:pt x="205450" y="298202"/>
                  </a:lnTo>
                  <a:lnTo>
                    <a:pt x="248303" y="276482"/>
                  </a:lnTo>
                  <a:lnTo>
                    <a:pt x="282095" y="243361"/>
                  </a:lnTo>
                  <a:lnTo>
                    <a:pt x="304257" y="201361"/>
                  </a:lnTo>
                  <a:lnTo>
                    <a:pt x="312215" y="153001"/>
                  </a:lnTo>
                  <a:lnTo>
                    <a:pt x="304257" y="104641"/>
                  </a:lnTo>
                  <a:lnTo>
                    <a:pt x="282095" y="62640"/>
                  </a:lnTo>
                  <a:lnTo>
                    <a:pt x="248303" y="29520"/>
                  </a:lnTo>
                  <a:lnTo>
                    <a:pt x="205450" y="7800"/>
                  </a:lnTo>
                  <a:lnTo>
                    <a:pt x="156108" y="0"/>
                  </a:lnTo>
                  <a:close/>
                </a:path>
              </a:pathLst>
            </a:custGeom>
            <a:solidFill>
              <a:srgbClr val="8EB4E3"/>
            </a:solidFill>
          </p:spPr>
          <p:txBody>
            <a:bodyPr wrap="square" lIns="0" tIns="0" rIns="0" bIns="0" rtlCol="0"/>
            <a:lstStyle/>
            <a:p>
              <a:endParaRPr/>
            </a:p>
          </p:txBody>
        </p:sp>
        <p:sp>
          <p:nvSpPr>
            <p:cNvPr id="102" name="object 102"/>
            <p:cNvSpPr/>
            <p:nvPr/>
          </p:nvSpPr>
          <p:spPr>
            <a:xfrm>
              <a:off x="7862938" y="4222038"/>
              <a:ext cx="312420" cy="306070"/>
            </a:xfrm>
            <a:custGeom>
              <a:avLst/>
              <a:gdLst/>
              <a:ahLst/>
              <a:cxnLst/>
              <a:rect l="l" t="t" r="r" b="b"/>
              <a:pathLst>
                <a:path w="312420" h="306070">
                  <a:moveTo>
                    <a:pt x="0" y="153001"/>
                  </a:moveTo>
                  <a:lnTo>
                    <a:pt x="7958" y="104641"/>
                  </a:lnTo>
                  <a:lnTo>
                    <a:pt x="30119" y="62640"/>
                  </a:lnTo>
                  <a:lnTo>
                    <a:pt x="63912" y="29520"/>
                  </a:lnTo>
                  <a:lnTo>
                    <a:pt x="106765" y="7800"/>
                  </a:lnTo>
                  <a:lnTo>
                    <a:pt x="156107" y="0"/>
                  </a:lnTo>
                  <a:lnTo>
                    <a:pt x="205449" y="7800"/>
                  </a:lnTo>
                  <a:lnTo>
                    <a:pt x="248302" y="29520"/>
                  </a:lnTo>
                  <a:lnTo>
                    <a:pt x="282095" y="62640"/>
                  </a:lnTo>
                  <a:lnTo>
                    <a:pt x="304256" y="104641"/>
                  </a:lnTo>
                  <a:lnTo>
                    <a:pt x="312215" y="153001"/>
                  </a:lnTo>
                  <a:lnTo>
                    <a:pt x="304256" y="201361"/>
                  </a:lnTo>
                  <a:lnTo>
                    <a:pt x="282095" y="243362"/>
                  </a:lnTo>
                  <a:lnTo>
                    <a:pt x="248302" y="276482"/>
                  </a:lnTo>
                  <a:lnTo>
                    <a:pt x="205449" y="298202"/>
                  </a:lnTo>
                  <a:lnTo>
                    <a:pt x="156107" y="306003"/>
                  </a:lnTo>
                  <a:lnTo>
                    <a:pt x="106765" y="298202"/>
                  </a:lnTo>
                  <a:lnTo>
                    <a:pt x="63912" y="276482"/>
                  </a:lnTo>
                  <a:lnTo>
                    <a:pt x="30119" y="243362"/>
                  </a:lnTo>
                  <a:lnTo>
                    <a:pt x="7958" y="201361"/>
                  </a:lnTo>
                  <a:lnTo>
                    <a:pt x="0" y="153001"/>
                  </a:lnTo>
                  <a:close/>
                </a:path>
              </a:pathLst>
            </a:custGeom>
            <a:ln w="19050">
              <a:solidFill>
                <a:srgbClr val="000000"/>
              </a:solidFill>
            </a:ln>
          </p:spPr>
          <p:txBody>
            <a:bodyPr wrap="square" lIns="0" tIns="0" rIns="0" bIns="0" rtlCol="0"/>
            <a:lstStyle/>
            <a:p>
              <a:endParaRPr/>
            </a:p>
          </p:txBody>
        </p:sp>
        <p:sp>
          <p:nvSpPr>
            <p:cNvPr id="103" name="object 103"/>
            <p:cNvSpPr/>
            <p:nvPr/>
          </p:nvSpPr>
          <p:spPr>
            <a:xfrm>
              <a:off x="8215319" y="4544316"/>
              <a:ext cx="2070100" cy="485775"/>
            </a:xfrm>
            <a:custGeom>
              <a:avLst/>
              <a:gdLst/>
              <a:ahLst/>
              <a:cxnLst/>
              <a:rect l="l" t="t" r="r" b="b"/>
              <a:pathLst>
                <a:path w="2070100" h="485775">
                  <a:moveTo>
                    <a:pt x="1960046" y="428310"/>
                  </a:moveTo>
                  <a:lnTo>
                    <a:pt x="1901545" y="448426"/>
                  </a:lnTo>
                  <a:lnTo>
                    <a:pt x="1895020" y="452253"/>
                  </a:lnTo>
                  <a:lnTo>
                    <a:pt x="1890621" y="458083"/>
                  </a:lnTo>
                  <a:lnTo>
                    <a:pt x="1888730" y="465136"/>
                  </a:lnTo>
                  <a:lnTo>
                    <a:pt x="1889725" y="472635"/>
                  </a:lnTo>
                  <a:lnTo>
                    <a:pt x="1893552" y="479160"/>
                  </a:lnTo>
                  <a:lnTo>
                    <a:pt x="1899382" y="483559"/>
                  </a:lnTo>
                  <a:lnTo>
                    <a:pt x="1906436" y="485451"/>
                  </a:lnTo>
                  <a:lnTo>
                    <a:pt x="1913935" y="484455"/>
                  </a:lnTo>
                  <a:lnTo>
                    <a:pt x="2037129" y="442093"/>
                  </a:lnTo>
                  <a:lnTo>
                    <a:pt x="2029146" y="442093"/>
                  </a:lnTo>
                  <a:lnTo>
                    <a:pt x="1960046" y="428310"/>
                  </a:lnTo>
                  <a:close/>
                </a:path>
                <a:path w="2070100" h="485775">
                  <a:moveTo>
                    <a:pt x="1995798" y="416017"/>
                  </a:moveTo>
                  <a:lnTo>
                    <a:pt x="1960046" y="428310"/>
                  </a:lnTo>
                  <a:lnTo>
                    <a:pt x="2029146" y="442093"/>
                  </a:lnTo>
                  <a:lnTo>
                    <a:pt x="2030028" y="437671"/>
                  </a:lnTo>
                  <a:lnTo>
                    <a:pt x="2020242" y="437671"/>
                  </a:lnTo>
                  <a:lnTo>
                    <a:pt x="1995798" y="416017"/>
                  </a:lnTo>
                  <a:close/>
                </a:path>
                <a:path w="2070100" h="485775">
                  <a:moveTo>
                    <a:pt x="1932673" y="316652"/>
                  </a:moveTo>
                  <a:lnTo>
                    <a:pt x="1925602" y="318478"/>
                  </a:lnTo>
                  <a:lnTo>
                    <a:pt x="1919565" y="323035"/>
                  </a:lnTo>
                  <a:lnTo>
                    <a:pt x="1915768" y="329579"/>
                  </a:lnTo>
                  <a:lnTo>
                    <a:pt x="1914809" y="336818"/>
                  </a:lnTo>
                  <a:lnTo>
                    <a:pt x="1916634" y="343889"/>
                  </a:lnTo>
                  <a:lnTo>
                    <a:pt x="1921192" y="349926"/>
                  </a:lnTo>
                  <a:lnTo>
                    <a:pt x="1967498" y="390947"/>
                  </a:lnTo>
                  <a:lnTo>
                    <a:pt x="2036598" y="404729"/>
                  </a:lnTo>
                  <a:lnTo>
                    <a:pt x="2029146" y="442093"/>
                  </a:lnTo>
                  <a:lnTo>
                    <a:pt x="2037129" y="442093"/>
                  </a:lnTo>
                  <a:lnTo>
                    <a:pt x="2069951" y="430806"/>
                  </a:lnTo>
                  <a:lnTo>
                    <a:pt x="1946456" y="321407"/>
                  </a:lnTo>
                  <a:lnTo>
                    <a:pt x="1939913" y="317611"/>
                  </a:lnTo>
                  <a:lnTo>
                    <a:pt x="1932673" y="316652"/>
                  </a:lnTo>
                  <a:close/>
                </a:path>
                <a:path w="2070100" h="485775">
                  <a:moveTo>
                    <a:pt x="2026679" y="405397"/>
                  </a:moveTo>
                  <a:lnTo>
                    <a:pt x="1995798" y="416017"/>
                  </a:lnTo>
                  <a:lnTo>
                    <a:pt x="2020242" y="437671"/>
                  </a:lnTo>
                  <a:lnTo>
                    <a:pt x="2026679" y="405397"/>
                  </a:lnTo>
                  <a:close/>
                </a:path>
                <a:path w="2070100" h="485775">
                  <a:moveTo>
                    <a:pt x="2036465" y="405397"/>
                  </a:moveTo>
                  <a:lnTo>
                    <a:pt x="2026679" y="405397"/>
                  </a:lnTo>
                  <a:lnTo>
                    <a:pt x="2020242" y="437671"/>
                  </a:lnTo>
                  <a:lnTo>
                    <a:pt x="2030028" y="437671"/>
                  </a:lnTo>
                  <a:lnTo>
                    <a:pt x="2036465" y="405397"/>
                  </a:lnTo>
                  <a:close/>
                </a:path>
                <a:path w="2070100" h="485775">
                  <a:moveTo>
                    <a:pt x="7452" y="0"/>
                  </a:moveTo>
                  <a:lnTo>
                    <a:pt x="0" y="37364"/>
                  </a:lnTo>
                  <a:lnTo>
                    <a:pt x="1960046" y="428310"/>
                  </a:lnTo>
                  <a:lnTo>
                    <a:pt x="1995798" y="416017"/>
                  </a:lnTo>
                  <a:lnTo>
                    <a:pt x="1967498" y="390947"/>
                  </a:lnTo>
                  <a:lnTo>
                    <a:pt x="7452" y="0"/>
                  </a:lnTo>
                  <a:close/>
                </a:path>
                <a:path w="2070100" h="485775">
                  <a:moveTo>
                    <a:pt x="1967498" y="390947"/>
                  </a:moveTo>
                  <a:lnTo>
                    <a:pt x="1995798" y="416017"/>
                  </a:lnTo>
                  <a:lnTo>
                    <a:pt x="2026679" y="405397"/>
                  </a:lnTo>
                  <a:lnTo>
                    <a:pt x="2036465" y="405397"/>
                  </a:lnTo>
                  <a:lnTo>
                    <a:pt x="2036598" y="404729"/>
                  </a:lnTo>
                  <a:lnTo>
                    <a:pt x="1967498" y="390947"/>
                  </a:lnTo>
                  <a:close/>
                </a:path>
              </a:pathLst>
            </a:custGeom>
            <a:solidFill>
              <a:srgbClr val="000000"/>
            </a:solidFill>
          </p:spPr>
          <p:txBody>
            <a:bodyPr wrap="square" lIns="0" tIns="0" rIns="0" bIns="0" rtlCol="0"/>
            <a:lstStyle/>
            <a:p>
              <a:endParaRPr/>
            </a:p>
          </p:txBody>
        </p:sp>
      </p:grpSp>
      <p:sp>
        <p:nvSpPr>
          <p:cNvPr id="104" name="object 104"/>
          <p:cNvSpPr txBox="1"/>
          <p:nvPr/>
        </p:nvSpPr>
        <p:spPr>
          <a:xfrm>
            <a:off x="8333698" y="3724147"/>
            <a:ext cx="2107565" cy="1147445"/>
          </a:xfrm>
          <a:prstGeom prst="rect">
            <a:avLst/>
          </a:prstGeom>
        </p:spPr>
        <p:txBody>
          <a:bodyPr vert="horz" wrap="square" lIns="0" tIns="12700" rIns="0" bIns="0" rtlCol="0">
            <a:spAutoFit/>
          </a:bodyPr>
          <a:lstStyle/>
          <a:p>
            <a:pPr marL="12700">
              <a:lnSpc>
                <a:spcPct val="100000"/>
              </a:lnSpc>
              <a:spcBef>
                <a:spcPts val="100"/>
              </a:spcBef>
            </a:pPr>
            <a:r>
              <a:rPr sz="1800" b="1" spc="-70" dirty="0">
                <a:latin typeface="Tahoma"/>
                <a:cs typeface="Tahoma"/>
              </a:rPr>
              <a:t>Step</a:t>
            </a:r>
            <a:r>
              <a:rPr sz="1800" b="1" spc="-55" dirty="0">
                <a:latin typeface="Tahoma"/>
                <a:cs typeface="Tahoma"/>
              </a:rPr>
              <a:t> </a:t>
            </a:r>
            <a:r>
              <a:rPr sz="1800" b="1" spc="-20" dirty="0">
                <a:latin typeface="Tahoma"/>
                <a:cs typeface="Tahoma"/>
              </a:rPr>
              <a:t>size</a:t>
            </a:r>
            <a:endParaRPr sz="1800">
              <a:latin typeface="Tahoma"/>
              <a:cs typeface="Tahoma"/>
            </a:endParaRPr>
          </a:p>
          <a:p>
            <a:pPr>
              <a:lnSpc>
                <a:spcPct val="100000"/>
              </a:lnSpc>
            </a:pPr>
            <a:endParaRPr sz="1800">
              <a:latin typeface="Tahoma"/>
              <a:cs typeface="Tahoma"/>
            </a:endParaRPr>
          </a:p>
          <a:p>
            <a:pPr>
              <a:lnSpc>
                <a:spcPct val="100000"/>
              </a:lnSpc>
              <a:spcBef>
                <a:spcPts val="165"/>
              </a:spcBef>
            </a:pPr>
            <a:endParaRPr sz="1800">
              <a:latin typeface="Tahoma"/>
              <a:cs typeface="Tahoma"/>
            </a:endParaRPr>
          </a:p>
          <a:p>
            <a:pPr marL="1336675">
              <a:lnSpc>
                <a:spcPct val="100000"/>
              </a:lnSpc>
            </a:pPr>
            <a:r>
              <a:rPr sz="1800" b="1" spc="-155" dirty="0">
                <a:latin typeface="Tahoma"/>
                <a:cs typeface="Tahoma"/>
              </a:rPr>
              <a:t>5</a:t>
            </a:r>
            <a:r>
              <a:rPr sz="1800" b="1" spc="-20" dirty="0">
                <a:latin typeface="Tahoma"/>
                <a:cs typeface="Tahoma"/>
              </a:rPr>
              <a:t> </a:t>
            </a:r>
            <a:r>
              <a:rPr sz="1800" b="1" spc="-65" dirty="0">
                <a:latin typeface="Tahoma"/>
                <a:cs typeface="Tahoma"/>
              </a:rPr>
              <a:t>steps</a:t>
            </a:r>
            <a:endParaRPr sz="1800">
              <a:latin typeface="Tahoma"/>
              <a:cs typeface="Tahoma"/>
            </a:endParaRPr>
          </a:p>
        </p:txBody>
      </p:sp>
      <p:sp>
        <p:nvSpPr>
          <p:cNvPr id="105" name="object 105"/>
          <p:cNvSpPr txBox="1"/>
          <p:nvPr/>
        </p:nvSpPr>
        <p:spPr>
          <a:xfrm>
            <a:off x="8164089" y="1032764"/>
            <a:ext cx="1676400" cy="299720"/>
          </a:xfrm>
          <a:prstGeom prst="rect">
            <a:avLst/>
          </a:prstGeom>
        </p:spPr>
        <p:txBody>
          <a:bodyPr vert="horz" wrap="square" lIns="0" tIns="12700" rIns="0" bIns="0" rtlCol="0">
            <a:spAutoFit/>
          </a:bodyPr>
          <a:lstStyle/>
          <a:p>
            <a:pPr marL="12700">
              <a:lnSpc>
                <a:spcPct val="100000"/>
              </a:lnSpc>
              <a:spcBef>
                <a:spcPts val="100"/>
              </a:spcBef>
            </a:pPr>
            <a:r>
              <a:rPr sz="1800" b="1" spc="-90" dirty="0">
                <a:latin typeface="Tahoma"/>
                <a:cs typeface="Tahoma"/>
              </a:rPr>
              <a:t>Rolling</a:t>
            </a:r>
            <a:r>
              <a:rPr sz="1800" b="1" spc="-5" dirty="0">
                <a:latin typeface="Tahoma"/>
                <a:cs typeface="Tahoma"/>
              </a:rPr>
              <a:t> </a:t>
            </a:r>
            <a:r>
              <a:rPr sz="1800" b="1" spc="-60" dirty="0">
                <a:latin typeface="Tahoma"/>
                <a:cs typeface="Tahoma"/>
              </a:rPr>
              <a:t>window</a:t>
            </a:r>
            <a:endParaRPr sz="1800">
              <a:latin typeface="Tahoma"/>
              <a:cs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Conclusions</a:t>
            </a:r>
          </a:p>
        </p:txBody>
      </p:sp>
      <p:sp>
        <p:nvSpPr>
          <p:cNvPr id="42" name="object 42"/>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40" y="1633220"/>
            <a:ext cx="4900295" cy="1506855"/>
          </a:xfrm>
          <a:prstGeom prst="rect">
            <a:avLst/>
          </a:prstGeom>
        </p:spPr>
        <p:txBody>
          <a:bodyPr vert="horz" wrap="square" lIns="0" tIns="26670" rIns="0" bIns="0" rtlCol="0">
            <a:spAutoFit/>
          </a:bodyPr>
          <a:lstStyle/>
          <a:p>
            <a:pPr marL="469900" marR="94615" indent="-457200">
              <a:lnSpc>
                <a:spcPts val="2110"/>
              </a:lnSpc>
              <a:spcBef>
                <a:spcPts val="210"/>
              </a:spcBef>
              <a:buAutoNum type="arabicPeriod"/>
              <a:tabLst>
                <a:tab pos="469900" algn="l"/>
              </a:tabLst>
            </a:pPr>
            <a:r>
              <a:rPr sz="1800" b="1" spc="-20" dirty="0">
                <a:latin typeface="Tahoma"/>
                <a:cs typeface="Tahoma"/>
              </a:rPr>
              <a:t>Modern</a:t>
            </a:r>
            <a:r>
              <a:rPr sz="1800" b="1" spc="-55" dirty="0">
                <a:latin typeface="Tahoma"/>
                <a:cs typeface="Tahoma"/>
              </a:rPr>
              <a:t> </a:t>
            </a:r>
            <a:r>
              <a:rPr sz="1800" b="1" spc="-65" dirty="0">
                <a:latin typeface="Tahoma"/>
                <a:cs typeface="Tahoma"/>
              </a:rPr>
              <a:t>time</a:t>
            </a:r>
            <a:r>
              <a:rPr sz="1800" b="1" spc="-50" dirty="0">
                <a:latin typeface="Tahoma"/>
                <a:cs typeface="Tahoma"/>
              </a:rPr>
              <a:t> </a:t>
            </a:r>
            <a:r>
              <a:rPr sz="1800" b="1" spc="-75" dirty="0">
                <a:latin typeface="Tahoma"/>
                <a:cs typeface="Tahoma"/>
              </a:rPr>
              <a:t>series</a:t>
            </a:r>
            <a:r>
              <a:rPr sz="1800" b="1" spc="-50" dirty="0">
                <a:latin typeface="Tahoma"/>
                <a:cs typeface="Tahoma"/>
              </a:rPr>
              <a:t> </a:t>
            </a:r>
            <a:r>
              <a:rPr sz="1800" b="1" spc="-45" dirty="0">
                <a:latin typeface="Tahoma"/>
                <a:cs typeface="Tahoma"/>
              </a:rPr>
              <a:t>forecasting</a:t>
            </a:r>
            <a:r>
              <a:rPr sz="1800" b="1" spc="-50" dirty="0">
                <a:latin typeface="Tahoma"/>
                <a:cs typeface="Tahoma"/>
              </a:rPr>
              <a:t> </a:t>
            </a:r>
            <a:r>
              <a:rPr sz="1800" spc="-50" dirty="0">
                <a:latin typeface="Verdana"/>
                <a:cs typeface="Verdana"/>
              </a:rPr>
              <a:t>involves </a:t>
            </a:r>
            <a:r>
              <a:rPr sz="1800" spc="-20" dirty="0">
                <a:latin typeface="Verdana"/>
                <a:cs typeface="Verdana"/>
              </a:rPr>
              <a:t>many</a:t>
            </a:r>
            <a:r>
              <a:rPr sz="1800" spc="-125" dirty="0">
                <a:latin typeface="Verdana"/>
                <a:cs typeface="Verdana"/>
              </a:rPr>
              <a:t> </a:t>
            </a:r>
            <a:r>
              <a:rPr sz="1800" spc="-10" dirty="0">
                <a:latin typeface="Verdana"/>
                <a:cs typeface="Verdana"/>
              </a:rPr>
              <a:t>related</a:t>
            </a:r>
            <a:r>
              <a:rPr sz="1800" spc="-110" dirty="0">
                <a:latin typeface="Verdana"/>
                <a:cs typeface="Verdana"/>
              </a:rPr>
              <a:t> </a:t>
            </a:r>
            <a:r>
              <a:rPr sz="1800" spc="-65" dirty="0">
                <a:latin typeface="Verdana"/>
                <a:cs typeface="Verdana"/>
              </a:rPr>
              <a:t>time</a:t>
            </a:r>
            <a:r>
              <a:rPr sz="1800" spc="-110" dirty="0">
                <a:latin typeface="Verdana"/>
                <a:cs typeface="Verdana"/>
              </a:rPr>
              <a:t> </a:t>
            </a:r>
            <a:r>
              <a:rPr sz="1800" spc="-10" dirty="0">
                <a:latin typeface="Verdana"/>
                <a:cs typeface="Verdana"/>
              </a:rPr>
              <a:t>series.</a:t>
            </a:r>
            <a:endParaRPr sz="1800">
              <a:latin typeface="Verdana"/>
              <a:cs typeface="Verdana"/>
            </a:endParaRPr>
          </a:p>
          <a:p>
            <a:pPr>
              <a:lnSpc>
                <a:spcPct val="100000"/>
              </a:lnSpc>
              <a:spcBef>
                <a:spcPts val="730"/>
              </a:spcBef>
              <a:buAutoNum type="arabicPeriod"/>
            </a:pPr>
            <a:endParaRPr sz="1800">
              <a:latin typeface="Verdana"/>
              <a:cs typeface="Verdana"/>
            </a:endParaRPr>
          </a:p>
          <a:p>
            <a:pPr marL="469900" marR="5080" indent="-457200">
              <a:lnSpc>
                <a:spcPct val="102200"/>
              </a:lnSpc>
              <a:buAutoNum type="arabicPeriod"/>
              <a:tabLst>
                <a:tab pos="469900" algn="l"/>
              </a:tabLst>
            </a:pPr>
            <a:r>
              <a:rPr sz="1800" spc="-35" dirty="0">
                <a:latin typeface="Verdana"/>
                <a:cs typeface="Verdana"/>
              </a:rPr>
              <a:t>Selecting</a:t>
            </a:r>
            <a:r>
              <a:rPr sz="1800" spc="-120" dirty="0">
                <a:latin typeface="Verdana"/>
                <a:cs typeface="Verdana"/>
              </a:rPr>
              <a:t> </a:t>
            </a:r>
            <a:r>
              <a:rPr sz="1800" b="1" spc="-30" dirty="0">
                <a:latin typeface="Tahoma"/>
                <a:cs typeface="Tahoma"/>
              </a:rPr>
              <a:t>backtesting</a:t>
            </a:r>
            <a:r>
              <a:rPr sz="1800" b="1" spc="-10" dirty="0">
                <a:latin typeface="Tahoma"/>
                <a:cs typeface="Tahoma"/>
              </a:rPr>
              <a:t> </a:t>
            </a:r>
            <a:r>
              <a:rPr sz="1800" spc="-40" dirty="0">
                <a:latin typeface="Verdana"/>
                <a:cs typeface="Verdana"/>
              </a:rPr>
              <a:t>parameters</a:t>
            </a:r>
            <a:r>
              <a:rPr sz="1800" spc="-120" dirty="0">
                <a:latin typeface="Verdana"/>
                <a:cs typeface="Verdana"/>
              </a:rPr>
              <a:t> </a:t>
            </a:r>
            <a:r>
              <a:rPr sz="1800" spc="-200" dirty="0">
                <a:latin typeface="Verdana"/>
                <a:cs typeface="Verdana"/>
              </a:rPr>
              <a:t>is</a:t>
            </a:r>
            <a:r>
              <a:rPr sz="1800" spc="-114" dirty="0">
                <a:latin typeface="Verdana"/>
                <a:cs typeface="Verdana"/>
              </a:rPr>
              <a:t> </a:t>
            </a:r>
            <a:r>
              <a:rPr sz="1800" spc="100" dirty="0">
                <a:latin typeface="Verdana"/>
                <a:cs typeface="Verdana"/>
              </a:rPr>
              <a:t>a </a:t>
            </a:r>
            <a:r>
              <a:rPr sz="1800" spc="-45" dirty="0">
                <a:latin typeface="Verdana"/>
                <a:cs typeface="Verdana"/>
              </a:rPr>
              <a:t>trade-</a:t>
            </a:r>
            <a:r>
              <a:rPr sz="1800" spc="-25" dirty="0">
                <a:latin typeface="Verdana"/>
                <a:cs typeface="Verdana"/>
              </a:rPr>
              <a:t>off</a:t>
            </a:r>
            <a:r>
              <a:rPr sz="1800" spc="-45" dirty="0">
                <a:latin typeface="Verdana"/>
                <a:cs typeface="Verdana"/>
              </a:rPr>
              <a:t> </a:t>
            </a:r>
            <a:r>
              <a:rPr sz="1800" dirty="0">
                <a:latin typeface="Verdana"/>
                <a:cs typeface="Verdana"/>
              </a:rPr>
              <a:t>between</a:t>
            </a:r>
            <a:r>
              <a:rPr sz="1800" spc="-40" dirty="0">
                <a:latin typeface="Verdana"/>
                <a:cs typeface="Verdana"/>
              </a:rPr>
              <a:t> </a:t>
            </a:r>
            <a:r>
              <a:rPr sz="1800" spc="-80" dirty="0">
                <a:latin typeface="Verdana"/>
                <a:cs typeface="Verdana"/>
              </a:rPr>
              <a:t>reliability</a:t>
            </a:r>
            <a:r>
              <a:rPr sz="1800" spc="-45" dirty="0">
                <a:latin typeface="Verdana"/>
                <a:cs typeface="Verdana"/>
              </a:rPr>
              <a:t> </a:t>
            </a:r>
            <a:r>
              <a:rPr sz="1800" spc="65" dirty="0">
                <a:latin typeface="Verdana"/>
                <a:cs typeface="Verdana"/>
              </a:rPr>
              <a:t>and</a:t>
            </a:r>
            <a:r>
              <a:rPr sz="1800" spc="-35" dirty="0">
                <a:latin typeface="Verdana"/>
                <a:cs typeface="Verdana"/>
              </a:rPr>
              <a:t> </a:t>
            </a:r>
            <a:r>
              <a:rPr sz="1800" spc="-10" dirty="0">
                <a:latin typeface="Verdana"/>
                <a:cs typeface="Verdana"/>
              </a:rPr>
              <a:t>speed.</a:t>
            </a:r>
            <a:endParaRPr sz="1800">
              <a:latin typeface="Verdana"/>
              <a:cs typeface="Verdana"/>
            </a:endParaRPr>
          </a:p>
        </p:txBody>
      </p:sp>
      <p:sp>
        <p:nvSpPr>
          <p:cNvPr id="4" name="object 4"/>
          <p:cNvSpPr txBox="1"/>
          <p:nvPr/>
        </p:nvSpPr>
        <p:spPr>
          <a:xfrm>
            <a:off x="688340" y="3501644"/>
            <a:ext cx="4907280" cy="565150"/>
          </a:xfrm>
          <a:prstGeom prst="rect">
            <a:avLst/>
          </a:prstGeom>
        </p:spPr>
        <p:txBody>
          <a:bodyPr vert="horz" wrap="square" lIns="0" tIns="28575" rIns="0" bIns="0" rtlCol="0">
            <a:spAutoFit/>
          </a:bodyPr>
          <a:lstStyle/>
          <a:p>
            <a:pPr marL="469900" marR="5080" indent="-457200">
              <a:lnSpc>
                <a:spcPts val="2090"/>
              </a:lnSpc>
              <a:spcBef>
                <a:spcPts val="225"/>
              </a:spcBef>
              <a:tabLst>
                <a:tab pos="469265" algn="l"/>
              </a:tabLst>
            </a:pPr>
            <a:r>
              <a:rPr sz="1800" spc="-25" dirty="0">
                <a:latin typeface="Verdana"/>
                <a:cs typeface="Verdana"/>
              </a:rPr>
              <a:t>3.</a:t>
            </a:r>
            <a:r>
              <a:rPr sz="1800" dirty="0">
                <a:latin typeface="Verdana"/>
                <a:cs typeface="Verdana"/>
              </a:rPr>
              <a:t>	</a:t>
            </a:r>
            <a:r>
              <a:rPr sz="1800" spc="-35" dirty="0">
                <a:latin typeface="Verdana"/>
                <a:cs typeface="Verdana"/>
              </a:rPr>
              <a:t>Selecting</a:t>
            </a:r>
            <a:r>
              <a:rPr sz="1800" spc="-110" dirty="0">
                <a:latin typeface="Verdana"/>
                <a:cs typeface="Verdana"/>
              </a:rPr>
              <a:t> </a:t>
            </a:r>
            <a:r>
              <a:rPr sz="1800" b="1" spc="-105" dirty="0">
                <a:latin typeface="Tahoma"/>
                <a:cs typeface="Tahoma"/>
              </a:rPr>
              <a:t>error</a:t>
            </a:r>
            <a:r>
              <a:rPr sz="1800" b="1" spc="-5" dirty="0">
                <a:latin typeface="Tahoma"/>
                <a:cs typeface="Tahoma"/>
              </a:rPr>
              <a:t> </a:t>
            </a:r>
            <a:r>
              <a:rPr sz="1800" b="1" spc="-65" dirty="0">
                <a:latin typeface="Tahoma"/>
                <a:cs typeface="Tahoma"/>
              </a:rPr>
              <a:t>metrics</a:t>
            </a:r>
            <a:r>
              <a:rPr sz="1800" b="1" spc="-20" dirty="0">
                <a:latin typeface="Tahoma"/>
                <a:cs typeface="Tahoma"/>
              </a:rPr>
              <a:t> </a:t>
            </a:r>
            <a:r>
              <a:rPr sz="1800" spc="-80" dirty="0">
                <a:latin typeface="Verdana"/>
                <a:cs typeface="Verdana"/>
              </a:rPr>
              <a:t>requires</a:t>
            </a:r>
            <a:r>
              <a:rPr sz="1800" spc="-110" dirty="0">
                <a:latin typeface="Verdana"/>
                <a:cs typeface="Verdana"/>
              </a:rPr>
              <a:t> </a:t>
            </a:r>
            <a:r>
              <a:rPr sz="1800" spc="-10" dirty="0">
                <a:latin typeface="Verdana"/>
                <a:cs typeface="Verdana"/>
              </a:rPr>
              <a:t>pairing </a:t>
            </a:r>
            <a:r>
              <a:rPr sz="1800" spc="-55" dirty="0">
                <a:latin typeface="Verdana"/>
                <a:cs typeface="Verdana"/>
              </a:rPr>
              <a:t>properties</a:t>
            </a:r>
            <a:r>
              <a:rPr sz="1800" spc="-125" dirty="0">
                <a:latin typeface="Verdana"/>
                <a:cs typeface="Verdana"/>
              </a:rPr>
              <a:t> </a:t>
            </a:r>
            <a:r>
              <a:rPr sz="1800" dirty="0">
                <a:latin typeface="Verdana"/>
                <a:cs typeface="Verdana"/>
              </a:rPr>
              <a:t>of</a:t>
            </a:r>
            <a:r>
              <a:rPr sz="1800" spc="-130" dirty="0">
                <a:latin typeface="Verdana"/>
                <a:cs typeface="Verdana"/>
              </a:rPr>
              <a:t> </a:t>
            </a:r>
            <a:r>
              <a:rPr sz="1800" spc="-60" dirty="0">
                <a:latin typeface="Verdana"/>
                <a:cs typeface="Verdana"/>
              </a:rPr>
              <a:t>our</a:t>
            </a:r>
            <a:r>
              <a:rPr sz="1800" spc="-125" dirty="0">
                <a:latin typeface="Verdana"/>
                <a:cs typeface="Verdana"/>
              </a:rPr>
              <a:t> </a:t>
            </a:r>
            <a:r>
              <a:rPr sz="1800" spc="70" dirty="0">
                <a:latin typeface="Verdana"/>
                <a:cs typeface="Verdana"/>
              </a:rPr>
              <a:t>data</a:t>
            </a:r>
            <a:r>
              <a:rPr sz="1800" spc="-130" dirty="0">
                <a:latin typeface="Verdana"/>
                <a:cs typeface="Verdana"/>
              </a:rPr>
              <a:t> </a:t>
            </a:r>
            <a:r>
              <a:rPr sz="1800" spc="65" dirty="0">
                <a:latin typeface="Verdana"/>
                <a:cs typeface="Verdana"/>
              </a:rPr>
              <a:t>and</a:t>
            </a:r>
            <a:r>
              <a:rPr sz="1800" spc="-114" dirty="0">
                <a:latin typeface="Verdana"/>
                <a:cs typeface="Verdana"/>
              </a:rPr>
              <a:t> </a:t>
            </a:r>
            <a:r>
              <a:rPr sz="1800" spc="-105" dirty="0">
                <a:latin typeface="Verdana"/>
                <a:cs typeface="Verdana"/>
              </a:rPr>
              <a:t>error</a:t>
            </a:r>
            <a:r>
              <a:rPr sz="1800" spc="-130" dirty="0">
                <a:latin typeface="Verdana"/>
                <a:cs typeface="Verdana"/>
              </a:rPr>
              <a:t> </a:t>
            </a:r>
            <a:r>
              <a:rPr sz="1800" spc="-65" dirty="0">
                <a:latin typeface="Verdana"/>
                <a:cs typeface="Verdana"/>
              </a:rPr>
              <a:t>metrics.</a:t>
            </a:r>
            <a:endParaRPr sz="1800">
              <a:latin typeface="Verdana"/>
              <a:cs typeface="Verdana"/>
            </a:endParaRPr>
          </a:p>
        </p:txBody>
      </p:sp>
      <p:sp>
        <p:nvSpPr>
          <p:cNvPr id="5" name="object 5"/>
          <p:cNvSpPr/>
          <p:nvPr/>
        </p:nvSpPr>
        <p:spPr>
          <a:xfrm>
            <a:off x="8933040" y="3282928"/>
            <a:ext cx="228600" cy="25400"/>
          </a:xfrm>
          <a:custGeom>
            <a:avLst/>
            <a:gdLst/>
            <a:ahLst/>
            <a:cxnLst/>
            <a:rect l="l" t="t" r="r" b="b"/>
            <a:pathLst>
              <a:path w="228600" h="25400">
                <a:moveTo>
                  <a:pt x="228600" y="0"/>
                </a:moveTo>
                <a:lnTo>
                  <a:pt x="0" y="0"/>
                </a:lnTo>
                <a:lnTo>
                  <a:pt x="0" y="25400"/>
                </a:lnTo>
                <a:lnTo>
                  <a:pt x="228600" y="25400"/>
                </a:lnTo>
                <a:lnTo>
                  <a:pt x="228600" y="0"/>
                </a:lnTo>
                <a:close/>
              </a:path>
            </a:pathLst>
          </a:custGeom>
          <a:solidFill>
            <a:srgbClr val="000000"/>
          </a:solidFill>
        </p:spPr>
        <p:txBody>
          <a:bodyPr wrap="square" lIns="0" tIns="0" rIns="0" bIns="0" rtlCol="0"/>
          <a:lstStyle/>
          <a:p>
            <a:endParaRPr/>
          </a:p>
        </p:txBody>
      </p:sp>
      <p:sp>
        <p:nvSpPr>
          <p:cNvPr id="6" name="object 6"/>
          <p:cNvSpPr txBox="1"/>
          <p:nvPr/>
        </p:nvSpPr>
        <p:spPr>
          <a:xfrm>
            <a:off x="8924149" y="3269996"/>
            <a:ext cx="248920"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𝑁</a:t>
            </a:r>
            <a:endParaRPr sz="2400">
              <a:latin typeface="Cambria Math"/>
              <a:cs typeface="Cambria Math"/>
            </a:endParaRPr>
          </a:p>
        </p:txBody>
      </p:sp>
      <p:sp>
        <p:nvSpPr>
          <p:cNvPr id="7" name="object 7"/>
          <p:cNvSpPr txBox="1"/>
          <p:nvPr/>
        </p:nvSpPr>
        <p:spPr>
          <a:xfrm>
            <a:off x="9365537" y="3532123"/>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𝑖</a:t>
            </a:r>
            <a:endParaRPr sz="1800">
              <a:latin typeface="Cambria Math"/>
              <a:cs typeface="Cambria Math"/>
            </a:endParaRPr>
          </a:p>
        </p:txBody>
      </p:sp>
      <p:sp>
        <p:nvSpPr>
          <p:cNvPr id="8" name="object 8"/>
          <p:cNvSpPr txBox="1"/>
          <p:nvPr/>
        </p:nvSpPr>
        <p:spPr>
          <a:xfrm>
            <a:off x="9899763" y="3205988"/>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𝑖</a:t>
            </a:r>
            <a:endParaRPr sz="1800">
              <a:latin typeface="Cambria Math"/>
              <a:cs typeface="Cambria Math"/>
            </a:endParaRPr>
          </a:p>
        </p:txBody>
      </p:sp>
      <p:sp>
        <p:nvSpPr>
          <p:cNvPr id="9" name="object 9"/>
          <p:cNvSpPr txBox="1"/>
          <p:nvPr/>
        </p:nvSpPr>
        <p:spPr>
          <a:xfrm>
            <a:off x="7780896" y="3065779"/>
            <a:ext cx="2415540" cy="391160"/>
          </a:xfrm>
          <a:prstGeom prst="rect">
            <a:avLst/>
          </a:prstGeom>
        </p:spPr>
        <p:txBody>
          <a:bodyPr vert="horz" wrap="square" lIns="0" tIns="12700" rIns="0" bIns="0" rtlCol="0">
            <a:spAutoFit/>
          </a:bodyPr>
          <a:lstStyle/>
          <a:p>
            <a:pPr marL="38100">
              <a:lnSpc>
                <a:spcPct val="100000"/>
              </a:lnSpc>
              <a:spcBef>
                <a:spcPts val="100"/>
              </a:spcBef>
              <a:tabLst>
                <a:tab pos="843915" algn="l"/>
                <a:tab pos="2280285" algn="l"/>
              </a:tabLst>
            </a:pPr>
            <a:r>
              <a:rPr sz="2400" spc="-25" dirty="0">
                <a:latin typeface="Cambria Math"/>
                <a:cs typeface="Cambria Math"/>
              </a:rPr>
              <a:t>𝑀𝐴𝐸</a:t>
            </a:r>
            <a:r>
              <a:rPr sz="2400" dirty="0">
                <a:latin typeface="Cambria Math"/>
                <a:cs typeface="Cambria Math"/>
              </a:rPr>
              <a:t>	=</a:t>
            </a:r>
            <a:r>
              <a:rPr sz="2400" spc="365" dirty="0">
                <a:latin typeface="Cambria Math"/>
                <a:cs typeface="Cambria Math"/>
              </a:rPr>
              <a:t> </a:t>
            </a:r>
            <a:r>
              <a:rPr sz="3600" baseline="41666" dirty="0">
                <a:latin typeface="Cambria Math"/>
                <a:cs typeface="Cambria Math"/>
              </a:rPr>
              <a:t>1</a:t>
            </a:r>
            <a:r>
              <a:rPr sz="3600" spc="172" baseline="41666" dirty="0">
                <a:latin typeface="Cambria Math"/>
                <a:cs typeface="Cambria Math"/>
              </a:rPr>
              <a:t> </a:t>
            </a:r>
            <a:r>
              <a:rPr sz="2400" spc="1855" dirty="0">
                <a:latin typeface="Cambria Math"/>
                <a:cs typeface="Cambria Math"/>
              </a:rPr>
              <a:t>2</a:t>
            </a:r>
            <a:r>
              <a:rPr sz="2400" spc="-130" dirty="0">
                <a:latin typeface="Cambria Math"/>
                <a:cs typeface="Cambria Math"/>
              </a:rPr>
              <a:t> </a:t>
            </a:r>
            <a:r>
              <a:rPr sz="2400" spc="-25" dirty="0">
                <a:latin typeface="Cambria Math"/>
                <a:cs typeface="Cambria Math"/>
              </a:rPr>
              <a:t>|𝑒</a:t>
            </a:r>
            <a:r>
              <a:rPr sz="2400" dirty="0">
                <a:latin typeface="Cambria Math"/>
                <a:cs typeface="Cambria Math"/>
              </a:rPr>
              <a:t>	</a:t>
            </a:r>
            <a:r>
              <a:rPr sz="2400" spc="-50" dirty="0">
                <a:latin typeface="Cambria Math"/>
                <a:cs typeface="Cambria Math"/>
              </a:rPr>
              <a:t>|</a:t>
            </a:r>
            <a:endParaRPr sz="2400">
              <a:latin typeface="Cambria Math"/>
              <a:cs typeface="Cambria Math"/>
            </a:endParaRPr>
          </a:p>
        </p:txBody>
      </p:sp>
      <p:grpSp>
        <p:nvGrpSpPr>
          <p:cNvPr id="10" name="object 10"/>
          <p:cNvGrpSpPr/>
          <p:nvPr/>
        </p:nvGrpSpPr>
        <p:grpSpPr>
          <a:xfrm>
            <a:off x="6705782" y="648850"/>
            <a:ext cx="4204970" cy="1743710"/>
            <a:chOff x="6705782" y="648850"/>
            <a:chExt cx="4204970" cy="1743710"/>
          </a:xfrm>
        </p:grpSpPr>
        <p:pic>
          <p:nvPicPr>
            <p:cNvPr id="11" name="object 11"/>
            <p:cNvPicPr/>
            <p:nvPr/>
          </p:nvPicPr>
          <p:blipFill>
            <a:blip r:embed="rId2" cstate="print"/>
            <a:stretch>
              <a:fillRect/>
            </a:stretch>
          </p:blipFill>
          <p:spPr>
            <a:xfrm>
              <a:off x="7634631" y="1752815"/>
              <a:ext cx="2540000" cy="639618"/>
            </a:xfrm>
            <a:prstGeom prst="rect">
              <a:avLst/>
            </a:prstGeom>
          </p:spPr>
        </p:pic>
        <p:pic>
          <p:nvPicPr>
            <p:cNvPr id="12" name="object 12"/>
            <p:cNvPicPr/>
            <p:nvPr/>
          </p:nvPicPr>
          <p:blipFill>
            <a:blip r:embed="rId3" cstate="print"/>
            <a:stretch>
              <a:fillRect/>
            </a:stretch>
          </p:blipFill>
          <p:spPr>
            <a:xfrm>
              <a:off x="6705782" y="774929"/>
              <a:ext cx="2341176" cy="1040523"/>
            </a:xfrm>
            <a:prstGeom prst="rect">
              <a:avLst/>
            </a:prstGeom>
          </p:spPr>
        </p:pic>
        <p:pic>
          <p:nvPicPr>
            <p:cNvPr id="13" name="object 13"/>
            <p:cNvPicPr/>
            <p:nvPr/>
          </p:nvPicPr>
          <p:blipFill>
            <a:blip r:embed="rId4" cstate="print"/>
            <a:stretch>
              <a:fillRect/>
            </a:stretch>
          </p:blipFill>
          <p:spPr>
            <a:xfrm>
              <a:off x="8644651" y="648850"/>
              <a:ext cx="2265660" cy="1066375"/>
            </a:xfrm>
            <a:prstGeom prst="rect">
              <a:avLst/>
            </a:prstGeom>
          </p:spPr>
        </p:pic>
      </p:grpSp>
      <p:grpSp>
        <p:nvGrpSpPr>
          <p:cNvPr id="14" name="object 14"/>
          <p:cNvGrpSpPr/>
          <p:nvPr/>
        </p:nvGrpSpPr>
        <p:grpSpPr>
          <a:xfrm>
            <a:off x="6626997" y="4764023"/>
            <a:ext cx="1372235" cy="844550"/>
            <a:chOff x="6626997" y="4764023"/>
            <a:chExt cx="1372235" cy="844550"/>
          </a:xfrm>
        </p:grpSpPr>
        <p:pic>
          <p:nvPicPr>
            <p:cNvPr id="15" name="object 15"/>
            <p:cNvPicPr/>
            <p:nvPr/>
          </p:nvPicPr>
          <p:blipFill>
            <a:blip r:embed="rId5" cstate="print"/>
            <a:stretch>
              <a:fillRect/>
            </a:stretch>
          </p:blipFill>
          <p:spPr>
            <a:xfrm>
              <a:off x="7200822" y="5377978"/>
              <a:ext cx="159996" cy="140564"/>
            </a:xfrm>
            <a:prstGeom prst="rect">
              <a:avLst/>
            </a:prstGeom>
          </p:spPr>
        </p:pic>
        <p:sp>
          <p:nvSpPr>
            <p:cNvPr id="16" name="object 16"/>
            <p:cNvSpPr/>
            <p:nvPr/>
          </p:nvSpPr>
          <p:spPr>
            <a:xfrm>
              <a:off x="6626997" y="5447360"/>
              <a:ext cx="1364615" cy="0"/>
            </a:xfrm>
            <a:custGeom>
              <a:avLst/>
              <a:gdLst/>
              <a:ahLst/>
              <a:cxnLst/>
              <a:rect l="l" t="t" r="r" b="b"/>
              <a:pathLst>
                <a:path w="1364615">
                  <a:moveTo>
                    <a:pt x="1364333" y="1"/>
                  </a:moveTo>
                  <a:lnTo>
                    <a:pt x="0" y="0"/>
                  </a:lnTo>
                </a:path>
              </a:pathLst>
            </a:custGeom>
            <a:solidFill>
              <a:srgbClr val="7F7F7F"/>
            </a:solidFill>
          </p:spPr>
          <p:txBody>
            <a:bodyPr wrap="square" lIns="0" tIns="0" rIns="0" bIns="0" rtlCol="0"/>
            <a:lstStyle/>
            <a:p>
              <a:endParaRPr/>
            </a:p>
          </p:txBody>
        </p:sp>
        <p:sp>
          <p:nvSpPr>
            <p:cNvPr id="17" name="object 17"/>
            <p:cNvSpPr/>
            <p:nvPr/>
          </p:nvSpPr>
          <p:spPr>
            <a:xfrm>
              <a:off x="6626997" y="5447360"/>
              <a:ext cx="1364615" cy="0"/>
            </a:xfrm>
            <a:custGeom>
              <a:avLst/>
              <a:gdLst/>
              <a:ahLst/>
              <a:cxnLst/>
              <a:rect l="l" t="t" r="r" b="b"/>
              <a:pathLst>
                <a:path w="1364615">
                  <a:moveTo>
                    <a:pt x="0" y="0"/>
                  </a:moveTo>
                  <a:lnTo>
                    <a:pt x="1364333" y="1"/>
                  </a:lnTo>
                </a:path>
              </a:pathLst>
            </a:custGeom>
            <a:ln w="38100">
              <a:solidFill>
                <a:srgbClr val="7F7F7F"/>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7208636" y="4819638"/>
              <a:ext cx="159996" cy="140564"/>
            </a:xfrm>
            <a:prstGeom prst="rect">
              <a:avLst/>
            </a:prstGeom>
          </p:spPr>
        </p:pic>
        <p:sp>
          <p:nvSpPr>
            <p:cNvPr id="19" name="object 19"/>
            <p:cNvSpPr/>
            <p:nvPr/>
          </p:nvSpPr>
          <p:spPr>
            <a:xfrm>
              <a:off x="6634812" y="4889020"/>
              <a:ext cx="1364615" cy="0"/>
            </a:xfrm>
            <a:custGeom>
              <a:avLst/>
              <a:gdLst/>
              <a:ahLst/>
              <a:cxnLst/>
              <a:rect l="l" t="t" r="r" b="b"/>
              <a:pathLst>
                <a:path w="1364615">
                  <a:moveTo>
                    <a:pt x="1364333" y="1"/>
                  </a:moveTo>
                  <a:lnTo>
                    <a:pt x="0" y="0"/>
                  </a:lnTo>
                </a:path>
              </a:pathLst>
            </a:custGeom>
            <a:solidFill>
              <a:srgbClr val="D99694"/>
            </a:solidFill>
          </p:spPr>
          <p:txBody>
            <a:bodyPr wrap="square" lIns="0" tIns="0" rIns="0" bIns="0" rtlCol="0"/>
            <a:lstStyle/>
            <a:p>
              <a:endParaRPr/>
            </a:p>
          </p:txBody>
        </p:sp>
        <p:sp>
          <p:nvSpPr>
            <p:cNvPr id="20" name="object 20"/>
            <p:cNvSpPr/>
            <p:nvPr/>
          </p:nvSpPr>
          <p:spPr>
            <a:xfrm>
              <a:off x="6634812" y="4889020"/>
              <a:ext cx="1364615" cy="0"/>
            </a:xfrm>
            <a:custGeom>
              <a:avLst/>
              <a:gdLst/>
              <a:ahLst/>
              <a:cxnLst/>
              <a:rect l="l" t="t" r="r" b="b"/>
              <a:pathLst>
                <a:path w="1364615">
                  <a:moveTo>
                    <a:pt x="0" y="0"/>
                  </a:moveTo>
                  <a:lnTo>
                    <a:pt x="1364333" y="1"/>
                  </a:lnTo>
                </a:path>
              </a:pathLst>
            </a:custGeom>
            <a:ln w="38100">
              <a:solidFill>
                <a:srgbClr val="C0504D"/>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6733031" y="4764023"/>
              <a:ext cx="237744" cy="844296"/>
            </a:xfrm>
            <a:prstGeom prst="rect">
              <a:avLst/>
            </a:prstGeom>
          </p:spPr>
        </p:pic>
        <p:sp>
          <p:nvSpPr>
            <p:cNvPr id="22" name="object 22"/>
            <p:cNvSpPr/>
            <p:nvPr/>
          </p:nvSpPr>
          <p:spPr>
            <a:xfrm>
              <a:off x="6814529" y="4861791"/>
              <a:ext cx="76200" cy="608965"/>
            </a:xfrm>
            <a:custGeom>
              <a:avLst/>
              <a:gdLst/>
              <a:ahLst/>
              <a:cxnLst/>
              <a:rect l="l" t="t" r="r" b="b"/>
              <a:pathLst>
                <a:path w="76200" h="608964">
                  <a:moveTo>
                    <a:pt x="25400" y="532499"/>
                  </a:moveTo>
                  <a:lnTo>
                    <a:pt x="0" y="532499"/>
                  </a:lnTo>
                  <a:lnTo>
                    <a:pt x="38100" y="608699"/>
                  </a:lnTo>
                  <a:lnTo>
                    <a:pt x="69850" y="545199"/>
                  </a:lnTo>
                  <a:lnTo>
                    <a:pt x="25400" y="545199"/>
                  </a:lnTo>
                  <a:lnTo>
                    <a:pt x="25400" y="532499"/>
                  </a:lnTo>
                  <a:close/>
                </a:path>
                <a:path w="76200" h="608964">
                  <a:moveTo>
                    <a:pt x="50800" y="63500"/>
                  </a:moveTo>
                  <a:lnTo>
                    <a:pt x="25400" y="63500"/>
                  </a:lnTo>
                  <a:lnTo>
                    <a:pt x="25400" y="545199"/>
                  </a:lnTo>
                  <a:lnTo>
                    <a:pt x="50800" y="545199"/>
                  </a:lnTo>
                  <a:lnTo>
                    <a:pt x="50800" y="63500"/>
                  </a:lnTo>
                  <a:close/>
                </a:path>
                <a:path w="76200" h="608964">
                  <a:moveTo>
                    <a:pt x="76200" y="532499"/>
                  </a:moveTo>
                  <a:lnTo>
                    <a:pt x="50800" y="532499"/>
                  </a:lnTo>
                  <a:lnTo>
                    <a:pt x="50800" y="545199"/>
                  </a:lnTo>
                  <a:lnTo>
                    <a:pt x="69850" y="545199"/>
                  </a:lnTo>
                  <a:lnTo>
                    <a:pt x="76200" y="532499"/>
                  </a:lnTo>
                  <a:close/>
                </a:path>
                <a:path w="76200" h="608964">
                  <a:moveTo>
                    <a:pt x="38100" y="0"/>
                  </a:moveTo>
                  <a:lnTo>
                    <a:pt x="0" y="76200"/>
                  </a:lnTo>
                  <a:lnTo>
                    <a:pt x="25400" y="76200"/>
                  </a:lnTo>
                  <a:lnTo>
                    <a:pt x="25400" y="63500"/>
                  </a:lnTo>
                  <a:lnTo>
                    <a:pt x="69850" y="63500"/>
                  </a:lnTo>
                  <a:lnTo>
                    <a:pt x="38100" y="0"/>
                  </a:lnTo>
                  <a:close/>
                </a:path>
                <a:path w="76200" h="608964">
                  <a:moveTo>
                    <a:pt x="69850" y="63500"/>
                  </a:moveTo>
                  <a:lnTo>
                    <a:pt x="50800" y="63500"/>
                  </a:lnTo>
                  <a:lnTo>
                    <a:pt x="50800" y="76200"/>
                  </a:lnTo>
                  <a:lnTo>
                    <a:pt x="76200" y="76200"/>
                  </a:lnTo>
                  <a:lnTo>
                    <a:pt x="69850" y="63500"/>
                  </a:lnTo>
                  <a:close/>
                </a:path>
              </a:pathLst>
            </a:custGeom>
            <a:solidFill>
              <a:srgbClr val="4F81BD"/>
            </a:solidFill>
          </p:spPr>
          <p:txBody>
            <a:bodyPr wrap="square" lIns="0" tIns="0" rIns="0" bIns="0" rtlCol="0"/>
            <a:lstStyle/>
            <a:p>
              <a:endParaRPr/>
            </a:p>
          </p:txBody>
        </p:sp>
      </p:grpSp>
      <p:sp>
        <p:nvSpPr>
          <p:cNvPr id="23" name="object 23"/>
          <p:cNvSpPr txBox="1"/>
          <p:nvPr/>
        </p:nvSpPr>
        <p:spPr>
          <a:xfrm>
            <a:off x="6533195" y="4926075"/>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sp>
        <p:nvSpPr>
          <p:cNvPr id="24" name="object 24"/>
          <p:cNvSpPr txBox="1"/>
          <p:nvPr/>
        </p:nvSpPr>
        <p:spPr>
          <a:xfrm>
            <a:off x="8092554" y="4630420"/>
            <a:ext cx="234315" cy="964565"/>
          </a:xfrm>
          <a:prstGeom prst="rect">
            <a:avLst/>
          </a:prstGeom>
        </p:spPr>
        <p:txBody>
          <a:bodyPr vert="horz" wrap="square" lIns="0" tIns="55244" rIns="0" bIns="0" rtlCol="0">
            <a:spAutoFit/>
          </a:bodyPr>
          <a:lstStyle/>
          <a:p>
            <a:pPr marL="12700">
              <a:lnSpc>
                <a:spcPct val="100000"/>
              </a:lnSpc>
              <a:spcBef>
                <a:spcPts val="434"/>
              </a:spcBef>
            </a:pPr>
            <a:r>
              <a:rPr sz="2800" spc="-1370" dirty="0">
                <a:solidFill>
                  <a:srgbClr val="C00000"/>
                </a:solidFill>
                <a:latin typeface="Cambria Math"/>
                <a:cs typeface="Cambria Math"/>
              </a:rPr>
              <a:t>𝑦</a:t>
            </a:r>
            <a:r>
              <a:rPr sz="2800" spc="-170" dirty="0">
                <a:solidFill>
                  <a:srgbClr val="C00000"/>
                </a:solidFill>
                <a:latin typeface="Cambria Math"/>
                <a:cs typeface="Cambria Math"/>
              </a:rPr>
              <a:t>$</a:t>
            </a:r>
            <a:endParaRPr sz="2800">
              <a:latin typeface="Cambria Math"/>
              <a:cs typeface="Cambria Math"/>
            </a:endParaRPr>
          </a:p>
          <a:p>
            <a:pPr marL="21590">
              <a:lnSpc>
                <a:spcPct val="100000"/>
              </a:lnSpc>
              <a:spcBef>
                <a:spcPts val="335"/>
              </a:spcBef>
            </a:pPr>
            <a:r>
              <a:rPr sz="2800" spc="-50" dirty="0">
                <a:solidFill>
                  <a:srgbClr val="7F7F7F"/>
                </a:solidFill>
                <a:latin typeface="Cambria Math"/>
                <a:cs typeface="Cambria Math"/>
              </a:rPr>
              <a:t>𝑦</a:t>
            </a:r>
            <a:endParaRPr sz="2800">
              <a:latin typeface="Cambria Math"/>
              <a:cs typeface="Cambria Math"/>
            </a:endParaRPr>
          </a:p>
        </p:txBody>
      </p:sp>
      <p:sp>
        <p:nvSpPr>
          <p:cNvPr id="25" name="object 25"/>
          <p:cNvSpPr txBox="1"/>
          <p:nvPr/>
        </p:nvSpPr>
        <p:spPr>
          <a:xfrm>
            <a:off x="11542113" y="4420108"/>
            <a:ext cx="254635" cy="1208405"/>
          </a:xfrm>
          <a:prstGeom prst="rect">
            <a:avLst/>
          </a:prstGeom>
        </p:spPr>
        <p:txBody>
          <a:bodyPr vert="horz" wrap="square" lIns="0" tIns="177165" rIns="0" bIns="0" rtlCol="0">
            <a:spAutoFit/>
          </a:bodyPr>
          <a:lstStyle/>
          <a:p>
            <a:pPr marL="41910">
              <a:lnSpc>
                <a:spcPct val="100000"/>
              </a:lnSpc>
              <a:spcBef>
                <a:spcPts val="1395"/>
              </a:spcBef>
            </a:pPr>
            <a:r>
              <a:rPr sz="2800" spc="-50" dirty="0">
                <a:solidFill>
                  <a:srgbClr val="7F7F7F"/>
                </a:solidFill>
                <a:latin typeface="Cambria Math"/>
                <a:cs typeface="Cambria Math"/>
              </a:rPr>
              <a:t>𝑦</a:t>
            </a:r>
            <a:endParaRPr sz="2800">
              <a:latin typeface="Cambria Math"/>
              <a:cs typeface="Cambria Math"/>
            </a:endParaRPr>
          </a:p>
          <a:p>
            <a:pPr marL="12700">
              <a:lnSpc>
                <a:spcPct val="100000"/>
              </a:lnSpc>
              <a:spcBef>
                <a:spcPts val="1295"/>
              </a:spcBef>
            </a:pPr>
            <a:r>
              <a:rPr sz="2800" spc="-1370" dirty="0">
                <a:solidFill>
                  <a:srgbClr val="C00000"/>
                </a:solidFill>
                <a:latin typeface="Cambria Math"/>
                <a:cs typeface="Cambria Math"/>
              </a:rPr>
              <a:t>𝑦</a:t>
            </a:r>
            <a:r>
              <a:rPr sz="2800" spc="-170" dirty="0">
                <a:solidFill>
                  <a:srgbClr val="C00000"/>
                </a:solidFill>
                <a:latin typeface="Cambria Math"/>
                <a:cs typeface="Cambria Math"/>
              </a:rPr>
              <a:t>$</a:t>
            </a:r>
            <a:endParaRPr sz="2800">
              <a:latin typeface="Cambria Math"/>
              <a:cs typeface="Cambria Math"/>
            </a:endParaRPr>
          </a:p>
        </p:txBody>
      </p:sp>
      <p:grpSp>
        <p:nvGrpSpPr>
          <p:cNvPr id="26" name="object 26"/>
          <p:cNvGrpSpPr/>
          <p:nvPr/>
        </p:nvGrpSpPr>
        <p:grpSpPr>
          <a:xfrm>
            <a:off x="10042103" y="4754879"/>
            <a:ext cx="1364615" cy="847725"/>
            <a:chOff x="10042103" y="4754879"/>
            <a:chExt cx="1364615" cy="847725"/>
          </a:xfrm>
        </p:grpSpPr>
        <p:pic>
          <p:nvPicPr>
            <p:cNvPr id="27" name="object 27"/>
            <p:cNvPicPr/>
            <p:nvPr/>
          </p:nvPicPr>
          <p:blipFill>
            <a:blip r:embed="rId8" cstate="print"/>
            <a:stretch>
              <a:fillRect/>
            </a:stretch>
          </p:blipFill>
          <p:spPr>
            <a:xfrm>
              <a:off x="10615928" y="4784765"/>
              <a:ext cx="159996" cy="140564"/>
            </a:xfrm>
            <a:prstGeom prst="rect">
              <a:avLst/>
            </a:prstGeom>
          </p:spPr>
        </p:pic>
        <p:sp>
          <p:nvSpPr>
            <p:cNvPr id="28" name="object 28"/>
            <p:cNvSpPr/>
            <p:nvPr/>
          </p:nvSpPr>
          <p:spPr>
            <a:xfrm>
              <a:off x="10042103" y="4854147"/>
              <a:ext cx="1364615" cy="0"/>
            </a:xfrm>
            <a:custGeom>
              <a:avLst/>
              <a:gdLst/>
              <a:ahLst/>
              <a:cxnLst/>
              <a:rect l="l" t="t" r="r" b="b"/>
              <a:pathLst>
                <a:path w="1364615">
                  <a:moveTo>
                    <a:pt x="1364333" y="1"/>
                  </a:moveTo>
                  <a:lnTo>
                    <a:pt x="0" y="0"/>
                  </a:lnTo>
                </a:path>
              </a:pathLst>
            </a:custGeom>
            <a:solidFill>
              <a:srgbClr val="7F7F7F"/>
            </a:solidFill>
          </p:spPr>
          <p:txBody>
            <a:bodyPr wrap="square" lIns="0" tIns="0" rIns="0" bIns="0" rtlCol="0"/>
            <a:lstStyle/>
            <a:p>
              <a:endParaRPr/>
            </a:p>
          </p:txBody>
        </p:sp>
        <p:sp>
          <p:nvSpPr>
            <p:cNvPr id="29" name="object 29"/>
            <p:cNvSpPr/>
            <p:nvPr/>
          </p:nvSpPr>
          <p:spPr>
            <a:xfrm>
              <a:off x="10042103" y="4854147"/>
              <a:ext cx="1364615" cy="0"/>
            </a:xfrm>
            <a:custGeom>
              <a:avLst/>
              <a:gdLst/>
              <a:ahLst/>
              <a:cxnLst/>
              <a:rect l="l" t="t" r="r" b="b"/>
              <a:pathLst>
                <a:path w="1364615">
                  <a:moveTo>
                    <a:pt x="0" y="0"/>
                  </a:moveTo>
                  <a:lnTo>
                    <a:pt x="1364333" y="1"/>
                  </a:lnTo>
                </a:path>
              </a:pathLst>
            </a:custGeom>
            <a:ln w="38100">
              <a:solidFill>
                <a:srgbClr val="7F7F7F"/>
              </a:solidFill>
            </a:ln>
          </p:spPr>
          <p:txBody>
            <a:bodyPr wrap="square" lIns="0" tIns="0" rIns="0" bIns="0" rtlCol="0"/>
            <a:lstStyle/>
            <a:p>
              <a:endParaRPr/>
            </a:p>
          </p:txBody>
        </p:sp>
        <p:pic>
          <p:nvPicPr>
            <p:cNvPr id="30" name="object 30"/>
            <p:cNvPicPr/>
            <p:nvPr/>
          </p:nvPicPr>
          <p:blipFill>
            <a:blip r:embed="rId9" cstate="print"/>
            <a:stretch>
              <a:fillRect/>
            </a:stretch>
          </p:blipFill>
          <p:spPr>
            <a:xfrm>
              <a:off x="10615928" y="5393465"/>
              <a:ext cx="159996" cy="140564"/>
            </a:xfrm>
            <a:prstGeom prst="rect">
              <a:avLst/>
            </a:prstGeom>
          </p:spPr>
        </p:pic>
        <p:sp>
          <p:nvSpPr>
            <p:cNvPr id="31" name="object 31"/>
            <p:cNvSpPr/>
            <p:nvPr/>
          </p:nvSpPr>
          <p:spPr>
            <a:xfrm>
              <a:off x="10042103" y="5462846"/>
              <a:ext cx="1364615" cy="0"/>
            </a:xfrm>
            <a:custGeom>
              <a:avLst/>
              <a:gdLst/>
              <a:ahLst/>
              <a:cxnLst/>
              <a:rect l="l" t="t" r="r" b="b"/>
              <a:pathLst>
                <a:path w="1364615">
                  <a:moveTo>
                    <a:pt x="1364333" y="1"/>
                  </a:moveTo>
                  <a:lnTo>
                    <a:pt x="0" y="0"/>
                  </a:lnTo>
                </a:path>
              </a:pathLst>
            </a:custGeom>
            <a:solidFill>
              <a:srgbClr val="D99694"/>
            </a:solidFill>
          </p:spPr>
          <p:txBody>
            <a:bodyPr wrap="square" lIns="0" tIns="0" rIns="0" bIns="0" rtlCol="0"/>
            <a:lstStyle/>
            <a:p>
              <a:endParaRPr/>
            </a:p>
          </p:txBody>
        </p:sp>
        <p:sp>
          <p:nvSpPr>
            <p:cNvPr id="32" name="object 32"/>
            <p:cNvSpPr/>
            <p:nvPr/>
          </p:nvSpPr>
          <p:spPr>
            <a:xfrm>
              <a:off x="10042103" y="5462846"/>
              <a:ext cx="1364615" cy="0"/>
            </a:xfrm>
            <a:custGeom>
              <a:avLst/>
              <a:gdLst/>
              <a:ahLst/>
              <a:cxnLst/>
              <a:rect l="l" t="t" r="r" b="b"/>
              <a:pathLst>
                <a:path w="1364615">
                  <a:moveTo>
                    <a:pt x="0" y="0"/>
                  </a:moveTo>
                  <a:lnTo>
                    <a:pt x="1364333" y="1"/>
                  </a:lnTo>
                </a:path>
              </a:pathLst>
            </a:custGeom>
            <a:ln w="38100">
              <a:solidFill>
                <a:srgbClr val="C0504D"/>
              </a:solidFill>
            </a:ln>
          </p:spPr>
          <p:txBody>
            <a:bodyPr wrap="square" lIns="0" tIns="0" rIns="0" bIns="0" rtlCol="0"/>
            <a:lstStyle/>
            <a:p>
              <a:endParaRPr/>
            </a:p>
          </p:txBody>
        </p:sp>
        <p:pic>
          <p:nvPicPr>
            <p:cNvPr id="33" name="object 33"/>
            <p:cNvPicPr/>
            <p:nvPr/>
          </p:nvPicPr>
          <p:blipFill>
            <a:blip r:embed="rId10" cstate="print"/>
            <a:stretch>
              <a:fillRect/>
            </a:stretch>
          </p:blipFill>
          <p:spPr>
            <a:xfrm>
              <a:off x="10155935" y="4754879"/>
              <a:ext cx="237744" cy="847344"/>
            </a:xfrm>
            <a:prstGeom prst="rect">
              <a:avLst/>
            </a:prstGeom>
          </p:spPr>
        </p:pic>
        <p:sp>
          <p:nvSpPr>
            <p:cNvPr id="34" name="object 34"/>
            <p:cNvSpPr/>
            <p:nvPr/>
          </p:nvSpPr>
          <p:spPr>
            <a:xfrm>
              <a:off x="10237449" y="4854147"/>
              <a:ext cx="76200" cy="608965"/>
            </a:xfrm>
            <a:custGeom>
              <a:avLst/>
              <a:gdLst/>
              <a:ahLst/>
              <a:cxnLst/>
              <a:rect l="l" t="t" r="r" b="b"/>
              <a:pathLst>
                <a:path w="76200" h="608964">
                  <a:moveTo>
                    <a:pt x="25401" y="532499"/>
                  </a:moveTo>
                  <a:lnTo>
                    <a:pt x="1" y="532499"/>
                  </a:lnTo>
                  <a:lnTo>
                    <a:pt x="38101" y="608699"/>
                  </a:lnTo>
                  <a:lnTo>
                    <a:pt x="69851" y="545199"/>
                  </a:lnTo>
                  <a:lnTo>
                    <a:pt x="25401" y="545199"/>
                  </a:lnTo>
                  <a:lnTo>
                    <a:pt x="25401" y="532499"/>
                  </a:lnTo>
                  <a:close/>
                </a:path>
                <a:path w="76200" h="608964">
                  <a:moveTo>
                    <a:pt x="50800" y="63500"/>
                  </a:moveTo>
                  <a:lnTo>
                    <a:pt x="25400" y="63500"/>
                  </a:lnTo>
                  <a:lnTo>
                    <a:pt x="25401" y="545199"/>
                  </a:lnTo>
                  <a:lnTo>
                    <a:pt x="50801" y="545199"/>
                  </a:lnTo>
                  <a:lnTo>
                    <a:pt x="50800" y="63500"/>
                  </a:lnTo>
                  <a:close/>
                </a:path>
                <a:path w="76200" h="608964">
                  <a:moveTo>
                    <a:pt x="76201" y="532499"/>
                  </a:moveTo>
                  <a:lnTo>
                    <a:pt x="50801" y="532499"/>
                  </a:lnTo>
                  <a:lnTo>
                    <a:pt x="50801" y="545199"/>
                  </a:lnTo>
                  <a:lnTo>
                    <a:pt x="69851" y="545199"/>
                  </a:lnTo>
                  <a:lnTo>
                    <a:pt x="76201" y="532499"/>
                  </a:lnTo>
                  <a:close/>
                </a:path>
                <a:path w="76200" h="608964">
                  <a:moveTo>
                    <a:pt x="38100" y="0"/>
                  </a:moveTo>
                  <a:lnTo>
                    <a:pt x="0" y="76200"/>
                  </a:lnTo>
                  <a:lnTo>
                    <a:pt x="25400" y="76200"/>
                  </a:lnTo>
                  <a:lnTo>
                    <a:pt x="25400" y="63500"/>
                  </a:lnTo>
                  <a:lnTo>
                    <a:pt x="69850" y="63500"/>
                  </a:lnTo>
                  <a:lnTo>
                    <a:pt x="38100" y="0"/>
                  </a:lnTo>
                  <a:close/>
                </a:path>
                <a:path w="76200" h="608964">
                  <a:moveTo>
                    <a:pt x="69850" y="63500"/>
                  </a:moveTo>
                  <a:lnTo>
                    <a:pt x="50800" y="63500"/>
                  </a:lnTo>
                  <a:lnTo>
                    <a:pt x="50800" y="76200"/>
                  </a:lnTo>
                  <a:lnTo>
                    <a:pt x="76200" y="76200"/>
                  </a:lnTo>
                  <a:lnTo>
                    <a:pt x="69850" y="63500"/>
                  </a:lnTo>
                  <a:close/>
                </a:path>
              </a:pathLst>
            </a:custGeom>
            <a:solidFill>
              <a:srgbClr val="4F81BD"/>
            </a:solidFill>
          </p:spPr>
          <p:txBody>
            <a:bodyPr wrap="square" lIns="0" tIns="0" rIns="0" bIns="0" rtlCol="0"/>
            <a:lstStyle/>
            <a:p>
              <a:endParaRPr/>
            </a:p>
          </p:txBody>
        </p:sp>
      </p:grpSp>
      <p:sp>
        <p:nvSpPr>
          <p:cNvPr id="35" name="object 35"/>
          <p:cNvSpPr txBox="1"/>
          <p:nvPr/>
        </p:nvSpPr>
        <p:spPr>
          <a:xfrm>
            <a:off x="9946570" y="4901691"/>
            <a:ext cx="217170"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Cambria Math"/>
                <a:cs typeface="Cambria Math"/>
              </a:rPr>
              <a:t>𝛿</a:t>
            </a:r>
            <a:endParaRPr sz="2800">
              <a:latin typeface="Cambria Math"/>
              <a:cs typeface="Cambria Math"/>
            </a:endParaRPr>
          </a:p>
        </p:txBody>
      </p:sp>
      <p:grpSp>
        <p:nvGrpSpPr>
          <p:cNvPr id="36" name="object 36"/>
          <p:cNvGrpSpPr/>
          <p:nvPr/>
        </p:nvGrpSpPr>
        <p:grpSpPr>
          <a:xfrm>
            <a:off x="8702040" y="5105400"/>
            <a:ext cx="1115695" cy="234950"/>
            <a:chOff x="8702040" y="5105400"/>
            <a:chExt cx="1115695" cy="234950"/>
          </a:xfrm>
        </p:grpSpPr>
        <p:pic>
          <p:nvPicPr>
            <p:cNvPr id="37" name="object 37"/>
            <p:cNvPicPr/>
            <p:nvPr/>
          </p:nvPicPr>
          <p:blipFill>
            <a:blip r:embed="rId11" cstate="print"/>
            <a:stretch>
              <a:fillRect/>
            </a:stretch>
          </p:blipFill>
          <p:spPr>
            <a:xfrm>
              <a:off x="8702040" y="5105400"/>
              <a:ext cx="1115568" cy="234696"/>
            </a:xfrm>
            <a:prstGeom prst="rect">
              <a:avLst/>
            </a:prstGeom>
          </p:spPr>
        </p:pic>
        <p:sp>
          <p:nvSpPr>
            <p:cNvPr id="38" name="object 38"/>
            <p:cNvSpPr/>
            <p:nvPr/>
          </p:nvSpPr>
          <p:spPr>
            <a:xfrm>
              <a:off x="8742441" y="5165284"/>
              <a:ext cx="958215" cy="76200"/>
            </a:xfrm>
            <a:custGeom>
              <a:avLst/>
              <a:gdLst/>
              <a:ahLst/>
              <a:cxnLst/>
              <a:rect l="l" t="t" r="r" b="b"/>
              <a:pathLst>
                <a:path w="958215" h="76200">
                  <a:moveTo>
                    <a:pt x="881926" y="0"/>
                  </a:moveTo>
                  <a:lnTo>
                    <a:pt x="881926" y="76199"/>
                  </a:lnTo>
                  <a:lnTo>
                    <a:pt x="932726" y="50800"/>
                  </a:lnTo>
                  <a:lnTo>
                    <a:pt x="894627" y="50800"/>
                  </a:lnTo>
                  <a:lnTo>
                    <a:pt x="894627" y="25400"/>
                  </a:lnTo>
                  <a:lnTo>
                    <a:pt x="932726" y="25400"/>
                  </a:lnTo>
                  <a:lnTo>
                    <a:pt x="881926" y="0"/>
                  </a:lnTo>
                  <a:close/>
                </a:path>
                <a:path w="958215" h="76200">
                  <a:moveTo>
                    <a:pt x="881926" y="25400"/>
                  </a:moveTo>
                  <a:lnTo>
                    <a:pt x="0" y="25400"/>
                  </a:lnTo>
                  <a:lnTo>
                    <a:pt x="0" y="50800"/>
                  </a:lnTo>
                  <a:lnTo>
                    <a:pt x="881926" y="50800"/>
                  </a:lnTo>
                  <a:lnTo>
                    <a:pt x="881926" y="25400"/>
                  </a:lnTo>
                  <a:close/>
                </a:path>
                <a:path w="958215" h="76200">
                  <a:moveTo>
                    <a:pt x="932726" y="25400"/>
                  </a:moveTo>
                  <a:lnTo>
                    <a:pt x="894627" y="25400"/>
                  </a:lnTo>
                  <a:lnTo>
                    <a:pt x="894627" y="50800"/>
                  </a:lnTo>
                  <a:lnTo>
                    <a:pt x="932726" y="50800"/>
                  </a:lnTo>
                  <a:lnTo>
                    <a:pt x="958126" y="38100"/>
                  </a:lnTo>
                  <a:lnTo>
                    <a:pt x="932726" y="25400"/>
                  </a:lnTo>
                  <a:close/>
                </a:path>
              </a:pathLst>
            </a:custGeom>
            <a:solidFill>
              <a:srgbClr val="4F81BD"/>
            </a:solidFill>
          </p:spPr>
          <p:txBody>
            <a:bodyPr wrap="square" lIns="0" tIns="0" rIns="0" bIns="0" rtlCol="0"/>
            <a:lstStyle/>
            <a:p>
              <a:endParaRPr/>
            </a:p>
          </p:txBody>
        </p:sp>
      </p:grpSp>
      <p:sp>
        <p:nvSpPr>
          <p:cNvPr id="39" name="object 39"/>
          <p:cNvSpPr txBox="1"/>
          <p:nvPr/>
        </p:nvSpPr>
        <p:spPr>
          <a:xfrm>
            <a:off x="8911186" y="4294123"/>
            <a:ext cx="641985" cy="718820"/>
          </a:xfrm>
          <a:prstGeom prst="rect">
            <a:avLst/>
          </a:prstGeom>
        </p:spPr>
        <p:txBody>
          <a:bodyPr vert="horz" wrap="square" lIns="0" tIns="12700" rIns="0" bIns="0" rtlCol="0">
            <a:spAutoFit/>
          </a:bodyPr>
          <a:lstStyle/>
          <a:p>
            <a:pPr marL="12700">
              <a:lnSpc>
                <a:spcPts val="2130"/>
              </a:lnSpc>
              <a:spcBef>
                <a:spcPts val="100"/>
              </a:spcBef>
            </a:pPr>
            <a:r>
              <a:rPr sz="1800" spc="-20" dirty="0">
                <a:latin typeface="Verdana"/>
                <a:cs typeface="Verdana"/>
              </a:rPr>
              <a:t>Swap</a:t>
            </a:r>
            <a:endParaRPr sz="1800">
              <a:latin typeface="Verdana"/>
              <a:cs typeface="Verdana"/>
            </a:endParaRPr>
          </a:p>
          <a:p>
            <a:pPr marL="49530">
              <a:lnSpc>
                <a:spcPts val="3329"/>
              </a:lnSpc>
            </a:pPr>
            <a:r>
              <a:rPr sz="2800" dirty="0">
                <a:solidFill>
                  <a:srgbClr val="7F7F7F"/>
                </a:solidFill>
                <a:latin typeface="Cambria Math"/>
                <a:cs typeface="Cambria Math"/>
              </a:rPr>
              <a:t>𝑦</a:t>
            </a:r>
            <a:r>
              <a:rPr sz="2800" dirty="0">
                <a:latin typeface="Cambria Math"/>
                <a:cs typeface="Cambria Math"/>
              </a:rPr>
              <a:t>,</a:t>
            </a:r>
            <a:r>
              <a:rPr sz="2800" spc="-120" dirty="0">
                <a:latin typeface="Cambria Math"/>
                <a:cs typeface="Cambria Math"/>
              </a:rPr>
              <a:t> </a:t>
            </a:r>
            <a:r>
              <a:rPr sz="2800" spc="-1370" dirty="0">
                <a:solidFill>
                  <a:srgbClr val="C0504D"/>
                </a:solidFill>
                <a:latin typeface="Cambria Math"/>
                <a:cs typeface="Cambria Math"/>
              </a:rPr>
              <a:t>𝑦</a:t>
            </a:r>
            <a:r>
              <a:rPr sz="2800" spc="-170" dirty="0">
                <a:solidFill>
                  <a:srgbClr val="C0504D"/>
                </a:solidFill>
                <a:latin typeface="Cambria Math"/>
                <a:cs typeface="Cambria Math"/>
              </a:rPr>
              <a:t>$</a:t>
            </a:r>
            <a:endParaRPr sz="2800">
              <a:latin typeface="Cambria Math"/>
              <a:cs typeface="Cambria Math"/>
            </a:endParaRPr>
          </a:p>
        </p:txBody>
      </p:sp>
      <p:sp>
        <p:nvSpPr>
          <p:cNvPr id="40" name="object 40"/>
          <p:cNvSpPr txBox="1"/>
          <p:nvPr/>
        </p:nvSpPr>
        <p:spPr>
          <a:xfrm>
            <a:off x="6853659" y="4053332"/>
            <a:ext cx="932815" cy="568325"/>
          </a:xfrm>
          <a:prstGeom prst="rect">
            <a:avLst/>
          </a:prstGeom>
        </p:spPr>
        <p:txBody>
          <a:bodyPr vert="horz" wrap="square" lIns="0" tIns="26670" rIns="0" bIns="0" rtlCol="0">
            <a:spAutoFit/>
          </a:bodyPr>
          <a:lstStyle/>
          <a:p>
            <a:pPr marL="12700" marR="5080" indent="150495">
              <a:lnSpc>
                <a:spcPts val="2110"/>
              </a:lnSpc>
              <a:spcBef>
                <a:spcPts val="210"/>
              </a:spcBef>
            </a:pPr>
            <a:r>
              <a:rPr sz="1800" spc="-20" dirty="0">
                <a:latin typeface="Verdana"/>
                <a:cs typeface="Verdana"/>
              </a:rPr>
              <a:t>Over </a:t>
            </a:r>
            <a:r>
              <a:rPr sz="1800" spc="-15" dirty="0">
                <a:latin typeface="Verdana"/>
                <a:cs typeface="Verdana"/>
              </a:rPr>
              <a:t>forecast</a:t>
            </a:r>
            <a:endParaRPr sz="1800">
              <a:latin typeface="Verdana"/>
              <a:cs typeface="Verdana"/>
            </a:endParaRPr>
          </a:p>
        </p:txBody>
      </p:sp>
      <p:sp>
        <p:nvSpPr>
          <p:cNvPr id="41" name="object 41"/>
          <p:cNvSpPr txBox="1"/>
          <p:nvPr/>
        </p:nvSpPr>
        <p:spPr>
          <a:xfrm>
            <a:off x="10287275" y="4035044"/>
            <a:ext cx="932815" cy="565150"/>
          </a:xfrm>
          <a:prstGeom prst="rect">
            <a:avLst/>
          </a:prstGeom>
        </p:spPr>
        <p:txBody>
          <a:bodyPr vert="horz" wrap="square" lIns="0" tIns="28575" rIns="0" bIns="0" rtlCol="0">
            <a:spAutoFit/>
          </a:bodyPr>
          <a:lstStyle/>
          <a:p>
            <a:pPr marL="12700" marR="5080" indent="90170">
              <a:lnSpc>
                <a:spcPts val="2090"/>
              </a:lnSpc>
              <a:spcBef>
                <a:spcPts val="225"/>
              </a:spcBef>
            </a:pPr>
            <a:r>
              <a:rPr sz="1800" spc="-10" dirty="0">
                <a:latin typeface="Verdana"/>
                <a:cs typeface="Verdana"/>
              </a:rPr>
              <a:t>Under </a:t>
            </a:r>
            <a:r>
              <a:rPr sz="1800" spc="-15" dirty="0">
                <a:latin typeface="Verdana"/>
                <a:cs typeface="Verdana"/>
              </a:rPr>
              <a:t>forecast</a:t>
            </a:r>
            <a:endParaRPr sz="1800">
              <a:latin typeface="Verdana"/>
              <a:cs typeface="Verdan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Conclusions</a:t>
            </a:r>
          </a:p>
        </p:txBody>
      </p:sp>
      <p:sp>
        <p:nvSpPr>
          <p:cNvPr id="10" name="object 10"/>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sp>
        <p:nvSpPr>
          <p:cNvPr id="3" name="object 3"/>
          <p:cNvSpPr txBox="1"/>
          <p:nvPr/>
        </p:nvSpPr>
        <p:spPr>
          <a:xfrm>
            <a:off x="688340" y="1633220"/>
            <a:ext cx="4907280" cy="3372485"/>
          </a:xfrm>
          <a:prstGeom prst="rect">
            <a:avLst/>
          </a:prstGeom>
        </p:spPr>
        <p:txBody>
          <a:bodyPr vert="horz" wrap="square" lIns="0" tIns="26670" rIns="0" bIns="0" rtlCol="0">
            <a:spAutoFit/>
          </a:bodyPr>
          <a:lstStyle/>
          <a:p>
            <a:pPr marL="469900" marR="101600" indent="-457200">
              <a:lnSpc>
                <a:spcPts val="2110"/>
              </a:lnSpc>
              <a:spcBef>
                <a:spcPts val="210"/>
              </a:spcBef>
              <a:buAutoNum type="arabicPeriod"/>
              <a:tabLst>
                <a:tab pos="469900" algn="l"/>
              </a:tabLst>
            </a:pPr>
            <a:r>
              <a:rPr sz="1800" b="1" spc="-20" dirty="0">
                <a:latin typeface="Tahoma"/>
                <a:cs typeface="Tahoma"/>
              </a:rPr>
              <a:t>Modern</a:t>
            </a:r>
            <a:r>
              <a:rPr sz="1800" b="1" spc="-55" dirty="0">
                <a:latin typeface="Tahoma"/>
                <a:cs typeface="Tahoma"/>
              </a:rPr>
              <a:t> </a:t>
            </a:r>
            <a:r>
              <a:rPr sz="1800" b="1" spc="-65" dirty="0">
                <a:latin typeface="Tahoma"/>
                <a:cs typeface="Tahoma"/>
              </a:rPr>
              <a:t>time</a:t>
            </a:r>
            <a:r>
              <a:rPr sz="1800" b="1" spc="-50" dirty="0">
                <a:latin typeface="Tahoma"/>
                <a:cs typeface="Tahoma"/>
              </a:rPr>
              <a:t> </a:t>
            </a:r>
            <a:r>
              <a:rPr sz="1800" b="1" spc="-75" dirty="0">
                <a:latin typeface="Tahoma"/>
                <a:cs typeface="Tahoma"/>
              </a:rPr>
              <a:t>series</a:t>
            </a:r>
            <a:r>
              <a:rPr sz="1800" b="1" spc="-50" dirty="0">
                <a:latin typeface="Tahoma"/>
                <a:cs typeface="Tahoma"/>
              </a:rPr>
              <a:t> </a:t>
            </a:r>
            <a:r>
              <a:rPr sz="1800" b="1" spc="-45" dirty="0">
                <a:latin typeface="Tahoma"/>
                <a:cs typeface="Tahoma"/>
              </a:rPr>
              <a:t>forecasting</a:t>
            </a:r>
            <a:r>
              <a:rPr sz="1800" b="1" spc="-50" dirty="0">
                <a:latin typeface="Tahoma"/>
                <a:cs typeface="Tahoma"/>
              </a:rPr>
              <a:t> </a:t>
            </a:r>
            <a:r>
              <a:rPr sz="1800" spc="-50" dirty="0">
                <a:latin typeface="Verdana"/>
                <a:cs typeface="Verdana"/>
              </a:rPr>
              <a:t>involves </a:t>
            </a:r>
            <a:r>
              <a:rPr sz="1800" spc="-20" dirty="0">
                <a:latin typeface="Verdana"/>
                <a:cs typeface="Verdana"/>
              </a:rPr>
              <a:t>many</a:t>
            </a:r>
            <a:r>
              <a:rPr sz="1800" spc="-125" dirty="0">
                <a:latin typeface="Verdana"/>
                <a:cs typeface="Verdana"/>
              </a:rPr>
              <a:t> </a:t>
            </a:r>
            <a:r>
              <a:rPr sz="1800" spc="-10" dirty="0">
                <a:latin typeface="Verdana"/>
                <a:cs typeface="Verdana"/>
              </a:rPr>
              <a:t>related</a:t>
            </a:r>
            <a:r>
              <a:rPr sz="1800" spc="-110" dirty="0">
                <a:latin typeface="Verdana"/>
                <a:cs typeface="Verdana"/>
              </a:rPr>
              <a:t> </a:t>
            </a:r>
            <a:r>
              <a:rPr sz="1800" spc="-65" dirty="0">
                <a:latin typeface="Verdana"/>
                <a:cs typeface="Verdana"/>
              </a:rPr>
              <a:t>time</a:t>
            </a:r>
            <a:r>
              <a:rPr sz="1800" spc="-110" dirty="0">
                <a:latin typeface="Verdana"/>
                <a:cs typeface="Verdana"/>
              </a:rPr>
              <a:t> </a:t>
            </a:r>
            <a:r>
              <a:rPr sz="1800" spc="-10" dirty="0">
                <a:latin typeface="Verdana"/>
                <a:cs typeface="Verdana"/>
              </a:rPr>
              <a:t>series.</a:t>
            </a:r>
            <a:endParaRPr sz="1800">
              <a:latin typeface="Verdana"/>
              <a:cs typeface="Verdana"/>
            </a:endParaRPr>
          </a:p>
          <a:p>
            <a:pPr>
              <a:lnSpc>
                <a:spcPct val="100000"/>
              </a:lnSpc>
              <a:spcBef>
                <a:spcPts val="730"/>
              </a:spcBef>
              <a:buAutoNum type="arabicPeriod"/>
            </a:pPr>
            <a:endParaRPr sz="1800">
              <a:latin typeface="Verdana"/>
              <a:cs typeface="Verdana"/>
            </a:endParaRPr>
          </a:p>
          <a:p>
            <a:pPr marL="469900" marR="11430" indent="-457200">
              <a:lnSpc>
                <a:spcPct val="102200"/>
              </a:lnSpc>
              <a:buAutoNum type="arabicPeriod"/>
              <a:tabLst>
                <a:tab pos="469900" algn="l"/>
              </a:tabLst>
            </a:pPr>
            <a:r>
              <a:rPr sz="1800" spc="-35" dirty="0">
                <a:latin typeface="Verdana"/>
                <a:cs typeface="Verdana"/>
              </a:rPr>
              <a:t>Selecting</a:t>
            </a:r>
            <a:r>
              <a:rPr sz="1800" spc="-120" dirty="0">
                <a:latin typeface="Verdana"/>
                <a:cs typeface="Verdana"/>
              </a:rPr>
              <a:t> </a:t>
            </a:r>
            <a:r>
              <a:rPr sz="1800" b="1" spc="-30" dirty="0">
                <a:latin typeface="Tahoma"/>
                <a:cs typeface="Tahoma"/>
              </a:rPr>
              <a:t>backtesting</a:t>
            </a:r>
            <a:r>
              <a:rPr sz="1800" b="1" spc="-10" dirty="0">
                <a:latin typeface="Tahoma"/>
                <a:cs typeface="Tahoma"/>
              </a:rPr>
              <a:t> </a:t>
            </a:r>
            <a:r>
              <a:rPr sz="1800" spc="-40" dirty="0">
                <a:latin typeface="Verdana"/>
                <a:cs typeface="Verdana"/>
              </a:rPr>
              <a:t>parameters</a:t>
            </a:r>
            <a:r>
              <a:rPr sz="1800" spc="-120" dirty="0">
                <a:latin typeface="Verdana"/>
                <a:cs typeface="Verdana"/>
              </a:rPr>
              <a:t> </a:t>
            </a:r>
            <a:r>
              <a:rPr sz="1800" spc="-200" dirty="0">
                <a:latin typeface="Verdana"/>
                <a:cs typeface="Verdana"/>
              </a:rPr>
              <a:t>is</a:t>
            </a:r>
            <a:r>
              <a:rPr sz="1800" spc="-114" dirty="0">
                <a:latin typeface="Verdana"/>
                <a:cs typeface="Verdana"/>
              </a:rPr>
              <a:t> </a:t>
            </a:r>
            <a:r>
              <a:rPr sz="1800" spc="100" dirty="0">
                <a:latin typeface="Verdana"/>
                <a:cs typeface="Verdana"/>
              </a:rPr>
              <a:t>a </a:t>
            </a:r>
            <a:r>
              <a:rPr sz="1800" spc="-45" dirty="0">
                <a:latin typeface="Verdana"/>
                <a:cs typeface="Verdana"/>
              </a:rPr>
              <a:t>trade-</a:t>
            </a:r>
            <a:r>
              <a:rPr sz="1800" spc="-25" dirty="0">
                <a:latin typeface="Verdana"/>
                <a:cs typeface="Verdana"/>
              </a:rPr>
              <a:t>off</a:t>
            </a:r>
            <a:r>
              <a:rPr sz="1800" spc="-45" dirty="0">
                <a:latin typeface="Verdana"/>
                <a:cs typeface="Verdana"/>
              </a:rPr>
              <a:t> </a:t>
            </a:r>
            <a:r>
              <a:rPr sz="1800" dirty="0">
                <a:latin typeface="Verdana"/>
                <a:cs typeface="Verdana"/>
              </a:rPr>
              <a:t>between</a:t>
            </a:r>
            <a:r>
              <a:rPr sz="1800" spc="-40" dirty="0">
                <a:latin typeface="Verdana"/>
                <a:cs typeface="Verdana"/>
              </a:rPr>
              <a:t> </a:t>
            </a:r>
            <a:r>
              <a:rPr sz="1800" spc="-80" dirty="0">
                <a:latin typeface="Verdana"/>
                <a:cs typeface="Verdana"/>
              </a:rPr>
              <a:t>reliability</a:t>
            </a:r>
            <a:r>
              <a:rPr sz="1800" spc="-45" dirty="0">
                <a:latin typeface="Verdana"/>
                <a:cs typeface="Verdana"/>
              </a:rPr>
              <a:t> </a:t>
            </a:r>
            <a:r>
              <a:rPr sz="1800" spc="65" dirty="0">
                <a:latin typeface="Verdana"/>
                <a:cs typeface="Verdana"/>
              </a:rPr>
              <a:t>and</a:t>
            </a:r>
            <a:r>
              <a:rPr sz="1800" spc="-35" dirty="0">
                <a:latin typeface="Verdana"/>
                <a:cs typeface="Verdana"/>
              </a:rPr>
              <a:t> </a:t>
            </a:r>
            <a:r>
              <a:rPr sz="1800" spc="-10" dirty="0">
                <a:latin typeface="Verdana"/>
                <a:cs typeface="Verdana"/>
              </a:rPr>
              <a:t>speed.</a:t>
            </a:r>
            <a:endParaRPr sz="1800">
              <a:latin typeface="Verdana"/>
              <a:cs typeface="Verdana"/>
            </a:endParaRPr>
          </a:p>
          <a:p>
            <a:pPr>
              <a:lnSpc>
                <a:spcPct val="100000"/>
              </a:lnSpc>
              <a:spcBef>
                <a:spcPts val="985"/>
              </a:spcBef>
              <a:buAutoNum type="arabicPeriod"/>
            </a:pPr>
            <a:endParaRPr sz="1800">
              <a:latin typeface="Verdana"/>
              <a:cs typeface="Verdana"/>
            </a:endParaRPr>
          </a:p>
          <a:p>
            <a:pPr marL="469900" marR="5080" indent="-457200">
              <a:lnSpc>
                <a:spcPts val="2090"/>
              </a:lnSpc>
              <a:spcBef>
                <a:spcPts val="5"/>
              </a:spcBef>
              <a:buAutoNum type="arabicPeriod"/>
              <a:tabLst>
                <a:tab pos="469900" algn="l"/>
              </a:tabLst>
            </a:pPr>
            <a:r>
              <a:rPr sz="1800" spc="-35" dirty="0">
                <a:latin typeface="Verdana"/>
                <a:cs typeface="Verdana"/>
              </a:rPr>
              <a:t>Selecting</a:t>
            </a:r>
            <a:r>
              <a:rPr sz="1800" spc="-110" dirty="0">
                <a:latin typeface="Verdana"/>
                <a:cs typeface="Verdana"/>
              </a:rPr>
              <a:t> </a:t>
            </a:r>
            <a:r>
              <a:rPr sz="1800" b="1" spc="-105" dirty="0">
                <a:latin typeface="Tahoma"/>
                <a:cs typeface="Tahoma"/>
              </a:rPr>
              <a:t>error</a:t>
            </a:r>
            <a:r>
              <a:rPr sz="1800" b="1" spc="-5" dirty="0">
                <a:latin typeface="Tahoma"/>
                <a:cs typeface="Tahoma"/>
              </a:rPr>
              <a:t> </a:t>
            </a:r>
            <a:r>
              <a:rPr sz="1800" b="1" spc="-65" dirty="0">
                <a:latin typeface="Tahoma"/>
                <a:cs typeface="Tahoma"/>
              </a:rPr>
              <a:t>metrics</a:t>
            </a:r>
            <a:r>
              <a:rPr sz="1800" b="1" spc="-20" dirty="0">
                <a:latin typeface="Tahoma"/>
                <a:cs typeface="Tahoma"/>
              </a:rPr>
              <a:t> </a:t>
            </a:r>
            <a:r>
              <a:rPr sz="1800" spc="-80" dirty="0">
                <a:latin typeface="Verdana"/>
                <a:cs typeface="Verdana"/>
              </a:rPr>
              <a:t>requires</a:t>
            </a:r>
            <a:r>
              <a:rPr sz="1800" spc="-110" dirty="0">
                <a:latin typeface="Verdana"/>
                <a:cs typeface="Verdana"/>
              </a:rPr>
              <a:t> </a:t>
            </a:r>
            <a:r>
              <a:rPr sz="1800" spc="-10" dirty="0">
                <a:latin typeface="Verdana"/>
                <a:cs typeface="Verdana"/>
              </a:rPr>
              <a:t>pairing </a:t>
            </a:r>
            <a:r>
              <a:rPr sz="1800" spc="-55" dirty="0">
                <a:latin typeface="Verdana"/>
                <a:cs typeface="Verdana"/>
              </a:rPr>
              <a:t>properties</a:t>
            </a:r>
            <a:r>
              <a:rPr sz="1800" spc="-125" dirty="0">
                <a:latin typeface="Verdana"/>
                <a:cs typeface="Verdana"/>
              </a:rPr>
              <a:t> </a:t>
            </a:r>
            <a:r>
              <a:rPr sz="1800" dirty="0">
                <a:latin typeface="Verdana"/>
                <a:cs typeface="Verdana"/>
              </a:rPr>
              <a:t>of</a:t>
            </a:r>
            <a:r>
              <a:rPr sz="1800" spc="-130" dirty="0">
                <a:latin typeface="Verdana"/>
                <a:cs typeface="Verdana"/>
              </a:rPr>
              <a:t> </a:t>
            </a:r>
            <a:r>
              <a:rPr sz="1800" spc="-60" dirty="0">
                <a:latin typeface="Verdana"/>
                <a:cs typeface="Verdana"/>
              </a:rPr>
              <a:t>our</a:t>
            </a:r>
            <a:r>
              <a:rPr sz="1800" spc="-125" dirty="0">
                <a:latin typeface="Verdana"/>
                <a:cs typeface="Verdana"/>
              </a:rPr>
              <a:t> </a:t>
            </a:r>
            <a:r>
              <a:rPr sz="1800" spc="70" dirty="0">
                <a:latin typeface="Verdana"/>
                <a:cs typeface="Verdana"/>
              </a:rPr>
              <a:t>data</a:t>
            </a:r>
            <a:r>
              <a:rPr sz="1800" spc="-130" dirty="0">
                <a:latin typeface="Verdana"/>
                <a:cs typeface="Verdana"/>
              </a:rPr>
              <a:t> </a:t>
            </a:r>
            <a:r>
              <a:rPr sz="1800" spc="65" dirty="0">
                <a:latin typeface="Verdana"/>
                <a:cs typeface="Verdana"/>
              </a:rPr>
              <a:t>and</a:t>
            </a:r>
            <a:r>
              <a:rPr sz="1800" spc="-114" dirty="0">
                <a:latin typeface="Verdana"/>
                <a:cs typeface="Verdana"/>
              </a:rPr>
              <a:t> </a:t>
            </a:r>
            <a:r>
              <a:rPr sz="1800" spc="-105" dirty="0">
                <a:latin typeface="Verdana"/>
                <a:cs typeface="Verdana"/>
              </a:rPr>
              <a:t>error</a:t>
            </a:r>
            <a:r>
              <a:rPr sz="1800" spc="-130" dirty="0">
                <a:latin typeface="Verdana"/>
                <a:cs typeface="Verdana"/>
              </a:rPr>
              <a:t> </a:t>
            </a:r>
            <a:r>
              <a:rPr sz="1800" spc="-65" dirty="0">
                <a:latin typeface="Verdana"/>
                <a:cs typeface="Verdana"/>
              </a:rPr>
              <a:t>metrics.</a:t>
            </a:r>
            <a:endParaRPr sz="1800">
              <a:latin typeface="Verdana"/>
              <a:cs typeface="Verdana"/>
            </a:endParaRPr>
          </a:p>
          <a:p>
            <a:pPr>
              <a:lnSpc>
                <a:spcPct val="100000"/>
              </a:lnSpc>
              <a:spcBef>
                <a:spcPts val="775"/>
              </a:spcBef>
              <a:buAutoNum type="arabicPeriod"/>
            </a:pPr>
            <a:endParaRPr sz="1800">
              <a:latin typeface="Verdana"/>
              <a:cs typeface="Verdana"/>
            </a:endParaRPr>
          </a:p>
          <a:p>
            <a:pPr marL="469900" marR="215265" indent="-457200">
              <a:lnSpc>
                <a:spcPct val="101099"/>
              </a:lnSpc>
              <a:buAutoNum type="arabicPeriod"/>
              <a:tabLst>
                <a:tab pos="469900" algn="l"/>
              </a:tabLst>
            </a:pPr>
            <a:r>
              <a:rPr sz="1800" dirty="0">
                <a:latin typeface="Verdana"/>
                <a:cs typeface="Verdana"/>
              </a:rPr>
              <a:t>Many</a:t>
            </a:r>
            <a:r>
              <a:rPr sz="1800" spc="-90" dirty="0">
                <a:latin typeface="Verdana"/>
                <a:cs typeface="Verdana"/>
              </a:rPr>
              <a:t> </a:t>
            </a:r>
            <a:r>
              <a:rPr sz="1800" b="1" spc="-55" dirty="0">
                <a:latin typeface="Tahoma"/>
                <a:cs typeface="Tahoma"/>
              </a:rPr>
              <a:t>python</a:t>
            </a:r>
            <a:r>
              <a:rPr sz="1800" b="1" spc="15" dirty="0">
                <a:latin typeface="Tahoma"/>
                <a:cs typeface="Tahoma"/>
              </a:rPr>
              <a:t> </a:t>
            </a:r>
            <a:r>
              <a:rPr sz="1800" b="1" spc="-75" dirty="0">
                <a:latin typeface="Tahoma"/>
                <a:cs typeface="Tahoma"/>
              </a:rPr>
              <a:t>libraries</a:t>
            </a:r>
            <a:r>
              <a:rPr sz="1800" b="1" spc="20" dirty="0">
                <a:latin typeface="Tahoma"/>
                <a:cs typeface="Tahoma"/>
              </a:rPr>
              <a:t> </a:t>
            </a:r>
            <a:r>
              <a:rPr sz="1800" dirty="0">
                <a:latin typeface="Verdana"/>
                <a:cs typeface="Verdana"/>
              </a:rPr>
              <a:t>are</a:t>
            </a:r>
            <a:r>
              <a:rPr sz="1800" spc="-80" dirty="0">
                <a:latin typeface="Verdana"/>
                <a:cs typeface="Verdana"/>
              </a:rPr>
              <a:t> </a:t>
            </a:r>
            <a:r>
              <a:rPr sz="1800" dirty="0">
                <a:latin typeface="Verdana"/>
                <a:cs typeface="Verdana"/>
              </a:rPr>
              <a:t>available</a:t>
            </a:r>
            <a:r>
              <a:rPr sz="1800" spc="-75" dirty="0">
                <a:latin typeface="Verdana"/>
                <a:cs typeface="Verdana"/>
              </a:rPr>
              <a:t> </a:t>
            </a:r>
            <a:r>
              <a:rPr sz="1800" spc="-25" dirty="0">
                <a:latin typeface="Verdana"/>
                <a:cs typeface="Verdana"/>
              </a:rPr>
              <a:t>to </a:t>
            </a:r>
            <a:r>
              <a:rPr sz="1800" spc="-55" dirty="0">
                <a:latin typeface="Verdana"/>
                <a:cs typeface="Verdana"/>
              </a:rPr>
              <a:t>support</a:t>
            </a:r>
            <a:r>
              <a:rPr sz="1800" spc="-110" dirty="0">
                <a:latin typeface="Verdana"/>
                <a:cs typeface="Verdana"/>
              </a:rPr>
              <a:t> </a:t>
            </a:r>
            <a:r>
              <a:rPr sz="1800" spc="-70" dirty="0">
                <a:latin typeface="Verdana"/>
                <a:cs typeface="Verdana"/>
              </a:rPr>
              <a:t>with</a:t>
            </a:r>
            <a:r>
              <a:rPr sz="1800" spc="-110" dirty="0">
                <a:latin typeface="Verdana"/>
                <a:cs typeface="Verdana"/>
              </a:rPr>
              <a:t> </a:t>
            </a:r>
            <a:r>
              <a:rPr sz="1800" spc="-10" dirty="0">
                <a:latin typeface="Verdana"/>
                <a:cs typeface="Verdana"/>
              </a:rPr>
              <a:t>forecasting.</a:t>
            </a:r>
            <a:endParaRPr sz="1800">
              <a:latin typeface="Verdana"/>
              <a:cs typeface="Verdana"/>
            </a:endParaRPr>
          </a:p>
        </p:txBody>
      </p:sp>
      <p:pic>
        <p:nvPicPr>
          <p:cNvPr id="4" name="object 4"/>
          <p:cNvPicPr/>
          <p:nvPr/>
        </p:nvPicPr>
        <p:blipFill>
          <a:blip r:embed="rId2" cstate="print"/>
          <a:stretch>
            <a:fillRect/>
          </a:stretch>
        </p:blipFill>
        <p:spPr>
          <a:xfrm>
            <a:off x="7489796" y="5030677"/>
            <a:ext cx="2822707" cy="638730"/>
          </a:xfrm>
          <a:prstGeom prst="rect">
            <a:avLst/>
          </a:prstGeom>
        </p:spPr>
      </p:pic>
      <p:grpSp>
        <p:nvGrpSpPr>
          <p:cNvPr id="5" name="object 5"/>
          <p:cNvGrpSpPr/>
          <p:nvPr/>
        </p:nvGrpSpPr>
        <p:grpSpPr>
          <a:xfrm>
            <a:off x="6206740" y="778103"/>
            <a:ext cx="4628515" cy="3683000"/>
            <a:chOff x="6206740" y="778103"/>
            <a:chExt cx="4628515" cy="3683000"/>
          </a:xfrm>
        </p:grpSpPr>
        <p:pic>
          <p:nvPicPr>
            <p:cNvPr id="6" name="object 6"/>
            <p:cNvPicPr/>
            <p:nvPr/>
          </p:nvPicPr>
          <p:blipFill>
            <a:blip r:embed="rId3" cstate="print"/>
            <a:stretch>
              <a:fillRect/>
            </a:stretch>
          </p:blipFill>
          <p:spPr>
            <a:xfrm>
              <a:off x="7596538" y="3791561"/>
              <a:ext cx="2705703" cy="669082"/>
            </a:xfrm>
            <a:prstGeom prst="rect">
              <a:avLst/>
            </a:prstGeom>
          </p:spPr>
        </p:pic>
        <p:pic>
          <p:nvPicPr>
            <p:cNvPr id="7" name="object 7"/>
            <p:cNvPicPr/>
            <p:nvPr/>
          </p:nvPicPr>
          <p:blipFill>
            <a:blip r:embed="rId4" cstate="print"/>
            <a:stretch>
              <a:fillRect/>
            </a:stretch>
          </p:blipFill>
          <p:spPr>
            <a:xfrm>
              <a:off x="6206740" y="778103"/>
              <a:ext cx="1644195" cy="1644195"/>
            </a:xfrm>
            <a:prstGeom prst="rect">
              <a:avLst/>
            </a:prstGeom>
          </p:spPr>
        </p:pic>
        <p:pic>
          <p:nvPicPr>
            <p:cNvPr id="8" name="object 8"/>
            <p:cNvPicPr/>
            <p:nvPr/>
          </p:nvPicPr>
          <p:blipFill>
            <a:blip r:embed="rId5" cstate="print"/>
            <a:stretch>
              <a:fillRect/>
            </a:stretch>
          </p:blipFill>
          <p:spPr>
            <a:xfrm>
              <a:off x="6771181" y="2107794"/>
              <a:ext cx="4063998" cy="1676400"/>
            </a:xfrm>
            <a:prstGeom prst="rect">
              <a:avLst/>
            </a:prstGeom>
          </p:spPr>
        </p:pic>
      </p:grpSp>
      <p:pic>
        <p:nvPicPr>
          <p:cNvPr id="9" name="object 9"/>
          <p:cNvPicPr/>
          <p:nvPr/>
        </p:nvPicPr>
        <p:blipFill>
          <a:blip r:embed="rId6" cstate="print"/>
          <a:stretch>
            <a:fillRect/>
          </a:stretch>
        </p:blipFill>
        <p:spPr>
          <a:xfrm>
            <a:off x="8464703" y="1308120"/>
            <a:ext cx="3117696" cy="584161"/>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1ED145-1CCE-2041-7EB3-B744725F4D3B}"/>
              </a:ext>
            </a:extLst>
          </p:cNvPr>
          <p:cNvSpPr>
            <a:spLocks noGrp="1"/>
          </p:cNvSpPr>
          <p:nvPr>
            <p:ph type="title"/>
          </p:nvPr>
        </p:nvSpPr>
        <p:spPr/>
        <p:txBody>
          <a:bodyPr/>
          <a:lstStyle/>
          <a:p>
            <a:r>
              <a:rPr lang="en-US" dirty="0"/>
              <a:t>Thank you!</a:t>
            </a:r>
            <a:endParaRPr lang="el-GR" dirty="0"/>
          </a:p>
        </p:txBody>
      </p:sp>
    </p:spTree>
    <p:extLst>
      <p:ext uri="{BB962C8B-B14F-4D97-AF65-F5344CB8AC3E}">
        <p14:creationId xmlns:p14="http://schemas.microsoft.com/office/powerpoint/2010/main" val="6921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Modern</a:t>
            </a:r>
            <a:r>
              <a:rPr spc="-210" dirty="0"/>
              <a:t> </a:t>
            </a:r>
            <a:r>
              <a:rPr spc="-135" dirty="0"/>
              <a:t>time</a:t>
            </a:r>
            <a:r>
              <a:rPr spc="-160" dirty="0"/>
              <a:t> </a:t>
            </a:r>
            <a:r>
              <a:rPr spc="-155" dirty="0"/>
              <a:t>series</a:t>
            </a:r>
            <a:r>
              <a:rPr spc="-135" dirty="0"/>
              <a:t> </a:t>
            </a:r>
            <a:r>
              <a:rPr spc="-70" dirty="0"/>
              <a:t>forecasting</a:t>
            </a: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65" dirty="0"/>
              <a:t>Kishan</a:t>
            </a:r>
            <a:r>
              <a:rPr spc="5" dirty="0"/>
              <a:t> </a:t>
            </a:r>
            <a:r>
              <a:rPr dirty="0"/>
              <a:t>Manani — </a:t>
            </a:r>
            <a:r>
              <a:rPr spc="-35" dirty="0"/>
              <a:t>in/KishanManani</a:t>
            </a:r>
            <a:r>
              <a:rPr spc="-10" dirty="0"/>
              <a:t> </a:t>
            </a:r>
            <a:r>
              <a:rPr dirty="0"/>
              <a:t>—</a:t>
            </a:r>
            <a:r>
              <a:rPr spc="5" dirty="0"/>
              <a:t> </a:t>
            </a:r>
            <a:r>
              <a:rPr spc="-20" dirty="0"/>
              <a:t>trainindata.com/p/forecasting-</a:t>
            </a:r>
            <a:r>
              <a:rPr spc="-10" dirty="0"/>
              <a:t>specialization</a:t>
            </a:r>
          </a:p>
        </p:txBody>
      </p:sp>
      <p:pic>
        <p:nvPicPr>
          <p:cNvPr id="3" name="object 3"/>
          <p:cNvPicPr/>
          <p:nvPr/>
        </p:nvPicPr>
        <p:blipFill>
          <a:blip r:embed="rId2" cstate="print"/>
          <a:stretch>
            <a:fillRect/>
          </a:stretch>
        </p:blipFill>
        <p:spPr>
          <a:xfrm>
            <a:off x="1088064" y="2378675"/>
            <a:ext cx="3816570" cy="2023003"/>
          </a:xfrm>
          <a:prstGeom prst="rect">
            <a:avLst/>
          </a:prstGeom>
        </p:spPr>
      </p:pic>
      <p:sp>
        <p:nvSpPr>
          <p:cNvPr id="4" name="object 4"/>
          <p:cNvSpPr txBox="1"/>
          <p:nvPr/>
        </p:nvSpPr>
        <p:spPr>
          <a:xfrm>
            <a:off x="7780393" y="4845811"/>
            <a:ext cx="161163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Deep</a:t>
            </a:r>
            <a:r>
              <a:rPr sz="1800" spc="-120" dirty="0">
                <a:latin typeface="Verdana"/>
                <a:cs typeface="Verdana"/>
              </a:rPr>
              <a:t> </a:t>
            </a:r>
            <a:r>
              <a:rPr sz="1800" spc="-25" dirty="0">
                <a:latin typeface="Verdana"/>
                <a:cs typeface="Verdana"/>
              </a:rPr>
              <a:t>learning</a:t>
            </a:r>
            <a:endParaRPr sz="1800">
              <a:latin typeface="Verdana"/>
              <a:cs typeface="Verdana"/>
            </a:endParaRPr>
          </a:p>
        </p:txBody>
      </p:sp>
      <p:sp>
        <p:nvSpPr>
          <p:cNvPr id="5" name="object 5"/>
          <p:cNvSpPr txBox="1"/>
          <p:nvPr/>
        </p:nvSpPr>
        <p:spPr>
          <a:xfrm>
            <a:off x="1431653" y="4845811"/>
            <a:ext cx="2411730" cy="299720"/>
          </a:xfrm>
          <a:prstGeom prst="rect">
            <a:avLst/>
          </a:prstGeom>
        </p:spPr>
        <p:txBody>
          <a:bodyPr vert="horz" wrap="square" lIns="0" tIns="12700" rIns="0" bIns="0" rtlCol="0">
            <a:spAutoFit/>
          </a:bodyPr>
          <a:lstStyle/>
          <a:p>
            <a:pPr marL="12700">
              <a:lnSpc>
                <a:spcPct val="100000"/>
              </a:lnSpc>
              <a:spcBef>
                <a:spcPts val="100"/>
              </a:spcBef>
            </a:pPr>
            <a:r>
              <a:rPr sz="1800" spc="-70" dirty="0">
                <a:latin typeface="Verdana"/>
                <a:cs typeface="Verdana"/>
              </a:rPr>
              <a:t>Traditional</a:t>
            </a:r>
            <a:r>
              <a:rPr sz="1800" spc="-95" dirty="0">
                <a:latin typeface="Verdana"/>
                <a:cs typeface="Verdana"/>
              </a:rPr>
              <a:t> </a:t>
            </a:r>
            <a:r>
              <a:rPr sz="1800" spc="-30" dirty="0">
                <a:latin typeface="Verdana"/>
                <a:cs typeface="Verdana"/>
              </a:rPr>
              <a:t>ML</a:t>
            </a:r>
            <a:r>
              <a:rPr sz="1800" spc="-90" dirty="0">
                <a:latin typeface="Verdana"/>
                <a:cs typeface="Verdana"/>
              </a:rPr>
              <a:t> </a:t>
            </a:r>
            <a:r>
              <a:rPr sz="1800" spc="-10" dirty="0">
                <a:latin typeface="Verdana"/>
                <a:cs typeface="Verdana"/>
              </a:rPr>
              <a:t>models</a:t>
            </a:r>
            <a:endParaRPr sz="1800">
              <a:latin typeface="Verdana"/>
              <a:cs typeface="Verdana"/>
            </a:endParaRPr>
          </a:p>
        </p:txBody>
      </p:sp>
      <p:pic>
        <p:nvPicPr>
          <p:cNvPr id="6" name="object 6"/>
          <p:cNvPicPr/>
          <p:nvPr/>
        </p:nvPicPr>
        <p:blipFill>
          <a:blip r:embed="rId3" cstate="print"/>
          <a:stretch>
            <a:fillRect/>
          </a:stretch>
        </p:blipFill>
        <p:spPr>
          <a:xfrm>
            <a:off x="6817404" y="2212392"/>
            <a:ext cx="3554559" cy="22832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105" dirty="0">
                <a:solidFill>
                  <a:schemeClr val="bg2"/>
                </a:solidFill>
              </a:rPr>
              <a:t>Backtesting</a:t>
            </a:r>
          </a:p>
        </p:txBody>
      </p:sp>
      <p:sp>
        <p:nvSpPr>
          <p:cNvPr id="3" name="object 3"/>
          <p:cNvSpPr txBox="1"/>
          <p:nvPr/>
        </p:nvSpPr>
        <p:spPr>
          <a:xfrm>
            <a:off x="688340" y="1633220"/>
            <a:ext cx="5967095" cy="568325"/>
          </a:xfrm>
          <a:prstGeom prst="rect">
            <a:avLst/>
          </a:prstGeom>
        </p:spPr>
        <p:txBody>
          <a:bodyPr vert="horz" wrap="square" lIns="0" tIns="12700" rIns="0" bIns="0" rtlCol="0">
            <a:spAutoFit/>
          </a:bodyPr>
          <a:lstStyle/>
          <a:p>
            <a:pPr marL="354965" indent="-342265">
              <a:lnSpc>
                <a:spcPts val="2135"/>
              </a:lnSpc>
              <a:spcBef>
                <a:spcPts val="100"/>
              </a:spcBef>
              <a:buFont typeface="Arial MT"/>
              <a:buChar char="•"/>
              <a:tabLst>
                <a:tab pos="354965" algn="l"/>
              </a:tabLst>
            </a:pPr>
            <a:r>
              <a:rPr sz="1800" spc="-50" dirty="0">
                <a:solidFill>
                  <a:schemeClr val="bg2"/>
                </a:solidFill>
                <a:latin typeface="Verdana"/>
                <a:cs typeface="Verdana"/>
              </a:rPr>
              <a:t>Backtesting</a:t>
            </a:r>
            <a:r>
              <a:rPr sz="1800" spc="-130" dirty="0">
                <a:solidFill>
                  <a:schemeClr val="bg2"/>
                </a:solidFill>
                <a:latin typeface="Verdana"/>
                <a:cs typeface="Verdana"/>
              </a:rPr>
              <a:t> </a:t>
            </a:r>
            <a:r>
              <a:rPr sz="1800" spc="-200" dirty="0">
                <a:solidFill>
                  <a:schemeClr val="bg2"/>
                </a:solidFill>
                <a:latin typeface="Verdana"/>
                <a:cs typeface="Verdana"/>
              </a:rPr>
              <a:t>is</a:t>
            </a:r>
            <a:r>
              <a:rPr sz="1800" spc="-130" dirty="0">
                <a:solidFill>
                  <a:schemeClr val="bg2"/>
                </a:solidFill>
                <a:latin typeface="Verdana"/>
                <a:cs typeface="Verdana"/>
              </a:rPr>
              <a:t> </a:t>
            </a:r>
            <a:r>
              <a:rPr sz="1800" spc="-20" dirty="0">
                <a:solidFill>
                  <a:schemeClr val="bg2"/>
                </a:solidFill>
                <a:latin typeface="Verdana"/>
                <a:cs typeface="Verdana"/>
              </a:rPr>
              <a:t>where</a:t>
            </a:r>
            <a:r>
              <a:rPr sz="1800" spc="-125" dirty="0">
                <a:solidFill>
                  <a:schemeClr val="bg2"/>
                </a:solidFill>
                <a:latin typeface="Verdana"/>
                <a:cs typeface="Verdana"/>
              </a:rPr>
              <a:t> </a:t>
            </a:r>
            <a:r>
              <a:rPr sz="1800" spc="50" dirty="0">
                <a:solidFill>
                  <a:schemeClr val="bg2"/>
                </a:solidFill>
                <a:latin typeface="Verdana"/>
                <a:cs typeface="Verdana"/>
              </a:rPr>
              <a:t>we</a:t>
            </a:r>
            <a:r>
              <a:rPr sz="1800" spc="-125" dirty="0">
                <a:solidFill>
                  <a:schemeClr val="bg2"/>
                </a:solidFill>
                <a:latin typeface="Verdana"/>
                <a:cs typeface="Verdana"/>
              </a:rPr>
              <a:t> </a:t>
            </a:r>
            <a:r>
              <a:rPr sz="1800" b="1" spc="-25" dirty="0">
                <a:solidFill>
                  <a:schemeClr val="bg2"/>
                </a:solidFill>
                <a:latin typeface="Tahoma"/>
                <a:cs typeface="Tahoma"/>
              </a:rPr>
              <a:t>measure</a:t>
            </a:r>
            <a:r>
              <a:rPr sz="1800" b="1" spc="-30" dirty="0">
                <a:solidFill>
                  <a:schemeClr val="bg2"/>
                </a:solidFill>
                <a:latin typeface="Tahoma"/>
                <a:cs typeface="Tahoma"/>
              </a:rPr>
              <a:t> </a:t>
            </a:r>
            <a:r>
              <a:rPr sz="1800" b="1" spc="-75" dirty="0">
                <a:solidFill>
                  <a:schemeClr val="bg2"/>
                </a:solidFill>
                <a:latin typeface="Tahoma"/>
                <a:cs typeface="Tahoma"/>
              </a:rPr>
              <a:t>the</a:t>
            </a:r>
            <a:r>
              <a:rPr sz="1800" b="1" spc="-30" dirty="0">
                <a:solidFill>
                  <a:schemeClr val="bg2"/>
                </a:solidFill>
                <a:latin typeface="Tahoma"/>
                <a:cs typeface="Tahoma"/>
              </a:rPr>
              <a:t> </a:t>
            </a:r>
            <a:r>
              <a:rPr sz="1800" b="1" spc="-10" dirty="0">
                <a:solidFill>
                  <a:schemeClr val="bg2"/>
                </a:solidFill>
                <a:latin typeface="Tahoma"/>
                <a:cs typeface="Tahoma"/>
              </a:rPr>
              <a:t>performance</a:t>
            </a:r>
            <a:endParaRPr sz="1800">
              <a:solidFill>
                <a:schemeClr val="bg2"/>
              </a:solidFill>
              <a:latin typeface="Tahoma"/>
              <a:cs typeface="Tahoma"/>
            </a:endParaRPr>
          </a:p>
          <a:p>
            <a:pPr marL="355600">
              <a:lnSpc>
                <a:spcPts val="2135"/>
              </a:lnSpc>
            </a:pPr>
            <a:r>
              <a:rPr sz="1800" dirty="0">
                <a:solidFill>
                  <a:schemeClr val="bg2"/>
                </a:solidFill>
                <a:latin typeface="Verdana"/>
                <a:cs typeface="Verdana"/>
              </a:rPr>
              <a:t>of</a:t>
            </a:r>
            <a:r>
              <a:rPr sz="1800" spc="-125" dirty="0">
                <a:solidFill>
                  <a:schemeClr val="bg2"/>
                </a:solidFill>
                <a:latin typeface="Verdana"/>
                <a:cs typeface="Verdana"/>
              </a:rPr>
              <a:t> </a:t>
            </a:r>
            <a:r>
              <a:rPr sz="1800" spc="150" dirty="0">
                <a:solidFill>
                  <a:schemeClr val="bg2"/>
                </a:solidFill>
                <a:latin typeface="Verdana"/>
                <a:cs typeface="Verdana"/>
              </a:rPr>
              <a:t>a</a:t>
            </a:r>
            <a:r>
              <a:rPr sz="1800" spc="-125" dirty="0">
                <a:solidFill>
                  <a:schemeClr val="bg2"/>
                </a:solidFill>
                <a:latin typeface="Verdana"/>
                <a:cs typeface="Verdana"/>
              </a:rPr>
              <a:t> </a:t>
            </a:r>
            <a:r>
              <a:rPr sz="1800" b="1" spc="-45" dirty="0">
                <a:solidFill>
                  <a:schemeClr val="bg2"/>
                </a:solidFill>
                <a:latin typeface="Tahoma"/>
                <a:cs typeface="Tahoma"/>
              </a:rPr>
              <a:t>forecasting</a:t>
            </a:r>
            <a:r>
              <a:rPr sz="1800" b="1" spc="-20" dirty="0">
                <a:solidFill>
                  <a:schemeClr val="bg2"/>
                </a:solidFill>
                <a:latin typeface="Tahoma"/>
                <a:cs typeface="Tahoma"/>
              </a:rPr>
              <a:t> </a:t>
            </a:r>
            <a:r>
              <a:rPr sz="1800" b="1" dirty="0">
                <a:solidFill>
                  <a:schemeClr val="bg2"/>
                </a:solidFill>
                <a:latin typeface="Tahoma"/>
                <a:cs typeface="Tahoma"/>
              </a:rPr>
              <a:t>model</a:t>
            </a:r>
            <a:r>
              <a:rPr sz="1800" b="1" spc="-10" dirty="0">
                <a:solidFill>
                  <a:schemeClr val="bg2"/>
                </a:solidFill>
                <a:latin typeface="Tahoma"/>
                <a:cs typeface="Tahoma"/>
              </a:rPr>
              <a:t> </a:t>
            </a:r>
            <a:r>
              <a:rPr sz="1800" dirty="0">
                <a:solidFill>
                  <a:schemeClr val="bg2"/>
                </a:solidFill>
                <a:latin typeface="Verdana"/>
                <a:cs typeface="Verdana"/>
              </a:rPr>
              <a:t>on</a:t>
            </a:r>
            <a:r>
              <a:rPr sz="1800" spc="-125" dirty="0">
                <a:solidFill>
                  <a:schemeClr val="bg2"/>
                </a:solidFill>
                <a:latin typeface="Verdana"/>
                <a:cs typeface="Verdana"/>
              </a:rPr>
              <a:t> </a:t>
            </a:r>
            <a:r>
              <a:rPr sz="1800" b="1" spc="-85" dirty="0">
                <a:solidFill>
                  <a:schemeClr val="bg2"/>
                </a:solidFill>
                <a:latin typeface="Tahoma"/>
                <a:cs typeface="Tahoma"/>
              </a:rPr>
              <a:t>historic</a:t>
            </a:r>
            <a:r>
              <a:rPr sz="1800" b="1" spc="-15" dirty="0">
                <a:solidFill>
                  <a:schemeClr val="bg2"/>
                </a:solidFill>
                <a:latin typeface="Tahoma"/>
                <a:cs typeface="Tahoma"/>
              </a:rPr>
              <a:t> </a:t>
            </a:r>
            <a:r>
              <a:rPr sz="1800" b="1" spc="-10" dirty="0">
                <a:solidFill>
                  <a:schemeClr val="bg2"/>
                </a:solidFill>
                <a:latin typeface="Tahoma"/>
                <a:cs typeface="Tahoma"/>
              </a:rPr>
              <a:t>data</a:t>
            </a:r>
            <a:r>
              <a:rPr sz="1800" spc="-10" dirty="0">
                <a:solidFill>
                  <a:schemeClr val="bg2"/>
                </a:solidFill>
                <a:latin typeface="Verdana"/>
                <a:cs typeface="Verdana"/>
              </a:rPr>
              <a:t>.</a:t>
            </a:r>
            <a:endParaRPr sz="1800">
              <a:solidFill>
                <a:schemeClr val="bg2"/>
              </a:solidFill>
              <a:latin typeface="Verdana"/>
              <a:cs typeface="Verdana"/>
            </a:endParaRPr>
          </a:p>
        </p:txBody>
      </p:sp>
      <p:sp>
        <p:nvSpPr>
          <p:cNvPr id="4" name="object 4"/>
          <p:cNvSpPr txBox="1"/>
          <p:nvPr/>
        </p:nvSpPr>
        <p:spPr>
          <a:xfrm>
            <a:off x="688340" y="2559811"/>
            <a:ext cx="5305425" cy="548612"/>
          </a:xfrm>
          <a:prstGeom prst="rect">
            <a:avLst/>
          </a:prstGeom>
        </p:spPr>
        <p:txBody>
          <a:bodyPr vert="horz" wrap="square" lIns="0" tIns="6350" rIns="0" bIns="0" rtlCol="0">
            <a:spAutoFit/>
          </a:bodyPr>
          <a:lstStyle/>
          <a:p>
            <a:pPr marL="355600" marR="5080" indent="-342900">
              <a:lnSpc>
                <a:spcPct val="102200"/>
              </a:lnSpc>
              <a:spcBef>
                <a:spcPts val="50"/>
              </a:spcBef>
              <a:buFont typeface="Arial MT"/>
              <a:buChar char="•"/>
              <a:tabLst>
                <a:tab pos="355600" algn="l"/>
              </a:tabLst>
            </a:pPr>
            <a:r>
              <a:rPr sz="1800" dirty="0">
                <a:solidFill>
                  <a:schemeClr val="bg2"/>
                </a:solidFill>
                <a:latin typeface="Verdana"/>
                <a:cs typeface="Verdana"/>
              </a:rPr>
              <a:t>We</a:t>
            </a:r>
            <a:r>
              <a:rPr sz="1800" spc="-135" dirty="0">
                <a:solidFill>
                  <a:schemeClr val="bg2"/>
                </a:solidFill>
                <a:latin typeface="Verdana"/>
                <a:cs typeface="Verdana"/>
              </a:rPr>
              <a:t> </a:t>
            </a:r>
            <a:r>
              <a:rPr sz="1800" dirty="0">
                <a:solidFill>
                  <a:schemeClr val="bg2"/>
                </a:solidFill>
                <a:latin typeface="Verdana"/>
                <a:cs typeface="Verdana"/>
              </a:rPr>
              <a:t>want</a:t>
            </a:r>
            <a:r>
              <a:rPr sz="1800" spc="-135" dirty="0">
                <a:solidFill>
                  <a:schemeClr val="bg2"/>
                </a:solidFill>
                <a:latin typeface="Verdana"/>
                <a:cs typeface="Verdana"/>
              </a:rPr>
              <a:t> </a:t>
            </a:r>
            <a:r>
              <a:rPr sz="1800" spc="-10" dirty="0">
                <a:solidFill>
                  <a:schemeClr val="bg2"/>
                </a:solidFill>
                <a:latin typeface="Verdana"/>
                <a:cs typeface="Verdana"/>
              </a:rPr>
              <a:t>to</a:t>
            </a:r>
            <a:r>
              <a:rPr sz="1800" spc="-140" dirty="0">
                <a:solidFill>
                  <a:schemeClr val="bg2"/>
                </a:solidFill>
                <a:latin typeface="Verdana"/>
                <a:cs typeface="Verdana"/>
              </a:rPr>
              <a:t> </a:t>
            </a:r>
            <a:r>
              <a:rPr sz="1800" b="1" spc="-55" dirty="0">
                <a:solidFill>
                  <a:schemeClr val="bg2"/>
                </a:solidFill>
                <a:latin typeface="Tahoma"/>
                <a:cs typeface="Tahoma"/>
              </a:rPr>
              <a:t>estimate</a:t>
            </a:r>
            <a:r>
              <a:rPr sz="1800" b="1" spc="-35" dirty="0">
                <a:solidFill>
                  <a:schemeClr val="bg2"/>
                </a:solidFill>
                <a:latin typeface="Tahoma"/>
                <a:cs typeface="Tahoma"/>
              </a:rPr>
              <a:t> </a:t>
            </a:r>
            <a:r>
              <a:rPr sz="1800" b="1" spc="-70" dirty="0">
                <a:solidFill>
                  <a:schemeClr val="bg2"/>
                </a:solidFill>
                <a:latin typeface="Tahoma"/>
                <a:cs typeface="Tahoma"/>
              </a:rPr>
              <a:t>the</a:t>
            </a:r>
            <a:r>
              <a:rPr sz="1800" b="1" spc="-30" dirty="0">
                <a:solidFill>
                  <a:schemeClr val="bg2"/>
                </a:solidFill>
                <a:latin typeface="Tahoma"/>
                <a:cs typeface="Tahoma"/>
              </a:rPr>
              <a:t> </a:t>
            </a:r>
            <a:r>
              <a:rPr sz="1800" b="1" spc="-20" dirty="0">
                <a:solidFill>
                  <a:schemeClr val="bg2"/>
                </a:solidFill>
                <a:latin typeface="Tahoma"/>
                <a:cs typeface="Tahoma"/>
              </a:rPr>
              <a:t>performance</a:t>
            </a:r>
            <a:r>
              <a:rPr sz="1800" b="1" spc="-45" dirty="0">
                <a:solidFill>
                  <a:schemeClr val="bg2"/>
                </a:solidFill>
                <a:latin typeface="Tahoma"/>
                <a:cs typeface="Tahoma"/>
              </a:rPr>
              <a:t> </a:t>
            </a:r>
            <a:r>
              <a:rPr sz="1800" dirty="0">
                <a:solidFill>
                  <a:schemeClr val="bg2"/>
                </a:solidFill>
                <a:latin typeface="Verdana"/>
                <a:cs typeface="Verdana"/>
              </a:rPr>
              <a:t>of</a:t>
            </a:r>
            <a:r>
              <a:rPr sz="1800" spc="-135" dirty="0">
                <a:solidFill>
                  <a:schemeClr val="bg2"/>
                </a:solidFill>
                <a:latin typeface="Verdana"/>
                <a:cs typeface="Verdana"/>
              </a:rPr>
              <a:t> </a:t>
            </a:r>
            <a:r>
              <a:rPr sz="1800" spc="-25" dirty="0">
                <a:solidFill>
                  <a:schemeClr val="bg2"/>
                </a:solidFill>
                <a:latin typeface="Verdana"/>
                <a:cs typeface="Verdana"/>
              </a:rPr>
              <a:t>the </a:t>
            </a:r>
            <a:r>
              <a:rPr sz="1800" dirty="0">
                <a:solidFill>
                  <a:schemeClr val="bg2"/>
                </a:solidFill>
                <a:latin typeface="Verdana"/>
                <a:cs typeface="Verdana"/>
              </a:rPr>
              <a:t>model</a:t>
            </a:r>
            <a:r>
              <a:rPr sz="1800" spc="-114" dirty="0">
                <a:solidFill>
                  <a:schemeClr val="bg2"/>
                </a:solidFill>
                <a:latin typeface="Verdana"/>
                <a:cs typeface="Verdana"/>
              </a:rPr>
              <a:t> </a:t>
            </a:r>
            <a:r>
              <a:rPr sz="1800" b="1" dirty="0">
                <a:solidFill>
                  <a:schemeClr val="bg2"/>
                </a:solidFill>
                <a:latin typeface="Tahoma"/>
                <a:cs typeface="Tahoma"/>
              </a:rPr>
              <a:t>on</a:t>
            </a:r>
            <a:r>
              <a:rPr sz="1800" b="1" spc="-15" dirty="0">
                <a:solidFill>
                  <a:schemeClr val="bg2"/>
                </a:solidFill>
                <a:latin typeface="Tahoma"/>
                <a:cs typeface="Tahoma"/>
              </a:rPr>
              <a:t> </a:t>
            </a:r>
            <a:r>
              <a:rPr sz="1800" b="1" spc="-125" dirty="0">
                <a:solidFill>
                  <a:schemeClr val="bg2"/>
                </a:solidFill>
                <a:latin typeface="Tahoma"/>
                <a:cs typeface="Tahoma"/>
              </a:rPr>
              <a:t>future</a:t>
            </a:r>
            <a:r>
              <a:rPr sz="1800" b="1" spc="-10" dirty="0">
                <a:solidFill>
                  <a:schemeClr val="bg2"/>
                </a:solidFill>
                <a:latin typeface="Tahoma"/>
                <a:cs typeface="Tahoma"/>
              </a:rPr>
              <a:t> </a:t>
            </a:r>
            <a:r>
              <a:rPr sz="1800" b="1" spc="-20" dirty="0">
                <a:solidFill>
                  <a:schemeClr val="bg2"/>
                </a:solidFill>
                <a:latin typeface="Tahoma"/>
                <a:cs typeface="Tahoma"/>
              </a:rPr>
              <a:t>data</a:t>
            </a:r>
            <a:r>
              <a:rPr sz="1800" spc="-20" dirty="0">
                <a:solidFill>
                  <a:schemeClr val="bg2"/>
                </a:solidFill>
                <a:latin typeface="Verdana"/>
                <a:cs typeface="Verdana"/>
              </a:rPr>
              <a:t>.</a:t>
            </a:r>
            <a:endParaRPr sz="1800">
              <a:solidFill>
                <a:schemeClr val="bg2"/>
              </a:solidFill>
              <a:latin typeface="Verdana"/>
              <a:cs typeface="Verdana"/>
            </a:endParaRPr>
          </a:p>
        </p:txBody>
      </p:sp>
      <p:grpSp>
        <p:nvGrpSpPr>
          <p:cNvPr id="5" name="object 5"/>
          <p:cNvGrpSpPr/>
          <p:nvPr/>
        </p:nvGrpSpPr>
        <p:grpSpPr>
          <a:xfrm>
            <a:off x="7265999" y="4199341"/>
            <a:ext cx="3856990" cy="400050"/>
            <a:chOff x="7265999" y="4199341"/>
            <a:chExt cx="3856990" cy="400050"/>
          </a:xfrm>
        </p:grpSpPr>
        <p:sp>
          <p:nvSpPr>
            <p:cNvPr id="6" name="object 6"/>
            <p:cNvSpPr/>
            <p:nvPr/>
          </p:nvSpPr>
          <p:spPr>
            <a:xfrm>
              <a:off x="7265999" y="4199341"/>
              <a:ext cx="3856990" cy="114300"/>
            </a:xfrm>
            <a:custGeom>
              <a:avLst/>
              <a:gdLst/>
              <a:ahLst/>
              <a:cxnLst/>
              <a:rect l="l" t="t" r="r" b="b"/>
              <a:pathLst>
                <a:path w="3856990" h="114300">
                  <a:moveTo>
                    <a:pt x="3742620" y="0"/>
                  </a:moveTo>
                  <a:lnTo>
                    <a:pt x="3742620" y="114300"/>
                  </a:lnTo>
                  <a:lnTo>
                    <a:pt x="3818820" y="76200"/>
                  </a:lnTo>
                  <a:lnTo>
                    <a:pt x="3761671" y="76200"/>
                  </a:lnTo>
                  <a:lnTo>
                    <a:pt x="3761671" y="38100"/>
                  </a:lnTo>
                  <a:lnTo>
                    <a:pt x="3818820" y="38100"/>
                  </a:lnTo>
                  <a:lnTo>
                    <a:pt x="3742620" y="0"/>
                  </a:lnTo>
                  <a:close/>
                </a:path>
                <a:path w="3856990" h="114300">
                  <a:moveTo>
                    <a:pt x="3742620" y="38100"/>
                  </a:moveTo>
                  <a:lnTo>
                    <a:pt x="0" y="38100"/>
                  </a:lnTo>
                  <a:lnTo>
                    <a:pt x="0" y="76200"/>
                  </a:lnTo>
                  <a:lnTo>
                    <a:pt x="3742620" y="76200"/>
                  </a:lnTo>
                  <a:lnTo>
                    <a:pt x="3742620" y="38100"/>
                  </a:lnTo>
                  <a:close/>
                </a:path>
                <a:path w="3856990" h="114300">
                  <a:moveTo>
                    <a:pt x="3818820" y="38100"/>
                  </a:moveTo>
                  <a:lnTo>
                    <a:pt x="3761671" y="38100"/>
                  </a:lnTo>
                  <a:lnTo>
                    <a:pt x="3761671" y="76200"/>
                  </a:lnTo>
                  <a:lnTo>
                    <a:pt x="3818820" y="76200"/>
                  </a:lnTo>
                  <a:lnTo>
                    <a:pt x="3856920" y="57150"/>
                  </a:lnTo>
                  <a:lnTo>
                    <a:pt x="3818820" y="38100"/>
                  </a:lnTo>
                  <a:close/>
                </a:path>
              </a:pathLst>
            </a:custGeom>
            <a:solidFill>
              <a:srgbClr val="4F81BD"/>
            </a:solidFill>
          </p:spPr>
          <p:txBody>
            <a:bodyPr wrap="square" lIns="0" tIns="0" rIns="0" bIns="0" rtlCol="0"/>
            <a:lstStyle/>
            <a:p>
              <a:endParaRPr>
                <a:solidFill>
                  <a:schemeClr val="bg2"/>
                </a:solidFill>
              </a:endParaRPr>
            </a:p>
          </p:txBody>
        </p:sp>
        <p:sp>
          <p:nvSpPr>
            <p:cNvPr id="7" name="object 7"/>
            <p:cNvSpPr/>
            <p:nvPr/>
          </p:nvSpPr>
          <p:spPr>
            <a:xfrm>
              <a:off x="7800986"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8" name="object 8"/>
            <p:cNvSpPr/>
            <p:nvPr/>
          </p:nvSpPr>
          <p:spPr>
            <a:xfrm>
              <a:off x="8335972"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9" name="object 9"/>
            <p:cNvSpPr/>
            <p:nvPr/>
          </p:nvSpPr>
          <p:spPr>
            <a:xfrm>
              <a:off x="8880485"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0" name="object 10"/>
            <p:cNvSpPr/>
            <p:nvPr/>
          </p:nvSpPr>
          <p:spPr>
            <a:xfrm>
              <a:off x="9415472"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1" name="object 11"/>
            <p:cNvSpPr/>
            <p:nvPr/>
          </p:nvSpPr>
          <p:spPr>
            <a:xfrm>
              <a:off x="9948872"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2" name="object 12"/>
            <p:cNvSpPr/>
            <p:nvPr/>
          </p:nvSpPr>
          <p:spPr>
            <a:xfrm>
              <a:off x="10493385" y="4256490"/>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grpSp>
      <p:sp>
        <p:nvSpPr>
          <p:cNvPr id="13" name="object 13"/>
          <p:cNvSpPr txBox="1"/>
          <p:nvPr/>
        </p:nvSpPr>
        <p:spPr>
          <a:xfrm>
            <a:off x="10853647" y="4358132"/>
            <a:ext cx="531495" cy="299720"/>
          </a:xfrm>
          <a:prstGeom prst="rect">
            <a:avLst/>
          </a:prstGeom>
        </p:spPr>
        <p:txBody>
          <a:bodyPr vert="horz" wrap="square" lIns="0" tIns="12700" rIns="0" bIns="0" rtlCol="0">
            <a:spAutoFit/>
          </a:bodyPr>
          <a:lstStyle/>
          <a:p>
            <a:pPr marL="12700">
              <a:lnSpc>
                <a:spcPct val="100000"/>
              </a:lnSpc>
              <a:spcBef>
                <a:spcPts val="100"/>
              </a:spcBef>
            </a:pPr>
            <a:r>
              <a:rPr sz="1800" spc="-110" dirty="0">
                <a:solidFill>
                  <a:schemeClr val="bg2"/>
                </a:solidFill>
                <a:latin typeface="Verdana"/>
                <a:cs typeface="Verdana"/>
              </a:rPr>
              <a:t>Time</a:t>
            </a:r>
            <a:endParaRPr sz="1800">
              <a:solidFill>
                <a:schemeClr val="bg2"/>
              </a:solidFill>
              <a:latin typeface="Verdana"/>
              <a:cs typeface="Verdana"/>
            </a:endParaRPr>
          </a:p>
        </p:txBody>
      </p:sp>
      <p:grpSp>
        <p:nvGrpSpPr>
          <p:cNvPr id="14" name="object 14"/>
          <p:cNvGrpSpPr/>
          <p:nvPr/>
        </p:nvGrpSpPr>
        <p:grpSpPr>
          <a:xfrm>
            <a:off x="7737986" y="2203707"/>
            <a:ext cx="2835910" cy="949960"/>
            <a:chOff x="7737986" y="2203707"/>
            <a:chExt cx="2835910" cy="949960"/>
          </a:xfrm>
        </p:grpSpPr>
        <p:sp>
          <p:nvSpPr>
            <p:cNvPr id="15" name="object 15"/>
            <p:cNvSpPr/>
            <p:nvPr/>
          </p:nvSpPr>
          <p:spPr>
            <a:xfrm>
              <a:off x="9507708" y="2640829"/>
              <a:ext cx="399415" cy="35560"/>
            </a:xfrm>
            <a:custGeom>
              <a:avLst/>
              <a:gdLst/>
              <a:ahLst/>
              <a:cxnLst/>
              <a:rect l="l" t="t" r="r" b="b"/>
              <a:pathLst>
                <a:path w="399415" h="35560">
                  <a:moveTo>
                    <a:pt x="0" y="0"/>
                  </a:moveTo>
                  <a:lnTo>
                    <a:pt x="398827" y="35274"/>
                  </a:lnTo>
                </a:path>
              </a:pathLst>
            </a:custGeom>
            <a:ln w="38100">
              <a:solidFill>
                <a:srgbClr val="7F7F7F"/>
              </a:solidFill>
            </a:ln>
          </p:spPr>
          <p:txBody>
            <a:bodyPr wrap="square" lIns="0" tIns="0" rIns="0" bIns="0" rtlCol="0"/>
            <a:lstStyle/>
            <a:p>
              <a:endParaRPr>
                <a:solidFill>
                  <a:schemeClr val="bg2"/>
                </a:solidFill>
              </a:endParaRPr>
            </a:p>
          </p:txBody>
        </p:sp>
        <p:pic>
          <p:nvPicPr>
            <p:cNvPr id="16" name="object 16"/>
            <p:cNvPicPr/>
            <p:nvPr/>
          </p:nvPicPr>
          <p:blipFill>
            <a:blip r:embed="rId2" cstate="print"/>
            <a:stretch>
              <a:fillRect/>
            </a:stretch>
          </p:blipFill>
          <p:spPr>
            <a:xfrm>
              <a:off x="9901773" y="2605820"/>
              <a:ext cx="159996" cy="140564"/>
            </a:xfrm>
            <a:prstGeom prst="rect">
              <a:avLst/>
            </a:prstGeom>
          </p:spPr>
        </p:pic>
        <p:pic>
          <p:nvPicPr>
            <p:cNvPr id="17" name="object 17"/>
            <p:cNvPicPr/>
            <p:nvPr/>
          </p:nvPicPr>
          <p:blipFill>
            <a:blip r:embed="rId3" cstate="print"/>
            <a:stretch>
              <a:fillRect/>
            </a:stretch>
          </p:blipFill>
          <p:spPr>
            <a:xfrm>
              <a:off x="10413387" y="2203707"/>
              <a:ext cx="159996" cy="140564"/>
            </a:xfrm>
            <a:prstGeom prst="rect">
              <a:avLst/>
            </a:prstGeom>
          </p:spPr>
        </p:pic>
        <p:sp>
          <p:nvSpPr>
            <p:cNvPr id="18" name="object 18"/>
            <p:cNvSpPr/>
            <p:nvPr/>
          </p:nvSpPr>
          <p:spPr>
            <a:xfrm>
              <a:off x="10034970" y="2280070"/>
              <a:ext cx="415290" cy="349885"/>
            </a:xfrm>
            <a:custGeom>
              <a:avLst/>
              <a:gdLst/>
              <a:ahLst/>
              <a:cxnLst/>
              <a:rect l="l" t="t" r="r" b="b"/>
              <a:pathLst>
                <a:path w="415290" h="349885">
                  <a:moveTo>
                    <a:pt x="415176" y="0"/>
                  </a:moveTo>
                  <a:lnTo>
                    <a:pt x="0" y="349702"/>
                  </a:lnTo>
                </a:path>
              </a:pathLst>
            </a:custGeom>
            <a:solidFill>
              <a:srgbClr val="7F7F7F"/>
            </a:solidFill>
          </p:spPr>
          <p:txBody>
            <a:bodyPr wrap="square" lIns="0" tIns="0" rIns="0" bIns="0" rtlCol="0"/>
            <a:lstStyle/>
            <a:p>
              <a:endParaRPr>
                <a:solidFill>
                  <a:schemeClr val="bg2"/>
                </a:solidFill>
              </a:endParaRPr>
            </a:p>
          </p:txBody>
        </p:sp>
        <p:sp>
          <p:nvSpPr>
            <p:cNvPr id="19" name="object 19"/>
            <p:cNvSpPr/>
            <p:nvPr/>
          </p:nvSpPr>
          <p:spPr>
            <a:xfrm>
              <a:off x="10034970" y="2280069"/>
              <a:ext cx="415290" cy="349885"/>
            </a:xfrm>
            <a:custGeom>
              <a:avLst/>
              <a:gdLst/>
              <a:ahLst/>
              <a:cxnLst/>
              <a:rect l="l" t="t" r="r" b="b"/>
              <a:pathLst>
                <a:path w="415290" h="349885">
                  <a:moveTo>
                    <a:pt x="0" y="349703"/>
                  </a:moveTo>
                  <a:lnTo>
                    <a:pt x="415178" y="0"/>
                  </a:lnTo>
                </a:path>
              </a:pathLst>
            </a:custGeom>
            <a:ln w="38100">
              <a:solidFill>
                <a:srgbClr val="7F7F7F"/>
              </a:solidFill>
            </a:ln>
          </p:spPr>
          <p:txBody>
            <a:bodyPr wrap="square" lIns="0" tIns="0" rIns="0" bIns="0" rtlCol="0"/>
            <a:lstStyle/>
            <a:p>
              <a:endParaRPr>
                <a:solidFill>
                  <a:schemeClr val="bg2"/>
                </a:solidFill>
              </a:endParaRPr>
            </a:p>
          </p:txBody>
        </p:sp>
        <p:pic>
          <p:nvPicPr>
            <p:cNvPr id="20" name="object 20"/>
            <p:cNvPicPr/>
            <p:nvPr/>
          </p:nvPicPr>
          <p:blipFill>
            <a:blip r:embed="rId4" cstate="print"/>
            <a:stretch>
              <a:fillRect/>
            </a:stretch>
          </p:blipFill>
          <p:spPr>
            <a:xfrm>
              <a:off x="7737986" y="2764171"/>
              <a:ext cx="159996" cy="140564"/>
            </a:xfrm>
            <a:prstGeom prst="rect">
              <a:avLst/>
            </a:prstGeom>
          </p:spPr>
        </p:pic>
        <p:pic>
          <p:nvPicPr>
            <p:cNvPr id="21" name="object 21"/>
            <p:cNvPicPr/>
            <p:nvPr/>
          </p:nvPicPr>
          <p:blipFill>
            <a:blip r:embed="rId3" cstate="print"/>
            <a:stretch>
              <a:fillRect/>
            </a:stretch>
          </p:blipFill>
          <p:spPr>
            <a:xfrm>
              <a:off x="8209601" y="2975642"/>
              <a:ext cx="159996" cy="140564"/>
            </a:xfrm>
            <a:prstGeom prst="rect">
              <a:avLst/>
            </a:prstGeom>
          </p:spPr>
        </p:pic>
        <p:pic>
          <p:nvPicPr>
            <p:cNvPr id="22" name="object 22"/>
            <p:cNvPicPr/>
            <p:nvPr/>
          </p:nvPicPr>
          <p:blipFill>
            <a:blip r:embed="rId5" cstate="print"/>
            <a:stretch>
              <a:fillRect/>
            </a:stretch>
          </p:blipFill>
          <p:spPr>
            <a:xfrm>
              <a:off x="8830897" y="3012908"/>
              <a:ext cx="159996" cy="140564"/>
            </a:xfrm>
            <a:prstGeom prst="rect">
              <a:avLst/>
            </a:prstGeom>
          </p:spPr>
        </p:pic>
        <p:pic>
          <p:nvPicPr>
            <p:cNvPr id="23" name="object 23"/>
            <p:cNvPicPr/>
            <p:nvPr/>
          </p:nvPicPr>
          <p:blipFill>
            <a:blip r:embed="rId3" cstate="print"/>
            <a:stretch>
              <a:fillRect/>
            </a:stretch>
          </p:blipFill>
          <p:spPr>
            <a:xfrm>
              <a:off x="9352475" y="2570545"/>
              <a:ext cx="159996" cy="140564"/>
            </a:xfrm>
            <a:prstGeom prst="rect">
              <a:avLst/>
            </a:prstGeom>
          </p:spPr>
        </p:pic>
        <p:sp>
          <p:nvSpPr>
            <p:cNvPr id="24" name="object 24"/>
            <p:cNvSpPr/>
            <p:nvPr/>
          </p:nvSpPr>
          <p:spPr>
            <a:xfrm>
              <a:off x="7871184" y="2880782"/>
              <a:ext cx="343535" cy="165735"/>
            </a:xfrm>
            <a:custGeom>
              <a:avLst/>
              <a:gdLst/>
              <a:ahLst/>
              <a:cxnLst/>
              <a:rect l="l" t="t" r="r" b="b"/>
              <a:pathLst>
                <a:path w="343534" h="165735">
                  <a:moveTo>
                    <a:pt x="0" y="0"/>
                  </a:moveTo>
                  <a:lnTo>
                    <a:pt x="343179" y="165141"/>
                  </a:lnTo>
                </a:path>
              </a:pathLst>
            </a:custGeom>
            <a:solidFill>
              <a:srgbClr val="7F7F7F"/>
            </a:solidFill>
          </p:spPr>
          <p:txBody>
            <a:bodyPr wrap="square" lIns="0" tIns="0" rIns="0" bIns="0" rtlCol="0"/>
            <a:lstStyle/>
            <a:p>
              <a:endParaRPr>
                <a:solidFill>
                  <a:schemeClr val="bg2"/>
                </a:solidFill>
              </a:endParaRPr>
            </a:p>
          </p:txBody>
        </p:sp>
        <p:sp>
          <p:nvSpPr>
            <p:cNvPr id="25" name="object 25"/>
            <p:cNvSpPr/>
            <p:nvPr/>
          </p:nvSpPr>
          <p:spPr>
            <a:xfrm>
              <a:off x="7871184" y="2880782"/>
              <a:ext cx="343535" cy="165735"/>
            </a:xfrm>
            <a:custGeom>
              <a:avLst/>
              <a:gdLst/>
              <a:ahLst/>
              <a:cxnLst/>
              <a:rect l="l" t="t" r="r" b="b"/>
              <a:pathLst>
                <a:path w="343534" h="165735">
                  <a:moveTo>
                    <a:pt x="0" y="0"/>
                  </a:moveTo>
                  <a:lnTo>
                    <a:pt x="343179" y="165142"/>
                  </a:lnTo>
                </a:path>
              </a:pathLst>
            </a:custGeom>
            <a:ln w="38100">
              <a:solidFill>
                <a:srgbClr val="7F7F7F"/>
              </a:solidFill>
            </a:ln>
          </p:spPr>
          <p:txBody>
            <a:bodyPr wrap="square" lIns="0" tIns="0" rIns="0" bIns="0" rtlCol="0"/>
            <a:lstStyle/>
            <a:p>
              <a:endParaRPr>
                <a:solidFill>
                  <a:schemeClr val="bg2"/>
                </a:solidFill>
              </a:endParaRPr>
            </a:p>
          </p:txBody>
        </p:sp>
        <p:sp>
          <p:nvSpPr>
            <p:cNvPr id="26" name="object 26"/>
            <p:cNvSpPr/>
            <p:nvPr/>
          </p:nvSpPr>
          <p:spPr>
            <a:xfrm>
              <a:off x="8275796" y="3039499"/>
              <a:ext cx="560070" cy="43815"/>
            </a:xfrm>
            <a:custGeom>
              <a:avLst/>
              <a:gdLst/>
              <a:ahLst/>
              <a:cxnLst/>
              <a:rect l="l" t="t" r="r" b="b"/>
              <a:pathLst>
                <a:path w="560070" h="43814">
                  <a:moveTo>
                    <a:pt x="0" y="0"/>
                  </a:moveTo>
                  <a:lnTo>
                    <a:pt x="559864" y="43690"/>
                  </a:lnTo>
                </a:path>
              </a:pathLst>
            </a:custGeom>
            <a:solidFill>
              <a:srgbClr val="7F7F7F"/>
            </a:solidFill>
          </p:spPr>
          <p:txBody>
            <a:bodyPr wrap="square" lIns="0" tIns="0" rIns="0" bIns="0" rtlCol="0"/>
            <a:lstStyle/>
            <a:p>
              <a:endParaRPr>
                <a:solidFill>
                  <a:schemeClr val="bg2"/>
                </a:solidFill>
              </a:endParaRPr>
            </a:p>
          </p:txBody>
        </p:sp>
        <p:sp>
          <p:nvSpPr>
            <p:cNvPr id="27" name="object 27"/>
            <p:cNvSpPr/>
            <p:nvPr/>
          </p:nvSpPr>
          <p:spPr>
            <a:xfrm>
              <a:off x="8275796" y="3039499"/>
              <a:ext cx="560070" cy="43815"/>
            </a:xfrm>
            <a:custGeom>
              <a:avLst/>
              <a:gdLst/>
              <a:ahLst/>
              <a:cxnLst/>
              <a:rect l="l" t="t" r="r" b="b"/>
              <a:pathLst>
                <a:path w="560070" h="43814">
                  <a:moveTo>
                    <a:pt x="0" y="0"/>
                  </a:moveTo>
                  <a:lnTo>
                    <a:pt x="559865" y="43691"/>
                  </a:lnTo>
                </a:path>
              </a:pathLst>
            </a:custGeom>
            <a:ln w="38100">
              <a:solidFill>
                <a:srgbClr val="7F7F7F"/>
              </a:solidFill>
            </a:ln>
          </p:spPr>
          <p:txBody>
            <a:bodyPr wrap="square" lIns="0" tIns="0" rIns="0" bIns="0" rtlCol="0"/>
            <a:lstStyle/>
            <a:p>
              <a:endParaRPr>
                <a:solidFill>
                  <a:schemeClr val="bg2"/>
                </a:solidFill>
              </a:endParaRPr>
            </a:p>
          </p:txBody>
        </p:sp>
        <p:sp>
          <p:nvSpPr>
            <p:cNvPr id="28" name="object 28"/>
            <p:cNvSpPr/>
            <p:nvPr/>
          </p:nvSpPr>
          <p:spPr>
            <a:xfrm>
              <a:off x="8964095" y="2687157"/>
              <a:ext cx="415290" cy="349885"/>
            </a:xfrm>
            <a:custGeom>
              <a:avLst/>
              <a:gdLst/>
              <a:ahLst/>
              <a:cxnLst/>
              <a:rect l="l" t="t" r="r" b="b"/>
              <a:pathLst>
                <a:path w="415290" h="349885">
                  <a:moveTo>
                    <a:pt x="415178" y="0"/>
                  </a:moveTo>
                  <a:lnTo>
                    <a:pt x="0" y="349703"/>
                  </a:lnTo>
                </a:path>
              </a:pathLst>
            </a:custGeom>
            <a:solidFill>
              <a:srgbClr val="7F7F7F"/>
            </a:solidFill>
          </p:spPr>
          <p:txBody>
            <a:bodyPr wrap="square" lIns="0" tIns="0" rIns="0" bIns="0" rtlCol="0"/>
            <a:lstStyle/>
            <a:p>
              <a:endParaRPr>
                <a:solidFill>
                  <a:schemeClr val="bg2"/>
                </a:solidFill>
              </a:endParaRPr>
            </a:p>
          </p:txBody>
        </p:sp>
        <p:sp>
          <p:nvSpPr>
            <p:cNvPr id="29" name="object 29"/>
            <p:cNvSpPr/>
            <p:nvPr/>
          </p:nvSpPr>
          <p:spPr>
            <a:xfrm>
              <a:off x="8964095" y="2687157"/>
              <a:ext cx="415290" cy="349885"/>
            </a:xfrm>
            <a:custGeom>
              <a:avLst/>
              <a:gdLst/>
              <a:ahLst/>
              <a:cxnLst/>
              <a:rect l="l" t="t" r="r" b="b"/>
              <a:pathLst>
                <a:path w="415290" h="349885">
                  <a:moveTo>
                    <a:pt x="0" y="349703"/>
                  </a:moveTo>
                  <a:lnTo>
                    <a:pt x="415178" y="0"/>
                  </a:lnTo>
                </a:path>
              </a:pathLst>
            </a:custGeom>
            <a:ln w="38100">
              <a:solidFill>
                <a:srgbClr val="7F7F7F"/>
              </a:solidFill>
            </a:ln>
          </p:spPr>
          <p:txBody>
            <a:bodyPr wrap="square" lIns="0" tIns="0" rIns="0" bIns="0" rtlCol="0"/>
            <a:lstStyle/>
            <a:p>
              <a:endParaRPr>
                <a:solidFill>
                  <a:schemeClr val="bg2"/>
                </a:solidFill>
              </a:endParaRPr>
            </a:p>
          </p:txBody>
        </p:sp>
      </p:grpSp>
      <p:sp>
        <p:nvSpPr>
          <p:cNvPr id="30" name="object 30"/>
          <p:cNvSpPr txBox="1"/>
          <p:nvPr/>
        </p:nvSpPr>
        <p:spPr>
          <a:xfrm>
            <a:off x="10657913" y="2072132"/>
            <a:ext cx="8509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chemeClr val="bg2"/>
                </a:solidFill>
                <a:latin typeface="Verdana"/>
                <a:cs typeface="Verdana"/>
              </a:rPr>
              <a:t>Actuals</a:t>
            </a:r>
            <a:endParaRPr sz="1800">
              <a:solidFill>
                <a:schemeClr val="bg2"/>
              </a:solidFill>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93483"/>
            <a:ext cx="10515600" cy="468846"/>
          </a:xfrm>
          <a:prstGeom prst="rect">
            <a:avLst/>
          </a:prstGeom>
        </p:spPr>
        <p:txBody>
          <a:bodyPr vert="horz" wrap="square" lIns="0" tIns="12700" rIns="0" bIns="0" rtlCol="0">
            <a:spAutoFit/>
          </a:bodyPr>
          <a:lstStyle/>
          <a:p>
            <a:pPr marL="12700">
              <a:lnSpc>
                <a:spcPct val="100000"/>
              </a:lnSpc>
              <a:spcBef>
                <a:spcPts val="100"/>
              </a:spcBef>
            </a:pPr>
            <a:r>
              <a:rPr spc="-105" dirty="0">
                <a:solidFill>
                  <a:schemeClr val="bg2"/>
                </a:solidFill>
              </a:rPr>
              <a:t>Backtesting</a:t>
            </a:r>
          </a:p>
        </p:txBody>
      </p:sp>
      <p:sp>
        <p:nvSpPr>
          <p:cNvPr id="3" name="object 3"/>
          <p:cNvSpPr txBox="1"/>
          <p:nvPr/>
        </p:nvSpPr>
        <p:spPr>
          <a:xfrm>
            <a:off x="688340" y="1633220"/>
            <a:ext cx="5967095" cy="568325"/>
          </a:xfrm>
          <a:prstGeom prst="rect">
            <a:avLst/>
          </a:prstGeom>
        </p:spPr>
        <p:txBody>
          <a:bodyPr vert="horz" wrap="square" lIns="0" tIns="12700" rIns="0" bIns="0" rtlCol="0">
            <a:spAutoFit/>
          </a:bodyPr>
          <a:lstStyle/>
          <a:p>
            <a:pPr marL="354965" indent="-342265">
              <a:lnSpc>
                <a:spcPts val="2135"/>
              </a:lnSpc>
              <a:spcBef>
                <a:spcPts val="100"/>
              </a:spcBef>
              <a:buFont typeface="Arial MT"/>
              <a:buChar char="•"/>
              <a:tabLst>
                <a:tab pos="354965" algn="l"/>
              </a:tabLst>
            </a:pPr>
            <a:r>
              <a:rPr sz="1800" spc="-50" dirty="0">
                <a:solidFill>
                  <a:schemeClr val="bg2"/>
                </a:solidFill>
                <a:latin typeface="Verdana"/>
                <a:cs typeface="Verdana"/>
              </a:rPr>
              <a:t>Backtesting</a:t>
            </a:r>
            <a:r>
              <a:rPr sz="1800" spc="-130" dirty="0">
                <a:solidFill>
                  <a:schemeClr val="bg2"/>
                </a:solidFill>
                <a:latin typeface="Verdana"/>
                <a:cs typeface="Verdana"/>
              </a:rPr>
              <a:t> </a:t>
            </a:r>
            <a:r>
              <a:rPr sz="1800" spc="-200" dirty="0">
                <a:solidFill>
                  <a:schemeClr val="bg2"/>
                </a:solidFill>
                <a:latin typeface="Verdana"/>
                <a:cs typeface="Verdana"/>
              </a:rPr>
              <a:t>is</a:t>
            </a:r>
            <a:r>
              <a:rPr sz="1800" spc="-130" dirty="0">
                <a:solidFill>
                  <a:schemeClr val="bg2"/>
                </a:solidFill>
                <a:latin typeface="Verdana"/>
                <a:cs typeface="Verdana"/>
              </a:rPr>
              <a:t> </a:t>
            </a:r>
            <a:r>
              <a:rPr sz="1800" spc="-20" dirty="0">
                <a:solidFill>
                  <a:schemeClr val="bg2"/>
                </a:solidFill>
                <a:latin typeface="Verdana"/>
                <a:cs typeface="Verdana"/>
              </a:rPr>
              <a:t>where</a:t>
            </a:r>
            <a:r>
              <a:rPr sz="1800" spc="-125" dirty="0">
                <a:solidFill>
                  <a:schemeClr val="bg2"/>
                </a:solidFill>
                <a:latin typeface="Verdana"/>
                <a:cs typeface="Verdana"/>
              </a:rPr>
              <a:t> </a:t>
            </a:r>
            <a:r>
              <a:rPr sz="1800" spc="50" dirty="0">
                <a:solidFill>
                  <a:schemeClr val="bg2"/>
                </a:solidFill>
                <a:latin typeface="Verdana"/>
                <a:cs typeface="Verdana"/>
              </a:rPr>
              <a:t>we</a:t>
            </a:r>
            <a:r>
              <a:rPr sz="1800" spc="-125" dirty="0">
                <a:solidFill>
                  <a:schemeClr val="bg2"/>
                </a:solidFill>
                <a:latin typeface="Verdana"/>
                <a:cs typeface="Verdana"/>
              </a:rPr>
              <a:t> </a:t>
            </a:r>
            <a:r>
              <a:rPr sz="1800" b="1" spc="-25" dirty="0">
                <a:solidFill>
                  <a:schemeClr val="bg2"/>
                </a:solidFill>
                <a:latin typeface="Tahoma"/>
                <a:cs typeface="Tahoma"/>
              </a:rPr>
              <a:t>measure</a:t>
            </a:r>
            <a:r>
              <a:rPr sz="1800" b="1" spc="-30" dirty="0">
                <a:solidFill>
                  <a:schemeClr val="bg2"/>
                </a:solidFill>
                <a:latin typeface="Tahoma"/>
                <a:cs typeface="Tahoma"/>
              </a:rPr>
              <a:t> </a:t>
            </a:r>
            <a:r>
              <a:rPr sz="1800" b="1" spc="-75" dirty="0">
                <a:solidFill>
                  <a:schemeClr val="bg2"/>
                </a:solidFill>
                <a:latin typeface="Tahoma"/>
                <a:cs typeface="Tahoma"/>
              </a:rPr>
              <a:t>the</a:t>
            </a:r>
            <a:r>
              <a:rPr sz="1800" b="1" spc="-30" dirty="0">
                <a:solidFill>
                  <a:schemeClr val="bg2"/>
                </a:solidFill>
                <a:latin typeface="Tahoma"/>
                <a:cs typeface="Tahoma"/>
              </a:rPr>
              <a:t> </a:t>
            </a:r>
            <a:r>
              <a:rPr sz="1800" b="1" spc="-10" dirty="0">
                <a:solidFill>
                  <a:schemeClr val="bg2"/>
                </a:solidFill>
                <a:latin typeface="Tahoma"/>
                <a:cs typeface="Tahoma"/>
              </a:rPr>
              <a:t>performance</a:t>
            </a:r>
            <a:endParaRPr sz="1800">
              <a:solidFill>
                <a:schemeClr val="bg2"/>
              </a:solidFill>
              <a:latin typeface="Tahoma"/>
              <a:cs typeface="Tahoma"/>
            </a:endParaRPr>
          </a:p>
          <a:p>
            <a:pPr marL="355600">
              <a:lnSpc>
                <a:spcPts val="2135"/>
              </a:lnSpc>
            </a:pPr>
            <a:r>
              <a:rPr sz="1800" dirty="0">
                <a:solidFill>
                  <a:schemeClr val="bg2"/>
                </a:solidFill>
                <a:latin typeface="Verdana"/>
                <a:cs typeface="Verdana"/>
              </a:rPr>
              <a:t>of</a:t>
            </a:r>
            <a:r>
              <a:rPr sz="1800" spc="-125" dirty="0">
                <a:solidFill>
                  <a:schemeClr val="bg2"/>
                </a:solidFill>
                <a:latin typeface="Verdana"/>
                <a:cs typeface="Verdana"/>
              </a:rPr>
              <a:t> </a:t>
            </a:r>
            <a:r>
              <a:rPr sz="1800" spc="150" dirty="0">
                <a:solidFill>
                  <a:schemeClr val="bg2"/>
                </a:solidFill>
                <a:latin typeface="Verdana"/>
                <a:cs typeface="Verdana"/>
              </a:rPr>
              <a:t>a</a:t>
            </a:r>
            <a:r>
              <a:rPr sz="1800" spc="-125" dirty="0">
                <a:solidFill>
                  <a:schemeClr val="bg2"/>
                </a:solidFill>
                <a:latin typeface="Verdana"/>
                <a:cs typeface="Verdana"/>
              </a:rPr>
              <a:t> </a:t>
            </a:r>
            <a:r>
              <a:rPr sz="1800" b="1" spc="-45" dirty="0">
                <a:solidFill>
                  <a:schemeClr val="bg2"/>
                </a:solidFill>
                <a:latin typeface="Tahoma"/>
                <a:cs typeface="Tahoma"/>
              </a:rPr>
              <a:t>forecasting</a:t>
            </a:r>
            <a:r>
              <a:rPr sz="1800" b="1" spc="-20" dirty="0">
                <a:solidFill>
                  <a:schemeClr val="bg2"/>
                </a:solidFill>
                <a:latin typeface="Tahoma"/>
                <a:cs typeface="Tahoma"/>
              </a:rPr>
              <a:t> </a:t>
            </a:r>
            <a:r>
              <a:rPr sz="1800" b="1" dirty="0">
                <a:solidFill>
                  <a:schemeClr val="bg2"/>
                </a:solidFill>
                <a:latin typeface="Tahoma"/>
                <a:cs typeface="Tahoma"/>
              </a:rPr>
              <a:t>model</a:t>
            </a:r>
            <a:r>
              <a:rPr sz="1800" b="1" spc="-10" dirty="0">
                <a:solidFill>
                  <a:schemeClr val="bg2"/>
                </a:solidFill>
                <a:latin typeface="Tahoma"/>
                <a:cs typeface="Tahoma"/>
              </a:rPr>
              <a:t> </a:t>
            </a:r>
            <a:r>
              <a:rPr sz="1800" dirty="0">
                <a:solidFill>
                  <a:schemeClr val="bg2"/>
                </a:solidFill>
                <a:latin typeface="Verdana"/>
                <a:cs typeface="Verdana"/>
              </a:rPr>
              <a:t>on</a:t>
            </a:r>
            <a:r>
              <a:rPr sz="1800" spc="-125" dirty="0">
                <a:solidFill>
                  <a:schemeClr val="bg2"/>
                </a:solidFill>
                <a:latin typeface="Verdana"/>
                <a:cs typeface="Verdana"/>
              </a:rPr>
              <a:t> </a:t>
            </a:r>
            <a:r>
              <a:rPr sz="1800" b="1" spc="-85" dirty="0">
                <a:solidFill>
                  <a:schemeClr val="bg2"/>
                </a:solidFill>
                <a:latin typeface="Tahoma"/>
                <a:cs typeface="Tahoma"/>
              </a:rPr>
              <a:t>historic</a:t>
            </a:r>
            <a:r>
              <a:rPr sz="1800" b="1" spc="-15" dirty="0">
                <a:solidFill>
                  <a:schemeClr val="bg2"/>
                </a:solidFill>
                <a:latin typeface="Tahoma"/>
                <a:cs typeface="Tahoma"/>
              </a:rPr>
              <a:t> </a:t>
            </a:r>
            <a:r>
              <a:rPr sz="1800" b="1" spc="-10" dirty="0">
                <a:solidFill>
                  <a:schemeClr val="bg2"/>
                </a:solidFill>
                <a:latin typeface="Tahoma"/>
                <a:cs typeface="Tahoma"/>
              </a:rPr>
              <a:t>data</a:t>
            </a:r>
            <a:r>
              <a:rPr sz="1800" spc="-10" dirty="0">
                <a:solidFill>
                  <a:schemeClr val="bg2"/>
                </a:solidFill>
                <a:latin typeface="Verdana"/>
                <a:cs typeface="Verdana"/>
              </a:rPr>
              <a:t>.</a:t>
            </a:r>
            <a:endParaRPr sz="1800">
              <a:solidFill>
                <a:schemeClr val="bg2"/>
              </a:solidFill>
              <a:latin typeface="Verdana"/>
              <a:cs typeface="Verdana"/>
            </a:endParaRPr>
          </a:p>
        </p:txBody>
      </p:sp>
      <p:sp>
        <p:nvSpPr>
          <p:cNvPr id="4" name="object 4"/>
          <p:cNvSpPr txBox="1"/>
          <p:nvPr/>
        </p:nvSpPr>
        <p:spPr>
          <a:xfrm>
            <a:off x="688340" y="2559811"/>
            <a:ext cx="5305425" cy="548612"/>
          </a:xfrm>
          <a:prstGeom prst="rect">
            <a:avLst/>
          </a:prstGeom>
        </p:spPr>
        <p:txBody>
          <a:bodyPr vert="horz" wrap="square" lIns="0" tIns="6350" rIns="0" bIns="0" rtlCol="0">
            <a:spAutoFit/>
          </a:bodyPr>
          <a:lstStyle/>
          <a:p>
            <a:pPr marL="355600" marR="5080" indent="-342900">
              <a:lnSpc>
                <a:spcPct val="102200"/>
              </a:lnSpc>
              <a:spcBef>
                <a:spcPts val="50"/>
              </a:spcBef>
              <a:buFont typeface="Arial MT"/>
              <a:buChar char="•"/>
              <a:tabLst>
                <a:tab pos="355600" algn="l"/>
              </a:tabLst>
            </a:pPr>
            <a:r>
              <a:rPr sz="1800" dirty="0">
                <a:solidFill>
                  <a:schemeClr val="bg2"/>
                </a:solidFill>
                <a:latin typeface="Verdana"/>
                <a:cs typeface="Verdana"/>
              </a:rPr>
              <a:t>We</a:t>
            </a:r>
            <a:r>
              <a:rPr sz="1800" spc="-135" dirty="0">
                <a:solidFill>
                  <a:schemeClr val="bg2"/>
                </a:solidFill>
                <a:latin typeface="Verdana"/>
                <a:cs typeface="Verdana"/>
              </a:rPr>
              <a:t> </a:t>
            </a:r>
            <a:r>
              <a:rPr sz="1800" dirty="0">
                <a:solidFill>
                  <a:schemeClr val="bg2"/>
                </a:solidFill>
                <a:latin typeface="Verdana"/>
                <a:cs typeface="Verdana"/>
              </a:rPr>
              <a:t>want</a:t>
            </a:r>
            <a:r>
              <a:rPr sz="1800" spc="-135" dirty="0">
                <a:solidFill>
                  <a:schemeClr val="bg2"/>
                </a:solidFill>
                <a:latin typeface="Verdana"/>
                <a:cs typeface="Verdana"/>
              </a:rPr>
              <a:t> </a:t>
            </a:r>
            <a:r>
              <a:rPr sz="1800" spc="-10" dirty="0">
                <a:solidFill>
                  <a:schemeClr val="bg2"/>
                </a:solidFill>
                <a:latin typeface="Verdana"/>
                <a:cs typeface="Verdana"/>
              </a:rPr>
              <a:t>to</a:t>
            </a:r>
            <a:r>
              <a:rPr sz="1800" spc="-140" dirty="0">
                <a:solidFill>
                  <a:schemeClr val="bg2"/>
                </a:solidFill>
                <a:latin typeface="Verdana"/>
                <a:cs typeface="Verdana"/>
              </a:rPr>
              <a:t> </a:t>
            </a:r>
            <a:r>
              <a:rPr sz="1800" b="1" spc="-55" dirty="0">
                <a:solidFill>
                  <a:schemeClr val="bg2"/>
                </a:solidFill>
                <a:latin typeface="Tahoma"/>
                <a:cs typeface="Tahoma"/>
              </a:rPr>
              <a:t>estimate</a:t>
            </a:r>
            <a:r>
              <a:rPr sz="1800" b="1" spc="-35" dirty="0">
                <a:solidFill>
                  <a:schemeClr val="bg2"/>
                </a:solidFill>
                <a:latin typeface="Tahoma"/>
                <a:cs typeface="Tahoma"/>
              </a:rPr>
              <a:t> </a:t>
            </a:r>
            <a:r>
              <a:rPr sz="1800" b="1" spc="-70" dirty="0">
                <a:solidFill>
                  <a:schemeClr val="bg2"/>
                </a:solidFill>
                <a:latin typeface="Tahoma"/>
                <a:cs typeface="Tahoma"/>
              </a:rPr>
              <a:t>the</a:t>
            </a:r>
            <a:r>
              <a:rPr sz="1800" b="1" spc="-30" dirty="0">
                <a:solidFill>
                  <a:schemeClr val="bg2"/>
                </a:solidFill>
                <a:latin typeface="Tahoma"/>
                <a:cs typeface="Tahoma"/>
              </a:rPr>
              <a:t> </a:t>
            </a:r>
            <a:r>
              <a:rPr sz="1800" b="1" spc="-20" dirty="0">
                <a:solidFill>
                  <a:schemeClr val="bg2"/>
                </a:solidFill>
                <a:latin typeface="Tahoma"/>
                <a:cs typeface="Tahoma"/>
              </a:rPr>
              <a:t>performance</a:t>
            </a:r>
            <a:r>
              <a:rPr sz="1800" b="1" spc="-45" dirty="0">
                <a:solidFill>
                  <a:schemeClr val="bg2"/>
                </a:solidFill>
                <a:latin typeface="Tahoma"/>
                <a:cs typeface="Tahoma"/>
              </a:rPr>
              <a:t> </a:t>
            </a:r>
            <a:r>
              <a:rPr sz="1800" dirty="0">
                <a:solidFill>
                  <a:schemeClr val="bg2"/>
                </a:solidFill>
                <a:latin typeface="Verdana"/>
                <a:cs typeface="Verdana"/>
              </a:rPr>
              <a:t>of</a:t>
            </a:r>
            <a:r>
              <a:rPr sz="1800" spc="-135" dirty="0">
                <a:solidFill>
                  <a:schemeClr val="bg2"/>
                </a:solidFill>
                <a:latin typeface="Verdana"/>
                <a:cs typeface="Verdana"/>
              </a:rPr>
              <a:t> </a:t>
            </a:r>
            <a:r>
              <a:rPr sz="1800" spc="-25" dirty="0">
                <a:solidFill>
                  <a:schemeClr val="bg2"/>
                </a:solidFill>
                <a:latin typeface="Verdana"/>
                <a:cs typeface="Verdana"/>
              </a:rPr>
              <a:t>the </a:t>
            </a:r>
            <a:r>
              <a:rPr sz="1800" dirty="0">
                <a:solidFill>
                  <a:schemeClr val="bg2"/>
                </a:solidFill>
                <a:latin typeface="Verdana"/>
                <a:cs typeface="Verdana"/>
              </a:rPr>
              <a:t>model</a:t>
            </a:r>
            <a:r>
              <a:rPr sz="1800" spc="-114" dirty="0">
                <a:solidFill>
                  <a:schemeClr val="bg2"/>
                </a:solidFill>
                <a:latin typeface="Verdana"/>
                <a:cs typeface="Verdana"/>
              </a:rPr>
              <a:t> </a:t>
            </a:r>
            <a:r>
              <a:rPr sz="1800" b="1" dirty="0">
                <a:solidFill>
                  <a:schemeClr val="bg2"/>
                </a:solidFill>
                <a:latin typeface="Tahoma"/>
                <a:cs typeface="Tahoma"/>
              </a:rPr>
              <a:t>on</a:t>
            </a:r>
            <a:r>
              <a:rPr sz="1800" b="1" spc="-15" dirty="0">
                <a:solidFill>
                  <a:schemeClr val="bg2"/>
                </a:solidFill>
                <a:latin typeface="Tahoma"/>
                <a:cs typeface="Tahoma"/>
              </a:rPr>
              <a:t> </a:t>
            </a:r>
            <a:r>
              <a:rPr sz="1800" b="1" spc="-125" dirty="0">
                <a:solidFill>
                  <a:schemeClr val="bg2"/>
                </a:solidFill>
                <a:latin typeface="Tahoma"/>
                <a:cs typeface="Tahoma"/>
              </a:rPr>
              <a:t>future</a:t>
            </a:r>
            <a:r>
              <a:rPr sz="1800" b="1" spc="-10" dirty="0">
                <a:solidFill>
                  <a:schemeClr val="bg2"/>
                </a:solidFill>
                <a:latin typeface="Tahoma"/>
                <a:cs typeface="Tahoma"/>
              </a:rPr>
              <a:t> </a:t>
            </a:r>
            <a:r>
              <a:rPr sz="1800" b="1" spc="-20" dirty="0">
                <a:solidFill>
                  <a:schemeClr val="bg2"/>
                </a:solidFill>
                <a:latin typeface="Tahoma"/>
                <a:cs typeface="Tahoma"/>
              </a:rPr>
              <a:t>data</a:t>
            </a:r>
            <a:r>
              <a:rPr sz="1800" spc="-20" dirty="0">
                <a:solidFill>
                  <a:schemeClr val="bg2"/>
                </a:solidFill>
                <a:latin typeface="Verdana"/>
                <a:cs typeface="Verdana"/>
              </a:rPr>
              <a:t>.</a:t>
            </a:r>
            <a:endParaRPr sz="1800">
              <a:solidFill>
                <a:schemeClr val="bg2"/>
              </a:solidFill>
              <a:latin typeface="Verdana"/>
              <a:cs typeface="Verdana"/>
            </a:endParaRPr>
          </a:p>
        </p:txBody>
      </p:sp>
      <p:grpSp>
        <p:nvGrpSpPr>
          <p:cNvPr id="5" name="object 5"/>
          <p:cNvGrpSpPr/>
          <p:nvPr/>
        </p:nvGrpSpPr>
        <p:grpSpPr>
          <a:xfrm>
            <a:off x="6539464" y="1122015"/>
            <a:ext cx="4584065" cy="3477895"/>
            <a:chOff x="6539464" y="1122015"/>
            <a:chExt cx="4584065" cy="3477895"/>
          </a:xfrm>
        </p:grpSpPr>
        <p:pic>
          <p:nvPicPr>
            <p:cNvPr id="6" name="object 6"/>
            <p:cNvPicPr/>
            <p:nvPr/>
          </p:nvPicPr>
          <p:blipFill>
            <a:blip r:embed="rId2" cstate="print"/>
            <a:stretch>
              <a:fillRect/>
            </a:stretch>
          </p:blipFill>
          <p:spPr>
            <a:xfrm>
              <a:off x="6539464" y="3000067"/>
              <a:ext cx="1730248" cy="917132"/>
            </a:xfrm>
            <a:prstGeom prst="rect">
              <a:avLst/>
            </a:prstGeom>
          </p:spPr>
        </p:pic>
        <p:sp>
          <p:nvSpPr>
            <p:cNvPr id="7" name="object 7"/>
            <p:cNvSpPr/>
            <p:nvPr/>
          </p:nvSpPr>
          <p:spPr>
            <a:xfrm>
              <a:off x="7266589" y="4199341"/>
              <a:ext cx="3856990" cy="114300"/>
            </a:xfrm>
            <a:custGeom>
              <a:avLst/>
              <a:gdLst/>
              <a:ahLst/>
              <a:cxnLst/>
              <a:rect l="l" t="t" r="r" b="b"/>
              <a:pathLst>
                <a:path w="3856990" h="114300">
                  <a:moveTo>
                    <a:pt x="3742620" y="0"/>
                  </a:moveTo>
                  <a:lnTo>
                    <a:pt x="3742620" y="114300"/>
                  </a:lnTo>
                  <a:lnTo>
                    <a:pt x="3818820" y="76200"/>
                  </a:lnTo>
                  <a:lnTo>
                    <a:pt x="3761670" y="76200"/>
                  </a:lnTo>
                  <a:lnTo>
                    <a:pt x="3761670" y="38100"/>
                  </a:lnTo>
                  <a:lnTo>
                    <a:pt x="3818820" y="38100"/>
                  </a:lnTo>
                  <a:lnTo>
                    <a:pt x="3742620" y="0"/>
                  </a:lnTo>
                  <a:close/>
                </a:path>
                <a:path w="3856990" h="114300">
                  <a:moveTo>
                    <a:pt x="3742620" y="38100"/>
                  </a:moveTo>
                  <a:lnTo>
                    <a:pt x="0" y="38100"/>
                  </a:lnTo>
                  <a:lnTo>
                    <a:pt x="0" y="76200"/>
                  </a:lnTo>
                  <a:lnTo>
                    <a:pt x="3742620" y="76200"/>
                  </a:lnTo>
                  <a:lnTo>
                    <a:pt x="3742620" y="38100"/>
                  </a:lnTo>
                  <a:close/>
                </a:path>
                <a:path w="3856990" h="114300">
                  <a:moveTo>
                    <a:pt x="3818820" y="38100"/>
                  </a:moveTo>
                  <a:lnTo>
                    <a:pt x="3761670" y="38100"/>
                  </a:lnTo>
                  <a:lnTo>
                    <a:pt x="3761670" y="76200"/>
                  </a:lnTo>
                  <a:lnTo>
                    <a:pt x="3818820" y="76200"/>
                  </a:lnTo>
                  <a:lnTo>
                    <a:pt x="3856920" y="57150"/>
                  </a:lnTo>
                  <a:lnTo>
                    <a:pt x="3818820" y="38100"/>
                  </a:lnTo>
                  <a:close/>
                </a:path>
              </a:pathLst>
            </a:custGeom>
            <a:solidFill>
              <a:srgbClr val="4F81BD"/>
            </a:solidFill>
          </p:spPr>
          <p:txBody>
            <a:bodyPr wrap="square" lIns="0" tIns="0" rIns="0" bIns="0" rtlCol="0"/>
            <a:lstStyle/>
            <a:p>
              <a:endParaRPr>
                <a:solidFill>
                  <a:schemeClr val="bg2"/>
                </a:solidFill>
              </a:endParaRPr>
            </a:p>
          </p:txBody>
        </p:sp>
        <p:sp>
          <p:nvSpPr>
            <p:cNvPr id="8" name="object 8"/>
            <p:cNvSpPr/>
            <p:nvPr/>
          </p:nvSpPr>
          <p:spPr>
            <a:xfrm>
              <a:off x="7801576"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9" name="object 9"/>
            <p:cNvSpPr/>
            <p:nvPr/>
          </p:nvSpPr>
          <p:spPr>
            <a:xfrm>
              <a:off x="8336563"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0" name="object 10"/>
            <p:cNvSpPr/>
            <p:nvPr/>
          </p:nvSpPr>
          <p:spPr>
            <a:xfrm>
              <a:off x="8881076"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1" name="object 11"/>
            <p:cNvSpPr/>
            <p:nvPr/>
          </p:nvSpPr>
          <p:spPr>
            <a:xfrm>
              <a:off x="9416063"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2" name="object 12"/>
            <p:cNvSpPr/>
            <p:nvPr/>
          </p:nvSpPr>
          <p:spPr>
            <a:xfrm>
              <a:off x="9949463"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3" name="object 13"/>
            <p:cNvSpPr/>
            <p:nvPr/>
          </p:nvSpPr>
          <p:spPr>
            <a:xfrm>
              <a:off x="10493976" y="4256489"/>
              <a:ext cx="0" cy="342900"/>
            </a:xfrm>
            <a:custGeom>
              <a:avLst/>
              <a:gdLst/>
              <a:ahLst/>
              <a:cxnLst/>
              <a:rect l="l" t="t" r="r" b="b"/>
              <a:pathLst>
                <a:path h="342900">
                  <a:moveTo>
                    <a:pt x="0" y="342900"/>
                  </a:moveTo>
                  <a:lnTo>
                    <a:pt x="1" y="0"/>
                  </a:lnTo>
                </a:path>
              </a:pathLst>
            </a:custGeom>
            <a:ln w="38100">
              <a:solidFill>
                <a:srgbClr val="4F81BD"/>
              </a:solidFill>
            </a:ln>
          </p:spPr>
          <p:txBody>
            <a:bodyPr wrap="square" lIns="0" tIns="0" rIns="0" bIns="0" rtlCol="0"/>
            <a:lstStyle/>
            <a:p>
              <a:endParaRPr>
                <a:solidFill>
                  <a:schemeClr val="bg2"/>
                </a:solidFill>
              </a:endParaRPr>
            </a:p>
          </p:txBody>
        </p:sp>
        <p:sp>
          <p:nvSpPr>
            <p:cNvPr id="14" name="object 14"/>
            <p:cNvSpPr/>
            <p:nvPr/>
          </p:nvSpPr>
          <p:spPr>
            <a:xfrm>
              <a:off x="9508299" y="2640829"/>
              <a:ext cx="399415" cy="35560"/>
            </a:xfrm>
            <a:custGeom>
              <a:avLst/>
              <a:gdLst/>
              <a:ahLst/>
              <a:cxnLst/>
              <a:rect l="l" t="t" r="r" b="b"/>
              <a:pathLst>
                <a:path w="399415" h="35560">
                  <a:moveTo>
                    <a:pt x="0" y="0"/>
                  </a:moveTo>
                  <a:lnTo>
                    <a:pt x="398827" y="35274"/>
                  </a:lnTo>
                </a:path>
              </a:pathLst>
            </a:custGeom>
            <a:ln w="38100">
              <a:solidFill>
                <a:srgbClr val="7F7F7F"/>
              </a:solidFill>
            </a:ln>
          </p:spPr>
          <p:txBody>
            <a:bodyPr wrap="square" lIns="0" tIns="0" rIns="0" bIns="0" rtlCol="0"/>
            <a:lstStyle/>
            <a:p>
              <a:endParaRPr>
                <a:solidFill>
                  <a:schemeClr val="bg2"/>
                </a:solidFill>
              </a:endParaRPr>
            </a:p>
          </p:txBody>
        </p:sp>
        <p:pic>
          <p:nvPicPr>
            <p:cNvPr id="15" name="object 15"/>
            <p:cNvPicPr/>
            <p:nvPr/>
          </p:nvPicPr>
          <p:blipFill>
            <a:blip r:embed="rId3" cstate="print"/>
            <a:stretch>
              <a:fillRect/>
            </a:stretch>
          </p:blipFill>
          <p:spPr>
            <a:xfrm>
              <a:off x="9902363" y="2605820"/>
              <a:ext cx="159996" cy="140564"/>
            </a:xfrm>
            <a:prstGeom prst="rect">
              <a:avLst/>
            </a:prstGeom>
          </p:spPr>
        </p:pic>
        <p:pic>
          <p:nvPicPr>
            <p:cNvPr id="16" name="object 16"/>
            <p:cNvPicPr/>
            <p:nvPr/>
          </p:nvPicPr>
          <p:blipFill>
            <a:blip r:embed="rId4" cstate="print"/>
            <a:stretch>
              <a:fillRect/>
            </a:stretch>
          </p:blipFill>
          <p:spPr>
            <a:xfrm>
              <a:off x="10413977" y="2203707"/>
              <a:ext cx="159996" cy="140564"/>
            </a:xfrm>
            <a:prstGeom prst="rect">
              <a:avLst/>
            </a:prstGeom>
          </p:spPr>
        </p:pic>
        <p:sp>
          <p:nvSpPr>
            <p:cNvPr id="17" name="object 17"/>
            <p:cNvSpPr/>
            <p:nvPr/>
          </p:nvSpPr>
          <p:spPr>
            <a:xfrm>
              <a:off x="10035560" y="2280070"/>
              <a:ext cx="415290" cy="349885"/>
            </a:xfrm>
            <a:custGeom>
              <a:avLst/>
              <a:gdLst/>
              <a:ahLst/>
              <a:cxnLst/>
              <a:rect l="l" t="t" r="r" b="b"/>
              <a:pathLst>
                <a:path w="415290" h="349885">
                  <a:moveTo>
                    <a:pt x="415178" y="0"/>
                  </a:moveTo>
                  <a:lnTo>
                    <a:pt x="0" y="349702"/>
                  </a:lnTo>
                </a:path>
              </a:pathLst>
            </a:custGeom>
            <a:solidFill>
              <a:srgbClr val="7F7F7F"/>
            </a:solidFill>
          </p:spPr>
          <p:txBody>
            <a:bodyPr wrap="square" lIns="0" tIns="0" rIns="0" bIns="0" rtlCol="0"/>
            <a:lstStyle/>
            <a:p>
              <a:endParaRPr>
                <a:solidFill>
                  <a:schemeClr val="bg2"/>
                </a:solidFill>
              </a:endParaRPr>
            </a:p>
          </p:txBody>
        </p:sp>
        <p:sp>
          <p:nvSpPr>
            <p:cNvPr id="18" name="object 18"/>
            <p:cNvSpPr/>
            <p:nvPr/>
          </p:nvSpPr>
          <p:spPr>
            <a:xfrm>
              <a:off x="10035560" y="2280069"/>
              <a:ext cx="415290" cy="349885"/>
            </a:xfrm>
            <a:custGeom>
              <a:avLst/>
              <a:gdLst/>
              <a:ahLst/>
              <a:cxnLst/>
              <a:rect l="l" t="t" r="r" b="b"/>
              <a:pathLst>
                <a:path w="415290" h="349885">
                  <a:moveTo>
                    <a:pt x="0" y="349703"/>
                  </a:moveTo>
                  <a:lnTo>
                    <a:pt x="415178" y="0"/>
                  </a:lnTo>
                </a:path>
              </a:pathLst>
            </a:custGeom>
            <a:ln w="38100">
              <a:solidFill>
                <a:srgbClr val="7F7F7F"/>
              </a:solidFill>
            </a:ln>
          </p:spPr>
          <p:txBody>
            <a:bodyPr wrap="square" lIns="0" tIns="0" rIns="0" bIns="0" rtlCol="0"/>
            <a:lstStyle/>
            <a:p>
              <a:endParaRPr>
                <a:solidFill>
                  <a:schemeClr val="bg2"/>
                </a:solidFill>
              </a:endParaRPr>
            </a:p>
          </p:txBody>
        </p:sp>
        <p:pic>
          <p:nvPicPr>
            <p:cNvPr id="19" name="object 19"/>
            <p:cNvPicPr/>
            <p:nvPr/>
          </p:nvPicPr>
          <p:blipFill>
            <a:blip r:embed="rId5" cstate="print"/>
            <a:stretch>
              <a:fillRect/>
            </a:stretch>
          </p:blipFill>
          <p:spPr>
            <a:xfrm>
              <a:off x="7738577" y="2764171"/>
              <a:ext cx="159996" cy="140564"/>
            </a:xfrm>
            <a:prstGeom prst="rect">
              <a:avLst/>
            </a:prstGeom>
          </p:spPr>
        </p:pic>
        <p:pic>
          <p:nvPicPr>
            <p:cNvPr id="20" name="object 20"/>
            <p:cNvPicPr/>
            <p:nvPr/>
          </p:nvPicPr>
          <p:blipFill>
            <a:blip r:embed="rId6" cstate="print"/>
            <a:stretch>
              <a:fillRect/>
            </a:stretch>
          </p:blipFill>
          <p:spPr>
            <a:xfrm>
              <a:off x="8210190" y="2975642"/>
              <a:ext cx="159996" cy="140564"/>
            </a:xfrm>
            <a:prstGeom prst="rect">
              <a:avLst/>
            </a:prstGeom>
          </p:spPr>
        </p:pic>
        <p:pic>
          <p:nvPicPr>
            <p:cNvPr id="21" name="object 21"/>
            <p:cNvPicPr/>
            <p:nvPr/>
          </p:nvPicPr>
          <p:blipFill>
            <a:blip r:embed="rId6" cstate="print"/>
            <a:stretch>
              <a:fillRect/>
            </a:stretch>
          </p:blipFill>
          <p:spPr>
            <a:xfrm>
              <a:off x="8831488" y="3012908"/>
              <a:ext cx="159996" cy="140564"/>
            </a:xfrm>
            <a:prstGeom prst="rect">
              <a:avLst/>
            </a:prstGeom>
          </p:spPr>
        </p:pic>
        <p:pic>
          <p:nvPicPr>
            <p:cNvPr id="22" name="object 22"/>
            <p:cNvPicPr/>
            <p:nvPr/>
          </p:nvPicPr>
          <p:blipFill>
            <a:blip r:embed="rId4" cstate="print"/>
            <a:stretch>
              <a:fillRect/>
            </a:stretch>
          </p:blipFill>
          <p:spPr>
            <a:xfrm>
              <a:off x="9353065" y="2570546"/>
              <a:ext cx="159996" cy="140564"/>
            </a:xfrm>
            <a:prstGeom prst="rect">
              <a:avLst/>
            </a:prstGeom>
          </p:spPr>
        </p:pic>
        <p:sp>
          <p:nvSpPr>
            <p:cNvPr id="23" name="object 23"/>
            <p:cNvSpPr/>
            <p:nvPr/>
          </p:nvSpPr>
          <p:spPr>
            <a:xfrm>
              <a:off x="7871775" y="2880782"/>
              <a:ext cx="343535" cy="165735"/>
            </a:xfrm>
            <a:custGeom>
              <a:avLst/>
              <a:gdLst/>
              <a:ahLst/>
              <a:cxnLst/>
              <a:rect l="l" t="t" r="r" b="b"/>
              <a:pathLst>
                <a:path w="343534" h="165735">
                  <a:moveTo>
                    <a:pt x="0" y="0"/>
                  </a:moveTo>
                  <a:lnTo>
                    <a:pt x="343178" y="165141"/>
                  </a:lnTo>
                </a:path>
              </a:pathLst>
            </a:custGeom>
            <a:solidFill>
              <a:srgbClr val="7F7F7F"/>
            </a:solidFill>
          </p:spPr>
          <p:txBody>
            <a:bodyPr wrap="square" lIns="0" tIns="0" rIns="0" bIns="0" rtlCol="0"/>
            <a:lstStyle/>
            <a:p>
              <a:endParaRPr>
                <a:solidFill>
                  <a:schemeClr val="bg2"/>
                </a:solidFill>
              </a:endParaRPr>
            </a:p>
          </p:txBody>
        </p:sp>
        <p:sp>
          <p:nvSpPr>
            <p:cNvPr id="24" name="object 24"/>
            <p:cNvSpPr/>
            <p:nvPr/>
          </p:nvSpPr>
          <p:spPr>
            <a:xfrm>
              <a:off x="7871775" y="2880782"/>
              <a:ext cx="343535" cy="165735"/>
            </a:xfrm>
            <a:custGeom>
              <a:avLst/>
              <a:gdLst/>
              <a:ahLst/>
              <a:cxnLst/>
              <a:rect l="l" t="t" r="r" b="b"/>
              <a:pathLst>
                <a:path w="343534" h="165735">
                  <a:moveTo>
                    <a:pt x="0" y="0"/>
                  </a:moveTo>
                  <a:lnTo>
                    <a:pt x="343179" y="165142"/>
                  </a:lnTo>
                </a:path>
              </a:pathLst>
            </a:custGeom>
            <a:ln w="38100">
              <a:solidFill>
                <a:srgbClr val="7F7F7F"/>
              </a:solidFill>
            </a:ln>
          </p:spPr>
          <p:txBody>
            <a:bodyPr wrap="square" lIns="0" tIns="0" rIns="0" bIns="0" rtlCol="0"/>
            <a:lstStyle/>
            <a:p>
              <a:endParaRPr>
                <a:solidFill>
                  <a:schemeClr val="bg2"/>
                </a:solidFill>
              </a:endParaRPr>
            </a:p>
          </p:txBody>
        </p:sp>
        <p:sp>
          <p:nvSpPr>
            <p:cNvPr id="25" name="object 25"/>
            <p:cNvSpPr/>
            <p:nvPr/>
          </p:nvSpPr>
          <p:spPr>
            <a:xfrm>
              <a:off x="8276387" y="3039499"/>
              <a:ext cx="560070" cy="43815"/>
            </a:xfrm>
            <a:custGeom>
              <a:avLst/>
              <a:gdLst/>
              <a:ahLst/>
              <a:cxnLst/>
              <a:rect l="l" t="t" r="r" b="b"/>
              <a:pathLst>
                <a:path w="560070" h="43814">
                  <a:moveTo>
                    <a:pt x="0" y="0"/>
                  </a:moveTo>
                  <a:lnTo>
                    <a:pt x="559864" y="43690"/>
                  </a:lnTo>
                </a:path>
              </a:pathLst>
            </a:custGeom>
            <a:solidFill>
              <a:srgbClr val="7F7F7F"/>
            </a:solidFill>
          </p:spPr>
          <p:txBody>
            <a:bodyPr wrap="square" lIns="0" tIns="0" rIns="0" bIns="0" rtlCol="0"/>
            <a:lstStyle/>
            <a:p>
              <a:endParaRPr>
                <a:solidFill>
                  <a:schemeClr val="bg2"/>
                </a:solidFill>
              </a:endParaRPr>
            </a:p>
          </p:txBody>
        </p:sp>
        <p:sp>
          <p:nvSpPr>
            <p:cNvPr id="26" name="object 26"/>
            <p:cNvSpPr/>
            <p:nvPr/>
          </p:nvSpPr>
          <p:spPr>
            <a:xfrm>
              <a:off x="8276387" y="3039499"/>
              <a:ext cx="560070" cy="43815"/>
            </a:xfrm>
            <a:custGeom>
              <a:avLst/>
              <a:gdLst/>
              <a:ahLst/>
              <a:cxnLst/>
              <a:rect l="l" t="t" r="r" b="b"/>
              <a:pathLst>
                <a:path w="560070" h="43814">
                  <a:moveTo>
                    <a:pt x="0" y="0"/>
                  </a:moveTo>
                  <a:lnTo>
                    <a:pt x="559865" y="43691"/>
                  </a:lnTo>
                </a:path>
              </a:pathLst>
            </a:custGeom>
            <a:ln w="38100">
              <a:solidFill>
                <a:srgbClr val="7F7F7F"/>
              </a:solidFill>
            </a:ln>
          </p:spPr>
          <p:txBody>
            <a:bodyPr wrap="square" lIns="0" tIns="0" rIns="0" bIns="0" rtlCol="0"/>
            <a:lstStyle/>
            <a:p>
              <a:endParaRPr>
                <a:solidFill>
                  <a:schemeClr val="bg2"/>
                </a:solidFill>
              </a:endParaRPr>
            </a:p>
          </p:txBody>
        </p:sp>
        <p:sp>
          <p:nvSpPr>
            <p:cNvPr id="27" name="object 27"/>
            <p:cNvSpPr/>
            <p:nvPr/>
          </p:nvSpPr>
          <p:spPr>
            <a:xfrm>
              <a:off x="8964686" y="2687157"/>
              <a:ext cx="415290" cy="349885"/>
            </a:xfrm>
            <a:custGeom>
              <a:avLst/>
              <a:gdLst/>
              <a:ahLst/>
              <a:cxnLst/>
              <a:rect l="l" t="t" r="r" b="b"/>
              <a:pathLst>
                <a:path w="415290" h="349885">
                  <a:moveTo>
                    <a:pt x="415176" y="0"/>
                  </a:moveTo>
                  <a:lnTo>
                    <a:pt x="0" y="349703"/>
                  </a:lnTo>
                </a:path>
              </a:pathLst>
            </a:custGeom>
            <a:solidFill>
              <a:srgbClr val="7F7F7F"/>
            </a:solidFill>
          </p:spPr>
          <p:txBody>
            <a:bodyPr wrap="square" lIns="0" tIns="0" rIns="0" bIns="0" rtlCol="0"/>
            <a:lstStyle/>
            <a:p>
              <a:endParaRPr>
                <a:solidFill>
                  <a:schemeClr val="bg2"/>
                </a:solidFill>
              </a:endParaRPr>
            </a:p>
          </p:txBody>
        </p:sp>
        <p:sp>
          <p:nvSpPr>
            <p:cNvPr id="28" name="object 28"/>
            <p:cNvSpPr/>
            <p:nvPr/>
          </p:nvSpPr>
          <p:spPr>
            <a:xfrm>
              <a:off x="8964686" y="2687157"/>
              <a:ext cx="415290" cy="349885"/>
            </a:xfrm>
            <a:custGeom>
              <a:avLst/>
              <a:gdLst/>
              <a:ahLst/>
              <a:cxnLst/>
              <a:rect l="l" t="t" r="r" b="b"/>
              <a:pathLst>
                <a:path w="415290" h="349885">
                  <a:moveTo>
                    <a:pt x="0" y="349703"/>
                  </a:moveTo>
                  <a:lnTo>
                    <a:pt x="415178" y="0"/>
                  </a:lnTo>
                </a:path>
              </a:pathLst>
            </a:custGeom>
            <a:ln w="38100">
              <a:solidFill>
                <a:srgbClr val="7F7F7F"/>
              </a:solidFill>
            </a:ln>
          </p:spPr>
          <p:txBody>
            <a:bodyPr wrap="square" lIns="0" tIns="0" rIns="0" bIns="0" rtlCol="0"/>
            <a:lstStyle/>
            <a:p>
              <a:endParaRPr>
                <a:solidFill>
                  <a:schemeClr val="bg2"/>
                </a:solidFill>
              </a:endParaRPr>
            </a:p>
          </p:txBody>
        </p:sp>
        <p:sp>
          <p:nvSpPr>
            <p:cNvPr id="29" name="object 29"/>
            <p:cNvSpPr/>
            <p:nvPr/>
          </p:nvSpPr>
          <p:spPr>
            <a:xfrm>
              <a:off x="9136439" y="1122015"/>
              <a:ext cx="0" cy="3134995"/>
            </a:xfrm>
            <a:custGeom>
              <a:avLst/>
              <a:gdLst/>
              <a:ahLst/>
              <a:cxnLst/>
              <a:rect l="l" t="t" r="r" b="b"/>
              <a:pathLst>
                <a:path h="3134995">
                  <a:moveTo>
                    <a:pt x="0" y="3134475"/>
                  </a:moveTo>
                  <a:lnTo>
                    <a:pt x="1" y="0"/>
                  </a:lnTo>
                </a:path>
              </a:pathLst>
            </a:custGeom>
            <a:ln w="38100">
              <a:solidFill>
                <a:srgbClr val="000000"/>
              </a:solidFill>
            </a:ln>
          </p:spPr>
          <p:txBody>
            <a:bodyPr wrap="square" lIns="0" tIns="0" rIns="0" bIns="0" rtlCol="0"/>
            <a:lstStyle/>
            <a:p>
              <a:endParaRPr>
                <a:solidFill>
                  <a:schemeClr val="bg2"/>
                </a:solidFill>
              </a:endParaRPr>
            </a:p>
          </p:txBody>
        </p:sp>
        <p:sp>
          <p:nvSpPr>
            <p:cNvPr id="30" name="object 30"/>
            <p:cNvSpPr/>
            <p:nvPr/>
          </p:nvSpPr>
          <p:spPr>
            <a:xfrm>
              <a:off x="9528297" y="2870323"/>
              <a:ext cx="399415" cy="35560"/>
            </a:xfrm>
            <a:custGeom>
              <a:avLst/>
              <a:gdLst/>
              <a:ahLst/>
              <a:cxnLst/>
              <a:rect l="l" t="t" r="r" b="b"/>
              <a:pathLst>
                <a:path w="399415" h="35560">
                  <a:moveTo>
                    <a:pt x="0" y="0"/>
                  </a:moveTo>
                  <a:lnTo>
                    <a:pt x="398827" y="35274"/>
                  </a:lnTo>
                </a:path>
              </a:pathLst>
            </a:custGeom>
            <a:ln w="38100">
              <a:solidFill>
                <a:srgbClr val="D99694"/>
              </a:solidFill>
            </a:ln>
          </p:spPr>
          <p:txBody>
            <a:bodyPr wrap="square" lIns="0" tIns="0" rIns="0" bIns="0" rtlCol="0"/>
            <a:lstStyle/>
            <a:p>
              <a:endParaRPr>
                <a:solidFill>
                  <a:schemeClr val="bg2"/>
                </a:solidFill>
              </a:endParaRPr>
            </a:p>
          </p:txBody>
        </p:sp>
        <p:pic>
          <p:nvPicPr>
            <p:cNvPr id="31" name="object 31"/>
            <p:cNvPicPr/>
            <p:nvPr/>
          </p:nvPicPr>
          <p:blipFill>
            <a:blip r:embed="rId7" cstate="print"/>
            <a:stretch>
              <a:fillRect/>
            </a:stretch>
          </p:blipFill>
          <p:spPr>
            <a:xfrm>
              <a:off x="9922361" y="2835314"/>
              <a:ext cx="159996" cy="140564"/>
            </a:xfrm>
            <a:prstGeom prst="rect">
              <a:avLst/>
            </a:prstGeom>
          </p:spPr>
        </p:pic>
        <p:pic>
          <p:nvPicPr>
            <p:cNvPr id="32" name="object 32"/>
            <p:cNvPicPr/>
            <p:nvPr/>
          </p:nvPicPr>
          <p:blipFill>
            <a:blip r:embed="rId8" cstate="print"/>
            <a:stretch>
              <a:fillRect/>
            </a:stretch>
          </p:blipFill>
          <p:spPr>
            <a:xfrm>
              <a:off x="10435900" y="2727471"/>
              <a:ext cx="159996" cy="140564"/>
            </a:xfrm>
            <a:prstGeom prst="rect">
              <a:avLst/>
            </a:prstGeom>
          </p:spPr>
        </p:pic>
        <p:sp>
          <p:nvSpPr>
            <p:cNvPr id="33" name="object 33"/>
            <p:cNvSpPr/>
            <p:nvPr/>
          </p:nvSpPr>
          <p:spPr>
            <a:xfrm>
              <a:off x="10055557" y="2772939"/>
              <a:ext cx="460375" cy="127635"/>
            </a:xfrm>
            <a:custGeom>
              <a:avLst/>
              <a:gdLst/>
              <a:ahLst/>
              <a:cxnLst/>
              <a:rect l="l" t="t" r="r" b="b"/>
              <a:pathLst>
                <a:path w="460375" h="127635">
                  <a:moveTo>
                    <a:pt x="460340" y="0"/>
                  </a:moveTo>
                  <a:lnTo>
                    <a:pt x="0" y="127033"/>
                  </a:lnTo>
                </a:path>
              </a:pathLst>
            </a:custGeom>
            <a:solidFill>
              <a:srgbClr val="D99694"/>
            </a:solidFill>
          </p:spPr>
          <p:txBody>
            <a:bodyPr wrap="square" lIns="0" tIns="0" rIns="0" bIns="0" rtlCol="0"/>
            <a:lstStyle/>
            <a:p>
              <a:endParaRPr>
                <a:solidFill>
                  <a:schemeClr val="bg2"/>
                </a:solidFill>
              </a:endParaRPr>
            </a:p>
          </p:txBody>
        </p:sp>
        <p:sp>
          <p:nvSpPr>
            <p:cNvPr id="34" name="object 34"/>
            <p:cNvSpPr/>
            <p:nvPr/>
          </p:nvSpPr>
          <p:spPr>
            <a:xfrm>
              <a:off x="10055557" y="2772939"/>
              <a:ext cx="460375" cy="127635"/>
            </a:xfrm>
            <a:custGeom>
              <a:avLst/>
              <a:gdLst/>
              <a:ahLst/>
              <a:cxnLst/>
              <a:rect l="l" t="t" r="r" b="b"/>
              <a:pathLst>
                <a:path w="460375" h="127635">
                  <a:moveTo>
                    <a:pt x="0" y="127033"/>
                  </a:moveTo>
                  <a:lnTo>
                    <a:pt x="460340" y="0"/>
                  </a:lnTo>
                </a:path>
              </a:pathLst>
            </a:custGeom>
            <a:ln w="38100">
              <a:solidFill>
                <a:srgbClr val="D99694"/>
              </a:solidFill>
            </a:ln>
          </p:spPr>
          <p:txBody>
            <a:bodyPr wrap="square" lIns="0" tIns="0" rIns="0" bIns="0" rtlCol="0"/>
            <a:lstStyle/>
            <a:p>
              <a:endParaRPr>
                <a:solidFill>
                  <a:schemeClr val="bg2"/>
                </a:solidFill>
              </a:endParaRPr>
            </a:p>
          </p:txBody>
        </p:sp>
        <p:pic>
          <p:nvPicPr>
            <p:cNvPr id="35" name="object 35"/>
            <p:cNvPicPr/>
            <p:nvPr/>
          </p:nvPicPr>
          <p:blipFill>
            <a:blip r:embed="rId8" cstate="print"/>
            <a:stretch>
              <a:fillRect/>
            </a:stretch>
          </p:blipFill>
          <p:spPr>
            <a:xfrm>
              <a:off x="9373063" y="2800040"/>
              <a:ext cx="159996" cy="140564"/>
            </a:xfrm>
            <a:prstGeom prst="rect">
              <a:avLst/>
            </a:prstGeom>
          </p:spPr>
        </p:pic>
        <p:pic>
          <p:nvPicPr>
            <p:cNvPr id="36" name="object 36"/>
            <p:cNvPicPr/>
            <p:nvPr/>
          </p:nvPicPr>
          <p:blipFill>
            <a:blip r:embed="rId9" cstate="print"/>
            <a:stretch>
              <a:fillRect/>
            </a:stretch>
          </p:blipFill>
          <p:spPr>
            <a:xfrm>
              <a:off x="9314688" y="3200400"/>
              <a:ext cx="1441703" cy="237744"/>
            </a:xfrm>
            <a:prstGeom prst="rect">
              <a:avLst/>
            </a:prstGeom>
          </p:spPr>
        </p:pic>
        <p:sp>
          <p:nvSpPr>
            <p:cNvPr id="37" name="object 37"/>
            <p:cNvSpPr/>
            <p:nvPr/>
          </p:nvSpPr>
          <p:spPr>
            <a:xfrm>
              <a:off x="9432673" y="3261319"/>
              <a:ext cx="1205865" cy="76200"/>
            </a:xfrm>
            <a:custGeom>
              <a:avLst/>
              <a:gdLst/>
              <a:ahLst/>
              <a:cxnLst/>
              <a:rect l="l" t="t" r="r" b="b"/>
              <a:pathLst>
                <a:path w="1205865" h="76200">
                  <a:moveTo>
                    <a:pt x="76197" y="0"/>
                  </a:moveTo>
                  <a:lnTo>
                    <a:pt x="0" y="38101"/>
                  </a:lnTo>
                  <a:lnTo>
                    <a:pt x="76197" y="76200"/>
                  </a:lnTo>
                  <a:lnTo>
                    <a:pt x="76197" y="50800"/>
                  </a:lnTo>
                  <a:lnTo>
                    <a:pt x="63497" y="50800"/>
                  </a:lnTo>
                  <a:lnTo>
                    <a:pt x="63497" y="25400"/>
                  </a:lnTo>
                  <a:lnTo>
                    <a:pt x="76197" y="25400"/>
                  </a:lnTo>
                  <a:lnTo>
                    <a:pt x="76197" y="0"/>
                  </a:lnTo>
                  <a:close/>
                </a:path>
                <a:path w="1205865" h="76200">
                  <a:moveTo>
                    <a:pt x="1129576" y="0"/>
                  </a:moveTo>
                  <a:lnTo>
                    <a:pt x="1129576" y="76200"/>
                  </a:lnTo>
                  <a:lnTo>
                    <a:pt x="1180377" y="50800"/>
                  </a:lnTo>
                  <a:lnTo>
                    <a:pt x="1142276" y="50800"/>
                  </a:lnTo>
                  <a:lnTo>
                    <a:pt x="1142276" y="25400"/>
                  </a:lnTo>
                  <a:lnTo>
                    <a:pt x="1180374" y="25400"/>
                  </a:lnTo>
                  <a:lnTo>
                    <a:pt x="1129576" y="0"/>
                  </a:lnTo>
                  <a:close/>
                </a:path>
                <a:path w="1205865" h="76200">
                  <a:moveTo>
                    <a:pt x="76197" y="25400"/>
                  </a:moveTo>
                  <a:lnTo>
                    <a:pt x="63497" y="25400"/>
                  </a:lnTo>
                  <a:lnTo>
                    <a:pt x="63497" y="50800"/>
                  </a:lnTo>
                  <a:lnTo>
                    <a:pt x="76197" y="50800"/>
                  </a:lnTo>
                  <a:lnTo>
                    <a:pt x="76197" y="25400"/>
                  </a:lnTo>
                  <a:close/>
                </a:path>
                <a:path w="1205865" h="76200">
                  <a:moveTo>
                    <a:pt x="1129576" y="25400"/>
                  </a:moveTo>
                  <a:lnTo>
                    <a:pt x="76197" y="25400"/>
                  </a:lnTo>
                  <a:lnTo>
                    <a:pt x="76197" y="50800"/>
                  </a:lnTo>
                  <a:lnTo>
                    <a:pt x="1129576" y="50800"/>
                  </a:lnTo>
                  <a:lnTo>
                    <a:pt x="1129576" y="25400"/>
                  </a:lnTo>
                  <a:close/>
                </a:path>
                <a:path w="1205865" h="76200">
                  <a:moveTo>
                    <a:pt x="1180374" y="25400"/>
                  </a:moveTo>
                  <a:lnTo>
                    <a:pt x="1142276" y="25400"/>
                  </a:lnTo>
                  <a:lnTo>
                    <a:pt x="1142276" y="50800"/>
                  </a:lnTo>
                  <a:lnTo>
                    <a:pt x="1180377" y="50800"/>
                  </a:lnTo>
                  <a:lnTo>
                    <a:pt x="1205776" y="38101"/>
                  </a:lnTo>
                  <a:lnTo>
                    <a:pt x="1180374" y="25400"/>
                  </a:lnTo>
                  <a:close/>
                </a:path>
              </a:pathLst>
            </a:custGeom>
            <a:solidFill>
              <a:srgbClr val="4F81BD"/>
            </a:solidFill>
          </p:spPr>
          <p:txBody>
            <a:bodyPr wrap="square" lIns="0" tIns="0" rIns="0" bIns="0" rtlCol="0"/>
            <a:lstStyle/>
            <a:p>
              <a:endParaRPr>
                <a:solidFill>
                  <a:schemeClr val="bg2"/>
                </a:solidFill>
              </a:endParaRPr>
            </a:p>
          </p:txBody>
        </p:sp>
      </p:grpSp>
      <p:sp>
        <p:nvSpPr>
          <p:cNvPr id="38" name="object 38"/>
          <p:cNvSpPr txBox="1"/>
          <p:nvPr/>
        </p:nvSpPr>
        <p:spPr>
          <a:xfrm>
            <a:off x="8038827" y="1300988"/>
            <a:ext cx="531495" cy="299720"/>
          </a:xfrm>
          <a:prstGeom prst="rect">
            <a:avLst/>
          </a:prstGeom>
        </p:spPr>
        <p:txBody>
          <a:bodyPr vert="horz" wrap="square" lIns="0" tIns="12700" rIns="0" bIns="0" rtlCol="0">
            <a:spAutoFit/>
          </a:bodyPr>
          <a:lstStyle/>
          <a:p>
            <a:pPr marL="12700">
              <a:lnSpc>
                <a:spcPct val="100000"/>
              </a:lnSpc>
              <a:spcBef>
                <a:spcPts val="100"/>
              </a:spcBef>
            </a:pPr>
            <a:r>
              <a:rPr sz="1800" spc="-120" dirty="0">
                <a:solidFill>
                  <a:schemeClr val="bg2"/>
                </a:solidFill>
                <a:latin typeface="Verdana"/>
                <a:cs typeface="Verdana"/>
              </a:rPr>
              <a:t>Train</a:t>
            </a:r>
            <a:endParaRPr sz="1800">
              <a:solidFill>
                <a:schemeClr val="bg2"/>
              </a:solidFill>
              <a:latin typeface="Verdana"/>
              <a:cs typeface="Verdana"/>
            </a:endParaRPr>
          </a:p>
        </p:txBody>
      </p:sp>
      <p:sp>
        <p:nvSpPr>
          <p:cNvPr id="39" name="object 39"/>
          <p:cNvSpPr txBox="1"/>
          <p:nvPr/>
        </p:nvSpPr>
        <p:spPr>
          <a:xfrm>
            <a:off x="9835612" y="1304035"/>
            <a:ext cx="43815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chemeClr val="bg2"/>
                </a:solidFill>
                <a:latin typeface="Verdana"/>
                <a:cs typeface="Verdana"/>
              </a:rPr>
              <a:t>Test</a:t>
            </a:r>
            <a:endParaRPr sz="1800">
              <a:solidFill>
                <a:schemeClr val="bg2"/>
              </a:solidFill>
              <a:latin typeface="Verdana"/>
              <a:cs typeface="Verdana"/>
            </a:endParaRPr>
          </a:p>
        </p:txBody>
      </p:sp>
      <p:sp>
        <p:nvSpPr>
          <p:cNvPr id="40" name="object 40"/>
          <p:cNvSpPr txBox="1"/>
          <p:nvPr/>
        </p:nvSpPr>
        <p:spPr>
          <a:xfrm>
            <a:off x="10657913" y="2072132"/>
            <a:ext cx="8509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chemeClr val="bg2"/>
                </a:solidFill>
                <a:latin typeface="Verdana"/>
                <a:cs typeface="Verdana"/>
              </a:rPr>
              <a:t>Actuals</a:t>
            </a:r>
            <a:endParaRPr sz="1800">
              <a:solidFill>
                <a:schemeClr val="bg2"/>
              </a:solidFill>
              <a:latin typeface="Verdana"/>
              <a:cs typeface="Verdana"/>
            </a:endParaRPr>
          </a:p>
        </p:txBody>
      </p:sp>
      <p:sp>
        <p:nvSpPr>
          <p:cNvPr id="41" name="object 41"/>
          <p:cNvSpPr txBox="1"/>
          <p:nvPr/>
        </p:nvSpPr>
        <p:spPr>
          <a:xfrm>
            <a:off x="10657912" y="2636011"/>
            <a:ext cx="97345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chemeClr val="bg2"/>
                </a:solidFill>
                <a:latin typeface="Verdana"/>
                <a:cs typeface="Verdana"/>
              </a:rPr>
              <a:t>Forecast</a:t>
            </a:r>
            <a:endParaRPr sz="1800">
              <a:solidFill>
                <a:schemeClr val="bg2"/>
              </a:solidFill>
              <a:latin typeface="Verdana"/>
              <a:cs typeface="Verdana"/>
            </a:endParaRPr>
          </a:p>
        </p:txBody>
      </p:sp>
      <p:sp>
        <p:nvSpPr>
          <p:cNvPr id="42" name="object 42"/>
          <p:cNvSpPr txBox="1"/>
          <p:nvPr/>
        </p:nvSpPr>
        <p:spPr>
          <a:xfrm>
            <a:off x="9511410" y="3480307"/>
            <a:ext cx="1873885" cy="1177925"/>
          </a:xfrm>
          <a:prstGeom prst="rect">
            <a:avLst/>
          </a:prstGeom>
        </p:spPr>
        <p:txBody>
          <a:bodyPr vert="horz" wrap="square" lIns="0" tIns="28575" rIns="0" bIns="0" rtlCol="0">
            <a:spAutoFit/>
          </a:bodyPr>
          <a:lstStyle/>
          <a:p>
            <a:pPr marL="12700" marR="904875">
              <a:lnSpc>
                <a:spcPts val="2090"/>
              </a:lnSpc>
              <a:spcBef>
                <a:spcPts val="225"/>
              </a:spcBef>
            </a:pPr>
            <a:r>
              <a:rPr sz="1800" spc="-30" dirty="0">
                <a:solidFill>
                  <a:schemeClr val="bg2"/>
                </a:solidFill>
                <a:latin typeface="Verdana"/>
                <a:cs typeface="Verdana"/>
              </a:rPr>
              <a:t>Forecast </a:t>
            </a:r>
            <a:r>
              <a:rPr sz="1800" spc="-10" dirty="0">
                <a:solidFill>
                  <a:schemeClr val="bg2"/>
                </a:solidFill>
                <a:latin typeface="Verdana"/>
                <a:cs typeface="Verdana"/>
              </a:rPr>
              <a:t>horizon</a:t>
            </a:r>
            <a:endParaRPr sz="1800">
              <a:solidFill>
                <a:schemeClr val="bg2"/>
              </a:solidFill>
              <a:latin typeface="Verdana"/>
              <a:cs typeface="Verdana"/>
            </a:endParaRPr>
          </a:p>
          <a:p>
            <a:pPr>
              <a:lnSpc>
                <a:spcPct val="100000"/>
              </a:lnSpc>
              <a:spcBef>
                <a:spcPts val="415"/>
              </a:spcBef>
            </a:pPr>
            <a:endParaRPr sz="1800">
              <a:solidFill>
                <a:schemeClr val="bg2"/>
              </a:solidFill>
              <a:latin typeface="Verdana"/>
              <a:cs typeface="Verdana"/>
            </a:endParaRPr>
          </a:p>
          <a:p>
            <a:pPr marR="5080" algn="r">
              <a:lnSpc>
                <a:spcPct val="100000"/>
              </a:lnSpc>
              <a:spcBef>
                <a:spcPts val="5"/>
              </a:spcBef>
            </a:pPr>
            <a:r>
              <a:rPr sz="1800" spc="-20" dirty="0">
                <a:solidFill>
                  <a:schemeClr val="bg2"/>
                </a:solidFill>
                <a:latin typeface="Verdana"/>
                <a:cs typeface="Verdana"/>
              </a:rPr>
              <a:t>Time</a:t>
            </a:r>
            <a:endParaRPr sz="1800">
              <a:solidFill>
                <a:schemeClr val="bg2"/>
              </a:solidFill>
              <a:latin typeface="Verdana"/>
              <a:cs typeface="Verdana"/>
            </a:endParaRPr>
          </a:p>
        </p:txBody>
      </p:sp>
    </p:spTree>
  </p:cSld>
  <p:clrMapOvr>
    <a:masterClrMapping/>
  </p:clrMapOvr>
</p:sld>
</file>

<file path=ppt/theme/theme1.xml><?xml version="1.0" encoding="utf-8"?>
<a:theme xmlns:a="http://schemas.openxmlformats.org/drawingml/2006/main" name="2_Office Theme">
  <a:themeElements>
    <a:clrScheme name="Custom 1">
      <a:dk1>
        <a:srgbClr val="000000"/>
      </a:dk1>
      <a:lt1>
        <a:srgbClr val="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dehub_timeseries_part_1" id="{A764A811-292D-754A-BACC-2B3B4B2F1609}" vid="{8FDCC0EA-1478-114C-B67E-8F8527944A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2_Office Theme</Template>
  <TotalTime>3801</TotalTime>
  <Words>4114</Words>
  <Application>Microsoft Macintosh PowerPoint</Application>
  <PresentationFormat>Widescreen</PresentationFormat>
  <Paragraphs>1013</Paragraphs>
  <Slides>65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Arial MT</vt:lpstr>
      <vt:lpstr>Calibri</vt:lpstr>
      <vt:lpstr>Cambria Math</vt:lpstr>
      <vt:lpstr>Lucida Sans</vt:lpstr>
      <vt:lpstr>Tahoma</vt:lpstr>
      <vt:lpstr>Verdana</vt:lpstr>
      <vt:lpstr>2_Office Theme</vt:lpstr>
      <vt:lpstr>PowerPoint Presentation</vt:lpstr>
      <vt:lpstr>Backtesting and error metrics for modern time series forecasting</vt:lpstr>
      <vt:lpstr>Contents</vt:lpstr>
      <vt:lpstr>Modern time series forecasting</vt:lpstr>
      <vt:lpstr>Modern time series forecasting</vt:lpstr>
      <vt:lpstr>Modern time series forecasting</vt:lpstr>
      <vt:lpstr>Modern time series forecasting</vt:lpstr>
      <vt:lpstr>Backtesting</vt:lpstr>
      <vt:lpstr>Backtesting</vt:lpstr>
      <vt:lpstr>Backtesting</vt:lpstr>
      <vt:lpstr>Backtesting</vt:lpstr>
      <vt:lpstr>Backtesting</vt:lpstr>
      <vt:lpstr>Backtesting</vt:lpstr>
      <vt:lpstr>Backtesting parameters</vt:lpstr>
      <vt:lpstr>Choosing backtesting parameters is a trade-off</vt:lpstr>
      <vt:lpstr>Backtesting parameters: Window type</vt:lpstr>
      <vt:lpstr>Backtesting parameters: Window type</vt:lpstr>
      <vt:lpstr>Backtesting parameters: Window type</vt:lpstr>
      <vt:lpstr>Backtesting parameters: Step size</vt:lpstr>
      <vt:lpstr>Backtesting parameters: Step size</vt:lpstr>
      <vt:lpstr>Backtesting parameters: Step size</vt:lpstr>
      <vt:lpstr>Backtesting parameters: Refit frequency</vt:lpstr>
      <vt:lpstr>Backtesting parameters: Refit frequency</vt:lpstr>
      <vt:lpstr>Backtesting parameters: Refit frequency</vt:lpstr>
      <vt:lpstr>Choosing backtesting parameters is a trade-off</vt:lpstr>
      <vt:lpstr>Backtesting: Try to reflect process in production</vt:lpstr>
      <vt:lpstr>Backtesting: Try to reflect process in production</vt:lpstr>
      <vt:lpstr>Backtesting: Edge cases for multiple series</vt:lpstr>
      <vt:lpstr>Backtesting: Edge cases for multiple series</vt:lpstr>
      <vt:lpstr>Open source libraries make this easier</vt:lpstr>
      <vt:lpstr>Open source libraries make this easier</vt:lpstr>
      <vt:lpstr>Forecasting with machine learning in Python</vt:lpstr>
      <vt:lpstr>Contents</vt:lpstr>
      <vt:lpstr>There are a lot of forecasting error metrics</vt:lpstr>
      <vt:lpstr>Structure of most error metrics</vt:lpstr>
      <vt:lpstr>Structure of most error metrics</vt:lpstr>
      <vt:lpstr>Structure of most error metrics</vt:lpstr>
      <vt:lpstr>Structure of most error metrics</vt:lpstr>
      <vt:lpstr>Structure of most error metrics</vt:lpstr>
      <vt:lpstr>Structure of most error metrics</vt:lpstr>
      <vt:lpstr>How to pick error metrics for forecasting?</vt:lpstr>
      <vt:lpstr>How to pick error metrics for forecasting?</vt:lpstr>
      <vt:lpstr>How to pick error metrics for forecasting?</vt:lpstr>
      <vt:lpstr>How to pick error metrics for forecasting?</vt:lpstr>
      <vt:lpstr>How to pick error metrics for forecasting?</vt:lpstr>
      <vt:lpstr>How to pick error metrics for forecasting?</vt:lpstr>
      <vt:lpstr>Guidelines</vt:lpstr>
      <vt:lpstr>Multiple time series where the scale matters</vt:lpstr>
      <vt:lpstr>Multiple time series errors</vt:lpstr>
      <vt:lpstr>Multiple time series errors</vt:lpstr>
      <vt:lpstr>Multiple time series errors</vt:lpstr>
      <vt:lpstr>Multiple time series errors</vt:lpstr>
      <vt:lpstr>Multiple time series errors</vt:lpstr>
      <vt:lpstr>Multiple time series errors</vt:lpstr>
      <vt:lpstr>Multiple time series where the scale is arbitrary</vt:lpstr>
      <vt:lpstr>Scale-independent error metrics</vt:lpstr>
      <vt:lpstr>Scale-independent error metrics</vt:lpstr>
      <vt:lpstr>Multiple time series errors</vt:lpstr>
      <vt:lpstr>Hierarchical forecasts</vt:lpstr>
      <vt:lpstr>Intermittent time series</vt:lpstr>
      <vt:lpstr>Conclusions</vt:lpstr>
      <vt:lpstr>Conclusions</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Pantos, Thanos (ELS-HBE)</dc:creator>
  <cp:lastModifiedBy>Pantos, Thanos (ELS-HBE)</cp:lastModifiedBy>
  <cp:revision>3</cp:revision>
  <dcterms:created xsi:type="dcterms:W3CDTF">2025-04-06T18:45:24Z</dcterms:created>
  <dcterms:modified xsi:type="dcterms:W3CDTF">2025-04-09T10:06:36Z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8c1004-b24f-4bde-8aad-2ae45b2e013d_Enabled">
    <vt:lpwstr>true</vt:lpwstr>
  </property>
  <property fmtid="{D5CDD505-2E9C-101B-9397-08002B2CF9AE}" pid="3" name="MSIP_Label_958c1004-b24f-4bde-8aad-2ae45b2e013d_SetDate">
    <vt:lpwstr>2024-10-17T09:51:51Z</vt:lpwstr>
  </property>
  <property fmtid="{D5CDD505-2E9C-101B-9397-08002B2CF9AE}" pid="4" name="MSIP_Label_958c1004-b24f-4bde-8aad-2ae45b2e013d_Method">
    <vt:lpwstr>Standard</vt:lpwstr>
  </property>
  <property fmtid="{D5CDD505-2E9C-101B-9397-08002B2CF9AE}" pid="5" name="MSIP_Label_958c1004-b24f-4bde-8aad-2ae45b2e013d_Name">
    <vt:lpwstr>Internal Use</vt:lpwstr>
  </property>
  <property fmtid="{D5CDD505-2E9C-101B-9397-08002B2CF9AE}" pid="6" name="MSIP_Label_958c1004-b24f-4bde-8aad-2ae45b2e013d_SiteId">
    <vt:lpwstr>4f1b3dbb-846d-4206-92b5-ac1cf048dbb2</vt:lpwstr>
  </property>
  <property fmtid="{D5CDD505-2E9C-101B-9397-08002B2CF9AE}" pid="7" name="MSIP_Label_958c1004-b24f-4bde-8aad-2ae45b2e013d_ActionId">
    <vt:lpwstr>adfdee8e-6e47-47c9-9a8a-2e4cfa2bc9ef</vt:lpwstr>
  </property>
  <property fmtid="{D5CDD505-2E9C-101B-9397-08002B2CF9AE}" pid="8" name="MSIP_Label_958c1004-b24f-4bde-8aad-2ae45b2e013d_ContentBits">
    <vt:lpwstr>0</vt:lpwstr>
  </property>
  <property fmtid="{D5CDD505-2E9C-101B-9397-08002B2CF9AE}" pid="9" name="MSIP_Label_549ac42a-3eb4-4074-b885-aea26bd6241e_Enabled">
    <vt:lpwstr>true</vt:lpwstr>
  </property>
  <property fmtid="{D5CDD505-2E9C-101B-9397-08002B2CF9AE}" pid="10" name="MSIP_Label_549ac42a-3eb4-4074-b885-aea26bd6241e_SetDate">
    <vt:lpwstr>2024-11-24T09:39:28Z</vt:lpwstr>
  </property>
  <property fmtid="{D5CDD505-2E9C-101B-9397-08002B2CF9AE}" pid="11" name="MSIP_Label_549ac42a-3eb4-4074-b885-aea26bd6241e_Method">
    <vt:lpwstr>Standard</vt:lpwstr>
  </property>
  <property fmtid="{D5CDD505-2E9C-101B-9397-08002B2CF9AE}" pid="12" name="MSIP_Label_549ac42a-3eb4-4074-b885-aea26bd6241e_Name">
    <vt:lpwstr>General Business</vt:lpwstr>
  </property>
  <property fmtid="{D5CDD505-2E9C-101B-9397-08002B2CF9AE}" pid="13" name="MSIP_Label_549ac42a-3eb4-4074-b885-aea26bd6241e_SiteId">
    <vt:lpwstr>9274ee3f-9425-4109-a27f-9fb15c10675d</vt:lpwstr>
  </property>
  <property fmtid="{D5CDD505-2E9C-101B-9397-08002B2CF9AE}" pid="14" name="MSIP_Label_549ac42a-3eb4-4074-b885-aea26bd6241e_ActionId">
    <vt:lpwstr>4acf2273-a9c1-4872-895b-ed4c20c52095</vt:lpwstr>
  </property>
  <property fmtid="{D5CDD505-2E9C-101B-9397-08002B2CF9AE}" pid="15" name="MSIP_Label_549ac42a-3eb4-4074-b885-aea26bd6241e_ContentBits">
    <vt:lpwstr>0</vt:lpwstr>
  </property>
</Properties>
</file>