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1"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83"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584" name="Subtitle 2"/>
          <p:cNvSpPr>
            <a:spLocks noGrp="1"/>
          </p:cNvSpPr>
          <p:nvPr>
            <p:ph type="subTitle" idx="1"/>
          </p:nvPr>
        </p:nvSpPr>
        <p:spPr>
          <a:xfrm>
            <a:off x="1154955" y="4777380"/>
            <a:ext cx="882565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682"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83"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4"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5" name="Date Placeholder 4"/>
          <p:cNvSpPr>
            <a:spLocks noGrp="1"/>
          </p:cNvSpPr>
          <p:nvPr>
            <p:ph type="dt" sz="half" idx="10"/>
          </p:nvPr>
        </p:nvSpPr>
        <p:spPr/>
        <p:txBody>
          <a:bodyPr/>
          <a:p>
            <a:fld id="{CEBA2657-3369-E441-835A-79706011ACE5}" type="datetimeFigureOut">
              <a:rPr lang="en-US" smtClean="0"/>
              <a:t>1/24/2024</a:t>
            </a:fld>
            <a:endParaRPr lang="en-US"/>
          </a:p>
        </p:txBody>
      </p:sp>
      <p:sp>
        <p:nvSpPr>
          <p:cNvPr id="1048686" name="Footer Placeholder 5"/>
          <p:cNvSpPr>
            <a:spLocks noGrp="1"/>
          </p:cNvSpPr>
          <p:nvPr>
            <p:ph type="ftr" sz="quarter" idx="11"/>
          </p:nvPr>
        </p:nvSpPr>
        <p:spPr/>
        <p:txBody>
          <a:bodyPr/>
          <a:p>
            <a:endParaRPr lang="en-US"/>
          </a:p>
        </p:txBody>
      </p:sp>
      <p:sp>
        <p:nvSpPr>
          <p:cNvPr id="1048687" name="Slide Number Placeholder 6"/>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29"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30"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1"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674"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dirty="0" lang="en-US"/>
          </a:p>
        </p:txBody>
      </p:sp>
      <p:sp>
        <p:nvSpPr>
          <p:cNvPr id="1048675" name="Text Placeholder 3"/>
          <p:cNvSpPr>
            <a:spLocks noGrp="1"/>
          </p:cNvSpPr>
          <p:nvPr>
            <p:ph type="body" sz="half" idx="14"/>
          </p:nvPr>
        </p:nvSpPr>
        <p:spPr>
          <a:xfrm>
            <a:off x="1930400" y="3771174"/>
            <a:ext cx="727964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a:t>Click to edit Master text styles</a:t>
            </a:r>
          </a:p>
        </p:txBody>
      </p:sp>
      <p:sp>
        <p:nvSpPr>
          <p:cNvPr id="1048676"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678" name="Footer Placeholder 4"/>
          <p:cNvSpPr>
            <a:spLocks noGrp="1"/>
          </p:cNvSpPr>
          <p:nvPr>
            <p:ph type="ftr" sz="quarter" idx="11"/>
          </p:nvPr>
        </p:nvSpPr>
        <p:spPr/>
        <p:txBody>
          <a:bodyPr/>
          <a:p>
            <a:endParaRPr lang="en-US"/>
          </a:p>
        </p:txBody>
      </p:sp>
      <p:sp>
        <p:nvSpPr>
          <p:cNvPr id="1048679" name="Slide Number Placeholder 5"/>
          <p:cNvSpPr>
            <a:spLocks noGrp="1"/>
          </p:cNvSpPr>
          <p:nvPr>
            <p:ph type="sldNum" sz="quarter" idx="12"/>
          </p:nvPr>
        </p:nvSpPr>
        <p:spPr/>
        <p:txBody>
          <a:bodyPr/>
          <a:p>
            <a:fld id="{0419385D-F6E7-6E46-87C3-453A16B6093F}" type="slidenum">
              <a:rPr lang="en-US" smtClean="0"/>
              <a:t>‹#›</a:t>
            </a:fld>
            <a:endParaRPr lang="en-US"/>
          </a:p>
        </p:txBody>
      </p:sp>
      <p:sp>
        <p:nvSpPr>
          <p:cNvPr id="1048680" name="TextBox 11"/>
          <p:cNvSpPr txBox="1"/>
          <p:nvPr/>
        </p:nvSpPr>
        <p:spPr>
          <a:xfrm>
            <a:off x="898295" y="971253"/>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
        <p:nvSpPr>
          <p:cNvPr id="1048681" name="TextBox 14"/>
          <p:cNvSpPr txBox="1"/>
          <p:nvPr/>
        </p:nvSpPr>
        <p:spPr>
          <a:xfrm>
            <a:off x="9330490" y="2613787"/>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24" name="Title 1"/>
          <p:cNvSpPr>
            <a:spLocks noGrp="1"/>
          </p:cNvSpPr>
          <p:nvPr>
            <p:ph type="title"/>
          </p:nvPr>
        </p:nvSpPr>
        <p:spPr>
          <a:xfrm>
            <a:off x="1154954" y="3124201"/>
            <a:ext cx="8825660" cy="1653180"/>
          </a:xfrm>
        </p:spPr>
        <p:txBody>
          <a:bodyPr anchor="b"/>
          <a:lstStyle>
            <a:lvl1pPr algn="l">
              <a:defRPr b="0" cap="none" sz="4000"/>
            </a:lvl1pPr>
          </a:lstStyle>
          <a:p>
            <a:r>
              <a:rPr lang="en-US"/>
              <a:t>Click to edit Master title style</a:t>
            </a:r>
            <a:endParaRPr dirty="0" lang="en-US"/>
          </a:p>
        </p:txBody>
      </p:sp>
      <p:sp>
        <p:nvSpPr>
          <p:cNvPr id="1048625"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694"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95"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7"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9"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0"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01"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40"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41"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6"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8"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9"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8"/>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50"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10" name="Title 1"/>
          <p:cNvSpPr>
            <a:spLocks noGrp="1"/>
          </p:cNvSpPr>
          <p:nvPr>
            <p:ph type="title"/>
          </p:nvPr>
        </p:nvSpPr>
        <p:spPr/>
        <p:txBody>
          <a:bodyPr/>
          <a:p>
            <a:r>
              <a:rPr lang="en-US"/>
              <a:t>Click to edit Master title style</a:t>
            </a:r>
            <a:endParaRPr dirty="0" lang="en-US"/>
          </a:p>
        </p:txBody>
      </p:sp>
      <p:sp>
        <p:nvSpPr>
          <p:cNvPr id="1048711"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713" name="Footer Placeholder 4"/>
          <p:cNvSpPr>
            <a:spLocks noGrp="1"/>
          </p:cNvSpPr>
          <p:nvPr>
            <p:ph type="ftr" sz="quarter" idx="11"/>
          </p:nvPr>
        </p:nvSpPr>
        <p:spPr/>
        <p:txBody>
          <a:bodyPr/>
          <a:p>
            <a:endParaRPr lang="en-US"/>
          </a:p>
        </p:txBody>
      </p:sp>
      <p:sp>
        <p:nvSpPr>
          <p:cNvPr id="1048714"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69"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70"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53"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654"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CEBA2657-3369-E441-835A-79706011ACE5}" type="datetimeFigureOut">
              <a:rPr lang="en-US" smtClean="0"/>
              <a:t>1/24/2024</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4"/>
          <p:cNvSpPr>
            <a:spLocks noGrp="1"/>
          </p:cNvSpPr>
          <p:nvPr>
            <p:ph type="dt" sz="half" idx="10"/>
          </p:nvPr>
        </p:nvSpPr>
        <p:spPr/>
        <p:txBody>
          <a:bodyPr/>
          <a:p>
            <a:fld id="{CEBA2657-3369-E441-835A-79706011ACE5}" type="datetimeFigureOut">
              <a:rPr lang="en-US" smtClean="0"/>
              <a:t>1/24/2024</a:t>
            </a:fld>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endParaRPr dirty="0" lang="en-US"/>
          </a:p>
        </p:txBody>
      </p:sp>
      <p:sp>
        <p:nvSpPr>
          <p:cNvPr id="1048659"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6"/>
          <p:cNvSpPr>
            <a:spLocks noGrp="1"/>
          </p:cNvSpPr>
          <p:nvPr>
            <p:ph type="dt" sz="half" idx="10"/>
          </p:nvPr>
        </p:nvSpPr>
        <p:spPr/>
        <p:txBody>
          <a:bodyPr/>
          <a:p>
            <a:fld id="{CEBA2657-3369-E441-835A-79706011ACE5}" type="datetimeFigureOut">
              <a:rPr lang="en-US" smtClean="0"/>
              <a:t>1/24/2024</a:t>
            </a:fld>
            <a:endParaRPr lang="en-US"/>
          </a:p>
        </p:txBody>
      </p:sp>
      <p:sp>
        <p:nvSpPr>
          <p:cNvPr id="1048664" name="Footer Placeholder 7"/>
          <p:cNvSpPr>
            <a:spLocks noGrp="1"/>
          </p:cNvSpPr>
          <p:nvPr>
            <p:ph type="ftr" sz="quarter" idx="11"/>
          </p:nvPr>
        </p:nvSpPr>
        <p:spPr/>
        <p:txBody>
          <a:bodyPr/>
          <a:p>
            <a:endParaRPr lang="en-US"/>
          </a:p>
        </p:txBody>
      </p:sp>
      <p:sp>
        <p:nvSpPr>
          <p:cNvPr id="1048665" name="Slide Number Placeholder 8"/>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endParaRPr dirty="0" lang="en-US"/>
          </a:p>
        </p:txBody>
      </p:sp>
      <p:sp>
        <p:nvSpPr>
          <p:cNvPr id="1048621" name="Date Placeholder 2"/>
          <p:cNvSpPr>
            <a:spLocks noGrp="1"/>
          </p:cNvSpPr>
          <p:nvPr>
            <p:ph type="dt" sz="half" idx="10"/>
          </p:nvPr>
        </p:nvSpPr>
        <p:spPr/>
        <p:txBody>
          <a:bodyPr/>
          <a:p>
            <a:fld id="{CEBA2657-3369-E441-835A-79706011ACE5}" type="datetimeFigureOut">
              <a:rPr lang="en-US" smtClean="0"/>
              <a:t>1/24/2024</a:t>
            </a:fld>
            <a:endParaRPr lang="en-US"/>
          </a:p>
        </p:txBody>
      </p:sp>
      <p:sp>
        <p:nvSpPr>
          <p:cNvPr id="1048622" name="Footer Placeholder 3"/>
          <p:cNvSpPr>
            <a:spLocks noGrp="1"/>
          </p:cNvSpPr>
          <p:nvPr>
            <p:ph type="ftr" sz="quarter" idx="11"/>
          </p:nvPr>
        </p:nvSpPr>
        <p:spPr/>
        <p:txBody>
          <a:bodyPr/>
          <a:p>
            <a:endParaRPr lang="en-US"/>
          </a:p>
        </p:txBody>
      </p:sp>
      <p:sp>
        <p:nvSpPr>
          <p:cNvPr id="1048623" name="Slide Number Placeholder 4"/>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66" name="Date Placeholder 1"/>
          <p:cNvSpPr>
            <a:spLocks noGrp="1"/>
          </p:cNvSpPr>
          <p:nvPr>
            <p:ph type="dt" sz="half" idx="10"/>
          </p:nvPr>
        </p:nvSpPr>
        <p:spPr/>
        <p:txBody>
          <a:bodyPr/>
          <a:p>
            <a:fld id="{CEBA2657-3369-E441-835A-79706011ACE5}" type="datetimeFigureOut">
              <a:rPr lang="en-US" smtClean="0"/>
              <a:t>1/24/2024</a:t>
            </a:fld>
            <a:endParaRPr lang="en-US"/>
          </a:p>
        </p:txBody>
      </p:sp>
      <p:sp>
        <p:nvSpPr>
          <p:cNvPr id="1048667" name="Footer Placeholder 2"/>
          <p:cNvSpPr>
            <a:spLocks noGrp="1"/>
          </p:cNvSpPr>
          <p:nvPr>
            <p:ph type="ftr" sz="quarter" idx="11"/>
          </p:nvPr>
        </p:nvSpPr>
        <p:spPr/>
        <p:txBody>
          <a:bodyPr/>
          <a:p>
            <a:endParaRPr lang="en-US"/>
          </a:p>
        </p:txBody>
      </p:sp>
      <p:sp>
        <p:nvSpPr>
          <p:cNvPr id="1048668" name="Slide Number Placeholder 3"/>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04" name="Title 1"/>
          <p:cNvSpPr>
            <a:spLocks noGrp="1"/>
          </p:cNvSpPr>
          <p:nvPr>
            <p:ph type="title"/>
          </p:nvPr>
        </p:nvSpPr>
        <p:spPr>
          <a:xfrm>
            <a:off x="1154953" y="1447800"/>
            <a:ext cx="3401064" cy="1447800"/>
          </a:xfrm>
        </p:spPr>
        <p:txBody>
          <a:bodyPr anchor="b"/>
          <a:lstStyle>
            <a:lvl1pPr algn="l">
              <a:defRPr b="0" sz="2400"/>
            </a:lvl1pPr>
          </a:lstStyle>
          <a:p>
            <a:r>
              <a:rPr lang="en-US"/>
              <a:t>Click to edit Master title style</a:t>
            </a:r>
            <a:endParaRPr dirty="0" lang="en-US"/>
          </a:p>
        </p:txBody>
      </p:sp>
      <p:sp>
        <p:nvSpPr>
          <p:cNvPr id="1048705"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Text Placeholder 3"/>
          <p:cNvSpPr>
            <a:spLocks noGrp="1"/>
          </p:cNvSpPr>
          <p:nvPr>
            <p:ph type="body" sz="half" idx="2"/>
          </p:nvPr>
        </p:nvSpPr>
        <p:spPr>
          <a:xfrm>
            <a:off x="1154953"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7" name="Date Placeholder 4"/>
          <p:cNvSpPr>
            <a:spLocks noGrp="1"/>
          </p:cNvSpPr>
          <p:nvPr>
            <p:ph type="dt" sz="half" idx="10"/>
          </p:nvPr>
        </p:nvSpPr>
        <p:spPr/>
        <p:txBody>
          <a:bodyPr/>
          <a:p>
            <a:fld id="{CEBA2657-3369-E441-835A-79706011ACE5}" type="datetimeFigureOut">
              <a:rPr lang="en-US" smtClean="0"/>
              <a:t>1/24/2024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34"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35"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6"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CEBA2657-3369-E441-835A-79706011ACE5}" type="datetimeFigureOut">
              <a:rPr lang="en-US" smtClean="0"/>
              <a:t>1/24/2024</a:t>
            </a:fld>
            <a:endParaRPr lang="en-US"/>
          </a:p>
        </p:txBody>
      </p:sp>
      <p:sp>
        <p:nvSpPr>
          <p:cNvPr id="1048638" name="Footer Placeholder 5"/>
          <p:cNvSpPr>
            <a:spLocks noGrp="1"/>
          </p:cNvSpPr>
          <p:nvPr>
            <p:ph type="ftr" sz="quarter" idx="11"/>
          </p:nvPr>
        </p:nvSpPr>
        <p:spPr/>
        <p:txBody>
          <a:bodyPr/>
          <a:p>
            <a:endParaRPr lang="en-US"/>
          </a:p>
        </p:txBody>
      </p:sp>
      <p:sp>
        <p:nvSpPr>
          <p:cNvPr id="1048639" name="Slide Number Placeholder 6"/>
          <p:cNvSpPr>
            <a:spLocks noGrp="1"/>
          </p:cNvSpPr>
          <p:nvPr>
            <p:ph type="sldNum" sz="quarter" idx="12"/>
          </p:nvPr>
        </p:nvSpPr>
        <p:spPr/>
        <p:txBody>
          <a:bodyPr/>
          <a:p>
            <a:fld id="{0419385D-F6E7-6E46-87C3-453A16B609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5878"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CEBA2657-3369-E441-835A-79706011ACE5}" type="datetimeFigureOut">
              <a:rPr lang="en-US" smtClean="0"/>
              <a:t>1/24/2024</a:t>
            </a:fld>
            <a:endParaRPr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US"/>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0419385D-F6E7-6E46-87C3-453A16B6093F}"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Title 1"/>
          <p:cNvSpPr>
            <a:spLocks noGrp="1"/>
          </p:cNvSpPr>
          <p:nvPr>
            <p:ph type="ctrTitle"/>
          </p:nvPr>
        </p:nvSpPr>
        <p:spPr>
          <a:xfrm>
            <a:off x="1007471" y="710381"/>
            <a:ext cx="8825658" cy="3329581"/>
          </a:xfrm>
        </p:spPr>
        <p:txBody>
          <a:bodyPr>
            <a:normAutofit fontScale="91667"/>
          </a:bodyPr>
          <a:p>
            <a:r>
              <a:rPr dirty="0" lang="en-US"/>
              <a:t>HELICOPTER VIBRATIONS DIAGNOSTIC FOR MAINTENANCE </a:t>
            </a:r>
          </a:p>
        </p:txBody>
      </p:sp>
      <p:sp>
        <p:nvSpPr>
          <p:cNvPr id="1048589" name="Subtitle 2"/>
          <p:cNvSpPr>
            <a:spLocks noGrp="1"/>
          </p:cNvSpPr>
          <p:nvPr>
            <p:ph type="subTitle" idx="1"/>
          </p:nvPr>
        </p:nvSpPr>
        <p:spPr>
          <a:xfrm>
            <a:off x="1154955" y="4203291"/>
            <a:ext cx="8825658" cy="2300748"/>
          </a:xfrm>
        </p:spPr>
        <p:txBody>
          <a:bodyPr>
            <a:noAutofit/>
          </a:bodyPr>
          <a:p>
            <a:r>
              <a:rPr b="1" dirty="0" sz="1600" lang="en-US"/>
              <a:t>Presented by;</a:t>
            </a:r>
          </a:p>
          <a:p>
            <a:r>
              <a:rPr b="1" dirty="0" sz="1600" lang="en-US"/>
              <a:t>   1. Pantaleo </a:t>
            </a:r>
            <a:r>
              <a:rPr b="1" dirty="0" sz="1600" lang="en-US" err="1"/>
              <a:t>Kiruwa</a:t>
            </a:r>
            <a:r>
              <a:rPr b="1" dirty="0" sz="1600" lang="en-US"/>
              <a:t>  20BTRAS057</a:t>
            </a:r>
          </a:p>
          <a:p>
            <a:r>
              <a:rPr b="1" dirty="0" sz="1600" lang="en-US"/>
              <a:t>  2. Ibrahim </a:t>
            </a:r>
            <a:r>
              <a:rPr b="1" dirty="0" sz="1600" lang="en-US" err="1"/>
              <a:t>Kassim</a:t>
            </a:r>
            <a:r>
              <a:rPr b="1" dirty="0" sz="1600" lang="en-US"/>
              <a:t>  20BTRAN047</a:t>
            </a:r>
          </a:p>
          <a:p>
            <a:r>
              <a:rPr b="1" dirty="0" sz="1600" lang="en-US"/>
              <a:t>  3. </a:t>
            </a:r>
            <a:r>
              <a:rPr b="1" dirty="0" sz="1600" lang="en-US" err="1"/>
              <a:t>Theopor</a:t>
            </a:r>
            <a:r>
              <a:rPr b="1" dirty="0" sz="1600" lang="en-US"/>
              <a:t> Henjewele 2OBTRAS067</a:t>
            </a:r>
          </a:p>
          <a:p>
            <a:r>
              <a:rPr b="1" dirty="0" sz="1600" lang="en-US"/>
              <a:t>  4. Samuel Edson 20BTRAN041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itle 1"/>
          <p:cNvSpPr>
            <a:spLocks noGrp="1"/>
          </p:cNvSpPr>
          <p:nvPr>
            <p:ph type="title"/>
          </p:nvPr>
        </p:nvSpPr>
        <p:spPr/>
        <p:txBody>
          <a:bodyPr/>
          <a:p>
            <a:r>
              <a:rPr dirty="0" lang="en-US"/>
              <a:t>Side view</a:t>
            </a:r>
          </a:p>
        </p:txBody>
      </p:sp>
      <p:pic>
        <p:nvPicPr>
          <p:cNvPr id="2097161" name=""/>
          <p:cNvPicPr>
            <a:picLocks/>
          </p:cNvPicPr>
          <p:nvPr/>
        </p:nvPicPr>
        <p:blipFill>
          <a:blip xmlns:r="http://schemas.openxmlformats.org/officeDocument/2006/relationships" r:embed="rId1"/>
          <a:stretch>
            <a:fillRect/>
          </a:stretch>
        </p:blipFill>
        <p:spPr>
          <a:xfrm rot="0">
            <a:off x="1339849" y="1152982"/>
            <a:ext cx="9512300" cy="507152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Title 1"/>
          <p:cNvSpPr>
            <a:spLocks noGrp="1"/>
          </p:cNvSpPr>
          <p:nvPr>
            <p:ph type="title"/>
          </p:nvPr>
        </p:nvSpPr>
        <p:spPr/>
        <p:txBody>
          <a:bodyPr/>
          <a:p>
            <a:r>
              <a:rPr dirty="0" lang="en-US"/>
              <a:t>Top view</a:t>
            </a:r>
          </a:p>
        </p:txBody>
      </p:sp>
      <p:pic>
        <p:nvPicPr>
          <p:cNvPr id="2097162" name=""/>
          <p:cNvPicPr>
            <a:picLocks/>
          </p:cNvPicPr>
          <p:nvPr/>
        </p:nvPicPr>
        <p:blipFill>
          <a:blip xmlns:r="http://schemas.openxmlformats.org/officeDocument/2006/relationships" r:embed="rId1"/>
          <a:stretch>
            <a:fillRect/>
          </a:stretch>
        </p:blipFill>
        <p:spPr>
          <a:xfrm rot="0">
            <a:off x="1578352" y="1152983"/>
            <a:ext cx="8768819" cy="50966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dirty="0" lang="en-US"/>
              <a:t>Front view</a:t>
            </a:r>
          </a:p>
        </p:txBody>
      </p:sp>
      <p:pic>
        <p:nvPicPr>
          <p:cNvPr id="2097163" name=""/>
          <p:cNvPicPr>
            <a:picLocks/>
          </p:cNvPicPr>
          <p:nvPr/>
        </p:nvPicPr>
        <p:blipFill>
          <a:blip xmlns:r="http://schemas.openxmlformats.org/officeDocument/2006/relationships" r:embed="rId1"/>
          <a:stretch>
            <a:fillRect/>
          </a:stretch>
        </p:blipFill>
        <p:spPr>
          <a:xfrm rot="0">
            <a:off x="962130" y="1317850"/>
            <a:ext cx="10267738" cy="5418112"/>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Content Placeholder 2"/>
          <p:cNvSpPr>
            <a:spLocks noGrp="1"/>
          </p:cNvSpPr>
          <p:nvPr>
            <p:ph idx="1"/>
          </p:nvPr>
        </p:nvSpPr>
        <p:spPr>
          <a:xfrm>
            <a:off x="646112" y="814054"/>
            <a:ext cx="10134959" cy="5601495"/>
          </a:xfrm>
        </p:spPr>
        <p:txBody>
          <a:bodyPr>
            <a:normAutofit/>
          </a:bodyPr>
          <a:p>
            <a:pPr lvl="0"/>
            <a:r>
              <a:rPr b="1" dirty="0" lang="en-GB"/>
              <a:t>Mathematical </a:t>
            </a:r>
            <a:r>
              <a:rPr b="1" dirty="0" lang="en-GB" err="1"/>
              <a:t>Modeling</a:t>
            </a:r>
            <a:r>
              <a:rPr b="1" dirty="0" lang="en-GB"/>
              <a:t> of Vibrations: </a:t>
            </a:r>
            <a:endParaRPr dirty="0" lang="en-US"/>
          </a:p>
          <a:p>
            <a:r>
              <a:rPr dirty="0" lang="en-GB"/>
              <a:t>Simultaneously, theoretical ideas are utilised to construct mathematical models for vibration analysis. The mathematical description of the vibrational modes of the helicopter is also achieved through the application of transfer matrix techniques and modal analysis. These models use analytical techniques to try and capture the dynamics that are intrinsic to the helicopter system.</a:t>
            </a:r>
            <a:endParaRPr dirty="0" lang="en-US"/>
          </a:p>
          <a:p>
            <a:endParaRPr dirty="0" lang="en-US"/>
          </a:p>
          <a:p>
            <a:pPr lvl="0"/>
            <a:r>
              <a:rPr b="1" dirty="0" lang="en-GB"/>
              <a:t>Comparison of Results and sensitivity Analysis:</a:t>
            </a:r>
            <a:r>
              <a:rPr dirty="0" lang="en-GB"/>
              <a:t> </a:t>
            </a:r>
            <a:r>
              <a:rPr b="1" dirty="0" lang="en-GB"/>
              <a:t> </a:t>
            </a:r>
            <a:endParaRPr dirty="0" lang="en-US"/>
          </a:p>
          <a:p>
            <a:r>
              <a:rPr dirty="0" lang="en-GB"/>
              <a:t>A thorough comparison between the outcomes of the MSC Nastran simulations and the mathematical models is the next important stage. To determine the effect of changing parameters on vibration response, sensitivity analyses are carried out within MSC Nastran along with a thorough evaluation of discrepancies and correlations. The comparison's findings shed light on the precision and constraints of mathematical and numerical modelling methods.</a:t>
            </a:r>
            <a:endParaRPr dirty="0" lang="en-US"/>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Content Placeholder 2"/>
          <p:cNvSpPr>
            <a:spLocks noGrp="1"/>
          </p:cNvSpPr>
          <p:nvPr>
            <p:ph idx="1"/>
          </p:nvPr>
        </p:nvSpPr>
        <p:spPr>
          <a:xfrm>
            <a:off x="486698" y="825910"/>
            <a:ext cx="9563156" cy="5422489"/>
          </a:xfrm>
        </p:spPr>
        <p:txBody>
          <a:bodyPr/>
          <a:p>
            <a:pPr lvl="0"/>
            <a:r>
              <a:rPr b="1" dirty="0" lang="en-GB"/>
              <a:t>Validation with Experimental Data</a:t>
            </a:r>
            <a:r>
              <a:rPr b="1" lang="en-GB"/>
              <a:t>: </a:t>
            </a:r>
          </a:p>
          <a:p>
            <a:pPr indent="0" lvl="0" marL="0">
              <a:buNone/>
            </a:pPr>
            <a:endParaRPr dirty="0" lang="en-US"/>
          </a:p>
          <a:p>
            <a:pPr indent="0" marL="0">
              <a:buNone/>
            </a:pPr>
            <a:r>
              <a:rPr dirty="0" lang="en-GB"/>
              <a:t>    Validation of the models are performed by comparing the simulation    results with available experimental data, ensuring that the numerical and mathematical models accurately represent the helicopter's dynamic </a:t>
            </a:r>
            <a:r>
              <a:rPr dirty="0" lang="en-GB" err="1"/>
              <a:t>behavior</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4" name="Title 1"/>
          <p:cNvSpPr>
            <a:spLocks noGrp="1"/>
          </p:cNvSpPr>
          <p:nvPr>
            <p:ph type="title"/>
          </p:nvPr>
        </p:nvSpPr>
        <p:spPr/>
        <p:txBody>
          <a:bodyPr/>
          <a:p>
            <a:r>
              <a:rPr dirty="0" lang="en-US"/>
              <a:t>Cont..</a:t>
            </a:r>
          </a:p>
        </p:txBody>
      </p:sp>
      <p:sp>
        <p:nvSpPr>
          <p:cNvPr id="1048615" name="Content Placeholder 2"/>
          <p:cNvSpPr>
            <a:spLocks noGrp="1"/>
          </p:cNvSpPr>
          <p:nvPr>
            <p:ph idx="1"/>
          </p:nvPr>
        </p:nvSpPr>
        <p:spPr>
          <a:xfrm>
            <a:off x="838200" y="1502896"/>
            <a:ext cx="10515600" cy="4351338"/>
          </a:xfrm>
        </p:spPr>
        <p:txBody>
          <a:bodyPr>
            <a:normAutofit lnSpcReduction="10000"/>
          </a:bodyPr>
          <a:p>
            <a:r>
              <a:rPr b="1" dirty="0" lang="en-US"/>
              <a:t>Import of Helicopter Model into MSC Nastran:</a:t>
            </a:r>
            <a:endParaRPr dirty="0" lang="en-US"/>
          </a:p>
          <a:p>
            <a:pPr lvl="1"/>
            <a:r>
              <a:rPr dirty="0" lang="en-US"/>
              <a:t>The helicopter model is imported into MSC Nastran to facilitate a finite element analysis.</a:t>
            </a:r>
          </a:p>
          <a:p>
            <a:pPr lvl="1"/>
            <a:r>
              <a:rPr dirty="0" lang="en-US"/>
              <a:t>Attention is given to accurately represent real-world conditions by determining material parameters, establishing boundary conditions, and defining loading scenarios.</a:t>
            </a:r>
          </a:p>
          <a:p>
            <a:r>
              <a:rPr b="1" dirty="0" lang="en-US"/>
              <a:t>Vibration Analysis with MSC Nastran:</a:t>
            </a:r>
            <a:endParaRPr dirty="0" lang="en-US"/>
          </a:p>
          <a:p>
            <a:pPr lvl="1"/>
            <a:r>
              <a:rPr dirty="0" lang="en-US"/>
              <a:t>MSC Nastran is employed to conduct a vibration analysis of the helicopter.</a:t>
            </a:r>
          </a:p>
          <a:p>
            <a:pPr lvl="1"/>
            <a:r>
              <a:rPr dirty="0" lang="en-US"/>
              <a:t>Special focus is placed on capturing dynamic behavior and vibrations originating from critical components such as the engine, gearbox, rotor system, and tail rotor.</a:t>
            </a:r>
          </a:p>
          <a:p>
            <a:pPr lvl="1"/>
            <a:r>
              <a:rPr dirty="0" lang="en-US"/>
              <a:t>The simulation aims to generate comprehensive vibration response data, providing insights into the various vibrational modes exhibited by the helicopter.</a:t>
            </a:r>
          </a:p>
          <a:p>
            <a:r>
              <a:rPr dirty="0" lang="en-GB"/>
              <a:t> </a:t>
            </a:r>
            <a:endParaRPr dirty="0" lang="en-US"/>
          </a:p>
          <a:p>
            <a:pPr indent="-514350" marL="514350">
              <a:buFont typeface="+mj-lt"/>
              <a:buAutoNum type="arabicPeriod"/>
            </a:pP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1"/>
          <p:cNvSpPr>
            <a:spLocks noGrp="1"/>
          </p:cNvSpPr>
          <p:nvPr>
            <p:ph type="title"/>
          </p:nvPr>
        </p:nvSpPr>
        <p:spPr/>
        <p:txBody>
          <a:bodyPr/>
          <a:p>
            <a:endParaRPr lang="en-US"/>
          </a:p>
        </p:txBody>
      </p:sp>
      <p:sp>
        <p:nvSpPr>
          <p:cNvPr id="1048617" name="Content Placeholder 2"/>
          <p:cNvSpPr>
            <a:spLocks noGrp="1"/>
          </p:cNvSpPr>
          <p:nvPr>
            <p:ph idx="1"/>
          </p:nvPr>
        </p:nvSpPr>
        <p:spPr/>
        <p:txBody>
          <a:bodyPr>
            <a:normAutofit fontScale="94444"/>
          </a:bodyPr>
          <a:p>
            <a:pPr lvl="0"/>
            <a:r>
              <a:rPr b="1" dirty="0" lang="en-GB"/>
              <a:t>Optimization and Refinement: </a:t>
            </a:r>
            <a:endParaRPr dirty="0" lang="en-US"/>
          </a:p>
          <a:p>
            <a:pPr lvl="1"/>
            <a:r>
              <a:rPr dirty="0" lang="en-GB"/>
              <a:t>An iterative optimization process is then followed, refining both models based on the comparison results and improving the overall accuracy of vibration predictions.</a:t>
            </a:r>
            <a:endParaRPr dirty="0" lang="en-US"/>
          </a:p>
          <a:p>
            <a:pPr indent="0" marL="0">
              <a:buNone/>
            </a:pPr>
            <a:r>
              <a:rPr dirty="0" lang="en-GB"/>
              <a:t> </a:t>
            </a:r>
            <a:endParaRPr dirty="0" lang="en-US"/>
          </a:p>
          <a:p>
            <a:pPr indent="0" lvl="0" marL="0">
              <a:buNone/>
            </a:pPr>
            <a:r>
              <a:rPr b="1" dirty="0" lang="en-GB"/>
              <a:t> Documentation and Reporting:</a:t>
            </a:r>
            <a:r>
              <a:rPr dirty="0" lang="en-GB"/>
              <a:t> </a:t>
            </a:r>
            <a:endParaRPr dirty="0" lang="en-US"/>
          </a:p>
          <a:p>
            <a:r>
              <a:rPr dirty="0" lang="en-GB"/>
              <a:t>The final step in the process is thorough reporting and documentation. A comprehensive report that covers the entire process—model development, analysis settings, comparison outcomes, and optimization recommendations—must be generated. The study will open the door for future developments in modelling techniques by offering insightful information on the benefits and drawbacks of numerical simulations for helicopter vibration analysis with MSC Nastran and mathematical models.</a:t>
            </a:r>
            <a:endParaRPr dirty="0" lang="en-US"/>
          </a:p>
          <a:p>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itle 1"/>
          <p:cNvSpPr>
            <a:spLocks noGrp="1"/>
          </p:cNvSpPr>
          <p:nvPr>
            <p:ph type="title"/>
          </p:nvPr>
        </p:nvSpPr>
        <p:spPr/>
        <p:txBody>
          <a:bodyPr/>
          <a:p>
            <a:r>
              <a:rPr dirty="0" lang="en-US"/>
              <a:t>Conclusion </a:t>
            </a:r>
          </a:p>
        </p:txBody>
      </p:sp>
      <p:sp>
        <p:nvSpPr>
          <p:cNvPr id="1048619" name="Content Placeholder 2"/>
          <p:cNvSpPr>
            <a:spLocks noGrp="1"/>
          </p:cNvSpPr>
          <p:nvPr>
            <p:ph idx="1"/>
          </p:nvPr>
        </p:nvSpPr>
        <p:spPr>
          <a:xfrm>
            <a:off x="838200" y="1511393"/>
            <a:ext cx="10515600" cy="4351338"/>
          </a:xfrm>
        </p:spPr>
        <p:txBody>
          <a:bodyPr>
            <a:normAutofit/>
          </a:bodyPr>
          <a:p>
            <a:r>
              <a:rPr dirty="0" lang="en-GB"/>
              <a:t>The potential of Helicopter Vibration Diagnostic (HVD) technology to transform helicopter maintenance procedures was thoroughly investigated in this paper, which concludes. </a:t>
            </a:r>
          </a:p>
          <a:p>
            <a:r>
              <a:rPr dirty="0" lang="en-GB"/>
              <a:t>The methodology comprised creating and implementing the HVD system with MSC Nastran for finite element analysis, as was explained in detail throughout the discussions.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dirty="0" lang="en-US"/>
              <a:t>Description and Objectives. </a:t>
            </a:r>
          </a:p>
        </p:txBody>
      </p:sp>
      <p:sp>
        <p:nvSpPr>
          <p:cNvPr id="1048596" name="Content Placeholder 2"/>
          <p:cNvSpPr>
            <a:spLocks noGrp="1"/>
          </p:cNvSpPr>
          <p:nvPr>
            <p:ph idx="1"/>
          </p:nvPr>
        </p:nvSpPr>
        <p:spPr>
          <a:xfrm>
            <a:off x="838200" y="1502895"/>
            <a:ext cx="10515600" cy="5015891"/>
          </a:xfrm>
        </p:spPr>
        <p:txBody>
          <a:bodyPr>
            <a:normAutofit/>
          </a:bodyPr>
          <a:p>
            <a:pPr indent="0" marL="0">
              <a:buNone/>
            </a:pPr>
            <a:r>
              <a:rPr dirty="0" lang="en-US"/>
              <a:t>Several objectives and requirements are maintained for the Helicopter Vibration Diagnostic for Maintenance. Among the objectives are:</a:t>
            </a:r>
          </a:p>
          <a:p>
            <a:endParaRPr dirty="0" lang="en-GB"/>
          </a:p>
          <a:p>
            <a:endParaRPr dirty="0" lang="en-GB"/>
          </a:p>
          <a:p>
            <a:r>
              <a:rPr b="1" dirty="0" lang="en-US"/>
              <a:t>Gathering of modal data: </a:t>
            </a:r>
            <a:r>
              <a:rPr dirty="0" lang="en-US"/>
              <a:t>this leads to the extraction of free-response quantities such as resonant shapes/frequencies, damping levels, and frequency/time domain response function.</a:t>
            </a:r>
          </a:p>
          <a:p>
            <a:endParaRPr dirty="0" lang="en-GB"/>
          </a:p>
          <a:p>
            <a:r>
              <a:rPr dirty="0" lang="en-US"/>
              <a:t>The accurate gathering of data is to be accomplished using existing computational software: MSC </a:t>
            </a:r>
            <a:r>
              <a:rPr dirty="0" lang="en-US" err="1"/>
              <a:t>Patran</a:t>
            </a:r>
            <a:r>
              <a:rPr dirty="0" lang="en-US"/>
              <a:t> and Nastran.</a:t>
            </a:r>
          </a:p>
          <a:p>
            <a:endParaRPr dirty="0"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dirty="0" lang="en-US" err="1"/>
              <a:t>Cont</a:t>
            </a:r>
            <a:r>
              <a:rPr dirty="0" lang="en-US"/>
              <a:t>…</a:t>
            </a:r>
          </a:p>
        </p:txBody>
      </p:sp>
      <p:sp>
        <p:nvSpPr>
          <p:cNvPr id="1048598" name="Content Placeholder 2"/>
          <p:cNvSpPr>
            <a:spLocks noGrp="1"/>
          </p:cNvSpPr>
          <p:nvPr>
            <p:ph idx="1"/>
          </p:nvPr>
        </p:nvSpPr>
        <p:spPr/>
        <p:txBody>
          <a:bodyPr/>
          <a:p>
            <a:r>
              <a:rPr b="1" dirty="0" lang="en-US"/>
              <a:t>Placement and orientation of Vibration prone points: </a:t>
            </a:r>
            <a:r>
              <a:rPr dirty="0" lang="en-US"/>
              <a:t>The project emphasizes that vibrations in helicopters are mostly caused by the rotor system, tail rotor, engine, and gearbox. </a:t>
            </a:r>
          </a:p>
          <a:p>
            <a:endParaRPr dirty="0" lang="en-US"/>
          </a:p>
          <a:p>
            <a:r>
              <a:rPr dirty="0" lang="en-US"/>
              <a:t>To obtain a statement of minimum loading excitation levels and their corresponding frequency ranges used.</a:t>
            </a:r>
          </a:p>
          <a:p>
            <a:endParaRPr dirty="0" lang="en-US"/>
          </a:p>
          <a:p>
            <a:r>
              <a:rPr b="1" dirty="0" lang="en-US"/>
              <a:t>Selection of specific correlation points and the coincidence of accelerometer measurement locations with NASTRAN model grid points.</a:t>
            </a:r>
            <a:endParaRPr dirty="0" lang="en-US"/>
          </a:p>
          <a:p>
            <a:endParaRPr dirty="0" lang="en-US"/>
          </a:p>
          <a:p>
            <a:endParaRPr b="1"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Title 1"/>
          <p:cNvSpPr>
            <a:spLocks noGrp="1"/>
          </p:cNvSpPr>
          <p:nvPr>
            <p:ph type="title"/>
          </p:nvPr>
        </p:nvSpPr>
        <p:spPr/>
        <p:txBody>
          <a:bodyPr/>
          <a:p>
            <a:r>
              <a:rPr dirty="0" lang="en-US"/>
              <a:t>MODEL CREATION AND ANALYSIS</a:t>
            </a:r>
          </a:p>
        </p:txBody>
      </p:sp>
      <p:sp>
        <p:nvSpPr>
          <p:cNvPr id="1048600" name="Content Placeholder 2"/>
          <p:cNvSpPr>
            <a:spLocks noGrp="1"/>
          </p:cNvSpPr>
          <p:nvPr>
            <p:ph idx="1"/>
          </p:nvPr>
        </p:nvSpPr>
        <p:spPr>
          <a:xfrm>
            <a:off x="838200" y="1556684"/>
            <a:ext cx="10515600" cy="4351338"/>
          </a:xfrm>
        </p:spPr>
        <p:txBody>
          <a:bodyPr>
            <a:normAutofit/>
          </a:bodyPr>
          <a:p>
            <a:r>
              <a:rPr dirty="0" lang="en-GB"/>
              <a:t>T</a:t>
            </a:r>
            <a:r>
              <a:rPr dirty="0" sz="2000" lang="en-GB"/>
              <a:t>he suggested methodology involved performing finite element analysis of a planned helicopter model with an emphasis on dynamic behaviour and precise structural component representation. </a:t>
            </a:r>
          </a:p>
          <a:p>
            <a:endParaRPr dirty="0" lang="en-GB"/>
          </a:p>
          <a:p>
            <a:r>
              <a:rPr dirty="0" lang="en-GB"/>
              <a:t>Given their complex mechanical architecture and wide range of operating situations, helicopters are highly dependent on reliable maintenance procedures, as demonstrated by a number of studies.</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1" name="Title 1"/>
          <p:cNvSpPr>
            <a:spLocks noGrp="1"/>
          </p:cNvSpPr>
          <p:nvPr>
            <p:ph type="title"/>
          </p:nvPr>
        </p:nvSpPr>
        <p:spPr/>
        <p:txBody>
          <a:bodyPr/>
          <a:p>
            <a:r>
              <a:rPr dirty="0" lang="en-US"/>
              <a:t>Cont..</a:t>
            </a:r>
          </a:p>
        </p:txBody>
      </p:sp>
      <p:sp>
        <p:nvSpPr>
          <p:cNvPr id="1048602" name="Content Placeholder 2"/>
          <p:cNvSpPr>
            <a:spLocks noGrp="1"/>
          </p:cNvSpPr>
          <p:nvPr>
            <p:ph idx="1"/>
          </p:nvPr>
        </p:nvSpPr>
        <p:spPr/>
        <p:txBody>
          <a:bodyPr>
            <a:normAutofit lnSpcReduction="10000"/>
          </a:bodyPr>
          <a:p>
            <a:r>
              <a:rPr dirty="0" lang="en-US"/>
              <a:t>The project took account vibrations analysis in helicopters are caused by the rotor system, tail rotor, engine, and gearbox. </a:t>
            </a:r>
          </a:p>
          <a:p>
            <a:pPr indent="0" marL="0">
              <a:buNone/>
            </a:pPr>
            <a:r>
              <a:rPr dirty="0" lang="en-GB"/>
              <a:t> </a:t>
            </a:r>
          </a:p>
          <a:p>
            <a:r>
              <a:rPr dirty="0" lang="en-GB"/>
              <a:t>These vibrations have been found to be the cause of fatigue damage to structural elements, which makes people uncomfortable, makes it difficult to read instruments, and reduces weapon systems' efficacy. Innovative HVD systems that detect and analyse these vibrations become effective instruments for condition monitoring in the helicopter sector. </a:t>
            </a:r>
          </a:p>
          <a:p>
            <a:pPr indent="0" marL="0">
              <a:buNone/>
            </a:pPr>
            <a:endParaRPr dirty="0" lang="en-GB"/>
          </a:p>
          <a:p>
            <a:r>
              <a:rPr dirty="0" lang="en-GB"/>
              <a:t>Studies emphasise the growing acceptance of vibration monitoring and analysis as standard procedures, highlighting the technique's value as a predictive maintenance tool.</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Title 1"/>
          <p:cNvSpPr>
            <a:spLocks noGrp="1"/>
          </p:cNvSpPr>
          <p:nvPr>
            <p:ph type="title"/>
          </p:nvPr>
        </p:nvSpPr>
        <p:spPr/>
        <p:txBody>
          <a:bodyPr/>
          <a:p>
            <a:r>
              <a:rPr dirty="0" lang="en-US"/>
              <a:t>Methodology </a:t>
            </a:r>
          </a:p>
        </p:txBody>
      </p:sp>
      <p:sp>
        <p:nvSpPr>
          <p:cNvPr id="1048604" name="Content Placeholder 2"/>
          <p:cNvSpPr>
            <a:spLocks noGrp="1"/>
          </p:cNvSpPr>
          <p:nvPr>
            <p:ph idx="1"/>
          </p:nvPr>
        </p:nvSpPr>
        <p:spPr>
          <a:xfrm>
            <a:off x="528484" y="1292480"/>
            <a:ext cx="10515600" cy="4423241"/>
          </a:xfrm>
        </p:spPr>
        <p:txBody>
          <a:bodyPr>
            <a:noAutofit/>
          </a:bodyPr>
          <a:p>
            <a:r>
              <a:rPr dirty="0" sz="2400" lang="en-US"/>
              <a:t>The analysis involved distributing structural and nonstructural weight to the appropriate areas of the finite element model.</a:t>
            </a:r>
          </a:p>
          <a:p>
            <a:endParaRPr dirty="0" sz="2400" lang="en-GB"/>
          </a:p>
          <a:p>
            <a:r>
              <a:rPr dirty="0" sz="2400" lang="en-US"/>
              <a:t>In the case of rotorcraft, most weight is of a nonstructural nature.</a:t>
            </a:r>
          </a:p>
          <a:p>
            <a:endParaRPr dirty="0" sz="2400" lang="en-US"/>
          </a:p>
          <a:p>
            <a:r>
              <a:rPr dirty="0" sz="2400" lang="en-US"/>
              <a:t>The mass model was generated by listing the weight and inertia properties of several components.</a:t>
            </a:r>
          </a:p>
          <a:p>
            <a:endParaRPr dirty="0" sz="2400" lang="en-US"/>
          </a:p>
          <a:p>
            <a:r>
              <a:rPr dirty="0" sz="2400" lang="en-US"/>
              <a:t>The analysis also involved presenting with the problem of developing an analytical damping model for the global finite element model based upon the realistic dynamic behavior of the rotorcraft fuselage.</a:t>
            </a:r>
            <a:endParaRPr dirty="0" sz="24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itle 1"/>
          <p:cNvSpPr>
            <a:spLocks noGrp="1"/>
          </p:cNvSpPr>
          <p:nvPr>
            <p:ph type="title"/>
          </p:nvPr>
        </p:nvSpPr>
        <p:spPr>
          <a:xfrm>
            <a:off x="838200" y="383054"/>
            <a:ext cx="10515600" cy="1325563"/>
          </a:xfrm>
        </p:spPr>
        <p:txBody>
          <a:bodyPr/>
          <a:p>
            <a:r>
              <a:rPr dirty="0" lang="en-US"/>
              <a:t>Model Analysis in </a:t>
            </a:r>
            <a:r>
              <a:rPr dirty="0" lang="en-US" err="1"/>
              <a:t>Patran</a:t>
            </a:r>
            <a:r>
              <a:rPr dirty="0" lang="en-US"/>
              <a:t>.</a:t>
            </a:r>
          </a:p>
        </p:txBody>
      </p:sp>
      <p:pic>
        <p:nvPicPr>
          <p:cNvPr id="2097156" name="Content Placeholder 10"/>
          <p:cNvPicPr>
            <a:picLocks noChangeAspect="1" noGrp="1"/>
          </p:cNvPicPr>
          <p:nvPr>
            <p:ph idx="1"/>
          </p:nvPr>
        </p:nvPicPr>
        <p:blipFill>
          <a:blip xmlns:r="http://schemas.openxmlformats.org/officeDocument/2006/relationships" r:embed="rId1"/>
          <a:stretch>
            <a:fillRect/>
          </a:stretch>
        </p:blipFill>
        <p:spPr>
          <a:xfrm>
            <a:off x="347607" y="1708617"/>
            <a:ext cx="11126182" cy="460734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dirty="0" lang="en-US"/>
              <a:t>Simplified Model</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1103313" y="1853249"/>
            <a:ext cx="10042716" cy="414262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itle 1"/>
          <p:cNvSpPr>
            <a:spLocks noGrp="1"/>
          </p:cNvSpPr>
          <p:nvPr>
            <p:ph type="title"/>
          </p:nvPr>
        </p:nvSpPr>
        <p:spPr/>
        <p:txBody>
          <a:bodyPr/>
          <a:p>
            <a:r>
              <a:rPr dirty="0" lang="en-US"/>
              <a:t>Modeling Check.</a:t>
            </a:r>
          </a:p>
        </p:txBody>
      </p:sp>
      <p:sp>
        <p:nvSpPr>
          <p:cNvPr id="1048608" name="Content Placeholder 2"/>
          <p:cNvSpPr>
            <a:spLocks noGrp="1"/>
          </p:cNvSpPr>
          <p:nvPr>
            <p:ph idx="1"/>
          </p:nvPr>
        </p:nvSpPr>
        <p:spPr/>
        <p:txBody>
          <a:bodyPr/>
          <a:p>
            <a:r>
              <a:rPr dirty="0" lang="en-GB"/>
              <a:t> </a:t>
            </a:r>
            <a:r>
              <a:rPr dirty="0" lang="en-US"/>
              <a:t>To attain a certain level of confidence in the finite element discretization, several modeling checks are being performed to ensure that the model characterizes the true dynamic behavior of the physical structure.</a:t>
            </a:r>
          </a:p>
          <a:p>
            <a:endParaRPr dirty="0" sz="1400" lang="en-US"/>
          </a:p>
          <a:p>
            <a:r>
              <a:rPr dirty="0" lang="en-US"/>
              <a:t>Modeling checks also have the purpose of ensuring the proper representation internal and external constraint conditions in both static and dynamic analyses.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HELICOPTER VIBRATIONS DIAGNOSTIC FOR MAINTENANCE</dc:title>
  <dc:creator>S@mmy Edson</dc:creator>
  <cp:lastModifiedBy>PANTALEO KIRUWA</cp:lastModifiedBy>
  <dcterms:created xsi:type="dcterms:W3CDTF">2023-11-24T06:56:00Z</dcterms:created>
  <dcterms:modified xsi:type="dcterms:W3CDTF">2024-01-24T06:17:00Z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3ac558f349a4488b8fa3330087c8c8c4</vt:lpwstr>
  </property>
</Properties>
</file>