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9144000"/>
  <p:notesSz cx="7010400" cy="9296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2" roundtripDataSignature="AMtx7mie6P9bhrw6PELEXu9M7dqG/RUx9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5686b03b8f_2_24:notes"/>
          <p:cNvSpPr txBox="1"/>
          <p:nvPr>
            <p:ph idx="1" type="body"/>
          </p:nvPr>
        </p:nvSpPr>
        <p:spPr>
          <a:xfrm>
            <a:off x="701025" y="4415775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25686b03b8f_2_24:notes"/>
          <p:cNvSpPr/>
          <p:nvPr>
            <p:ph idx="2" type="sldImg"/>
          </p:nvPr>
        </p:nvSpPr>
        <p:spPr>
          <a:xfrm>
            <a:off x="1168625" y="697225"/>
            <a:ext cx="4673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7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56aacbfb0d_2_5:notes"/>
          <p:cNvSpPr/>
          <p:nvPr>
            <p:ph idx="2" type="sldImg"/>
          </p:nvPr>
        </p:nvSpPr>
        <p:spPr>
          <a:xfrm>
            <a:off x="1168625" y="697225"/>
            <a:ext cx="4673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56aacbfb0d_2_5:notes"/>
          <p:cNvSpPr txBox="1"/>
          <p:nvPr>
            <p:ph idx="1" type="body"/>
          </p:nvPr>
        </p:nvSpPr>
        <p:spPr>
          <a:xfrm>
            <a:off x="701025" y="4415775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9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56825a7c8a_2_0:notes"/>
          <p:cNvSpPr txBox="1"/>
          <p:nvPr>
            <p:ph idx="1" type="body"/>
          </p:nvPr>
        </p:nvSpPr>
        <p:spPr>
          <a:xfrm>
            <a:off x="701025" y="4415775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256825a7c8a_2_0:notes"/>
          <p:cNvSpPr/>
          <p:nvPr>
            <p:ph idx="2" type="sldImg"/>
          </p:nvPr>
        </p:nvSpPr>
        <p:spPr>
          <a:xfrm>
            <a:off x="1168625" y="697225"/>
            <a:ext cx="4673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56825a7c8a_2_7:notes"/>
          <p:cNvSpPr txBox="1"/>
          <p:nvPr>
            <p:ph idx="1" type="body"/>
          </p:nvPr>
        </p:nvSpPr>
        <p:spPr>
          <a:xfrm>
            <a:off x="701025" y="4415775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256825a7c8a_2_7:notes"/>
          <p:cNvSpPr/>
          <p:nvPr>
            <p:ph idx="2" type="sldImg"/>
          </p:nvPr>
        </p:nvSpPr>
        <p:spPr>
          <a:xfrm>
            <a:off x="1168625" y="697225"/>
            <a:ext cx="4673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0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0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Sayak</a:t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5677b32f20_0_19:notes"/>
          <p:cNvSpPr txBox="1"/>
          <p:nvPr>
            <p:ph idx="1" type="body"/>
          </p:nvPr>
        </p:nvSpPr>
        <p:spPr>
          <a:xfrm>
            <a:off x="701025" y="4415775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25677b32f20_0_19:notes"/>
          <p:cNvSpPr/>
          <p:nvPr>
            <p:ph idx="2" type="sldImg"/>
          </p:nvPr>
        </p:nvSpPr>
        <p:spPr>
          <a:xfrm>
            <a:off x="1168625" y="697225"/>
            <a:ext cx="4673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5686b03b8f_2_5:notes"/>
          <p:cNvSpPr txBox="1"/>
          <p:nvPr>
            <p:ph idx="1" type="body"/>
          </p:nvPr>
        </p:nvSpPr>
        <p:spPr>
          <a:xfrm>
            <a:off x="701025" y="4415775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25686b03b8f_2_5:notes"/>
          <p:cNvSpPr/>
          <p:nvPr>
            <p:ph idx="2" type="sldImg"/>
          </p:nvPr>
        </p:nvSpPr>
        <p:spPr>
          <a:xfrm>
            <a:off x="1168625" y="697225"/>
            <a:ext cx="4673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5677b32f20_0_2:notes"/>
          <p:cNvSpPr txBox="1"/>
          <p:nvPr>
            <p:ph idx="1" type="body"/>
          </p:nvPr>
        </p:nvSpPr>
        <p:spPr>
          <a:xfrm>
            <a:off x="701025" y="4415775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25677b32f20_0_2:notes"/>
          <p:cNvSpPr/>
          <p:nvPr>
            <p:ph idx="2" type="sldImg"/>
          </p:nvPr>
        </p:nvSpPr>
        <p:spPr>
          <a:xfrm>
            <a:off x="1168625" y="697225"/>
            <a:ext cx="4673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5686b03b8f_2_17:notes"/>
          <p:cNvSpPr txBox="1"/>
          <p:nvPr>
            <p:ph idx="1" type="body"/>
          </p:nvPr>
        </p:nvSpPr>
        <p:spPr>
          <a:xfrm>
            <a:off x="701025" y="4415775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25686b03b8f_2_17:notes"/>
          <p:cNvSpPr/>
          <p:nvPr>
            <p:ph idx="2" type="sldImg"/>
          </p:nvPr>
        </p:nvSpPr>
        <p:spPr>
          <a:xfrm>
            <a:off x="1168625" y="697225"/>
            <a:ext cx="4673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5677b32f20_0_9:notes"/>
          <p:cNvSpPr txBox="1"/>
          <p:nvPr>
            <p:ph idx="1" type="body"/>
          </p:nvPr>
        </p:nvSpPr>
        <p:spPr>
          <a:xfrm>
            <a:off x="701025" y="4415775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25677b32f20_0_9:notes"/>
          <p:cNvSpPr/>
          <p:nvPr>
            <p:ph idx="2" type="sldImg"/>
          </p:nvPr>
        </p:nvSpPr>
        <p:spPr>
          <a:xfrm>
            <a:off x="1168625" y="697225"/>
            <a:ext cx="4673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375" spcFirstLastPara="1" rIns="91375" wrap="square" tIns="4567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" type="body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15"/>
          <p:cNvSpPr txBox="1"/>
          <p:nvPr>
            <p:ph idx="2" type="body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375" spcFirstLastPara="1" rIns="91375" wrap="square" tIns="4567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6"/>
          <p:cNvSpPr txBox="1"/>
          <p:nvPr>
            <p:ph idx="2" type="body"/>
          </p:nvPr>
        </p:nvSpPr>
        <p:spPr>
          <a:xfrm>
            <a:off x="457200" y="2174876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16"/>
          <p:cNvSpPr txBox="1"/>
          <p:nvPr>
            <p:ph idx="3" type="body"/>
          </p:nvPr>
        </p:nvSpPr>
        <p:spPr>
          <a:xfrm>
            <a:off x="4645030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375" spcFirstLastPara="1" rIns="91375" wrap="square" tIns="4567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6"/>
          <p:cNvSpPr txBox="1"/>
          <p:nvPr>
            <p:ph idx="4" type="body"/>
          </p:nvPr>
        </p:nvSpPr>
        <p:spPr>
          <a:xfrm>
            <a:off x="4645030" y="2174876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457202" y="273051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375" spcFirstLastPara="1" rIns="91375" wrap="square" tIns="456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457202" y="1435105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375" spcFirstLastPara="1" rIns="91375" wrap="square" tIns="456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 flipH="1" rot="10800000">
            <a:off x="0" y="6858000"/>
            <a:ext cx="9144000" cy="46038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BFCFEC"/>
              </a:gs>
              <a:gs pos="100000">
                <a:srgbClr val="E0E8F4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200" y="71438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 txBox="1"/>
          <p:nvPr>
            <p:ph idx="1" type="body"/>
          </p:nvPr>
        </p:nvSpPr>
        <p:spPr>
          <a:xfrm>
            <a:off x="457200" y="2438400"/>
            <a:ext cx="8229600" cy="3687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Team PantryPal</a:t>
            </a:r>
            <a:endParaRPr sz="29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Sayak Datta(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Product Owner)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    Aaron Wu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(Scrum Master)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      Yernar Smagulov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Raghavendra Raikar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Hisham Hoque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Zhengheng Li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Company or organization logo </a:t>
            </a: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(if applicable)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"/>
          <p:cNvSpPr txBox="1"/>
          <p:nvPr>
            <p:ph type="title"/>
          </p:nvPr>
        </p:nvSpPr>
        <p:spPr>
          <a:xfrm>
            <a:off x="457200" y="1046163"/>
            <a:ext cx="8229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PantryPal</a:t>
            </a: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June 28th 2023</a:t>
            </a:r>
            <a:endParaRPr/>
          </a:p>
        </p:txBody>
      </p:sp>
      <p:sp>
        <p:nvSpPr>
          <p:cNvPr id="88" name="Google Shape;88;p1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BFCFEC"/>
              </a:gs>
              <a:gs pos="100000">
                <a:srgbClr val="E0E8F4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g25686b03b8f_2_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g25686b03b8f_2_24"/>
          <p:cNvSpPr txBox="1"/>
          <p:nvPr>
            <p:ph type="title"/>
          </p:nvPr>
        </p:nvSpPr>
        <p:spPr>
          <a:xfrm>
            <a:off x="533400" y="2009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Sprint 3</a:t>
            </a:r>
            <a:endParaRPr/>
          </a:p>
        </p:txBody>
      </p:sp>
      <p:sp>
        <p:nvSpPr>
          <p:cNvPr id="159" name="Google Shape;159;g25686b03b8f_2_24"/>
          <p:cNvSpPr txBox="1"/>
          <p:nvPr>
            <p:ph idx="1" type="body"/>
          </p:nvPr>
        </p:nvSpPr>
        <p:spPr>
          <a:xfrm>
            <a:off x="421200" y="873951"/>
            <a:ext cx="8454000" cy="52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US" sz="1400">
                <a:latin typeface="Times New Roman"/>
                <a:ea typeface="Times New Roman"/>
                <a:cs typeface="Times New Roman"/>
                <a:sym typeface="Times New Roman"/>
              </a:rPr>
              <a:t>Goal: Optimize Model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1500"/>
              </a:spcBef>
              <a:spcAft>
                <a:spcPts val="0"/>
              </a:spcAft>
              <a:buClr>
                <a:srgbClr val="D1D5DB"/>
              </a:buClr>
              <a:buSzPts val="1400"/>
              <a:buFont typeface="Times New Roman"/>
              <a:buChar char="●"/>
            </a:pPr>
            <a:r>
              <a:rPr b="1" lang="en-US" sz="1400">
                <a:latin typeface="Times New Roman"/>
                <a:ea typeface="Times New Roman"/>
                <a:cs typeface="Times New Roman"/>
                <a:sym typeface="Times New Roman"/>
              </a:rPr>
              <a:t>User Story: As a user that has nut allergies, I want to be able to to only receive recipes that do not contain nuts that can be made with the ingredients I input.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romanLcPeriod"/>
            </a:pPr>
            <a:r>
              <a:rPr b="1" lang="en-US" sz="1400">
                <a:latin typeface="Times New Roman"/>
                <a:ea typeface="Times New Roman"/>
                <a:cs typeface="Times New Roman"/>
                <a:sym typeface="Times New Roman"/>
              </a:rPr>
              <a:t>Preprocess dataset with only vegetarians options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romanLcPeriod"/>
            </a:pPr>
            <a:r>
              <a:rPr b="1" lang="en-US" sz="1400">
                <a:latin typeface="Times New Roman"/>
                <a:ea typeface="Times New Roman"/>
                <a:cs typeface="Times New Roman"/>
                <a:sym typeface="Times New Roman"/>
              </a:rPr>
              <a:t>Tune model to best generate valid vegetarian recipes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D1D5DB"/>
              </a:buClr>
              <a:buSzPts val="1400"/>
              <a:buFont typeface="Times New Roman"/>
              <a:buChar char="●"/>
            </a:pPr>
            <a:r>
              <a:t/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0" name="Google Shape;160;g25686b03b8f_2_24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BFCFEC"/>
              </a:gs>
              <a:gs pos="100000">
                <a:srgbClr val="E0E8F4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7"/>
          <p:cNvSpPr txBox="1"/>
          <p:nvPr>
            <p:ph type="title"/>
          </p:nvPr>
        </p:nvSpPr>
        <p:spPr>
          <a:xfrm>
            <a:off x="53340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Architecture</a:t>
            </a:r>
            <a:endParaRPr/>
          </a:p>
        </p:txBody>
      </p:sp>
      <p:sp>
        <p:nvSpPr>
          <p:cNvPr id="167" name="Google Shape;167;p7"/>
          <p:cNvSpPr txBox="1"/>
          <p:nvPr>
            <p:ph idx="1" type="body"/>
          </p:nvPr>
        </p:nvSpPr>
        <p:spPr>
          <a:xfrm>
            <a:off x="457200" y="1295400"/>
            <a:ext cx="8229600" cy="48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700">
                <a:latin typeface="Times New Roman"/>
                <a:ea typeface="Times New Roman"/>
                <a:cs typeface="Times New Roman"/>
                <a:sym typeface="Times New Roman"/>
              </a:rPr>
              <a:t>Frontend: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0050" lvl="0" marL="457200" rtl="0" algn="l">
              <a:spcBef>
                <a:spcPts val="640"/>
              </a:spcBef>
              <a:spcAft>
                <a:spcPts val="0"/>
              </a:spcAft>
              <a:buSzPts val="2700"/>
              <a:buFont typeface="Times New Roman"/>
              <a:buChar char="-"/>
            </a:pPr>
            <a:r>
              <a:rPr lang="en-US" sz="2700">
                <a:latin typeface="Times New Roman"/>
                <a:ea typeface="Times New Roman"/>
                <a:cs typeface="Times New Roman"/>
                <a:sym typeface="Times New Roman"/>
              </a:rPr>
              <a:t>Handles user </a:t>
            </a:r>
            <a:r>
              <a:rPr lang="en-US" sz="2700">
                <a:latin typeface="Times New Roman"/>
                <a:ea typeface="Times New Roman"/>
                <a:cs typeface="Times New Roman"/>
                <a:sym typeface="Times New Roman"/>
              </a:rPr>
              <a:t>input and requests for model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700">
                <a:latin typeface="Times New Roman"/>
                <a:ea typeface="Times New Roman"/>
                <a:cs typeface="Times New Roman"/>
                <a:sym typeface="Times New Roman"/>
              </a:rPr>
              <a:t>Backend: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0050" lvl="0" marL="457200" rtl="0" algn="l">
              <a:spcBef>
                <a:spcPts val="640"/>
              </a:spcBef>
              <a:spcAft>
                <a:spcPts val="0"/>
              </a:spcAft>
              <a:buSzPts val="2700"/>
              <a:buFont typeface="Times New Roman"/>
              <a:buChar char="-"/>
            </a:pPr>
            <a:r>
              <a:rPr lang="en-US" sz="2700">
                <a:latin typeface="Times New Roman"/>
                <a:ea typeface="Times New Roman"/>
                <a:cs typeface="Times New Roman"/>
                <a:sym typeface="Times New Roman"/>
              </a:rPr>
              <a:t>Handles routing to model resource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700">
                <a:latin typeface="Times New Roman"/>
                <a:ea typeface="Times New Roman"/>
                <a:cs typeface="Times New Roman"/>
                <a:sym typeface="Times New Roman"/>
              </a:rPr>
              <a:t>Web Scraper Utility: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0050" lvl="0" marL="457200" rtl="0" algn="l">
              <a:spcBef>
                <a:spcPts val="640"/>
              </a:spcBef>
              <a:spcAft>
                <a:spcPts val="0"/>
              </a:spcAft>
              <a:buSzPts val="2700"/>
              <a:buFont typeface="Times New Roman"/>
              <a:buChar char="-"/>
            </a:pPr>
            <a:r>
              <a:rPr lang="en-US" sz="2700">
                <a:latin typeface="Times New Roman"/>
                <a:ea typeface="Times New Roman"/>
                <a:cs typeface="Times New Roman"/>
                <a:sym typeface="Times New Roman"/>
              </a:rPr>
              <a:t>Generates learning dataset for model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700">
                <a:latin typeface="Times New Roman"/>
                <a:ea typeface="Times New Roman"/>
                <a:cs typeface="Times New Roman"/>
                <a:sym typeface="Times New Roman"/>
              </a:rPr>
              <a:t>Model: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0050" lvl="0" marL="457200" rtl="0" algn="l">
              <a:spcBef>
                <a:spcPts val="640"/>
              </a:spcBef>
              <a:spcAft>
                <a:spcPts val="0"/>
              </a:spcAft>
              <a:buSzPts val="2700"/>
              <a:buFont typeface="Times New Roman"/>
              <a:buChar char="-"/>
            </a:pPr>
            <a:r>
              <a:rPr lang="en-US" sz="2700">
                <a:latin typeface="Times New Roman"/>
                <a:ea typeface="Times New Roman"/>
                <a:cs typeface="Times New Roman"/>
                <a:sym typeface="Times New Roman"/>
              </a:rPr>
              <a:t> Recommends recipes given ingredients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8" name="Google Shape;168;p7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BFCFEC"/>
              </a:gs>
              <a:gs pos="100000">
                <a:srgbClr val="E0E8F4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56aacbfb0d_2_5"/>
          <p:cNvSpPr txBox="1"/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Technologies</a:t>
            </a:r>
            <a:endParaRPr/>
          </a:p>
        </p:txBody>
      </p:sp>
      <p:sp>
        <p:nvSpPr>
          <p:cNvPr id="174" name="Google Shape;174;g256aacbfb0d_2_5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BFCFEC"/>
              </a:gs>
              <a:gs pos="100000">
                <a:srgbClr val="E0E8F4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g256aacbfb0d_2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g256aacbfb0d_2_5"/>
          <p:cNvSpPr txBox="1"/>
          <p:nvPr/>
        </p:nvSpPr>
        <p:spPr>
          <a:xfrm>
            <a:off x="681375" y="1389250"/>
            <a:ext cx="7979100" cy="5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Programming Language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Python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Web Framework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Streamlit (frontend)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Flask (backend)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 scraping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Beautiful soup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NLTK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SKlearn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9"/>
          <p:cNvSpPr txBox="1"/>
          <p:nvPr>
            <p:ph type="title"/>
          </p:nvPr>
        </p:nvSpPr>
        <p:spPr>
          <a:xfrm>
            <a:off x="609600" y="10383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7365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Challenges/Risks 1</a:t>
            </a:r>
            <a:endParaRPr/>
          </a:p>
        </p:txBody>
      </p:sp>
      <p:sp>
        <p:nvSpPr>
          <p:cNvPr id="183" name="Google Shape;183;p9"/>
          <p:cNvSpPr txBox="1"/>
          <p:nvPr>
            <p:ph idx="1" type="body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-355600" lvl="0" marL="457200" rtl="0" algn="l">
              <a:spcBef>
                <a:spcPts val="64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Creating our own ML model from scratch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Making sure we use good datasets to train our model to be able to properly output recipes that can be made from the input of ingredients given to the model.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Thorough testing has to be done on the model to make sure it is accurate or else we run the risk of having an application that does not work properly.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The ML model is the most important part of pantrypal as it brings the main functionality of the application so incorrect implementation can cause serious problems to the whole </a:t>
            </a:r>
            <a:r>
              <a:rPr lang="en-US" sz="2000"/>
              <a:t>application</a:t>
            </a:r>
            <a:r>
              <a:rPr lang="en-US" sz="2000"/>
              <a:t>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Most of the team is new to ML as well so there will definitely be a big learning curve before we begin implementing which is risky given the amount of time we have to complete the application(5 weeks).</a:t>
            </a:r>
            <a:endParaRPr sz="20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4" name="Google Shape;184;p9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BFCFEC"/>
              </a:gs>
              <a:gs pos="100000">
                <a:srgbClr val="E0E8F4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g256825a7c8a_2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g256825a7c8a_2_0"/>
          <p:cNvSpPr txBox="1"/>
          <p:nvPr>
            <p:ph type="title"/>
          </p:nvPr>
        </p:nvSpPr>
        <p:spPr>
          <a:xfrm>
            <a:off x="609600" y="10383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7365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Challenges/Risks 2</a:t>
            </a:r>
            <a:endParaRPr/>
          </a:p>
        </p:txBody>
      </p:sp>
      <p:sp>
        <p:nvSpPr>
          <p:cNvPr id="191" name="Google Shape;191;g256825a7c8a_2_0"/>
          <p:cNvSpPr txBox="1"/>
          <p:nvPr>
            <p:ph idx="1" type="body"/>
          </p:nvPr>
        </p:nvSpPr>
        <p:spPr>
          <a:xfrm>
            <a:off x="319475" y="1089925"/>
            <a:ext cx="8367300" cy="50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-355600" lvl="0" marL="457200" rtl="0" algn="l">
              <a:spcBef>
                <a:spcPts val="64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I</a:t>
            </a:r>
            <a:r>
              <a:rPr lang="en-US" sz="2000"/>
              <a:t>mplementing an efficient web scraper.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Crucial part to the application since the data from the web scraper is used to train ML model.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Need to use nlp techniques such as word embedding to be able to simplify user inputs and remove unnecessary words (ex. chicken breast would be considered as chicken).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Once we scrape the ingredients we need to define a schema and put it into a csv file.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Need to make sure we have a big dataset of recipes and ingredients so that the ml model is trained well.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There are a lot of steps to creating the web scraper which can run the risk of taking a lot of time to complete.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There will be a learning curve, especially for implementing the nlp techniques which can lead to a decent amount of time going to research before implementing.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If not done properly, we will have an ML model that doesn’t work properly.</a:t>
            </a:r>
            <a:endParaRPr/>
          </a:p>
        </p:txBody>
      </p:sp>
      <p:sp>
        <p:nvSpPr>
          <p:cNvPr id="192" name="Google Shape;192;g256825a7c8a_2_0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BFCFEC"/>
              </a:gs>
              <a:gs pos="100000">
                <a:srgbClr val="E0E8F4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g256825a7c8a_2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g256825a7c8a_2_7"/>
          <p:cNvSpPr txBox="1"/>
          <p:nvPr>
            <p:ph type="title"/>
          </p:nvPr>
        </p:nvSpPr>
        <p:spPr>
          <a:xfrm>
            <a:off x="609600" y="10383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7365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Challenges/Risks 3</a:t>
            </a:r>
            <a:endParaRPr/>
          </a:p>
        </p:txBody>
      </p:sp>
      <p:sp>
        <p:nvSpPr>
          <p:cNvPr id="199" name="Google Shape;199;g256825a7c8a_2_7"/>
          <p:cNvSpPr txBox="1"/>
          <p:nvPr>
            <p:ph idx="1" type="body"/>
          </p:nvPr>
        </p:nvSpPr>
        <p:spPr>
          <a:xfrm>
            <a:off x="457200" y="1371600"/>
            <a:ext cx="8229600" cy="4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-355600" lvl="0" marL="457200" rtl="0" algn="l">
              <a:spcBef>
                <a:spcPts val="64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Taking all the different parts of our application and bringing them together and making sure they communicate with each other and work properly.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Need to make sure API is able to properly send requests with the user ingredients and ML model is able to receive the input and run.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Need to be able to take output from ML model and display it to user.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Need to make sure frontend and backend are well connected and have a friendly user interface.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Application has many separate parts which can be challenging to bring all of them together properly.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If done incorrectly, we run the risk of having an incomplete application.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0" name="Google Shape;200;g256825a7c8a_2_7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BFCFEC"/>
              </a:gs>
              <a:gs pos="100000">
                <a:srgbClr val="E0E8F4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0"/>
          <p:cNvSpPr txBox="1"/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Minimum Viable Product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(MVP)</a:t>
            </a:r>
            <a:endParaRPr/>
          </a:p>
        </p:txBody>
      </p:sp>
      <p:sp>
        <p:nvSpPr>
          <p:cNvPr id="207" name="Google Shape;207;p10"/>
          <p:cNvSpPr txBox="1"/>
          <p:nvPr>
            <p:ph idx="1" type="body"/>
          </p:nvPr>
        </p:nvSpPr>
        <p:spPr>
          <a:xfrm>
            <a:off x="457200" y="1219200"/>
            <a:ext cx="8229600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functional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web app, where the user can interact with the front end and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input multiple ingredients. In return, it should get a list of dishes containing those picked ingredients.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8" name="Google Shape;208;p10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BFCFEC"/>
              </a:gs>
              <a:gs pos="100000">
                <a:srgbClr val="E0E8F4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BFCFEC"/>
              </a:gs>
              <a:gs pos="100000">
                <a:srgbClr val="E0E8F4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200" y="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"/>
          <p:cNvSpPr txBox="1"/>
          <p:nvPr>
            <p:ph type="title"/>
          </p:nvPr>
        </p:nvSpPr>
        <p:spPr>
          <a:xfrm>
            <a:off x="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PantryPal</a:t>
            </a:r>
            <a:endParaRPr/>
          </a:p>
        </p:txBody>
      </p:sp>
      <p:sp>
        <p:nvSpPr>
          <p:cNvPr id="96" name="Google Shape;96;p2"/>
          <p:cNvSpPr txBox="1"/>
          <p:nvPr>
            <p:ph idx="1" type="body"/>
          </p:nvPr>
        </p:nvSpPr>
        <p:spPr>
          <a:xfrm>
            <a:off x="457200" y="1575975"/>
            <a:ext cx="8229600" cy="38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-341313" lvl="0" marL="34131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Purpose: Reduce food waste, find new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recipes</a:t>
            </a:r>
            <a:endParaRPr/>
          </a:p>
          <a:p>
            <a:pPr indent="-284162" lvl="1" marL="741362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People throw away items in their fridge/pantry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when they don’t know what to do with it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0662" lvl="1" marL="741362" rtl="0" algn="l">
              <a:spcBef>
                <a:spcPts val="560"/>
              </a:spcBef>
              <a:spcAft>
                <a:spcPts val="0"/>
              </a:spcAft>
              <a:buSzPts val="1800"/>
              <a:buFont typeface="Times New Roman"/>
              <a:buChar char="–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Some people want to learn how to cook/new recipes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0662" lvl="1" marL="741363" rtl="0" algn="l">
              <a:spcBef>
                <a:spcPts val="560"/>
              </a:spcBef>
              <a:spcAft>
                <a:spcPts val="0"/>
              </a:spcAft>
              <a:buSzPts val="1800"/>
              <a:buFont typeface="Times New Roman"/>
              <a:buChar char="–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Our API aims to solve this issue by giving people recipes with the ingredients they don’t know what to do with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BFCFEC"/>
              </a:gs>
              <a:gs pos="100000">
                <a:srgbClr val="E0E8F4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200" y="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3"/>
          <p:cNvSpPr txBox="1"/>
          <p:nvPr>
            <p:ph type="title"/>
          </p:nvPr>
        </p:nvSpPr>
        <p:spPr>
          <a:xfrm>
            <a:off x="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Project Scope</a:t>
            </a:r>
            <a:endParaRPr/>
          </a:p>
        </p:txBody>
      </p:sp>
      <p:sp>
        <p:nvSpPr>
          <p:cNvPr id="104" name="Google Shape;104;p3"/>
          <p:cNvSpPr txBox="1"/>
          <p:nvPr>
            <p:ph idx="1" type="body"/>
          </p:nvPr>
        </p:nvSpPr>
        <p:spPr>
          <a:xfrm>
            <a:off x="457200" y="1392100"/>
            <a:ext cx="8229600" cy="38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2412" lvl="0" marL="341312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Develop an efficient web scraper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2412" lvl="0" marL="341312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Develop a ML Model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2412" lvl="0" marL="341312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Develop an API with integrated ML Model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2413" lvl="0" marL="341313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Develop a robust web application with a user-friendly interface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4"/>
          <p:cNvSpPr txBox="1"/>
          <p:nvPr>
            <p:ph type="title"/>
          </p:nvPr>
        </p:nvSpPr>
        <p:spPr>
          <a:xfrm>
            <a:off x="533400" y="2009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Sprint 1</a:t>
            </a:r>
            <a:endParaRPr/>
          </a:p>
        </p:txBody>
      </p:sp>
      <p:sp>
        <p:nvSpPr>
          <p:cNvPr id="111" name="Google Shape;111;p4"/>
          <p:cNvSpPr txBox="1"/>
          <p:nvPr>
            <p:ph idx="1" type="body"/>
          </p:nvPr>
        </p:nvSpPr>
        <p:spPr>
          <a:xfrm>
            <a:off x="421200" y="873951"/>
            <a:ext cx="8454000" cy="52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US" sz="1300">
                <a:latin typeface="Times New Roman"/>
                <a:ea typeface="Times New Roman"/>
                <a:cs typeface="Times New Roman"/>
                <a:sym typeface="Times New Roman"/>
              </a:rPr>
              <a:t>Spikes: Researching different ML models and word embeddings to best represent dataset, Exploring Streamlit documentation</a:t>
            </a:r>
            <a:endParaRPr b="1"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US" sz="1300">
                <a:latin typeface="Times New Roman"/>
                <a:ea typeface="Times New Roman"/>
                <a:cs typeface="Times New Roman"/>
                <a:sym typeface="Times New Roman"/>
              </a:rPr>
              <a:t>Infrastructure</a:t>
            </a:r>
            <a:r>
              <a:rPr b="1" lang="en-US" sz="1300">
                <a:latin typeface="Times New Roman"/>
                <a:ea typeface="Times New Roman"/>
                <a:cs typeface="Times New Roman"/>
                <a:sym typeface="Times New Roman"/>
              </a:rPr>
              <a:t> tasks: Github Repos, dependencies</a:t>
            </a:r>
            <a:endParaRPr b="1"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US" sz="1300">
                <a:latin typeface="Times New Roman"/>
                <a:ea typeface="Times New Roman"/>
                <a:cs typeface="Times New Roman"/>
                <a:sym typeface="Times New Roman"/>
              </a:rPr>
              <a:t>Goal: User Friendly Interface </a:t>
            </a:r>
            <a:endParaRPr b="1"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D1D5DB"/>
              </a:buClr>
              <a:buSzPts val="1400"/>
              <a:buFont typeface="Times New Roman"/>
              <a:buChar char="●"/>
            </a:pPr>
            <a:r>
              <a:rPr b="1" lang="en-US" sz="1400">
                <a:latin typeface="Times New Roman"/>
                <a:ea typeface="Times New Roman"/>
                <a:cs typeface="Times New Roman"/>
                <a:sym typeface="Times New Roman"/>
              </a:rPr>
              <a:t>User Story: As a user, </a:t>
            </a:r>
            <a:r>
              <a:rPr b="1" lang="en-US" sz="1400">
                <a:latin typeface="Times New Roman"/>
                <a:ea typeface="Times New Roman"/>
                <a:cs typeface="Times New Roman"/>
                <a:sym typeface="Times New Roman"/>
              </a:rPr>
              <a:t>I want an user interface to input my ingredients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AutoNum type="romanLcPeriod"/>
            </a:pPr>
            <a:r>
              <a:rPr b="1" lang="en-US" sz="1200">
                <a:latin typeface="Times New Roman"/>
                <a:ea typeface="Times New Roman"/>
                <a:cs typeface="Times New Roman"/>
                <a:sym typeface="Times New Roman"/>
              </a:rPr>
              <a:t>Design Mockups</a:t>
            </a: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:  UI/UX designer will create mockups of our application. Although Streamlit provides basic layouts, having a clear idea will guide our development.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AutoNum type="romanLcPeriod"/>
            </a:pPr>
            <a:r>
              <a:rPr b="1" lang="en-US" sz="1200">
                <a:latin typeface="Times New Roman"/>
                <a:ea typeface="Times New Roman"/>
                <a:cs typeface="Times New Roman"/>
                <a:sym typeface="Times New Roman"/>
              </a:rPr>
              <a:t>Setup Streamlit Environment</a:t>
            </a: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: Set up a new Streamlit project, establish the necessary Python environment, and ensure Streamlit runs correctly.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AutoNum type="romanLcPeriod"/>
            </a:pPr>
            <a:r>
              <a:rPr b="1" lang="en-US" sz="1200">
                <a:latin typeface="Times New Roman"/>
                <a:ea typeface="Times New Roman"/>
                <a:cs typeface="Times New Roman"/>
                <a:sym typeface="Times New Roman"/>
              </a:rPr>
              <a:t>Create Input Form</a:t>
            </a: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: Build a form using Streamlit's capabilities where users can input the ingredients they have.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AutoNum type="romanLcPeriod"/>
            </a:pPr>
            <a:r>
              <a:rPr b="1" lang="en-US" sz="1200">
                <a:latin typeface="Times New Roman"/>
                <a:ea typeface="Times New Roman"/>
                <a:cs typeface="Times New Roman"/>
                <a:sym typeface="Times New Roman"/>
              </a:rPr>
              <a:t>Make API Request</a:t>
            </a: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: Write a function to take the user's input, make a GET request to our Flask API, and receive the recipe recommendations.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US" sz="1300">
                <a:latin typeface="Times New Roman"/>
                <a:ea typeface="Times New Roman"/>
                <a:cs typeface="Times New Roman"/>
                <a:sym typeface="Times New Roman"/>
              </a:rPr>
              <a:t>Goal: Effective Web Scraping </a:t>
            </a:r>
            <a:endParaRPr b="1"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9144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Times New Roman"/>
              <a:buChar char="•"/>
            </a:pPr>
            <a:r>
              <a:rPr b="1" lang="en-US" sz="1400">
                <a:latin typeface="Times New Roman"/>
                <a:ea typeface="Times New Roman"/>
                <a:cs typeface="Times New Roman"/>
                <a:sym typeface="Times New Roman"/>
              </a:rPr>
              <a:t>User Story: As a user, I want a variety of recipes based off the ingredients I input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–"/>
            </a:pPr>
            <a:r>
              <a:rPr b="1" lang="en-US" sz="1200">
                <a:latin typeface="Times New Roman"/>
                <a:ea typeface="Times New Roman"/>
                <a:cs typeface="Times New Roman"/>
                <a:sym typeface="Times New Roman"/>
              </a:rPr>
              <a:t>Identify Target Websites:</a:t>
            </a: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 Research and identify the websites we want to scrape for our recipes.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–"/>
            </a:pPr>
            <a:r>
              <a:rPr b="1" lang="en-US" sz="1200">
                <a:latin typeface="Times New Roman"/>
                <a:ea typeface="Times New Roman"/>
                <a:cs typeface="Times New Roman"/>
                <a:sym typeface="Times New Roman"/>
              </a:rPr>
              <a:t>Setup Scraping Environment:</a:t>
            </a: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 Set up a Python environment suitable for web scraping, including installing necessary libraries such as BeautifulSoup and requests.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–"/>
            </a:pPr>
            <a:r>
              <a:rPr b="1" lang="en-US" sz="1200">
                <a:latin typeface="Times New Roman"/>
                <a:ea typeface="Times New Roman"/>
                <a:cs typeface="Times New Roman"/>
                <a:sym typeface="Times New Roman"/>
              </a:rPr>
              <a:t>Design Scraping Logic:</a:t>
            </a: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 create a function or script that fetches a webpage and extracts the necessary data (e.g., recipe names and their ingredients). Work with ML team to see what data schema to use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–"/>
            </a:pPr>
            <a:r>
              <a:rPr b="1" lang="en-US" sz="1200">
                <a:latin typeface="Times New Roman"/>
                <a:ea typeface="Times New Roman"/>
                <a:cs typeface="Times New Roman"/>
                <a:sym typeface="Times New Roman"/>
              </a:rPr>
              <a:t>Initial Scraping: </a:t>
            </a: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Perform an initial scrape to see if we can successfully extract the data we need.</a:t>
            </a:r>
            <a:endParaRPr/>
          </a:p>
        </p:txBody>
      </p:sp>
      <p:sp>
        <p:nvSpPr>
          <p:cNvPr id="112" name="Google Shape;112;p4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BFCFEC"/>
              </a:gs>
              <a:gs pos="100000">
                <a:srgbClr val="E0E8F4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g25677b32f20_0_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g25677b32f20_0_19"/>
          <p:cNvSpPr txBox="1"/>
          <p:nvPr>
            <p:ph type="title"/>
          </p:nvPr>
        </p:nvSpPr>
        <p:spPr>
          <a:xfrm>
            <a:off x="533400" y="2009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Sprint 1</a:t>
            </a:r>
            <a:endParaRPr/>
          </a:p>
        </p:txBody>
      </p:sp>
      <p:sp>
        <p:nvSpPr>
          <p:cNvPr id="119" name="Google Shape;119;g25677b32f20_0_19"/>
          <p:cNvSpPr txBox="1"/>
          <p:nvPr>
            <p:ph idx="1" type="body"/>
          </p:nvPr>
        </p:nvSpPr>
        <p:spPr>
          <a:xfrm>
            <a:off x="421200" y="873951"/>
            <a:ext cx="8454000" cy="52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US" sz="1400">
                <a:latin typeface="Times New Roman"/>
                <a:ea typeface="Times New Roman"/>
                <a:cs typeface="Times New Roman"/>
                <a:sym typeface="Times New Roman"/>
              </a:rPr>
              <a:t>Goal: Search Functionality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9144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Times New Roman"/>
              <a:buChar char="•"/>
            </a:pPr>
            <a:r>
              <a:rPr b="1" lang="en-US" sz="1400">
                <a:latin typeface="Times New Roman"/>
                <a:ea typeface="Times New Roman"/>
                <a:cs typeface="Times New Roman"/>
                <a:sym typeface="Times New Roman"/>
              </a:rPr>
              <a:t>User story: As a user, I want to </a:t>
            </a:r>
            <a:r>
              <a:rPr b="1" lang="en-US" sz="1400">
                <a:latin typeface="Times New Roman"/>
                <a:ea typeface="Times New Roman"/>
                <a:cs typeface="Times New Roman"/>
                <a:sym typeface="Times New Roman"/>
              </a:rPr>
              <a:t>receive</a:t>
            </a:r>
            <a:r>
              <a:rPr b="1" lang="en-US" sz="1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400">
                <a:latin typeface="Times New Roman"/>
                <a:ea typeface="Times New Roman"/>
                <a:cs typeface="Times New Roman"/>
                <a:sym typeface="Times New Roman"/>
              </a:rPr>
              <a:t>recipes</a:t>
            </a:r>
            <a:r>
              <a:rPr b="1" lang="en-US" sz="1400">
                <a:latin typeface="Times New Roman"/>
                <a:ea typeface="Times New Roman"/>
                <a:cs typeface="Times New Roman"/>
                <a:sym typeface="Times New Roman"/>
              </a:rPr>
              <a:t> recommendations without having to build the model myself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–"/>
            </a:pPr>
            <a:r>
              <a:rPr b="1" lang="en-US" sz="1200">
                <a:latin typeface="Times New Roman"/>
                <a:ea typeface="Times New Roman"/>
                <a:cs typeface="Times New Roman"/>
                <a:sym typeface="Times New Roman"/>
              </a:rPr>
              <a:t>Setup Flask Environment</a:t>
            </a: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: Set up a new Flask project with the necessary Python environment, install necessary libraries, and ensure Flask runs correctly.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–"/>
            </a:pPr>
            <a:r>
              <a:rPr b="1" lang="en-US" sz="1200">
                <a:latin typeface="Times New Roman"/>
                <a:ea typeface="Times New Roman"/>
                <a:cs typeface="Times New Roman"/>
                <a:sym typeface="Times New Roman"/>
              </a:rPr>
              <a:t>Design API Structure</a:t>
            </a: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: Decide on the API's structure. Define the routes and the data each route will receive and return.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–"/>
            </a:pPr>
            <a:r>
              <a:rPr b="1" lang="en-US" sz="1200">
                <a:latin typeface="Times New Roman"/>
                <a:ea typeface="Times New Roman"/>
                <a:cs typeface="Times New Roman"/>
                <a:sym typeface="Times New Roman"/>
              </a:rPr>
              <a:t>Implement 'recipes' Endpoint</a:t>
            </a: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: Develop a GET endpoint that accepts a list of ingredients as input and returns placeholder data.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–"/>
            </a:pPr>
            <a:r>
              <a:rPr b="1" lang="en-US" sz="1200">
                <a:latin typeface="Times New Roman"/>
                <a:ea typeface="Times New Roman"/>
                <a:cs typeface="Times New Roman"/>
                <a:sym typeface="Times New Roman"/>
              </a:rPr>
              <a:t>Test 'recipes' Endpoint</a:t>
            </a: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: Create unit tests for the 'recipes' endpoint to ensure it functions as expected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0" name="Google Shape;120;g25677b32f20_0_19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BFCFEC"/>
              </a:gs>
              <a:gs pos="100000">
                <a:srgbClr val="E0E8F4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g25686b03b8f_2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25686b03b8f_2_5"/>
          <p:cNvSpPr txBox="1"/>
          <p:nvPr>
            <p:ph type="title"/>
          </p:nvPr>
        </p:nvSpPr>
        <p:spPr>
          <a:xfrm>
            <a:off x="533400" y="2009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Sprint 1</a:t>
            </a:r>
            <a:endParaRPr/>
          </a:p>
        </p:txBody>
      </p:sp>
      <p:sp>
        <p:nvSpPr>
          <p:cNvPr id="127" name="Google Shape;127;g25686b03b8f_2_5"/>
          <p:cNvSpPr txBox="1"/>
          <p:nvPr>
            <p:ph idx="1" type="body"/>
          </p:nvPr>
        </p:nvSpPr>
        <p:spPr>
          <a:xfrm>
            <a:off x="421200" y="873951"/>
            <a:ext cx="8454000" cy="52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US" sz="1400">
                <a:latin typeface="Times New Roman"/>
                <a:ea typeface="Times New Roman"/>
                <a:cs typeface="Times New Roman"/>
                <a:sym typeface="Times New Roman"/>
              </a:rPr>
              <a:t>Goal: Recommendation </a:t>
            </a:r>
            <a:r>
              <a:rPr b="1" lang="en-US" sz="1400">
                <a:latin typeface="Times New Roman"/>
                <a:ea typeface="Times New Roman"/>
                <a:cs typeface="Times New Roman"/>
                <a:sym typeface="Times New Roman"/>
              </a:rPr>
              <a:t>Relevance 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9144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Times New Roman"/>
              <a:buChar char="•"/>
            </a:pPr>
            <a:r>
              <a:rPr b="1" lang="en-US" sz="1400">
                <a:latin typeface="Times New Roman"/>
                <a:ea typeface="Times New Roman"/>
                <a:cs typeface="Times New Roman"/>
                <a:sym typeface="Times New Roman"/>
              </a:rPr>
              <a:t>User story: As a user, I want to receive recipe recommendations that can be made with the current ingredients that I have and use the ingredients in a synergistic way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–"/>
            </a:pPr>
            <a:r>
              <a:rPr b="1" lang="en-US" sz="1400">
                <a:latin typeface="Times New Roman"/>
                <a:ea typeface="Times New Roman"/>
                <a:cs typeface="Times New Roman"/>
                <a:sym typeface="Times New Roman"/>
              </a:rPr>
              <a:t>Define csv table layout: </a:t>
            </a: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to figure out what preprocessing needs to be done between scraping and creating the model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–"/>
            </a:pPr>
            <a:r>
              <a:rPr b="1" lang="en-US" sz="1400">
                <a:latin typeface="Times New Roman"/>
                <a:ea typeface="Times New Roman"/>
                <a:cs typeface="Times New Roman"/>
                <a:sym typeface="Times New Roman"/>
              </a:rPr>
              <a:t>Preprocess the data for model: </a:t>
            </a: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lemmatize words, get rid of unnecessary adjectives, remove stop words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18288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–"/>
            </a:pPr>
            <a:r>
              <a:rPr b="1" lang="en-US" sz="1400">
                <a:latin typeface="Times New Roman"/>
                <a:ea typeface="Times New Roman"/>
                <a:cs typeface="Times New Roman"/>
                <a:sym typeface="Times New Roman"/>
              </a:rPr>
              <a:t>Use word2vec embeddings to create a model: </a:t>
            </a: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finds which ingredients best match each other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18288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–"/>
            </a:pPr>
            <a:r>
              <a:rPr b="1" lang="en-US" sz="1400">
                <a:latin typeface="Times New Roman"/>
                <a:ea typeface="Times New Roman"/>
                <a:cs typeface="Times New Roman"/>
                <a:sym typeface="Times New Roman"/>
              </a:rPr>
              <a:t>Use KNN:</a:t>
            </a: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 to find which are the n most relevant recipes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18288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–"/>
            </a:pPr>
            <a:r>
              <a:rPr b="1" lang="en-US" sz="1400">
                <a:latin typeface="Times New Roman"/>
                <a:ea typeface="Times New Roman"/>
                <a:cs typeface="Times New Roman"/>
                <a:sym typeface="Times New Roman"/>
              </a:rPr>
              <a:t>Use tf-idf: </a:t>
            </a: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to find the most significant ingredients in a recipe or rare ingredients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8" name="Google Shape;128;g25686b03b8f_2_5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BFCFEC"/>
              </a:gs>
              <a:gs pos="100000">
                <a:srgbClr val="E0E8F4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g25677b32f20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25677b32f20_0_2"/>
          <p:cNvSpPr txBox="1"/>
          <p:nvPr>
            <p:ph type="title"/>
          </p:nvPr>
        </p:nvSpPr>
        <p:spPr>
          <a:xfrm>
            <a:off x="533400" y="2009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Sprint 2</a:t>
            </a:r>
            <a:endParaRPr/>
          </a:p>
        </p:txBody>
      </p:sp>
      <p:sp>
        <p:nvSpPr>
          <p:cNvPr id="135" name="Google Shape;135;g25677b32f20_0_2"/>
          <p:cNvSpPr txBox="1"/>
          <p:nvPr>
            <p:ph idx="1" type="body"/>
          </p:nvPr>
        </p:nvSpPr>
        <p:spPr>
          <a:xfrm>
            <a:off x="421200" y="873951"/>
            <a:ext cx="8454000" cy="52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US" sz="1400">
                <a:latin typeface="Times New Roman"/>
                <a:ea typeface="Times New Roman"/>
                <a:cs typeface="Times New Roman"/>
                <a:sym typeface="Times New Roman"/>
              </a:rPr>
              <a:t>Spikes: Researching all things a vegetarian can’t eat, testing best way to </a:t>
            </a:r>
            <a:r>
              <a:rPr b="1" lang="en-US" sz="1400">
                <a:latin typeface="Times New Roman"/>
                <a:ea typeface="Times New Roman"/>
                <a:cs typeface="Times New Roman"/>
                <a:sym typeface="Times New Roman"/>
              </a:rPr>
              <a:t>preprocess</a:t>
            </a:r>
            <a:r>
              <a:rPr b="1" lang="en-US" sz="1400">
                <a:latin typeface="Times New Roman"/>
                <a:ea typeface="Times New Roman"/>
                <a:cs typeface="Times New Roman"/>
                <a:sym typeface="Times New Roman"/>
              </a:rPr>
              <a:t> dataset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US" sz="1400">
                <a:latin typeface="Times New Roman"/>
                <a:ea typeface="Times New Roman"/>
                <a:cs typeface="Times New Roman"/>
                <a:sym typeface="Times New Roman"/>
              </a:rPr>
              <a:t>Infrastructure</a:t>
            </a:r>
            <a:r>
              <a:rPr b="1" lang="en-US" sz="1400">
                <a:latin typeface="Times New Roman"/>
                <a:ea typeface="Times New Roman"/>
                <a:cs typeface="Times New Roman"/>
                <a:sym typeface="Times New Roman"/>
              </a:rPr>
              <a:t> Tasks: setting up ML model, connect ML model to API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US" sz="1400">
                <a:latin typeface="Times New Roman"/>
                <a:ea typeface="Times New Roman"/>
                <a:cs typeface="Times New Roman"/>
                <a:sym typeface="Times New Roman"/>
              </a:rPr>
              <a:t>Goal: User Friendly Interface 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D1D5DB"/>
              </a:buClr>
              <a:buSzPts val="1400"/>
              <a:buFont typeface="Times New Roman"/>
              <a:buChar char="●"/>
            </a:pPr>
            <a:r>
              <a:rPr b="1" lang="en-US" sz="1400">
                <a:latin typeface="Times New Roman"/>
                <a:ea typeface="Times New Roman"/>
                <a:cs typeface="Times New Roman"/>
                <a:sym typeface="Times New Roman"/>
              </a:rPr>
              <a:t>User Story: As a user, I want a user interface that has a </a:t>
            </a:r>
            <a:r>
              <a:rPr b="1" lang="en-US" sz="1400">
                <a:latin typeface="Times New Roman"/>
                <a:ea typeface="Times New Roman"/>
                <a:cs typeface="Times New Roman"/>
                <a:sym typeface="Times New Roman"/>
              </a:rPr>
              <a:t>formatted</a:t>
            </a:r>
            <a:r>
              <a:rPr b="1" lang="en-US" sz="1400">
                <a:latin typeface="Times New Roman"/>
                <a:ea typeface="Times New Roman"/>
                <a:cs typeface="Times New Roman"/>
                <a:sym typeface="Times New Roman"/>
              </a:rPr>
              <a:t> list of recommendations and also responses for errors that I’ve made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•"/>
            </a:pPr>
            <a:r>
              <a:rPr b="1" lang="en-US" sz="1200">
                <a:latin typeface="Times New Roman"/>
                <a:ea typeface="Times New Roman"/>
                <a:cs typeface="Times New Roman"/>
                <a:sym typeface="Times New Roman"/>
              </a:rPr>
              <a:t>Display Recipes</a:t>
            </a: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: Creating a function to take the API response and format it into a user-friendly display of recommended recipes.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•"/>
            </a:pPr>
            <a:r>
              <a:rPr b="1" lang="en-US" sz="1200">
                <a:latin typeface="Times New Roman"/>
                <a:ea typeface="Times New Roman"/>
                <a:cs typeface="Times New Roman"/>
                <a:sym typeface="Times New Roman"/>
              </a:rPr>
              <a:t>Handle No Results</a:t>
            </a: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:Implement a clear and friendly message to display to the user in case no matching recipes are found.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•"/>
            </a:pPr>
            <a:r>
              <a:rPr b="1" lang="en-US" sz="1200">
                <a:latin typeface="Times New Roman"/>
                <a:ea typeface="Times New Roman"/>
                <a:cs typeface="Times New Roman"/>
                <a:sym typeface="Times New Roman"/>
              </a:rPr>
              <a:t>Error Handling</a:t>
            </a: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: Handles potential errors,if the API is down or a request fails, the user should be informed appropriately.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US" sz="1400">
                <a:latin typeface="Times New Roman"/>
                <a:ea typeface="Times New Roman"/>
                <a:cs typeface="Times New Roman"/>
                <a:sym typeface="Times New Roman"/>
              </a:rPr>
              <a:t>Goal: Effective Web Scraping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9144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Times New Roman"/>
              <a:buChar char="•"/>
            </a:pPr>
            <a:r>
              <a:rPr b="1" lang="en-US" sz="1400">
                <a:latin typeface="Times New Roman"/>
                <a:ea typeface="Times New Roman"/>
                <a:cs typeface="Times New Roman"/>
                <a:sym typeface="Times New Roman"/>
              </a:rPr>
              <a:t>User Story: As a user, I want a variety of recipes based off the ingredients I input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•"/>
            </a:pPr>
            <a:r>
              <a:rPr b="1" lang="en-US" sz="1200">
                <a:latin typeface="Times New Roman"/>
                <a:ea typeface="Times New Roman"/>
                <a:cs typeface="Times New Roman"/>
                <a:sym typeface="Times New Roman"/>
              </a:rPr>
              <a:t>Build database: </a:t>
            </a: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Run webscraper on recipe websites and build a large dataset 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US" sz="1400">
                <a:latin typeface="Times New Roman"/>
                <a:ea typeface="Times New Roman"/>
                <a:cs typeface="Times New Roman"/>
                <a:sym typeface="Times New Roman"/>
              </a:rPr>
              <a:t>Goal: Search Functionality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9144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Times New Roman"/>
              <a:buChar char="•"/>
            </a:pPr>
            <a:r>
              <a:rPr b="1" lang="en-US" sz="1400">
                <a:latin typeface="Times New Roman"/>
                <a:ea typeface="Times New Roman"/>
                <a:cs typeface="Times New Roman"/>
                <a:sym typeface="Times New Roman"/>
              </a:rPr>
              <a:t>User story: As a user, I want to receive recipe recommendations through the user interface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•"/>
            </a:pPr>
            <a:r>
              <a:rPr b="1" lang="en-US" sz="1200">
                <a:latin typeface="Times New Roman"/>
                <a:ea typeface="Times New Roman"/>
                <a:cs typeface="Times New Roman"/>
                <a:sym typeface="Times New Roman"/>
              </a:rPr>
              <a:t>Integrate ML Model: </a:t>
            </a: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Adapt ML model to work with endpoint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•"/>
            </a:pPr>
            <a:r>
              <a:rPr b="1" lang="en-US" sz="1200">
                <a:latin typeface="Times New Roman"/>
                <a:ea typeface="Times New Roman"/>
                <a:cs typeface="Times New Roman"/>
                <a:sym typeface="Times New Roman"/>
              </a:rPr>
              <a:t>Error Handling and Logging</a:t>
            </a: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: Add comprehensive error handling and logging to Flask API to ensure it fails gracefully and logs the error, and continues with the remaining tasks.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8288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Goal: 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Goal: 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6" name="Google Shape;136;g25677b32f20_0_2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BFCFEC"/>
              </a:gs>
              <a:gs pos="100000">
                <a:srgbClr val="E0E8F4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g25686b03b8f_2_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g25686b03b8f_2_17"/>
          <p:cNvSpPr txBox="1"/>
          <p:nvPr>
            <p:ph type="title"/>
          </p:nvPr>
        </p:nvSpPr>
        <p:spPr>
          <a:xfrm>
            <a:off x="533400" y="2009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Sprint 2</a:t>
            </a:r>
            <a:endParaRPr/>
          </a:p>
        </p:txBody>
      </p:sp>
      <p:sp>
        <p:nvSpPr>
          <p:cNvPr id="143" name="Google Shape;143;g25686b03b8f_2_17"/>
          <p:cNvSpPr txBox="1"/>
          <p:nvPr>
            <p:ph idx="1" type="body"/>
          </p:nvPr>
        </p:nvSpPr>
        <p:spPr>
          <a:xfrm>
            <a:off x="421200" y="873951"/>
            <a:ext cx="8454000" cy="52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US" sz="1400">
                <a:latin typeface="Times New Roman"/>
                <a:ea typeface="Times New Roman"/>
                <a:cs typeface="Times New Roman"/>
                <a:sym typeface="Times New Roman"/>
              </a:rPr>
              <a:t>Goal: Recommendation Functionality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D1D5DB"/>
              </a:buClr>
              <a:buSzPts val="1400"/>
              <a:buFont typeface="Times New Roman"/>
              <a:buChar char="●"/>
            </a:pPr>
            <a:r>
              <a:rPr b="1" lang="en-US" sz="1400">
                <a:latin typeface="Times New Roman"/>
                <a:ea typeface="Times New Roman"/>
                <a:cs typeface="Times New Roman"/>
                <a:sym typeface="Times New Roman"/>
              </a:rPr>
              <a:t>User Story: As a user </a:t>
            </a:r>
            <a:r>
              <a:rPr b="1" lang="en-US" sz="1400">
                <a:latin typeface="Times New Roman"/>
                <a:ea typeface="Times New Roman"/>
                <a:cs typeface="Times New Roman"/>
                <a:sym typeface="Times New Roman"/>
              </a:rPr>
              <a:t>that's</a:t>
            </a:r>
            <a:r>
              <a:rPr b="1" lang="en-US" sz="1400">
                <a:latin typeface="Times New Roman"/>
                <a:ea typeface="Times New Roman"/>
                <a:cs typeface="Times New Roman"/>
                <a:sym typeface="Times New Roman"/>
              </a:rPr>
              <a:t> vegetarian, I want to be able to to only receive vegetarian recipes that can be made with the </a:t>
            </a:r>
            <a:r>
              <a:rPr b="1" lang="en-US" sz="1400">
                <a:latin typeface="Times New Roman"/>
                <a:ea typeface="Times New Roman"/>
                <a:cs typeface="Times New Roman"/>
                <a:sym typeface="Times New Roman"/>
              </a:rPr>
              <a:t>ingredients</a:t>
            </a:r>
            <a:r>
              <a:rPr b="1" lang="en-US" sz="1400">
                <a:latin typeface="Times New Roman"/>
                <a:ea typeface="Times New Roman"/>
                <a:cs typeface="Times New Roman"/>
                <a:sym typeface="Times New Roman"/>
              </a:rPr>
              <a:t> I input.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romanLcPeriod"/>
            </a:pPr>
            <a:r>
              <a:rPr b="1" lang="en-US" sz="1400">
                <a:latin typeface="Times New Roman"/>
                <a:ea typeface="Times New Roman"/>
                <a:cs typeface="Times New Roman"/>
                <a:sym typeface="Times New Roman"/>
              </a:rPr>
              <a:t>Preprocess dataset with only vegetarians options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romanLcPeriod"/>
            </a:pPr>
            <a:r>
              <a:rPr b="1" lang="en-US" sz="1400">
                <a:latin typeface="Times New Roman"/>
                <a:ea typeface="Times New Roman"/>
                <a:cs typeface="Times New Roman"/>
                <a:sym typeface="Times New Roman"/>
              </a:rPr>
              <a:t>Tune model to best generate valid vegetarian recipes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4" name="Google Shape;144;g25686b03b8f_2_17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BFCFEC"/>
              </a:gs>
              <a:gs pos="100000">
                <a:srgbClr val="E0E8F4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g25677b32f20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25677b32f20_0_9"/>
          <p:cNvSpPr txBox="1"/>
          <p:nvPr>
            <p:ph type="title"/>
          </p:nvPr>
        </p:nvSpPr>
        <p:spPr>
          <a:xfrm>
            <a:off x="533400" y="2009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Sprint 3</a:t>
            </a:r>
            <a:endParaRPr/>
          </a:p>
        </p:txBody>
      </p:sp>
      <p:sp>
        <p:nvSpPr>
          <p:cNvPr id="151" name="Google Shape;151;g25677b32f20_0_9"/>
          <p:cNvSpPr txBox="1"/>
          <p:nvPr>
            <p:ph idx="1" type="body"/>
          </p:nvPr>
        </p:nvSpPr>
        <p:spPr>
          <a:xfrm>
            <a:off x="421200" y="811651"/>
            <a:ext cx="8454000" cy="52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US" sz="1400">
                <a:latin typeface="Times New Roman"/>
                <a:ea typeface="Times New Roman"/>
                <a:cs typeface="Times New Roman"/>
                <a:sym typeface="Times New Roman"/>
              </a:rPr>
              <a:t>Spikes: </a:t>
            </a:r>
            <a:r>
              <a:rPr b="1" lang="en-US" sz="1400">
                <a:latin typeface="Times New Roman"/>
                <a:ea typeface="Times New Roman"/>
                <a:cs typeface="Times New Roman"/>
                <a:sym typeface="Times New Roman"/>
              </a:rPr>
              <a:t>Researching ingredients with nuts, testing best way to preprocess the dataset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US" sz="1400">
                <a:latin typeface="Times New Roman"/>
                <a:ea typeface="Times New Roman"/>
                <a:cs typeface="Times New Roman"/>
                <a:sym typeface="Times New Roman"/>
              </a:rPr>
              <a:t>Infrastructure tasks: Testing API, Tune ML model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US" sz="1300">
                <a:latin typeface="Times New Roman"/>
                <a:ea typeface="Times New Roman"/>
                <a:cs typeface="Times New Roman"/>
                <a:sym typeface="Times New Roman"/>
              </a:rPr>
              <a:t>Goal: User Friendly Interface</a:t>
            </a:r>
            <a:endParaRPr b="1"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D1D5DB"/>
              </a:buClr>
              <a:buSzPts val="1400"/>
              <a:buFont typeface="Times New Roman"/>
              <a:buChar char="●"/>
            </a:pPr>
            <a:r>
              <a:rPr b="1" lang="en-US" sz="1400">
                <a:latin typeface="Times New Roman"/>
                <a:ea typeface="Times New Roman"/>
                <a:cs typeface="Times New Roman"/>
                <a:sym typeface="Times New Roman"/>
              </a:rPr>
              <a:t>User Story: As a user, I want to be able to make mistakes in my input and get a response that I’ve made a mistake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AutoNum type="romanLcPeriod"/>
            </a:pPr>
            <a:r>
              <a:rPr b="1" lang="en-US" sz="1200">
                <a:latin typeface="Times New Roman"/>
                <a:ea typeface="Times New Roman"/>
                <a:cs typeface="Times New Roman"/>
                <a:sym typeface="Times New Roman"/>
              </a:rPr>
              <a:t>Validation</a:t>
            </a: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: Ddd checks to ensure the user's ingredient input is valid, not empty, and of reasonable length.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AutoNum type="arabicPeriod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Test if API response comes in as expected and displays results correctly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200"/>
              <a:buFont typeface="Times New Roman"/>
              <a:buChar char="●"/>
            </a:pPr>
            <a:r>
              <a:rPr b="1" lang="en-US" sz="1400">
                <a:latin typeface="Times New Roman"/>
                <a:ea typeface="Times New Roman"/>
                <a:cs typeface="Times New Roman"/>
                <a:sym typeface="Times New Roman"/>
              </a:rPr>
              <a:t>User Story: As a user, I want to be able to see a list of possible ingredients to be able to quickly add ingredients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AutoNum type="romanLcPeriod"/>
            </a:pPr>
            <a:r>
              <a:rPr b="1" lang="en-US" sz="1200">
                <a:latin typeface="Times New Roman"/>
                <a:ea typeface="Times New Roman"/>
                <a:cs typeface="Times New Roman"/>
                <a:sym typeface="Times New Roman"/>
              </a:rPr>
              <a:t>Additional Features</a:t>
            </a: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: If time allows, consider adding extra features like filtering or sorting the recommended recipes, or a button to fetch more recommendations.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US" sz="1300">
                <a:latin typeface="Times New Roman"/>
                <a:ea typeface="Times New Roman"/>
                <a:cs typeface="Times New Roman"/>
                <a:sym typeface="Times New Roman"/>
              </a:rPr>
              <a:t>Goal: Search Functionality</a:t>
            </a:r>
            <a:endParaRPr b="1"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9144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Times New Roman"/>
              <a:buChar char="•"/>
            </a:pPr>
            <a:r>
              <a:rPr b="1" lang="en-US" sz="1400">
                <a:latin typeface="Times New Roman"/>
                <a:ea typeface="Times New Roman"/>
                <a:cs typeface="Times New Roman"/>
                <a:sym typeface="Times New Roman"/>
              </a:rPr>
              <a:t>User story: As a user, I want to receive responses from the api if my input is invalid so I can correct it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–"/>
            </a:pPr>
            <a:r>
              <a:rPr b="1" lang="en-US" sz="1200">
                <a:latin typeface="Times New Roman"/>
                <a:ea typeface="Times New Roman"/>
                <a:cs typeface="Times New Roman"/>
                <a:sym typeface="Times New Roman"/>
              </a:rPr>
              <a:t>Refine Endpoint Logic</a:t>
            </a: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: Based on the results of your testing and any new requirements that come up, refine the 'recipes' endpoint logic.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–"/>
            </a:pPr>
            <a:r>
              <a:rPr b="1" lang="en-US" sz="1200">
                <a:latin typeface="Times New Roman"/>
                <a:ea typeface="Times New Roman"/>
                <a:cs typeface="Times New Roman"/>
                <a:sym typeface="Times New Roman"/>
              </a:rPr>
              <a:t>Input Validation</a:t>
            </a: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: Add checks to ensure the user's ingredient input is valid, not empty, and of reasonable length.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–"/>
            </a:pPr>
            <a:r>
              <a:rPr b="1" lang="en-US" sz="1200">
                <a:latin typeface="Times New Roman"/>
                <a:ea typeface="Times New Roman"/>
                <a:cs typeface="Times New Roman"/>
                <a:sym typeface="Times New Roman"/>
              </a:rPr>
              <a:t>Implement Additional Endpoints</a:t>
            </a: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: Consider adding more endpoints, like an endpoint to fetch a single recipe's details.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–"/>
            </a:pPr>
            <a:r>
              <a:rPr b="1" lang="en-US" sz="1200">
                <a:latin typeface="Times New Roman"/>
                <a:ea typeface="Times New Roman"/>
                <a:cs typeface="Times New Roman"/>
                <a:sym typeface="Times New Roman"/>
              </a:rPr>
              <a:t>Performance Tuning</a:t>
            </a: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: Optimize the API for performance, looking at aspects like improving the scraping speed or reducing the response time of  endpoints.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600"/>
              <a:buFont typeface="Times New Roman"/>
              <a:buChar char="•"/>
            </a:pPr>
            <a:r>
              <a:t/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Goal: 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Goal: 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2" name="Google Shape;152;g25677b32f20_0_9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BFCFEC"/>
              </a:gs>
              <a:gs pos="100000">
                <a:srgbClr val="E0E8F4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2008-09-30T23:31:36Z</dcterms:created>
  <dc:creator>drecept</dc:creator>
</cp:coreProperties>
</file>