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6" r:id="rId3"/>
    <p:sldId id="274" r:id="rId4"/>
    <p:sldId id="258" r:id="rId5"/>
    <p:sldId id="259" r:id="rId6"/>
    <p:sldId id="260" r:id="rId7"/>
    <p:sldId id="261" r:id="rId8"/>
    <p:sldId id="262" r:id="rId9"/>
    <p:sldId id="263" r:id="rId10"/>
    <p:sldId id="264" r:id="rId11"/>
    <p:sldId id="265" r:id="rId12"/>
    <p:sldId id="266" r:id="rId13"/>
    <p:sldId id="285" r:id="rId14"/>
    <p:sldId id="283" r:id="rId15"/>
    <p:sldId id="269" r:id="rId16"/>
    <p:sldId id="270" r:id="rId17"/>
    <p:sldId id="275" r:id="rId18"/>
    <p:sldId id="271" r:id="rId19"/>
    <p:sldId id="272" r:id="rId20"/>
    <p:sldId id="276" r:id="rId21"/>
    <p:sldId id="277" r:id="rId22"/>
    <p:sldId id="278" r:id="rId23"/>
    <p:sldId id="279" r:id="rId24"/>
    <p:sldId id="280" r:id="rId25"/>
    <p:sldId id="281" r:id="rId26"/>
    <p:sldId id="287" r:id="rId27"/>
    <p:sldId id="282" r:id="rId28"/>
    <p:sldId id="286" r:id="rId29"/>
    <p:sldId id="273" r:id="rId30"/>
    <p:sldId id="289"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80"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15-Oct-19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15-Oct-19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15-Oct-19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15-Oct-19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pPr/>
              <a:t>15-Oct-19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pPr/>
              <a:t>15-Oct-19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15-Oct-19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nregistered_trademark" TargetMode="External"/><Relationship Id="rId2" Type="http://schemas.openxmlformats.org/officeDocument/2006/relationships/hyperlink" Target="https://en.wikipedia.org/wiki/Trademark_symbol" TargetMode="External"/><Relationship Id="rId1" Type="http://schemas.openxmlformats.org/officeDocument/2006/relationships/slideLayout" Target="../slideLayouts/slideLayout2.xml"/><Relationship Id="rId6" Type="http://schemas.openxmlformats.org/officeDocument/2006/relationships/hyperlink" Target="https://en.wikipedia.org/wiki/%C2%AE" TargetMode="External"/><Relationship Id="rId5" Type="http://schemas.openxmlformats.org/officeDocument/2006/relationships/hyperlink" Target="https://en.wikipedia.org/wiki/Service_mark" TargetMode="External"/><Relationship Id="rId4" Type="http://schemas.openxmlformats.org/officeDocument/2006/relationships/hyperlink" Target="https://en.wikipedia.org/wiki/Service_mark_symb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pcounsel.com/trademark-la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ervice_mark" TargetMode="External"/><Relationship Id="rId3" Type="http://schemas.openxmlformats.org/officeDocument/2006/relationships/hyperlink" Target="https://en.wikipedia.org/wiki/Sign_(semiotics)" TargetMode="External"/><Relationship Id="rId7" Type="http://schemas.openxmlformats.org/officeDocument/2006/relationships/hyperlink" Target="https://en.wikipedia.org/wiki/Service_economies" TargetMode="External"/><Relationship Id="rId2" Type="http://schemas.openxmlformats.org/officeDocument/2006/relationships/hyperlink" Target="https://en.wikipedia.org/wiki/Intellectual_property" TargetMode="External"/><Relationship Id="rId1" Type="http://schemas.openxmlformats.org/officeDocument/2006/relationships/slideLayout" Target="../slideLayouts/slideLayout2.xml"/><Relationship Id="rId6" Type="http://schemas.openxmlformats.org/officeDocument/2006/relationships/hyperlink" Target="https://en.wikipedia.org/wiki/Good_(economics_and_accounting)" TargetMode="External"/><Relationship Id="rId5" Type="http://schemas.openxmlformats.org/officeDocument/2006/relationships/hyperlink" Target="https://en.wikipedia.org/wiki/Expression_(language)" TargetMode="External"/><Relationship Id="rId4" Type="http://schemas.openxmlformats.org/officeDocument/2006/relationships/hyperlink" Target="https://en.wikipedia.org/wiki/Desig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Team members</a:t>
            </a:r>
            <a:endParaRPr lang="en-IN" u="sng" dirty="0"/>
          </a:p>
        </p:txBody>
      </p:sp>
      <p:sp>
        <p:nvSpPr>
          <p:cNvPr id="3" name="Content Placeholder 2"/>
          <p:cNvSpPr>
            <a:spLocks noGrp="1"/>
          </p:cNvSpPr>
          <p:nvPr>
            <p:ph idx="1"/>
          </p:nvPr>
        </p:nvSpPr>
        <p:spPr/>
        <p:txBody>
          <a:bodyPr>
            <a:normAutofit/>
          </a:bodyPr>
          <a:lstStyle/>
          <a:p>
            <a:r>
              <a:rPr lang="en-IN" sz="3200" dirty="0" smtClean="0">
                <a:latin typeface="Comic Sans MS" panose="030F0702030302020204" pitchFamily="66" charset="0"/>
              </a:rPr>
              <a:t>TARUN R                  - 1MS17IS123</a:t>
            </a:r>
          </a:p>
          <a:p>
            <a:r>
              <a:rPr lang="en-IN" sz="3200" dirty="0" smtClean="0">
                <a:latin typeface="Comic Sans MS" panose="030F0702030302020204" pitchFamily="66" charset="0"/>
              </a:rPr>
              <a:t>SUMUKH M LOHIT  - 1MS17IS120</a:t>
            </a:r>
          </a:p>
          <a:p>
            <a:r>
              <a:rPr lang="en-IN" sz="3200" dirty="0" smtClean="0">
                <a:latin typeface="Comic Sans MS" panose="030F0702030302020204" pitchFamily="66" charset="0"/>
              </a:rPr>
              <a:t>PRANAV R HEGDE    - 1MS18IS412</a:t>
            </a:r>
            <a:endParaRPr lang="en-IN" sz="3200" dirty="0">
              <a:latin typeface="Comic Sans MS" panose="030F0702030302020204" pitchFamily="66" charset="0"/>
            </a:endParaRPr>
          </a:p>
        </p:txBody>
      </p:sp>
      <p:pic>
        <p:nvPicPr>
          <p:cNvPr id="27650" name="Picture 2" descr="Image result for tm trademark"/>
          <p:cNvPicPr>
            <a:picLocks noChangeAspect="1" noChangeArrowheads="1"/>
          </p:cNvPicPr>
          <p:nvPr/>
        </p:nvPicPr>
        <p:blipFill>
          <a:blip r:embed="rId2"/>
          <a:srcRect/>
          <a:stretch>
            <a:fillRect/>
          </a:stretch>
        </p:blipFill>
        <p:spPr bwMode="auto">
          <a:xfrm>
            <a:off x="8186871" y="4276514"/>
            <a:ext cx="2533650" cy="1809751"/>
          </a:xfrm>
          <a:prstGeom prst="rect">
            <a:avLst/>
          </a:prstGeom>
          <a:noFill/>
        </p:spPr>
      </p:pic>
    </p:spTree>
    <p:extLst>
      <p:ext uri="{BB962C8B-B14F-4D97-AF65-F5344CB8AC3E}">
        <p14:creationId xmlns="" xmlns:p14="http://schemas.microsoft.com/office/powerpoint/2010/main" val="3482324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673768"/>
            <a:ext cx="10679069" cy="5498432"/>
          </a:xfrm>
        </p:spPr>
        <p:txBody>
          <a:bodyPr>
            <a:normAutofit/>
          </a:bodyPr>
          <a:lstStyle/>
          <a:p>
            <a:r>
              <a:rPr lang="en-IN" sz="2800" dirty="0"/>
              <a:t>Words in a stylized font like "Coca-Cola" and "</a:t>
            </a:r>
            <a:r>
              <a:rPr lang="en-IN" sz="2800" dirty="0" err="1"/>
              <a:t>Ebay</a:t>
            </a:r>
            <a:r>
              <a:rPr lang="en-IN" sz="2800" dirty="0" smtClean="0"/>
              <a:t>"</a:t>
            </a:r>
          </a:p>
          <a:p>
            <a:endParaRPr lang="en-IN" sz="2800" dirty="0" smtClean="0"/>
          </a:p>
          <a:p>
            <a:endParaRPr lang="en-IN" sz="2800" dirty="0" smtClean="0"/>
          </a:p>
          <a:p>
            <a:r>
              <a:rPr lang="en-IN" sz="2800" dirty="0" smtClean="0"/>
              <a:t>Product </a:t>
            </a:r>
            <a:r>
              <a:rPr lang="en-IN" sz="2800" dirty="0"/>
              <a:t>shapes like the Coca-Cola bottle and Apple iPod</a:t>
            </a:r>
          </a:p>
          <a:p>
            <a:pPr>
              <a:buNone/>
            </a:pPr>
            <a:endParaRPr lang="en-IN" sz="2800" dirty="0" smtClean="0"/>
          </a:p>
          <a:p>
            <a:r>
              <a:rPr lang="en-IN" sz="2800" dirty="0" smtClean="0"/>
              <a:t>Symbols (also known as devices) like the Nike swoosh symbol and Mercedes emblem</a:t>
            </a:r>
          </a:p>
          <a:p>
            <a:pPr>
              <a:buNone/>
            </a:pPr>
            <a:endParaRPr lang="en-IN" sz="2800" dirty="0" smtClean="0"/>
          </a:p>
          <a:p>
            <a:r>
              <a:rPr lang="en-IN" sz="2800" dirty="0" smtClean="0"/>
              <a:t>Combination </a:t>
            </a:r>
            <a:r>
              <a:rPr lang="en-IN" sz="2800" dirty="0"/>
              <a:t>(also known as composite) marks include more than one feature like the Starbucks coffee emblem (a name and a </a:t>
            </a:r>
            <a:r>
              <a:rPr lang="en-IN" sz="2800" dirty="0" smtClean="0"/>
              <a:t>symbol).</a:t>
            </a:r>
            <a:endParaRPr lang="en-IN" sz="2800" dirty="0"/>
          </a:p>
          <a:p>
            <a:endParaRPr lang="en-IN" sz="2800" dirty="0"/>
          </a:p>
          <a:p>
            <a:endParaRPr lang="en-IN" dirty="0"/>
          </a:p>
        </p:txBody>
      </p:sp>
      <p:pic>
        <p:nvPicPr>
          <p:cNvPr id="4" name="Picture 3" descr="images.jpg"/>
          <p:cNvPicPr>
            <a:picLocks noChangeAspect="1"/>
          </p:cNvPicPr>
          <p:nvPr/>
        </p:nvPicPr>
        <p:blipFill>
          <a:blip r:embed="rId2"/>
          <a:stretch>
            <a:fillRect/>
          </a:stretch>
        </p:blipFill>
        <p:spPr>
          <a:xfrm>
            <a:off x="1176651" y="1233890"/>
            <a:ext cx="2122111" cy="859316"/>
          </a:xfrm>
          <a:prstGeom prst="rect">
            <a:avLst/>
          </a:prstGeom>
        </p:spPr>
      </p:pic>
    </p:spTree>
    <p:extLst>
      <p:ext uri="{BB962C8B-B14F-4D97-AF65-F5344CB8AC3E}">
        <p14:creationId xmlns="" xmlns:p14="http://schemas.microsoft.com/office/powerpoint/2010/main" val="2277697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33" y="-205178"/>
            <a:ext cx="10058400" cy="1609344"/>
          </a:xfrm>
        </p:spPr>
        <p:txBody>
          <a:bodyPr/>
          <a:lstStyle/>
          <a:p>
            <a:r>
              <a:rPr lang="en-IN" dirty="0" smtClean="0"/>
              <a:t>Symbols of trademarks</a:t>
            </a:r>
            <a:endParaRPr lang="en-IN" dirty="0"/>
          </a:p>
        </p:txBody>
      </p:sp>
      <p:sp>
        <p:nvSpPr>
          <p:cNvPr id="3" name="Content Placeholder 2"/>
          <p:cNvSpPr>
            <a:spLocks noGrp="1"/>
          </p:cNvSpPr>
          <p:nvPr>
            <p:ph idx="1"/>
          </p:nvPr>
        </p:nvSpPr>
        <p:spPr>
          <a:xfrm>
            <a:off x="187533" y="1138989"/>
            <a:ext cx="11298614" cy="5438274"/>
          </a:xfrm>
        </p:spPr>
        <p:txBody>
          <a:bodyPr>
            <a:normAutofit/>
          </a:bodyPr>
          <a:lstStyle/>
          <a:p>
            <a:r>
              <a:rPr lang="en-IN" sz="3000" dirty="0"/>
              <a:t>A trademark may be designated by the following symbols</a:t>
            </a:r>
            <a:r>
              <a:rPr lang="en-IN" sz="3000" dirty="0" smtClean="0"/>
              <a:t>:</a:t>
            </a:r>
            <a:endParaRPr lang="en-IN" sz="3000" b="1" dirty="0" smtClean="0">
              <a:hlinkClick r:id="rId2" tooltip="Trademark symbol"/>
            </a:endParaRPr>
          </a:p>
          <a:p>
            <a:r>
              <a:rPr lang="en-IN" sz="3000" b="1" dirty="0" smtClean="0">
                <a:hlinkClick r:id="rId2" tooltip="Trademark symbol"/>
              </a:rPr>
              <a:t>™</a:t>
            </a:r>
            <a:r>
              <a:rPr lang="en-IN" sz="3000" dirty="0"/>
              <a:t> (the "</a:t>
            </a:r>
            <a:r>
              <a:rPr lang="en-IN" sz="3000" dirty="0">
                <a:hlinkClick r:id="rId2" tooltip="Trademark symbol"/>
              </a:rPr>
              <a:t>trademark symbol</a:t>
            </a:r>
            <a:r>
              <a:rPr lang="en-IN" sz="3000" dirty="0"/>
              <a:t>", which is the letters "TM" in superscript, for an </a:t>
            </a:r>
            <a:r>
              <a:rPr lang="en-IN" sz="3000" dirty="0">
                <a:hlinkClick r:id="rId3" tooltip="Unregistered trademark"/>
              </a:rPr>
              <a:t>unregistered trademark</a:t>
            </a:r>
            <a:r>
              <a:rPr lang="en-IN" sz="3000" dirty="0"/>
              <a:t>, a mark used to promote or brand goods)</a:t>
            </a:r>
          </a:p>
          <a:p>
            <a:endParaRPr lang="en-IN" sz="3000" b="1" dirty="0" smtClean="0">
              <a:hlinkClick r:id="rId4" tooltip="Service mark symbol"/>
            </a:endParaRPr>
          </a:p>
          <a:p>
            <a:r>
              <a:rPr lang="en-IN" sz="3000" b="1" dirty="0" smtClean="0">
                <a:hlinkClick r:id="rId4" tooltip="Service mark symbol"/>
              </a:rPr>
              <a:t>℠</a:t>
            </a:r>
            <a:r>
              <a:rPr lang="en-IN" sz="3000" dirty="0"/>
              <a:t> (which is the letters "SM" in superscript, for an unregistered </a:t>
            </a:r>
            <a:r>
              <a:rPr lang="en-IN" sz="3000" dirty="0">
                <a:hlinkClick r:id="rId5" tooltip="Service mark"/>
              </a:rPr>
              <a:t>service mark</a:t>
            </a:r>
            <a:r>
              <a:rPr lang="en-IN" sz="3000" dirty="0"/>
              <a:t>, a mark used to promote or brand services)</a:t>
            </a:r>
          </a:p>
          <a:p>
            <a:endParaRPr lang="en-IN" sz="3000" b="1" dirty="0" smtClean="0">
              <a:hlinkClick r:id="rId6" tooltip="®"/>
            </a:endParaRPr>
          </a:p>
          <a:p>
            <a:r>
              <a:rPr lang="en-IN" sz="3000" b="1" dirty="0" smtClean="0">
                <a:hlinkClick r:id="rId6" tooltip="®"/>
              </a:rPr>
              <a:t>®</a:t>
            </a:r>
            <a:r>
              <a:rPr lang="en-IN" sz="3000" dirty="0"/>
              <a:t> (the letter "R" surrounded by a circle, for a registered trademark)</a:t>
            </a:r>
          </a:p>
          <a:p>
            <a:endParaRPr lang="en-IN" sz="2800" dirty="0"/>
          </a:p>
        </p:txBody>
      </p:sp>
    </p:spTree>
    <p:extLst>
      <p:ext uri="{BB962C8B-B14F-4D97-AF65-F5344CB8AC3E}">
        <p14:creationId xmlns="" xmlns:p14="http://schemas.microsoft.com/office/powerpoint/2010/main" val="229040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336" y="368968"/>
            <a:ext cx="10999911" cy="5803232"/>
          </a:xfrm>
        </p:spPr>
        <p:txBody>
          <a:bodyPr/>
          <a:lstStyle/>
          <a:p>
            <a:endParaRPr lang="en-IN" dirty="0" smtClean="0"/>
          </a:p>
          <a:p>
            <a:r>
              <a:rPr lang="en-IN" sz="2800" dirty="0"/>
              <a:t>Use of the "TM" </a:t>
            </a:r>
            <a:r>
              <a:rPr lang="en-IN" sz="2800" dirty="0" smtClean="0"/>
              <a:t>&amp; “SM” symbol </a:t>
            </a:r>
            <a:r>
              <a:rPr lang="en-IN" sz="2800" dirty="0"/>
              <a:t>does not, however, ensure that it is protected under </a:t>
            </a:r>
            <a:r>
              <a:rPr lang="en-IN" sz="2800" dirty="0">
                <a:hlinkClick r:id="rId2"/>
              </a:rPr>
              <a:t>trademark law</a:t>
            </a:r>
            <a:r>
              <a:rPr lang="en-IN" sz="2800" dirty="0" smtClean="0"/>
              <a:t>.</a:t>
            </a:r>
          </a:p>
          <a:p>
            <a:pPr marL="0" indent="0">
              <a:buNone/>
            </a:pPr>
            <a:endParaRPr lang="en-IN" sz="2800" dirty="0" smtClean="0"/>
          </a:p>
          <a:p>
            <a:r>
              <a:rPr lang="en-IN" sz="2800" dirty="0" smtClean="0"/>
              <a:t>Legal </a:t>
            </a:r>
            <a:r>
              <a:rPr lang="en-IN" sz="2800" dirty="0"/>
              <a:t>protection is guaranteed with the registered mark, "®". This requires </a:t>
            </a:r>
            <a:r>
              <a:rPr lang="en-IN" sz="2800" dirty="0" smtClean="0"/>
              <a:t>registration and </a:t>
            </a:r>
            <a:r>
              <a:rPr lang="en-IN" sz="2800" dirty="0"/>
              <a:t>it is highly recommended to have a trademark attorney assist you with the process</a:t>
            </a:r>
            <a:r>
              <a:rPr lang="en-IN" sz="2800" dirty="0" smtClean="0"/>
              <a:t>.</a:t>
            </a:r>
          </a:p>
          <a:p>
            <a:endParaRPr lang="en-IN" sz="2800" dirty="0" smtClean="0"/>
          </a:p>
          <a:p>
            <a:endParaRPr lang="en-IN" sz="2800" dirty="0"/>
          </a:p>
        </p:txBody>
      </p:sp>
      <p:pic>
        <p:nvPicPr>
          <p:cNvPr id="4" name="Picture 3" descr="SM_Logo.png"/>
          <p:cNvPicPr>
            <a:picLocks noChangeAspect="1"/>
          </p:cNvPicPr>
          <p:nvPr/>
        </p:nvPicPr>
        <p:blipFill>
          <a:blip r:embed="rId3"/>
          <a:stretch>
            <a:fillRect/>
          </a:stretch>
        </p:blipFill>
        <p:spPr>
          <a:xfrm>
            <a:off x="274448" y="3740409"/>
            <a:ext cx="4738228" cy="2084820"/>
          </a:xfrm>
          <a:prstGeom prst="rect">
            <a:avLst/>
          </a:prstGeom>
        </p:spPr>
      </p:pic>
    </p:spTree>
    <p:extLst>
      <p:ext uri="{BB962C8B-B14F-4D97-AF65-F5344CB8AC3E}">
        <p14:creationId xmlns="" xmlns:p14="http://schemas.microsoft.com/office/powerpoint/2010/main" val="3081691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10" y="0"/>
            <a:ext cx="10058400" cy="1609344"/>
          </a:xfrm>
        </p:spPr>
        <p:txBody>
          <a:bodyPr/>
          <a:lstStyle/>
          <a:p>
            <a:r>
              <a:rPr lang="en-US" dirty="0" err="1" smtClean="0"/>
              <a:t>Registrable</a:t>
            </a:r>
            <a:r>
              <a:rPr lang="en-US" dirty="0" smtClean="0"/>
              <a:t> marks</a:t>
            </a:r>
            <a:endParaRPr lang="en-US" dirty="0"/>
          </a:p>
        </p:txBody>
      </p:sp>
      <p:sp>
        <p:nvSpPr>
          <p:cNvPr id="3" name="Content Placeholder 2"/>
          <p:cNvSpPr>
            <a:spLocks noGrp="1"/>
          </p:cNvSpPr>
          <p:nvPr>
            <p:ph idx="1"/>
          </p:nvPr>
        </p:nvSpPr>
        <p:spPr>
          <a:xfrm>
            <a:off x="352697" y="1319349"/>
            <a:ext cx="10775551" cy="4852851"/>
          </a:xfrm>
        </p:spPr>
        <p:txBody>
          <a:bodyPr/>
          <a:lstStyle/>
          <a:p>
            <a:r>
              <a:rPr lang="en-IN" b="1" dirty="0" err="1" smtClean="0"/>
              <a:t>Registrable</a:t>
            </a:r>
            <a:r>
              <a:rPr lang="en-IN" b="1" dirty="0" smtClean="0"/>
              <a:t> marks according to the TRIPS agreement states that “any sign, or any combination of signs, capable of distinguishing the goods or services of one undertaking from those of other undertakings, shall be capable of constituting a trademark”.</a:t>
            </a:r>
            <a:endParaRPr lang="en-US" b="1" dirty="0" smtClean="0"/>
          </a:p>
          <a:p>
            <a:pPr lvl="0"/>
            <a:r>
              <a:rPr lang="en-IN" dirty="0" smtClean="0"/>
              <a:t>Examples</a:t>
            </a:r>
          </a:p>
          <a:p>
            <a:pPr lvl="0"/>
            <a:r>
              <a:rPr lang="en-IN" dirty="0" smtClean="0"/>
              <a:t>Combination of multiple </a:t>
            </a:r>
            <a:r>
              <a:rPr lang="en-IN" dirty="0" err="1" smtClean="0"/>
              <a:t>colors</a:t>
            </a:r>
            <a:r>
              <a:rPr lang="en-IN" dirty="0" smtClean="0"/>
              <a:t> or a particular </a:t>
            </a:r>
            <a:r>
              <a:rPr lang="en-IN" dirty="0" err="1" smtClean="0"/>
              <a:t>color</a:t>
            </a:r>
            <a:r>
              <a:rPr lang="en-IN" dirty="0" smtClean="0"/>
              <a:t> can be combined with a word.</a:t>
            </a:r>
            <a:endParaRPr lang="en-US" dirty="0" smtClean="0"/>
          </a:p>
          <a:p>
            <a:pPr lvl="0"/>
            <a:r>
              <a:rPr lang="en-IN" dirty="0" smtClean="0"/>
              <a:t>Those marks forming a 3-dimensional sign.</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Non </a:t>
            </a:r>
            <a:r>
              <a:rPr lang="en-US" dirty="0" err="1" smtClean="0"/>
              <a:t>registrable</a:t>
            </a:r>
            <a:r>
              <a:rPr lang="en-US" dirty="0" smtClean="0"/>
              <a:t> marks</a:t>
            </a:r>
            <a:endParaRPr lang="en-US" dirty="0"/>
          </a:p>
        </p:txBody>
      </p:sp>
      <p:sp>
        <p:nvSpPr>
          <p:cNvPr id="3" name="Content Placeholder 2"/>
          <p:cNvSpPr>
            <a:spLocks noGrp="1"/>
          </p:cNvSpPr>
          <p:nvPr>
            <p:ph idx="1"/>
          </p:nvPr>
        </p:nvSpPr>
        <p:spPr>
          <a:xfrm>
            <a:off x="-1" y="1214845"/>
            <a:ext cx="11377749" cy="5016137"/>
          </a:xfrm>
        </p:spPr>
        <p:txBody>
          <a:bodyPr/>
          <a:lstStyle/>
          <a:p>
            <a:r>
              <a:rPr lang="en-IN" dirty="0" smtClean="0"/>
              <a:t>The marks that are not distinctive enough from other marks and which cannot be registered as a trademark are called Non-</a:t>
            </a:r>
            <a:r>
              <a:rPr lang="en-IN" dirty="0" err="1" smtClean="0"/>
              <a:t>Registrable</a:t>
            </a:r>
            <a:r>
              <a:rPr lang="en-IN" dirty="0" smtClean="0"/>
              <a:t> marks.  </a:t>
            </a:r>
            <a:endParaRPr lang="en-US" dirty="0" smtClean="0"/>
          </a:p>
          <a:p>
            <a:r>
              <a:rPr lang="en-US" dirty="0" smtClean="0"/>
              <a:t>Examples</a:t>
            </a:r>
          </a:p>
          <a:p>
            <a:pPr lvl="0"/>
            <a:endParaRPr lang="en-IN" dirty="0" smtClean="0"/>
          </a:p>
          <a:p>
            <a:pPr lvl="0"/>
            <a:r>
              <a:rPr lang="en-IN" dirty="0" smtClean="0"/>
              <a:t>Marks consist of subject matter that hurt the religious senses of any class or sections of the Indian citizens.</a:t>
            </a:r>
            <a:endParaRPr lang="en-US" dirty="0" smtClean="0"/>
          </a:p>
          <a:p>
            <a:pPr lvl="0"/>
            <a:endParaRPr lang="en-IN" dirty="0" smtClean="0"/>
          </a:p>
          <a:p>
            <a:pPr lvl="0"/>
            <a:r>
              <a:rPr lang="en-IN" dirty="0" smtClean="0"/>
              <a:t>Marks of the goods whose shapes are directly obtained from the nature of the goods.</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432"/>
            <a:ext cx="10058400" cy="1609344"/>
          </a:xfrm>
        </p:spPr>
        <p:txBody>
          <a:bodyPr/>
          <a:lstStyle/>
          <a:p>
            <a:r>
              <a:rPr lang="en-IN" dirty="0" smtClean="0"/>
              <a:t>Trademark classes</a:t>
            </a:r>
            <a:endParaRPr lang="en-IN" dirty="0"/>
          </a:p>
        </p:txBody>
      </p:sp>
      <p:sp>
        <p:nvSpPr>
          <p:cNvPr id="3" name="Content Placeholder 2"/>
          <p:cNvSpPr>
            <a:spLocks noGrp="1"/>
          </p:cNvSpPr>
          <p:nvPr>
            <p:ph idx="1"/>
          </p:nvPr>
        </p:nvSpPr>
        <p:spPr>
          <a:xfrm>
            <a:off x="256674" y="962526"/>
            <a:ext cx="10871574" cy="5759116"/>
          </a:xfrm>
        </p:spPr>
        <p:txBody>
          <a:bodyPr>
            <a:normAutofit/>
          </a:bodyPr>
          <a:lstStyle/>
          <a:p>
            <a:r>
              <a:rPr lang="en-IN" sz="2400" dirty="0"/>
              <a:t>Trademark law 2002, suggests that trademark can be registered in </a:t>
            </a:r>
            <a:r>
              <a:rPr lang="en-IN" sz="2400" dirty="0" smtClean="0"/>
              <a:t>India</a:t>
            </a:r>
            <a:r>
              <a:rPr lang="en-IN" sz="2400" baseline="30000" dirty="0"/>
              <a:t> </a:t>
            </a:r>
            <a:r>
              <a:rPr lang="en-IN" sz="2400" dirty="0" smtClean="0"/>
              <a:t>under </a:t>
            </a:r>
            <a:r>
              <a:rPr lang="en-IN" sz="2400" dirty="0"/>
              <a:t>the following classes:</a:t>
            </a:r>
          </a:p>
          <a:p>
            <a:r>
              <a:rPr lang="en-IN" sz="2400" dirty="0"/>
              <a:t>Class 1. Chemical used in industry, science, photography, agriculture, horticulture and forestry; unprocessed artificial resins, unprocessed plastics; manures; fire extinguishing compositions; tempering and soldering </a:t>
            </a:r>
            <a:r>
              <a:rPr lang="en-IN" sz="2400" dirty="0" smtClean="0"/>
              <a:t>preparations.</a:t>
            </a:r>
            <a:endParaRPr lang="en-IN" sz="2400" dirty="0"/>
          </a:p>
          <a:p>
            <a:endParaRPr lang="en-IN" sz="2400" dirty="0" smtClean="0"/>
          </a:p>
          <a:p>
            <a:r>
              <a:rPr lang="en-IN" sz="2400" dirty="0" smtClean="0"/>
              <a:t>Class </a:t>
            </a:r>
            <a:r>
              <a:rPr lang="en-IN" sz="2400" dirty="0"/>
              <a:t>2 . Paints, </a:t>
            </a:r>
            <a:r>
              <a:rPr lang="en-IN" sz="2400" dirty="0" smtClean="0"/>
              <a:t>varnishes.</a:t>
            </a:r>
            <a:endParaRPr lang="en-IN" sz="2400" dirty="0"/>
          </a:p>
          <a:p>
            <a:endParaRPr lang="en-IN" sz="2400" dirty="0" smtClean="0"/>
          </a:p>
          <a:p>
            <a:r>
              <a:rPr lang="en-IN" sz="2400" dirty="0" smtClean="0"/>
              <a:t>Class </a:t>
            </a:r>
            <a:r>
              <a:rPr lang="en-IN" sz="2400" dirty="0"/>
              <a:t>3 . Bleaching preparations and other substances for laundry </a:t>
            </a:r>
            <a:r>
              <a:rPr lang="en-IN" sz="2400" dirty="0" smtClean="0"/>
              <a:t>use.</a:t>
            </a:r>
            <a:endParaRPr lang="en-IN" sz="2400" dirty="0"/>
          </a:p>
          <a:p>
            <a:endParaRPr lang="en-IN" sz="2400" dirty="0" smtClean="0"/>
          </a:p>
          <a:p>
            <a:r>
              <a:rPr lang="en-IN" sz="2400" dirty="0" smtClean="0"/>
              <a:t>Class </a:t>
            </a:r>
            <a:r>
              <a:rPr lang="en-IN" sz="2400" dirty="0"/>
              <a:t>4 . Industrial oils and greases; </a:t>
            </a:r>
            <a:r>
              <a:rPr lang="en-IN" sz="2400" dirty="0" smtClean="0"/>
              <a:t>lubricants.</a:t>
            </a:r>
            <a:endParaRPr lang="en-IN" sz="2400" dirty="0"/>
          </a:p>
          <a:p>
            <a:endParaRPr lang="en-IN" dirty="0"/>
          </a:p>
        </p:txBody>
      </p:sp>
    </p:spTree>
    <p:extLst>
      <p:ext uri="{BB962C8B-B14F-4D97-AF65-F5344CB8AC3E}">
        <p14:creationId xmlns="" xmlns:p14="http://schemas.microsoft.com/office/powerpoint/2010/main" val="2054433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2" y="417095"/>
            <a:ext cx="10887616" cy="6176210"/>
          </a:xfrm>
        </p:spPr>
        <p:txBody>
          <a:bodyPr>
            <a:normAutofit/>
          </a:bodyPr>
          <a:lstStyle/>
          <a:p>
            <a:r>
              <a:rPr lang="en-IN" sz="2400" dirty="0"/>
              <a:t>Class 5 . Pharmaceutical, veterinary and sanitary preparations; </a:t>
            </a:r>
            <a:r>
              <a:rPr lang="en-IN" sz="2400" dirty="0" smtClean="0"/>
              <a:t>food </a:t>
            </a:r>
            <a:r>
              <a:rPr lang="en-IN" sz="2400" dirty="0"/>
              <a:t>for babies; </a:t>
            </a:r>
            <a:r>
              <a:rPr lang="en-IN" sz="2400" dirty="0" smtClean="0"/>
              <a:t>plasters, disinfectants, fungicides</a:t>
            </a:r>
            <a:r>
              <a:rPr lang="en-IN" sz="2400" dirty="0"/>
              <a:t>, herbicides</a:t>
            </a:r>
          </a:p>
          <a:p>
            <a:endParaRPr lang="en-IN" sz="2400" dirty="0" smtClean="0"/>
          </a:p>
          <a:p>
            <a:r>
              <a:rPr lang="en-IN" sz="2400" dirty="0" smtClean="0"/>
              <a:t>Class </a:t>
            </a:r>
            <a:r>
              <a:rPr lang="en-IN" sz="2400" dirty="0"/>
              <a:t>6. Common metals and their </a:t>
            </a:r>
            <a:r>
              <a:rPr lang="en-IN" sz="2400" dirty="0" smtClean="0"/>
              <a:t>alloys.</a:t>
            </a:r>
          </a:p>
          <a:p>
            <a:endParaRPr lang="en-IN" sz="2400" dirty="0" smtClean="0"/>
          </a:p>
          <a:p>
            <a:r>
              <a:rPr lang="en-IN" sz="2400" dirty="0" smtClean="0"/>
              <a:t>Class </a:t>
            </a:r>
            <a:r>
              <a:rPr lang="en-IN" sz="2400" dirty="0"/>
              <a:t>7 . Machines and machine tools; motors and </a:t>
            </a:r>
            <a:r>
              <a:rPr lang="en-IN" sz="2400" dirty="0" smtClean="0"/>
              <a:t>engines.</a:t>
            </a:r>
          </a:p>
          <a:p>
            <a:endParaRPr lang="en-IN" sz="2400" dirty="0"/>
          </a:p>
          <a:p>
            <a:r>
              <a:rPr lang="en-IN" sz="2400" dirty="0" smtClean="0"/>
              <a:t>Class </a:t>
            </a:r>
            <a:r>
              <a:rPr lang="en-IN" sz="2400" dirty="0"/>
              <a:t>8 . Hand tools and implements (hand-operated</a:t>
            </a:r>
            <a:r>
              <a:rPr lang="en-IN" sz="2400" dirty="0" smtClean="0"/>
              <a:t>)</a:t>
            </a:r>
          </a:p>
          <a:p>
            <a:pPr marL="0" indent="0">
              <a:buNone/>
            </a:pPr>
            <a:endParaRPr lang="en-IN" sz="2400" dirty="0" smtClean="0"/>
          </a:p>
          <a:p>
            <a:r>
              <a:rPr lang="en-IN" sz="2400" dirty="0" smtClean="0"/>
              <a:t>Class </a:t>
            </a:r>
            <a:r>
              <a:rPr lang="en-IN" sz="2400" dirty="0"/>
              <a:t>9 . </a:t>
            </a:r>
            <a:r>
              <a:rPr lang="en-IN" sz="2400" dirty="0" smtClean="0"/>
              <a:t>Scientific surveying</a:t>
            </a:r>
            <a:r>
              <a:rPr lang="en-IN" sz="2400" dirty="0"/>
              <a:t>, </a:t>
            </a:r>
            <a:r>
              <a:rPr lang="en-IN" sz="2400" dirty="0" smtClean="0"/>
              <a:t>electric, </a:t>
            </a:r>
            <a:r>
              <a:rPr lang="en-IN" sz="2400" dirty="0"/>
              <a:t>cinematographic, </a:t>
            </a:r>
            <a:r>
              <a:rPr lang="en-IN" sz="2400" dirty="0" smtClean="0"/>
              <a:t>weighing</a:t>
            </a:r>
            <a:r>
              <a:rPr lang="en-IN" sz="2400" dirty="0"/>
              <a:t>, </a:t>
            </a:r>
            <a:r>
              <a:rPr lang="en-IN" sz="2400" dirty="0" smtClean="0"/>
              <a:t>measuring, </a:t>
            </a:r>
            <a:r>
              <a:rPr lang="en-IN" sz="2400" dirty="0"/>
              <a:t>life saving and teaching apparatus and instruments; apparatus for recording, transmission or reproduction of sound or </a:t>
            </a:r>
            <a:r>
              <a:rPr lang="en-IN" sz="2400" dirty="0" smtClean="0"/>
              <a:t>images, mechanisms </a:t>
            </a:r>
            <a:r>
              <a:rPr lang="en-IN" sz="2400" dirty="0"/>
              <a:t>for coin-operated apparatus; cash registers, </a:t>
            </a:r>
            <a:r>
              <a:rPr lang="en-IN" sz="2400" dirty="0" smtClean="0"/>
              <a:t>data </a:t>
            </a:r>
            <a:r>
              <a:rPr lang="en-IN" sz="2400" dirty="0"/>
              <a:t>processing equipment and computers; fire extinguishing </a:t>
            </a:r>
            <a:r>
              <a:rPr lang="en-IN" sz="2400" dirty="0" smtClean="0"/>
              <a:t>apparatus.</a:t>
            </a:r>
            <a:endParaRPr lang="en-IN" sz="2400" dirty="0"/>
          </a:p>
          <a:p>
            <a:endParaRPr lang="en-IN" dirty="0"/>
          </a:p>
        </p:txBody>
      </p:sp>
    </p:spTree>
    <p:extLst>
      <p:ext uri="{BB962C8B-B14F-4D97-AF65-F5344CB8AC3E}">
        <p14:creationId xmlns="" xmlns:p14="http://schemas.microsoft.com/office/powerpoint/2010/main" val="177972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89" y="116144"/>
            <a:ext cx="11619457" cy="6284655"/>
          </a:xfrm>
        </p:spPr>
        <p:txBody>
          <a:bodyPr>
            <a:normAutofit/>
          </a:bodyPr>
          <a:lstStyle/>
          <a:p>
            <a:r>
              <a:rPr lang="en-IN" sz="2400" dirty="0"/>
              <a:t>Class 10 . Surgical, medical, dental and veterinary apparatus and instruments, artificial limbs, eyes and </a:t>
            </a:r>
            <a:r>
              <a:rPr lang="en-IN" sz="2400" dirty="0" smtClean="0"/>
              <a:t>teeth; suture </a:t>
            </a:r>
            <a:r>
              <a:rPr lang="en-IN" sz="2400" dirty="0"/>
              <a:t>materials</a:t>
            </a:r>
          </a:p>
          <a:p>
            <a:r>
              <a:rPr lang="en-IN" sz="2400" dirty="0"/>
              <a:t>Class 11 . Apparatus for lighting, heating, steam generating, cooking, </a:t>
            </a:r>
            <a:r>
              <a:rPr lang="en-IN" sz="2400" dirty="0" smtClean="0"/>
              <a:t>refrigerating.</a:t>
            </a:r>
            <a:endParaRPr lang="en-IN" sz="2400" dirty="0"/>
          </a:p>
          <a:p>
            <a:r>
              <a:rPr lang="en-IN" sz="2400" dirty="0"/>
              <a:t>Class 12 . Vehicles; apparatus for locomotion by land, air or water</a:t>
            </a:r>
          </a:p>
          <a:p>
            <a:r>
              <a:rPr lang="en-IN" sz="2400" dirty="0"/>
              <a:t>Class 13 . Firearms; ammunition and projectiles; explosives; fire works</a:t>
            </a:r>
          </a:p>
          <a:p>
            <a:r>
              <a:rPr lang="en-IN" sz="2400" dirty="0"/>
              <a:t>Class 14 . Precious metals and their alloys </a:t>
            </a:r>
            <a:r>
              <a:rPr lang="en-IN" sz="2400" dirty="0" smtClean="0"/>
              <a:t>.</a:t>
            </a:r>
          </a:p>
          <a:p>
            <a:r>
              <a:rPr lang="en-IN" sz="2400" dirty="0" smtClean="0"/>
              <a:t>Class </a:t>
            </a:r>
            <a:r>
              <a:rPr lang="en-IN" sz="2400" dirty="0"/>
              <a:t>15. Musical instruments</a:t>
            </a:r>
          </a:p>
          <a:p>
            <a:r>
              <a:rPr lang="en-IN" sz="2400" dirty="0"/>
              <a:t>Class 16 . Paper, cardboard and goods made from these materials, not included in other </a:t>
            </a:r>
            <a:r>
              <a:rPr lang="en-IN" sz="2400" dirty="0" smtClean="0"/>
              <a:t>classes.</a:t>
            </a:r>
          </a:p>
          <a:p>
            <a:r>
              <a:rPr lang="en-IN" sz="2400" dirty="0"/>
              <a:t>Class 17 . Rubber</a:t>
            </a:r>
            <a:r>
              <a:rPr lang="en-IN" sz="2400" dirty="0" smtClean="0"/>
              <a:t>, </a:t>
            </a:r>
            <a:r>
              <a:rPr lang="en-IN" sz="2400" dirty="0"/>
              <a:t>gum, asbestos, mica and goods made from these </a:t>
            </a:r>
            <a:r>
              <a:rPr lang="en-IN" sz="2400" dirty="0" smtClean="0"/>
              <a:t>materials.</a:t>
            </a:r>
            <a:endParaRPr lang="en-IN" sz="2400" dirty="0"/>
          </a:p>
          <a:p>
            <a:r>
              <a:rPr lang="en-IN" sz="2400" dirty="0"/>
              <a:t>Class 18 . Leather and imitations of </a:t>
            </a:r>
            <a:r>
              <a:rPr lang="en-IN" sz="2400" dirty="0" smtClean="0"/>
              <a:t>leather.</a:t>
            </a:r>
          </a:p>
          <a:p>
            <a:r>
              <a:rPr lang="en-IN" sz="2400" dirty="0" smtClean="0"/>
              <a:t>Class </a:t>
            </a:r>
            <a:r>
              <a:rPr lang="en-IN" sz="2400" dirty="0"/>
              <a:t>19 . Building materials, (non-metallic</a:t>
            </a:r>
            <a:r>
              <a:rPr lang="en-IN" sz="2400" dirty="0" smtClean="0"/>
              <a:t>).</a:t>
            </a:r>
          </a:p>
          <a:p>
            <a:r>
              <a:rPr lang="en-IN" sz="2400" dirty="0" smtClean="0"/>
              <a:t>Class 20 . Furniture, mirrors, picture frames.</a:t>
            </a:r>
          </a:p>
          <a:p>
            <a:endParaRPr lang="en-IN" sz="2400" dirty="0"/>
          </a:p>
        </p:txBody>
      </p:sp>
    </p:spTree>
    <p:extLst>
      <p:ext uri="{BB962C8B-B14F-4D97-AF65-F5344CB8AC3E}">
        <p14:creationId xmlns="" xmlns:p14="http://schemas.microsoft.com/office/powerpoint/2010/main" val="243475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56673"/>
            <a:ext cx="11598442" cy="6256421"/>
          </a:xfrm>
        </p:spPr>
        <p:txBody>
          <a:bodyPr>
            <a:normAutofit fontScale="92500" lnSpcReduction="10000"/>
          </a:bodyPr>
          <a:lstStyle/>
          <a:p>
            <a:r>
              <a:rPr lang="en-IN" sz="2600" dirty="0"/>
              <a:t>Class 21 . Household or kitchen utensils ,</a:t>
            </a:r>
            <a:r>
              <a:rPr lang="en-IN" sz="2600" dirty="0" err="1" smtClean="0"/>
              <a:t>containers,brushes</a:t>
            </a:r>
            <a:r>
              <a:rPr lang="en-IN" sz="2600" dirty="0" smtClean="0"/>
              <a:t>.</a:t>
            </a:r>
          </a:p>
          <a:p>
            <a:r>
              <a:rPr lang="en-IN" sz="2600" dirty="0" smtClean="0"/>
              <a:t>Class </a:t>
            </a:r>
            <a:r>
              <a:rPr lang="en-IN" sz="2600" dirty="0"/>
              <a:t>22 . Ropes, string, nets, </a:t>
            </a:r>
            <a:r>
              <a:rPr lang="en-IN" sz="2600" dirty="0" smtClean="0"/>
              <a:t>tents.</a:t>
            </a:r>
            <a:endParaRPr lang="en-IN" sz="2600" dirty="0"/>
          </a:p>
          <a:p>
            <a:r>
              <a:rPr lang="en-IN" sz="2600" dirty="0"/>
              <a:t>Class 23 . Yarns and threads, for textile use</a:t>
            </a:r>
          </a:p>
          <a:p>
            <a:r>
              <a:rPr lang="en-IN" sz="2600" dirty="0"/>
              <a:t>Class 24 . Textiles and textile </a:t>
            </a:r>
            <a:r>
              <a:rPr lang="en-IN" sz="2600" dirty="0" smtClean="0"/>
              <a:t>goods.</a:t>
            </a:r>
            <a:endParaRPr lang="en-IN" sz="2600" dirty="0"/>
          </a:p>
          <a:p>
            <a:r>
              <a:rPr lang="en-IN" sz="2600" dirty="0"/>
              <a:t>Class 25 . Clothing, footwear, headgear</a:t>
            </a:r>
          </a:p>
          <a:p>
            <a:r>
              <a:rPr lang="en-IN" sz="2600" dirty="0"/>
              <a:t>Class 26 . Lace and embroidery, ribbons ,</a:t>
            </a:r>
            <a:r>
              <a:rPr lang="en-IN" sz="2600" dirty="0" smtClean="0"/>
              <a:t>buttons and hooks.</a:t>
            </a:r>
          </a:p>
          <a:p>
            <a:r>
              <a:rPr lang="en-IN" sz="2600" dirty="0" smtClean="0"/>
              <a:t>Class </a:t>
            </a:r>
            <a:r>
              <a:rPr lang="en-IN" sz="2600" dirty="0"/>
              <a:t>27 . Carpets, rugs, </a:t>
            </a:r>
            <a:r>
              <a:rPr lang="en-IN" sz="2600" dirty="0" smtClean="0"/>
              <a:t>mats.</a:t>
            </a:r>
          </a:p>
          <a:p>
            <a:r>
              <a:rPr lang="en-IN" sz="2600" dirty="0"/>
              <a:t>Class 28 . Games and </a:t>
            </a:r>
            <a:r>
              <a:rPr lang="en-IN" sz="2600" dirty="0" smtClean="0"/>
              <a:t>playthings.</a:t>
            </a:r>
            <a:endParaRPr lang="en-IN" sz="2600" dirty="0"/>
          </a:p>
          <a:p>
            <a:r>
              <a:rPr lang="en-IN" sz="2600" dirty="0"/>
              <a:t>Class 29 . Meat, fish, </a:t>
            </a:r>
            <a:r>
              <a:rPr lang="en-IN" sz="2600" dirty="0" smtClean="0"/>
              <a:t>poultry.</a:t>
            </a:r>
          </a:p>
          <a:p>
            <a:r>
              <a:rPr lang="en-IN" sz="2600" dirty="0" smtClean="0"/>
              <a:t>Class </a:t>
            </a:r>
            <a:r>
              <a:rPr lang="en-IN" sz="2600" dirty="0"/>
              <a:t>30 . Coffee, tea, cocoa, sugar, </a:t>
            </a:r>
            <a:r>
              <a:rPr lang="en-IN" sz="2600" dirty="0" smtClean="0"/>
              <a:t>rice.</a:t>
            </a:r>
            <a:endParaRPr lang="en-IN" sz="2600" dirty="0"/>
          </a:p>
          <a:p>
            <a:r>
              <a:rPr lang="en-IN" sz="2600" dirty="0"/>
              <a:t>Class 31. Agricultural, horticultural and forestry </a:t>
            </a:r>
            <a:r>
              <a:rPr lang="en-IN" sz="2600" dirty="0" smtClean="0"/>
              <a:t>products.</a:t>
            </a:r>
          </a:p>
          <a:p>
            <a:r>
              <a:rPr lang="en-IN" sz="2600" dirty="0" smtClean="0"/>
              <a:t>Class </a:t>
            </a:r>
            <a:r>
              <a:rPr lang="en-IN" sz="2600" dirty="0"/>
              <a:t>32 . Beers, mineral and aerated </a:t>
            </a:r>
            <a:r>
              <a:rPr lang="en-IN" sz="2600" dirty="0" smtClean="0"/>
              <a:t>waters.</a:t>
            </a:r>
            <a:endParaRPr lang="en-IN" sz="2600" dirty="0"/>
          </a:p>
          <a:p>
            <a:r>
              <a:rPr lang="en-IN" sz="2600" dirty="0"/>
              <a:t>Class 33 .Alcoholic beverages(except beers)</a:t>
            </a:r>
          </a:p>
          <a:p>
            <a:r>
              <a:rPr lang="en-IN" sz="2600" dirty="0"/>
              <a:t>Class 34 . Tobacco, smokers’ articles, matches</a:t>
            </a:r>
          </a:p>
          <a:p>
            <a:endParaRPr lang="en-IN" sz="2400" dirty="0"/>
          </a:p>
        </p:txBody>
      </p:sp>
    </p:spTree>
    <p:extLst>
      <p:ext uri="{BB962C8B-B14F-4D97-AF65-F5344CB8AC3E}">
        <p14:creationId xmlns="" xmlns:p14="http://schemas.microsoft.com/office/powerpoint/2010/main" val="844015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337" y="128336"/>
            <a:ext cx="11534274" cy="6432884"/>
          </a:xfrm>
        </p:spPr>
        <p:txBody>
          <a:bodyPr>
            <a:noAutofit/>
          </a:bodyPr>
          <a:lstStyle/>
          <a:p>
            <a:r>
              <a:rPr lang="en-IN" sz="2400" b="1" u="sng" dirty="0" smtClean="0"/>
              <a:t>SERVICES CLASSES</a:t>
            </a:r>
            <a:endParaRPr lang="en-IN" sz="2400" b="1" u="sng" dirty="0"/>
          </a:p>
          <a:p>
            <a:r>
              <a:rPr lang="en-IN" sz="2400" dirty="0"/>
              <a:t>Class 35 .Advertising, business </a:t>
            </a:r>
            <a:r>
              <a:rPr lang="en-IN" sz="2400" dirty="0" smtClean="0"/>
              <a:t>management.</a:t>
            </a:r>
            <a:endParaRPr lang="en-IN" sz="2400" dirty="0"/>
          </a:p>
          <a:p>
            <a:r>
              <a:rPr lang="en-IN" sz="2400" dirty="0"/>
              <a:t>Class 36 .Insurance, financial </a:t>
            </a:r>
            <a:r>
              <a:rPr lang="en-IN" sz="2400" dirty="0" smtClean="0"/>
              <a:t>affairs</a:t>
            </a:r>
            <a:r>
              <a:rPr lang="en-IN" sz="2400" dirty="0"/>
              <a:t>.</a:t>
            </a:r>
          </a:p>
          <a:p>
            <a:r>
              <a:rPr lang="en-IN" sz="2400" dirty="0"/>
              <a:t>Class 37 . Building </a:t>
            </a:r>
            <a:r>
              <a:rPr lang="en-IN" sz="2400" dirty="0" smtClean="0"/>
              <a:t>construction</a:t>
            </a:r>
            <a:r>
              <a:rPr lang="en-IN" sz="2400" dirty="0"/>
              <a:t>.</a:t>
            </a:r>
          </a:p>
          <a:p>
            <a:r>
              <a:rPr lang="en-IN" sz="2400" dirty="0"/>
              <a:t>Class 38. Telecommunications.</a:t>
            </a:r>
          </a:p>
          <a:p>
            <a:r>
              <a:rPr lang="en-IN" sz="2400" dirty="0"/>
              <a:t>Class 39. Transport; packaging and storage of </a:t>
            </a:r>
            <a:r>
              <a:rPr lang="en-IN" sz="2400" dirty="0" smtClean="0"/>
              <a:t>goods.</a:t>
            </a:r>
          </a:p>
          <a:p>
            <a:r>
              <a:rPr lang="en-IN" sz="2400" dirty="0" smtClean="0"/>
              <a:t>Class </a:t>
            </a:r>
            <a:r>
              <a:rPr lang="en-IN" sz="2400" dirty="0"/>
              <a:t>40. Treatment of materials.</a:t>
            </a:r>
          </a:p>
          <a:p>
            <a:r>
              <a:rPr lang="en-IN" sz="2400" dirty="0"/>
              <a:t>Class 41. Education; providing of training; entertainment; sporting and cultural activities.</a:t>
            </a:r>
          </a:p>
          <a:p>
            <a:r>
              <a:rPr lang="en-IN" sz="2400" dirty="0"/>
              <a:t>Class 42. Scientific and technological services and </a:t>
            </a:r>
            <a:r>
              <a:rPr lang="en-IN" sz="2400" dirty="0" smtClean="0"/>
              <a:t>research.</a:t>
            </a:r>
            <a:endParaRPr lang="en-IN" sz="2400" dirty="0"/>
          </a:p>
          <a:p>
            <a:r>
              <a:rPr lang="en-IN" sz="2400" dirty="0"/>
              <a:t>Class 43. Services for providing food and </a:t>
            </a:r>
            <a:r>
              <a:rPr lang="en-IN" sz="2400" dirty="0" smtClean="0"/>
              <a:t>drink.</a:t>
            </a:r>
            <a:endParaRPr lang="en-IN" sz="2400" dirty="0"/>
          </a:p>
          <a:p>
            <a:r>
              <a:rPr lang="en-IN" sz="2400" dirty="0"/>
              <a:t>Class 44. Medical services, veterinary services, hygienic and beauty care for human </a:t>
            </a:r>
            <a:r>
              <a:rPr lang="en-IN" sz="2400" dirty="0" smtClean="0"/>
              <a:t>beings.</a:t>
            </a:r>
            <a:endParaRPr lang="en-IN" sz="2400" dirty="0"/>
          </a:p>
          <a:p>
            <a:r>
              <a:rPr lang="en-IN" sz="2400" dirty="0"/>
              <a:t>Class 45. Legal services; security services for the protection of property and </a:t>
            </a:r>
            <a:r>
              <a:rPr lang="en-IN" sz="2400" dirty="0" smtClean="0"/>
              <a:t>individuals</a:t>
            </a:r>
            <a:r>
              <a:rPr lang="en-IN" sz="2400" dirty="0"/>
              <a:t>.</a:t>
            </a:r>
          </a:p>
        </p:txBody>
      </p:sp>
    </p:spTree>
    <p:extLst>
      <p:ext uri="{BB962C8B-B14F-4D97-AF65-F5344CB8AC3E}">
        <p14:creationId xmlns="" xmlns:p14="http://schemas.microsoft.com/office/powerpoint/2010/main" val="192645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tRADEMARKS</a:t>
            </a:r>
            <a:endParaRPr lang="en-IN" dirty="0"/>
          </a:p>
        </p:txBody>
      </p:sp>
    </p:spTree>
    <p:extLst>
      <p:ext uri="{BB962C8B-B14F-4D97-AF65-F5344CB8AC3E}">
        <p14:creationId xmlns="" xmlns:p14="http://schemas.microsoft.com/office/powerpoint/2010/main" val="1008065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58" y="-157052"/>
            <a:ext cx="10058400" cy="1609344"/>
          </a:xfrm>
        </p:spPr>
        <p:txBody>
          <a:bodyPr/>
          <a:lstStyle/>
          <a:p>
            <a:r>
              <a:rPr lang="en-IN" dirty="0" smtClean="0"/>
              <a:t>Trademark rules</a:t>
            </a:r>
            <a:endParaRPr lang="en-IN" dirty="0"/>
          </a:p>
        </p:txBody>
      </p:sp>
      <p:sp>
        <p:nvSpPr>
          <p:cNvPr id="3" name="Content Placeholder 2"/>
          <p:cNvSpPr>
            <a:spLocks noGrp="1"/>
          </p:cNvSpPr>
          <p:nvPr>
            <p:ph idx="1"/>
          </p:nvPr>
        </p:nvSpPr>
        <p:spPr>
          <a:xfrm>
            <a:off x="235658" y="1283369"/>
            <a:ext cx="10892590" cy="5017168"/>
          </a:xfrm>
        </p:spPr>
        <p:txBody>
          <a:bodyPr>
            <a:normAutofit/>
          </a:bodyPr>
          <a:lstStyle/>
          <a:p>
            <a:r>
              <a:rPr lang="en-IN" sz="2800" dirty="0" smtClean="0"/>
              <a:t>With </a:t>
            </a:r>
            <a:r>
              <a:rPr lang="en-IN" sz="2800" dirty="0"/>
              <a:t>effect from 6 March </a:t>
            </a:r>
            <a:r>
              <a:rPr lang="en-IN" sz="2800" dirty="0" smtClean="0"/>
              <a:t>2017, </a:t>
            </a:r>
            <a:r>
              <a:rPr lang="en-IN" sz="2800" dirty="0"/>
              <a:t>the new trademark rules came into existence. The intention is to simplify the whole trademark registration process and make it hassle-free and quick</a:t>
            </a:r>
            <a:r>
              <a:rPr lang="en-IN" sz="2800" dirty="0" smtClean="0"/>
              <a:t>.</a:t>
            </a:r>
          </a:p>
          <a:p>
            <a:r>
              <a:rPr lang="en-IN" sz="2800" dirty="0" smtClean="0"/>
              <a:t> </a:t>
            </a:r>
            <a:r>
              <a:rPr lang="en-IN" sz="2800" dirty="0"/>
              <a:t>Some of the features of the new rules are sound marks are made registrable; 3D marks are made registrable; e-filing is </a:t>
            </a:r>
            <a:r>
              <a:rPr lang="en-IN" sz="2800" dirty="0" smtClean="0"/>
              <a:t>promoted, separate </a:t>
            </a:r>
            <a:r>
              <a:rPr lang="en-IN" sz="2800" dirty="0"/>
              <a:t>fees structure for an individual/</a:t>
            </a:r>
            <a:r>
              <a:rPr lang="en-IN" sz="2800" dirty="0" err="1"/>
              <a:t>startup</a:t>
            </a:r>
            <a:r>
              <a:rPr lang="en-IN" sz="2800" dirty="0"/>
              <a:t>/small </a:t>
            </a:r>
            <a:r>
              <a:rPr lang="en-IN" sz="2800" dirty="0" smtClean="0"/>
              <a:t>enterprise, hearing </a:t>
            </a:r>
            <a:r>
              <a:rPr lang="en-IN" sz="2800" dirty="0"/>
              <a:t>via video </a:t>
            </a:r>
            <a:r>
              <a:rPr lang="en-IN" sz="2800" dirty="0" smtClean="0"/>
              <a:t>conferencing.</a:t>
            </a:r>
          </a:p>
          <a:p>
            <a:r>
              <a:rPr lang="en-IN" sz="2800" dirty="0" smtClean="0"/>
              <a:t>The </a:t>
            </a:r>
            <a:r>
              <a:rPr lang="en-IN" sz="2800" dirty="0"/>
              <a:t>number of forms has been cut down to 8 from the existing around 75 forms.</a:t>
            </a:r>
          </a:p>
          <a:p>
            <a:endParaRPr lang="en-IN" dirty="0"/>
          </a:p>
        </p:txBody>
      </p:sp>
    </p:spTree>
    <p:extLst>
      <p:ext uri="{BB962C8B-B14F-4D97-AF65-F5344CB8AC3E}">
        <p14:creationId xmlns="" xmlns:p14="http://schemas.microsoft.com/office/powerpoint/2010/main" val="2897888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Trademarks registration procedure</a:t>
            </a:r>
            <a:endParaRPr lang="en-US" dirty="0"/>
          </a:p>
        </p:txBody>
      </p:sp>
      <p:sp>
        <p:nvSpPr>
          <p:cNvPr id="3" name="Content Placeholder 2"/>
          <p:cNvSpPr>
            <a:spLocks noGrp="1"/>
          </p:cNvSpPr>
          <p:nvPr>
            <p:ph idx="1"/>
          </p:nvPr>
        </p:nvSpPr>
        <p:spPr>
          <a:xfrm>
            <a:off x="0" y="1242645"/>
            <a:ext cx="11128248" cy="5251939"/>
          </a:xfrm>
        </p:spPr>
        <p:txBody>
          <a:bodyPr>
            <a:normAutofit/>
          </a:bodyPr>
          <a:lstStyle/>
          <a:p>
            <a:r>
              <a:rPr lang="en-IN" sz="2800" b="1" dirty="0" smtClean="0"/>
              <a:t>1)Trademark Search</a:t>
            </a:r>
            <a:endParaRPr lang="en-US" sz="2800" dirty="0" smtClean="0"/>
          </a:p>
          <a:p>
            <a:r>
              <a:rPr lang="en-IN" sz="2800" b="1" dirty="0" smtClean="0"/>
              <a:t>2)Trademark Filing</a:t>
            </a:r>
            <a:endParaRPr lang="en-US" sz="2800" b="1" dirty="0" smtClean="0"/>
          </a:p>
          <a:p>
            <a:r>
              <a:rPr lang="en-IN" sz="2800" dirty="0" smtClean="0"/>
              <a:t>A trademark registration application must contain the following information:</a:t>
            </a:r>
            <a:endParaRPr lang="en-US" sz="2800" dirty="0" smtClean="0"/>
          </a:p>
          <a:p>
            <a:pPr lvl="0"/>
            <a:r>
              <a:rPr lang="en-IN" sz="2800" dirty="0" smtClean="0"/>
              <a:t>Logo or the Trademark</a:t>
            </a:r>
            <a:endParaRPr lang="en-US" sz="2800" dirty="0" smtClean="0"/>
          </a:p>
          <a:p>
            <a:pPr lvl="0"/>
            <a:r>
              <a:rPr lang="en-IN" sz="2800" dirty="0" smtClean="0"/>
              <a:t>Name and address of the trademark owner</a:t>
            </a:r>
            <a:endParaRPr lang="en-US" sz="2800" dirty="0" smtClean="0"/>
          </a:p>
          <a:p>
            <a:pPr lvl="0"/>
            <a:r>
              <a:rPr lang="en-IN" sz="2800" dirty="0" smtClean="0"/>
              <a:t>Classification or Trademark Class</a:t>
            </a:r>
            <a:endParaRPr lang="en-US" sz="2800" dirty="0" smtClean="0"/>
          </a:p>
          <a:p>
            <a:pPr lvl="0"/>
            <a:r>
              <a:rPr lang="en-IN" sz="2800" dirty="0" smtClean="0"/>
              <a:t>Trademark used since date</a:t>
            </a:r>
            <a:endParaRPr lang="en-US" sz="2800" dirty="0" smtClean="0"/>
          </a:p>
          <a:p>
            <a:pPr lvl="0"/>
            <a:r>
              <a:rPr lang="en-IN" sz="2800" dirty="0" smtClean="0"/>
              <a:t>Description of the goods or services</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375137"/>
            <a:ext cx="11136922" cy="5884985"/>
          </a:xfrm>
        </p:spPr>
        <p:txBody>
          <a:bodyPr/>
          <a:lstStyle/>
          <a:p>
            <a:r>
              <a:rPr lang="en-IN" sz="2800" b="1" dirty="0" smtClean="0"/>
              <a:t>3)Trademark Application Allotment</a:t>
            </a:r>
            <a:endParaRPr lang="en-US" sz="2800" b="1" dirty="0" smtClean="0"/>
          </a:p>
          <a:p>
            <a:r>
              <a:rPr lang="en-IN" sz="2800" b="1" dirty="0" smtClean="0"/>
              <a:t>4)Vienna Codification</a:t>
            </a:r>
          </a:p>
          <a:p>
            <a:r>
              <a:rPr lang="en-US" sz="2800" dirty="0" smtClean="0"/>
              <a:t>The Vienna Classification or Vienna Codification, established by the Vienna Agreement (1973). Once the trademark registration application is filed, the Trademark Registrar will apply the Vienna Classification to the trademark based on the figurative elements of marks. While this work is in progress, the trademark application status usually reflects as “Sent for Vienna Codification”.</a:t>
            </a:r>
            <a:endParaRPr lang="en-US" sz="2800" b="1" dirty="0" smtClean="0"/>
          </a:p>
          <a:p>
            <a:r>
              <a:rPr lang="en-IN" sz="2800" b="1" dirty="0" smtClean="0"/>
              <a:t>5)Trademark Examination</a:t>
            </a:r>
            <a:endParaRPr lang="en-US" sz="2800" b="1" dirty="0" smtClean="0"/>
          </a:p>
          <a:p>
            <a:r>
              <a:rPr lang="en-IN" sz="2800" b="1" dirty="0" smtClean="0"/>
              <a:t>6)Trademark Journal Publication</a:t>
            </a:r>
            <a:endParaRPr lang="en-US" sz="2800" b="1" dirty="0" smtClean="0"/>
          </a:p>
          <a:p>
            <a:r>
              <a:rPr lang="en-IN" sz="2800" b="1" dirty="0" smtClean="0"/>
              <a:t>7)Trademark Registration</a:t>
            </a:r>
            <a:endParaRPr lang="en-US" sz="2800" b="1"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www.indiafilings.com/learn/wp-content/uploads/2015/02/Trademark-Registration-Process-Flowchart.png"/>
          <p:cNvPicPr>
            <a:picLocks noChangeAspect="1" noChangeArrowheads="1"/>
          </p:cNvPicPr>
          <p:nvPr/>
        </p:nvPicPr>
        <p:blipFill>
          <a:blip r:embed="rId2"/>
          <a:srcRect/>
          <a:stretch>
            <a:fillRect/>
          </a:stretch>
        </p:blipFill>
        <p:spPr bwMode="auto">
          <a:xfrm>
            <a:off x="1664677" y="0"/>
            <a:ext cx="8628186"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Trademark opposition</a:t>
            </a:r>
            <a:endParaRPr lang="en-US" dirty="0"/>
          </a:p>
        </p:txBody>
      </p:sp>
      <p:sp>
        <p:nvSpPr>
          <p:cNvPr id="3" name="Content Placeholder 2"/>
          <p:cNvSpPr>
            <a:spLocks noGrp="1"/>
          </p:cNvSpPr>
          <p:nvPr>
            <p:ph idx="1"/>
          </p:nvPr>
        </p:nvSpPr>
        <p:spPr>
          <a:xfrm>
            <a:off x="281354" y="1195754"/>
            <a:ext cx="11254154" cy="4976446"/>
          </a:xfrm>
        </p:spPr>
        <p:txBody>
          <a:bodyPr>
            <a:normAutofit/>
          </a:bodyPr>
          <a:lstStyle/>
          <a:p>
            <a:r>
              <a:rPr lang="en-IN" dirty="0" smtClean="0"/>
              <a:t>“</a:t>
            </a:r>
            <a:r>
              <a:rPr lang="en-IN" sz="2800" dirty="0" smtClean="0"/>
              <a:t>Any person” may oppose a trademark.</a:t>
            </a:r>
            <a:endParaRPr lang="en-US" sz="2800" dirty="0" smtClean="0"/>
          </a:p>
          <a:p>
            <a:r>
              <a:rPr lang="en-IN" sz="2800" dirty="0" smtClean="0"/>
              <a:t>Opposition period-Within four (4) months from the date of publication of the mark in the Trademark Journal. The period is not extendable under any circumstance.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Trademark opposition procedure</a:t>
            </a:r>
            <a:endParaRPr lang="en-US" dirty="0"/>
          </a:p>
        </p:txBody>
      </p:sp>
      <p:sp>
        <p:nvSpPr>
          <p:cNvPr id="3" name="Content Placeholder 2"/>
          <p:cNvSpPr>
            <a:spLocks noGrp="1"/>
          </p:cNvSpPr>
          <p:nvPr>
            <p:ph idx="1"/>
          </p:nvPr>
        </p:nvSpPr>
        <p:spPr>
          <a:xfrm>
            <a:off x="281353" y="1312985"/>
            <a:ext cx="11183815" cy="4859215"/>
          </a:xfrm>
        </p:spPr>
        <p:txBody>
          <a:bodyPr>
            <a:normAutofit/>
          </a:bodyPr>
          <a:lstStyle/>
          <a:p>
            <a:r>
              <a:rPr lang="en-IN" sz="2800" b="1" u="sng" dirty="0" smtClean="0"/>
              <a:t>Trademarks Opposition Procedure</a:t>
            </a:r>
            <a:endParaRPr lang="en-US" sz="2800" dirty="0" smtClean="0"/>
          </a:p>
          <a:p>
            <a:r>
              <a:rPr lang="en-IN" sz="2800" b="1" u="sng" dirty="0" smtClean="0"/>
              <a:t>Stage 1 – Filing a Notice of Opposition/Filing a Counter-Statement</a:t>
            </a:r>
            <a:r>
              <a:rPr lang="en-IN" sz="2800" dirty="0" smtClean="0"/>
              <a:t>  </a:t>
            </a:r>
            <a:endParaRPr lang="en-US" sz="2800" dirty="0" smtClean="0"/>
          </a:p>
          <a:p>
            <a:r>
              <a:rPr lang="en-IN" sz="2800" b="1" u="sng" dirty="0" smtClean="0"/>
              <a:t>Stage 2 – Filing of Evidence in support of Opposition</a:t>
            </a:r>
            <a:r>
              <a:rPr lang="en-IN" sz="2800" dirty="0" smtClean="0"/>
              <a:t> </a:t>
            </a:r>
            <a:endParaRPr lang="en-US" sz="2800" dirty="0" smtClean="0"/>
          </a:p>
          <a:p>
            <a:r>
              <a:rPr lang="en-IN" sz="2800" b="1" u="sng" dirty="0" smtClean="0"/>
              <a:t>Stage 3 – Filing of Evidence in support of Counter- Statement</a:t>
            </a:r>
            <a:endParaRPr lang="en-US" sz="2800" dirty="0" smtClean="0"/>
          </a:p>
          <a:p>
            <a:r>
              <a:rPr lang="en-IN" sz="2800" b="1" u="sng" dirty="0" smtClean="0"/>
              <a:t>Stage 4 – Filing of Evidence in Reply</a:t>
            </a:r>
            <a:endParaRPr lang="en-US" sz="2800" dirty="0" smtClean="0"/>
          </a:p>
          <a:p>
            <a:r>
              <a:rPr lang="en-IN" sz="2800" b="1" u="sng" dirty="0" smtClean="0"/>
              <a:t>Stage 5 – Hearing</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Trademark licensing</a:t>
            </a:r>
            <a:endParaRPr lang="en-US" dirty="0"/>
          </a:p>
        </p:txBody>
      </p:sp>
      <p:sp>
        <p:nvSpPr>
          <p:cNvPr id="3" name="Content Placeholder 2"/>
          <p:cNvSpPr>
            <a:spLocks noGrp="1"/>
          </p:cNvSpPr>
          <p:nvPr>
            <p:ph idx="1"/>
          </p:nvPr>
        </p:nvSpPr>
        <p:spPr>
          <a:xfrm>
            <a:off x="-1" y="1430215"/>
            <a:ext cx="11394831" cy="4741985"/>
          </a:xfrm>
        </p:spPr>
        <p:txBody>
          <a:bodyPr>
            <a:normAutofit/>
          </a:bodyPr>
          <a:lstStyle/>
          <a:p>
            <a:r>
              <a:rPr lang="en-IN" sz="2800" dirty="0" smtClean="0"/>
              <a:t>The licensing of a mark is to allow others to use the mark without assigning the </a:t>
            </a:r>
            <a:r>
              <a:rPr lang="en-IN" sz="2800" dirty="0" smtClean="0"/>
              <a:t>ownership</a:t>
            </a:r>
          </a:p>
          <a:p>
            <a:endParaRPr lang="en-IN" sz="2800" smtClean="0"/>
          </a:p>
          <a:p>
            <a:r>
              <a:rPr lang="en-IN" sz="2800" smtClean="0"/>
              <a:t>A </a:t>
            </a:r>
            <a:r>
              <a:rPr lang="en-IN" sz="2800" dirty="0" smtClean="0"/>
              <a:t>trade mark license is basically an agreement in which trade mark owner permits someone else to  use the licensor’s trademark in connection with specific products and Services.</a:t>
            </a:r>
            <a:endParaRPr lang="en-IN" sz="2800" smtClean="0"/>
          </a:p>
          <a:p>
            <a:endParaRPr lang="en-IN" sz="2800" dirty="0" smtClean="0"/>
          </a:p>
          <a:p>
            <a:r>
              <a:rPr lang="en-IN" sz="2800" dirty="0" smtClean="0"/>
              <a:t>Ex:  Coca-Cola allowing independent bottlers of their soft drinks to label the finished product with the Coca-cola Trademark. </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Assignment of trademark</a:t>
            </a:r>
            <a:endParaRPr lang="en-US" dirty="0"/>
          </a:p>
        </p:txBody>
      </p:sp>
      <p:sp>
        <p:nvSpPr>
          <p:cNvPr id="3" name="Content Placeholder 2"/>
          <p:cNvSpPr>
            <a:spLocks noGrp="1"/>
          </p:cNvSpPr>
          <p:nvPr>
            <p:ph idx="1"/>
          </p:nvPr>
        </p:nvSpPr>
        <p:spPr>
          <a:xfrm>
            <a:off x="0" y="1359877"/>
            <a:ext cx="11128248" cy="4812323"/>
          </a:xfrm>
        </p:spPr>
        <p:txBody>
          <a:bodyPr>
            <a:normAutofit/>
          </a:bodyPr>
          <a:lstStyle/>
          <a:p>
            <a:r>
              <a:rPr lang="en-IN" sz="2800" dirty="0" smtClean="0"/>
              <a:t>A mark may be assigned or transferred to another entity in any of the following manners:</a:t>
            </a:r>
            <a:endParaRPr lang="en-US" sz="2800" dirty="0" smtClean="0"/>
          </a:p>
          <a:p>
            <a:r>
              <a:rPr lang="en-IN" sz="2800" b="1" dirty="0" smtClean="0"/>
              <a:t>1)Complete Assignment to another entity</a:t>
            </a:r>
            <a:endParaRPr lang="en-US" sz="2800" dirty="0" smtClean="0"/>
          </a:p>
          <a:p>
            <a:r>
              <a:rPr lang="en-IN" sz="2800" b="1" dirty="0" smtClean="0"/>
              <a:t>2)Assignment to another entity but with respect to only some of the goods/ services</a:t>
            </a:r>
            <a:endParaRPr lang="en-US" sz="2800" dirty="0" smtClean="0"/>
          </a:p>
          <a:p>
            <a:r>
              <a:rPr lang="en-IN" sz="2800" b="1" dirty="0" smtClean="0"/>
              <a:t>3)Assignment with goodwill</a:t>
            </a:r>
            <a:endParaRPr lang="en-US" sz="2800" dirty="0" smtClean="0"/>
          </a:p>
          <a:p>
            <a:r>
              <a:rPr lang="en-IN" sz="2800" b="1" dirty="0" smtClean="0"/>
              <a:t>4)Assignment without goodwill</a:t>
            </a:r>
          </a:p>
          <a:p>
            <a:r>
              <a:rPr lang="en-IN" sz="2800" b="1" dirty="0" smtClean="0"/>
              <a:t>Trademarks can be </a:t>
            </a:r>
            <a:r>
              <a:rPr lang="en-IN" sz="2800" dirty="0" smtClean="0"/>
              <a:t>Assigned by way of a properly executed Trademark Assignment Agreement </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r>
              <a:rPr lang="en-US" dirty="0" smtClean="0"/>
              <a:t>Restrictions on assignment of trademark</a:t>
            </a:r>
            <a:endParaRPr lang="en-US" dirty="0"/>
          </a:p>
        </p:txBody>
      </p:sp>
      <p:sp>
        <p:nvSpPr>
          <p:cNvPr id="3" name="Content Placeholder 2"/>
          <p:cNvSpPr>
            <a:spLocks noGrp="1"/>
          </p:cNvSpPr>
          <p:nvPr>
            <p:ph idx="1"/>
          </p:nvPr>
        </p:nvSpPr>
        <p:spPr>
          <a:xfrm>
            <a:off x="0" y="1594338"/>
            <a:ext cx="11128248" cy="4577862"/>
          </a:xfrm>
        </p:spPr>
        <p:txBody>
          <a:bodyPr>
            <a:normAutofit/>
          </a:bodyPr>
          <a:lstStyle/>
          <a:p>
            <a:r>
              <a:rPr lang="en-IN" sz="2800" dirty="0" smtClean="0"/>
              <a:t>Restrictions on the assignment of a registered trade mark under Trademarks Act,1999:-</a:t>
            </a:r>
            <a:endParaRPr lang="en-US" sz="2800" dirty="0" smtClean="0"/>
          </a:p>
          <a:p>
            <a:pPr lvl="0"/>
            <a:r>
              <a:rPr lang="en-IN" sz="2800" dirty="0" smtClean="0"/>
              <a:t>Restriction in the creation of exclusive rights for more than one persons with respect to the same goods or services.</a:t>
            </a:r>
            <a:endParaRPr lang="en-US" sz="2800" dirty="0" smtClean="0"/>
          </a:p>
          <a:p>
            <a:r>
              <a:rPr lang="en-IN" sz="2800" dirty="0" smtClean="0"/>
              <a:t>Restriction on assignment that results in different people using the trademark in different parts of the country simultaneously.</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rademark funny"/>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50843" y="336999"/>
            <a:ext cx="10521109" cy="58352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04678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69" y="-124968"/>
            <a:ext cx="10058400" cy="1609344"/>
          </a:xfrm>
        </p:spPr>
        <p:txBody>
          <a:bodyPr/>
          <a:lstStyle/>
          <a:p>
            <a:r>
              <a:rPr lang="en-IN" dirty="0" smtClean="0"/>
              <a:t>Brief background</a:t>
            </a:r>
            <a:endParaRPr lang="en-IN" dirty="0"/>
          </a:p>
        </p:txBody>
      </p:sp>
      <p:sp>
        <p:nvSpPr>
          <p:cNvPr id="3" name="Content Placeholder 2"/>
          <p:cNvSpPr>
            <a:spLocks noGrp="1"/>
          </p:cNvSpPr>
          <p:nvPr>
            <p:ph idx="1"/>
          </p:nvPr>
        </p:nvSpPr>
        <p:spPr>
          <a:xfrm>
            <a:off x="0" y="1351386"/>
            <a:ext cx="11394867" cy="5113581"/>
          </a:xfrm>
        </p:spPr>
        <p:txBody>
          <a:bodyPr>
            <a:normAutofit/>
          </a:bodyPr>
          <a:lstStyle/>
          <a:p>
            <a:pPr fontAlgn="base"/>
            <a:r>
              <a:rPr lang="en-IN" sz="2800" dirty="0" smtClean="0"/>
              <a:t>The </a:t>
            </a:r>
            <a:r>
              <a:rPr lang="en-IN" sz="2800" dirty="0"/>
              <a:t>Trade Marks Registry was established in India in 1940 and presently it administers the Trade Marks Act, </a:t>
            </a:r>
            <a:r>
              <a:rPr lang="en-IN" sz="2800" dirty="0" smtClean="0"/>
              <a:t>1999. It </a:t>
            </a:r>
            <a:r>
              <a:rPr lang="en-IN" sz="2800" dirty="0"/>
              <a:t>acts as a resource and information centre and is a facilitator in matters relating to trade marks in the country. </a:t>
            </a:r>
            <a:endParaRPr lang="en-IN" sz="2800" dirty="0" smtClean="0"/>
          </a:p>
          <a:p>
            <a:pPr fontAlgn="base"/>
            <a:r>
              <a:rPr lang="en-IN" sz="2800" dirty="0" smtClean="0"/>
              <a:t>The </a:t>
            </a:r>
            <a:r>
              <a:rPr lang="en-IN" sz="2800" dirty="0"/>
              <a:t>objective of the Trade Marks Act, 1999 is to register trade marks applied for in the country and to provide for better protection of trade mark for goods and services and also to prevent fraudulent use of the mark</a:t>
            </a:r>
            <a:r>
              <a:rPr lang="en-IN" sz="2800" dirty="0" smtClean="0"/>
              <a:t>.</a:t>
            </a:r>
          </a:p>
          <a:p>
            <a:pPr fontAlgn="base"/>
            <a:r>
              <a:rPr lang="en-IN" sz="2800" dirty="0" smtClean="0"/>
              <a:t>The </a:t>
            </a:r>
            <a:r>
              <a:rPr lang="en-IN" sz="2800" dirty="0"/>
              <a:t>main function of the Registry is to register trade marks which qualifies for registration under the Act and Rules.</a:t>
            </a:r>
          </a:p>
          <a:p>
            <a:endParaRPr lang="en-IN" dirty="0"/>
          </a:p>
        </p:txBody>
      </p:sp>
    </p:spTree>
    <p:extLst>
      <p:ext uri="{BB962C8B-B14F-4D97-AF65-F5344CB8AC3E}">
        <p14:creationId xmlns="" xmlns:p14="http://schemas.microsoft.com/office/powerpoint/2010/main" val="1624268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8923"/>
            <a:ext cx="11128248" cy="2093976"/>
          </a:xfrm>
        </p:spPr>
        <p:txBody>
          <a:bodyPr/>
          <a:lstStyle/>
          <a:p>
            <a:r>
              <a:rPr lang="en-US" dirty="0" smtClean="0"/>
              <a:t>Trademark infringement</a:t>
            </a:r>
            <a:endParaRPr lang="en-US" dirty="0"/>
          </a:p>
        </p:txBody>
      </p:sp>
      <p:sp>
        <p:nvSpPr>
          <p:cNvPr id="3" name="Content Placeholder 2"/>
          <p:cNvSpPr>
            <a:spLocks noGrp="1"/>
          </p:cNvSpPr>
          <p:nvPr>
            <p:ph idx="1"/>
          </p:nvPr>
        </p:nvSpPr>
        <p:spPr>
          <a:xfrm>
            <a:off x="-1" y="1125415"/>
            <a:ext cx="11441723" cy="5298831"/>
          </a:xfrm>
        </p:spPr>
        <p:txBody>
          <a:bodyPr>
            <a:normAutofit lnSpcReduction="10000"/>
          </a:bodyPr>
          <a:lstStyle/>
          <a:p>
            <a:r>
              <a:rPr lang="en-IN" sz="2800" dirty="0" smtClean="0"/>
              <a:t>Section 29 of the Act says that a registered trademark is infringed when an unregistered proprietor or licensee uses the said trademark for trade and business purposes.</a:t>
            </a:r>
            <a:endParaRPr lang="en-US" sz="2800" dirty="0" smtClean="0"/>
          </a:p>
          <a:p>
            <a:pPr lvl="0"/>
            <a:r>
              <a:rPr lang="en-IN" sz="2800" dirty="0" smtClean="0"/>
              <a:t>Identity with registered mark</a:t>
            </a:r>
            <a:endParaRPr lang="en-US" sz="2800" dirty="0" smtClean="0"/>
          </a:p>
          <a:p>
            <a:pPr lvl="0"/>
            <a:r>
              <a:rPr lang="en-IN" sz="2800" dirty="0" smtClean="0"/>
              <a:t>Similarity with registered mark and identity of goods/services</a:t>
            </a:r>
            <a:endParaRPr lang="en-US" sz="2800" dirty="0" smtClean="0"/>
          </a:p>
          <a:p>
            <a:pPr lvl="0"/>
            <a:r>
              <a:rPr lang="en-IN" sz="2800" dirty="0" smtClean="0"/>
              <a:t>Identity with registered mark and goods and services-presumption of confusion</a:t>
            </a:r>
            <a:endParaRPr lang="en-US" sz="2800" dirty="0" smtClean="0"/>
          </a:p>
          <a:p>
            <a:pPr lvl="0"/>
            <a:r>
              <a:rPr lang="en-IN" sz="2800" dirty="0" smtClean="0"/>
              <a:t>Identity with a registered mark having reputation</a:t>
            </a:r>
            <a:endParaRPr lang="en-US" sz="2800" dirty="0" smtClean="0"/>
          </a:p>
          <a:p>
            <a:pPr lvl="0"/>
            <a:r>
              <a:rPr lang="en-IN" sz="2800" dirty="0" smtClean="0"/>
              <a:t>Similarity of trade name with registered trademark</a:t>
            </a:r>
            <a:endParaRPr lang="en-US" sz="2800" dirty="0" smtClean="0"/>
          </a:p>
          <a:p>
            <a:pPr lvl="0"/>
            <a:r>
              <a:rPr lang="en-IN" sz="2800" dirty="0" smtClean="0"/>
              <a:t>Application of registered mark on labelling, packaging knowing that it is sans authorization</a:t>
            </a:r>
            <a:endParaRPr lang="en-US" sz="2800" dirty="0" smtClean="0"/>
          </a:p>
          <a:p>
            <a:r>
              <a:rPr lang="en-IN" sz="2800" dirty="0" smtClean="0"/>
              <a:t>7. Use of registered trademarks in advertisements</a:t>
            </a:r>
            <a:endParaRPr lang="en-US" sz="2800"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 y="304800"/>
            <a:ext cx="11136923" cy="6119446"/>
          </a:xfrm>
        </p:spPr>
        <p:txBody>
          <a:bodyPr>
            <a:normAutofit lnSpcReduction="10000"/>
          </a:bodyPr>
          <a:lstStyle/>
          <a:p>
            <a:r>
              <a:rPr lang="en-IN" sz="2800" b="1" dirty="0" smtClean="0"/>
              <a:t>The section says there is no infringement of trademark:</a:t>
            </a:r>
            <a:endParaRPr lang="en-US" sz="2800" b="1" dirty="0" smtClean="0"/>
          </a:p>
          <a:p>
            <a:pPr lvl="0"/>
            <a:endParaRPr lang="en-IN" sz="2800" dirty="0" smtClean="0"/>
          </a:p>
          <a:p>
            <a:pPr lvl="0"/>
            <a:r>
              <a:rPr lang="en-IN" sz="2800" dirty="0" smtClean="0"/>
              <a:t>Use of mark to indicate the kind, quality, quantity, etc</a:t>
            </a:r>
            <a:endParaRPr lang="en-US" sz="2800" dirty="0" smtClean="0"/>
          </a:p>
          <a:p>
            <a:pPr lvl="0"/>
            <a:endParaRPr lang="en-IN" sz="2800" dirty="0" smtClean="0"/>
          </a:p>
          <a:p>
            <a:pPr lvl="0"/>
            <a:r>
              <a:rPr lang="en-IN" sz="2800" dirty="0" smtClean="0"/>
              <a:t>Use of mark outside the scope of registration</a:t>
            </a:r>
            <a:endParaRPr lang="en-US" sz="2800" dirty="0" smtClean="0"/>
          </a:p>
          <a:p>
            <a:pPr lvl="0"/>
            <a:endParaRPr lang="en-IN" sz="2800" dirty="0" smtClean="0"/>
          </a:p>
          <a:p>
            <a:pPr lvl="0"/>
            <a:r>
              <a:rPr lang="en-IN" sz="2800" dirty="0" smtClean="0"/>
              <a:t>Implied consent of use</a:t>
            </a:r>
            <a:endParaRPr lang="en-US" sz="2800" dirty="0" smtClean="0"/>
          </a:p>
          <a:p>
            <a:pPr lvl="0"/>
            <a:endParaRPr lang="en-IN" sz="2800" dirty="0" smtClean="0"/>
          </a:p>
          <a:p>
            <a:pPr lvl="0"/>
            <a:r>
              <a:rPr lang="en-IN" sz="2800" dirty="0" smtClean="0"/>
              <a:t>Use of registered trademark in relation to accessories and parts</a:t>
            </a:r>
            <a:endParaRPr lang="en-US" sz="2800" dirty="0" smtClean="0"/>
          </a:p>
          <a:p>
            <a:pPr lvl="0"/>
            <a:endParaRPr lang="en-IN" sz="2800" dirty="0" smtClean="0"/>
          </a:p>
          <a:p>
            <a:pPr lvl="0"/>
            <a:r>
              <a:rPr lang="en-IN" sz="2800" dirty="0" smtClean="0"/>
              <a:t>Use of the two registered trademarks that are similar to each other.</a:t>
            </a:r>
            <a:endParaRPr lang="en-US" sz="2800"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607" y="517793"/>
            <a:ext cx="11160087" cy="5654407"/>
          </a:xfrm>
        </p:spPr>
        <p:txBody>
          <a:bodyPr/>
          <a:lstStyle/>
          <a:p>
            <a:pPr algn="ctr">
              <a:buNone/>
            </a:pPr>
            <a:endParaRPr lang="en-US" sz="3200" b="1" dirty="0" smtClean="0">
              <a:latin typeface="Berlin Sans FB" pitchFamily="34" charset="0"/>
              <a:ea typeface="Adobe Gothic Std B" pitchFamily="34" charset="-128"/>
            </a:endParaRPr>
          </a:p>
          <a:p>
            <a:pPr algn="ctr">
              <a:buNone/>
            </a:pPr>
            <a:endParaRPr lang="en-US" sz="3200" b="1" dirty="0" smtClean="0">
              <a:latin typeface="Berlin Sans FB" pitchFamily="34" charset="0"/>
              <a:ea typeface="Adobe Gothic Std B" pitchFamily="34" charset="-128"/>
            </a:endParaRPr>
          </a:p>
          <a:p>
            <a:pPr algn="ctr">
              <a:buNone/>
            </a:pPr>
            <a:endParaRPr lang="en-US" sz="3200" b="1" dirty="0" smtClean="0">
              <a:latin typeface="Berlin Sans FB" pitchFamily="34" charset="0"/>
              <a:ea typeface="Adobe Gothic Std B" pitchFamily="34" charset="-128"/>
            </a:endParaRPr>
          </a:p>
          <a:p>
            <a:pPr algn="ctr">
              <a:buNone/>
            </a:pPr>
            <a:endParaRPr lang="en-US" sz="3200" b="1" dirty="0" smtClean="0">
              <a:latin typeface="Berlin Sans FB" pitchFamily="34" charset="0"/>
              <a:ea typeface="Adobe Gothic Std B" pitchFamily="34" charset="-128"/>
            </a:endParaRPr>
          </a:p>
          <a:p>
            <a:pPr algn="ctr">
              <a:buNone/>
            </a:pPr>
            <a:r>
              <a:rPr lang="en-US" sz="4400" b="1" dirty="0" smtClean="0">
                <a:latin typeface="Berlin Sans FB" pitchFamily="34" charset="0"/>
                <a:ea typeface="Adobe Gothic Std B" pitchFamily="34" charset="-128"/>
              </a:rPr>
              <a:t>THANK YOU</a:t>
            </a:r>
            <a:endParaRPr lang="en-US" sz="4400" b="1" dirty="0">
              <a:latin typeface="Berlin Sans FB" pitchFamily="34" charset="0"/>
              <a:ea typeface="Adobe Gothic Std B"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TRADEMARK ?</a:t>
            </a:r>
            <a:endParaRPr lang="en-IN" dirty="0"/>
          </a:p>
        </p:txBody>
      </p:sp>
      <p:sp>
        <p:nvSpPr>
          <p:cNvPr id="3" name="Content Placeholder 2"/>
          <p:cNvSpPr>
            <a:spLocks noGrp="1"/>
          </p:cNvSpPr>
          <p:nvPr>
            <p:ph idx="1"/>
          </p:nvPr>
        </p:nvSpPr>
        <p:spPr/>
        <p:txBody>
          <a:bodyPr>
            <a:normAutofit/>
          </a:bodyPr>
          <a:lstStyle/>
          <a:p>
            <a:r>
              <a:rPr lang="en-IN" sz="2800" dirty="0"/>
              <a:t>A </a:t>
            </a:r>
            <a:r>
              <a:rPr lang="en-IN" sz="2800" b="1" dirty="0"/>
              <a:t>trademark</a:t>
            </a:r>
            <a:r>
              <a:rPr lang="en-IN" sz="2800" dirty="0"/>
              <a:t> </a:t>
            </a:r>
            <a:r>
              <a:rPr lang="en-IN" sz="2800" dirty="0" smtClean="0"/>
              <a:t>is </a:t>
            </a:r>
            <a:r>
              <a:rPr lang="en-IN" sz="2800" dirty="0"/>
              <a:t>a type of </a:t>
            </a:r>
            <a:r>
              <a:rPr lang="en-IN" sz="2800" dirty="0">
                <a:hlinkClick r:id="rId2" tooltip="Intellectual property"/>
              </a:rPr>
              <a:t>intellectual property</a:t>
            </a:r>
            <a:r>
              <a:rPr lang="en-IN" sz="2800" dirty="0"/>
              <a:t> consisting of a recognizable </a:t>
            </a:r>
            <a:r>
              <a:rPr lang="en-IN" sz="2800" dirty="0">
                <a:hlinkClick r:id="rId3" tooltip="Sign (semiotics)"/>
              </a:rPr>
              <a:t>sign</a:t>
            </a:r>
            <a:r>
              <a:rPr lang="en-IN" sz="2800" dirty="0"/>
              <a:t>, </a:t>
            </a:r>
            <a:r>
              <a:rPr lang="en-IN" sz="2800" dirty="0">
                <a:hlinkClick r:id="rId4" tooltip="Design"/>
              </a:rPr>
              <a:t>design</a:t>
            </a:r>
            <a:r>
              <a:rPr lang="en-IN" sz="2800" dirty="0"/>
              <a:t>, or </a:t>
            </a:r>
            <a:r>
              <a:rPr lang="en-IN" sz="2800" dirty="0">
                <a:hlinkClick r:id="rId5" tooltip="Expression (language)"/>
              </a:rPr>
              <a:t>expression</a:t>
            </a:r>
            <a:r>
              <a:rPr lang="en-IN" sz="2800" dirty="0"/>
              <a:t> which identifies </a:t>
            </a:r>
            <a:r>
              <a:rPr lang="en-IN" sz="2800" dirty="0">
                <a:hlinkClick r:id="rId6" tooltip="Good (economics and accounting)"/>
              </a:rPr>
              <a:t>products</a:t>
            </a:r>
            <a:r>
              <a:rPr lang="en-IN" sz="2800" dirty="0"/>
              <a:t> or </a:t>
            </a:r>
            <a:r>
              <a:rPr lang="en-IN" sz="2800" dirty="0">
                <a:hlinkClick r:id="rId7" tooltip="Service economies"/>
              </a:rPr>
              <a:t>services</a:t>
            </a:r>
            <a:r>
              <a:rPr lang="en-IN" sz="2800" dirty="0"/>
              <a:t> of a particular </a:t>
            </a:r>
            <a:r>
              <a:rPr lang="en-IN" sz="2800" dirty="0" smtClean="0"/>
              <a:t>source.</a:t>
            </a:r>
          </a:p>
          <a:p>
            <a:r>
              <a:rPr lang="en-IN" sz="2800" dirty="0"/>
              <a:t>T</a:t>
            </a:r>
            <a:r>
              <a:rPr lang="en-IN" sz="2800" dirty="0" smtClean="0"/>
              <a:t>rademarks </a:t>
            </a:r>
            <a:r>
              <a:rPr lang="en-IN" sz="2800" dirty="0"/>
              <a:t>used to identify services are usually called </a:t>
            </a:r>
            <a:r>
              <a:rPr lang="en-IN" sz="2800" u="sng" dirty="0">
                <a:hlinkClick r:id="rId8"/>
              </a:rPr>
              <a:t>service marks</a:t>
            </a:r>
            <a:r>
              <a:rPr lang="en-IN" sz="2800" dirty="0" smtClean="0"/>
              <a:t>.</a:t>
            </a:r>
          </a:p>
          <a:p>
            <a:endParaRPr lang="en-IN" sz="2800" dirty="0"/>
          </a:p>
        </p:txBody>
      </p:sp>
    </p:spTree>
    <p:extLst>
      <p:ext uri="{BB962C8B-B14F-4D97-AF65-F5344CB8AC3E}">
        <p14:creationId xmlns="" xmlns:p14="http://schemas.microsoft.com/office/powerpoint/2010/main" val="295481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lstStyle/>
          <a:p>
            <a:r>
              <a:rPr lang="en-IN" dirty="0" smtClean="0"/>
              <a:t>Trademark vs service mark</a:t>
            </a:r>
            <a:endParaRPr lang="en-IN" dirty="0"/>
          </a:p>
        </p:txBody>
      </p:sp>
      <p:pic>
        <p:nvPicPr>
          <p:cNvPr id="1026" name="Picture 2" descr="https://secureyourtrademark.com/wp-content/uploads/2013/08/service-mark-vs-trademark.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21895" y="1812758"/>
            <a:ext cx="10892589" cy="42992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19889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79620"/>
            <a:ext cx="10058400" cy="3753853"/>
          </a:xfrm>
        </p:spPr>
        <p:txBody>
          <a:bodyPr>
            <a:normAutofit/>
          </a:bodyPr>
          <a:lstStyle/>
          <a:p>
            <a:r>
              <a:rPr lang="en-IN" sz="2800" dirty="0"/>
              <a:t>Let’s say you’re planning a family dinner and want to get a nice bottle of wine. The small wine shop you visit may have their name and logo registered as a service mark, as they’re providing the service of selling you wine</a:t>
            </a:r>
            <a:r>
              <a:rPr lang="en-IN" sz="2800" dirty="0" smtClean="0"/>
              <a:t>.</a:t>
            </a:r>
          </a:p>
          <a:p>
            <a:endParaRPr lang="en-IN" sz="2800" dirty="0" smtClean="0"/>
          </a:p>
          <a:p>
            <a:r>
              <a:rPr lang="en-IN" sz="2800" dirty="0" smtClean="0"/>
              <a:t> </a:t>
            </a:r>
            <a:r>
              <a:rPr lang="en-IN" sz="2800" dirty="0"/>
              <a:t>While there, the wine you purchase likely has its name and logo registered as a trademark, as it’s a physical product you can purchase</a:t>
            </a:r>
            <a:r>
              <a:rPr lang="en-IN" sz="2800" dirty="0" smtClean="0"/>
              <a:t>.</a:t>
            </a:r>
          </a:p>
        </p:txBody>
      </p:sp>
    </p:spTree>
    <p:extLst>
      <p:ext uri="{BB962C8B-B14F-4D97-AF65-F5344CB8AC3E}">
        <p14:creationId xmlns="" xmlns:p14="http://schemas.microsoft.com/office/powerpoint/2010/main" val="3745537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of trademarks and service marks</a:t>
            </a:r>
            <a:endParaRPr lang="en-IN" dirty="0"/>
          </a:p>
        </p:txBody>
      </p:sp>
      <p:sp>
        <p:nvSpPr>
          <p:cNvPr id="3" name="Content Placeholder 2"/>
          <p:cNvSpPr>
            <a:spLocks noGrp="1"/>
          </p:cNvSpPr>
          <p:nvPr>
            <p:ph idx="1"/>
          </p:nvPr>
        </p:nvSpPr>
        <p:spPr/>
        <p:txBody>
          <a:bodyPr>
            <a:normAutofit/>
          </a:bodyPr>
          <a:lstStyle/>
          <a:p>
            <a:r>
              <a:rPr lang="en-IN" sz="2800" dirty="0"/>
              <a:t>McDonald’s is a registered service mark for restaurant services. Similarly, Walmart is a registered service mark for retail store services</a:t>
            </a:r>
            <a:r>
              <a:rPr lang="en-IN" sz="2800" dirty="0" smtClean="0"/>
              <a:t>.</a:t>
            </a:r>
          </a:p>
          <a:p>
            <a:r>
              <a:rPr lang="en-IN" sz="2800" dirty="0"/>
              <a:t>In contrast, if you </a:t>
            </a:r>
            <a:r>
              <a:rPr lang="en-IN" sz="2800" dirty="0" smtClean="0"/>
              <a:t>sell a line of electronic </a:t>
            </a:r>
            <a:r>
              <a:rPr lang="en-IN" sz="2800" dirty="0"/>
              <a:t>products or clothing products, then you would want to get a trademark for your </a:t>
            </a:r>
            <a:r>
              <a:rPr lang="en-IN" sz="2800" dirty="0" smtClean="0"/>
              <a:t>product. For example Nikon for cameras and levis if you take a clothing brand.</a:t>
            </a:r>
          </a:p>
        </p:txBody>
      </p:sp>
    </p:spTree>
    <p:extLst>
      <p:ext uri="{BB962C8B-B14F-4D97-AF65-F5344CB8AC3E}">
        <p14:creationId xmlns="" xmlns:p14="http://schemas.microsoft.com/office/powerpoint/2010/main" val="3688197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2295"/>
            <a:ext cx="10058400" cy="6432884"/>
          </a:xfrm>
        </p:spPr>
        <p:txBody>
          <a:bodyPr>
            <a:normAutofit/>
          </a:bodyPr>
          <a:lstStyle/>
          <a:p>
            <a:endParaRPr lang="en-IN" sz="2800" dirty="0" smtClean="0"/>
          </a:p>
          <a:p>
            <a:endParaRPr lang="en-IN" sz="2800" dirty="0"/>
          </a:p>
          <a:p>
            <a:r>
              <a:rPr lang="en-IN" sz="2800" dirty="0" smtClean="0"/>
              <a:t>The </a:t>
            </a:r>
            <a:r>
              <a:rPr lang="en-IN" sz="2800" dirty="0"/>
              <a:t>line between a trademark and a service mark is often so thin that many companies simply end up having both. For example, Google lists its brand as both a trademark and a service mark</a:t>
            </a:r>
            <a:r>
              <a:rPr lang="en-IN" sz="2800" dirty="0" smtClean="0"/>
              <a:t>.</a:t>
            </a:r>
          </a:p>
          <a:p>
            <a:endParaRPr lang="en-IN" sz="2800" dirty="0" smtClean="0"/>
          </a:p>
          <a:p>
            <a:r>
              <a:rPr lang="en-IN" sz="2800" dirty="0" smtClean="0"/>
              <a:t>Main </a:t>
            </a:r>
            <a:r>
              <a:rPr lang="en-IN" sz="2800" dirty="0"/>
              <a:t>concern should not be whether your company has a service mark or a </a:t>
            </a:r>
            <a:r>
              <a:rPr lang="en-IN" sz="2800" dirty="0" smtClean="0"/>
              <a:t>trademark, but </a:t>
            </a:r>
            <a:r>
              <a:rPr lang="en-IN" sz="2800" dirty="0"/>
              <a:t>whether your mark is registered. That’s the best way to ensure that others don’t infringe on your mark.</a:t>
            </a:r>
          </a:p>
        </p:txBody>
      </p:sp>
    </p:spTree>
    <p:extLst>
      <p:ext uri="{BB962C8B-B14F-4D97-AF65-F5344CB8AC3E}">
        <p14:creationId xmlns="" xmlns:p14="http://schemas.microsoft.com/office/powerpoint/2010/main" val="153109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75" y="-173094"/>
            <a:ext cx="5699920" cy="1408336"/>
          </a:xfrm>
        </p:spPr>
        <p:txBody>
          <a:bodyPr/>
          <a:lstStyle/>
          <a:p>
            <a:r>
              <a:rPr lang="en-IN" dirty="0" smtClean="0"/>
              <a:t>Types of trademarks</a:t>
            </a:r>
            <a:endParaRPr lang="en-IN" dirty="0"/>
          </a:p>
        </p:txBody>
      </p:sp>
      <p:sp>
        <p:nvSpPr>
          <p:cNvPr id="3" name="Content Placeholder 2"/>
          <p:cNvSpPr>
            <a:spLocks noGrp="1"/>
          </p:cNvSpPr>
          <p:nvPr>
            <p:ph idx="1"/>
          </p:nvPr>
        </p:nvSpPr>
        <p:spPr>
          <a:xfrm>
            <a:off x="372442" y="1047429"/>
            <a:ext cx="8918811" cy="5577658"/>
          </a:xfrm>
        </p:spPr>
        <p:txBody>
          <a:bodyPr>
            <a:normAutofit/>
          </a:bodyPr>
          <a:lstStyle/>
          <a:p>
            <a:r>
              <a:rPr lang="en-IN" sz="2800" dirty="0"/>
              <a:t>Brand names like Apple, </a:t>
            </a:r>
            <a:r>
              <a:rPr lang="en-IN" sz="2800" dirty="0" smtClean="0"/>
              <a:t>McDonald's</a:t>
            </a:r>
            <a:r>
              <a:rPr lang="en-IN" sz="2800" dirty="0"/>
              <a:t>.</a:t>
            </a:r>
          </a:p>
          <a:p>
            <a:r>
              <a:rPr lang="en-IN" sz="2800" dirty="0"/>
              <a:t>Product names like iPod </a:t>
            </a:r>
            <a:r>
              <a:rPr lang="en-IN" sz="2800" dirty="0" smtClean="0"/>
              <a:t>and </a:t>
            </a:r>
            <a:r>
              <a:rPr lang="en-IN" sz="2800" dirty="0"/>
              <a:t>Mac</a:t>
            </a:r>
          </a:p>
          <a:p>
            <a:r>
              <a:rPr lang="en-IN" sz="2800" dirty="0"/>
              <a:t>Company logos like the golden arches at McDonald's and NBC's peacock </a:t>
            </a:r>
            <a:r>
              <a:rPr lang="en-IN" sz="2800" dirty="0" smtClean="0"/>
              <a:t>logo</a:t>
            </a:r>
          </a:p>
          <a:p>
            <a:endParaRPr lang="en-IN" sz="2800" dirty="0"/>
          </a:p>
          <a:p>
            <a:endParaRPr lang="en-IN" sz="2800" dirty="0" smtClean="0"/>
          </a:p>
          <a:p>
            <a:endParaRPr lang="en-IN" sz="2800" dirty="0" smtClean="0"/>
          </a:p>
          <a:p>
            <a:endParaRPr lang="en-IN" sz="2800" dirty="0" smtClean="0"/>
          </a:p>
          <a:p>
            <a:r>
              <a:rPr lang="en-IN" sz="2800" dirty="0" smtClean="0"/>
              <a:t>Slogans </a:t>
            </a:r>
            <a:r>
              <a:rPr lang="en-IN" sz="2800" dirty="0"/>
              <a:t>like Capital One's "What's in your wallet?" and McDonald's "I'm </a:t>
            </a:r>
            <a:r>
              <a:rPr lang="en-IN" sz="2800" dirty="0" err="1"/>
              <a:t>lovin</a:t>
            </a:r>
            <a:r>
              <a:rPr lang="en-IN" sz="2800" dirty="0"/>
              <a:t>' it"</a:t>
            </a:r>
          </a:p>
          <a:p>
            <a:endParaRPr lang="en-IN" sz="3000" dirty="0"/>
          </a:p>
          <a:p>
            <a:endParaRPr lang="en-IN" sz="5100" dirty="0" smtClean="0"/>
          </a:p>
          <a:p>
            <a:endParaRPr lang="en-IN" sz="5100" dirty="0"/>
          </a:p>
          <a:p>
            <a:endParaRPr lang="en-IN" sz="5100" dirty="0" smtClean="0"/>
          </a:p>
          <a:p>
            <a:endParaRPr lang="en-IN" sz="5100" dirty="0"/>
          </a:p>
        </p:txBody>
      </p:sp>
      <p:pic>
        <p:nvPicPr>
          <p:cNvPr id="9" name="Picture 8" descr="brand-tm-r-marks.png"/>
          <p:cNvPicPr>
            <a:picLocks noChangeAspect="1"/>
          </p:cNvPicPr>
          <p:nvPr/>
        </p:nvPicPr>
        <p:blipFill>
          <a:blip r:embed="rId2"/>
          <a:stretch>
            <a:fillRect/>
          </a:stretch>
        </p:blipFill>
        <p:spPr>
          <a:xfrm>
            <a:off x="2732617" y="3340982"/>
            <a:ext cx="4762500" cy="1304925"/>
          </a:xfrm>
          <a:prstGeom prst="rect">
            <a:avLst/>
          </a:prstGeom>
        </p:spPr>
      </p:pic>
    </p:spTree>
    <p:extLst>
      <p:ext uri="{BB962C8B-B14F-4D97-AF65-F5344CB8AC3E}">
        <p14:creationId xmlns="" xmlns:p14="http://schemas.microsoft.com/office/powerpoint/2010/main" val="1075309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1781</TotalTime>
  <Words>1690</Words>
  <Application>Microsoft Office PowerPoint</Application>
  <PresentationFormat>Custom</PresentationFormat>
  <Paragraphs>193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Wood Type</vt:lpstr>
      <vt:lpstr>Team members</vt:lpstr>
      <vt:lpstr>tRADEMARKS</vt:lpstr>
      <vt:lpstr>Brief background</vt:lpstr>
      <vt:lpstr>WHAT IS TRADEMARK ?</vt:lpstr>
      <vt:lpstr>Trademark vs service mark</vt:lpstr>
      <vt:lpstr>Slide 6</vt:lpstr>
      <vt:lpstr>Examples of trademarks and service marks</vt:lpstr>
      <vt:lpstr>Slide 8</vt:lpstr>
      <vt:lpstr>Types of trademarks</vt:lpstr>
      <vt:lpstr>Slide 10</vt:lpstr>
      <vt:lpstr>Symbols of trademarks</vt:lpstr>
      <vt:lpstr>Slide 12</vt:lpstr>
      <vt:lpstr>Registrable marks</vt:lpstr>
      <vt:lpstr>Non registrable marks</vt:lpstr>
      <vt:lpstr>Trademark classes</vt:lpstr>
      <vt:lpstr>Slide 16</vt:lpstr>
      <vt:lpstr>Slide 17</vt:lpstr>
      <vt:lpstr>Slide 18</vt:lpstr>
      <vt:lpstr>Slide 19</vt:lpstr>
      <vt:lpstr>Trademark rules</vt:lpstr>
      <vt:lpstr>Trademarks registration procedure</vt:lpstr>
      <vt:lpstr>Slide 22</vt:lpstr>
      <vt:lpstr>Slide 23</vt:lpstr>
      <vt:lpstr>Trademark opposition</vt:lpstr>
      <vt:lpstr>Trademark opposition procedure</vt:lpstr>
      <vt:lpstr>Trademark licensing</vt:lpstr>
      <vt:lpstr>Assignment of trademark</vt:lpstr>
      <vt:lpstr>Restrictions on assignment of trademark</vt:lpstr>
      <vt:lpstr>Slide 29</vt:lpstr>
      <vt:lpstr>Trademark infringement</vt:lpstr>
      <vt:lpstr>Slide 31</vt:lpstr>
      <vt:lpstr>Slide 32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Tarun raghu</dc:creator>
  <cp:lastModifiedBy>Pranav Hegde</cp:lastModifiedBy>
  <cp:revision>35</cp:revision>
  <dcterms:created xsi:type="dcterms:W3CDTF">2019-10-13T14:51:11Z</dcterms:created>
  <dcterms:modified xsi:type="dcterms:W3CDTF">2019-10-15T15:50:46Z</dcterms:modified>
</cp:coreProperties>
</file>