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7be5a1bd7_1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7be5a1bd7_1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7be5a1bd7_1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7be5a1bd7_1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be5a1bd7_1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7be5a1bd7_1_2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7be5a1bd7_1_3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be5a1bd7_1_3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be5a1bd7_1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be5a1bd7_1_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7be5a1bd7_1_4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7be5a1bd7_1_4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7be5a1bd7_1_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be5a1bd7_1_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be5a1bd7_1_6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be5a1bd7_1_6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7be5a1bd7_1_6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7be5a1bd7_1_6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7be5a1bd7_1_7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7be5a1bd7_1_7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7be5a1bd7_1_8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7be5a1bd7_1_8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be5a1bd7_1_8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7be5a1bd7_1_8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7be5a1bd7_1_9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7be5a1bd7_1_9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7be5a1bd7_1_10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be5a1bd7_1_10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7be5a1bd7_1_1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7be5a1bd7_1_1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7be5a1bd7_1_1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7be5a1bd7_1_1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7be5a1bd7_1_1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7be5a1bd7_1_1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7be5a1bd7_1_1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7be5a1bd7_1_13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7be5a1bd7_1_1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7be5a1bd7_1_1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7be5a1bd7_1_1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7be5a1bd7_1_14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7be5a1bd7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be5a1bd7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7be5a1bd7_1_1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7be5a1bd7_1_1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7be5a1bd7_1_15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7be5a1bd7_1_15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7be5a1bd7_1_16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7be5a1bd7_1_16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7be5a1bd7_1_17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7be5a1bd7_1_17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7be5a1bd7_1_17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7be5a1bd7_1_17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be5a1bd7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7be5a1bd7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7be5a1bd7_0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7be5a1bd7_0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7be5a1bd7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be5a1bd7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7be5a1bd7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be5a1bd7_0_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be5a1bd7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be5a1bd7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7be5a1bd7_1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7be5a1bd7_1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 name="Shape 12"/>
        <p:cNvGrpSpPr/>
        <p:nvPr/>
      </p:nvGrpSpPr>
      <p:grpSpPr>
        <a:xfrm>
          <a:off x="0" y="0"/>
          <a:ext cx="0" cy="0"/>
          <a:chOff x="0" y="0"/>
          <a:chExt cx="0" cy="0"/>
        </a:xfrm>
      </p:grpSpPr>
      <p:sp>
        <p:nvSpPr>
          <p:cNvPr id="13" name="Google Shape;13;p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2" name="Shape 72"/>
        <p:cNvGrpSpPr/>
        <p:nvPr/>
      </p:nvGrpSpPr>
      <p:grpSpPr>
        <a:xfrm>
          <a:off x="0" y="0"/>
          <a:ext cx="0" cy="0"/>
          <a:chOff x="0" y="0"/>
          <a:chExt cx="0" cy="0"/>
        </a:xfrm>
      </p:grpSpPr>
      <p:sp>
        <p:nvSpPr>
          <p:cNvPr id="73" name="Google Shape;73;p17"/>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1" name="Shape 81"/>
        <p:cNvGrpSpPr/>
        <p:nvPr/>
      </p:nvGrpSpPr>
      <p:grpSpPr>
        <a:xfrm>
          <a:off x="0" y="0"/>
          <a:ext cx="0" cy="0"/>
          <a:chOff x="0" y="0"/>
          <a:chExt cx="0" cy="0"/>
        </a:xfrm>
      </p:grpSpPr>
      <p:sp>
        <p:nvSpPr>
          <p:cNvPr id="82" name="Google Shape;82;p20"/>
          <p:cNvSpPr txBox="1"/>
          <p:nvPr>
            <p:ph idx="1" type="subTitle"/>
          </p:nvPr>
        </p:nvSpPr>
        <p:spPr>
          <a:xfrm>
            <a:off x="504000" y="301320"/>
            <a:ext cx="9071640" cy="2956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21"/>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23"/>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8" name="Shape 98"/>
        <p:cNvGrpSpPr/>
        <p:nvPr/>
      </p:nvGrpSpPr>
      <p:grpSpPr>
        <a:xfrm>
          <a:off x="0" y="0"/>
          <a:ext cx="0" cy="0"/>
          <a:chOff x="0" y="0"/>
          <a:chExt cx="0" cy="0"/>
        </a:xfrm>
      </p:grpSpPr>
      <p:sp>
        <p:nvSpPr>
          <p:cNvPr id="99" name="Google Shape;99;p2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2" name="Shape 102"/>
        <p:cNvGrpSpPr/>
        <p:nvPr/>
      </p:nvGrpSpPr>
      <p:grpSpPr>
        <a:xfrm>
          <a:off x="0" y="0"/>
          <a:ext cx="0" cy="0"/>
          <a:chOff x="0" y="0"/>
          <a:chExt cx="0" cy="0"/>
        </a:xfrm>
      </p:grpSpPr>
      <p:sp>
        <p:nvSpPr>
          <p:cNvPr id="103" name="Google Shape;103;p2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8" name="Shape 108"/>
        <p:cNvGrpSpPr/>
        <p:nvPr/>
      </p:nvGrpSpPr>
      <p:grpSpPr>
        <a:xfrm>
          <a:off x="0" y="0"/>
          <a:ext cx="0" cy="0"/>
          <a:chOff x="0" y="0"/>
          <a:chExt cx="0" cy="0"/>
        </a:xfrm>
      </p:grpSpPr>
      <p:sp>
        <p:nvSpPr>
          <p:cNvPr id="109" name="Google Shape;109;p26"/>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6"/>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504000" y="301320"/>
            <a:ext cx="9071640" cy="2956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5806440"/>
            <a:ext cx="10079640" cy="1754280"/>
          </a:xfrm>
          <a:prstGeom prst="rect">
            <a:avLst/>
          </a:prstGeom>
          <a:noFill/>
          <a:ln>
            <a:noFill/>
          </a:ln>
        </p:spPr>
      </p:pic>
      <p:sp>
        <p:nvSpPr>
          <p:cNvPr id="7" name="Google Shape;7;p1"/>
          <p:cNvSpPr txBox="1"/>
          <p:nvPr>
            <p:ph type="title"/>
          </p:nvPr>
        </p:nvSpPr>
        <p:spPr>
          <a:xfrm>
            <a:off x="0" y="234108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4056120"/>
            <a:ext cx="9071640" cy="20973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0" y="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0" y="6620400"/>
            <a:ext cx="10076760" cy="941760"/>
          </a:xfrm>
          <a:prstGeom prst="rect">
            <a:avLst/>
          </a:prstGeom>
          <a:gradFill>
            <a:gsLst>
              <a:gs pos="0">
                <a:srgbClr val="DFF2FC"/>
              </a:gs>
              <a:gs pos="100000">
                <a:srgbClr val="009BDD"/>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504000" y="301320"/>
            <a:ext cx="9071640" cy="637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14"/>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txBox="1"/>
          <p:nvPr/>
        </p:nvSpPr>
        <p:spPr>
          <a:xfrm>
            <a:off x="0" y="234108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IN" sz="4400" u="none" cap="none" strike="noStrike">
                <a:solidFill>
                  <a:srgbClr val="006699"/>
                </a:solidFill>
                <a:latin typeface="Arial"/>
                <a:ea typeface="Arial"/>
                <a:cs typeface="Arial"/>
                <a:sym typeface="Arial"/>
              </a:rPr>
              <a:t>Smart-Cab</a:t>
            </a:r>
            <a:endParaRPr b="0" i="0" sz="4400" u="none" cap="none" strike="noStrike">
              <a:solidFill>
                <a:srgbClr val="006699"/>
              </a:solidFill>
              <a:latin typeface="Arial"/>
              <a:ea typeface="Arial"/>
              <a:cs typeface="Arial"/>
              <a:sym typeface="Arial"/>
            </a:endParaRPr>
          </a:p>
        </p:txBody>
      </p:sp>
      <p:sp>
        <p:nvSpPr>
          <p:cNvPr id="121" name="Google Shape;121;p27"/>
          <p:cNvSpPr txBox="1"/>
          <p:nvPr/>
        </p:nvSpPr>
        <p:spPr>
          <a:xfrm>
            <a:off x="6271375" y="6009825"/>
            <a:ext cx="3528000" cy="137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IN" sz="1800" u="none" cap="none" strike="noStrike"/>
              <a:t>Project By :</a:t>
            </a:r>
            <a:endParaRPr b="1" sz="1800" strike="noStrike"/>
          </a:p>
          <a:p>
            <a:pPr indent="0" lvl="0" marL="0" marR="0" rtl="0" algn="l">
              <a:spcBef>
                <a:spcPts val="0"/>
              </a:spcBef>
              <a:spcAft>
                <a:spcPts val="0"/>
              </a:spcAft>
              <a:buNone/>
            </a:pPr>
            <a:r>
              <a:t/>
            </a:r>
            <a:endParaRPr b="1" sz="1800" strike="noStrike"/>
          </a:p>
          <a:p>
            <a:pPr indent="0" lvl="0" marL="0" marR="0" rtl="0" algn="l">
              <a:spcBef>
                <a:spcPts val="0"/>
              </a:spcBef>
              <a:spcAft>
                <a:spcPts val="0"/>
              </a:spcAft>
              <a:buNone/>
            </a:pPr>
            <a:r>
              <a:rPr b="1" lang="en-IN" sz="1800" strike="noStrike"/>
              <a:t>Anmol Kapoor 1MS17IS026</a:t>
            </a:r>
            <a:endParaRPr b="1" sz="1800" strike="noStrike"/>
          </a:p>
          <a:p>
            <a:pPr indent="0" lvl="0" marL="0" marR="0" rtl="0" algn="l">
              <a:spcBef>
                <a:spcPts val="0"/>
              </a:spcBef>
              <a:spcAft>
                <a:spcPts val="0"/>
              </a:spcAft>
              <a:buNone/>
            </a:pPr>
            <a:r>
              <a:rPr b="1" lang="en-IN" sz="1800" strike="noStrike"/>
              <a:t>Kumar Hegde  1MS18IS406</a:t>
            </a:r>
            <a:endParaRPr b="1" sz="1800" strike="noStrike"/>
          </a:p>
          <a:p>
            <a:pPr indent="0" lvl="0" marL="0" marR="0" rtl="0" algn="l">
              <a:spcBef>
                <a:spcPts val="0"/>
              </a:spcBef>
              <a:spcAft>
                <a:spcPts val="0"/>
              </a:spcAft>
              <a:buNone/>
            </a:pPr>
            <a:r>
              <a:rPr b="1" lang="en-IN" sz="1800" strike="noStrike"/>
              <a:t>Pranav Hegde  1MS18IS412</a:t>
            </a:r>
            <a:endParaRPr b="1" sz="1800"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solidFill>
                  <a:schemeClr val="dk1"/>
                </a:solidFill>
              </a:rPr>
              <a:t>we have then implemented a </a:t>
            </a:r>
            <a:r>
              <a:rPr b="1" lang="en-IN" sz="2000" u="sng">
                <a:solidFill>
                  <a:schemeClr val="dk1"/>
                </a:solidFill>
              </a:rPr>
              <a:t>Q-Learning algorithm</a:t>
            </a:r>
            <a:r>
              <a:rPr lang="en-IN" sz="2000">
                <a:solidFill>
                  <a:schemeClr val="dk1"/>
                </a:solidFill>
              </a:rPr>
              <a:t> for the self-driving agent to guide the agent towards its destination within the allotted time.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IN" sz="2000">
                <a:solidFill>
                  <a:schemeClr val="dk1"/>
                </a:solidFill>
              </a:rPr>
              <a:t>Finally, we have improved upon the Q-Learning algorithm to find the best configuration of learning and exploration factors to ensure the self-driving agent is reaching its destinations with consistently positive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600"/>
              <a:t>Algorithm </a:t>
            </a:r>
            <a:endParaRPr sz="3800"/>
          </a:p>
        </p:txBody>
      </p:sp>
      <p:sp>
        <p:nvSpPr>
          <p:cNvPr id="175" name="Google Shape;175;p3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IN" sz="3000"/>
              <a:t>Q-Learning Algorithm</a:t>
            </a:r>
            <a:endParaRPr b="1" sz="3000"/>
          </a:p>
          <a:p>
            <a:pPr indent="0" lvl="0" marL="0" rtl="0" algn="ctr">
              <a:spcBef>
                <a:spcPts val="0"/>
              </a:spcBef>
              <a:spcAft>
                <a:spcPts val="0"/>
              </a:spcAft>
              <a:buNone/>
            </a:pPr>
            <a:r>
              <a:t/>
            </a:r>
            <a:endParaRPr b="1" sz="2000"/>
          </a:p>
          <a:p>
            <a:pPr indent="0" lvl="0" marL="0" rtl="0" algn="l">
              <a:spcBef>
                <a:spcPts val="0"/>
              </a:spcBef>
              <a:spcAft>
                <a:spcPts val="0"/>
              </a:spcAft>
              <a:buNone/>
            </a:pPr>
            <a:r>
              <a:rPr lang="en-IN" sz="2000">
                <a:solidFill>
                  <a:schemeClr val="dk1"/>
                </a:solidFill>
                <a:highlight>
                  <a:srgbClr val="FFFFFF"/>
                </a:highlight>
              </a:rPr>
              <a:t>Q-learning is an off policy reinforcement learning algorithm that seeks to find the best action to take given the current state. It’s considered off-policy because the q-learning function learns from actions that are outside the current policy, like taking random actions, and therefore a policy isn’t needed. More specifically, </a:t>
            </a:r>
            <a:r>
              <a:rPr lang="en-IN" sz="2000">
                <a:solidFill>
                  <a:schemeClr val="dk1"/>
                </a:solidFill>
                <a:highlight>
                  <a:srgbClr val="E9F2FD"/>
                </a:highlight>
              </a:rPr>
              <a:t>q-learning seeks to learn a policy that maximizes the total reward.</a:t>
            </a:r>
            <a:endParaRPr sz="2000">
              <a:solidFill>
                <a:schemeClr val="dk1"/>
              </a:solidFill>
              <a:highlight>
                <a:srgbClr val="E9F2FD"/>
              </a:highlight>
            </a:endParaRPr>
          </a:p>
          <a:p>
            <a:pPr indent="0" lvl="0" marL="0" rtl="0" algn="l">
              <a:spcBef>
                <a:spcPts val="0"/>
              </a:spcBef>
              <a:spcAft>
                <a:spcPts val="0"/>
              </a:spcAft>
              <a:buNone/>
            </a:pPr>
            <a:r>
              <a:t/>
            </a:r>
            <a:endParaRPr sz="2000">
              <a:solidFill>
                <a:schemeClr val="dk1"/>
              </a:solidFill>
              <a:highlight>
                <a:srgbClr val="E9F2FD"/>
              </a:highlight>
            </a:endParaRPr>
          </a:p>
          <a:p>
            <a:pPr indent="0" lvl="0" marL="0" rtl="0" algn="l">
              <a:spcBef>
                <a:spcPts val="0"/>
              </a:spcBef>
              <a:spcAft>
                <a:spcPts val="0"/>
              </a:spcAft>
              <a:buClr>
                <a:schemeClr val="dk1"/>
              </a:buClr>
              <a:buSzPts val="1100"/>
              <a:buFont typeface="Arial"/>
              <a:buNone/>
            </a:pPr>
            <a:r>
              <a:rPr b="1" lang="en-IN" sz="2000">
                <a:solidFill>
                  <a:schemeClr val="dk1"/>
                </a:solidFill>
                <a:highlight>
                  <a:srgbClr val="E9F2FD"/>
                </a:highlight>
              </a:rPr>
              <a:t>What’s ‘Q’?</a:t>
            </a:r>
            <a:endParaRPr b="1" sz="2000">
              <a:solidFill>
                <a:schemeClr val="dk1"/>
              </a:solidFill>
              <a:highlight>
                <a:srgbClr val="E9F2FD"/>
              </a:highlight>
            </a:endParaRPr>
          </a:p>
          <a:p>
            <a:pPr indent="0" lvl="0" marL="0" rtl="0" algn="l">
              <a:spcBef>
                <a:spcPts val="0"/>
              </a:spcBef>
              <a:spcAft>
                <a:spcPts val="0"/>
              </a:spcAft>
              <a:buClr>
                <a:schemeClr val="dk1"/>
              </a:buClr>
              <a:buSzPts val="1100"/>
              <a:buFont typeface="Arial"/>
              <a:buNone/>
            </a:pPr>
            <a:r>
              <a:rPr lang="en-IN" sz="2000">
                <a:solidFill>
                  <a:schemeClr val="dk1"/>
                </a:solidFill>
                <a:highlight>
                  <a:srgbClr val="E9F2FD"/>
                </a:highlight>
              </a:rPr>
              <a:t>The ‘q’ in q-learning stands for quality. Quality in this case represents how useful a given action is in gaining some future reward.</a:t>
            </a:r>
            <a:endParaRPr sz="2000">
              <a:solidFill>
                <a:schemeClr val="dk1"/>
              </a:solidFill>
              <a:highlight>
                <a:srgbClr val="E9F2FD"/>
              </a:highlight>
            </a:endParaRPr>
          </a:p>
          <a:p>
            <a:pPr indent="0" lvl="0" marL="0" rtl="0" algn="l">
              <a:spcBef>
                <a:spcPts val="0"/>
              </a:spcBef>
              <a:spcAft>
                <a:spcPts val="0"/>
              </a:spcAft>
              <a:buNone/>
            </a:pPr>
            <a:r>
              <a:t/>
            </a:r>
            <a:endParaRPr sz="2000">
              <a:solidFill>
                <a:schemeClr val="dk1"/>
              </a:solidFill>
              <a:highlight>
                <a:srgbClr val="E9F2F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8"/>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sz="2750">
                <a:solidFill>
                  <a:schemeClr val="dk1"/>
                </a:solidFill>
                <a:highlight>
                  <a:srgbClr val="FFFFFF"/>
                </a:highlight>
              </a:rPr>
              <a:t>Create a q-table</a:t>
            </a:r>
            <a:endParaRPr b="1" sz="2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2750">
              <a:solidFill>
                <a:schemeClr val="dk1"/>
              </a:solidFill>
              <a:highlight>
                <a:srgbClr val="FFFFFF"/>
              </a:highlight>
            </a:endParaRPr>
          </a:p>
          <a:p>
            <a:pPr indent="0" lvl="0" marL="0" rtl="0" algn="l">
              <a:spcBef>
                <a:spcPts val="0"/>
              </a:spcBef>
              <a:spcAft>
                <a:spcPts val="0"/>
              </a:spcAft>
              <a:buNone/>
            </a:pPr>
            <a:r>
              <a:rPr lang="en-IN" sz="2050">
                <a:solidFill>
                  <a:schemeClr val="dk1"/>
                </a:solidFill>
                <a:highlight>
                  <a:srgbClr val="FFFFFF"/>
                </a:highlight>
              </a:rPr>
              <a:t>When q-learning is performed we create what’s called a </a:t>
            </a:r>
            <a:r>
              <a:rPr b="1" lang="en-IN" sz="2050">
                <a:solidFill>
                  <a:schemeClr val="dk1"/>
                </a:solidFill>
                <a:highlight>
                  <a:srgbClr val="FFFFFF"/>
                </a:highlight>
              </a:rPr>
              <a:t>q-table </a:t>
            </a:r>
            <a:r>
              <a:rPr lang="en-IN" sz="2050">
                <a:solidFill>
                  <a:schemeClr val="dk1"/>
                </a:solidFill>
                <a:highlight>
                  <a:srgbClr val="FFFFFF"/>
                </a:highlight>
              </a:rPr>
              <a:t>or matrix that follows the shape of [state, action] and we initialize our values to zero. </a:t>
            </a:r>
            <a:endParaRPr sz="2050">
              <a:solidFill>
                <a:schemeClr val="dk1"/>
              </a:solidFill>
              <a:highlight>
                <a:srgbClr val="FFFFFF"/>
              </a:highlight>
            </a:endParaRPr>
          </a:p>
          <a:p>
            <a:pPr indent="0" lvl="0" marL="0" rtl="0" algn="l">
              <a:spcBef>
                <a:spcPts val="0"/>
              </a:spcBef>
              <a:spcAft>
                <a:spcPts val="0"/>
              </a:spcAft>
              <a:buNone/>
            </a:pPr>
            <a:r>
              <a:t/>
            </a:r>
            <a:endParaRPr sz="2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IN" sz="2050">
                <a:solidFill>
                  <a:schemeClr val="dk1"/>
                </a:solidFill>
                <a:highlight>
                  <a:srgbClr val="FFFFFF"/>
                </a:highlight>
              </a:rPr>
              <a:t>We then update and store our q-values after an episode. This q-table becomes a reference table for our agent to select the best action based on the q-value.</a:t>
            </a:r>
            <a:endParaRPr sz="2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2050">
              <a:solidFill>
                <a:schemeClr val="dk1"/>
              </a:solidFill>
              <a:highlight>
                <a:srgbClr val="FFFFFF"/>
              </a:highlight>
            </a:endParaRPr>
          </a:p>
          <a:p>
            <a:pPr indent="0" lvl="0" marL="0" rtl="0" algn="l">
              <a:spcBef>
                <a:spcPts val="0"/>
              </a:spcBef>
              <a:spcAft>
                <a:spcPts val="0"/>
              </a:spcAft>
              <a:buNone/>
            </a:pPr>
            <a:r>
              <a:t/>
            </a:r>
            <a:endParaRPr sz="25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solidFill>
                  <a:schemeClr val="dk1"/>
                </a:solidFill>
                <a:highlight>
                  <a:srgbClr val="FFFFFF"/>
                </a:highlight>
              </a:rPr>
              <a:t>in this smartcab project we are  constructing an optimized Q-Learning driving agent that will navigate a </a:t>
            </a:r>
            <a:r>
              <a:rPr i="1" lang="en-IN" sz="2000">
                <a:solidFill>
                  <a:schemeClr val="dk1"/>
                </a:solidFill>
                <a:highlight>
                  <a:srgbClr val="FFFFFF"/>
                </a:highlight>
              </a:rPr>
              <a:t>Smartcab</a:t>
            </a:r>
            <a:r>
              <a:rPr lang="en-IN" sz="2000">
                <a:solidFill>
                  <a:schemeClr val="dk1"/>
                </a:solidFill>
                <a:highlight>
                  <a:srgbClr val="FFFFFF"/>
                </a:highlight>
              </a:rPr>
              <a:t> through its environment towards a goal.</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lang="en-IN" sz="2000">
                <a:solidFill>
                  <a:schemeClr val="dk1"/>
                </a:solidFill>
                <a:highlight>
                  <a:srgbClr val="FFFFFF"/>
                </a:highlight>
              </a:rPr>
              <a:t> Since the </a:t>
            </a:r>
            <a:r>
              <a:rPr i="1" lang="en-IN" sz="2000">
                <a:solidFill>
                  <a:schemeClr val="dk1"/>
                </a:solidFill>
                <a:highlight>
                  <a:srgbClr val="FFFFFF"/>
                </a:highlight>
              </a:rPr>
              <a:t>Smartcab</a:t>
            </a:r>
            <a:r>
              <a:rPr lang="en-IN" sz="2000">
                <a:solidFill>
                  <a:schemeClr val="dk1"/>
                </a:solidFill>
                <a:highlight>
                  <a:srgbClr val="FFFFFF"/>
                </a:highlight>
              </a:rPr>
              <a:t> is expected to drive passengers from one location to another, the driving agent will be evaluated on two very important metrics: </a:t>
            </a:r>
            <a:endParaRPr sz="2000">
              <a:solidFill>
                <a:schemeClr val="dk1"/>
              </a:solidFill>
              <a:highlight>
                <a:srgbClr val="FFFFFF"/>
              </a:highlight>
            </a:endParaRPr>
          </a:p>
          <a:p>
            <a:pPr indent="0" lvl="0" marL="0" rtl="0" algn="l">
              <a:spcBef>
                <a:spcPts val="0"/>
              </a:spcBef>
              <a:spcAft>
                <a:spcPts val="0"/>
              </a:spcAft>
              <a:buNone/>
            </a:pPr>
            <a:r>
              <a:t/>
            </a:r>
            <a:endParaRPr b="1" sz="2000">
              <a:solidFill>
                <a:schemeClr val="dk1"/>
              </a:solidFill>
              <a:highlight>
                <a:srgbClr val="FFFFFF"/>
              </a:highlight>
            </a:endParaRPr>
          </a:p>
          <a:p>
            <a:pPr indent="0" lvl="0" marL="0" rtl="0" algn="l">
              <a:spcBef>
                <a:spcPts val="0"/>
              </a:spcBef>
              <a:spcAft>
                <a:spcPts val="0"/>
              </a:spcAft>
              <a:buNone/>
            </a:pPr>
            <a:r>
              <a:rPr b="1" lang="en-IN" sz="2000">
                <a:solidFill>
                  <a:schemeClr val="dk1"/>
                </a:solidFill>
                <a:highlight>
                  <a:srgbClr val="FFFFFF"/>
                </a:highlight>
              </a:rPr>
              <a:t>Safety</a:t>
            </a:r>
            <a:r>
              <a:rPr lang="en-IN" sz="2000">
                <a:solidFill>
                  <a:schemeClr val="dk1"/>
                </a:solidFill>
                <a:highlight>
                  <a:srgbClr val="FFFFFF"/>
                </a:highlight>
              </a:rPr>
              <a:t> and </a:t>
            </a:r>
            <a:r>
              <a:rPr b="1" lang="en-IN" sz="2000">
                <a:solidFill>
                  <a:schemeClr val="dk1"/>
                </a:solidFill>
                <a:highlight>
                  <a:srgbClr val="FFFFFF"/>
                </a:highlight>
              </a:rPr>
              <a:t>Reliability</a:t>
            </a:r>
            <a:r>
              <a:rPr lang="en-IN" sz="2000">
                <a:solidFill>
                  <a:schemeClr val="dk1"/>
                </a:solidFill>
                <a:highlight>
                  <a:srgbClr val="FFFFFF"/>
                </a:highlight>
              </a:rPr>
              <a:t>. A driving agent that gets the </a:t>
            </a:r>
            <a:r>
              <a:rPr i="1" lang="en-IN" sz="2000">
                <a:solidFill>
                  <a:schemeClr val="dk1"/>
                </a:solidFill>
                <a:highlight>
                  <a:srgbClr val="FFFFFF"/>
                </a:highlight>
              </a:rPr>
              <a:t>Smartcab</a:t>
            </a:r>
            <a:r>
              <a:rPr lang="en-IN" sz="2000">
                <a:solidFill>
                  <a:schemeClr val="dk1"/>
                </a:solidFill>
                <a:highlight>
                  <a:srgbClr val="FFFFFF"/>
                </a:highlight>
              </a:rPr>
              <a:t> to its destination while running red lights or narrowly avoiding accidents would be considered </a:t>
            </a:r>
            <a:r>
              <a:rPr b="1" lang="en-IN" sz="2000">
                <a:solidFill>
                  <a:schemeClr val="dk1"/>
                </a:solidFill>
                <a:highlight>
                  <a:srgbClr val="FFFFFF"/>
                </a:highlight>
              </a:rPr>
              <a:t>unsafe</a:t>
            </a:r>
            <a:r>
              <a:rPr lang="en-IN" sz="2000">
                <a:solidFill>
                  <a:schemeClr val="dk1"/>
                </a:solidFill>
                <a:highlight>
                  <a:srgbClr val="FFFFFF"/>
                </a:highlight>
              </a:rPr>
              <a:t>. Similarly, a driving agent that frequently fails to reach the destination in time would be considered </a:t>
            </a:r>
            <a:r>
              <a:rPr b="1" lang="en-IN" sz="2000">
                <a:solidFill>
                  <a:schemeClr val="dk1"/>
                </a:solidFill>
                <a:highlight>
                  <a:srgbClr val="FFFFFF"/>
                </a:highlight>
              </a:rPr>
              <a:t>unreliable</a:t>
            </a:r>
            <a:r>
              <a:rPr lang="en-IN" sz="2000">
                <a:solidFill>
                  <a:schemeClr val="dk1"/>
                </a:solidFill>
                <a:highlight>
                  <a:srgbClr val="FFFFFF"/>
                </a:highlight>
              </a:rPr>
              <a:t>. </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lang="en-IN" sz="2000">
                <a:solidFill>
                  <a:schemeClr val="dk1"/>
                </a:solidFill>
                <a:highlight>
                  <a:srgbClr val="FFFFFF"/>
                </a:highlight>
              </a:rPr>
              <a:t>Maximizing the driving agent's </a:t>
            </a:r>
            <a:r>
              <a:rPr b="1" lang="en-IN" sz="2000">
                <a:solidFill>
                  <a:schemeClr val="dk1"/>
                </a:solidFill>
                <a:highlight>
                  <a:srgbClr val="FFFFFF"/>
                </a:highlight>
              </a:rPr>
              <a:t>safety</a:t>
            </a:r>
            <a:r>
              <a:rPr lang="en-IN" sz="2000">
                <a:solidFill>
                  <a:schemeClr val="dk1"/>
                </a:solidFill>
                <a:highlight>
                  <a:srgbClr val="FFFFFF"/>
                </a:highlight>
              </a:rPr>
              <a:t> and </a:t>
            </a:r>
            <a:r>
              <a:rPr b="1" lang="en-IN" sz="2000">
                <a:solidFill>
                  <a:schemeClr val="dk1"/>
                </a:solidFill>
                <a:highlight>
                  <a:srgbClr val="FFFFFF"/>
                </a:highlight>
              </a:rPr>
              <a:t>reliability</a:t>
            </a:r>
            <a:r>
              <a:rPr lang="en-IN" sz="2000">
                <a:solidFill>
                  <a:schemeClr val="dk1"/>
                </a:solidFill>
                <a:highlight>
                  <a:srgbClr val="FFFFFF"/>
                </a:highlight>
              </a:rPr>
              <a:t> would ensure that </a:t>
            </a:r>
            <a:r>
              <a:rPr i="1" lang="en-IN" sz="2000">
                <a:solidFill>
                  <a:schemeClr val="dk1"/>
                </a:solidFill>
                <a:highlight>
                  <a:srgbClr val="FFFFFF"/>
                </a:highlight>
              </a:rPr>
              <a:t>Smartcabs</a:t>
            </a:r>
            <a:r>
              <a:rPr lang="en-IN" sz="2000">
                <a:solidFill>
                  <a:schemeClr val="dk1"/>
                </a:solidFill>
                <a:highlight>
                  <a:srgbClr val="FFFFFF"/>
                </a:highlight>
              </a:rPr>
              <a:t> have a permanent place in the transportation industry.</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2000"/>
              <a:t>Safety and Reliability are measured using a letter-grade system as follows</a:t>
            </a:r>
            <a:endParaRPr sz="2000"/>
          </a:p>
        </p:txBody>
      </p:sp>
      <p:sp>
        <p:nvSpPr>
          <p:cNvPr id="191" name="Google Shape;191;p4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2" name="Google Shape;192;p40"/>
          <p:cNvPicPr preferRelativeResize="0"/>
          <p:nvPr/>
        </p:nvPicPr>
        <p:blipFill>
          <a:blip r:embed="rId3">
            <a:alphaModFix/>
          </a:blip>
          <a:stretch>
            <a:fillRect/>
          </a:stretch>
        </p:blipFill>
        <p:spPr>
          <a:xfrm>
            <a:off x="1132339" y="2065650"/>
            <a:ext cx="7815025" cy="317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1"/>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lnSpc>
                <a:spcPct val="107916"/>
              </a:lnSpc>
              <a:spcBef>
                <a:spcPts val="0"/>
              </a:spcBef>
              <a:spcAft>
                <a:spcPts val="0"/>
              </a:spcAft>
              <a:buClr>
                <a:schemeClr val="dk1"/>
              </a:buClr>
              <a:buSzPts val="1100"/>
              <a:buFont typeface="Arial"/>
              <a:buNone/>
            </a:pPr>
            <a:r>
              <a:rPr b="1" lang="en-IN">
                <a:solidFill>
                  <a:schemeClr val="dk1"/>
                </a:solidFill>
                <a:latin typeface="Times New Roman"/>
                <a:ea typeface="Times New Roman"/>
                <a:cs typeface="Times New Roman"/>
                <a:sym typeface="Times New Roman"/>
              </a:rPr>
              <a:t>S</a:t>
            </a:r>
            <a:r>
              <a:rPr b="1" lang="en-IN" sz="2500">
                <a:solidFill>
                  <a:schemeClr val="dk1"/>
                </a:solidFill>
                <a:latin typeface="Times New Roman"/>
                <a:ea typeface="Times New Roman"/>
                <a:cs typeface="Times New Roman"/>
                <a:sym typeface="Times New Roman"/>
              </a:rPr>
              <a:t>oftware and Libraries used:</a:t>
            </a:r>
            <a:endParaRPr b="1" sz="25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98" name="Google Shape;198;p4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IN" sz="2000"/>
              <a:t>Python 2.0</a:t>
            </a:r>
            <a:br>
              <a:rPr lang="en-IN" sz="2000"/>
            </a:br>
            <a:endParaRPr sz="2000"/>
          </a:p>
          <a:p>
            <a:pPr indent="-355600" lvl="0" marL="457200" rtl="0" algn="l">
              <a:spcBef>
                <a:spcPts val="0"/>
              </a:spcBef>
              <a:spcAft>
                <a:spcPts val="0"/>
              </a:spcAft>
              <a:buSzPts val="2000"/>
              <a:buChar char="●"/>
            </a:pPr>
            <a:r>
              <a:rPr lang="en-IN" sz="2000"/>
              <a:t>NumPy</a:t>
            </a:r>
            <a:br>
              <a:rPr lang="en-IN" sz="2000"/>
            </a:br>
            <a:endParaRPr sz="2000"/>
          </a:p>
          <a:p>
            <a:pPr indent="-355600" lvl="0" marL="457200" rtl="0" algn="l">
              <a:spcBef>
                <a:spcPts val="0"/>
              </a:spcBef>
              <a:spcAft>
                <a:spcPts val="0"/>
              </a:spcAft>
              <a:buSzPts val="2000"/>
              <a:buChar char="●"/>
            </a:pPr>
            <a:r>
              <a:rPr lang="en-IN" sz="2000"/>
              <a:t>Pandas</a:t>
            </a:r>
            <a:br>
              <a:rPr lang="en-IN" sz="2000"/>
            </a:br>
            <a:endParaRPr sz="2000"/>
          </a:p>
          <a:p>
            <a:pPr indent="-355600" lvl="0" marL="457200" rtl="0" algn="l">
              <a:lnSpc>
                <a:spcPct val="107916"/>
              </a:lnSpc>
              <a:spcBef>
                <a:spcPts val="0"/>
              </a:spcBef>
              <a:spcAft>
                <a:spcPts val="0"/>
              </a:spcAft>
              <a:buSzPts val="2000"/>
              <a:buChar char="●"/>
            </a:pPr>
            <a:r>
              <a:rPr lang="en-IN" sz="2000">
                <a:solidFill>
                  <a:srgbClr val="222222"/>
                </a:solidFill>
                <a:highlight>
                  <a:srgbClr val="FFFFFF"/>
                </a:highlight>
              </a:rPr>
              <a:t>Scikit-learn </a:t>
            </a:r>
            <a:br>
              <a:rPr lang="en-IN" sz="2000">
                <a:solidFill>
                  <a:srgbClr val="222222"/>
                </a:solidFill>
                <a:highlight>
                  <a:srgbClr val="FFFFFF"/>
                </a:highlight>
              </a:rPr>
            </a:br>
            <a:endParaRPr sz="2000">
              <a:solidFill>
                <a:srgbClr val="222222"/>
              </a:solidFill>
              <a:highlight>
                <a:srgbClr val="FFFFFF"/>
              </a:highlight>
            </a:endParaRPr>
          </a:p>
          <a:p>
            <a:pPr indent="-355600" lvl="0" marL="457200" rtl="0" algn="l">
              <a:lnSpc>
                <a:spcPct val="107916"/>
              </a:lnSpc>
              <a:spcBef>
                <a:spcPts val="800"/>
              </a:spcBef>
              <a:spcAft>
                <a:spcPts val="0"/>
              </a:spcAft>
              <a:buClr>
                <a:srgbClr val="222222"/>
              </a:buClr>
              <a:buSzPts val="2000"/>
              <a:buChar char="●"/>
            </a:pPr>
            <a:r>
              <a:rPr lang="en-IN" sz="2000">
                <a:solidFill>
                  <a:srgbClr val="222222"/>
                </a:solidFill>
                <a:highlight>
                  <a:srgbClr val="FFFFFF"/>
                </a:highlight>
              </a:rPr>
              <a:t>Matplotlib</a:t>
            </a:r>
            <a:br>
              <a:rPr lang="en-IN" sz="2000">
                <a:solidFill>
                  <a:srgbClr val="222222"/>
                </a:solidFill>
                <a:highlight>
                  <a:srgbClr val="FFFFFF"/>
                </a:highlight>
              </a:rPr>
            </a:br>
            <a:endParaRPr sz="2000">
              <a:solidFill>
                <a:srgbClr val="222222"/>
              </a:solidFill>
              <a:highlight>
                <a:srgbClr val="FFFFFF"/>
              </a:highlight>
            </a:endParaRPr>
          </a:p>
          <a:p>
            <a:pPr indent="-355600" lvl="0" marL="457200" rtl="0" algn="l">
              <a:lnSpc>
                <a:spcPct val="107916"/>
              </a:lnSpc>
              <a:spcBef>
                <a:spcPts val="800"/>
              </a:spcBef>
              <a:spcAft>
                <a:spcPts val="0"/>
              </a:spcAft>
              <a:buClr>
                <a:srgbClr val="222222"/>
              </a:buClr>
              <a:buSzPts val="2000"/>
              <a:buChar char="●"/>
            </a:pPr>
            <a:r>
              <a:rPr lang="en-IN" sz="2000">
                <a:solidFill>
                  <a:srgbClr val="222222"/>
                </a:solidFill>
                <a:highlight>
                  <a:srgbClr val="FFFFFF"/>
                </a:highlight>
              </a:rPr>
              <a:t>Jupyter </a:t>
            </a:r>
            <a:r>
              <a:rPr lang="en-IN" sz="2000">
                <a:solidFill>
                  <a:schemeClr val="dk1"/>
                </a:solidFill>
                <a:highlight>
                  <a:srgbClr val="FFFFFF"/>
                </a:highlight>
              </a:rPr>
              <a:t>Notebook</a:t>
            </a:r>
            <a:br>
              <a:rPr lang="en-IN" sz="2000">
                <a:solidFill>
                  <a:schemeClr val="dk1"/>
                </a:solidFill>
                <a:highlight>
                  <a:srgbClr val="FFFFFF"/>
                </a:highlight>
              </a:rPr>
            </a:br>
            <a:endParaRPr sz="2000">
              <a:solidFill>
                <a:srgbClr val="222222"/>
              </a:solidFill>
              <a:highlight>
                <a:srgbClr val="FFFFFF"/>
              </a:highlight>
            </a:endParaRPr>
          </a:p>
          <a:p>
            <a:pPr indent="-355600" lvl="0" marL="457200" rtl="0" algn="l">
              <a:lnSpc>
                <a:spcPct val="107916"/>
              </a:lnSpc>
              <a:spcBef>
                <a:spcPts val="800"/>
              </a:spcBef>
              <a:spcAft>
                <a:spcPts val="0"/>
              </a:spcAft>
              <a:buClr>
                <a:srgbClr val="222222"/>
              </a:buClr>
              <a:buSzPts val="2000"/>
              <a:buChar char="●"/>
            </a:pPr>
            <a:r>
              <a:rPr lang="en-IN" sz="2000">
                <a:solidFill>
                  <a:srgbClr val="222222"/>
                </a:solidFill>
                <a:highlight>
                  <a:srgbClr val="FFFFFF"/>
                </a:highlight>
              </a:rPr>
              <a:t>PyGame </a:t>
            </a:r>
            <a:endParaRPr sz="200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2600">
                <a:solidFill>
                  <a:schemeClr val="dk1"/>
                </a:solidFill>
              </a:rPr>
              <a:t>Understand the World</a:t>
            </a:r>
            <a:endParaRPr sz="2600"/>
          </a:p>
        </p:txBody>
      </p:sp>
      <p:sp>
        <p:nvSpPr>
          <p:cNvPr id="204" name="Google Shape;204;p4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IN" sz="2000"/>
              <a:t>Before starting to work on implementing your driving agent, it's necessary to first understand the world (environment) which the </a:t>
            </a:r>
            <a:r>
              <a:rPr lang="en-IN" sz="1900"/>
              <a:t>Smartcab and driving agent work in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IN" sz="2000"/>
              <a:t> One of the major components to building a self-learning agent is understanding the characteristics about the agent, which includes how the agent operates.</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rPr lang="en-IN" sz="2000"/>
              <a:t> To begin, </a:t>
            </a:r>
            <a:r>
              <a:rPr b="1" lang="en-IN" sz="2000"/>
              <a:t> agent.py </a:t>
            </a:r>
            <a:r>
              <a:rPr lang="en-IN" sz="2000"/>
              <a:t>agent code exactly how it is.  Note that in the visual simulation the </a:t>
            </a:r>
            <a:r>
              <a:rPr b="1" lang="en-IN" sz="2000"/>
              <a:t>white </a:t>
            </a:r>
            <a:r>
              <a:rPr lang="en-IN" sz="2000"/>
              <a:t>vehicle</a:t>
            </a:r>
            <a:r>
              <a:rPr lang="en-IN" sz="2100">
                <a:solidFill>
                  <a:schemeClr val="dk1"/>
                </a:solidFill>
              </a:rPr>
              <a:t> </a:t>
            </a:r>
            <a:r>
              <a:rPr lang="en-IN" sz="2000"/>
              <a:t>is our Smartcab.</a:t>
            </a:r>
            <a:endParaRPr sz="20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Driving Agent</a:t>
            </a:r>
            <a:endParaRPr b="1" sz="3200"/>
          </a:p>
        </p:txBody>
      </p:sp>
      <p:sp>
        <p:nvSpPr>
          <p:cNvPr id="210" name="Google Shape;210;p43"/>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t>The first step to creating an optimized Q-Learning driving agent is getting the agent to actually take valid actions. </a:t>
            </a:r>
            <a:endParaRPr sz="2000"/>
          </a:p>
          <a:p>
            <a:pPr indent="457200" lvl="0" marL="0" rtl="0" algn="l">
              <a:spcBef>
                <a:spcPts val="0"/>
              </a:spcBef>
              <a:spcAft>
                <a:spcPts val="0"/>
              </a:spcAft>
              <a:buNone/>
            </a:pPr>
            <a:r>
              <a:rPr lang="en-IN" sz="2000"/>
              <a:t>In this case, a valid action is one of `</a:t>
            </a:r>
            <a:r>
              <a:rPr b="1" lang="en-IN" sz="2000"/>
              <a:t>None`</a:t>
            </a:r>
            <a:r>
              <a:rPr lang="en-IN" sz="2000"/>
              <a:t>, (do nothing) `</a:t>
            </a:r>
            <a:r>
              <a:rPr b="1" lang="en-IN" sz="2000"/>
              <a:t>'Left'`</a:t>
            </a:r>
            <a:r>
              <a:rPr lang="en-IN" sz="2000"/>
              <a:t> (turn left), `'</a:t>
            </a:r>
            <a:r>
              <a:rPr b="1" lang="en-IN" sz="2000"/>
              <a:t>Right</a:t>
            </a:r>
            <a:r>
              <a:rPr lang="en-IN" sz="2000"/>
              <a:t>'` (turn right), or `</a:t>
            </a:r>
            <a:r>
              <a:rPr b="1" lang="en-IN" sz="2000"/>
              <a:t>'Forward'</a:t>
            </a:r>
            <a:r>
              <a:rPr lang="en-IN" sz="2000"/>
              <a:t>` (go forward).</a:t>
            </a:r>
            <a:endParaRPr sz="2000"/>
          </a:p>
          <a:p>
            <a:pPr indent="457200" lvl="0" marL="0" rtl="0" algn="l">
              <a:spcBef>
                <a:spcPts val="0"/>
              </a:spcBef>
              <a:spcAft>
                <a:spcPts val="0"/>
              </a:spcAft>
              <a:buNone/>
            </a:pPr>
            <a:r>
              <a:rPr lang="en-IN" sz="2000"/>
              <a:t> For the  first implementation, navigate to the `</a:t>
            </a:r>
            <a:r>
              <a:rPr lang="en-IN" sz="2000">
                <a:solidFill>
                  <a:srgbClr val="E06666"/>
                </a:solidFill>
              </a:rPr>
              <a:t>'choose_action()</a:t>
            </a:r>
            <a:r>
              <a:rPr lang="en-IN" sz="2000"/>
              <a:t>'` agent function and make the driving agent randomly choose one of these actions.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t>Note that before we have access to several class variables that will help you write this functionality, such as `'</a:t>
            </a:r>
            <a:r>
              <a:rPr b="1" lang="en-IN" sz="2000"/>
              <a:t>self.learning'`</a:t>
            </a:r>
            <a:r>
              <a:rPr lang="en-IN" sz="2000"/>
              <a:t> and `'</a:t>
            </a:r>
            <a:r>
              <a:rPr b="1" lang="en-IN" sz="2000"/>
              <a:t>self.valid_actions'</a:t>
            </a:r>
            <a:r>
              <a:rPr lang="en-IN" sz="2000"/>
              <a:t>`. Once implemented, run the agent file and simulation briefly to confirm that driving agent is taking a random action each time step.</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Inform the Driving Agent</a:t>
            </a:r>
            <a:endParaRPr sz="3200"/>
          </a:p>
        </p:txBody>
      </p:sp>
      <p:sp>
        <p:nvSpPr>
          <p:cNvPr id="216" name="Google Shape;216;p44"/>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lnSpc>
                <a:spcPct val="115000"/>
              </a:lnSpc>
              <a:spcBef>
                <a:spcPts val="1100"/>
              </a:spcBef>
              <a:spcAft>
                <a:spcPts val="0"/>
              </a:spcAft>
              <a:buNone/>
            </a:pPr>
            <a:r>
              <a:rPr lang="en-IN" sz="2000">
                <a:solidFill>
                  <a:schemeClr val="dk1"/>
                </a:solidFill>
                <a:highlight>
                  <a:srgbClr val="FFFFFF"/>
                </a:highlight>
              </a:rPr>
              <a:t>The second step to creating an optimized Q-learning driving agent is defining a set of states that the agent can occupy in the environment.</a:t>
            </a:r>
            <a:endParaRPr sz="2000">
              <a:solidFill>
                <a:schemeClr val="dk1"/>
              </a:solidFill>
              <a:highlight>
                <a:srgbClr val="FFFFFF"/>
              </a:highlight>
            </a:endParaRPr>
          </a:p>
          <a:p>
            <a:pPr indent="0" lvl="0" marL="0" rtl="0" algn="l">
              <a:lnSpc>
                <a:spcPct val="115000"/>
              </a:lnSpc>
              <a:spcBef>
                <a:spcPts val="1100"/>
              </a:spcBef>
              <a:spcAft>
                <a:spcPts val="0"/>
              </a:spcAft>
              <a:buNone/>
            </a:pPr>
            <a:r>
              <a:rPr lang="en-IN" sz="2000">
                <a:solidFill>
                  <a:schemeClr val="dk1"/>
                </a:solidFill>
                <a:highlight>
                  <a:srgbClr val="FFFFFF"/>
                </a:highlight>
              </a:rPr>
              <a:t> Depending on the input, sensory data, and additional variables available to the driving agent, a set of states can be defined for the agent so that it can eventually </a:t>
            </a:r>
            <a:r>
              <a:rPr i="1" lang="en-IN" sz="2000">
                <a:solidFill>
                  <a:schemeClr val="dk1"/>
                </a:solidFill>
                <a:highlight>
                  <a:srgbClr val="FFFFFF"/>
                </a:highlight>
              </a:rPr>
              <a:t>learn</a:t>
            </a:r>
            <a:r>
              <a:rPr lang="en-IN" sz="2000">
                <a:solidFill>
                  <a:schemeClr val="dk1"/>
                </a:solidFill>
                <a:highlight>
                  <a:srgbClr val="FFFFFF"/>
                </a:highlight>
              </a:rPr>
              <a:t> what action it should take when occupying a state. </a:t>
            </a:r>
            <a:endParaRPr sz="2000">
              <a:solidFill>
                <a:schemeClr val="dk1"/>
              </a:solidFill>
              <a:highlight>
                <a:srgbClr val="FFFFFF"/>
              </a:highlight>
            </a:endParaRPr>
          </a:p>
          <a:p>
            <a:pPr indent="0" lvl="0" marL="0" rtl="0" algn="l">
              <a:lnSpc>
                <a:spcPct val="115000"/>
              </a:lnSpc>
              <a:spcBef>
                <a:spcPts val="1100"/>
              </a:spcBef>
              <a:spcAft>
                <a:spcPts val="0"/>
              </a:spcAft>
              <a:buNone/>
            </a:pPr>
            <a:r>
              <a:rPr lang="en-IN" sz="2000">
                <a:solidFill>
                  <a:schemeClr val="dk1"/>
                </a:solidFill>
                <a:highlight>
                  <a:srgbClr val="FFFFFF"/>
                </a:highlight>
              </a:rPr>
              <a:t>The condition of </a:t>
            </a:r>
            <a:r>
              <a:rPr lang="en-IN" sz="2000">
                <a:solidFill>
                  <a:schemeClr val="dk1"/>
                </a:solidFill>
                <a:highlight>
                  <a:srgbClr val="EFF0F1"/>
                </a:highlight>
              </a:rPr>
              <a:t>'</a:t>
            </a:r>
            <a:r>
              <a:rPr b="1" lang="en-IN" sz="2000">
                <a:solidFill>
                  <a:schemeClr val="dk1"/>
                </a:solidFill>
                <a:highlight>
                  <a:srgbClr val="EFF0F1"/>
                </a:highlight>
              </a:rPr>
              <a:t>if state then action</a:t>
            </a:r>
            <a:r>
              <a:rPr lang="en-IN" sz="2000">
                <a:solidFill>
                  <a:schemeClr val="dk1"/>
                </a:solidFill>
                <a:highlight>
                  <a:srgbClr val="EFF0F1"/>
                </a:highlight>
              </a:rPr>
              <a:t>'</a:t>
            </a:r>
            <a:r>
              <a:rPr lang="en-IN" sz="2000">
                <a:solidFill>
                  <a:schemeClr val="dk1"/>
                </a:solidFill>
                <a:highlight>
                  <a:srgbClr val="FFFFFF"/>
                </a:highlight>
              </a:rPr>
              <a:t> for each state is called a </a:t>
            </a:r>
            <a:r>
              <a:rPr b="1" lang="en-IN" sz="2000">
                <a:solidFill>
                  <a:schemeClr val="dk1"/>
                </a:solidFill>
                <a:highlight>
                  <a:srgbClr val="FFFFFF"/>
                </a:highlight>
              </a:rPr>
              <a:t>policy</a:t>
            </a:r>
            <a:r>
              <a:rPr lang="en-IN" sz="2000">
                <a:solidFill>
                  <a:schemeClr val="dk1"/>
                </a:solidFill>
                <a:highlight>
                  <a:srgbClr val="FFFFFF"/>
                </a:highlight>
              </a:rPr>
              <a:t>, and is ultimately what the driving agent is expected to learn.</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Identify States</a:t>
            </a:r>
            <a:endParaRPr sz="3200"/>
          </a:p>
        </p:txBody>
      </p:sp>
      <p:sp>
        <p:nvSpPr>
          <p:cNvPr id="222" name="Google Shape;222;p45"/>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IN" sz="2000"/>
              <a:t>Inspecting the 'build_state()' agent function shows that the driving agent is given the following data from the environment:</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a:t>'</a:t>
            </a:r>
            <a:r>
              <a:rPr b="1" lang="en-IN" sz="2000" u="sng">
                <a:solidFill>
                  <a:srgbClr val="E06666"/>
                </a:solidFill>
              </a:rPr>
              <a:t>waypoint</a:t>
            </a:r>
            <a:r>
              <a:rPr lang="en-IN" sz="2000" u="sng"/>
              <a:t>'</a:t>
            </a:r>
            <a:r>
              <a:rPr lang="en-IN" sz="2000"/>
              <a:t>, which is the direction the Smartcab should drive leading to the destination, relative to the Smartcab's heading.</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b="1" lang="en-IN" sz="2000" u="sng">
                <a:solidFill>
                  <a:srgbClr val="E06666"/>
                </a:solidFill>
              </a:rPr>
              <a:t>'inputs'</a:t>
            </a:r>
            <a:r>
              <a:rPr lang="en-IN" sz="2000"/>
              <a:t>, which is the sensor data from the Smartcab. It includes</a:t>
            </a:r>
            <a:endParaRPr sz="2000"/>
          </a:p>
          <a:p>
            <a:pPr indent="0" lvl="0" marL="0" rtl="0" algn="l">
              <a:spcBef>
                <a:spcPts val="0"/>
              </a:spcBef>
              <a:spcAft>
                <a:spcPts val="0"/>
              </a:spcAft>
              <a:buNone/>
            </a:pPr>
            <a:r>
              <a:rPr lang="en-IN" sz="2000"/>
              <a:t>'light', the color of the light.</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IN" sz="2000"/>
              <a:t>'</a:t>
            </a:r>
            <a:r>
              <a:rPr b="1" lang="en-IN" sz="2000" u="sng">
                <a:solidFill>
                  <a:srgbClr val="E06666"/>
                </a:solidFill>
              </a:rPr>
              <a:t>left',</a:t>
            </a:r>
            <a:r>
              <a:rPr lang="en-IN" sz="2000"/>
              <a:t> the intended direction of travel for a vehicle to the Smartcab's left. Returns None if no vehicle is present.</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nvSpPr>
        <p:spPr>
          <a:xfrm>
            <a:off x="504000" y="301320"/>
            <a:ext cx="9071640" cy="6375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IN" sz="4400" strike="noStrike">
                <a:solidFill>
                  <a:srgbClr val="FFFFFF"/>
                </a:solidFill>
                <a:latin typeface="Arial"/>
                <a:ea typeface="Arial"/>
                <a:cs typeface="Arial"/>
                <a:sym typeface="Arial"/>
              </a:rPr>
              <a:t>SmartCab</a:t>
            </a:r>
            <a:endParaRPr b="0" sz="4400" strike="noStrike">
              <a:solidFill>
                <a:srgbClr val="FFFFFF"/>
              </a:solidFill>
              <a:latin typeface="Arial"/>
              <a:ea typeface="Arial"/>
              <a:cs typeface="Arial"/>
              <a:sym typeface="Arial"/>
            </a:endParaRPr>
          </a:p>
        </p:txBody>
      </p:sp>
      <p:sp>
        <p:nvSpPr>
          <p:cNvPr id="127" name="Google Shape;127;p28"/>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2000" strike="noStrike">
                <a:solidFill>
                  <a:srgbClr val="24292E"/>
                </a:solidFill>
                <a:latin typeface="Arial"/>
                <a:ea typeface="Arial"/>
                <a:cs typeface="Arial"/>
                <a:sym typeface="Arial"/>
              </a:rPr>
              <a:t>In the not-so-distant future, taxicab companies across the United States no longer employ human drivers to operate their fleet of vehicles. Instead, the taxicabs are operated by self-driving agents, known as </a:t>
            </a:r>
            <a:r>
              <a:rPr b="1" lang="en-IN" sz="2000" strike="noStrike">
                <a:solidFill>
                  <a:srgbClr val="24292E"/>
                </a:solidFill>
                <a:latin typeface="Arial"/>
                <a:ea typeface="Arial"/>
                <a:cs typeface="Arial"/>
                <a:sym typeface="Arial"/>
              </a:rPr>
              <a:t>SmartCabs</a:t>
            </a:r>
            <a:r>
              <a:rPr b="0" lang="en-IN" sz="2000" strike="noStrike">
                <a:solidFill>
                  <a:srgbClr val="24292E"/>
                </a:solidFill>
                <a:latin typeface="Arial"/>
                <a:ea typeface="Arial"/>
                <a:cs typeface="Arial"/>
                <a:sym typeface="Arial"/>
              </a:rPr>
              <a:t>, </a:t>
            </a:r>
            <a:endParaRPr b="0" sz="2000" strike="noStrike">
              <a:solidFill>
                <a:srgbClr val="24292E"/>
              </a:solidFill>
              <a:latin typeface="Arial"/>
              <a:ea typeface="Arial"/>
              <a:cs typeface="Arial"/>
              <a:sym typeface="Arial"/>
            </a:endParaRPr>
          </a:p>
          <a:p>
            <a:pPr indent="0" lvl="0" marL="0" marR="0" rtl="0" algn="l">
              <a:spcBef>
                <a:spcPts val="0"/>
              </a:spcBef>
              <a:spcAft>
                <a:spcPts val="0"/>
              </a:spcAft>
              <a:buNone/>
            </a:pPr>
            <a:r>
              <a:t/>
            </a:r>
            <a:endParaRPr sz="2000">
              <a:solidFill>
                <a:srgbClr val="24292E"/>
              </a:solidFill>
            </a:endParaRPr>
          </a:p>
          <a:p>
            <a:pPr indent="0" lvl="0" marL="0" marR="0" rtl="0" algn="l">
              <a:spcBef>
                <a:spcPts val="0"/>
              </a:spcBef>
              <a:spcAft>
                <a:spcPts val="0"/>
              </a:spcAft>
              <a:buNone/>
            </a:pPr>
            <a:r>
              <a:rPr b="0" lang="en-IN" sz="2000" strike="noStrike">
                <a:solidFill>
                  <a:srgbClr val="24292E"/>
                </a:solidFill>
                <a:latin typeface="Arial"/>
                <a:ea typeface="Arial"/>
                <a:cs typeface="Arial"/>
                <a:sym typeface="Arial"/>
              </a:rPr>
              <a:t>to transport people from one location to another within the cities those companies operate. In major metropolitan areas, such as</a:t>
            </a:r>
            <a:r>
              <a:rPr b="1" lang="en-IN" sz="2000" strike="noStrike">
                <a:solidFill>
                  <a:srgbClr val="24292E"/>
                </a:solidFill>
              </a:rPr>
              <a:t> Chicago</a:t>
            </a:r>
            <a:r>
              <a:rPr b="0" lang="en-IN" sz="2000" strike="noStrike">
                <a:solidFill>
                  <a:srgbClr val="24292E"/>
                </a:solidFill>
                <a:latin typeface="Arial"/>
                <a:ea typeface="Arial"/>
                <a:cs typeface="Arial"/>
                <a:sym typeface="Arial"/>
              </a:rPr>
              <a:t>, </a:t>
            </a:r>
            <a:r>
              <a:rPr b="1" lang="en-IN" sz="2000" strike="noStrike">
                <a:solidFill>
                  <a:srgbClr val="24292E"/>
                </a:solidFill>
              </a:rPr>
              <a:t>New York </a:t>
            </a:r>
            <a:r>
              <a:rPr b="0" lang="en-IN" sz="2000" strike="noStrike">
                <a:solidFill>
                  <a:srgbClr val="24292E"/>
                </a:solidFill>
                <a:latin typeface="Arial"/>
                <a:ea typeface="Arial"/>
                <a:cs typeface="Arial"/>
                <a:sym typeface="Arial"/>
              </a:rPr>
              <a:t>City, and </a:t>
            </a:r>
            <a:r>
              <a:rPr b="1" lang="en-IN" sz="2000" strike="noStrike">
                <a:solidFill>
                  <a:srgbClr val="24292E"/>
                </a:solidFill>
              </a:rPr>
              <a:t>San Francisco</a:t>
            </a:r>
            <a:r>
              <a:rPr b="0" lang="en-IN" sz="2000" strike="noStrike">
                <a:solidFill>
                  <a:srgbClr val="24292E"/>
                </a:solidFill>
                <a:latin typeface="Arial"/>
                <a:ea typeface="Arial"/>
                <a:cs typeface="Arial"/>
                <a:sym typeface="Arial"/>
              </a:rPr>
              <a:t>, an increasing number of people have come to depend on smartcabs to get to where they need to go as safely and reliably as possible. </a:t>
            </a:r>
            <a:endParaRPr b="0" sz="2000" strike="noStrike">
              <a:solidFill>
                <a:srgbClr val="24292E"/>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6"/>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sz="2000">
                <a:solidFill>
                  <a:srgbClr val="E06666"/>
                </a:solidFill>
              </a:rPr>
              <a:t>'right</a:t>
            </a:r>
            <a:r>
              <a:rPr lang="en-IN" sz="2000">
                <a:solidFill>
                  <a:schemeClr val="dk1"/>
                </a:solidFill>
              </a:rPr>
              <a:t>', the intended direction of travel for a vehicle to the Smartcab's right. Returns None if no vehicle is present.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IN" sz="2000">
                <a:solidFill>
                  <a:schemeClr val="dk1"/>
                </a:solidFill>
              </a:rPr>
              <a:t>'</a:t>
            </a:r>
            <a:r>
              <a:rPr b="1" lang="en-IN" sz="2000">
                <a:solidFill>
                  <a:srgbClr val="E06666"/>
                </a:solidFill>
              </a:rPr>
              <a:t>oncoming'</a:t>
            </a:r>
            <a:r>
              <a:rPr lang="en-IN" sz="2000">
                <a:solidFill>
                  <a:schemeClr val="dk1"/>
                </a:solidFill>
              </a:rPr>
              <a:t>, the intended direction of travel for a vehicle across the intersection from the Smartcab. Returns None if no vehicle is present.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IN" sz="2000">
                <a:solidFill>
                  <a:schemeClr val="dk1"/>
                </a:solidFill>
              </a:rPr>
              <a:t>'</a:t>
            </a:r>
            <a:r>
              <a:rPr b="1" lang="en-IN" sz="2000">
                <a:solidFill>
                  <a:srgbClr val="E06666"/>
                </a:solidFill>
              </a:rPr>
              <a:t>deadline'</a:t>
            </a:r>
            <a:r>
              <a:rPr lang="en-IN" sz="2000">
                <a:solidFill>
                  <a:schemeClr val="dk1"/>
                </a:solidFill>
              </a:rPr>
              <a:t>, which is the number of actions remaining for the Smartcab to reach the destination before running out of time.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7"/>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State Space</a:t>
            </a:r>
            <a:endParaRPr sz="3200"/>
          </a:p>
        </p:txBody>
      </p:sp>
      <p:sp>
        <p:nvSpPr>
          <p:cNvPr id="233" name="Google Shape;233;p4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IN" sz="2000"/>
              <a:t>The total size of state can be calculated as follows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IN" sz="2000" u="sng"/>
              <a:t>waypoints are of 3 type :</a:t>
            </a:r>
            <a:endParaRPr sz="2000" u="sng"/>
          </a:p>
          <a:p>
            <a:pPr indent="0" lvl="0" marL="0" rtl="0" algn="l">
              <a:spcBef>
                <a:spcPts val="0"/>
              </a:spcBef>
              <a:spcAft>
                <a:spcPts val="0"/>
              </a:spcAft>
              <a:buClr>
                <a:schemeClr val="dk1"/>
              </a:buClr>
              <a:buSzPts val="1100"/>
              <a:buFont typeface="Arial"/>
              <a:buNone/>
            </a:pPr>
            <a:r>
              <a:rPr lang="en-IN" sz="2000"/>
              <a:t>left, right, forward = 3</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u="sng"/>
              <a:t>inputs are of four types:</a:t>
            </a:r>
            <a:endParaRPr sz="2000" u="sng"/>
          </a:p>
          <a:p>
            <a:pPr indent="0" lvl="0" marL="0" rtl="0" algn="l">
              <a:spcBef>
                <a:spcPts val="0"/>
              </a:spcBef>
              <a:spcAft>
                <a:spcPts val="0"/>
              </a:spcAft>
              <a:buNone/>
            </a:pPr>
            <a:r>
              <a:rPr lang="en-IN" sz="2000"/>
              <a:t>light, left, right and oncomming.</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u="sng"/>
              <a:t>light could be of 2 type:</a:t>
            </a:r>
            <a:endParaRPr sz="2000" u="sng"/>
          </a:p>
          <a:p>
            <a:pPr indent="0" lvl="0" marL="0" rtl="0" algn="l">
              <a:spcBef>
                <a:spcPts val="0"/>
              </a:spcBef>
              <a:spcAft>
                <a:spcPts val="0"/>
              </a:spcAft>
              <a:buNone/>
            </a:pPr>
            <a:r>
              <a:rPr lang="en-IN" sz="2000"/>
              <a:t> Red and Green = 2</a:t>
            </a:r>
            <a:endParaRPr sz="2000"/>
          </a:p>
          <a:p>
            <a:pPr indent="0" lvl="0" marL="0" rtl="0" algn="l">
              <a:spcBef>
                <a:spcPts val="0"/>
              </a:spcBef>
              <a:spcAft>
                <a:spcPts val="0"/>
              </a:spcAft>
              <a:buNone/>
            </a:pPr>
            <a:r>
              <a:t/>
            </a:r>
            <a:endParaRPr sz="2000" u="sng"/>
          </a:p>
          <a:p>
            <a:pPr indent="0" lvl="0" marL="0" rtl="0" algn="l">
              <a:spcBef>
                <a:spcPts val="0"/>
              </a:spcBef>
              <a:spcAft>
                <a:spcPts val="0"/>
              </a:spcAft>
              <a:buNone/>
            </a:pPr>
            <a:r>
              <a:rPr lang="en-IN" sz="2000" u="sng"/>
              <a:t>left could have 4 value</a:t>
            </a:r>
            <a:r>
              <a:rPr lang="en-IN" sz="2000"/>
              <a:t>: </a:t>
            </a:r>
            <a:endParaRPr sz="2000"/>
          </a:p>
          <a:p>
            <a:pPr indent="0" lvl="0" marL="0" rtl="0" algn="l">
              <a:spcBef>
                <a:spcPts val="0"/>
              </a:spcBef>
              <a:spcAft>
                <a:spcPts val="0"/>
              </a:spcAft>
              <a:buNone/>
            </a:pPr>
            <a:r>
              <a:rPr lang="en-IN" sz="2000"/>
              <a:t>Right, Left, forward and none = 4</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u="sng"/>
              <a:t>right could have 4 value: </a:t>
            </a:r>
            <a:endParaRPr sz="2000" u="sng"/>
          </a:p>
          <a:p>
            <a:pPr indent="0" lvl="0" marL="0" rtl="0" algn="l">
              <a:spcBef>
                <a:spcPts val="0"/>
              </a:spcBef>
              <a:spcAft>
                <a:spcPts val="0"/>
              </a:spcAft>
              <a:buNone/>
            </a:pPr>
            <a:r>
              <a:rPr lang="en-IN" sz="2000"/>
              <a:t>Right, Left, Forward and none = 4</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u="sng"/>
              <a:t>oncomming could have 4 values:</a:t>
            </a:r>
            <a:endParaRPr sz="2000" u="sng"/>
          </a:p>
          <a:p>
            <a:pPr indent="0" lvl="0" marL="0" rtl="0" algn="l">
              <a:spcBef>
                <a:spcPts val="0"/>
              </a:spcBef>
              <a:spcAft>
                <a:spcPts val="0"/>
              </a:spcAft>
              <a:buNone/>
            </a:pPr>
            <a:r>
              <a:rPr lang="en-IN" sz="2000"/>
              <a:t> Right, Left, Forward and none = 4</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lang="en-IN" sz="2000"/>
              <a:t>But for driving in US we don't actually need to see vehichle form right side. So iwe are skipping this input also.</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b="1" lang="en-IN" sz="2000"/>
              <a:t>Total combination = 4 * 4* 2 = 32</a:t>
            </a:r>
            <a:endParaRPr b="1" sz="2000"/>
          </a:p>
          <a:p>
            <a:pPr indent="0" lvl="0" marL="0" rtl="0" algn="l">
              <a:spcBef>
                <a:spcPts val="0"/>
              </a:spcBef>
              <a:spcAft>
                <a:spcPts val="0"/>
              </a:spcAft>
              <a:buClr>
                <a:schemeClr val="dk1"/>
              </a:buClr>
              <a:buSzPts val="1100"/>
              <a:buFont typeface="Arial"/>
              <a:buNone/>
            </a:pPr>
            <a:r>
              <a:t/>
            </a:r>
            <a:endParaRPr b="1" sz="2000"/>
          </a:p>
          <a:p>
            <a:pPr indent="0" lvl="0" marL="0" rtl="0" algn="l">
              <a:spcBef>
                <a:spcPts val="0"/>
              </a:spcBef>
              <a:spcAft>
                <a:spcPts val="0"/>
              </a:spcAft>
              <a:buClr>
                <a:schemeClr val="dk1"/>
              </a:buClr>
              <a:buSzPts val="1100"/>
              <a:buFont typeface="Arial"/>
              <a:buNone/>
            </a:pPr>
            <a:r>
              <a:rPr b="1" lang="en-IN" sz="2000"/>
              <a:t>So the size of state space would be = 3 * 32 = 96</a:t>
            </a:r>
            <a:endParaRPr b="1" sz="2000"/>
          </a:p>
          <a:p>
            <a:pPr indent="0" lvl="0" marL="0" rtl="0" algn="l">
              <a:spcBef>
                <a:spcPts val="0"/>
              </a:spcBef>
              <a:spcAft>
                <a:spcPts val="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9"/>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Implement a Q-Learning Driving Agent</a:t>
            </a:r>
            <a:endParaRPr b="1" sz="3200"/>
          </a:p>
        </p:txBody>
      </p:sp>
      <p:sp>
        <p:nvSpPr>
          <p:cNvPr id="244" name="Google Shape;244;p4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lnSpc>
                <a:spcPct val="115000"/>
              </a:lnSpc>
              <a:spcBef>
                <a:spcPts val="1100"/>
              </a:spcBef>
              <a:spcAft>
                <a:spcPts val="0"/>
              </a:spcAft>
              <a:buNone/>
            </a:pPr>
            <a:r>
              <a:rPr lang="en-IN" sz="2000">
                <a:solidFill>
                  <a:schemeClr val="dk1"/>
                </a:solidFill>
                <a:highlight>
                  <a:srgbClr val="FFFFFF"/>
                </a:highlight>
              </a:rPr>
              <a:t>The third step to creating an optimized Q-Learning agent is to begin implementing the functionality of Q-Learning itself.</a:t>
            </a:r>
            <a:endParaRPr sz="2000">
              <a:solidFill>
                <a:schemeClr val="dk1"/>
              </a:solidFill>
              <a:highlight>
                <a:srgbClr val="FFFFFF"/>
              </a:highlight>
            </a:endParaRPr>
          </a:p>
          <a:p>
            <a:pPr indent="0" lvl="0" marL="0" rtl="0" algn="l">
              <a:lnSpc>
                <a:spcPct val="115000"/>
              </a:lnSpc>
              <a:spcBef>
                <a:spcPts val="1100"/>
              </a:spcBef>
              <a:spcAft>
                <a:spcPts val="0"/>
              </a:spcAft>
              <a:buNone/>
            </a:pPr>
            <a:r>
              <a:t/>
            </a:r>
            <a:endParaRPr sz="2000">
              <a:solidFill>
                <a:schemeClr val="dk1"/>
              </a:solidFill>
              <a:highlight>
                <a:srgbClr val="FFFFFF"/>
              </a:highlight>
            </a:endParaRPr>
          </a:p>
          <a:p>
            <a:pPr indent="0" lvl="0" marL="0" rtl="0" algn="l">
              <a:lnSpc>
                <a:spcPct val="115000"/>
              </a:lnSpc>
              <a:spcBef>
                <a:spcPts val="1100"/>
              </a:spcBef>
              <a:spcAft>
                <a:spcPts val="0"/>
              </a:spcAft>
              <a:buNone/>
            </a:pPr>
            <a:r>
              <a:rPr lang="en-IN" sz="2000">
                <a:solidFill>
                  <a:schemeClr val="dk1"/>
                </a:solidFill>
                <a:highlight>
                  <a:srgbClr val="FFFFFF"/>
                </a:highlight>
              </a:rPr>
              <a:t> The concept of Q-Learning is fairly straightforward: ” For every state the agent visits, create an entry in the Q-table for all state-action pairs available” </a:t>
            </a:r>
            <a:endParaRPr sz="2000">
              <a:solidFill>
                <a:schemeClr val="dk1"/>
              </a:solidFill>
              <a:highlight>
                <a:srgbClr val="FFFFFF"/>
              </a:highlight>
            </a:endParaRPr>
          </a:p>
          <a:p>
            <a:pPr indent="0" lvl="0" marL="0" rtl="0" algn="l">
              <a:lnSpc>
                <a:spcPct val="115000"/>
              </a:lnSpc>
              <a:spcBef>
                <a:spcPts val="1100"/>
              </a:spcBef>
              <a:spcAft>
                <a:spcPts val="0"/>
              </a:spcAft>
              <a:buNone/>
            </a:pPr>
            <a:r>
              <a:t/>
            </a:r>
            <a:endParaRPr sz="20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IN" sz="2000">
                <a:solidFill>
                  <a:schemeClr val="dk1"/>
                </a:solidFill>
                <a:highlight>
                  <a:srgbClr val="FFFFFF"/>
                </a:highlight>
              </a:rPr>
              <a:t>Then, when the agent encounters a state and performs an action, update the Q-value associated with that state-action pair based on the reward received and the interative update rule implemented. </a:t>
            </a:r>
            <a:endParaRPr sz="2000">
              <a:solidFill>
                <a:schemeClr val="dk1"/>
              </a:solidFill>
              <a:highlight>
                <a:srgbClr val="FFFFFF"/>
              </a:highlight>
            </a:endParaRPr>
          </a:p>
          <a:p>
            <a:pPr indent="0" lvl="0" marL="0" rtl="0" algn="l">
              <a:spcBef>
                <a:spcPts val="0"/>
              </a:spcBef>
              <a:spcAft>
                <a:spcPts val="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0"/>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Result of Q-Learning Trail Test</a:t>
            </a:r>
            <a:endParaRPr sz="3200"/>
          </a:p>
        </p:txBody>
      </p:sp>
      <p:sp>
        <p:nvSpPr>
          <p:cNvPr id="250" name="Google Shape;250;p5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51" name="Google Shape;251;p50"/>
          <p:cNvPicPr preferRelativeResize="0"/>
          <p:nvPr/>
        </p:nvPicPr>
        <p:blipFill>
          <a:blip r:embed="rId3">
            <a:alphaModFix/>
          </a:blip>
          <a:stretch>
            <a:fillRect/>
          </a:stretch>
        </p:blipFill>
        <p:spPr>
          <a:xfrm>
            <a:off x="67637" y="1000463"/>
            <a:ext cx="9944425" cy="5921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1"/>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Example of optimal policy </a:t>
            </a:r>
            <a:endParaRPr sz="3200"/>
          </a:p>
        </p:txBody>
      </p:sp>
      <p:sp>
        <p:nvSpPr>
          <p:cNvPr id="257" name="Google Shape;257;p5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state</a:t>
            </a:r>
            <a:r>
              <a:rPr lang="en-IN"/>
              <a:t> </a:t>
            </a:r>
            <a:r>
              <a:rPr lang="en-IN"/>
              <a:t> combination of following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waypoint : left right and forward</a:t>
            </a:r>
            <a:endParaRPr/>
          </a:p>
          <a:p>
            <a:pPr indent="0" lvl="0" marL="0" rtl="0" algn="l">
              <a:spcBef>
                <a:spcPts val="0"/>
              </a:spcBef>
              <a:spcAft>
                <a:spcPts val="0"/>
              </a:spcAft>
              <a:buClr>
                <a:schemeClr val="dk1"/>
              </a:buClr>
              <a:buSzPts val="1100"/>
              <a:buFont typeface="Arial"/>
              <a:buNone/>
            </a:pPr>
            <a:r>
              <a:rPr lang="en-IN"/>
              <a:t>Inputs:    left light oncoming</a:t>
            </a:r>
            <a:endParaRPr/>
          </a:p>
          <a:p>
            <a:pPr indent="0" lvl="0" marL="0" rtl="0" algn="l">
              <a:spcBef>
                <a:spcPts val="0"/>
              </a:spcBef>
              <a:spcAft>
                <a:spcPts val="0"/>
              </a:spcAft>
              <a:buClr>
                <a:schemeClr val="dk1"/>
              </a:buClr>
              <a:buSzPts val="1100"/>
              <a:buFont typeface="Arial"/>
              <a:buNone/>
            </a:pPr>
            <a:r>
              <a:rPr lang="en-IN"/>
              <a:t>An optimal policy should have these outputs for given states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State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waypoint:          forward</a:t>
            </a:r>
            <a:endParaRPr/>
          </a:p>
          <a:p>
            <a:pPr indent="0" lvl="0" marL="0" rtl="0" algn="l">
              <a:spcBef>
                <a:spcPts val="0"/>
              </a:spcBef>
              <a:spcAft>
                <a:spcPts val="0"/>
              </a:spcAft>
              <a:buClr>
                <a:schemeClr val="dk1"/>
              </a:buClr>
              <a:buSzPts val="1100"/>
              <a:buFont typeface="Arial"/>
              <a:buNone/>
            </a:pPr>
            <a:r>
              <a:rPr lang="en-IN"/>
              <a:t>inputs[light]:     red</a:t>
            </a:r>
            <a:endParaRPr/>
          </a:p>
          <a:p>
            <a:pPr indent="0" lvl="0" marL="0" rtl="0" algn="l">
              <a:spcBef>
                <a:spcPts val="0"/>
              </a:spcBef>
              <a:spcAft>
                <a:spcPts val="0"/>
              </a:spcAft>
              <a:buClr>
                <a:schemeClr val="dk1"/>
              </a:buClr>
              <a:buSzPts val="1100"/>
              <a:buFont typeface="Arial"/>
              <a:buNone/>
            </a:pPr>
            <a:r>
              <a:rPr lang="en-IN"/>
              <a:t>inputs[oncomming]: right</a:t>
            </a:r>
            <a:endParaRPr/>
          </a:p>
          <a:p>
            <a:pPr indent="0" lvl="0" marL="0" rtl="0" algn="l">
              <a:spcBef>
                <a:spcPts val="0"/>
              </a:spcBef>
              <a:spcAft>
                <a:spcPts val="0"/>
              </a:spcAft>
              <a:buNone/>
            </a:pPr>
            <a:r>
              <a:rPr lang="en-IN"/>
              <a:t>inputs[left]:      None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Idle Output:</a:t>
            </a:r>
            <a:endParaRPr/>
          </a:p>
          <a:p>
            <a:pPr indent="0" lvl="0" marL="0" rtl="0" algn="l">
              <a:spcBef>
                <a:spcPts val="0"/>
              </a:spcBef>
              <a:spcAft>
                <a:spcPts val="0"/>
              </a:spcAft>
              <a:buClr>
                <a:schemeClr val="dk1"/>
              </a:buClr>
              <a:buSzPts val="1100"/>
              <a:buFont typeface="Arial"/>
              <a:buNone/>
            </a:pPr>
            <a:r>
              <a:rPr b="1" lang="en-IN"/>
              <a:t>   Stop</a:t>
            </a:r>
            <a:endParaRPr b="1"/>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State 2:</a:t>
            </a:r>
            <a:endParaRPr/>
          </a:p>
          <a:p>
            <a:pPr indent="0" lvl="0" marL="0" rtl="0" algn="l">
              <a:spcBef>
                <a:spcPts val="0"/>
              </a:spcBef>
              <a:spcAft>
                <a:spcPts val="0"/>
              </a:spcAft>
              <a:buClr>
                <a:schemeClr val="dk1"/>
              </a:buClr>
              <a:buSzPts val="1100"/>
              <a:buFont typeface="Arial"/>
              <a:buNone/>
            </a:pPr>
            <a:r>
              <a:rPr lang="en-IN"/>
              <a:t>waypoint:          right</a:t>
            </a:r>
            <a:endParaRPr/>
          </a:p>
          <a:p>
            <a:pPr indent="0" lvl="0" marL="0" rtl="0" algn="l">
              <a:spcBef>
                <a:spcPts val="0"/>
              </a:spcBef>
              <a:spcAft>
                <a:spcPts val="0"/>
              </a:spcAft>
              <a:buClr>
                <a:schemeClr val="dk1"/>
              </a:buClr>
              <a:buSzPts val="1100"/>
              <a:buFont typeface="Arial"/>
              <a:buNone/>
            </a:pPr>
            <a:r>
              <a:rPr lang="en-IN"/>
              <a:t>inputs[light]:     green</a:t>
            </a:r>
            <a:endParaRPr/>
          </a:p>
          <a:p>
            <a:pPr indent="0" lvl="0" marL="0" rtl="0" algn="l">
              <a:spcBef>
                <a:spcPts val="0"/>
              </a:spcBef>
              <a:spcAft>
                <a:spcPts val="0"/>
              </a:spcAft>
              <a:buClr>
                <a:schemeClr val="dk1"/>
              </a:buClr>
              <a:buSzPts val="1100"/>
              <a:buFont typeface="Arial"/>
              <a:buNone/>
            </a:pPr>
            <a:r>
              <a:rPr lang="en-IN"/>
              <a:t>inputs[oncomming]: forward</a:t>
            </a:r>
            <a:endParaRPr/>
          </a:p>
          <a:p>
            <a:pPr indent="0" lvl="0" marL="0" rtl="0" algn="l">
              <a:spcBef>
                <a:spcPts val="0"/>
              </a:spcBef>
              <a:spcAft>
                <a:spcPts val="0"/>
              </a:spcAft>
              <a:buNone/>
            </a:pPr>
            <a:r>
              <a:rPr lang="en-IN"/>
              <a:t>inputs[left]:      None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Idle Output:</a:t>
            </a:r>
            <a:endParaRPr/>
          </a:p>
          <a:p>
            <a:pPr indent="0" lvl="0" marL="0" rtl="0" algn="l">
              <a:spcBef>
                <a:spcPts val="0"/>
              </a:spcBef>
              <a:spcAft>
                <a:spcPts val="0"/>
              </a:spcAft>
              <a:buNone/>
            </a:pPr>
            <a:r>
              <a:rPr b="1" lang="en-IN"/>
              <a:t>Go Right</a:t>
            </a:r>
            <a:endParaRPr b="1" sz="2000"/>
          </a:p>
          <a:p>
            <a:pPr indent="0" lvl="0" marL="0" rtl="0" algn="l">
              <a:spcBef>
                <a:spcPts val="0"/>
              </a:spcBef>
              <a:spcAft>
                <a:spcPts val="0"/>
              </a:spcAft>
              <a:buNone/>
            </a:pPr>
            <a:r>
              <a:t/>
            </a:r>
            <a:endParaRPr b="1" sz="2000"/>
          </a:p>
          <a:p>
            <a:pPr indent="0" lvl="0" marL="0" rtl="0" algn="l">
              <a:spcBef>
                <a:spcPts val="0"/>
              </a:spcBef>
              <a:spcAft>
                <a:spcPts val="0"/>
              </a:spcAft>
              <a:buClr>
                <a:schemeClr val="dk1"/>
              </a:buClr>
              <a:buSzPts val="1100"/>
              <a:buFont typeface="Arial"/>
              <a:buNone/>
            </a:pPr>
            <a:r>
              <a:rPr lang="en-IN" sz="2000">
                <a:solidFill>
                  <a:schemeClr val="dk1"/>
                </a:solidFill>
                <a:highlight>
                  <a:srgbClr val="FFFFFF"/>
                </a:highlight>
              </a:rPr>
              <a:t>this clearly shows that moving right is optimal.</a:t>
            </a:r>
            <a:endParaRPr b="1" sz="2000"/>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53"/>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sz="3200"/>
              <a:t>Basic Agent Simulation Results</a:t>
            </a:r>
            <a:endParaRPr sz="3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8" name="Google Shape;268;p53"/>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190500" marR="190500" rtl="0" algn="l">
              <a:spcBef>
                <a:spcPts val="1000"/>
              </a:spcBef>
              <a:spcAft>
                <a:spcPts val="0"/>
              </a:spcAft>
              <a:buClr>
                <a:schemeClr val="dk1"/>
              </a:buClr>
              <a:buSzPts val="1100"/>
              <a:buFont typeface="Arial"/>
              <a:buNone/>
            </a:pPr>
            <a:r>
              <a:t/>
            </a:r>
            <a:endParaRPr b="1" sz="2000">
              <a:solidFill>
                <a:srgbClr val="337AB7"/>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IN" sz="2000">
                <a:solidFill>
                  <a:schemeClr val="dk1"/>
                </a:solidFill>
                <a:highlight>
                  <a:srgbClr val="FFFFFF"/>
                </a:highlight>
              </a:rPr>
              <a:t>To obtain results from the initial simulation, you will need to adjust following flags:</a:t>
            </a:r>
            <a:endParaRPr sz="2000">
              <a:solidFill>
                <a:schemeClr val="dk1"/>
              </a:solidFill>
              <a:highlight>
                <a:srgbClr val="FFFFFF"/>
              </a:highlight>
            </a:endParaRPr>
          </a:p>
          <a:p>
            <a:pPr indent="-355600" lvl="0" marL="457200" rtl="0" algn="l">
              <a:lnSpc>
                <a:spcPct val="115000"/>
              </a:lnSpc>
              <a:spcBef>
                <a:spcPts val="1100"/>
              </a:spcBef>
              <a:spcAft>
                <a:spcPts val="0"/>
              </a:spcAft>
              <a:buClr>
                <a:schemeClr val="dk1"/>
              </a:buClr>
              <a:buSzPts val="2000"/>
              <a:buChar char="●"/>
            </a:pPr>
            <a:r>
              <a:rPr lang="en-IN" sz="2000">
                <a:solidFill>
                  <a:schemeClr val="dk1"/>
                </a:solidFill>
                <a:highlight>
                  <a:srgbClr val="EFF0F1"/>
                </a:highlight>
              </a:rPr>
              <a:t>'</a:t>
            </a:r>
            <a:r>
              <a:rPr lang="en-IN" sz="2000">
                <a:solidFill>
                  <a:srgbClr val="E06666"/>
                </a:solidFill>
                <a:highlight>
                  <a:srgbClr val="EFF0F1"/>
                </a:highlight>
              </a:rPr>
              <a:t>enforce_deadline</a:t>
            </a:r>
            <a:r>
              <a:rPr lang="en-IN" sz="2000">
                <a:solidFill>
                  <a:schemeClr val="dk1"/>
                </a:solidFill>
                <a:highlight>
                  <a:srgbClr val="EFF0F1"/>
                </a:highlight>
              </a:rPr>
              <a:t>'</a:t>
            </a:r>
            <a:r>
              <a:rPr lang="en-IN" sz="2000">
                <a:solidFill>
                  <a:schemeClr val="dk1"/>
                </a:solidFill>
                <a:highlight>
                  <a:srgbClr val="FFFFFF"/>
                </a:highlight>
              </a:rPr>
              <a:t> - Set this to </a:t>
            </a:r>
            <a:r>
              <a:rPr lang="en-IN" sz="2000">
                <a:solidFill>
                  <a:schemeClr val="dk1"/>
                </a:solidFill>
                <a:highlight>
                  <a:srgbClr val="EFF0F1"/>
                </a:highlight>
              </a:rPr>
              <a:t>True</a:t>
            </a:r>
            <a:r>
              <a:rPr lang="en-IN" sz="2000">
                <a:solidFill>
                  <a:schemeClr val="dk1"/>
                </a:solidFill>
                <a:highlight>
                  <a:srgbClr val="FFFFFF"/>
                </a:highlight>
              </a:rPr>
              <a:t> to force the driving agent to capture whether it reaches the destination in time.</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highlight>
                  <a:srgbClr val="EFF0F1"/>
                </a:highlight>
              </a:rPr>
              <a:t>'</a:t>
            </a:r>
            <a:r>
              <a:rPr lang="en-IN" sz="2000">
                <a:solidFill>
                  <a:srgbClr val="E06666"/>
                </a:solidFill>
                <a:highlight>
                  <a:srgbClr val="EFF0F1"/>
                </a:highlight>
              </a:rPr>
              <a:t>update_delay</a:t>
            </a:r>
            <a:r>
              <a:rPr lang="en-IN" sz="2000">
                <a:solidFill>
                  <a:schemeClr val="dk1"/>
                </a:solidFill>
                <a:highlight>
                  <a:srgbClr val="EFF0F1"/>
                </a:highlight>
              </a:rPr>
              <a:t>'</a:t>
            </a:r>
            <a:r>
              <a:rPr lang="en-IN" sz="2000">
                <a:solidFill>
                  <a:schemeClr val="dk1"/>
                </a:solidFill>
                <a:highlight>
                  <a:srgbClr val="FFFFFF"/>
                </a:highlight>
              </a:rPr>
              <a:t> - Set this to a small value (such as </a:t>
            </a:r>
            <a:r>
              <a:rPr lang="en-IN" sz="2000">
                <a:solidFill>
                  <a:schemeClr val="dk1"/>
                </a:solidFill>
                <a:highlight>
                  <a:srgbClr val="EFF0F1"/>
                </a:highlight>
              </a:rPr>
              <a:t>0.01</a:t>
            </a:r>
            <a:r>
              <a:rPr lang="en-IN" sz="2000">
                <a:solidFill>
                  <a:schemeClr val="dk1"/>
                </a:solidFill>
                <a:highlight>
                  <a:srgbClr val="FFFFFF"/>
                </a:highlight>
              </a:rPr>
              <a:t>) to reduce the time between steps in each trial.</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highlight>
                  <a:srgbClr val="EFF0F1"/>
                </a:highlight>
              </a:rPr>
              <a:t>'l</a:t>
            </a:r>
            <a:r>
              <a:rPr lang="en-IN" sz="2000">
                <a:solidFill>
                  <a:srgbClr val="E06666"/>
                </a:solidFill>
                <a:highlight>
                  <a:srgbClr val="EFF0F1"/>
                </a:highlight>
              </a:rPr>
              <a:t>og_metrics</a:t>
            </a:r>
            <a:r>
              <a:rPr lang="en-IN" sz="2000">
                <a:solidFill>
                  <a:schemeClr val="dk1"/>
                </a:solidFill>
                <a:highlight>
                  <a:srgbClr val="EFF0F1"/>
                </a:highlight>
              </a:rPr>
              <a:t>'</a:t>
            </a:r>
            <a:r>
              <a:rPr lang="en-IN" sz="2000">
                <a:solidFill>
                  <a:schemeClr val="dk1"/>
                </a:solidFill>
                <a:highlight>
                  <a:srgbClr val="FFFFFF"/>
                </a:highlight>
              </a:rPr>
              <a:t> - Set this to </a:t>
            </a:r>
            <a:r>
              <a:rPr lang="en-IN" sz="2000">
                <a:solidFill>
                  <a:schemeClr val="dk1"/>
                </a:solidFill>
                <a:highlight>
                  <a:srgbClr val="EFF0F1"/>
                </a:highlight>
              </a:rPr>
              <a:t>True</a:t>
            </a:r>
            <a:r>
              <a:rPr lang="en-IN" sz="2000">
                <a:solidFill>
                  <a:schemeClr val="dk1"/>
                </a:solidFill>
                <a:highlight>
                  <a:srgbClr val="FFFFFF"/>
                </a:highlight>
              </a:rPr>
              <a:t> to log the simluation results as a </a:t>
            </a:r>
            <a:r>
              <a:rPr lang="en-IN" sz="2000">
                <a:solidFill>
                  <a:schemeClr val="dk1"/>
                </a:solidFill>
                <a:highlight>
                  <a:srgbClr val="EFF0F1"/>
                </a:highlight>
              </a:rPr>
              <a:t>.csv</a:t>
            </a:r>
            <a:r>
              <a:rPr lang="en-IN" sz="2000">
                <a:solidFill>
                  <a:schemeClr val="dk1"/>
                </a:solidFill>
                <a:highlight>
                  <a:srgbClr val="FFFFFF"/>
                </a:highlight>
              </a:rPr>
              <a:t> file in </a:t>
            </a:r>
            <a:r>
              <a:rPr lang="en-IN" sz="2000">
                <a:solidFill>
                  <a:schemeClr val="dk1"/>
                </a:solidFill>
                <a:highlight>
                  <a:srgbClr val="EFF0F1"/>
                </a:highlight>
              </a:rPr>
              <a:t>/logs/</a:t>
            </a:r>
            <a:r>
              <a:rPr lang="en-IN" sz="2000">
                <a:solidFill>
                  <a:schemeClr val="dk1"/>
                </a:solidFill>
                <a:highlight>
                  <a:srgbClr val="FFFFFF"/>
                </a:highlight>
              </a:rPr>
              <a:t>.</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rgbClr val="E06666"/>
                </a:solidFill>
                <a:highlight>
                  <a:srgbClr val="EFF0F1"/>
                </a:highlight>
              </a:rPr>
              <a:t>'n_test'</a:t>
            </a:r>
            <a:r>
              <a:rPr lang="en-IN" sz="2000">
                <a:solidFill>
                  <a:schemeClr val="dk1"/>
                </a:solidFill>
                <a:highlight>
                  <a:srgbClr val="FFFFFF"/>
                </a:highlight>
              </a:rPr>
              <a:t> - Set this to </a:t>
            </a:r>
            <a:r>
              <a:rPr lang="en-IN" sz="2000">
                <a:solidFill>
                  <a:schemeClr val="dk1"/>
                </a:solidFill>
                <a:highlight>
                  <a:srgbClr val="EFF0F1"/>
                </a:highlight>
              </a:rPr>
              <a:t>'10'</a:t>
            </a:r>
            <a:r>
              <a:rPr lang="en-IN" sz="2000">
                <a:solidFill>
                  <a:schemeClr val="dk1"/>
                </a:solidFill>
                <a:highlight>
                  <a:srgbClr val="FFFFFF"/>
                </a:highlight>
              </a:rPr>
              <a:t> to perform 10 testing trials.</a:t>
            </a:r>
            <a:endParaRPr sz="2000">
              <a:solidFill>
                <a:schemeClr val="dk1"/>
              </a:solidFill>
              <a:highlight>
                <a:srgbClr val="FFFFFF"/>
              </a:highlight>
            </a:endParaRPr>
          </a:p>
          <a:p>
            <a:pPr indent="0" lvl="0" marL="0" rtl="0" algn="l">
              <a:spcBef>
                <a:spcPts val="700"/>
              </a:spcBef>
              <a:spcAft>
                <a:spcPts val="0"/>
              </a:spcAft>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4"/>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Sample Implementation</a:t>
            </a:r>
            <a:endParaRPr sz="3200"/>
          </a:p>
        </p:txBody>
      </p:sp>
      <p:sp>
        <p:nvSpPr>
          <p:cNvPr id="274" name="Google Shape;274;p54"/>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5" name="Google Shape;275;p54"/>
          <p:cNvPicPr preferRelativeResize="0"/>
          <p:nvPr/>
        </p:nvPicPr>
        <p:blipFill>
          <a:blip r:embed="rId3">
            <a:alphaModFix/>
          </a:blip>
          <a:stretch>
            <a:fillRect/>
          </a:stretch>
        </p:blipFill>
        <p:spPr>
          <a:xfrm>
            <a:off x="367800" y="1769050"/>
            <a:ext cx="9071699" cy="2280650"/>
          </a:xfrm>
          <a:prstGeom prst="rect">
            <a:avLst/>
          </a:prstGeom>
          <a:noFill/>
          <a:ln>
            <a:noFill/>
          </a:ln>
        </p:spPr>
      </p:pic>
      <p:pic>
        <p:nvPicPr>
          <p:cNvPr id="276" name="Google Shape;276;p54"/>
          <p:cNvPicPr preferRelativeResize="0"/>
          <p:nvPr/>
        </p:nvPicPr>
        <p:blipFill>
          <a:blip r:embed="rId4">
            <a:alphaModFix/>
          </a:blip>
          <a:stretch>
            <a:fillRect/>
          </a:stretch>
        </p:blipFill>
        <p:spPr>
          <a:xfrm>
            <a:off x="504000" y="4457975"/>
            <a:ext cx="9071699" cy="2012025"/>
          </a:xfrm>
          <a:prstGeom prst="rect">
            <a:avLst/>
          </a:prstGeom>
          <a:noFill/>
          <a:ln>
            <a:noFill/>
          </a:ln>
        </p:spPr>
      </p:pic>
      <p:sp>
        <p:nvSpPr>
          <p:cNvPr id="277" name="Google Shape;277;p54"/>
          <p:cNvSpPr txBox="1"/>
          <p:nvPr/>
        </p:nvSpPr>
        <p:spPr>
          <a:xfrm>
            <a:off x="522150" y="3972800"/>
            <a:ext cx="5085300" cy="4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u="sng"/>
              <a:t>Creating a Dummy Traffic Example :</a:t>
            </a:r>
            <a:endParaRPr b="1" sz="1800"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5"/>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Training Trails</a:t>
            </a:r>
            <a:endParaRPr b="1" sz="3200"/>
          </a:p>
        </p:txBody>
      </p:sp>
      <p:sp>
        <p:nvSpPr>
          <p:cNvPr id="283" name="Google Shape;283;p55"/>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4" name="Google Shape;284;p55"/>
          <p:cNvPicPr preferRelativeResize="0"/>
          <p:nvPr/>
        </p:nvPicPr>
        <p:blipFill>
          <a:blip r:embed="rId3">
            <a:alphaModFix/>
          </a:blip>
          <a:stretch>
            <a:fillRect/>
          </a:stretch>
        </p:blipFill>
        <p:spPr>
          <a:xfrm>
            <a:off x="453575" y="1136050"/>
            <a:ext cx="9172550" cy="5470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sz="2000"/>
              <a:t>Although smartcabs have become the transport of choice, concerns have arose that a self-driving agent might not be as safe or reliable as human drivers, particularly when considering city traffic lights and other vehicles. To alleviate these concerns, My task as an employee for a national taxicab company is to use reinforcement learning techniques to construct a demonstration of a smartcab operating in real-time to prove that both safety and reliability can be achieved.</a:t>
            </a:r>
            <a:endParaRPr sz="20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6"/>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IN" sz="3200"/>
              <a:t>Training Trails </a:t>
            </a:r>
            <a:endParaRPr b="1" sz="3200"/>
          </a:p>
        </p:txBody>
      </p:sp>
      <p:sp>
        <p:nvSpPr>
          <p:cNvPr id="290" name="Google Shape;290;p56"/>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1" name="Google Shape;291;p56"/>
          <p:cNvPicPr preferRelativeResize="0"/>
          <p:nvPr/>
        </p:nvPicPr>
        <p:blipFill>
          <a:blip r:embed="rId3">
            <a:alphaModFix/>
          </a:blip>
          <a:stretch>
            <a:fillRect/>
          </a:stretch>
        </p:blipFill>
        <p:spPr>
          <a:xfrm>
            <a:off x="352150" y="1294000"/>
            <a:ext cx="9376326" cy="5902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7"/>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7" name="Google Shape;297;p57"/>
          <p:cNvPicPr preferRelativeResize="0"/>
          <p:nvPr/>
        </p:nvPicPr>
        <p:blipFill>
          <a:blip r:embed="rId3">
            <a:alphaModFix/>
          </a:blip>
          <a:stretch>
            <a:fillRect/>
          </a:stretch>
        </p:blipFill>
        <p:spPr>
          <a:xfrm>
            <a:off x="1152075" y="873862"/>
            <a:ext cx="7367825" cy="61748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200"/>
              <a:t>Output</a:t>
            </a:r>
            <a:endParaRPr sz="3200"/>
          </a:p>
        </p:txBody>
      </p:sp>
      <p:sp>
        <p:nvSpPr>
          <p:cNvPr id="303" name="Google Shape;303;p58"/>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04" name="Google Shape;304;p58"/>
          <p:cNvPicPr preferRelativeResize="0"/>
          <p:nvPr/>
        </p:nvPicPr>
        <p:blipFill>
          <a:blip r:embed="rId3">
            <a:alphaModFix/>
          </a:blip>
          <a:stretch>
            <a:fillRect/>
          </a:stretch>
        </p:blipFill>
        <p:spPr>
          <a:xfrm>
            <a:off x="504000" y="938825"/>
            <a:ext cx="8735600" cy="5712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9"/>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0" name="Google Shape;310;p59"/>
          <p:cNvPicPr preferRelativeResize="0"/>
          <p:nvPr/>
        </p:nvPicPr>
        <p:blipFill>
          <a:blip r:embed="rId3">
            <a:alphaModFix/>
          </a:blip>
          <a:stretch>
            <a:fillRect/>
          </a:stretch>
        </p:blipFill>
        <p:spPr>
          <a:xfrm>
            <a:off x="831226" y="1221438"/>
            <a:ext cx="8166425" cy="511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60"/>
          <p:cNvSpPr txBox="1"/>
          <p:nvPr>
            <p:ph idx="1" type="body"/>
          </p:nvPr>
        </p:nvSpPr>
        <p:spPr>
          <a:xfrm>
            <a:off x="504463" y="1700940"/>
            <a:ext cx="9071700" cy="438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b="1" sz="5000"/>
          </a:p>
          <a:p>
            <a:pPr indent="0" lvl="0" marL="0" rtl="0" algn="ctr">
              <a:spcBef>
                <a:spcPts val="0"/>
              </a:spcBef>
              <a:spcAft>
                <a:spcPts val="0"/>
              </a:spcAft>
              <a:buNone/>
            </a:pPr>
            <a:r>
              <a:t/>
            </a:r>
            <a:endParaRPr b="1" sz="5000"/>
          </a:p>
          <a:p>
            <a:pPr indent="0" lvl="0" marL="0" rtl="0" algn="ctr">
              <a:spcBef>
                <a:spcPts val="0"/>
              </a:spcBef>
              <a:spcAft>
                <a:spcPts val="0"/>
              </a:spcAft>
              <a:buNone/>
            </a:pPr>
            <a:r>
              <a:rPr b="1" lang="en-IN" sz="5000"/>
              <a:t>Thank You</a:t>
            </a:r>
            <a:endParaRPr b="1"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The scope of this project is very broad.</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Few of them are:</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This can be implemented in Some amount of time for proper Travelling process.</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This can be accessed anytime anywhere, since it is a web application provided only an internet connection.</a:t>
            </a:r>
            <a:endParaRPr sz="2000">
              <a:solidFill>
                <a:schemeClr val="dk1"/>
              </a:solidFill>
              <a:latin typeface="Times New Roman"/>
              <a:ea typeface="Times New Roman"/>
              <a:cs typeface="Times New Roman"/>
              <a:sym typeface="Times New Roman"/>
            </a:endParaRPr>
          </a:p>
          <a:p>
            <a:pPr indent="0" lvl="0" marL="612775" rtl="0" algn="l">
              <a:lnSpc>
                <a:spcPct val="107916"/>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	The user had to travel a long distance or maybe short distance in the automated system.</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1900"/>
              <a:t>The smartcab operates in an ideal, grid-like city (similar to New York City), with roads going in the </a:t>
            </a:r>
            <a:r>
              <a:rPr lang="en-IN" sz="1900">
                <a:solidFill>
                  <a:srgbClr val="E06666"/>
                </a:solidFill>
              </a:rPr>
              <a:t>North-South</a:t>
            </a:r>
            <a:r>
              <a:rPr lang="en-IN" sz="1900"/>
              <a:t> and </a:t>
            </a:r>
            <a:r>
              <a:rPr lang="en-IN" sz="1900">
                <a:solidFill>
                  <a:srgbClr val="E06666"/>
                </a:solidFill>
              </a:rPr>
              <a:t>East-West </a:t>
            </a:r>
            <a:r>
              <a:rPr lang="en-IN" sz="1900"/>
              <a:t>directions. Other vehicles will certainly be present on the road, but there will be no pedestrians to be concerned with. At each intersection there is a traffic light that either allows traffic in the North-South direction or the East-West direction. </a:t>
            </a:r>
            <a:r>
              <a:rPr lang="en-IN" sz="1900">
                <a:solidFill>
                  <a:srgbClr val="E06666"/>
                </a:solidFill>
              </a:rPr>
              <a:t>U.S</a:t>
            </a:r>
            <a:r>
              <a:rPr lang="en-IN" sz="1900"/>
              <a:t>. Right-of-Way rules apply:</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Clr>
                <a:schemeClr val="dk1"/>
              </a:buClr>
              <a:buSzPts val="1100"/>
              <a:buFont typeface="Arial"/>
              <a:buNone/>
            </a:pPr>
            <a:r>
              <a:rPr lang="en-IN" sz="1900"/>
              <a:t>On a</a:t>
            </a:r>
            <a:r>
              <a:rPr b="1" lang="en-IN" sz="1900"/>
              <a:t> </a:t>
            </a:r>
            <a:r>
              <a:rPr b="1" lang="en-IN" sz="1900">
                <a:solidFill>
                  <a:srgbClr val="6AA84F"/>
                </a:solidFill>
              </a:rPr>
              <a:t>green light</a:t>
            </a:r>
            <a:r>
              <a:rPr b="1" lang="en-IN" sz="1900"/>
              <a:t>,</a:t>
            </a:r>
            <a:r>
              <a:rPr lang="en-IN" sz="1900"/>
              <a:t> a left turn is permitted if there is no oncoming traffic making a right turn or coming straight through the intersection.</a:t>
            </a:r>
            <a:endParaRPr sz="1900"/>
          </a:p>
          <a:p>
            <a:pPr indent="0" lvl="0" marL="0" rtl="0" algn="l">
              <a:spcBef>
                <a:spcPts val="0"/>
              </a:spcBef>
              <a:spcAft>
                <a:spcPts val="0"/>
              </a:spcAft>
              <a:buClr>
                <a:schemeClr val="dk1"/>
              </a:buClr>
              <a:buSzPts val="1100"/>
              <a:buFont typeface="Arial"/>
              <a:buNone/>
            </a:pPr>
            <a:r>
              <a:rPr lang="en-IN" sz="1900"/>
              <a:t>On a </a:t>
            </a:r>
            <a:r>
              <a:rPr lang="en-IN" sz="1900">
                <a:solidFill>
                  <a:srgbClr val="CC0000"/>
                </a:solidFill>
              </a:rPr>
              <a:t>r</a:t>
            </a:r>
            <a:r>
              <a:rPr b="1" lang="en-IN" sz="1900">
                <a:solidFill>
                  <a:srgbClr val="CC0000"/>
                </a:solidFill>
              </a:rPr>
              <a:t>ed light</a:t>
            </a:r>
            <a:r>
              <a:rPr lang="en-IN" sz="1900"/>
              <a:t>, a right turn is permitted if no oncoming traffic is approaching from your left through the intersection. To understand how to correctly yield to oncoming traffic when turning left.</a:t>
            </a:r>
            <a:endParaRPr sz="19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IN" sz="2000"/>
              <a:t>smartcab is assigned a route plan based on the passengers' starting location and destination.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IN" sz="2000"/>
              <a:t>The route is split at each intersection into waypoints, and the smartcab, at any instant, is at some intersection in the world</a:t>
            </a:r>
            <a:br>
              <a:rPr lang="en-IN" sz="2000"/>
            </a:br>
            <a:r>
              <a:rPr lang="en-IN" sz="2000"/>
              <a:t>.</a:t>
            </a:r>
            <a:endParaRPr sz="2000"/>
          </a:p>
          <a:p>
            <a:pPr indent="-355600" lvl="0" marL="457200" rtl="0" algn="l">
              <a:spcBef>
                <a:spcPts val="0"/>
              </a:spcBef>
              <a:spcAft>
                <a:spcPts val="0"/>
              </a:spcAft>
              <a:buSzPts val="2000"/>
              <a:buChar char="●"/>
            </a:pPr>
            <a:r>
              <a:rPr lang="en-IN" sz="2000"/>
              <a:t> Therefore, the next waypoint to the destination, assuming the destination has not already been reached, is one intersection away in one direction (North, South, East, or West). </a:t>
            </a:r>
            <a:br>
              <a:rPr lang="en-IN" sz="2000"/>
            </a:br>
            <a:endParaRPr sz="2000"/>
          </a:p>
          <a:p>
            <a:pPr indent="-355600" lvl="0" marL="457200" rtl="0" algn="l">
              <a:spcBef>
                <a:spcPts val="0"/>
              </a:spcBef>
              <a:spcAft>
                <a:spcPts val="0"/>
              </a:spcAft>
              <a:buSzPts val="2000"/>
              <a:buChar char="●"/>
            </a:pPr>
            <a:r>
              <a:rPr lang="en-IN" sz="2000"/>
              <a:t>The smartcab has only an egocentric view of the intersection it is at: It can determine the state of the traffic light for its direction of movement, and whether there is a vehicle at the intersection for each of the oncoming directions.</a:t>
            </a:r>
            <a:endParaRPr sz="2000"/>
          </a:p>
        </p:txBody>
      </p:sp>
      <p:sp>
        <p:nvSpPr>
          <p:cNvPr id="148" name="Google Shape;148;p32"/>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000"/>
              <a:t>Wo</a:t>
            </a:r>
            <a:r>
              <a:rPr lang="en-IN" sz="3000"/>
              <a:t>king Of SmartCab</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3"/>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355600" lvl="0" marL="457200" rtl="0" algn="l">
              <a:spcBef>
                <a:spcPts val="0"/>
              </a:spcBef>
              <a:spcAft>
                <a:spcPts val="0"/>
              </a:spcAft>
              <a:buClr>
                <a:schemeClr val="dk1"/>
              </a:buClr>
              <a:buSzPts val="2000"/>
              <a:buChar char="●"/>
            </a:pPr>
            <a:r>
              <a:rPr lang="en-IN" sz="2000">
                <a:solidFill>
                  <a:schemeClr val="dk1"/>
                </a:solidFill>
              </a:rPr>
              <a:t> For each action, the smartcab may either idle at the intersection, or drive to the next intersection to the left, right, or ahead of it. </a:t>
            </a:r>
            <a:br>
              <a:rPr lang="en-IN"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IN" sz="2000">
                <a:solidFill>
                  <a:schemeClr val="dk1"/>
                </a:solidFill>
              </a:rPr>
              <a:t>Finally, each trip has a time to reach the destination which decreases for each action taken (the passengers want to get there quickly).</a:t>
            </a:r>
            <a:br>
              <a:rPr lang="en-IN" sz="2000">
                <a:solidFill>
                  <a:schemeClr val="dk1"/>
                </a:solidFill>
              </a:rPr>
            </a:br>
            <a:r>
              <a:rPr lang="en-IN" sz="2000">
                <a:solidFill>
                  <a:schemeClr val="dk1"/>
                </a:solidFill>
              </a:rPr>
              <a:t> </a:t>
            </a:r>
            <a:endParaRPr sz="2000">
              <a:solidFill>
                <a:schemeClr val="dk1"/>
              </a:solidFill>
            </a:endParaRPr>
          </a:p>
          <a:p>
            <a:pPr indent="-355600" lvl="0" marL="457200" rtl="0" algn="l">
              <a:spcBef>
                <a:spcPts val="0"/>
              </a:spcBef>
              <a:spcAft>
                <a:spcPts val="0"/>
              </a:spcAft>
              <a:buClr>
                <a:schemeClr val="dk1"/>
              </a:buClr>
              <a:buSzPts val="2000"/>
              <a:buChar char="●"/>
            </a:pPr>
            <a:r>
              <a:rPr lang="en-IN" sz="2000">
                <a:solidFill>
                  <a:schemeClr val="dk1"/>
                </a:solidFill>
              </a:rPr>
              <a:t>If the allotted time becomes zero before reaching the destination, the trip has failed.</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4"/>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a:t>R</a:t>
            </a:r>
            <a:r>
              <a:rPr b="1" lang="en-IN" sz="2200"/>
              <a:t>ewards and Goal</a:t>
            </a:r>
            <a:br>
              <a:rPr b="1" lang="en-IN" sz="2200"/>
            </a:br>
            <a:endParaRPr b="1" sz="2200"/>
          </a:p>
          <a:p>
            <a:pPr indent="-355600" lvl="0" marL="457200" rtl="0" algn="l">
              <a:spcBef>
                <a:spcPts val="0"/>
              </a:spcBef>
              <a:spcAft>
                <a:spcPts val="0"/>
              </a:spcAft>
              <a:buSzPts val="2000"/>
              <a:buChar char="●"/>
            </a:pPr>
            <a:r>
              <a:rPr lang="en-IN" sz="2000"/>
              <a:t>The smartcab will receive positive or negative rewards based on the action it has taken. Expectedly,</a:t>
            </a:r>
            <a:br>
              <a:rPr lang="en-IN" sz="2000"/>
            </a:br>
            <a:endParaRPr sz="2000"/>
          </a:p>
          <a:p>
            <a:pPr indent="-355600" lvl="0" marL="457200" rtl="0" algn="l">
              <a:spcBef>
                <a:spcPts val="0"/>
              </a:spcBef>
              <a:spcAft>
                <a:spcPts val="0"/>
              </a:spcAft>
              <a:buSzPts val="2000"/>
              <a:buChar char="●"/>
            </a:pPr>
            <a:r>
              <a:rPr lang="en-IN" sz="2000"/>
              <a:t>Tthe smartcab will receive a small positive reward when making a good action, and a varying amount of negative reward dependent on the severity of the traffic violation it would have committed.</a:t>
            </a:r>
            <a:br>
              <a:rPr lang="en-IN" sz="2000"/>
            </a:br>
            <a:r>
              <a:rPr lang="en-IN" sz="2000"/>
              <a:t> </a:t>
            </a:r>
            <a:endParaRPr sz="2000"/>
          </a:p>
          <a:p>
            <a:pPr indent="-355600" lvl="0" marL="457200" rtl="0" algn="l">
              <a:spcBef>
                <a:spcPts val="0"/>
              </a:spcBef>
              <a:spcAft>
                <a:spcPts val="0"/>
              </a:spcAft>
              <a:buSzPts val="2000"/>
              <a:buChar char="●"/>
            </a:pPr>
            <a:r>
              <a:rPr lang="en-IN" sz="2000"/>
              <a:t>Based on the rewards and penalties the smartcab receives, the self-driving agent implementation should learn an optimal policy for driving on the city roads while obeying traffic rules, avoiding accidents, and reaching passengers' destinations in the allotted time.</a:t>
            </a:r>
            <a:endParaRPr sz="20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504000" y="301320"/>
            <a:ext cx="9071700" cy="63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3400"/>
              <a:t>Highlights</a:t>
            </a:r>
            <a:endParaRPr sz="3400"/>
          </a:p>
        </p:txBody>
      </p:sp>
      <p:sp>
        <p:nvSpPr>
          <p:cNvPr id="164" name="Google Shape;164;p35"/>
          <p:cNvSpPr txBox="1"/>
          <p:nvPr>
            <p:ph idx="1" type="body"/>
          </p:nvPr>
        </p:nvSpPr>
        <p:spPr>
          <a:xfrm>
            <a:off x="504000" y="1769040"/>
            <a:ext cx="9071700" cy="438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000"/>
              <a:t>In this project i have applied reinforcement learning techniques for a self-driving agent in a simplified world to aid it in effectively reaching its destinations in the allotted time.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t>we  have first investigated the environment, the agent operates in, by constructing a very basic driving implementation. Once the agent was successful at operating within the environment, we have then identified each possible state the agent can be in when considering such things as </a:t>
            </a:r>
            <a:r>
              <a:rPr b="1" lang="en-IN" sz="2000"/>
              <a:t>traffic lights</a:t>
            </a:r>
            <a:r>
              <a:rPr lang="en-IN" sz="2000"/>
              <a:t> and </a:t>
            </a:r>
            <a:r>
              <a:rPr b="1" lang="en-IN" sz="2000"/>
              <a:t>oncoming traffic </a:t>
            </a:r>
            <a:r>
              <a:rPr lang="en-IN" sz="2000"/>
              <a:t>at each intersection. With states identified,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