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413" r:id="rId1"/>
    <p:sldMasterId id="2147484480" r:id="rId2"/>
  </p:sldMasterIdLst>
  <p:sldIdLst>
    <p:sldId id="332" r:id="rId3"/>
    <p:sldId id="312" r:id="rId4"/>
    <p:sldId id="257" r:id="rId5"/>
    <p:sldId id="258" r:id="rId6"/>
    <p:sldId id="349" r:id="rId7"/>
    <p:sldId id="350" r:id="rId8"/>
    <p:sldId id="314" r:id="rId9"/>
    <p:sldId id="335" r:id="rId10"/>
    <p:sldId id="261" r:id="rId11"/>
    <p:sldId id="336" r:id="rId12"/>
    <p:sldId id="337" r:id="rId13"/>
    <p:sldId id="338" r:id="rId14"/>
    <p:sldId id="339" r:id="rId15"/>
    <p:sldId id="326" r:id="rId16"/>
    <p:sldId id="340" r:id="rId17"/>
    <p:sldId id="341" r:id="rId18"/>
    <p:sldId id="343" r:id="rId19"/>
    <p:sldId id="342" r:id="rId20"/>
    <p:sldId id="344" r:id="rId21"/>
    <p:sldId id="345" r:id="rId22"/>
    <p:sldId id="351" r:id="rId23"/>
    <p:sldId id="352" r:id="rId24"/>
    <p:sldId id="353" r:id="rId25"/>
    <p:sldId id="355" r:id="rId26"/>
    <p:sldId id="356" r:id="rId27"/>
    <p:sldId id="357" r:id="rId28"/>
    <p:sldId id="358" r:id="rId29"/>
    <p:sldId id="359" r:id="rId30"/>
    <p:sldId id="360" r:id="rId31"/>
    <p:sldId id="361" r:id="rId32"/>
    <p:sldId id="362" r:id="rId33"/>
    <p:sldId id="354" r:id="rId34"/>
    <p:sldId id="346" r:id="rId35"/>
    <p:sldId id="347" r:id="rId36"/>
    <p:sldId id="348" r:id="rId37"/>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C7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068" autoAdjust="0"/>
  </p:normalViewPr>
  <p:slideViewPr>
    <p:cSldViewPr>
      <p:cViewPr varScale="1">
        <p:scale>
          <a:sx n="109" d="100"/>
          <a:sy n="109" d="100"/>
        </p:scale>
        <p:origin x="734"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85089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82125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2828603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03257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54263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51923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51026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292540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2214997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6061625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4179088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664496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5476778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12/4/2024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41887009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5132484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5527200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6960021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22519490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854246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2766541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063690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61325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698270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41418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5266669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782333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75698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70968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20082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40678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59190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1950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1D8BD707-D9CF-40AE-B4C6-C98DA3205C09}" type="datetimeFigureOut">
              <a:rPr lang="en-US" smtClean="0"/>
              <a:pPr/>
              <a:t>12/4/2024</a:t>
            </a:fld>
            <a:endParaRPr lang="en-US"/>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96383307"/>
      </p:ext>
    </p:extLst>
  </p:cSld>
  <p:clrMap bg1="lt1" tx1="dk1" bg2="lt2" tx2="dk2" accent1="accent1" accent2="accent2" accent3="accent3" accent4="accent4" accent5="accent5" accent6="accent6" hlink="hlink" folHlink="folHlink"/>
  <p:sldLayoutIdLst>
    <p:sldLayoutId id="2147484414" r:id="rId1"/>
    <p:sldLayoutId id="2147484415" r:id="rId2"/>
    <p:sldLayoutId id="2147484416" r:id="rId3"/>
    <p:sldLayoutId id="2147484417" r:id="rId4"/>
    <p:sldLayoutId id="2147484418" r:id="rId5"/>
    <p:sldLayoutId id="2147484419" r:id="rId6"/>
    <p:sldLayoutId id="2147484420" r:id="rId7"/>
    <p:sldLayoutId id="2147484421" r:id="rId8"/>
    <p:sldLayoutId id="2147484422" r:id="rId9"/>
    <p:sldLayoutId id="2147484423" r:id="rId10"/>
    <p:sldLayoutId id="2147484424" r:id="rId11"/>
    <p:sldLayoutId id="2147484425" r:id="rId12"/>
    <p:sldLayoutId id="2147484426" r:id="rId13"/>
    <p:sldLayoutId id="2147484427" r:id="rId14"/>
    <p:sldLayoutId id="2147484428" r:id="rId15"/>
    <p:sldLayoutId id="2147484429" r:id="rId16"/>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1D8BD707-D9CF-40AE-B4C6-C98DA3205C09}" type="datetimeFigureOut">
              <a:rPr lang="en-US" smtClean="0"/>
              <a:pPr/>
              <a:t>12/4/2024</a:t>
            </a:fld>
            <a:endParaRPr lang="en-US"/>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406186027"/>
      </p:ext>
    </p:extLst>
  </p:cSld>
  <p:clrMap bg1="lt1" tx1="dk1" bg2="lt2" tx2="dk2" accent1="accent1" accent2="accent2" accent3="accent3" accent4="accent4" accent5="accent5" accent6="accent6" hlink="hlink" folHlink="folHlink"/>
  <p:sldLayoutIdLst>
    <p:sldLayoutId id="2147484481" r:id="rId1"/>
    <p:sldLayoutId id="2147484482" r:id="rId2"/>
    <p:sldLayoutId id="2147484483" r:id="rId3"/>
    <p:sldLayoutId id="2147484484" r:id="rId4"/>
    <p:sldLayoutId id="2147484485" r:id="rId5"/>
    <p:sldLayoutId id="2147484486" r:id="rId6"/>
    <p:sldLayoutId id="2147484487" r:id="rId7"/>
    <p:sldLayoutId id="2147484488" r:id="rId8"/>
    <p:sldLayoutId id="2147484489" r:id="rId9"/>
    <p:sldLayoutId id="2147484490" r:id="rId10"/>
    <p:sldLayoutId id="2147484491" r:id="rId11"/>
    <p:sldLayoutId id="2147484492" r:id="rId12"/>
    <p:sldLayoutId id="2147484493" r:id="rId13"/>
    <p:sldLayoutId id="2147484494" r:id="rId14"/>
    <p:sldLayoutId id="2147484495" r:id="rId15"/>
    <p:sldLayoutId id="2147484496" r:id="rId16"/>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441879"/>
            <a:ext cx="9144000" cy="1714500"/>
          </a:xfrm>
          <a:custGeom>
            <a:avLst/>
            <a:gdLst/>
            <a:ahLst/>
            <a:cxnLst/>
            <a:rect l="l" t="t" r="r" b="b"/>
            <a:pathLst>
              <a:path w="9144000" h="1714500">
                <a:moveTo>
                  <a:pt x="0" y="1714499"/>
                </a:moveTo>
                <a:lnTo>
                  <a:pt x="9143999" y="1714499"/>
                </a:lnTo>
                <a:lnTo>
                  <a:pt x="9143999" y="0"/>
                </a:lnTo>
                <a:lnTo>
                  <a:pt x="0" y="0"/>
                </a:lnTo>
                <a:lnTo>
                  <a:pt x="0" y="1714499"/>
                </a:lnTo>
                <a:close/>
              </a:path>
            </a:pathLst>
          </a:custGeom>
          <a:solidFill>
            <a:schemeClr val="accent6">
              <a:lumMod val="75000"/>
            </a:scheme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3" name="object 3"/>
          <p:cNvGrpSpPr/>
          <p:nvPr/>
        </p:nvGrpSpPr>
        <p:grpSpPr>
          <a:xfrm>
            <a:off x="0" y="0"/>
            <a:ext cx="9144000" cy="3429000"/>
            <a:chOff x="0" y="0"/>
            <a:chExt cx="9144000" cy="3429000"/>
          </a:xfrm>
        </p:grpSpPr>
        <p:sp>
          <p:nvSpPr>
            <p:cNvPr id="4" name="object 4"/>
            <p:cNvSpPr/>
            <p:nvPr/>
          </p:nvSpPr>
          <p:spPr>
            <a:xfrm>
              <a:off x="0" y="0"/>
              <a:ext cx="9144000" cy="3429000"/>
            </a:xfrm>
            <a:custGeom>
              <a:avLst/>
              <a:gdLst/>
              <a:ahLst/>
              <a:cxnLst/>
              <a:rect l="l" t="t" r="r" b="b"/>
              <a:pathLst>
                <a:path w="9144000" h="3429000">
                  <a:moveTo>
                    <a:pt x="9143999" y="3428999"/>
                  </a:moveTo>
                  <a:lnTo>
                    <a:pt x="0" y="3428999"/>
                  </a:lnTo>
                  <a:lnTo>
                    <a:pt x="0" y="0"/>
                  </a:lnTo>
                  <a:lnTo>
                    <a:pt x="9143999" y="0"/>
                  </a:lnTo>
                  <a:lnTo>
                    <a:pt x="9143999" y="3428999"/>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5" name="object 5"/>
            <p:cNvPicPr/>
            <p:nvPr/>
          </p:nvPicPr>
          <p:blipFill>
            <a:blip r:embed="rId2" cstate="print"/>
            <a:stretch>
              <a:fillRect/>
            </a:stretch>
          </p:blipFill>
          <p:spPr>
            <a:xfrm>
              <a:off x="49325" y="27825"/>
              <a:ext cx="1501724" cy="1201385"/>
            </a:xfrm>
            <a:prstGeom prst="rect">
              <a:avLst/>
            </a:prstGeom>
          </p:spPr>
        </p:pic>
      </p:grpSp>
      <p:sp>
        <p:nvSpPr>
          <p:cNvPr id="6" name="object 6"/>
          <p:cNvSpPr txBox="1"/>
          <p:nvPr/>
        </p:nvSpPr>
        <p:spPr>
          <a:xfrm>
            <a:off x="5155037" y="3426690"/>
            <a:ext cx="3836563" cy="1507913"/>
          </a:xfrm>
          <a:prstGeom prst="rect">
            <a:avLst/>
          </a:prstGeom>
        </p:spPr>
        <p:txBody>
          <a:bodyPr vert="horz" wrap="square" lIns="0" tIns="12700" rIns="0" bIns="0" rtlCol="0" anchor="t">
            <a:spAutoFit/>
          </a:bodyPr>
          <a:lstStyle/>
          <a:p>
            <a:pPr marL="12700" marR="0" lvl="0" indent="0" algn="l" defTabSz="914400" rtl="0" eaLnBrk="1" fontAlgn="auto" latinLnBrk="0" hangingPunct="1">
              <a:lnSpc>
                <a:spcPct val="100000"/>
              </a:lnSpc>
              <a:spcBef>
                <a:spcPts val="125"/>
              </a:spcBef>
              <a:spcAft>
                <a:spcPts val="0"/>
              </a:spcAft>
              <a:buClrTx/>
              <a:buSzTx/>
              <a:buFontTx/>
              <a:buNone/>
              <a:tabLst/>
              <a:defRPr/>
            </a:pPr>
            <a:r>
              <a:rPr kumimoji="0" lang="en-IN" sz="1400" b="1" i="0" u="none" strike="noStrike" kern="1200" cap="none" spc="40" normalizeH="0" baseline="0" noProof="0" dirty="0">
                <a:ln>
                  <a:noFill/>
                </a:ln>
                <a:solidFill>
                  <a:srgbClr val="FFFFFF"/>
                </a:solidFill>
                <a:effectLst/>
                <a:uLnTx/>
                <a:uFillTx/>
                <a:latin typeface="Times New Roman"/>
                <a:ea typeface="+mn-ea"/>
                <a:cs typeface="Times New Roman"/>
              </a:rPr>
              <a:t>Presented By</a:t>
            </a:r>
            <a:endParaRPr kumimoji="0" lang="en-IN" sz="1400" b="0" i="0" u="none" strike="noStrike" kern="1200" cap="none" spc="0" normalizeH="0" baseline="0" noProof="0" dirty="0">
              <a:ln>
                <a:noFill/>
              </a:ln>
              <a:solidFill>
                <a:prstClr val="black"/>
              </a:solidFill>
              <a:effectLst/>
              <a:uLnTx/>
              <a:uFillTx/>
              <a:latin typeface="Times New Roman"/>
              <a:ea typeface="+mn-ea"/>
              <a:cs typeface="Times New Roman"/>
            </a:endParaRPr>
          </a:p>
          <a:p>
            <a:pPr marL="12700" marR="0" lvl="0" indent="0" algn="l" defTabSz="914400" rtl="0" eaLnBrk="1" fontAlgn="auto" latinLnBrk="0" hangingPunct="1">
              <a:lnSpc>
                <a:spcPct val="150000"/>
              </a:lnSpc>
              <a:spcBef>
                <a:spcPts val="0"/>
              </a:spcBef>
              <a:spcAft>
                <a:spcPts val="0"/>
              </a:spcAft>
              <a:buClrTx/>
              <a:buSzTx/>
              <a:buFontTx/>
              <a:buNone/>
              <a:tabLst/>
              <a:defRPr/>
            </a:pPr>
            <a:r>
              <a:rPr lang="en-IN" sz="1400" b="1" spc="20" dirty="0">
                <a:solidFill>
                  <a:srgbClr val="FFFFFF"/>
                </a:solidFill>
                <a:latin typeface="Times New Roman"/>
                <a:cs typeface="Times New Roman"/>
              </a:rPr>
              <a:t>Pandanaboina Shirisha    : (218R1A05B3)</a:t>
            </a:r>
          </a:p>
          <a:p>
            <a:pPr marL="12700" marR="0" lvl="0" indent="0" algn="l" defTabSz="914400" rtl="0" eaLnBrk="1" fontAlgn="auto" latinLnBrk="0" hangingPunct="1">
              <a:lnSpc>
                <a:spcPct val="150000"/>
              </a:lnSpc>
              <a:spcBef>
                <a:spcPts val="0"/>
              </a:spcBef>
              <a:spcAft>
                <a:spcPts val="0"/>
              </a:spcAft>
              <a:buClrTx/>
              <a:buSzTx/>
              <a:buFontTx/>
              <a:buNone/>
              <a:tabLst/>
              <a:defRPr/>
            </a:pPr>
            <a:r>
              <a:rPr lang="en-IN" sz="1400" b="1" spc="20" dirty="0" err="1">
                <a:solidFill>
                  <a:srgbClr val="FFFFFF"/>
                </a:solidFill>
                <a:latin typeface="Times New Roman"/>
                <a:cs typeface="Times New Roman"/>
              </a:rPr>
              <a:t>Jadala</a:t>
            </a:r>
            <a:r>
              <a:rPr lang="en-IN" sz="1400" b="1" spc="20" dirty="0">
                <a:solidFill>
                  <a:srgbClr val="FFFFFF"/>
                </a:solidFill>
                <a:latin typeface="Times New Roman"/>
                <a:cs typeface="Times New Roman"/>
              </a:rPr>
              <a:t> </a:t>
            </a:r>
            <a:r>
              <a:rPr lang="en-IN" sz="1400" b="1" spc="20" dirty="0" err="1">
                <a:solidFill>
                  <a:srgbClr val="FFFFFF"/>
                </a:solidFill>
                <a:latin typeface="Times New Roman"/>
                <a:cs typeface="Times New Roman"/>
              </a:rPr>
              <a:t>Manikanta</a:t>
            </a:r>
            <a:r>
              <a:rPr lang="en-IN" sz="1400" b="1" spc="20" dirty="0">
                <a:solidFill>
                  <a:srgbClr val="FFFFFF"/>
                </a:solidFill>
                <a:latin typeface="Times New Roman"/>
                <a:cs typeface="Times New Roman"/>
              </a:rPr>
              <a:t>             : (228R5A0507)</a:t>
            </a:r>
          </a:p>
          <a:p>
            <a:pPr marL="12700" marR="0" lvl="0" indent="0" algn="l" defTabSz="914400" rtl="0" eaLnBrk="1" fontAlgn="auto" latinLnBrk="0" hangingPunct="1">
              <a:lnSpc>
                <a:spcPct val="150000"/>
              </a:lnSpc>
              <a:spcBef>
                <a:spcPts val="110"/>
              </a:spcBef>
              <a:spcAft>
                <a:spcPts val="0"/>
              </a:spcAft>
              <a:buClrTx/>
              <a:buSzTx/>
              <a:buFontTx/>
              <a:buNone/>
              <a:tabLst/>
              <a:defRPr/>
            </a:pPr>
            <a:r>
              <a:rPr kumimoji="0" lang="en-IN" sz="1400" b="1" i="0" u="none" strike="noStrike" kern="1200" cap="none" spc="20" normalizeH="0" baseline="0" noProof="0" dirty="0" err="1">
                <a:ln>
                  <a:noFill/>
                </a:ln>
                <a:solidFill>
                  <a:srgbClr val="FFFFFF"/>
                </a:solidFill>
                <a:effectLst/>
                <a:uLnTx/>
                <a:uFillTx/>
                <a:latin typeface="Times New Roman"/>
                <a:ea typeface="+mn-ea"/>
                <a:cs typeface="Times New Roman"/>
              </a:rPr>
              <a:t>Molangiri</a:t>
            </a:r>
            <a:r>
              <a:rPr kumimoji="0" lang="en-IN" sz="1400" b="1" i="0" u="none" strike="noStrike" kern="1200" cap="none" spc="20" normalizeH="0" noProof="0" dirty="0">
                <a:ln>
                  <a:noFill/>
                </a:ln>
                <a:solidFill>
                  <a:srgbClr val="FFFFFF"/>
                </a:solidFill>
                <a:effectLst/>
                <a:uLnTx/>
                <a:uFillTx/>
                <a:latin typeface="Times New Roman"/>
                <a:ea typeface="+mn-ea"/>
                <a:cs typeface="Times New Roman"/>
              </a:rPr>
              <a:t> Srinath             : (218R1A05A3)</a:t>
            </a:r>
          </a:p>
          <a:p>
            <a:pPr marL="12700" marR="0" lvl="0" indent="0" algn="l" defTabSz="914400" rtl="0" eaLnBrk="1" fontAlgn="auto" latinLnBrk="0" hangingPunct="1">
              <a:lnSpc>
                <a:spcPct val="150000"/>
              </a:lnSpc>
              <a:spcBef>
                <a:spcPts val="110"/>
              </a:spcBef>
              <a:spcAft>
                <a:spcPts val="0"/>
              </a:spcAft>
              <a:buClrTx/>
              <a:buSzTx/>
              <a:buFontTx/>
              <a:buNone/>
              <a:tabLst/>
              <a:defRPr/>
            </a:pPr>
            <a:r>
              <a:rPr lang="en-IN" sz="1400" b="1" spc="20" baseline="0" dirty="0" err="1">
                <a:solidFill>
                  <a:srgbClr val="FFFFFF"/>
                </a:solidFill>
                <a:latin typeface="Times New Roman"/>
                <a:cs typeface="Times New Roman"/>
              </a:rPr>
              <a:t>Panuganti</a:t>
            </a:r>
            <a:r>
              <a:rPr lang="en-IN" sz="1400" b="1" spc="20" dirty="0">
                <a:solidFill>
                  <a:srgbClr val="FFFFFF"/>
                </a:solidFill>
                <a:latin typeface="Times New Roman"/>
                <a:cs typeface="Times New Roman"/>
              </a:rPr>
              <a:t> </a:t>
            </a:r>
            <a:r>
              <a:rPr lang="en-IN" sz="1400" b="1" spc="20" err="1">
                <a:solidFill>
                  <a:srgbClr val="FFFFFF"/>
                </a:solidFill>
                <a:latin typeface="Times New Roman"/>
                <a:cs typeface="Times New Roman"/>
              </a:rPr>
              <a:t>Pavani</a:t>
            </a:r>
            <a:r>
              <a:rPr lang="en-IN" sz="1400" b="1" spc="20">
                <a:solidFill>
                  <a:srgbClr val="FFFFFF"/>
                </a:solidFill>
                <a:latin typeface="Times New Roman"/>
                <a:cs typeface="Times New Roman"/>
              </a:rPr>
              <a:t>              : </a:t>
            </a:r>
            <a:r>
              <a:rPr lang="en-IN" sz="1400" b="1" spc="20" dirty="0">
                <a:solidFill>
                  <a:srgbClr val="FFFFFF"/>
                </a:solidFill>
                <a:latin typeface="Times New Roman"/>
                <a:cs typeface="Times New Roman"/>
              </a:rPr>
              <a:t>(218R1A05B4)</a:t>
            </a:r>
            <a:endParaRPr kumimoji="0" lang="en-IN" sz="1400" b="0" i="0" u="none" strike="noStrike" kern="1200" cap="none" spc="0" normalizeH="0" baseline="0" noProof="0" dirty="0">
              <a:ln>
                <a:noFill/>
              </a:ln>
              <a:solidFill>
                <a:prstClr val="white"/>
              </a:solidFill>
              <a:effectLst/>
              <a:uLnTx/>
              <a:uFillTx/>
              <a:latin typeface="Times New Roman"/>
              <a:ea typeface="+mn-ea"/>
              <a:cs typeface="Times New Roman"/>
            </a:endParaRPr>
          </a:p>
        </p:txBody>
      </p:sp>
      <p:sp>
        <p:nvSpPr>
          <p:cNvPr id="8" name="object 8"/>
          <p:cNvSpPr txBox="1"/>
          <p:nvPr/>
        </p:nvSpPr>
        <p:spPr>
          <a:xfrm>
            <a:off x="1597149" y="100524"/>
            <a:ext cx="6794500" cy="1410001"/>
          </a:xfrm>
          <a:prstGeom prst="rect">
            <a:avLst/>
          </a:prstGeom>
          <a:ln/>
        </p:spPr>
        <p:style>
          <a:lnRef idx="1">
            <a:schemeClr val="accent3"/>
          </a:lnRef>
          <a:fillRef idx="2">
            <a:schemeClr val="accent3"/>
          </a:fillRef>
          <a:effectRef idx="1">
            <a:schemeClr val="accent3"/>
          </a:effectRef>
          <a:fontRef idx="minor">
            <a:schemeClr val="dk1"/>
          </a:fontRef>
        </p:style>
        <p:txBody>
          <a:bodyPr vert="horz" wrap="square" lIns="0" tIns="70485" rIns="0" bIns="0" rtlCol="0">
            <a:spAutoFit/>
          </a:bodyPr>
          <a:lstStyle/>
          <a:p>
            <a:pPr marL="85725" marR="0" lvl="0" indent="0" algn="ctr" defTabSz="914400" rtl="0" eaLnBrk="1" fontAlgn="auto" latinLnBrk="0" hangingPunct="1">
              <a:lnSpc>
                <a:spcPct val="100000"/>
              </a:lnSpc>
              <a:spcBef>
                <a:spcPts val="555"/>
              </a:spcBef>
              <a:spcAft>
                <a:spcPts val="0"/>
              </a:spcAft>
              <a:buClrTx/>
              <a:buSzTx/>
              <a:buFontTx/>
              <a:buNone/>
              <a:tabLst>
                <a:tab pos="4024629" algn="l"/>
              </a:tabLst>
              <a:defRPr/>
            </a:pPr>
            <a:r>
              <a:rPr kumimoji="0" sz="3000" b="1" i="0" u="none" strike="noStrike" kern="1200" cap="none" spc="-5" normalizeH="0" baseline="0" noProof="0" dirty="0">
                <a:ln>
                  <a:noFill/>
                </a:ln>
                <a:solidFill>
                  <a:srgbClr val="0070C0"/>
                </a:solidFill>
                <a:effectLst/>
                <a:uLnTx/>
                <a:uFillTx/>
                <a:latin typeface="Times New Roman"/>
                <a:ea typeface="+mn-ea"/>
                <a:cs typeface="Times New Roman"/>
              </a:rPr>
              <a:t>CMR </a:t>
            </a:r>
            <a:r>
              <a:rPr kumimoji="0" sz="3000" b="1" i="0" u="none" strike="noStrike" kern="1200" cap="none" spc="-10" normalizeH="0" baseline="0" noProof="0" dirty="0">
                <a:ln>
                  <a:noFill/>
                </a:ln>
                <a:solidFill>
                  <a:srgbClr val="0070C0"/>
                </a:solidFill>
                <a:effectLst/>
                <a:uLnTx/>
                <a:uFillTx/>
                <a:latin typeface="Times New Roman"/>
                <a:ea typeface="+mn-ea"/>
                <a:cs typeface="Times New Roman"/>
              </a:rPr>
              <a:t>ENGINEERING	</a:t>
            </a:r>
            <a:r>
              <a:rPr kumimoji="0" sz="3000" b="1" i="0" u="none" strike="noStrike" kern="1200" cap="none" spc="-5" normalizeH="0" baseline="0" noProof="0" dirty="0">
                <a:ln>
                  <a:noFill/>
                </a:ln>
                <a:solidFill>
                  <a:srgbClr val="0070C0"/>
                </a:solidFill>
                <a:effectLst/>
                <a:uLnTx/>
                <a:uFillTx/>
                <a:latin typeface="Times New Roman"/>
                <a:ea typeface="+mn-ea"/>
                <a:cs typeface="Times New Roman"/>
              </a:rPr>
              <a:t>COLLE</a:t>
            </a:r>
            <a:r>
              <a:rPr kumimoji="0" lang="en-US" sz="3000" b="1" i="0" u="none" strike="noStrike" kern="1200" cap="none" spc="-5" normalizeH="0" baseline="0" noProof="0" dirty="0">
                <a:ln>
                  <a:noFill/>
                </a:ln>
                <a:solidFill>
                  <a:srgbClr val="0070C0"/>
                </a:solidFill>
                <a:effectLst/>
                <a:uLnTx/>
                <a:uFillTx/>
                <a:latin typeface="Times New Roman"/>
                <a:ea typeface="+mn-ea"/>
                <a:cs typeface="Times New Roman"/>
              </a:rPr>
              <a:t>GE</a:t>
            </a:r>
          </a:p>
          <a:p>
            <a:pPr marL="85725" marR="0" lvl="0" indent="0" algn="ctr" defTabSz="914400" rtl="0" eaLnBrk="1" fontAlgn="auto" latinLnBrk="0" hangingPunct="1">
              <a:lnSpc>
                <a:spcPct val="100000"/>
              </a:lnSpc>
              <a:spcBef>
                <a:spcPts val="555"/>
              </a:spcBef>
              <a:spcAft>
                <a:spcPts val="0"/>
              </a:spcAft>
              <a:buClrTx/>
              <a:buSzTx/>
              <a:buFontTx/>
              <a:buNone/>
              <a:tabLst>
                <a:tab pos="4024629" algn="l"/>
              </a:tabLst>
              <a:defRPr/>
            </a:pPr>
            <a:r>
              <a:rPr kumimoji="0" lang="en-US" sz="1400" b="0" i="1" u="none" strike="noStrike" kern="1200" cap="none" spc="-5" normalizeH="0" baseline="0" noProof="0" dirty="0">
                <a:ln>
                  <a:noFill/>
                </a:ln>
                <a:solidFill>
                  <a:srgbClr val="FF0000"/>
                </a:solidFill>
                <a:effectLst/>
                <a:uLnTx/>
                <a:uFillTx/>
                <a:latin typeface="Times New Roman"/>
                <a:ea typeface="+mn-ea"/>
                <a:cs typeface="Times New Roman"/>
              </a:rPr>
              <a:t>  </a:t>
            </a:r>
            <a:r>
              <a:rPr kumimoji="0" lang="en-US" sz="1400" b="1" i="1" u="none" strike="noStrike" kern="1200" cap="none" spc="-5" normalizeH="0" baseline="0" noProof="0" dirty="0">
                <a:ln>
                  <a:noFill/>
                </a:ln>
                <a:solidFill>
                  <a:srgbClr val="1F497D">
                    <a:lumMod val="50000"/>
                  </a:srgbClr>
                </a:solidFill>
                <a:effectLst/>
                <a:uLnTx/>
                <a:uFillTx/>
                <a:latin typeface="Times New Roman"/>
                <a:ea typeface="+mn-ea"/>
                <a:cs typeface="Times New Roman"/>
              </a:rPr>
              <a:t>(UGC AUTONOMOUS)            </a:t>
            </a:r>
          </a:p>
          <a:p>
            <a:pPr marL="85725" marR="0" lvl="0" indent="0" algn="l" defTabSz="914400" rtl="0" eaLnBrk="1" fontAlgn="auto" latinLnBrk="0" hangingPunct="1">
              <a:lnSpc>
                <a:spcPct val="100000"/>
              </a:lnSpc>
              <a:spcBef>
                <a:spcPts val="555"/>
              </a:spcBef>
              <a:spcAft>
                <a:spcPts val="0"/>
              </a:spcAft>
              <a:buClrTx/>
              <a:buSzTx/>
              <a:buFontTx/>
              <a:buNone/>
              <a:tabLst>
                <a:tab pos="4024629" algn="l"/>
              </a:tabLst>
              <a:defRPr/>
            </a:pPr>
            <a:r>
              <a:rPr kumimoji="0" lang="en-US" sz="1400" b="0" i="1" u="none" strike="noStrike" kern="1200" cap="none" spc="-5" normalizeH="0" baseline="0" noProof="0" dirty="0">
                <a:ln>
                  <a:noFill/>
                </a:ln>
                <a:solidFill>
                  <a:srgbClr val="FF0000"/>
                </a:solidFill>
                <a:effectLst/>
                <a:uLnTx/>
                <a:uFillTx/>
                <a:latin typeface="Times New Roman"/>
                <a:ea typeface="+mn-ea"/>
                <a:cs typeface="Times New Roman"/>
              </a:rPr>
              <a:t>                  </a:t>
            </a:r>
            <a:r>
              <a:rPr kumimoji="0" sz="1400" b="0" i="1" u="none" strike="noStrike" kern="1200" cap="none" spc="-5" normalizeH="0" baseline="0" noProof="0" dirty="0">
                <a:ln>
                  <a:noFill/>
                </a:ln>
                <a:solidFill>
                  <a:schemeClr val="accent1">
                    <a:lumMod val="50000"/>
                  </a:schemeClr>
                </a:solidFill>
                <a:effectLst/>
                <a:uLnTx/>
                <a:uFillTx/>
                <a:latin typeface="Times New Roman"/>
                <a:ea typeface="+mn-ea"/>
                <a:cs typeface="Times New Roman"/>
              </a:rPr>
              <a:t>(</a:t>
            </a:r>
            <a:r>
              <a:rPr kumimoji="0" sz="1200" b="0" i="1" u="none" strike="noStrike" kern="1200" cap="none" spc="-5" normalizeH="0" baseline="0" noProof="0" dirty="0">
                <a:ln>
                  <a:noFill/>
                </a:ln>
                <a:solidFill>
                  <a:schemeClr val="accent1">
                    <a:lumMod val="50000"/>
                  </a:schemeClr>
                </a:solidFill>
                <a:effectLst/>
                <a:uLnTx/>
                <a:uFillTx/>
                <a:latin typeface="Times New Roman"/>
                <a:ea typeface="+mn-ea"/>
                <a:cs typeface="Times New Roman"/>
              </a:rPr>
              <a:t>Accredited </a:t>
            </a:r>
            <a:r>
              <a:rPr kumimoji="0" sz="1200" b="0" i="1" u="none" strike="noStrike" kern="1200" cap="none" spc="0" normalizeH="0" baseline="0" noProof="0" dirty="0">
                <a:ln>
                  <a:noFill/>
                </a:ln>
                <a:solidFill>
                  <a:schemeClr val="accent1">
                    <a:lumMod val="50000"/>
                  </a:schemeClr>
                </a:solidFill>
                <a:effectLst/>
                <a:uLnTx/>
                <a:uFillTx/>
                <a:latin typeface="Times New Roman"/>
                <a:ea typeface="+mn-ea"/>
                <a:cs typeface="Times New Roman"/>
              </a:rPr>
              <a:t>by </a:t>
            </a:r>
            <a:r>
              <a:rPr kumimoji="0" sz="1200" b="0" i="1" u="none" strike="noStrike" kern="1200" cap="none" spc="-5" normalizeH="0" baseline="0" noProof="0" dirty="0">
                <a:ln>
                  <a:noFill/>
                </a:ln>
                <a:solidFill>
                  <a:schemeClr val="accent1">
                    <a:lumMod val="50000"/>
                  </a:schemeClr>
                </a:solidFill>
                <a:effectLst/>
                <a:uLnTx/>
                <a:uFillTx/>
                <a:latin typeface="Times New Roman"/>
                <a:ea typeface="+mn-ea"/>
                <a:cs typeface="Times New Roman"/>
              </a:rPr>
              <a:t>NBA,Approved </a:t>
            </a:r>
            <a:r>
              <a:rPr kumimoji="0" sz="1200" b="0" i="1" u="none" strike="noStrike" kern="1200" cap="none" spc="0" normalizeH="0" baseline="0" noProof="0" dirty="0">
                <a:ln>
                  <a:noFill/>
                </a:ln>
                <a:solidFill>
                  <a:schemeClr val="accent1">
                    <a:lumMod val="50000"/>
                  </a:schemeClr>
                </a:solidFill>
                <a:effectLst/>
                <a:uLnTx/>
                <a:uFillTx/>
                <a:latin typeface="Times New Roman"/>
                <a:ea typeface="+mn-ea"/>
                <a:cs typeface="Times New Roman"/>
              </a:rPr>
              <a:t>by </a:t>
            </a:r>
            <a:r>
              <a:rPr kumimoji="0" sz="1200" b="0" i="1" u="none" strike="noStrike" kern="1200" cap="none" spc="-5" normalizeH="0" baseline="0" noProof="0" dirty="0">
                <a:ln>
                  <a:noFill/>
                </a:ln>
                <a:solidFill>
                  <a:schemeClr val="accent1">
                    <a:lumMod val="50000"/>
                  </a:schemeClr>
                </a:solidFill>
                <a:effectLst/>
                <a:uLnTx/>
                <a:uFillTx/>
                <a:latin typeface="Times New Roman"/>
                <a:ea typeface="+mn-ea"/>
                <a:cs typeface="Times New Roman"/>
              </a:rPr>
              <a:t>AICTE NEW DELHI, Affiliated to JNTU, </a:t>
            </a:r>
            <a:r>
              <a:rPr kumimoji="0" lang="en-US" sz="1200" b="0" i="1" u="none" strike="noStrike" kern="1200" cap="none" spc="-5" normalizeH="0" baseline="0" noProof="0" dirty="0">
                <a:ln>
                  <a:noFill/>
                </a:ln>
                <a:solidFill>
                  <a:schemeClr val="accent1">
                    <a:lumMod val="50000"/>
                  </a:schemeClr>
                </a:solidFill>
                <a:effectLst/>
                <a:uLnTx/>
                <a:uFillTx/>
                <a:latin typeface="Times New Roman"/>
                <a:ea typeface="+mn-ea"/>
                <a:cs typeface="Times New Roman"/>
              </a:rPr>
              <a:t> </a:t>
            </a:r>
            <a:r>
              <a:rPr kumimoji="0" sz="1200" b="0" i="1" u="none" strike="noStrike" kern="1200" cap="none" spc="-5" normalizeH="0" baseline="0" noProof="0" dirty="0">
                <a:ln>
                  <a:noFill/>
                </a:ln>
                <a:solidFill>
                  <a:schemeClr val="accent1">
                    <a:lumMod val="50000"/>
                  </a:schemeClr>
                </a:solidFill>
                <a:effectLst/>
                <a:uLnTx/>
                <a:uFillTx/>
                <a:latin typeface="Times New Roman"/>
                <a:ea typeface="+mn-ea"/>
                <a:cs typeface="Times New Roman"/>
              </a:rPr>
              <a:t>Hyderabad) </a:t>
            </a:r>
            <a:endParaRPr kumimoji="0" lang="en-US" sz="1200" b="0" i="1" u="none" strike="noStrike" kern="1200" cap="none" spc="-5" normalizeH="0" baseline="0" noProof="0" dirty="0">
              <a:ln>
                <a:noFill/>
              </a:ln>
              <a:solidFill>
                <a:schemeClr val="accent1">
                  <a:lumMod val="50000"/>
                </a:schemeClr>
              </a:solidFill>
              <a:effectLst/>
              <a:uLnTx/>
              <a:uFillTx/>
              <a:latin typeface="Times New Roman"/>
              <a:ea typeface="+mn-ea"/>
              <a:cs typeface="Times New Roman"/>
            </a:endParaRPr>
          </a:p>
          <a:p>
            <a:pPr marL="85725" marR="0" lvl="0" indent="0" algn="l" defTabSz="914400" rtl="0" eaLnBrk="1" fontAlgn="auto" latinLnBrk="0" hangingPunct="1">
              <a:lnSpc>
                <a:spcPct val="100000"/>
              </a:lnSpc>
              <a:spcBef>
                <a:spcPts val="555"/>
              </a:spcBef>
              <a:spcAft>
                <a:spcPts val="0"/>
              </a:spcAft>
              <a:buClrTx/>
              <a:buSzTx/>
              <a:buFontTx/>
              <a:buNone/>
              <a:tabLst>
                <a:tab pos="4024629" algn="l"/>
              </a:tabLst>
              <a:defRPr/>
            </a:pPr>
            <a:r>
              <a:rPr kumimoji="0" sz="1200" b="0" i="1" u="none" strike="noStrike" kern="1200" cap="none" spc="-285" normalizeH="0" baseline="0" noProof="0" dirty="0">
                <a:ln>
                  <a:noFill/>
                </a:ln>
                <a:solidFill>
                  <a:schemeClr val="accent1">
                    <a:lumMod val="50000"/>
                  </a:schemeClr>
                </a:solidFill>
                <a:effectLst/>
                <a:uLnTx/>
                <a:uFillTx/>
                <a:latin typeface="Times New Roman"/>
                <a:ea typeface="+mn-ea"/>
                <a:cs typeface="Times New Roman"/>
              </a:rPr>
              <a:t> </a:t>
            </a:r>
            <a:r>
              <a:rPr kumimoji="0" lang="en-US" sz="1200" b="0" i="1" u="none" strike="noStrike" kern="1200" cap="none" spc="-285" normalizeH="0" baseline="0" noProof="0" dirty="0">
                <a:ln>
                  <a:noFill/>
                </a:ln>
                <a:solidFill>
                  <a:schemeClr val="accent1">
                    <a:lumMod val="50000"/>
                  </a:schemeClr>
                </a:solidFill>
                <a:effectLst/>
                <a:uLnTx/>
                <a:uFillTx/>
                <a:latin typeface="Times New Roman"/>
                <a:ea typeface="+mn-ea"/>
                <a:cs typeface="Times New Roman"/>
              </a:rPr>
              <a:t>                                                                                                                                                                                                                                                                                                                                                                                                                                                                                                                                                                                                                                                                                                                                                                                                                                                                                                                                                            </a:t>
            </a:r>
            <a:r>
              <a:rPr kumimoji="0" sz="1200" b="0" i="1" u="none" strike="noStrike" kern="1200" cap="none" spc="-5" normalizeH="0" baseline="0" noProof="0" dirty="0" err="1">
                <a:ln>
                  <a:noFill/>
                </a:ln>
                <a:solidFill>
                  <a:schemeClr val="accent1">
                    <a:lumMod val="50000"/>
                  </a:schemeClr>
                </a:solidFill>
                <a:effectLst/>
                <a:uLnTx/>
                <a:uFillTx/>
                <a:latin typeface="Times New Roman"/>
                <a:ea typeface="+mn-ea"/>
                <a:cs typeface="Times New Roman"/>
              </a:rPr>
              <a:t>Kandlakoya</a:t>
            </a:r>
            <a:r>
              <a:rPr kumimoji="0" sz="1200" b="0" i="1" u="none" strike="noStrike" kern="1200" cap="none" spc="-5" normalizeH="0" baseline="0" noProof="0" dirty="0">
                <a:ln>
                  <a:noFill/>
                </a:ln>
                <a:solidFill>
                  <a:schemeClr val="accent1">
                    <a:lumMod val="50000"/>
                  </a:schemeClr>
                </a:solidFill>
                <a:effectLst/>
                <a:uLnTx/>
                <a:uFillTx/>
                <a:latin typeface="Times New Roman"/>
                <a:ea typeface="+mn-ea"/>
                <a:cs typeface="Times New Roman"/>
              </a:rPr>
              <a:t>,</a:t>
            </a:r>
            <a:r>
              <a:rPr kumimoji="0" sz="1200" b="0" i="1" u="none" strike="noStrike" kern="1200" cap="none" spc="-10" normalizeH="0" baseline="0" noProof="0" dirty="0">
                <a:ln>
                  <a:noFill/>
                </a:ln>
                <a:solidFill>
                  <a:schemeClr val="accent1">
                    <a:lumMod val="50000"/>
                  </a:schemeClr>
                </a:solidFill>
                <a:effectLst/>
                <a:uLnTx/>
                <a:uFillTx/>
                <a:latin typeface="Times New Roman"/>
                <a:ea typeface="+mn-ea"/>
                <a:cs typeface="Times New Roman"/>
              </a:rPr>
              <a:t> </a:t>
            </a:r>
            <a:r>
              <a:rPr kumimoji="0" sz="1200" b="0" i="1" u="none" strike="noStrike" kern="1200" cap="none" spc="0" normalizeH="0" baseline="0" noProof="0" dirty="0">
                <a:ln>
                  <a:noFill/>
                </a:ln>
                <a:solidFill>
                  <a:schemeClr val="accent1">
                    <a:lumMod val="50000"/>
                  </a:schemeClr>
                </a:solidFill>
                <a:effectLst/>
                <a:uLnTx/>
                <a:uFillTx/>
                <a:latin typeface="Times New Roman"/>
                <a:ea typeface="+mn-ea"/>
                <a:cs typeface="Times New Roman"/>
              </a:rPr>
              <a:t>Medchal </a:t>
            </a:r>
            <a:r>
              <a:rPr kumimoji="0" sz="1200" b="0" i="1" u="none" strike="noStrike" kern="1200" cap="none" spc="-5" normalizeH="0" baseline="0" noProof="0" dirty="0">
                <a:ln>
                  <a:noFill/>
                </a:ln>
                <a:solidFill>
                  <a:schemeClr val="accent1">
                    <a:lumMod val="50000"/>
                  </a:schemeClr>
                </a:solidFill>
                <a:effectLst/>
                <a:uLnTx/>
                <a:uFillTx/>
                <a:latin typeface="Times New Roman"/>
                <a:ea typeface="+mn-ea"/>
                <a:cs typeface="Times New Roman"/>
              </a:rPr>
              <a:t>Road, Hyderabad-501</a:t>
            </a:r>
            <a:r>
              <a:rPr kumimoji="0" sz="1200" b="0" i="1" u="none" strike="noStrike" kern="1200" cap="none" spc="-10" normalizeH="0" baseline="0" noProof="0" dirty="0">
                <a:ln>
                  <a:noFill/>
                </a:ln>
                <a:solidFill>
                  <a:schemeClr val="accent1">
                    <a:lumMod val="50000"/>
                  </a:schemeClr>
                </a:solidFill>
                <a:effectLst/>
                <a:uLnTx/>
                <a:uFillTx/>
                <a:latin typeface="Times New Roman"/>
                <a:ea typeface="+mn-ea"/>
                <a:cs typeface="Times New Roman"/>
              </a:rPr>
              <a:t> </a:t>
            </a:r>
            <a:r>
              <a:rPr kumimoji="0" sz="1200" b="0" i="1" u="none" strike="noStrike" kern="1200" cap="none" spc="10" normalizeH="0" baseline="0" noProof="0" dirty="0">
                <a:ln>
                  <a:noFill/>
                </a:ln>
                <a:solidFill>
                  <a:schemeClr val="accent1">
                    <a:lumMod val="50000"/>
                  </a:schemeClr>
                </a:solidFill>
                <a:effectLst/>
                <a:uLnTx/>
                <a:uFillTx/>
                <a:latin typeface="Times New Roman"/>
                <a:ea typeface="+mn-ea"/>
                <a:cs typeface="Times New Roman"/>
              </a:rPr>
              <a:t>401</a:t>
            </a:r>
            <a:r>
              <a:rPr kumimoji="0" sz="1400" b="0" i="1" u="none" strike="noStrike" kern="1200" cap="none" spc="10" normalizeH="0" baseline="0" noProof="0" dirty="0">
                <a:ln>
                  <a:noFill/>
                </a:ln>
                <a:solidFill>
                  <a:schemeClr val="accent1">
                    <a:lumMod val="50000"/>
                  </a:schemeClr>
                </a:solidFill>
                <a:effectLst/>
                <a:uLnTx/>
                <a:uFillTx/>
                <a:latin typeface="Times New Roman"/>
                <a:ea typeface="+mn-ea"/>
                <a:cs typeface="Times New Roman"/>
              </a:rPr>
              <a:t>.</a:t>
            </a:r>
            <a:endParaRPr kumimoji="0" sz="1400" b="0" i="0" u="none" strike="noStrike" kern="1200" cap="none" spc="0" normalizeH="0" baseline="0" noProof="0" dirty="0">
              <a:ln>
                <a:noFill/>
              </a:ln>
              <a:solidFill>
                <a:schemeClr val="accent1">
                  <a:lumMod val="50000"/>
                </a:schemeClr>
              </a:solidFill>
              <a:effectLst/>
              <a:uLnTx/>
              <a:uFillTx/>
              <a:latin typeface="Times New Roman"/>
              <a:ea typeface="+mn-ea"/>
              <a:cs typeface="Times New Roman"/>
            </a:endParaRPr>
          </a:p>
        </p:txBody>
      </p:sp>
      <p:sp>
        <p:nvSpPr>
          <p:cNvPr id="9" name="object 9"/>
          <p:cNvSpPr txBox="1"/>
          <p:nvPr/>
        </p:nvSpPr>
        <p:spPr>
          <a:xfrm>
            <a:off x="571500" y="1567001"/>
            <a:ext cx="8001000" cy="1436291"/>
          </a:xfrm>
          <a:prstGeom prst="rect">
            <a:avLst/>
          </a:prstGeom>
        </p:spPr>
        <p:txBody>
          <a:bodyPr vert="horz" wrap="square" lIns="0" tIns="12700" rIns="0" bIns="0" rtlCol="0">
            <a:spAutoFit/>
          </a:bodyPr>
          <a:lstStyle/>
          <a:p>
            <a:pPr marL="749935" marR="0" lvl="0" indent="0" algn="ctr" defTabSz="914400" rtl="0" eaLnBrk="1" fontAlgn="auto" latinLnBrk="0" hangingPunct="1">
              <a:lnSpc>
                <a:spcPct val="100000"/>
              </a:lnSpc>
              <a:spcBef>
                <a:spcPts val="100"/>
              </a:spcBef>
              <a:spcAft>
                <a:spcPts val="0"/>
              </a:spcAft>
              <a:buClrTx/>
              <a:buSzTx/>
              <a:buFontTx/>
              <a:buNone/>
              <a:tabLst/>
              <a:defRPr/>
            </a:pPr>
            <a:r>
              <a:rPr kumimoji="0" sz="1800" b="1"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Department</a:t>
            </a:r>
            <a:r>
              <a:rPr kumimoji="0" sz="1800" b="1" i="0" u="none" strike="noStrike" kern="1200" cap="none" spc="-2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sz="1800" b="1"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of</a:t>
            </a:r>
            <a:r>
              <a:rPr kumimoji="0" sz="1800" b="1" i="0" u="none" strike="noStrike" kern="1200" cap="none" spc="-2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sz="1800" b="1"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Computer</a:t>
            </a:r>
            <a:r>
              <a:rPr kumimoji="0" sz="1800" b="1" i="0" u="none" strike="noStrike" kern="1200" cap="none" spc="-1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sz="1800" b="1"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Science</a:t>
            </a:r>
            <a:r>
              <a:rPr kumimoji="0" sz="1800" b="1" i="0" u="none" strike="noStrike" kern="1200" cap="none" spc="-2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&amp;</a:t>
            </a:r>
            <a:r>
              <a:rPr kumimoji="0" sz="1800" b="1" i="0" u="none" strike="noStrike" kern="1200" cap="none" spc="-1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sz="1800" b="1"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Engineering</a:t>
            </a:r>
            <a:endParaRPr kumimoji="0" lang="en-US" sz="1800" b="0"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749935" marR="0" lvl="0" indent="0" algn="ctr" defTabSz="914400" rtl="0" eaLnBrk="1" fontAlgn="auto" latinLnBrk="0" hangingPunct="1">
              <a:lnSpc>
                <a:spcPct val="100000"/>
              </a:lnSpc>
              <a:spcBef>
                <a:spcPts val="10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 </a:t>
            </a:r>
            <a:r>
              <a:rPr kumimoji="0"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Mini</a:t>
            </a:r>
            <a:r>
              <a:rPr kumimoji="0" sz="1800" b="1" i="0" u="none" strike="noStrike" kern="1200" cap="none" spc="-10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sz="1800" b="1"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Project</a:t>
            </a:r>
            <a:endParaRPr kumimoji="0" lang="en-IN" sz="1800" b="1"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749935" marR="0" lvl="0" indent="0" algn="ctr" defTabSz="914400" rtl="0" eaLnBrk="1" fontAlgn="auto" latinLnBrk="0" hangingPunct="1">
              <a:lnSpc>
                <a:spcPct val="100000"/>
              </a:lnSpc>
              <a:spcBef>
                <a:spcPts val="100"/>
              </a:spcBef>
              <a:spcAft>
                <a:spcPts val="0"/>
              </a:spcAft>
              <a:buClrTx/>
              <a:buSzTx/>
              <a:buFontTx/>
              <a:buNone/>
              <a:tabLst/>
              <a:defRPr/>
            </a:pPr>
            <a:r>
              <a:rPr kumimoji="0" lang="en-US" sz="1800" b="1" i="0" u="none" strike="noStrike" kern="1200" cap="none" spc="-5"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On</a:t>
            </a:r>
          </a:p>
          <a:p>
            <a:pPr marL="749935" marR="0" lvl="0" indent="0" algn="ctr" defTabSz="914400" rtl="0" eaLnBrk="1" fontAlgn="auto" latinLnBrk="0" hangingPunct="1">
              <a:lnSpc>
                <a:spcPct val="100000"/>
              </a:lnSpc>
              <a:spcBef>
                <a:spcPts val="100"/>
              </a:spcBef>
              <a:spcAft>
                <a:spcPts val="0"/>
              </a:spcAft>
              <a:buClrTx/>
              <a:buSzTx/>
              <a:buFontTx/>
              <a:buNone/>
              <a:tabLst/>
              <a:defRPr/>
            </a:pPr>
            <a:r>
              <a:rPr lang="en-US" b="1" spc="-5" dirty="0">
                <a:solidFill>
                  <a:prstClr val="black"/>
                </a:solidFill>
                <a:latin typeface="Times New Roman" panose="02020603050405020304" pitchFamily="18" charset="0"/>
                <a:cs typeface="Times New Roman" panose="02020603050405020304" pitchFamily="18" charset="0"/>
              </a:rPr>
              <a:t>Best Streaming Shows Segmentation Analysis Using K-Means Clustering Algorithm</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0" name="object 10"/>
          <p:cNvSpPr txBox="1"/>
          <p:nvPr/>
        </p:nvSpPr>
        <p:spPr>
          <a:xfrm>
            <a:off x="449100" y="3604758"/>
            <a:ext cx="1760700" cy="1078757"/>
          </a:xfrm>
          <a:prstGeom prst="rect">
            <a:avLst/>
          </a:prstGeom>
        </p:spPr>
        <p:txBody>
          <a:bodyPr vert="horz" wrap="square" lIns="0" tIns="23495" rIns="0" bIns="0" numCol="1" rtlCol="0">
            <a:spAutoFit/>
          </a:bodyPr>
          <a:lstStyle/>
          <a:p>
            <a:pPr marL="12700" marR="5080" lvl="0" indent="44450" defTabSz="914400" rtl="0" eaLnBrk="1" fontAlgn="auto" latinLnBrk="0" hangingPunct="1">
              <a:lnSpc>
                <a:spcPct val="115700"/>
              </a:lnSpc>
              <a:spcBef>
                <a:spcPts val="185"/>
              </a:spcBef>
              <a:spcAft>
                <a:spcPts val="0"/>
              </a:spcAft>
              <a:buClrTx/>
              <a:buSzTx/>
              <a:buFontTx/>
              <a:buNone/>
              <a:tabLst/>
              <a:defRPr/>
            </a:pPr>
            <a:r>
              <a:rPr lang="en-US" sz="1400" b="1" spc="-5" dirty="0">
                <a:solidFill>
                  <a:prstClr val="white"/>
                </a:solidFill>
                <a:latin typeface="Times New Roman"/>
                <a:cs typeface="Times New Roman"/>
              </a:rPr>
              <a:t>Internal Guide:-</a:t>
            </a:r>
            <a:r>
              <a:rPr lang="en-US" sz="1400" b="1" spc="-5" dirty="0" err="1">
                <a:solidFill>
                  <a:prstClr val="white"/>
                </a:solidFill>
                <a:latin typeface="Times New Roman"/>
                <a:cs typeface="Times New Roman"/>
              </a:rPr>
              <a:t>Dr.B.Kishor</a:t>
            </a:r>
            <a:r>
              <a:rPr lang="en-IN" sz="1400" b="1" spc="-5" dirty="0">
                <a:solidFill>
                  <a:prstClr val="white"/>
                </a:solidFill>
                <a:latin typeface="Times New Roman"/>
                <a:cs typeface="Times New Roman"/>
              </a:rPr>
              <a:t>,   A</a:t>
            </a:r>
            <a:r>
              <a:rPr kumimoji="0" sz="1400" b="1" i="0" u="none" strike="noStrike" kern="1200" cap="none" spc="-5" normalizeH="0" baseline="0" noProof="0" dirty="0">
                <a:ln>
                  <a:noFill/>
                </a:ln>
                <a:solidFill>
                  <a:prstClr val="white"/>
                </a:solidFill>
                <a:effectLst/>
                <a:uLnTx/>
                <a:uFillTx/>
                <a:latin typeface="Times New Roman"/>
                <a:cs typeface="Times New Roman"/>
              </a:rPr>
              <a:t>ss</a:t>
            </a:r>
            <a:r>
              <a:rPr lang="en-US" sz="1400" b="1" spc="-5" dirty="0" err="1">
                <a:solidFill>
                  <a:prstClr val="white"/>
                </a:solidFill>
                <a:latin typeface="Times New Roman"/>
                <a:cs typeface="Times New Roman"/>
              </a:rPr>
              <a:t>ociate</a:t>
            </a:r>
            <a:r>
              <a:rPr kumimoji="0" sz="1400" b="1" i="0" u="none" strike="noStrike" kern="1200" cap="none" spc="-45" normalizeH="0" baseline="0" noProof="0" dirty="0">
                <a:ln>
                  <a:noFill/>
                </a:ln>
                <a:solidFill>
                  <a:prstClr val="white"/>
                </a:solidFill>
                <a:effectLst/>
                <a:uLnTx/>
                <a:uFillTx/>
                <a:latin typeface="Times New Roman"/>
                <a:cs typeface="Times New Roman"/>
              </a:rPr>
              <a:t> </a:t>
            </a:r>
            <a:r>
              <a:rPr kumimoji="0" sz="1400" b="1" i="0" u="none" strike="noStrike" kern="1200" cap="none" spc="-5" normalizeH="0" baseline="0" noProof="0" dirty="0">
                <a:ln>
                  <a:noFill/>
                </a:ln>
                <a:solidFill>
                  <a:prstClr val="white"/>
                </a:solidFill>
                <a:effectLst/>
                <a:uLnTx/>
                <a:uFillTx/>
                <a:latin typeface="Times New Roman"/>
                <a:ea typeface="+mn-ea"/>
                <a:cs typeface="Times New Roman"/>
              </a:rPr>
              <a:t>Professor</a:t>
            </a:r>
            <a:r>
              <a:rPr kumimoji="0" lang="en-IN" sz="1400" b="1" i="0" u="none" strike="noStrike" kern="1200" cap="none" spc="-5" normalizeH="0" baseline="0" noProof="0" dirty="0">
                <a:ln>
                  <a:noFill/>
                </a:ln>
                <a:solidFill>
                  <a:prstClr val="white"/>
                </a:solidFill>
                <a:effectLst/>
                <a:uLnTx/>
                <a:uFillTx/>
                <a:latin typeface="Times New Roman"/>
                <a:ea typeface="+mn-ea"/>
                <a:cs typeface="Times New Roman"/>
              </a:rPr>
              <a:t>,</a:t>
            </a:r>
            <a:endParaRPr kumimoji="0" sz="1400" b="0" i="0" u="none" strike="noStrike" kern="1200" cap="none" spc="0" normalizeH="0" baseline="0" noProof="0" dirty="0">
              <a:ln>
                <a:noFill/>
              </a:ln>
              <a:solidFill>
                <a:prstClr val="white"/>
              </a:solidFill>
              <a:effectLst/>
              <a:uLnTx/>
              <a:uFillTx/>
              <a:latin typeface="Times New Roman"/>
              <a:ea typeface="+mn-ea"/>
              <a:cs typeface="Times New Roman"/>
            </a:endParaRPr>
          </a:p>
          <a:p>
            <a:pPr marL="12700" marR="0" lvl="0" indent="0" algn="just" defTabSz="914400" rtl="0" eaLnBrk="1" fontAlgn="auto" latinLnBrk="0" hangingPunct="1">
              <a:lnSpc>
                <a:spcPct val="100000"/>
              </a:lnSpc>
              <a:spcBef>
                <a:spcPts val="655"/>
              </a:spcBef>
              <a:spcAft>
                <a:spcPts val="0"/>
              </a:spcAft>
              <a:buClrTx/>
              <a:buSzTx/>
              <a:buFontTx/>
              <a:buNone/>
              <a:tabLst/>
              <a:defRPr/>
            </a:pPr>
            <a:r>
              <a:rPr kumimoji="0" sz="1400" b="1" i="0" u="none" strike="noStrike" kern="1200" cap="none" spc="-5" normalizeH="0" baseline="0" noProof="0" dirty="0">
                <a:ln>
                  <a:noFill/>
                </a:ln>
                <a:solidFill>
                  <a:prstClr val="white"/>
                </a:solidFill>
                <a:effectLst/>
                <a:uLnTx/>
                <a:uFillTx/>
                <a:latin typeface="Times New Roman"/>
                <a:ea typeface="+mn-ea"/>
                <a:cs typeface="Times New Roman"/>
              </a:rPr>
              <a:t>Dept.</a:t>
            </a:r>
            <a:r>
              <a:rPr kumimoji="0" sz="1400" b="1" i="0" u="none" strike="noStrike" kern="1200" cap="none" spc="-35" normalizeH="0" baseline="0" noProof="0" dirty="0">
                <a:ln>
                  <a:noFill/>
                </a:ln>
                <a:solidFill>
                  <a:prstClr val="white"/>
                </a:solidFill>
                <a:effectLst/>
                <a:uLnTx/>
                <a:uFillTx/>
                <a:latin typeface="Times New Roman"/>
                <a:ea typeface="+mn-ea"/>
                <a:cs typeface="Times New Roman"/>
              </a:rPr>
              <a:t> </a:t>
            </a:r>
            <a:r>
              <a:rPr kumimoji="0" sz="1400" b="1" i="0" u="none" strike="noStrike" kern="1200" cap="none" spc="0" normalizeH="0" baseline="0" noProof="0" dirty="0">
                <a:ln>
                  <a:noFill/>
                </a:ln>
                <a:solidFill>
                  <a:prstClr val="white"/>
                </a:solidFill>
                <a:effectLst/>
                <a:uLnTx/>
                <a:uFillTx/>
                <a:latin typeface="Times New Roman"/>
                <a:ea typeface="+mn-ea"/>
                <a:cs typeface="Times New Roman"/>
              </a:rPr>
              <a:t>of</a:t>
            </a:r>
            <a:r>
              <a:rPr kumimoji="0" sz="1400" b="1" i="0" u="none" strike="noStrike" kern="1200" cap="none" spc="-30" normalizeH="0" baseline="0" noProof="0" dirty="0">
                <a:ln>
                  <a:noFill/>
                </a:ln>
                <a:solidFill>
                  <a:prstClr val="white"/>
                </a:solidFill>
                <a:effectLst/>
                <a:uLnTx/>
                <a:uFillTx/>
                <a:latin typeface="Times New Roman"/>
                <a:ea typeface="+mn-ea"/>
                <a:cs typeface="Times New Roman"/>
              </a:rPr>
              <a:t> </a:t>
            </a:r>
            <a:r>
              <a:rPr kumimoji="0" sz="1400" b="1" i="0" u="none" strike="noStrike" kern="1200" cap="none" spc="-5" normalizeH="0" baseline="0" noProof="0" dirty="0">
                <a:ln>
                  <a:noFill/>
                </a:ln>
                <a:solidFill>
                  <a:prstClr val="white"/>
                </a:solidFill>
                <a:effectLst/>
                <a:uLnTx/>
                <a:uFillTx/>
                <a:latin typeface="Times New Roman"/>
                <a:ea typeface="+mn-ea"/>
                <a:cs typeface="Times New Roman"/>
              </a:rPr>
              <a:t>CSE.</a:t>
            </a:r>
            <a:endParaRPr kumimoji="0" sz="1400" b="0" i="0" u="none" strike="noStrike" kern="1200" cap="none" spc="0" normalizeH="0" baseline="0" noProof="0" dirty="0">
              <a:ln>
                <a:noFill/>
              </a:ln>
              <a:solidFill>
                <a:prstClr val="white"/>
              </a:solidFill>
              <a:effectLst/>
              <a:uLnTx/>
              <a:uFillTx/>
              <a:latin typeface="Times New Roman"/>
              <a:ea typeface="+mn-ea"/>
              <a:cs typeface="Times New Roman"/>
            </a:endParaRPr>
          </a:p>
        </p:txBody>
      </p:sp>
      <p:sp>
        <p:nvSpPr>
          <p:cNvPr id="11" name="TextBox 10"/>
          <p:cNvSpPr txBox="1"/>
          <p:nvPr/>
        </p:nvSpPr>
        <p:spPr>
          <a:xfrm>
            <a:off x="3048000" y="4476750"/>
            <a:ext cx="1905000" cy="400110"/>
          </a:xfrm>
          <a:prstGeom prst="rect">
            <a:avLst/>
          </a:prstGeom>
          <a:solidFill>
            <a:schemeClr val="bg1"/>
          </a:solidFill>
          <a:ln>
            <a:solidFill>
              <a:srgbClr val="FF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Calibri"/>
                <a:ea typeface="+mn-ea"/>
                <a:cs typeface="+mn-cs"/>
              </a:rPr>
              <a:t>A.Y </a:t>
            </a:r>
            <a:r>
              <a:rPr kumimoji="0" lang="en-US" sz="2000" b="1" i="0" u="none" strike="noStrike" kern="1200" cap="none" spc="0" normalizeH="0" baseline="0" noProof="0" dirty="0">
                <a:ln>
                  <a:noFill/>
                </a:ln>
                <a:solidFill>
                  <a:srgbClr val="002060"/>
                </a:solidFill>
                <a:effectLst/>
                <a:uLnTx/>
                <a:uFillTx/>
                <a:latin typeface="Calibri"/>
                <a:ea typeface="+mn-ea"/>
                <a:cs typeface="+mn-cs"/>
              </a:rPr>
              <a:t>2024-2025</a:t>
            </a:r>
          </a:p>
        </p:txBody>
      </p:sp>
      <p:pic>
        <p:nvPicPr>
          <p:cNvPr id="59394" name="Picture 2" descr="National Board Of Accreditation (Nba) in Subramani Nagar, Info Bells  Technologies Private Limited | ID: 21274167473"/>
          <p:cNvPicPr>
            <a:picLocks noChangeAspect="1" noChangeArrowheads="1"/>
          </p:cNvPicPr>
          <p:nvPr/>
        </p:nvPicPr>
        <p:blipFill>
          <a:blip r:embed="rId3" cstate="print"/>
          <a:srcRect/>
          <a:stretch>
            <a:fillRect/>
          </a:stretch>
        </p:blipFill>
        <p:spPr bwMode="auto">
          <a:xfrm>
            <a:off x="8458200" y="133350"/>
            <a:ext cx="533400" cy="9144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6447501" cy="990600"/>
          </a:xfrm>
        </p:spPr>
        <p:txBody>
          <a:bodyPr>
            <a:normAutofit/>
          </a:bodyPr>
          <a:lstStyle/>
          <a:p>
            <a:r>
              <a:rPr lang="en-US" sz="36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a:t>
            </a:r>
          </a:p>
        </p:txBody>
      </p:sp>
      <p:sp>
        <p:nvSpPr>
          <p:cNvPr id="3" name="Content Placeholder 2"/>
          <p:cNvSpPr>
            <a:spLocks noGrp="1"/>
          </p:cNvSpPr>
          <p:nvPr>
            <p:ph idx="1"/>
          </p:nvPr>
        </p:nvSpPr>
        <p:spPr>
          <a:xfrm>
            <a:off x="533400" y="1276350"/>
            <a:ext cx="6447501" cy="2910580"/>
          </a:xfrm>
        </p:spPr>
        <p:txBody>
          <a:bodyPr>
            <a:normAutofit/>
          </a:bodyPr>
          <a:lstStyle/>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Efficiency</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Scalability</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Flexibility in Cluster Number</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Clear Interpretation</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Optimal Cluster Selection</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Robustness to Noise and Outliers</a:t>
            </a:r>
          </a:p>
          <a:p>
            <a:pPr>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3347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accent1">
                    <a:lumMod val="75000"/>
                  </a:schemeClr>
                </a:solidFill>
                <a:latin typeface="Times New Roman" panose="02020603050405020304" pitchFamily="18" charset="0"/>
                <a:cs typeface="Times New Roman" panose="02020603050405020304" pitchFamily="18" charset="0"/>
              </a:rPr>
              <a:t>Project Scope</a:t>
            </a:r>
          </a:p>
        </p:txBody>
      </p:sp>
      <p:sp>
        <p:nvSpPr>
          <p:cNvPr id="3" name="Content Placeholder 2"/>
          <p:cNvSpPr>
            <a:spLocks noGrp="1"/>
          </p:cNvSpPr>
          <p:nvPr>
            <p:ph idx="1"/>
          </p:nvPr>
        </p:nvSpPr>
        <p:spPr>
          <a:xfrm>
            <a:off x="609600" y="1276350"/>
            <a:ext cx="6447501" cy="2910580"/>
          </a:xfrm>
        </p:spPr>
        <p:txBody>
          <a:bodyPr>
            <a:normAutofit/>
          </a:bodyPr>
          <a:lstStyle/>
          <a:p>
            <a:pPr algn="just">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project employs K-means clustering to categorize TV shows based on age suitability, IMDb ratings, Rotten Tomatoes scores, and platform availability.</a:t>
            </a:r>
          </a:p>
          <a:p>
            <a:pPr algn="just">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goal is to identify distinct clusters of TV shows that reflect different viewer engagement and platform preferences in the OTT streaming landscape.</a:t>
            </a:r>
          </a:p>
        </p:txBody>
      </p:sp>
    </p:spTree>
    <p:extLst>
      <p:ext uri="{BB962C8B-B14F-4D97-AF65-F5344CB8AC3E}">
        <p14:creationId xmlns:p14="http://schemas.microsoft.com/office/powerpoint/2010/main" val="4133410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accent1">
                    <a:lumMod val="75000"/>
                  </a:schemeClr>
                </a:solidFill>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a:xfrm>
            <a:off x="532122" y="1200150"/>
            <a:ext cx="6447501" cy="3429000"/>
          </a:xfrm>
        </p:spPr>
        <p:txBody>
          <a:bodyPr>
            <a:normAutofit/>
          </a:bodyPr>
          <a:lstStyle/>
          <a:p>
            <a:pPr algn="just">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Segment TV shows based on viewer preferences for targeted content understanding.</a:t>
            </a:r>
          </a:p>
          <a:p>
            <a:pPr algn="just">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Guide content creators and platforms with insights into resonant content types.</a:t>
            </a:r>
          </a:p>
          <a:p>
            <a:pPr algn="just">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Enhance viewer satisfaction through personalized content recommendations.</a:t>
            </a:r>
          </a:p>
          <a:p>
            <a:pPr algn="just">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Analyze correlations between critical ratings and viewer satisfaction.</a:t>
            </a:r>
          </a:p>
          <a:p>
            <a:pPr algn="just">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Improve competitive positioning of OTT platforms with enhanced viewer insights.</a:t>
            </a:r>
          </a:p>
          <a:p>
            <a:pPr>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7535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accent1">
                    <a:lumMod val="75000"/>
                  </a:schemeClr>
                </a:solidFill>
                <a:latin typeface="Times New Roman" panose="02020603050405020304" pitchFamily="18" charset="0"/>
                <a:cs typeface="Times New Roman" panose="02020603050405020304" pitchFamily="18" charset="0"/>
              </a:rPr>
              <a:t>Modules</a:t>
            </a:r>
          </a:p>
        </p:txBody>
      </p:sp>
      <p:sp>
        <p:nvSpPr>
          <p:cNvPr id="3" name="Content Placeholder 2"/>
          <p:cNvSpPr>
            <a:spLocks noGrp="1"/>
          </p:cNvSpPr>
          <p:nvPr>
            <p:ph idx="1"/>
          </p:nvPr>
        </p:nvSpPr>
        <p:spPr>
          <a:xfrm>
            <a:off x="517869" y="1352550"/>
            <a:ext cx="6447501" cy="2910580"/>
          </a:xfrm>
        </p:spPr>
        <p:txBody>
          <a:bodyPr/>
          <a:lstStyle/>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Data collection &amp;preprocessing</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Exploratory Data Analysis </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Feature Selection and Engineering</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K-means clustering</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Insight Generation and Analysis</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Visualization and Reporting</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538727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06DBB-2083-569B-1A31-3585341D363B}"/>
              </a:ext>
            </a:extLst>
          </p:cNvPr>
          <p:cNvSpPr>
            <a:spLocks noGrp="1"/>
          </p:cNvSpPr>
          <p:nvPr>
            <p:ph type="title"/>
          </p:nvPr>
        </p:nvSpPr>
        <p:spPr>
          <a:xfrm>
            <a:off x="508001" y="432707"/>
            <a:ext cx="6447501" cy="990600"/>
          </a:xfrm>
        </p:spPr>
        <p:txBody>
          <a:bodyPr>
            <a:normAutofit/>
          </a:bodyPr>
          <a:lstStyle/>
          <a:p>
            <a:r>
              <a:rPr lang="en-IN" sz="3600" b="1" dirty="0">
                <a:solidFill>
                  <a:schemeClr val="accent1">
                    <a:lumMod val="75000"/>
                  </a:schemeClr>
                </a:solidFill>
                <a:latin typeface="Times New Roman" panose="02020603050405020304" pitchFamily="18" charset="0"/>
                <a:cs typeface="Times New Roman" panose="02020603050405020304" pitchFamily="18" charset="0"/>
              </a:rPr>
              <a:t>System Architecture</a:t>
            </a:r>
          </a:p>
        </p:txBody>
      </p:sp>
      <p:pic>
        <p:nvPicPr>
          <p:cNvPr id="5" name="Content Placeholder 5" descr="Screenshot 2023-12-09 002840"/>
          <p:cNvPicPr/>
          <p:nvPr/>
        </p:nvPicPr>
        <p:blipFill>
          <a:blip r:embed="rId2"/>
          <a:stretch>
            <a:fillRect/>
          </a:stretch>
        </p:blipFill>
        <p:spPr>
          <a:xfrm>
            <a:off x="716222" y="1123950"/>
            <a:ext cx="6031057" cy="3657600"/>
          </a:xfrm>
          <a:prstGeom prst="rect">
            <a:avLst/>
          </a:prstGeom>
          <a:noFill/>
          <a:ln w="9525">
            <a:noFill/>
            <a:miter lim="800000"/>
            <a:headEnd/>
            <a:tailEnd/>
          </a:ln>
        </p:spPr>
      </p:pic>
    </p:spTree>
    <p:extLst>
      <p:ext uri="{BB962C8B-B14F-4D97-AF65-F5344CB8AC3E}">
        <p14:creationId xmlns:p14="http://schemas.microsoft.com/office/powerpoint/2010/main" val="3309008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38150"/>
            <a:ext cx="6447501" cy="990600"/>
          </a:xfrm>
        </p:spPr>
        <p:txBody>
          <a:bodyPr>
            <a:normAutofit/>
          </a:bodyPr>
          <a:lstStyle/>
          <a:p>
            <a:r>
              <a:rPr lang="en-US" sz="3600" b="1" dirty="0">
                <a:solidFill>
                  <a:schemeClr val="accent1">
                    <a:lumMod val="75000"/>
                  </a:schemeClr>
                </a:solidFill>
                <a:latin typeface="Times New Roman" panose="02020603050405020304" pitchFamily="18" charset="0"/>
                <a:cs typeface="Times New Roman" panose="02020603050405020304" pitchFamily="18" charset="0"/>
              </a:rPr>
              <a:t>Software Requirements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84253238"/>
              </p:ext>
            </p:extLst>
          </p:nvPr>
        </p:nvGraphicFramePr>
        <p:xfrm>
          <a:off x="508001" y="1352550"/>
          <a:ext cx="6731000" cy="2357120"/>
        </p:xfrm>
        <a:graphic>
          <a:graphicData uri="http://schemas.openxmlformats.org/drawingml/2006/table">
            <a:tbl>
              <a:tblPr firstRow="1" bandRow="1">
                <a:tableStyleId>{5C22544A-7EE6-4342-B048-85BDC9FD1C3A}</a:tableStyleId>
              </a:tblPr>
              <a:tblGrid>
                <a:gridCol w="3365500">
                  <a:extLst>
                    <a:ext uri="{9D8B030D-6E8A-4147-A177-3AD203B41FA5}">
                      <a16:colId xmlns:a16="http://schemas.microsoft.com/office/drawing/2014/main" val="2783115351"/>
                    </a:ext>
                  </a:extLst>
                </a:gridCol>
                <a:gridCol w="3365500">
                  <a:extLst>
                    <a:ext uri="{9D8B030D-6E8A-4147-A177-3AD203B41FA5}">
                      <a16:colId xmlns:a16="http://schemas.microsoft.com/office/drawing/2014/main" val="3454520237"/>
                    </a:ext>
                  </a:extLst>
                </a:gridCol>
              </a:tblGrid>
              <a:tr h="370840">
                <a:tc>
                  <a:txBody>
                    <a:bodyPr/>
                    <a:lstStyle/>
                    <a:p>
                      <a:r>
                        <a:rPr lang="en-US" b="1" baseline="0" dirty="0">
                          <a:latin typeface="Times New Roman" panose="02020603050405020304" pitchFamily="18" charset="0"/>
                          <a:cs typeface="Times New Roman" panose="02020603050405020304" pitchFamily="18" charset="0"/>
                        </a:rPr>
                        <a:t>         </a:t>
                      </a:r>
                      <a:r>
                        <a:rPr lang="en-US" b="0" dirty="0">
                          <a:solidFill>
                            <a:schemeClr val="tx1"/>
                          </a:solidFill>
                          <a:latin typeface="Times New Roman" panose="02020603050405020304" pitchFamily="18" charset="0"/>
                          <a:cs typeface="Times New Roman" panose="02020603050405020304" pitchFamily="18" charset="0"/>
                        </a:rPr>
                        <a:t>Operating System</a:t>
                      </a:r>
                      <a:endParaRPr lang="en-US" b="1" dirty="0">
                        <a:latin typeface="Times New Roman" panose="02020603050405020304" pitchFamily="18" charset="0"/>
                        <a:cs typeface="Times New Roman" panose="02020603050405020304" pitchFamily="18" charset="0"/>
                      </a:endParaRPr>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dirty="0"/>
                        <a:t>           </a:t>
                      </a:r>
                      <a:r>
                        <a:rPr lang="en-US" b="0" dirty="0">
                          <a:solidFill>
                            <a:schemeClr val="tx1"/>
                          </a:solidFill>
                          <a:latin typeface="Times New Roman" panose="02020603050405020304" pitchFamily="18" charset="0"/>
                          <a:cs typeface="Times New Roman" panose="02020603050405020304" pitchFamily="18" charset="0"/>
                        </a:rPr>
                        <a:t>Windows 10/11</a:t>
                      </a:r>
                    </a:p>
                    <a:p>
                      <a:endParaRPr lang="en-US" dirty="0"/>
                    </a:p>
                  </a:txBody>
                  <a:tcPr/>
                </a:tc>
                <a:extLst>
                  <a:ext uri="{0D108BD9-81ED-4DB2-BD59-A6C34878D82A}">
                    <a16:rowId xmlns:a16="http://schemas.microsoft.com/office/drawing/2014/main" val="2794134091"/>
                  </a:ext>
                </a:extLst>
              </a:tr>
              <a:tr h="370840">
                <a:tc>
                  <a:txBody>
                    <a:bodyPr/>
                    <a:lstStyle/>
                    <a:p>
                      <a:r>
                        <a:rPr lang="en-US" dirty="0"/>
                        <a:t>         </a:t>
                      </a:r>
                      <a:r>
                        <a:rPr lang="en-US" dirty="0">
                          <a:latin typeface="Times New Roman" panose="02020603050405020304" pitchFamily="18" charset="0"/>
                          <a:cs typeface="Times New Roman" panose="02020603050405020304" pitchFamily="18" charset="0"/>
                        </a:rPr>
                        <a:t>Development Software</a:t>
                      </a:r>
                    </a:p>
                  </a:txBody>
                  <a:tcPr/>
                </a:tc>
                <a:tc>
                  <a:txBody>
                    <a:bodyPr/>
                    <a:lstStyle/>
                    <a:p>
                      <a:r>
                        <a:rPr lang="en-US" dirty="0">
                          <a:latin typeface="Times New Roman" panose="02020603050405020304" pitchFamily="18" charset="0"/>
                          <a:cs typeface="Times New Roman" panose="02020603050405020304" pitchFamily="18" charset="0"/>
                        </a:rPr>
                        <a:t>             Python 3.7</a:t>
                      </a:r>
                    </a:p>
                  </a:txBody>
                  <a:tcPr/>
                </a:tc>
                <a:extLst>
                  <a:ext uri="{0D108BD9-81ED-4DB2-BD59-A6C34878D82A}">
                    <a16:rowId xmlns:a16="http://schemas.microsoft.com/office/drawing/2014/main" val="24647123"/>
                  </a:ext>
                </a:extLst>
              </a:tr>
              <a:tr h="370840">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dirty="0"/>
                        <a:t>         </a:t>
                      </a:r>
                      <a:r>
                        <a:rPr lang="en-US" dirty="0">
                          <a:latin typeface="Times New Roman" panose="02020603050405020304" pitchFamily="18" charset="0"/>
                          <a:cs typeface="Times New Roman" panose="02020603050405020304" pitchFamily="18" charset="0"/>
                        </a:rPr>
                        <a:t>Programming Language</a:t>
                      </a:r>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dirty="0"/>
                        <a:t>           </a:t>
                      </a:r>
                      <a:r>
                        <a:rPr lang="en-US" dirty="0">
                          <a:latin typeface="Times New Roman" panose="02020603050405020304" pitchFamily="18" charset="0"/>
                          <a:cs typeface="Times New Roman" panose="02020603050405020304" pitchFamily="18" charset="0"/>
                        </a:rPr>
                        <a:t>Python</a:t>
                      </a:r>
                    </a:p>
                  </a:txBody>
                  <a:tcPr/>
                </a:tc>
                <a:extLst>
                  <a:ext uri="{0D108BD9-81ED-4DB2-BD59-A6C34878D82A}">
                    <a16:rowId xmlns:a16="http://schemas.microsoft.com/office/drawing/2014/main" val="878778555"/>
                  </a:ext>
                </a:extLst>
              </a:tr>
              <a:tr h="370840">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sym typeface="+mn-ea"/>
                        </a:rPr>
                        <a:t>Integrated Development Environment(IDE)</a:t>
                      </a:r>
                      <a:endParaRPr lang="en-IN" sz="1400" dirty="0">
                        <a:effectLst/>
                        <a:latin typeface="Times New Roman" panose="02020603050405020304" pitchFamily="18" charset="0"/>
                        <a:ea typeface="Calibri" panose="020F0502020204030204" charset="0"/>
                        <a:cs typeface="Times New Roman" panose="02020603050405020304" pitchFamily="18" charset="0"/>
                      </a:endParaRPr>
                    </a:p>
                  </a:txBody>
                  <a:tcPr/>
                </a:tc>
                <a:tc>
                  <a:txBody>
                    <a:bodyPr/>
                    <a:lstStyle/>
                    <a:p>
                      <a:r>
                        <a:rPr lang="en-US" dirty="0"/>
                        <a:t>           </a:t>
                      </a:r>
                      <a:r>
                        <a:rPr lang="en-US" sz="1400" dirty="0">
                          <a:effectLst/>
                          <a:latin typeface="Times New Roman" panose="02020603050405020304" pitchFamily="18" charset="0"/>
                          <a:cs typeface="Times New Roman" panose="02020603050405020304" pitchFamily="18" charset="0"/>
                          <a:sym typeface="+mn-ea"/>
                        </a:rPr>
                        <a:t>Visual Studio Code</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0710831"/>
                  </a:ext>
                </a:extLst>
              </a:tr>
              <a:tr h="370840">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dirty="0"/>
                        <a:t>         </a:t>
                      </a:r>
                      <a:r>
                        <a:rPr lang="en-US" dirty="0">
                          <a:latin typeface="Times New Roman" panose="02020603050405020304" pitchFamily="18" charset="0"/>
                          <a:cs typeface="Times New Roman" panose="02020603050405020304" pitchFamily="18" charset="0"/>
                        </a:rPr>
                        <a:t>Data Formats</a:t>
                      </a:r>
                    </a:p>
                  </a:txBody>
                  <a:tcPr/>
                </a:tc>
                <a:tc>
                  <a:txBody>
                    <a:bodyPr/>
                    <a:lstStyle/>
                    <a:p>
                      <a:r>
                        <a:rPr lang="en-US" dirty="0"/>
                        <a:t>           </a:t>
                      </a:r>
                      <a:r>
                        <a:rPr lang="en-US" dirty="0">
                          <a:latin typeface="Times New Roman" panose="02020603050405020304" pitchFamily="18" charset="0"/>
                          <a:cs typeface="Times New Roman" panose="02020603050405020304" pitchFamily="18" charset="0"/>
                        </a:rPr>
                        <a:t>CSV/Excel</a:t>
                      </a:r>
                    </a:p>
                  </a:txBody>
                  <a:tcPr/>
                </a:tc>
                <a:extLst>
                  <a:ext uri="{0D108BD9-81ED-4DB2-BD59-A6C34878D82A}">
                    <a16:rowId xmlns:a16="http://schemas.microsoft.com/office/drawing/2014/main" val="1142870645"/>
                  </a:ext>
                </a:extLst>
              </a:tr>
              <a:tr h="370840">
                <a:tc>
                  <a:txBody>
                    <a:bodyPr/>
                    <a:lstStyle/>
                    <a:p>
                      <a:r>
                        <a:rPr lang="en-US" dirty="0"/>
                        <a:t>         </a:t>
                      </a:r>
                      <a:r>
                        <a:rPr lang="en-US" dirty="0">
                          <a:latin typeface="Times New Roman" panose="02020603050405020304" pitchFamily="18" charset="0"/>
                          <a:cs typeface="Times New Roman" panose="02020603050405020304" pitchFamily="18" charset="0"/>
                        </a:rPr>
                        <a:t>Domain</a:t>
                      </a:r>
                    </a:p>
                  </a:txBody>
                  <a:tcPr/>
                </a:tc>
                <a:tc>
                  <a:txBody>
                    <a:bodyPr/>
                    <a:lstStyle/>
                    <a:p>
                      <a:r>
                        <a:rPr lang="en-US" dirty="0"/>
                        <a:t>           </a:t>
                      </a:r>
                      <a:r>
                        <a:rPr lang="en-US" dirty="0">
                          <a:latin typeface="Times New Roman" panose="02020603050405020304" pitchFamily="18" charset="0"/>
                          <a:cs typeface="Times New Roman" panose="02020603050405020304" pitchFamily="18" charset="0"/>
                        </a:rPr>
                        <a:t>Machine learning</a:t>
                      </a:r>
                    </a:p>
                  </a:txBody>
                  <a:tcPr/>
                </a:tc>
                <a:extLst>
                  <a:ext uri="{0D108BD9-81ED-4DB2-BD59-A6C34878D82A}">
                    <a16:rowId xmlns:a16="http://schemas.microsoft.com/office/drawing/2014/main" val="549069688"/>
                  </a:ext>
                </a:extLst>
              </a:tr>
            </a:tbl>
          </a:graphicData>
        </a:graphic>
      </p:graphicFrame>
    </p:spTree>
    <p:extLst>
      <p:ext uri="{BB962C8B-B14F-4D97-AF65-F5344CB8AC3E}">
        <p14:creationId xmlns:p14="http://schemas.microsoft.com/office/powerpoint/2010/main" val="110917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accent1">
                    <a:lumMod val="75000"/>
                  </a:schemeClr>
                </a:solidFill>
                <a:latin typeface="Times New Roman" panose="02020603050405020304" pitchFamily="18" charset="0"/>
                <a:cs typeface="Times New Roman" panose="02020603050405020304" pitchFamily="18" charset="0"/>
              </a:rPr>
              <a:t>Hardware Requirements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52617974"/>
              </p:ext>
            </p:extLst>
          </p:nvPr>
        </p:nvGraphicFramePr>
        <p:xfrm>
          <a:off x="508000" y="1657349"/>
          <a:ext cx="6446838" cy="1828801"/>
        </p:xfrm>
        <a:graphic>
          <a:graphicData uri="http://schemas.openxmlformats.org/drawingml/2006/table">
            <a:tbl>
              <a:tblPr firstRow="1" bandRow="1">
                <a:tableStyleId>{5C22544A-7EE6-4342-B048-85BDC9FD1C3A}</a:tableStyleId>
              </a:tblPr>
              <a:tblGrid>
                <a:gridCol w="3223419">
                  <a:extLst>
                    <a:ext uri="{9D8B030D-6E8A-4147-A177-3AD203B41FA5}">
                      <a16:colId xmlns:a16="http://schemas.microsoft.com/office/drawing/2014/main" val="106072413"/>
                    </a:ext>
                  </a:extLst>
                </a:gridCol>
                <a:gridCol w="3223419">
                  <a:extLst>
                    <a:ext uri="{9D8B030D-6E8A-4147-A177-3AD203B41FA5}">
                      <a16:colId xmlns:a16="http://schemas.microsoft.com/office/drawing/2014/main" val="1406952713"/>
                    </a:ext>
                  </a:extLst>
                </a:gridCol>
              </a:tblGrid>
              <a:tr h="668086">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Times New Roman" panose="02020603050405020304" pitchFamily="18" charset="0"/>
                          <a:cs typeface="Times New Roman" panose="02020603050405020304" pitchFamily="18" charset="0"/>
                        </a:rPr>
                        <a:t>               System/Processor (CPU)</a:t>
                      </a:r>
                    </a:p>
                    <a:p>
                      <a:endParaRPr lang="en-US" dirty="0"/>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Times New Roman" panose="02020603050405020304" pitchFamily="18" charset="0"/>
                          <a:cs typeface="Times New Roman" panose="02020603050405020304" pitchFamily="18" charset="0"/>
                        </a:rPr>
                        <a:t>          i5 Processor 11th Generation</a:t>
                      </a: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0366157"/>
                  </a:ext>
                </a:extLst>
              </a:tr>
              <a:tr h="668086">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               Memory (RAM)</a:t>
                      </a:r>
                    </a:p>
                    <a:p>
                      <a:endParaRPr lang="en-US" dirty="0"/>
                    </a:p>
                  </a:txBody>
                  <a:tcPr/>
                </a:tc>
                <a:tc>
                  <a:txBody>
                    <a:bodyPr/>
                    <a:lstStyle/>
                    <a:p>
                      <a:r>
                        <a:rPr lang="en-US" dirty="0">
                          <a:latin typeface="Times New Roman" panose="02020603050405020304" pitchFamily="18" charset="0"/>
                          <a:cs typeface="Times New Roman" panose="02020603050405020304" pitchFamily="18" charset="0"/>
                        </a:rPr>
                        <a:t>          8GB</a:t>
                      </a:r>
                    </a:p>
                  </a:txBody>
                  <a:tcPr/>
                </a:tc>
                <a:extLst>
                  <a:ext uri="{0D108BD9-81ED-4DB2-BD59-A6C34878D82A}">
                    <a16:rowId xmlns:a16="http://schemas.microsoft.com/office/drawing/2014/main" val="3826255877"/>
                  </a:ext>
                </a:extLst>
              </a:tr>
              <a:tr h="492629">
                <a:tc>
                  <a:txBody>
                    <a:bodyPr/>
                    <a:lstStyle/>
                    <a:p>
                      <a:r>
                        <a:rPr lang="en-US" dirty="0">
                          <a:latin typeface="Times New Roman" panose="02020603050405020304" pitchFamily="18" charset="0"/>
                          <a:cs typeface="Times New Roman" panose="02020603050405020304" pitchFamily="18" charset="0"/>
                        </a:rPr>
                        <a:t>               Hard Disk</a:t>
                      </a:r>
                    </a:p>
                  </a:txBody>
                  <a:tcPr/>
                </a:tc>
                <a:tc>
                  <a:txBody>
                    <a:bodyPr/>
                    <a:lstStyle/>
                    <a:p>
                      <a:r>
                        <a:rPr lang="en-US" dirty="0">
                          <a:latin typeface="Times New Roman" panose="02020603050405020304" pitchFamily="18" charset="0"/>
                          <a:cs typeface="Times New Roman" panose="02020603050405020304" pitchFamily="18" charset="0"/>
                        </a:rPr>
                        <a:t>          128GB - 500GB</a:t>
                      </a:r>
                    </a:p>
                  </a:txBody>
                  <a:tcPr/>
                </a:tc>
                <a:extLst>
                  <a:ext uri="{0D108BD9-81ED-4DB2-BD59-A6C34878D82A}">
                    <a16:rowId xmlns:a16="http://schemas.microsoft.com/office/drawing/2014/main" val="3080276907"/>
                  </a:ext>
                </a:extLst>
              </a:tr>
            </a:tbl>
          </a:graphicData>
        </a:graphic>
      </p:graphicFrame>
    </p:spTree>
    <p:extLst>
      <p:ext uri="{BB962C8B-B14F-4D97-AF65-F5344CB8AC3E}">
        <p14:creationId xmlns:p14="http://schemas.microsoft.com/office/powerpoint/2010/main" val="3867668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114550"/>
            <a:ext cx="6248400" cy="1981200"/>
          </a:xfrm>
        </p:spPr>
        <p:txBody>
          <a:bodyPr>
            <a:normAutofit/>
          </a:bodyPr>
          <a:lstStyle/>
          <a:p>
            <a:r>
              <a:rPr lang="en-US" sz="4800" b="1" dirty="0">
                <a:solidFill>
                  <a:schemeClr val="accent1">
                    <a:lumMod val="75000"/>
                  </a:schemeClr>
                </a:solidFill>
                <a:latin typeface="Times New Roman" panose="02020603050405020304" pitchFamily="18" charset="0"/>
                <a:cs typeface="Times New Roman" panose="02020603050405020304" pitchFamily="18" charset="0"/>
              </a:rPr>
              <a:t>SYSTEM</a:t>
            </a:r>
            <a:r>
              <a:rPr lang="en-US" sz="4800" dirty="0">
                <a:solidFill>
                  <a:schemeClr val="accent1">
                    <a:lumMod val="75000"/>
                  </a:schemeClr>
                </a:solidFill>
                <a:latin typeface="Times New Roman" panose="02020603050405020304" pitchFamily="18" charset="0"/>
                <a:cs typeface="Times New Roman" panose="02020603050405020304" pitchFamily="18" charset="0"/>
              </a:rPr>
              <a:t> </a:t>
            </a:r>
            <a:r>
              <a:rPr lang="en-US" sz="4800" b="1" dirty="0">
                <a:solidFill>
                  <a:schemeClr val="accent1">
                    <a:lumMod val="75000"/>
                  </a:schemeClr>
                </a:solidFill>
                <a:latin typeface="Times New Roman" panose="02020603050405020304" pitchFamily="18" charset="0"/>
                <a:cs typeface="Times New Roman" panose="02020603050405020304" pitchFamily="18" charset="0"/>
              </a:rPr>
              <a:t>DESIGN</a:t>
            </a:r>
            <a:br>
              <a:rPr lang="en-US" sz="4800" dirty="0">
                <a:solidFill>
                  <a:schemeClr val="accent1">
                    <a:lumMod val="75000"/>
                  </a:schemeClr>
                </a:solidFill>
                <a:latin typeface="Times New Roman" panose="02020603050405020304" pitchFamily="18" charset="0"/>
                <a:cs typeface="Times New Roman" panose="02020603050405020304" pitchFamily="18" charset="0"/>
              </a:rPr>
            </a:br>
            <a:endParaRPr lang="en-US" sz="48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3632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457200"/>
            <a:ext cx="6650702" cy="990600"/>
          </a:xfrm>
        </p:spPr>
        <p:txBody>
          <a:bodyPr>
            <a:normAutofit/>
          </a:bodyPr>
          <a:lstStyle/>
          <a:p>
            <a:r>
              <a:rPr lang="en-US" sz="3600" b="1" dirty="0">
                <a:solidFill>
                  <a:schemeClr val="accent1">
                    <a:lumMod val="75000"/>
                  </a:schemeClr>
                </a:solidFill>
                <a:latin typeface="Times New Roman" panose="02020603050405020304" pitchFamily="18" charset="0"/>
                <a:cs typeface="Times New Roman" panose="02020603050405020304" pitchFamily="18" charset="0"/>
              </a:rPr>
              <a:t>Activity Diagram</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10000" y="422800"/>
            <a:ext cx="3048000" cy="4513617"/>
          </a:xfrm>
        </p:spPr>
      </p:pic>
    </p:spTree>
    <p:extLst>
      <p:ext uri="{BB962C8B-B14F-4D97-AF65-F5344CB8AC3E}">
        <p14:creationId xmlns:p14="http://schemas.microsoft.com/office/powerpoint/2010/main" val="1306966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a:solidFill>
                  <a:schemeClr val="accent1">
                    <a:lumMod val="75000"/>
                  </a:schemeClr>
                </a:solidFill>
                <a:latin typeface="Times New Roman" panose="02020603050405020304" pitchFamily="18" charset="0"/>
                <a:cs typeface="Times New Roman" panose="02020603050405020304" pitchFamily="18" charset="0"/>
              </a:rPr>
              <a:t>Usecase</a:t>
            </a:r>
            <a:r>
              <a:rPr lang="en-US" sz="3600" b="1" dirty="0">
                <a:solidFill>
                  <a:schemeClr val="accent1">
                    <a:lumMod val="75000"/>
                  </a:schemeClr>
                </a:solidFill>
                <a:latin typeface="Times New Roman" panose="02020603050405020304" pitchFamily="18" charset="0"/>
                <a:cs typeface="Times New Roman" panose="02020603050405020304" pitchFamily="18" charset="0"/>
              </a:rPr>
              <a:t> Diagram</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0" y="1123950"/>
            <a:ext cx="5943600" cy="3962400"/>
          </a:xfrm>
        </p:spPr>
      </p:pic>
    </p:spTree>
    <p:extLst>
      <p:ext uri="{BB962C8B-B14F-4D97-AF65-F5344CB8AC3E}">
        <p14:creationId xmlns:p14="http://schemas.microsoft.com/office/powerpoint/2010/main" val="3275314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46749D-8CAD-BCAA-F61A-D2CF0A628113}"/>
              </a:ext>
            </a:extLst>
          </p:cNvPr>
          <p:cNvSpPr>
            <a:spLocks noGrp="1"/>
          </p:cNvSpPr>
          <p:nvPr>
            <p:ph type="title"/>
          </p:nvPr>
        </p:nvSpPr>
        <p:spPr>
          <a:xfrm>
            <a:off x="838200" y="361950"/>
            <a:ext cx="6447501" cy="990600"/>
          </a:xfrm>
        </p:spPr>
        <p:txBody>
          <a:bodyPr>
            <a:normAutofit/>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Table of Content</a:t>
            </a:r>
          </a:p>
        </p:txBody>
      </p:sp>
      <p:sp>
        <p:nvSpPr>
          <p:cNvPr id="4" name="Content Placeholder 3">
            <a:extLst>
              <a:ext uri="{FF2B5EF4-FFF2-40B4-BE49-F238E27FC236}">
                <a16:creationId xmlns:a16="http://schemas.microsoft.com/office/drawing/2014/main" id="{3A8DEEDC-B7D2-915A-A6DC-3E7C107FFA53}"/>
              </a:ext>
            </a:extLst>
          </p:cNvPr>
          <p:cNvSpPr>
            <a:spLocks noGrp="1"/>
          </p:cNvSpPr>
          <p:nvPr>
            <p:ph idx="1"/>
          </p:nvPr>
        </p:nvSpPr>
        <p:spPr>
          <a:xfrm>
            <a:off x="942416" y="895350"/>
            <a:ext cx="7668184" cy="4114799"/>
          </a:xfrm>
        </p:spPr>
        <p:txBody>
          <a:bodyPr>
            <a:normAutofit lnSpcReduction="10000"/>
          </a:bodyPr>
          <a:lstStyle/>
          <a:p>
            <a:pPr marL="342900" indent="-342900">
              <a:buFont typeface="+mj-lt"/>
              <a:buAutoNum type="arabicPeriod"/>
            </a:pPr>
            <a:r>
              <a:rPr lang="en-IN" sz="1400" dirty="0">
                <a:latin typeface="Times New Roman" panose="02020603050405020304" pitchFamily="18" charset="0"/>
                <a:cs typeface="Times New Roman" panose="02020603050405020304" pitchFamily="18" charset="0"/>
              </a:rPr>
              <a:t>Abstract</a:t>
            </a:r>
          </a:p>
          <a:p>
            <a:pPr marL="342900" indent="-342900">
              <a:buFont typeface="+mj-lt"/>
              <a:buAutoNum type="arabicPeriod"/>
            </a:pPr>
            <a:r>
              <a:rPr lang="en-IN" sz="1400" dirty="0">
                <a:latin typeface="Times New Roman" panose="02020603050405020304" pitchFamily="18" charset="0"/>
                <a:cs typeface="Times New Roman" panose="02020603050405020304" pitchFamily="18" charset="0"/>
              </a:rPr>
              <a:t>Introduction about Project</a:t>
            </a:r>
          </a:p>
          <a:p>
            <a:pPr marL="342900" indent="-342900">
              <a:buFont typeface="+mj-lt"/>
              <a:buAutoNum type="arabicPeriod"/>
            </a:pPr>
            <a:r>
              <a:rPr lang="en-IN" sz="1400" dirty="0">
                <a:latin typeface="Times New Roman" panose="02020603050405020304" pitchFamily="18" charset="0"/>
                <a:cs typeface="Times New Roman" panose="02020603050405020304" pitchFamily="18" charset="0"/>
              </a:rPr>
              <a:t>Literature survey</a:t>
            </a:r>
          </a:p>
          <a:p>
            <a:pPr marL="342900" indent="-342900">
              <a:buFont typeface="+mj-lt"/>
              <a:buAutoNum type="arabicPeriod"/>
            </a:pPr>
            <a:r>
              <a:rPr lang="en-IN" sz="1400" dirty="0">
                <a:latin typeface="Times New Roman" panose="02020603050405020304" pitchFamily="18" charset="0"/>
                <a:cs typeface="Times New Roman" panose="02020603050405020304" pitchFamily="18" charset="0"/>
              </a:rPr>
              <a:t>Existing System</a:t>
            </a:r>
          </a:p>
          <a:p>
            <a:pPr marL="342900" indent="-342900">
              <a:buFont typeface="+mj-lt"/>
              <a:buAutoNum type="arabicPeriod"/>
            </a:pPr>
            <a:r>
              <a:rPr lang="en-IN" sz="1400" dirty="0">
                <a:latin typeface="Times New Roman" panose="02020603050405020304" pitchFamily="18" charset="0"/>
                <a:cs typeface="Times New Roman" panose="02020603050405020304" pitchFamily="18" charset="0"/>
              </a:rPr>
              <a:t>Proposed System (Project Scope, Objectives, Modules)</a:t>
            </a:r>
          </a:p>
          <a:p>
            <a:pPr marL="342900" indent="-342900">
              <a:buFont typeface="+mj-lt"/>
              <a:buAutoNum type="arabicPeriod"/>
            </a:pPr>
            <a:r>
              <a:rPr lang="en-IN" sz="1400" dirty="0">
                <a:latin typeface="Times New Roman" panose="02020603050405020304" pitchFamily="18" charset="0"/>
                <a:cs typeface="Times New Roman" panose="02020603050405020304" pitchFamily="18" charset="0"/>
              </a:rPr>
              <a:t>Software Requirement Specification</a:t>
            </a:r>
          </a:p>
          <a:p>
            <a:pPr marL="342900" indent="-342900">
              <a:buFont typeface="+mj-lt"/>
              <a:buAutoNum type="arabicPeriod"/>
            </a:pPr>
            <a:r>
              <a:rPr lang="en-IN" sz="1400" dirty="0">
                <a:latin typeface="Times New Roman" panose="02020603050405020304" pitchFamily="18" charset="0"/>
                <a:cs typeface="Times New Roman" panose="02020603050405020304" pitchFamily="18" charset="0"/>
              </a:rPr>
              <a:t>Hardware Requirements</a:t>
            </a:r>
          </a:p>
          <a:p>
            <a:pPr marL="342900" indent="-342900">
              <a:buFont typeface="+mj-lt"/>
              <a:buAutoNum type="arabicPeriod"/>
            </a:pPr>
            <a:r>
              <a:rPr lang="en-IN" sz="1400" dirty="0">
                <a:latin typeface="Times New Roman" panose="02020603050405020304" pitchFamily="18" charset="0"/>
                <a:cs typeface="Times New Roman" panose="02020603050405020304" pitchFamily="18" charset="0"/>
              </a:rPr>
              <a:t>System Architecture</a:t>
            </a:r>
          </a:p>
          <a:p>
            <a:pPr marL="342900" indent="-342900">
              <a:buFont typeface="+mj-lt"/>
              <a:buAutoNum type="arabicPeriod"/>
            </a:pPr>
            <a:r>
              <a:rPr lang="en-IN" sz="1400" dirty="0">
                <a:latin typeface="Times New Roman" panose="02020603050405020304" pitchFamily="18" charset="0"/>
                <a:cs typeface="Times New Roman" panose="02020603050405020304" pitchFamily="18" charset="0"/>
              </a:rPr>
              <a:t>System Design</a:t>
            </a:r>
          </a:p>
          <a:p>
            <a:pPr marL="342900" indent="-342900">
              <a:buFont typeface="+mj-lt"/>
              <a:buAutoNum type="arabicPeriod"/>
            </a:pPr>
            <a:r>
              <a:rPr lang="en-IN" sz="1400" dirty="0">
                <a:latin typeface="Times New Roman" panose="02020603050405020304" pitchFamily="18" charset="0"/>
                <a:cs typeface="Times New Roman" panose="02020603050405020304" pitchFamily="18" charset="0"/>
              </a:rPr>
              <a:t>Testing strategies</a:t>
            </a:r>
          </a:p>
          <a:p>
            <a:pPr marL="342900" indent="-342900">
              <a:buFont typeface="+mj-lt"/>
              <a:buAutoNum type="arabicPeriod"/>
            </a:pPr>
            <a:r>
              <a:rPr lang="en-IN" sz="1400" dirty="0">
                <a:latin typeface="Times New Roman" panose="02020603050405020304" pitchFamily="18" charset="0"/>
                <a:cs typeface="Times New Roman" panose="02020603050405020304" pitchFamily="18" charset="0"/>
              </a:rPr>
              <a:t>Output screens</a:t>
            </a:r>
          </a:p>
          <a:p>
            <a:pPr marL="342900" indent="-342900">
              <a:buFont typeface="+mj-lt"/>
              <a:buAutoNum type="arabicPeriod"/>
            </a:pPr>
            <a:r>
              <a:rPr lang="en-IN" sz="1400" dirty="0">
                <a:latin typeface="Times New Roman" panose="02020603050405020304" pitchFamily="18" charset="0"/>
                <a:cs typeface="Times New Roman" panose="02020603050405020304" pitchFamily="18" charset="0"/>
              </a:rPr>
              <a:t>Future enhancements</a:t>
            </a:r>
          </a:p>
          <a:p>
            <a:pPr marL="342900" indent="-342900">
              <a:buFont typeface="+mj-lt"/>
              <a:buAutoNum type="arabicPeriod"/>
            </a:pPr>
            <a:r>
              <a:rPr lang="en-IN" sz="1400" dirty="0">
                <a:latin typeface="Times New Roman" panose="02020603050405020304" pitchFamily="18" charset="0"/>
                <a:cs typeface="Times New Roman" panose="02020603050405020304" pitchFamily="18" charset="0"/>
              </a:rPr>
              <a:t>Conclusion</a:t>
            </a:r>
          </a:p>
          <a:p>
            <a:pPr marL="342900" indent="-342900">
              <a:buFont typeface="+mj-lt"/>
              <a:buAutoNum type="arabicPeriod"/>
            </a:pPr>
            <a:r>
              <a:rPr lang="en-IN" sz="1400" dirty="0">
                <a:latin typeface="Times New Roman" panose="02020603050405020304" pitchFamily="18" charset="0"/>
                <a:cs typeface="Times New Roman" panose="02020603050405020304" pitchFamily="18" charset="0"/>
              </a:rPr>
              <a:t>References/Bibliography</a:t>
            </a:r>
          </a:p>
          <a:p>
            <a:pPr marL="0" indent="0">
              <a:buNone/>
            </a:pPr>
            <a:endParaRPr lang="en-IN" dirty="0"/>
          </a:p>
        </p:txBody>
      </p:sp>
    </p:spTree>
    <p:extLst>
      <p:ext uri="{BB962C8B-B14F-4D97-AF65-F5344CB8AC3E}">
        <p14:creationId xmlns:p14="http://schemas.microsoft.com/office/powerpoint/2010/main" val="1414638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896" y="438150"/>
            <a:ext cx="6447501" cy="438150"/>
          </a:xfrm>
        </p:spPr>
        <p:txBody>
          <a:bodyPr>
            <a:noAutofit/>
          </a:bodyPr>
          <a:lstStyle/>
          <a:p>
            <a:r>
              <a:rPr lang="en-US" sz="3600" b="1" dirty="0">
                <a:solidFill>
                  <a:schemeClr val="accent1">
                    <a:lumMod val="75000"/>
                  </a:schemeClr>
                </a:solidFill>
                <a:latin typeface="Times New Roman" panose="02020603050405020304" pitchFamily="18" charset="0"/>
                <a:cs typeface="Times New Roman" panose="02020603050405020304" pitchFamily="18" charset="0"/>
              </a:rPr>
              <a:t>Sequence Diagram</a:t>
            </a:r>
          </a:p>
        </p:txBody>
      </p:sp>
      <p:pic>
        <p:nvPicPr>
          <p:cNvPr id="7" name="Content Placeholder 6"/>
          <p:cNvPicPr>
            <a:picLocks noGrp="1" noChangeAspect="1"/>
          </p:cNvPicPr>
          <p:nvPr>
            <p:ph idx="1"/>
          </p:nvPr>
        </p:nvPicPr>
        <p:blipFill>
          <a:blip r:embed="rId2"/>
          <a:stretch>
            <a:fillRect/>
          </a:stretch>
        </p:blipFill>
        <p:spPr>
          <a:xfrm>
            <a:off x="304800" y="1123950"/>
            <a:ext cx="6650702" cy="3810000"/>
          </a:xfrm>
          <a:prstGeom prst="rect">
            <a:avLst/>
          </a:prstGeom>
        </p:spPr>
      </p:pic>
    </p:spTree>
    <p:extLst>
      <p:ext uri="{BB962C8B-B14F-4D97-AF65-F5344CB8AC3E}">
        <p14:creationId xmlns:p14="http://schemas.microsoft.com/office/powerpoint/2010/main" val="397222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08D1B-5B00-A1E7-D962-9A6B3FE17EBA}"/>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Testing strategies</a:t>
            </a:r>
            <a:endParaRPr lang="en-US" sz="3200" dirty="0"/>
          </a:p>
        </p:txBody>
      </p:sp>
      <p:sp>
        <p:nvSpPr>
          <p:cNvPr id="3" name="Content Placeholder 2">
            <a:extLst>
              <a:ext uri="{FF2B5EF4-FFF2-40B4-BE49-F238E27FC236}">
                <a16:creationId xmlns:a16="http://schemas.microsoft.com/office/drawing/2014/main" id="{15D3FC8E-2A18-EFBC-01ED-323D421D1597}"/>
              </a:ext>
            </a:extLst>
          </p:cNvPr>
          <p:cNvSpPr>
            <a:spLocks noGrp="1"/>
          </p:cNvSpPr>
          <p:nvPr>
            <p:ph idx="1"/>
          </p:nvPr>
        </p:nvSpPr>
        <p:spPr>
          <a:xfrm>
            <a:off x="508001" y="1047750"/>
            <a:ext cx="6447501" cy="3483272"/>
          </a:xfrm>
        </p:spPr>
        <p:txBody>
          <a:bodyPr>
            <a:normAutofit/>
          </a:bodyPr>
          <a:lstStyle/>
          <a:p>
            <a:pPr marL="0" indent="0">
              <a:buNone/>
            </a:pPr>
            <a:r>
              <a:rPr lang="en-US" sz="1800" b="1" dirty="0">
                <a:latin typeface="Times New Roman"/>
                <a:ea typeface="+mn-lt"/>
                <a:cs typeface="+mn-lt"/>
              </a:rPr>
              <a:t>Unit Testing</a:t>
            </a:r>
          </a:p>
          <a:p>
            <a:pPr marL="0" indent="0" algn="just">
              <a:buNone/>
            </a:pPr>
            <a:r>
              <a:rPr lang="en-US" sz="1800" dirty="0">
                <a:latin typeface="Times New Roman"/>
                <a:ea typeface="+mn-lt"/>
                <a:cs typeface="+mn-lt"/>
              </a:rPr>
              <a:t>Unit testing focuses on validating the smallest testable parts of an application, known as units, to ensure they function correctly in isolation. By designing test cases that examine internal logic, inputs, and outputs, unit testing verifies that all decision branches and code flows operate as expected. This structural testing is performed after the completion of an individual unit but before integration with other components. It is an invasive, code-aware process that verifies whether each unique path in a business process adheres to documented specifications, with clearly defined inputs and anticipated results.</a:t>
            </a:r>
            <a:endParaRPr lang="en-US" sz="1800" dirty="0">
              <a:latin typeface="Times New Roman"/>
              <a:cs typeface="Times New Roman"/>
            </a:endParaRPr>
          </a:p>
          <a:p>
            <a:endParaRPr lang="en-US" dirty="0"/>
          </a:p>
        </p:txBody>
      </p:sp>
    </p:spTree>
    <p:extLst>
      <p:ext uri="{BB962C8B-B14F-4D97-AF65-F5344CB8AC3E}">
        <p14:creationId xmlns:p14="http://schemas.microsoft.com/office/powerpoint/2010/main" val="558166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FC7AB-8341-0C77-BF31-3C65FE4C4D57}"/>
              </a:ext>
            </a:extLst>
          </p:cNvPr>
          <p:cNvSpPr>
            <a:spLocks noGrp="1"/>
          </p:cNvSpPr>
          <p:nvPr>
            <p:ph type="title"/>
          </p:nvPr>
        </p:nvSpPr>
        <p:spPr>
          <a:xfrm>
            <a:off x="533400" y="819150"/>
            <a:ext cx="6447501" cy="4324350"/>
          </a:xfrm>
        </p:spPr>
        <p:txBody>
          <a:bodyPr>
            <a:normAutofit/>
          </a:bodyPr>
          <a:lstStyle/>
          <a:p>
            <a:pPr marL="0" indent="0">
              <a:lnSpc>
                <a:spcPct val="100000"/>
              </a:lnSpc>
            </a:pPr>
            <a:r>
              <a:rPr lang="en-IN" sz="1800" b="1" dirty="0">
                <a:solidFill>
                  <a:schemeClr val="tx1"/>
                </a:solidFill>
                <a:latin typeface="Times New Roman" panose="02020603050405020304" pitchFamily="18" charset="0"/>
                <a:cs typeface="Times New Roman" panose="02020603050405020304" pitchFamily="18" charset="0"/>
              </a:rPr>
              <a:t>System Testing</a:t>
            </a:r>
            <a:br>
              <a:rPr lang="en-IN" sz="1800" b="1" dirty="0">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A type of testing that verifies the complete and integrated system to ensure it meets the specified requirements. It checks the system's overall functionality and performance.</a:t>
            </a:r>
            <a:br>
              <a:rPr lang="en-US" sz="1800" dirty="0">
                <a:solidFill>
                  <a:schemeClr val="tx1"/>
                </a:solidFill>
                <a:latin typeface="Times New Roman" panose="02020603050405020304" pitchFamily="18" charset="0"/>
                <a:cs typeface="Times New Roman" panose="02020603050405020304" pitchFamily="18" charset="0"/>
              </a:rPr>
            </a:br>
            <a:r>
              <a:rPr lang="en-US" sz="1800" b="1" dirty="0">
                <a:solidFill>
                  <a:schemeClr val="tx1"/>
                </a:solidFill>
                <a:latin typeface="Times New Roman" panose="02020603050405020304" pitchFamily="18" charset="0"/>
                <a:cs typeface="Times New Roman" panose="02020603050405020304" pitchFamily="18" charset="0"/>
              </a:rPr>
              <a:t>White Box Testing:</a:t>
            </a:r>
            <a:br>
              <a:rPr lang="en-US" sz="1800" b="1"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Testing based on the internal structure of the application, where the tester knows the code and design. It focuses on verifying the flow of inputs through the code.</a:t>
            </a:r>
            <a:br>
              <a:rPr lang="en-US" sz="1800" dirty="0">
                <a:solidFill>
                  <a:schemeClr val="tx1"/>
                </a:solidFill>
                <a:latin typeface="Times New Roman" panose="02020603050405020304" pitchFamily="18" charset="0"/>
                <a:cs typeface="Times New Roman" panose="02020603050405020304" pitchFamily="18" charset="0"/>
              </a:rPr>
            </a:br>
            <a:r>
              <a:rPr lang="en-US" sz="1800" b="1" dirty="0">
                <a:solidFill>
                  <a:schemeClr val="tx1"/>
                </a:solidFill>
                <a:latin typeface="Times New Roman" panose="02020603050405020304" pitchFamily="18" charset="0"/>
                <a:cs typeface="Times New Roman" panose="02020603050405020304" pitchFamily="18" charset="0"/>
              </a:rPr>
              <a:t>Black Box Testing:</a:t>
            </a:r>
            <a:br>
              <a:rPr lang="en-US" sz="1800" b="1"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Testing where the internal workings of the application are not known to the tester. It focuses on validating the system's outputs based on various inputs.</a:t>
            </a:r>
            <a:br>
              <a:rPr lang="en-IN" sz="2000" dirty="0">
                <a:latin typeface="Times New Roman" panose="02020603050405020304" pitchFamily="18" charset="0"/>
                <a:cs typeface="Times New Roman" panose="02020603050405020304" pitchFamily="18" charset="0"/>
              </a:rPr>
            </a:br>
            <a:endParaRPr lang="en-US" sz="2000" dirty="0"/>
          </a:p>
        </p:txBody>
      </p:sp>
    </p:spTree>
    <p:extLst>
      <p:ext uri="{BB962C8B-B14F-4D97-AF65-F5344CB8AC3E}">
        <p14:creationId xmlns:p14="http://schemas.microsoft.com/office/powerpoint/2010/main" val="3177203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9011C-1164-1F33-8577-291CFB30DAF9}"/>
              </a:ext>
            </a:extLst>
          </p:cNvPr>
          <p:cNvSpPr>
            <a:spLocks noGrp="1"/>
          </p:cNvSpPr>
          <p:nvPr>
            <p:ph type="title"/>
          </p:nvPr>
        </p:nvSpPr>
        <p:spPr/>
        <p:txBody>
          <a:bodyPr/>
          <a:lstStyle/>
          <a:p>
            <a:r>
              <a:rPr lang="en-IN" sz="2400" b="1" dirty="0">
                <a:latin typeface="Times New Roman" panose="02020603050405020304" pitchFamily="18" charset="0"/>
                <a:cs typeface="Times New Roman" panose="02020603050405020304" pitchFamily="18" charset="0"/>
              </a:rPr>
              <a:t>Output Screens</a:t>
            </a:r>
            <a:endParaRPr lang="en-US" dirty="0"/>
          </a:p>
        </p:txBody>
      </p:sp>
      <p:pic>
        <p:nvPicPr>
          <p:cNvPr id="4" name="Content Placeholder 3">
            <a:extLst>
              <a:ext uri="{FF2B5EF4-FFF2-40B4-BE49-F238E27FC236}">
                <a16:creationId xmlns:a16="http://schemas.microsoft.com/office/drawing/2014/main" id="{49D86EDE-FC36-0C25-7037-C48E22D490D5}"/>
              </a:ext>
            </a:extLst>
          </p:cNvPr>
          <p:cNvPicPr>
            <a:picLocks noGrp="1" noChangeAspect="1"/>
          </p:cNvPicPr>
          <p:nvPr>
            <p:ph idx="1"/>
          </p:nvPr>
        </p:nvPicPr>
        <p:blipFill>
          <a:blip r:embed="rId2"/>
          <a:stretch>
            <a:fillRect/>
          </a:stretch>
        </p:blipFill>
        <p:spPr>
          <a:xfrm>
            <a:off x="1015415" y="1276350"/>
            <a:ext cx="5918785" cy="2832793"/>
          </a:xfrm>
          <a:prstGeom prst="rect">
            <a:avLst/>
          </a:prstGeom>
        </p:spPr>
      </p:pic>
    </p:spTree>
    <p:extLst>
      <p:ext uri="{BB962C8B-B14F-4D97-AF65-F5344CB8AC3E}">
        <p14:creationId xmlns:p14="http://schemas.microsoft.com/office/powerpoint/2010/main" val="3620686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12426-CBAF-18B0-7C11-10CC1EB9E371}"/>
              </a:ext>
            </a:extLst>
          </p:cNvPr>
          <p:cNvSpPr>
            <a:spLocks noGrp="1"/>
          </p:cNvSpPr>
          <p:nvPr>
            <p:ph type="title"/>
          </p:nvPr>
        </p:nvSpPr>
        <p:spPr/>
        <p:txBody>
          <a:bodyPr/>
          <a:lstStyle/>
          <a:p>
            <a:r>
              <a:rPr lang="en-US" dirty="0"/>
              <a:t>              . </a:t>
            </a:r>
          </a:p>
        </p:txBody>
      </p:sp>
      <p:pic>
        <p:nvPicPr>
          <p:cNvPr id="4" name="Content Placeholder 3">
            <a:extLst>
              <a:ext uri="{FF2B5EF4-FFF2-40B4-BE49-F238E27FC236}">
                <a16:creationId xmlns:a16="http://schemas.microsoft.com/office/drawing/2014/main" id="{CC4601EB-C1A9-9B0D-B36A-DBCC19A1D478}"/>
              </a:ext>
            </a:extLst>
          </p:cNvPr>
          <p:cNvPicPr>
            <a:picLocks noGrp="1" noChangeAspect="1"/>
          </p:cNvPicPr>
          <p:nvPr>
            <p:ph idx="1"/>
          </p:nvPr>
        </p:nvPicPr>
        <p:blipFill>
          <a:blip r:embed="rId2"/>
          <a:stretch>
            <a:fillRect/>
          </a:stretch>
        </p:blipFill>
        <p:spPr>
          <a:xfrm>
            <a:off x="838200" y="742950"/>
            <a:ext cx="5791200" cy="3250359"/>
          </a:xfrm>
          <a:prstGeom prst="rect">
            <a:avLst/>
          </a:prstGeom>
        </p:spPr>
      </p:pic>
    </p:spTree>
    <p:extLst>
      <p:ext uri="{BB962C8B-B14F-4D97-AF65-F5344CB8AC3E}">
        <p14:creationId xmlns:p14="http://schemas.microsoft.com/office/powerpoint/2010/main" val="1158626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BB929C-FF14-AF04-4B38-802AF35CDD7D}"/>
              </a:ext>
            </a:extLst>
          </p:cNvPr>
          <p:cNvPicPr>
            <a:picLocks noChangeAspect="1"/>
          </p:cNvPicPr>
          <p:nvPr/>
        </p:nvPicPr>
        <p:blipFill>
          <a:blip r:embed="rId2"/>
          <a:stretch>
            <a:fillRect/>
          </a:stretch>
        </p:blipFill>
        <p:spPr>
          <a:xfrm>
            <a:off x="1143000" y="742950"/>
            <a:ext cx="5163760" cy="3429000"/>
          </a:xfrm>
          <a:prstGeom prst="rect">
            <a:avLst/>
          </a:prstGeom>
        </p:spPr>
      </p:pic>
    </p:spTree>
    <p:extLst>
      <p:ext uri="{BB962C8B-B14F-4D97-AF65-F5344CB8AC3E}">
        <p14:creationId xmlns:p14="http://schemas.microsoft.com/office/powerpoint/2010/main" val="925935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057C0F-80EF-EBA2-7957-2C428411D94E}"/>
              </a:ext>
            </a:extLst>
          </p:cNvPr>
          <p:cNvPicPr>
            <a:picLocks noChangeAspect="1"/>
          </p:cNvPicPr>
          <p:nvPr/>
        </p:nvPicPr>
        <p:blipFill>
          <a:blip r:embed="rId2"/>
          <a:stretch>
            <a:fillRect/>
          </a:stretch>
        </p:blipFill>
        <p:spPr>
          <a:xfrm>
            <a:off x="1143000" y="819150"/>
            <a:ext cx="5383235" cy="3200400"/>
          </a:xfrm>
          <a:prstGeom prst="rect">
            <a:avLst/>
          </a:prstGeom>
        </p:spPr>
      </p:pic>
    </p:spTree>
    <p:extLst>
      <p:ext uri="{BB962C8B-B14F-4D97-AF65-F5344CB8AC3E}">
        <p14:creationId xmlns:p14="http://schemas.microsoft.com/office/powerpoint/2010/main" val="40857590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6E20C2-8B15-BA37-D502-4CBFE8EB9D38}"/>
              </a:ext>
            </a:extLst>
          </p:cNvPr>
          <p:cNvPicPr>
            <a:picLocks noChangeAspect="1"/>
          </p:cNvPicPr>
          <p:nvPr/>
        </p:nvPicPr>
        <p:blipFill>
          <a:blip r:embed="rId2"/>
          <a:stretch>
            <a:fillRect/>
          </a:stretch>
        </p:blipFill>
        <p:spPr>
          <a:xfrm>
            <a:off x="914400" y="819150"/>
            <a:ext cx="5867400" cy="3505200"/>
          </a:xfrm>
          <a:prstGeom prst="rect">
            <a:avLst/>
          </a:prstGeom>
        </p:spPr>
      </p:pic>
    </p:spTree>
    <p:extLst>
      <p:ext uri="{BB962C8B-B14F-4D97-AF65-F5344CB8AC3E}">
        <p14:creationId xmlns:p14="http://schemas.microsoft.com/office/powerpoint/2010/main" val="2284603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971056-211B-0CFF-AC8B-881E444857EE}"/>
              </a:ext>
            </a:extLst>
          </p:cNvPr>
          <p:cNvPicPr>
            <a:picLocks noChangeAspect="1"/>
          </p:cNvPicPr>
          <p:nvPr/>
        </p:nvPicPr>
        <p:blipFill>
          <a:blip r:embed="rId2"/>
          <a:stretch>
            <a:fillRect/>
          </a:stretch>
        </p:blipFill>
        <p:spPr>
          <a:xfrm>
            <a:off x="914400" y="819150"/>
            <a:ext cx="5334000" cy="3048000"/>
          </a:xfrm>
          <a:prstGeom prst="rect">
            <a:avLst/>
          </a:prstGeom>
        </p:spPr>
      </p:pic>
    </p:spTree>
    <p:extLst>
      <p:ext uri="{BB962C8B-B14F-4D97-AF65-F5344CB8AC3E}">
        <p14:creationId xmlns:p14="http://schemas.microsoft.com/office/powerpoint/2010/main" val="1774405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CAD819-939B-56EF-B27E-992C16517843}"/>
              </a:ext>
            </a:extLst>
          </p:cNvPr>
          <p:cNvPicPr>
            <a:picLocks noChangeAspect="1"/>
          </p:cNvPicPr>
          <p:nvPr/>
        </p:nvPicPr>
        <p:blipFill>
          <a:blip r:embed="rId2"/>
          <a:stretch>
            <a:fillRect/>
          </a:stretch>
        </p:blipFill>
        <p:spPr>
          <a:xfrm>
            <a:off x="1371600" y="819150"/>
            <a:ext cx="4822354" cy="3084843"/>
          </a:xfrm>
          <a:prstGeom prst="rect">
            <a:avLst/>
          </a:prstGeom>
        </p:spPr>
      </p:pic>
    </p:spTree>
    <p:extLst>
      <p:ext uri="{BB962C8B-B14F-4D97-AF65-F5344CB8AC3E}">
        <p14:creationId xmlns:p14="http://schemas.microsoft.com/office/powerpoint/2010/main" val="3714573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325600"/>
            <a:ext cx="3601825" cy="659155"/>
          </a:xfrm>
          <a:prstGeom prst="rect">
            <a:avLst/>
          </a:prstGeom>
        </p:spPr>
        <p:txBody>
          <a:bodyPr vert="horz" wrap="square" lIns="0" tIns="12700" rIns="0" bIns="0" rtlCol="0">
            <a:spAutoFit/>
          </a:bodyPr>
          <a:lstStyle/>
          <a:p>
            <a:pPr marL="12700">
              <a:lnSpc>
                <a:spcPct val="100000"/>
              </a:lnSpc>
              <a:spcBef>
                <a:spcPts val="100"/>
              </a:spcBef>
              <a:tabLst>
                <a:tab pos="2021839" algn="l"/>
              </a:tabLst>
            </a:pPr>
            <a:r>
              <a:rPr lang="en-IN" sz="3600" b="1" spc="-10" dirty="0">
                <a:solidFill>
                  <a:schemeClr val="accent1">
                    <a:lumMod val="75000"/>
                  </a:schemeClr>
                </a:solidFill>
                <a:latin typeface="Times New Roman"/>
                <a:cs typeface="Times New Roman"/>
              </a:rPr>
              <a:t>Abstract</a:t>
            </a:r>
            <a:r>
              <a:rPr lang="en-IN" sz="4200" spc="-10" dirty="0">
                <a:solidFill>
                  <a:srgbClr val="B45F06"/>
                </a:solidFill>
                <a:latin typeface="Times New Roman"/>
                <a:cs typeface="Times New Roman"/>
              </a:rPr>
              <a:t> </a:t>
            </a:r>
            <a:endParaRPr sz="4200" dirty="0">
              <a:latin typeface="Times New Roman"/>
              <a:cs typeface="Times New Roman"/>
            </a:endParaRPr>
          </a:p>
        </p:txBody>
      </p:sp>
      <p:sp>
        <p:nvSpPr>
          <p:cNvPr id="3" name="object 3"/>
          <p:cNvSpPr txBox="1"/>
          <p:nvPr/>
        </p:nvSpPr>
        <p:spPr>
          <a:xfrm>
            <a:off x="685800" y="1200150"/>
            <a:ext cx="7467600" cy="2540439"/>
          </a:xfrm>
          <a:prstGeom prst="rect">
            <a:avLst/>
          </a:prstGeom>
        </p:spPr>
        <p:txBody>
          <a:bodyPr vert="horz" wrap="square" lIns="0" tIns="46990" rIns="0" bIns="0" rtlCol="0">
            <a:spAutoFit/>
          </a:bodyPr>
          <a:lstStyle/>
          <a:p>
            <a:pPr marL="12065" algn="just">
              <a:lnSpc>
                <a:spcPct val="100000"/>
              </a:lnSpc>
              <a:spcBef>
                <a:spcPts val="370"/>
              </a:spcBef>
              <a:buClr>
                <a:srgbClr val="666666"/>
              </a:buClr>
              <a:tabLst>
                <a:tab pos="347980" algn="l"/>
                <a:tab pos="349250" algn="l"/>
              </a:tabLst>
            </a:pPr>
            <a:r>
              <a:rPr lang="en-US" dirty="0">
                <a:latin typeface="Times New Roman" panose="02020603050405020304" pitchFamily="18" charset="0"/>
                <a:cs typeface="Times New Roman" panose="02020603050405020304" pitchFamily="18" charset="0"/>
              </a:rPr>
              <a:t>The rapid evolution of OTT streaming platforms necessitates data analysis to understand viewer patterns and improve content delivery. With a diverse catalog of TV shows across genres and languages, analyzing viewer preferences influenced by age, genre affinity, and platform accessibility is crucial. This project uses K-means clustering on an OTT TV shows dataset (including age suitability, IMDb ratings, Rotten Tomatoes scores, and platform availability) to reveal viewer segments and trends. Insights guide content acquisition, personalized recommendations, and targeted advertising, emphasizing the importance of data-driven strategies to enhance the OTT viewer experience.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AE9705-CF05-26EC-194F-8EBAF71A457A}"/>
              </a:ext>
            </a:extLst>
          </p:cNvPr>
          <p:cNvPicPr>
            <a:picLocks noChangeAspect="1"/>
          </p:cNvPicPr>
          <p:nvPr/>
        </p:nvPicPr>
        <p:blipFill>
          <a:blip r:embed="rId2"/>
          <a:stretch>
            <a:fillRect/>
          </a:stretch>
        </p:blipFill>
        <p:spPr>
          <a:xfrm>
            <a:off x="990600" y="1047750"/>
            <a:ext cx="5291787" cy="3334642"/>
          </a:xfrm>
          <a:prstGeom prst="rect">
            <a:avLst/>
          </a:prstGeom>
        </p:spPr>
      </p:pic>
    </p:spTree>
    <p:extLst>
      <p:ext uri="{BB962C8B-B14F-4D97-AF65-F5344CB8AC3E}">
        <p14:creationId xmlns:p14="http://schemas.microsoft.com/office/powerpoint/2010/main" val="7079964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5B012D-A14C-5C03-3EAD-5875D87C7DDC}"/>
              </a:ext>
            </a:extLst>
          </p:cNvPr>
          <p:cNvPicPr>
            <a:picLocks noChangeAspect="1"/>
          </p:cNvPicPr>
          <p:nvPr/>
        </p:nvPicPr>
        <p:blipFill>
          <a:blip r:embed="rId2"/>
          <a:stretch>
            <a:fillRect/>
          </a:stretch>
        </p:blipFill>
        <p:spPr>
          <a:xfrm>
            <a:off x="762000" y="971550"/>
            <a:ext cx="5816088" cy="3124200"/>
          </a:xfrm>
          <a:prstGeom prst="rect">
            <a:avLst/>
          </a:prstGeom>
        </p:spPr>
      </p:pic>
    </p:spTree>
    <p:extLst>
      <p:ext uri="{BB962C8B-B14F-4D97-AF65-F5344CB8AC3E}">
        <p14:creationId xmlns:p14="http://schemas.microsoft.com/office/powerpoint/2010/main" val="3075142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2944B-9AA2-AE71-A4D3-8B41A370FF1B}"/>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Future Enhancements</a:t>
            </a:r>
            <a:endParaRPr lang="en-US" sz="3600" dirty="0"/>
          </a:p>
        </p:txBody>
      </p:sp>
      <p:sp>
        <p:nvSpPr>
          <p:cNvPr id="3" name="Content Placeholder 2">
            <a:extLst>
              <a:ext uri="{FF2B5EF4-FFF2-40B4-BE49-F238E27FC236}">
                <a16:creationId xmlns:a16="http://schemas.microsoft.com/office/drawing/2014/main" id="{76A13949-0A5A-3AF6-E0FF-2A55A064CA5B}"/>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Advanced techniques like DBSCAN can improve clustering accuracy and capture complex viewer patterns. Predictive analytics can help forecast trends for better content strategies.</a:t>
            </a:r>
          </a:p>
          <a:p>
            <a:r>
              <a:rPr lang="en-US" sz="1800" dirty="0">
                <a:latin typeface="Times New Roman" panose="02020603050405020304" pitchFamily="18" charset="0"/>
                <a:cs typeface="Times New Roman" panose="02020603050405020304" pitchFamily="18" charset="0"/>
              </a:rPr>
              <a:t>Adding features like watch time and regional preferences provides richer insights, supporting personalized recommendations to enhance user satisfaction.</a:t>
            </a:r>
          </a:p>
          <a:p>
            <a:r>
              <a:rPr lang="en-US" sz="1800" dirty="0">
                <a:latin typeface="Times New Roman" panose="02020603050405020304" pitchFamily="18" charset="0"/>
                <a:cs typeface="Times New Roman" panose="02020603050405020304" pitchFamily="18" charset="0"/>
              </a:rPr>
              <a:t>Automating the process ensures scalability, and dashboards like Tableau can help stakeholders visualize insights for better decisions.</a:t>
            </a:r>
          </a:p>
          <a:p>
            <a:endParaRPr lang="en-US" dirty="0"/>
          </a:p>
        </p:txBody>
      </p:sp>
    </p:spTree>
    <p:extLst>
      <p:ext uri="{BB962C8B-B14F-4D97-AF65-F5344CB8AC3E}">
        <p14:creationId xmlns:p14="http://schemas.microsoft.com/office/powerpoint/2010/main" val="3531377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accent1">
                    <a:lumMod val="75000"/>
                  </a:schemeClr>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609600" y="1276350"/>
            <a:ext cx="6447501" cy="2910580"/>
          </a:xfrm>
        </p:spPr>
        <p:txBody>
          <a:bodyPr/>
          <a:lstStyle/>
          <a:p>
            <a:pPr marL="0" indent="0" algn="just">
              <a:buNone/>
            </a:pPr>
            <a:r>
              <a:rPr lang="en-IN" sz="1800" dirty="0">
                <a:latin typeface="Times New Roman" panose="02020603050405020304" pitchFamily="18" charset="0"/>
                <a:cs typeface="Times New Roman" panose="02020603050405020304" pitchFamily="18" charset="0"/>
              </a:rPr>
              <a:t>In summary, the project's purpose is to leverage K-means clustering to extract actionable insights from the OTT TV shows dataset, contributing to enhanced content delivery, improved user experiences, and strategic decision-making within the dynamic landscape of over-the-top streaming platforms. The project's findings are expected to contribute to an optimized content ecosystem, enhanced user satisfaction, and strategic decision-making within the dynamic and competitive OTT industry.</a:t>
            </a:r>
            <a:endParaRPr lang="en-US" sz="1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79008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209550"/>
            <a:ext cx="6447501" cy="762000"/>
          </a:xfrm>
        </p:spPr>
        <p:txBody>
          <a:bodyPr>
            <a:normAutofit/>
          </a:bodyPr>
          <a:lstStyle/>
          <a:p>
            <a:r>
              <a:rPr lang="en-US" sz="3600" b="1" dirty="0">
                <a:solidFill>
                  <a:schemeClr val="accent1">
                    <a:lumMod val="75000"/>
                  </a:schemeClr>
                </a:solidFill>
                <a:latin typeface="Times New Roman" panose="02020603050405020304" pitchFamily="18" charset="0"/>
                <a:cs typeface="Times New Roman" panose="02020603050405020304" pitchFamily="18" charset="0"/>
              </a:rPr>
              <a:t>References </a:t>
            </a:r>
          </a:p>
        </p:txBody>
      </p:sp>
      <p:sp>
        <p:nvSpPr>
          <p:cNvPr id="3" name="Content Placeholder 2"/>
          <p:cNvSpPr>
            <a:spLocks noGrp="1"/>
          </p:cNvSpPr>
          <p:nvPr>
            <p:ph idx="1"/>
          </p:nvPr>
        </p:nvSpPr>
        <p:spPr>
          <a:xfrm>
            <a:off x="609600" y="1047750"/>
            <a:ext cx="6447501" cy="3886200"/>
          </a:xfrm>
        </p:spPr>
        <p:txBody>
          <a:bodyPr>
            <a:normAutofit fontScale="62500" lnSpcReduction="20000"/>
          </a:bodyPr>
          <a:lstStyle/>
          <a:p>
            <a:pPr marL="342900" lvl="0" indent="-342900" algn="just">
              <a:buFont typeface="+mj-lt"/>
              <a:buAutoNum type="arabicPeriod"/>
            </a:pPr>
            <a:r>
              <a:rPr lang="en-IN" sz="2000" dirty="0" err="1">
                <a:latin typeface="Times New Roman" panose="02020603050405020304" pitchFamily="18" charset="0"/>
                <a:cs typeface="Times New Roman" panose="02020603050405020304" pitchFamily="18" charset="0"/>
              </a:rPr>
              <a:t>Saketh</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Katkam</a:t>
            </a:r>
            <a:r>
              <a:rPr lang="en-IN" sz="2000" dirty="0">
                <a:latin typeface="Times New Roman" panose="02020603050405020304" pitchFamily="18" charset="0"/>
                <a:cs typeface="Times New Roman" panose="02020603050405020304" pitchFamily="18" charset="0"/>
              </a:rPr>
              <a:t>, Abhishek </a:t>
            </a:r>
            <a:r>
              <a:rPr lang="en-IN" sz="2000" dirty="0" err="1">
                <a:latin typeface="Times New Roman" panose="02020603050405020304" pitchFamily="18" charset="0"/>
                <a:cs typeface="Times New Roman" panose="02020603050405020304" pitchFamily="18" charset="0"/>
              </a:rPr>
              <a:t>Atikam</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Pallerla</a:t>
            </a:r>
            <a:r>
              <a:rPr lang="en-IN" sz="2000" dirty="0">
                <a:latin typeface="Times New Roman" panose="02020603050405020304" pitchFamily="18" charset="0"/>
                <a:cs typeface="Times New Roman" panose="02020603050405020304" pitchFamily="18" charset="0"/>
              </a:rPr>
              <a:t> Mahesh, </a:t>
            </a:r>
            <a:r>
              <a:rPr lang="en-IN" sz="2000" dirty="0" err="1">
                <a:latin typeface="Times New Roman" panose="02020603050405020304" pitchFamily="18" charset="0"/>
                <a:cs typeface="Times New Roman" panose="02020603050405020304" pitchFamily="18" charset="0"/>
              </a:rPr>
              <a:t>Mrunal</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Chatre</a:t>
            </a:r>
            <a:r>
              <a:rPr lang="en-IN" sz="2000" dirty="0">
                <a:latin typeface="Times New Roman" panose="02020603050405020304" pitchFamily="18" charset="0"/>
                <a:cs typeface="Times New Roman" panose="02020603050405020304" pitchFamily="18" charset="0"/>
              </a:rPr>
              <a:t>, Shree Sai Kumar.(2023).</a:t>
            </a:r>
            <a:r>
              <a:rPr lang="en-US" sz="2000" dirty="0">
                <a:latin typeface="Times New Roman" panose="02020603050405020304" pitchFamily="18" charset="0"/>
                <a:cs typeface="Times New Roman" panose="02020603050405020304" pitchFamily="18" charset="0"/>
              </a:rPr>
              <a:t> Content-based Movie Recommendation System and Sentimental analysis using ML.IEEE.</a:t>
            </a:r>
          </a:p>
          <a:p>
            <a:pPr marL="342900" lvl="0" indent="-342900" algn="just">
              <a:buFont typeface="+mj-lt"/>
              <a:buAutoNum type="arabicPeriod"/>
            </a:pPr>
            <a:r>
              <a:rPr lang="en-IN" sz="2000" dirty="0">
                <a:latin typeface="Times New Roman" panose="02020603050405020304" pitchFamily="18" charset="0"/>
                <a:cs typeface="Times New Roman" panose="02020603050405020304" pitchFamily="18" charset="0"/>
              </a:rPr>
              <a:t>Alexandra </a:t>
            </a:r>
            <a:r>
              <a:rPr lang="en-IN" sz="2000" dirty="0" err="1">
                <a:latin typeface="Times New Roman" panose="02020603050405020304" pitchFamily="18" charset="0"/>
                <a:cs typeface="Times New Roman" panose="02020603050405020304" pitchFamily="18" charset="0"/>
              </a:rPr>
              <a:t>Fanca</a:t>
            </a:r>
            <a:r>
              <a:rPr lang="en-IN" sz="2000" dirty="0">
                <a:latin typeface="Times New Roman" panose="02020603050405020304" pitchFamily="18" charset="0"/>
                <a:cs typeface="Times New Roman" panose="02020603050405020304" pitchFamily="18" charset="0"/>
              </a:rPr>
              <a:t>, Adela </a:t>
            </a:r>
            <a:r>
              <a:rPr lang="en-IN" sz="2000" dirty="0" err="1">
                <a:latin typeface="Times New Roman" panose="02020603050405020304" pitchFamily="18" charset="0"/>
                <a:cs typeface="Times New Roman" panose="02020603050405020304" pitchFamily="18" charset="0"/>
              </a:rPr>
              <a:t>Puscasiu</a:t>
            </a:r>
            <a:r>
              <a:rPr lang="en-IN" sz="2000" dirty="0">
                <a:latin typeface="Times New Roman" panose="02020603050405020304" pitchFamily="18" charset="0"/>
                <a:cs typeface="Times New Roman" panose="02020603050405020304" pitchFamily="18" charset="0"/>
              </a:rPr>
              <a:t>, Dan-</a:t>
            </a:r>
            <a:r>
              <a:rPr lang="en-IN" sz="2000" dirty="0" err="1">
                <a:latin typeface="Times New Roman" panose="02020603050405020304" pitchFamily="18" charset="0"/>
                <a:cs typeface="Times New Roman" panose="02020603050405020304" pitchFamily="18" charset="0"/>
              </a:rPr>
              <a:t>Ioan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Gota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Honoriu</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Valean</a:t>
            </a:r>
            <a:r>
              <a:rPr lang="en-IN" sz="2000" dirty="0">
                <a:latin typeface="Times New Roman" panose="02020603050405020304" pitchFamily="18" charset="0"/>
                <a:cs typeface="Times New Roman" panose="02020603050405020304" pitchFamily="18" charset="0"/>
              </a:rPr>
              <a:t>.(2020)</a:t>
            </a:r>
            <a:r>
              <a:rPr lang="en-US" sz="2000" dirty="0">
                <a:latin typeface="Times New Roman" panose="02020603050405020304" pitchFamily="18" charset="0"/>
                <a:cs typeface="Times New Roman" panose="02020603050405020304" pitchFamily="18" charset="0"/>
              </a:rPr>
              <a:t> Recommendation Systems with Machine </a:t>
            </a:r>
            <a:r>
              <a:rPr lang="en-US" sz="2000" dirty="0" err="1">
                <a:latin typeface="Times New Roman" panose="02020603050405020304" pitchFamily="18" charset="0"/>
                <a:cs typeface="Times New Roman" panose="02020603050405020304" pitchFamily="18" charset="0"/>
              </a:rPr>
              <a:t>Learning.IEEE</a:t>
            </a:r>
            <a:r>
              <a:rPr lang="en-US" sz="2000" dirty="0">
                <a:latin typeface="Times New Roman" panose="02020603050405020304" pitchFamily="18" charset="0"/>
                <a:cs typeface="Times New Roman" panose="02020603050405020304" pitchFamily="18" charset="0"/>
              </a:rPr>
              <a:t>.</a:t>
            </a:r>
          </a:p>
          <a:p>
            <a:pPr marL="342900" lvl="0" indent="-342900" algn="just">
              <a:buFont typeface="+mj-lt"/>
              <a:buAutoNum type="arabicPeriod"/>
            </a:pPr>
            <a:r>
              <a:rPr lang="en-IN" sz="2000" dirty="0" err="1">
                <a:latin typeface="Times New Roman" panose="02020603050405020304" pitchFamily="18" charset="0"/>
                <a:cs typeface="Times New Roman" panose="02020603050405020304" pitchFamily="18" charset="0"/>
              </a:rPr>
              <a:t>Warda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Ruheen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Bristi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Zakia</a:t>
            </a:r>
            <a:r>
              <a:rPr lang="en-IN" sz="2000" dirty="0">
                <a:latin typeface="Times New Roman" panose="02020603050405020304" pitchFamily="18" charset="0"/>
                <a:cs typeface="Times New Roman" panose="02020603050405020304" pitchFamily="18" charset="0"/>
              </a:rPr>
              <a:t> Zaman, </a:t>
            </a:r>
            <a:r>
              <a:rPr lang="en-IN" sz="2000" dirty="0" err="1">
                <a:latin typeface="Times New Roman" panose="02020603050405020304" pitchFamily="18" charset="0"/>
                <a:cs typeface="Times New Roman" panose="02020603050405020304" pitchFamily="18" charset="0"/>
              </a:rPr>
              <a:t>Nishat</a:t>
            </a:r>
            <a:r>
              <a:rPr lang="en-IN" sz="2000" dirty="0">
                <a:latin typeface="Times New Roman" panose="02020603050405020304" pitchFamily="18" charset="0"/>
                <a:cs typeface="Times New Roman" panose="02020603050405020304" pitchFamily="18" charset="0"/>
              </a:rPr>
              <a:t> Sultana.(2019).</a:t>
            </a:r>
            <a:r>
              <a:rPr lang="en-US" sz="2000" dirty="0">
                <a:latin typeface="Times New Roman" panose="02020603050405020304" pitchFamily="18" charset="0"/>
                <a:cs typeface="Times New Roman" panose="02020603050405020304" pitchFamily="18" charset="0"/>
              </a:rPr>
              <a:t> Predicting IMDb Rating of Movies by Machine Learning </a:t>
            </a:r>
            <a:r>
              <a:rPr lang="en-US" sz="2000" dirty="0" err="1">
                <a:latin typeface="Times New Roman" panose="02020603050405020304" pitchFamily="18" charset="0"/>
                <a:cs typeface="Times New Roman" panose="02020603050405020304" pitchFamily="18" charset="0"/>
              </a:rPr>
              <a:t>Techniques.IEEE</a:t>
            </a:r>
            <a:r>
              <a:rPr lang="en-US" sz="2000" dirty="0">
                <a:latin typeface="Times New Roman" panose="02020603050405020304" pitchFamily="18" charset="0"/>
                <a:cs typeface="Times New Roman" panose="02020603050405020304" pitchFamily="18" charset="0"/>
              </a:rPr>
              <a:t>.</a:t>
            </a:r>
          </a:p>
          <a:p>
            <a:pPr marL="342900" lvl="0" indent="-342900" algn="just">
              <a:buFont typeface="+mj-lt"/>
              <a:buAutoNum type="arabicPeriod"/>
            </a:pPr>
            <a:r>
              <a:rPr lang="en-IN" sz="2000" dirty="0">
                <a:latin typeface="Times New Roman" panose="02020603050405020304" pitchFamily="18" charset="0"/>
                <a:cs typeface="Times New Roman" panose="02020603050405020304" pitchFamily="18" charset="0"/>
              </a:rPr>
              <a:t>Vindhya </a:t>
            </a:r>
            <a:r>
              <a:rPr lang="en-IN" sz="2000" dirty="0" err="1">
                <a:latin typeface="Times New Roman" panose="02020603050405020304" pitchFamily="18" charset="0"/>
                <a:cs typeface="Times New Roman" panose="02020603050405020304" pitchFamily="18" charset="0"/>
              </a:rPr>
              <a:t>Lingareddy</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Madhavi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Damle</a:t>
            </a:r>
            <a:r>
              <a:rPr lang="en-IN" sz="2000" dirty="0">
                <a:latin typeface="Times New Roman" panose="02020603050405020304" pitchFamily="18" charset="0"/>
                <a:cs typeface="Times New Roman" panose="02020603050405020304" pitchFamily="18" charset="0"/>
              </a:rPr>
              <a:t>.(2022).</a:t>
            </a:r>
            <a:r>
              <a:rPr lang="en-US" sz="2000" dirty="0">
                <a:latin typeface="Times New Roman" panose="02020603050405020304" pitchFamily="18" charset="0"/>
                <a:cs typeface="Times New Roman" panose="02020603050405020304" pitchFamily="18" charset="0"/>
              </a:rPr>
              <a:t> Video Streaming OTT Platforms: A Comparative Study of their Streaming Infrastructure with Strategies </a:t>
            </a:r>
            <a:r>
              <a:rPr lang="en-US" sz="2000" dirty="0" err="1">
                <a:latin typeface="Times New Roman" panose="02020603050405020304" pitchFamily="18" charset="0"/>
                <a:cs typeface="Times New Roman" panose="02020603050405020304" pitchFamily="18" charset="0"/>
              </a:rPr>
              <a:t>Implemented.IEEE</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IN" sz="2000" dirty="0" err="1">
                <a:latin typeface="Times New Roman" panose="02020603050405020304" pitchFamily="18" charset="0"/>
                <a:cs typeface="Times New Roman" panose="02020603050405020304" pitchFamily="18" charset="0"/>
              </a:rPr>
              <a:t>Sundaravel</a:t>
            </a:r>
            <a:r>
              <a:rPr lang="en-IN" sz="2000" dirty="0">
                <a:latin typeface="Times New Roman" panose="02020603050405020304" pitchFamily="18" charset="0"/>
                <a:cs typeface="Times New Roman" panose="02020603050405020304" pitchFamily="18" charset="0"/>
              </a:rPr>
              <a:t>, E. &amp; N., </a:t>
            </a:r>
            <a:r>
              <a:rPr lang="en-IN" sz="2000" dirty="0" err="1">
                <a:latin typeface="Times New Roman" panose="02020603050405020304" pitchFamily="18" charset="0"/>
                <a:cs typeface="Times New Roman" panose="02020603050405020304" pitchFamily="18" charset="0"/>
              </a:rPr>
              <a:t>Elangovan</a:t>
            </a:r>
            <a:r>
              <a:rPr lang="en-IN" sz="2000" dirty="0">
                <a:latin typeface="Times New Roman" panose="02020603050405020304" pitchFamily="18" charset="0"/>
                <a:cs typeface="Times New Roman" panose="02020603050405020304" pitchFamily="18" charset="0"/>
              </a:rPr>
              <a:t>. (2020). Emergence and future of Over-the-top (OTT) video services in India: analytical research. International Journal of Business Management and Social Research. 8. 489-499. 10.18801/ijbmsr.080220.50.</a:t>
            </a:r>
          </a:p>
          <a:p>
            <a:pPr marL="342900" indent="-342900" algn="just">
              <a:buFont typeface="+mj-lt"/>
              <a:buAutoNum type="arabicPeriod"/>
            </a:pPr>
            <a:r>
              <a:rPr lang="en-IN" sz="2000" dirty="0" err="1">
                <a:latin typeface="Times New Roman" panose="02020603050405020304" pitchFamily="18" charset="0"/>
                <a:cs typeface="Times New Roman" panose="02020603050405020304" pitchFamily="18" charset="0"/>
              </a:rPr>
              <a:t>Jhala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Bhavyarajsinh</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Patadiya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Vivek</a:t>
            </a:r>
            <a:r>
              <a:rPr lang="en-IN" sz="2000" dirty="0">
                <a:latin typeface="Times New Roman" panose="02020603050405020304" pitchFamily="18" charset="0"/>
                <a:cs typeface="Times New Roman" panose="02020603050405020304" pitchFamily="18" charset="0"/>
              </a:rPr>
              <a:t>  2021/09/13 120 125A STUDY ON CONSUMER BEHAVIOUR TOWARDS OTT PLATFORMS IN INDIA DURING COVID ERA.</a:t>
            </a:r>
          </a:p>
          <a:p>
            <a:pPr marL="342900" lvl="0" indent="-342900" algn="just">
              <a:buFont typeface="+mj-lt"/>
              <a:buAutoNum type="arabicPeriod"/>
            </a:pPr>
            <a:r>
              <a:rPr lang="en-IN" sz="2000" dirty="0" err="1">
                <a:latin typeface="Times New Roman" panose="02020603050405020304" pitchFamily="18" charset="0"/>
                <a:cs typeface="Times New Roman" panose="02020603050405020304" pitchFamily="18" charset="0"/>
              </a:rPr>
              <a:t>Dwi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Gustin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Nurdialit</a:t>
            </a:r>
            <a:r>
              <a:rPr lang="en-IN" sz="2000" dirty="0">
                <a:latin typeface="Times New Roman" panose="02020603050405020304" pitchFamily="18" charset="0"/>
                <a:cs typeface="Times New Roman" panose="02020603050405020304" pitchFamily="18" charset="0"/>
              </a:rPr>
              <a:t>, Data Scientist-Published in Analytics Vindhya 2/03/2012-Netflix Movies and TV Shows — Exploratory Data Analysis (EDA) and Visualization Using Python.</a:t>
            </a:r>
            <a:endParaRPr lang="en-US" sz="2000" dirty="0">
              <a:latin typeface="Times New Roman" panose="02020603050405020304" pitchFamily="18" charset="0"/>
              <a:cs typeface="Times New Roman" panose="02020603050405020304" pitchFamily="18" charset="0"/>
            </a:endParaRPr>
          </a:p>
          <a:p>
            <a:pPr marL="0" indent="0" algn="just">
              <a:buNone/>
            </a:pPr>
            <a:endParaRPr lang="en-US" dirty="0"/>
          </a:p>
          <a:p>
            <a:pPr marL="342900" lvl="0" indent="-342900">
              <a:buFont typeface="+mj-lt"/>
              <a:buAutoNum type="arabicPeriod"/>
            </a:pP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19515329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038350"/>
            <a:ext cx="5355302" cy="2362200"/>
          </a:xfrm>
        </p:spPr>
        <p:txBody>
          <a:bodyPr>
            <a:normAutofit/>
          </a:bodyPr>
          <a:lstStyle/>
          <a:p>
            <a:r>
              <a:rPr lang="en-US" sz="5400" dirty="0">
                <a:solidFill>
                  <a:schemeClr val="accent1">
                    <a:lumMod val="75000"/>
                  </a:schemeClr>
                </a:solidFill>
                <a:latin typeface="Times New Roman" panose="02020603050405020304" pitchFamily="18" charset="0"/>
                <a:cs typeface="Times New Roman" panose="02020603050405020304" pitchFamily="18" charset="0"/>
              </a:rPr>
              <a:t>THANKYOU</a:t>
            </a:r>
            <a:r>
              <a:rPr lang="en-US" sz="5400" dirty="0">
                <a:solidFill>
                  <a:schemeClr val="accent1">
                    <a:lumMod val="75000"/>
                  </a:schemeClr>
                </a:solidFill>
                <a:latin typeface="Times New Roman" panose="02020603050405020304" pitchFamily="18" charset="0"/>
                <a:cs typeface="Times New Roman" panose="02020603050405020304" pitchFamily="18" charset="0"/>
                <a:sym typeface="Wingdings" panose="05000000000000000000" pitchFamily="2" charset="2"/>
              </a:rPr>
              <a:t>:)</a:t>
            </a:r>
            <a:endParaRPr lang="en-US" sz="54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865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361950"/>
            <a:ext cx="6934200" cy="566822"/>
          </a:xfrm>
          <a:prstGeom prst="rect">
            <a:avLst/>
          </a:prstGeom>
        </p:spPr>
        <p:txBody>
          <a:bodyPr vert="horz" wrap="square" lIns="0" tIns="12700" rIns="0" bIns="0" rtlCol="0">
            <a:spAutoFit/>
          </a:bodyPr>
          <a:lstStyle/>
          <a:p>
            <a:pPr marL="12700">
              <a:lnSpc>
                <a:spcPct val="100000"/>
              </a:lnSpc>
              <a:spcBef>
                <a:spcPts val="100"/>
              </a:spcBef>
            </a:pPr>
            <a:r>
              <a:rPr lang="en-IN" sz="3600" b="1" spc="-5" dirty="0">
                <a:solidFill>
                  <a:schemeClr val="accent1">
                    <a:lumMod val="75000"/>
                  </a:schemeClr>
                </a:solidFill>
                <a:latin typeface="Times New Roman"/>
                <a:cs typeface="Times New Roman"/>
              </a:rPr>
              <a:t>Introduction </a:t>
            </a:r>
            <a:endParaRPr sz="3600" b="1" dirty="0">
              <a:solidFill>
                <a:schemeClr val="accent1">
                  <a:lumMod val="75000"/>
                </a:schemeClr>
              </a:solidFill>
              <a:latin typeface="Times New Roman"/>
              <a:cs typeface="Times New Roman"/>
            </a:endParaRPr>
          </a:p>
        </p:txBody>
      </p:sp>
      <p:sp>
        <p:nvSpPr>
          <p:cNvPr id="3" name="object 3"/>
          <p:cNvSpPr txBox="1"/>
          <p:nvPr/>
        </p:nvSpPr>
        <p:spPr>
          <a:xfrm>
            <a:off x="685800" y="1200150"/>
            <a:ext cx="7772400" cy="2596095"/>
          </a:xfrm>
          <a:prstGeom prst="rect">
            <a:avLst/>
          </a:prstGeom>
        </p:spPr>
        <p:txBody>
          <a:bodyPr vert="horz" wrap="square" lIns="0" tIns="12700" rIns="0" bIns="0" rtlCol="0">
            <a:spAutoFit/>
          </a:bodyPr>
          <a:lstStyle/>
          <a:p>
            <a:pPr marL="297815" marR="5080" indent="-285750" algn="just">
              <a:lnSpc>
                <a:spcPct val="116100"/>
              </a:lnSpc>
              <a:spcBef>
                <a:spcPts val="100"/>
              </a:spcBef>
              <a:buFont typeface="Wingdings" panose="05000000000000000000" pitchFamily="2" charset="2"/>
              <a:buChar char="v"/>
              <a:tabLst>
                <a:tab pos="347980" algn="l"/>
                <a:tab pos="349250" algn="l"/>
                <a:tab pos="6748780" algn="l"/>
              </a:tabLst>
            </a:pPr>
            <a:r>
              <a:rPr lang="en-US" dirty="0">
                <a:latin typeface="Times New Roman" panose="02020603050405020304" pitchFamily="18" charset="0"/>
                <a:cs typeface="Times New Roman" panose="02020603050405020304" pitchFamily="18" charset="0"/>
              </a:rPr>
              <a:t>This project applies K-means clustering to analyze TV show data, exploring viewer preferences based on age suitability, IMDb ratings, Rotten Tomatoes scores, and platform availability to uncover patterns in content selection on OTT platforms.</a:t>
            </a:r>
          </a:p>
          <a:p>
            <a:pPr marL="297815" marR="5080" indent="-285750" algn="just">
              <a:lnSpc>
                <a:spcPct val="116100"/>
              </a:lnSpc>
              <a:spcBef>
                <a:spcPts val="100"/>
              </a:spcBef>
              <a:buFont typeface="Wingdings" panose="05000000000000000000" pitchFamily="2" charset="2"/>
              <a:buChar char="v"/>
              <a:tabLst>
                <a:tab pos="347980" algn="l"/>
                <a:tab pos="349250" algn="l"/>
                <a:tab pos="6748780" algn="l"/>
              </a:tabLst>
            </a:pPr>
            <a:r>
              <a:rPr lang="en-US" dirty="0">
                <a:latin typeface="Times New Roman" panose="02020603050405020304" pitchFamily="18" charset="0"/>
                <a:cs typeface="Times New Roman" panose="02020603050405020304" pitchFamily="18" charset="0"/>
              </a:rPr>
              <a:t>Using K-means, this analysis identifies TV show clusters to understand correlations between content quality, age suitability, IMDb ratings, Rotten Tomatoes scores, and platform availability on OTT services, aiming to optimize content curation and platform strategies.</a:t>
            </a:r>
            <a:endParaRPr lang="en-US" spc="-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85750"/>
            <a:ext cx="6447501" cy="990600"/>
          </a:xfrm>
        </p:spPr>
        <p:txBody>
          <a:bodyPr>
            <a:normAutofit/>
          </a:bodyPr>
          <a:lstStyle/>
          <a:p>
            <a:r>
              <a:rPr lang="en-US" sz="3600" b="1" dirty="0">
                <a:solidFill>
                  <a:schemeClr val="accent1">
                    <a:lumMod val="75000"/>
                  </a:schemeClr>
                </a:solidFill>
                <a:latin typeface="Times New Roman" panose="02020603050405020304" pitchFamily="18" charset="0"/>
                <a:cs typeface="Times New Roman" panose="02020603050405020304" pitchFamily="18" charset="0"/>
              </a:rPr>
              <a:t>Literature Survey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55624170"/>
              </p:ext>
            </p:extLst>
          </p:nvPr>
        </p:nvGraphicFramePr>
        <p:xfrm>
          <a:off x="76200" y="1093936"/>
          <a:ext cx="8991601" cy="388586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975673747"/>
                    </a:ext>
                  </a:extLst>
                </a:gridCol>
                <a:gridCol w="1600200">
                  <a:extLst>
                    <a:ext uri="{9D8B030D-6E8A-4147-A177-3AD203B41FA5}">
                      <a16:colId xmlns:a16="http://schemas.microsoft.com/office/drawing/2014/main" val="1411832388"/>
                    </a:ext>
                  </a:extLst>
                </a:gridCol>
                <a:gridCol w="1066800">
                  <a:extLst>
                    <a:ext uri="{9D8B030D-6E8A-4147-A177-3AD203B41FA5}">
                      <a16:colId xmlns:a16="http://schemas.microsoft.com/office/drawing/2014/main" val="225704093"/>
                    </a:ext>
                  </a:extLst>
                </a:gridCol>
                <a:gridCol w="2286000">
                  <a:extLst>
                    <a:ext uri="{9D8B030D-6E8A-4147-A177-3AD203B41FA5}">
                      <a16:colId xmlns:a16="http://schemas.microsoft.com/office/drawing/2014/main" val="1535504005"/>
                    </a:ext>
                  </a:extLst>
                </a:gridCol>
                <a:gridCol w="1447800">
                  <a:extLst>
                    <a:ext uri="{9D8B030D-6E8A-4147-A177-3AD203B41FA5}">
                      <a16:colId xmlns:a16="http://schemas.microsoft.com/office/drawing/2014/main" val="42214196"/>
                    </a:ext>
                  </a:extLst>
                </a:gridCol>
                <a:gridCol w="1905001">
                  <a:extLst>
                    <a:ext uri="{9D8B030D-6E8A-4147-A177-3AD203B41FA5}">
                      <a16:colId xmlns:a16="http://schemas.microsoft.com/office/drawing/2014/main" val="119983956"/>
                    </a:ext>
                  </a:extLst>
                </a:gridCol>
              </a:tblGrid>
              <a:tr h="609601">
                <a:tc>
                  <a:txBody>
                    <a:bodyPr/>
                    <a:lstStyle/>
                    <a:p>
                      <a:r>
                        <a:rPr lang="en-US" dirty="0"/>
                        <a:t>S.NO</a:t>
                      </a:r>
                    </a:p>
                  </a:txBody>
                  <a:tcPr/>
                </a:tc>
                <a:tc>
                  <a:txBody>
                    <a:bodyPr/>
                    <a:lstStyle/>
                    <a:p>
                      <a:r>
                        <a:rPr lang="en-US" sz="1200" dirty="0">
                          <a:latin typeface="Times New Roman" panose="02020603050405020304" pitchFamily="18" charset="0"/>
                          <a:cs typeface="Times New Roman" panose="02020603050405020304" pitchFamily="18" charset="0"/>
                        </a:rPr>
                        <a:t>PAPER TITLE</a:t>
                      </a:r>
                    </a:p>
                  </a:txBody>
                  <a:tcPr/>
                </a:tc>
                <a:tc>
                  <a:txBody>
                    <a:bodyPr/>
                    <a:lstStyle/>
                    <a:p>
                      <a:r>
                        <a:rPr lang="en-US" sz="1200" dirty="0">
                          <a:latin typeface="Times New Roman" panose="02020603050405020304" pitchFamily="18" charset="0"/>
                          <a:cs typeface="Times New Roman" panose="02020603050405020304" pitchFamily="18" charset="0"/>
                        </a:rPr>
                        <a:t>YEAR PUBLISHED</a:t>
                      </a:r>
                    </a:p>
                  </a:txBody>
                  <a:tcPr/>
                </a:tc>
                <a:tc>
                  <a:txBody>
                    <a:bodyPr/>
                    <a:lstStyle/>
                    <a:p>
                      <a:r>
                        <a:rPr lang="en-US" sz="1200" dirty="0">
                          <a:latin typeface="Times New Roman" panose="02020603050405020304" pitchFamily="18" charset="0"/>
                          <a:cs typeface="Times New Roman" panose="02020603050405020304" pitchFamily="18" charset="0"/>
                        </a:rPr>
                        <a:t>ABSTRACT</a:t>
                      </a:r>
                    </a:p>
                  </a:txBody>
                  <a:tcPr/>
                </a:tc>
                <a:tc>
                  <a:txBody>
                    <a:bodyPr/>
                    <a:lstStyle/>
                    <a:p>
                      <a:r>
                        <a:rPr lang="en-US" sz="1200" dirty="0">
                          <a:latin typeface="Times New Roman" panose="02020603050405020304" pitchFamily="18" charset="0"/>
                          <a:cs typeface="Times New Roman" panose="02020603050405020304" pitchFamily="18" charset="0"/>
                        </a:rPr>
                        <a:t>METHODOLOGY</a:t>
                      </a:r>
                    </a:p>
                  </a:txBody>
                  <a:tcPr/>
                </a:tc>
                <a:tc>
                  <a:txBody>
                    <a:bodyPr/>
                    <a:lstStyle/>
                    <a:p>
                      <a:r>
                        <a:rPr lang="en-US" sz="1200" dirty="0">
                          <a:latin typeface="Times New Roman" panose="02020603050405020304" pitchFamily="18" charset="0"/>
                          <a:cs typeface="Times New Roman" panose="02020603050405020304" pitchFamily="18" charset="0"/>
                        </a:rPr>
                        <a:t>CONCLUSION</a:t>
                      </a:r>
                    </a:p>
                  </a:txBody>
                  <a:tcPr/>
                </a:tc>
                <a:extLst>
                  <a:ext uri="{0D108BD9-81ED-4DB2-BD59-A6C34878D82A}">
                    <a16:rowId xmlns:a16="http://schemas.microsoft.com/office/drawing/2014/main" val="3497641787"/>
                  </a:ext>
                </a:extLst>
              </a:tr>
              <a:tr h="1916960">
                <a:tc>
                  <a:txBody>
                    <a:bodyPr/>
                    <a:lstStyle/>
                    <a:p>
                      <a:r>
                        <a:rPr lang="en-US" dirty="0"/>
                        <a:t>   1</a:t>
                      </a:r>
                    </a:p>
                  </a:txBody>
                  <a:tcPr/>
                </a:tc>
                <a:tc>
                  <a:txBody>
                    <a:bodyPr/>
                    <a:lstStyle/>
                    <a:p>
                      <a:r>
                        <a:rPr lang="en-US" sz="1200" dirty="0">
                          <a:latin typeface="Times New Roman" panose="02020603050405020304" pitchFamily="18" charset="0"/>
                          <a:cs typeface="Times New Roman" panose="02020603050405020304" pitchFamily="18" charset="0"/>
                        </a:rPr>
                        <a:t>Content-based Movie Recommendation</a:t>
                      </a:r>
                    </a:p>
                    <a:p>
                      <a:r>
                        <a:rPr lang="en-US" sz="1200" dirty="0">
                          <a:latin typeface="Times New Roman" panose="02020603050405020304" pitchFamily="18" charset="0"/>
                          <a:cs typeface="Times New Roman" panose="02020603050405020304" pitchFamily="18" charset="0"/>
                        </a:rPr>
                        <a:t>System and Sentimental analysis using ML</a:t>
                      </a:r>
                    </a:p>
                  </a:txBody>
                  <a:tcPr/>
                </a:tc>
                <a:tc>
                  <a:txBody>
                    <a:bodyPr/>
                    <a:lstStyle/>
                    <a:p>
                      <a:r>
                        <a:rPr lang="en-US" sz="1200" dirty="0">
                          <a:latin typeface="Times New Roman" panose="02020603050405020304" pitchFamily="18" charset="0"/>
                          <a:cs typeface="Times New Roman" panose="02020603050405020304" pitchFamily="18" charset="0"/>
                        </a:rPr>
                        <a:t>2023</a:t>
                      </a:r>
                    </a:p>
                  </a:txBody>
                  <a:tcPr/>
                </a:tc>
                <a:tc>
                  <a:txBody>
                    <a:bodyPr/>
                    <a:lstStyle/>
                    <a:p>
                      <a:r>
                        <a:rPr lang="en-US" sz="1200" dirty="0">
                          <a:latin typeface="Times New Roman" panose="02020603050405020304" pitchFamily="18" charset="0"/>
                          <a:cs typeface="Times New Roman" panose="02020603050405020304" pitchFamily="18" charset="0"/>
                        </a:rPr>
                        <a:t>Recommendation systems suggest books, movies, music, and more based on user data, using criteria like genre, actors, or director. This paper employs content-based filtering with genre correlation for movie recommendations.</a:t>
                      </a:r>
                    </a:p>
                  </a:txBody>
                  <a:tcPr/>
                </a:tc>
                <a:tc>
                  <a:txBody>
                    <a:bodyPr/>
                    <a:lstStyle/>
                    <a:p>
                      <a:r>
                        <a:rPr lang="en-US" sz="1200" dirty="0">
                          <a:latin typeface="Times New Roman" panose="02020603050405020304" pitchFamily="18" charset="0"/>
                          <a:cs typeface="Times New Roman" panose="02020603050405020304" pitchFamily="18" charset="0"/>
                        </a:rPr>
                        <a:t>KNN algorithm, Cosine Similarity, Naive Bayes Classifier.</a:t>
                      </a:r>
                    </a:p>
                  </a:txBody>
                  <a:tcPr/>
                </a:tc>
                <a:tc>
                  <a:txBody>
                    <a:bodyPr/>
                    <a:lstStyle/>
                    <a:p>
                      <a:r>
                        <a:rPr lang="en-US" sz="1200" dirty="0">
                          <a:latin typeface="Times New Roman" panose="02020603050405020304" pitchFamily="18" charset="0"/>
                          <a:cs typeface="Times New Roman" panose="02020603050405020304" pitchFamily="18" charset="0"/>
                        </a:rPr>
                        <a:t>The content-based movie recommender with KNN and sentiment analysis personalizes suggestions; future upgrades include diverse ML methods and collaborative filtering.</a:t>
                      </a:r>
                    </a:p>
                  </a:txBody>
                  <a:tcPr/>
                </a:tc>
                <a:extLst>
                  <a:ext uri="{0D108BD9-81ED-4DB2-BD59-A6C34878D82A}">
                    <a16:rowId xmlns:a16="http://schemas.microsoft.com/office/drawing/2014/main" val="898257522"/>
                  </a:ext>
                </a:extLst>
              </a:tr>
              <a:tr h="1359299">
                <a:tc>
                  <a:txBody>
                    <a:bodyPr/>
                    <a:lstStyle/>
                    <a:p>
                      <a:r>
                        <a:rPr lang="en-US" dirty="0"/>
                        <a:t>    2</a:t>
                      </a:r>
                    </a:p>
                  </a:txBody>
                  <a:tcPr/>
                </a:tc>
                <a:tc>
                  <a:txBody>
                    <a:bodyPr/>
                    <a:lstStyle/>
                    <a:p>
                      <a:r>
                        <a:rPr lang="en-US" sz="1200" dirty="0">
                          <a:latin typeface="Times New Roman" panose="02020603050405020304" pitchFamily="18" charset="0"/>
                          <a:cs typeface="Times New Roman" panose="02020603050405020304" pitchFamily="18" charset="0"/>
                        </a:rPr>
                        <a:t>Recommendation Systems with Machine Learning</a:t>
                      </a:r>
                    </a:p>
                  </a:txBody>
                  <a:tcPr/>
                </a:tc>
                <a:tc>
                  <a:txBody>
                    <a:bodyPr/>
                    <a:lstStyle/>
                    <a:p>
                      <a:r>
                        <a:rPr lang="en-US" sz="1200" dirty="0">
                          <a:latin typeface="Times New Roman" panose="02020603050405020304" pitchFamily="18" charset="0"/>
                          <a:cs typeface="Times New Roman" panose="02020603050405020304" pitchFamily="18" charset="0"/>
                        </a:rPr>
                        <a:t>2020</a:t>
                      </a:r>
                    </a:p>
                  </a:txBody>
                  <a:tcPr/>
                </a:tc>
                <a:tc>
                  <a:txBody>
                    <a:bodyPr/>
                    <a:lstStyle/>
                    <a:p>
                      <a:r>
                        <a:rPr lang="en-US" sz="1200" dirty="0">
                          <a:latin typeface="Times New Roman" panose="02020603050405020304" pitchFamily="18" charset="0"/>
                          <a:cs typeface="Times New Roman" panose="02020603050405020304" pitchFamily="18" charset="0"/>
                        </a:rPr>
                        <a:t>Recommender systems use machine learning to suggest items. This paper develops and compares systems based on user, item, and interaction data.</a:t>
                      </a:r>
                    </a:p>
                  </a:txBody>
                  <a:tcPr/>
                </a:tc>
                <a:tc>
                  <a:txBody>
                    <a:bodyPr/>
                    <a:lstStyle/>
                    <a:p>
                      <a:r>
                        <a:rPr lang="en-US" sz="1200" dirty="0">
                          <a:latin typeface="Times New Roman" panose="02020603050405020304" pitchFamily="18" charset="0"/>
                          <a:cs typeface="Times New Roman" panose="02020603050405020304" pitchFamily="18" charset="0"/>
                        </a:rPr>
                        <a:t>Collaborative Filtering , Matchbox Recommender ,</a:t>
                      </a:r>
                      <a:r>
                        <a:rPr lang="en-US" sz="1200" dirty="0"/>
                        <a:t> </a:t>
                      </a:r>
                      <a:r>
                        <a:rPr lang="en-US" sz="1200" dirty="0">
                          <a:latin typeface="Times New Roman" panose="02020603050405020304" pitchFamily="18" charset="0"/>
                          <a:cs typeface="Times New Roman" panose="02020603050405020304" pitchFamily="18" charset="0"/>
                        </a:rPr>
                        <a:t>RMSE (Root Mean Squared Error)</a:t>
                      </a:r>
                    </a:p>
                  </a:txBody>
                  <a:tcPr/>
                </a:tc>
                <a:tc>
                  <a:txBody>
                    <a:bodyPr/>
                    <a:lstStyle/>
                    <a:p>
                      <a:r>
                        <a:rPr lang="en-US" sz="1200" dirty="0">
                          <a:latin typeface="Times New Roman" panose="02020603050405020304" pitchFamily="18" charset="0"/>
                          <a:cs typeface="Times New Roman" panose="02020603050405020304" pitchFamily="18" charset="0"/>
                        </a:rPr>
                        <a:t>Tested on MovieLens20M, models using ML.NET and Azure ML were developed; future work includes continuous training and a big data module.</a:t>
                      </a:r>
                    </a:p>
                  </a:txBody>
                  <a:tcPr/>
                </a:tc>
                <a:extLst>
                  <a:ext uri="{0D108BD9-81ED-4DB2-BD59-A6C34878D82A}">
                    <a16:rowId xmlns:a16="http://schemas.microsoft.com/office/drawing/2014/main" val="3286137660"/>
                  </a:ext>
                </a:extLst>
              </a:tr>
            </a:tbl>
          </a:graphicData>
        </a:graphic>
      </p:graphicFrame>
    </p:spTree>
    <p:extLst>
      <p:ext uri="{BB962C8B-B14F-4D97-AF65-F5344CB8AC3E}">
        <p14:creationId xmlns:p14="http://schemas.microsoft.com/office/powerpoint/2010/main" val="1978764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61950"/>
            <a:ext cx="6447501" cy="990600"/>
          </a:xfrm>
        </p:spPr>
        <p:txBody>
          <a:bodyPr>
            <a:normAutofit/>
          </a:bodyPr>
          <a:lstStyle/>
          <a:p>
            <a:r>
              <a:rPr lang="en-US" sz="3600" b="1" dirty="0">
                <a:solidFill>
                  <a:schemeClr val="accent1">
                    <a:lumMod val="75000"/>
                  </a:schemeClr>
                </a:solidFill>
                <a:latin typeface="Times New Roman" panose="02020603050405020304" pitchFamily="18" charset="0"/>
                <a:cs typeface="Times New Roman" panose="02020603050405020304" pitchFamily="18" charset="0"/>
              </a:rPr>
              <a:t>Literature Survey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06608874"/>
              </p:ext>
            </p:extLst>
          </p:nvPr>
        </p:nvGraphicFramePr>
        <p:xfrm>
          <a:off x="76200" y="1200150"/>
          <a:ext cx="8991601" cy="3604317"/>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1834863575"/>
                    </a:ext>
                  </a:extLst>
                </a:gridCol>
                <a:gridCol w="1447800">
                  <a:extLst>
                    <a:ext uri="{9D8B030D-6E8A-4147-A177-3AD203B41FA5}">
                      <a16:colId xmlns:a16="http://schemas.microsoft.com/office/drawing/2014/main" val="2877946505"/>
                    </a:ext>
                  </a:extLst>
                </a:gridCol>
                <a:gridCol w="1066800">
                  <a:extLst>
                    <a:ext uri="{9D8B030D-6E8A-4147-A177-3AD203B41FA5}">
                      <a16:colId xmlns:a16="http://schemas.microsoft.com/office/drawing/2014/main" val="3177656025"/>
                    </a:ext>
                  </a:extLst>
                </a:gridCol>
                <a:gridCol w="2286000">
                  <a:extLst>
                    <a:ext uri="{9D8B030D-6E8A-4147-A177-3AD203B41FA5}">
                      <a16:colId xmlns:a16="http://schemas.microsoft.com/office/drawing/2014/main" val="3650437741"/>
                    </a:ext>
                  </a:extLst>
                </a:gridCol>
                <a:gridCol w="1672415">
                  <a:extLst>
                    <a:ext uri="{9D8B030D-6E8A-4147-A177-3AD203B41FA5}">
                      <a16:colId xmlns:a16="http://schemas.microsoft.com/office/drawing/2014/main" val="3616889123"/>
                    </a:ext>
                  </a:extLst>
                </a:gridCol>
                <a:gridCol w="1908986">
                  <a:extLst>
                    <a:ext uri="{9D8B030D-6E8A-4147-A177-3AD203B41FA5}">
                      <a16:colId xmlns:a16="http://schemas.microsoft.com/office/drawing/2014/main" val="1019128637"/>
                    </a:ext>
                  </a:extLst>
                </a:gridCol>
              </a:tblGrid>
              <a:tr h="747677">
                <a:tc>
                  <a:txBody>
                    <a:bodyPr/>
                    <a:lstStyle/>
                    <a:p>
                      <a:r>
                        <a:rPr lang="en-US" sz="1200" dirty="0">
                          <a:latin typeface="Times New Roman" panose="02020603050405020304" pitchFamily="18" charset="0"/>
                          <a:cs typeface="Times New Roman" panose="02020603050405020304" pitchFamily="18" charset="0"/>
                        </a:rPr>
                        <a:t>S.NO</a:t>
                      </a:r>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PAPER TITLE</a:t>
                      </a:r>
                    </a:p>
                    <a:p>
                      <a:endParaRPr lang="en-US" dirty="0"/>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YEAR PUBLISHED</a:t>
                      </a:r>
                    </a:p>
                    <a:p>
                      <a:endParaRPr lang="en-US" dirty="0"/>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ABSTRACT</a:t>
                      </a:r>
                    </a:p>
                    <a:p>
                      <a:endParaRPr lang="en-US" dirty="0"/>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METHODOLOGY</a:t>
                      </a:r>
                    </a:p>
                    <a:p>
                      <a:endParaRPr lang="en-US" dirty="0"/>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CONCLUSION</a:t>
                      </a:r>
                    </a:p>
                    <a:p>
                      <a:endParaRPr lang="en-US" dirty="0"/>
                    </a:p>
                  </a:txBody>
                  <a:tcPr/>
                </a:tc>
                <a:extLst>
                  <a:ext uri="{0D108BD9-81ED-4DB2-BD59-A6C34878D82A}">
                    <a16:rowId xmlns:a16="http://schemas.microsoft.com/office/drawing/2014/main" val="3579360939"/>
                  </a:ext>
                </a:extLst>
              </a:tr>
              <a:tr h="1309723">
                <a:tc>
                  <a:txBody>
                    <a:bodyPr/>
                    <a:lstStyle/>
                    <a:p>
                      <a:r>
                        <a:rPr lang="en-US" sz="1200" dirty="0">
                          <a:latin typeface="Times New Roman" panose="02020603050405020304" pitchFamily="18" charset="0"/>
                          <a:cs typeface="Times New Roman" panose="02020603050405020304" pitchFamily="18" charset="0"/>
                        </a:rPr>
                        <a:t>   3</a:t>
                      </a:r>
                    </a:p>
                  </a:txBody>
                  <a:tcPr/>
                </a:tc>
                <a:tc>
                  <a:txBody>
                    <a:bodyPr/>
                    <a:lstStyle/>
                    <a:p>
                      <a:r>
                        <a:rPr lang="en-US" sz="1200" dirty="0">
                          <a:latin typeface="Times New Roman" panose="02020603050405020304" pitchFamily="18" charset="0"/>
                          <a:cs typeface="Times New Roman" panose="02020603050405020304" pitchFamily="18" charset="0"/>
                        </a:rPr>
                        <a:t>Predicting IMDb Rating of Movies by Machine</a:t>
                      </a:r>
                      <a:r>
                        <a:rPr lang="en-US" sz="1200" baseline="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Learning Techniques</a:t>
                      </a:r>
                    </a:p>
                  </a:txBody>
                  <a:tcPr/>
                </a:tc>
                <a:tc>
                  <a:txBody>
                    <a:bodyPr/>
                    <a:lstStyle/>
                    <a:p>
                      <a:r>
                        <a:rPr lang="en-US" sz="1200" dirty="0">
                          <a:latin typeface="Times New Roman" panose="02020603050405020304" pitchFamily="18" charset="0"/>
                          <a:cs typeface="Times New Roman" panose="02020603050405020304" pitchFamily="18" charset="0"/>
                        </a:rPr>
                        <a:t>2019</a:t>
                      </a:r>
                    </a:p>
                  </a:txBody>
                  <a:tcPr/>
                </a:tc>
                <a:tc>
                  <a:txBody>
                    <a:bodyPr/>
                    <a:lstStyle/>
                    <a:p>
                      <a:r>
                        <a:rPr lang="en-US" sz="1200" dirty="0">
                          <a:latin typeface="Times New Roman" panose="02020603050405020304" pitchFamily="18" charset="0"/>
                          <a:cs typeface="Times New Roman" panose="02020603050405020304" pitchFamily="18" charset="0"/>
                        </a:rPr>
                        <a:t>This study predicts IMDb ratings using machine learning algorithms on Hollywood movies data from Wikipedia and IMDb, showing strong performance.</a:t>
                      </a:r>
                    </a:p>
                  </a:txBody>
                  <a:tcPr/>
                </a:tc>
                <a:tc>
                  <a:txBody>
                    <a:bodyPr/>
                    <a:lstStyle/>
                    <a:p>
                      <a:r>
                        <a:rPr lang="en-US" sz="1200" dirty="0">
                          <a:latin typeface="Times New Roman" panose="02020603050405020304" pitchFamily="18" charset="0"/>
                          <a:cs typeface="Times New Roman" panose="02020603050405020304" pitchFamily="18" charset="0"/>
                        </a:rPr>
                        <a:t>Linear Regression, Decision Trees, KNN, Support Vector Machines (SVM).</a:t>
                      </a:r>
                    </a:p>
                  </a:txBody>
                  <a:tcPr/>
                </a:tc>
                <a:tc>
                  <a:txBody>
                    <a:bodyPr/>
                    <a:lstStyle/>
                    <a:p>
                      <a:r>
                        <a:rPr lang="en-US" sz="1200" dirty="0">
                          <a:latin typeface="Times New Roman" panose="02020603050405020304" pitchFamily="18" charset="0"/>
                          <a:cs typeface="Times New Roman" panose="02020603050405020304" pitchFamily="18" charset="0"/>
                        </a:rPr>
                        <a:t>The model effectively predicts IMDb ratings using machine learning, and can be adapted for other rating platforms and media.</a:t>
                      </a:r>
                    </a:p>
                  </a:txBody>
                  <a:tcPr/>
                </a:tc>
                <a:extLst>
                  <a:ext uri="{0D108BD9-81ED-4DB2-BD59-A6C34878D82A}">
                    <a16:rowId xmlns:a16="http://schemas.microsoft.com/office/drawing/2014/main" val="2399153363"/>
                  </a:ext>
                </a:extLst>
              </a:tr>
              <a:tr h="1546917">
                <a:tc>
                  <a:txBody>
                    <a:bodyPr/>
                    <a:lstStyle/>
                    <a:p>
                      <a:r>
                        <a:rPr lang="en-US" dirty="0"/>
                        <a:t>   </a:t>
                      </a:r>
                      <a:r>
                        <a:rPr lang="en-US" sz="1200" dirty="0">
                          <a:latin typeface="Times New Roman" panose="02020603050405020304" pitchFamily="18" charset="0"/>
                          <a:cs typeface="Times New Roman" panose="02020603050405020304" pitchFamily="18" charset="0"/>
                        </a:rPr>
                        <a:t>4</a:t>
                      </a:r>
                    </a:p>
                  </a:txBody>
                  <a:tcPr/>
                </a:tc>
                <a:tc>
                  <a:txBody>
                    <a:bodyPr/>
                    <a:lstStyle/>
                    <a:p>
                      <a:r>
                        <a:rPr lang="en-US" sz="1200" dirty="0">
                          <a:latin typeface="Times New Roman" panose="02020603050405020304" pitchFamily="18" charset="0"/>
                          <a:cs typeface="Times New Roman" panose="02020603050405020304" pitchFamily="18" charset="0"/>
                        </a:rPr>
                        <a:t>Video Streaming OTT Platforms: A Comparative</a:t>
                      </a:r>
                      <a:r>
                        <a:rPr lang="en-US" sz="1200" baseline="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Study of their Streaming Infrastructure with</a:t>
                      </a:r>
                    </a:p>
                    <a:p>
                      <a:r>
                        <a:rPr lang="en-US" sz="1200" dirty="0">
                          <a:latin typeface="Times New Roman" panose="02020603050405020304" pitchFamily="18" charset="0"/>
                          <a:cs typeface="Times New Roman" panose="02020603050405020304" pitchFamily="18" charset="0"/>
                        </a:rPr>
                        <a:t>Strategies</a:t>
                      </a:r>
                      <a:r>
                        <a:rPr lang="en-US" sz="1200" baseline="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Implemented</a:t>
                      </a:r>
                    </a:p>
                  </a:txBody>
                  <a:tcPr/>
                </a:tc>
                <a:tc>
                  <a:txBody>
                    <a:bodyPr/>
                    <a:lstStyle/>
                    <a:p>
                      <a:r>
                        <a:rPr lang="en-US" sz="1200" dirty="0">
                          <a:latin typeface="Times New Roman" panose="02020603050405020304" pitchFamily="18" charset="0"/>
                          <a:cs typeface="Times New Roman" panose="02020603050405020304" pitchFamily="18" charset="0"/>
                        </a:rPr>
                        <a:t>2022</a:t>
                      </a:r>
                    </a:p>
                  </a:txBody>
                  <a:tcPr/>
                </a:tc>
                <a:tc>
                  <a:txBody>
                    <a:bodyPr/>
                    <a:lstStyle/>
                    <a:p>
                      <a:r>
                        <a:rPr lang="en-US" sz="1200" dirty="0">
                          <a:latin typeface="Times New Roman" panose="02020603050405020304" pitchFamily="18" charset="0"/>
                          <a:cs typeface="Times New Roman" panose="02020603050405020304" pitchFamily="18" charset="0"/>
                        </a:rPr>
                        <a:t>This paper explores strategies of OTT platforms in India, focusing on content acquisition, personalization, market expansion, and regulatory compliance.</a:t>
                      </a:r>
                    </a:p>
                  </a:txBody>
                  <a:tcPr/>
                </a:tc>
                <a:tc>
                  <a:txBody>
                    <a:bodyPr/>
                    <a:lstStyle/>
                    <a:p>
                      <a:r>
                        <a:rPr lang="en-US" sz="1200" dirty="0">
                          <a:latin typeface="Times New Roman" panose="02020603050405020304" pitchFamily="18" charset="0"/>
                          <a:cs typeface="Times New Roman" panose="02020603050405020304" pitchFamily="18" charset="0"/>
                        </a:rPr>
                        <a:t>Content-Based Filtering, Regression </a:t>
                      </a:r>
                      <a:r>
                        <a:rPr lang="en-US" sz="1200" dirty="0" err="1">
                          <a:latin typeface="Times New Roman" panose="02020603050405020304" pitchFamily="18" charset="0"/>
                          <a:cs typeface="Times New Roman" panose="02020603050405020304" pitchFamily="18" charset="0"/>
                        </a:rPr>
                        <a:t>Models,NLP</a:t>
                      </a:r>
                      <a:r>
                        <a:rPr lang="en-US" sz="1200" dirty="0">
                          <a:latin typeface="Times New Roman" panose="02020603050405020304" pitchFamily="18" charset="0"/>
                          <a:cs typeface="Times New Roman" panose="02020603050405020304" pitchFamily="18" charset="0"/>
                        </a:rPr>
                        <a:t>.</a:t>
                      </a:r>
                    </a:p>
                  </a:txBody>
                  <a:tcPr/>
                </a:tc>
                <a:tc>
                  <a:txBody>
                    <a:bodyPr/>
                    <a:lstStyle/>
                    <a:p>
                      <a:r>
                        <a:rPr lang="en-US" sz="1200" dirty="0">
                          <a:latin typeface="Times New Roman" panose="02020603050405020304" pitchFamily="18" charset="0"/>
                          <a:cs typeface="Times New Roman" panose="02020603050405020304" pitchFamily="18" charset="0"/>
                        </a:rPr>
                        <a:t>Effective content strategy, personalization, market expansion, and compliance with regulations are crucial for OTT platforms' success in India.</a:t>
                      </a:r>
                    </a:p>
                  </a:txBody>
                  <a:tcPr/>
                </a:tc>
                <a:extLst>
                  <a:ext uri="{0D108BD9-81ED-4DB2-BD59-A6C34878D82A}">
                    <a16:rowId xmlns:a16="http://schemas.microsoft.com/office/drawing/2014/main" val="3183449785"/>
                  </a:ext>
                </a:extLst>
              </a:tr>
            </a:tbl>
          </a:graphicData>
        </a:graphic>
      </p:graphicFrame>
    </p:spTree>
    <p:extLst>
      <p:ext uri="{BB962C8B-B14F-4D97-AF65-F5344CB8AC3E}">
        <p14:creationId xmlns:p14="http://schemas.microsoft.com/office/powerpoint/2010/main" val="4262564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487863-83B9-0CF5-B2BE-A7538EF863DE}"/>
              </a:ext>
            </a:extLst>
          </p:cNvPr>
          <p:cNvSpPr>
            <a:spLocks noGrp="1"/>
          </p:cNvSpPr>
          <p:nvPr>
            <p:ph type="title"/>
          </p:nvPr>
        </p:nvSpPr>
        <p:spPr>
          <a:xfrm>
            <a:off x="533400" y="285750"/>
            <a:ext cx="6447501" cy="990600"/>
          </a:xfrm>
        </p:spPr>
        <p:txBody>
          <a:bodyPr>
            <a:normAutofit/>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Existing system</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5871662-2337-2922-1148-10448FB07F7B}"/>
              </a:ext>
            </a:extLst>
          </p:cNvPr>
          <p:cNvSpPr txBox="1"/>
          <p:nvPr/>
        </p:nvSpPr>
        <p:spPr>
          <a:xfrm>
            <a:off x="533400" y="971550"/>
            <a:ext cx="4800600" cy="3693319"/>
          </a:xfrm>
          <a:prstGeom prst="rect">
            <a:avLst/>
          </a:prstGeom>
          <a:noFill/>
        </p:spPr>
        <p:txBody>
          <a:bodyPr wrap="square">
            <a:spAutoFit/>
          </a:bodyPr>
          <a:lstStyle/>
          <a:p>
            <a:pPr marL="285750" indent="-285750">
              <a:buFont typeface="Wingdings" panose="05000000000000000000" pitchFamily="2" charset="2"/>
              <a:buChar char="ü"/>
            </a:pPr>
            <a:r>
              <a:rPr lang="en-IN" b="1" dirty="0">
                <a:latin typeface="Times New Roman" panose="02020603050405020304" pitchFamily="18" charset="0"/>
                <a:cs typeface="Times New Roman" panose="02020603050405020304" pitchFamily="18" charset="0"/>
              </a:rPr>
              <a:t>AGGLOMERATIVE HIERARCHICAL CLUSTERING ANALYSIS</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Hierarchical clustering is another unsupervised machine learning    algorithm, which is used to group the unlabeled datasets into a cluster and also known as </a:t>
            </a:r>
            <a:r>
              <a:rPr lang="en-US" sz="1600" b="1" dirty="0">
                <a:latin typeface="Times New Roman" panose="02020603050405020304" pitchFamily="18" charset="0"/>
                <a:cs typeface="Times New Roman" panose="02020603050405020304" pitchFamily="18" charset="0"/>
              </a:rPr>
              <a:t>hierarchical cluster analysis.</a:t>
            </a: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The method can be sensitive to noise and outliers, which can impact the accuracy and structure of the dendrogram.</a:t>
            </a:r>
          </a:p>
          <a:p>
            <a:pPr marL="285750"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Provides the movies randomly by clustering related content into one cluster.</a:t>
            </a:r>
          </a:p>
          <a:p>
            <a:pPr marL="285750" indent="-285750" algn="just">
              <a:buFont typeface="Wingdings" panose="05000000000000000000" pitchFamily="2" charset="2"/>
              <a:buChar char="ü"/>
            </a:pPr>
            <a:endParaRPr lang="en-IN" dirty="0">
              <a:latin typeface="Times New Roman" panose="02020603050405020304" pitchFamily="18" charset="0"/>
              <a:cs typeface="Times New Roman" panose="02020603050405020304" pitchFamily="18" charset="0"/>
            </a:endParaRPr>
          </a:p>
        </p:txBody>
      </p:sp>
      <p:sp>
        <p:nvSpPr>
          <p:cNvPr id="2" name="Rectangle 2"/>
          <p:cNvSpPr>
            <a:spLocks noChangeArrowheads="1"/>
          </p:cNvSpPr>
          <p:nvPr/>
        </p:nvSpPr>
        <p:spPr bwMode="auto">
          <a:xfrm>
            <a:off x="1905000" y="2952220"/>
            <a:ext cx="907398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5" name="Picture 2" descr="IMG_25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2600" y="2114550"/>
            <a:ext cx="2057400" cy="16002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1905000" y="5115983"/>
            <a:ext cx="907398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71212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361950"/>
            <a:ext cx="6447501" cy="990600"/>
          </a:xfrm>
        </p:spPr>
        <p:txBody>
          <a:bodyPr>
            <a:normAutofit/>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Drawbacks Of Existing System</a:t>
            </a:r>
          </a:p>
        </p:txBody>
      </p:sp>
      <p:sp>
        <p:nvSpPr>
          <p:cNvPr id="3" name="Content Placeholder 2"/>
          <p:cNvSpPr>
            <a:spLocks noGrp="1"/>
          </p:cNvSpPr>
          <p:nvPr>
            <p:ph idx="1"/>
          </p:nvPr>
        </p:nvSpPr>
        <p:spPr>
          <a:xfrm>
            <a:off x="609600" y="1123950"/>
            <a:ext cx="6447501" cy="2910580"/>
          </a:xfrm>
        </p:spPr>
        <p:txBody>
          <a:bodyPr>
            <a:normAutofit/>
          </a:bodyPr>
          <a:lstStyle/>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Computational Complexity</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Scalability Issues</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Sensitivity to Noise and Outliers</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Fixed Number of Clusters</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Limited Scalability</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Potential Accuracy Issues</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Lack of Flexibility</a:t>
            </a:r>
          </a:p>
          <a:p>
            <a:pPr>
              <a:buFont typeface="Wingdings" panose="05000000000000000000" pitchFamily="2" charset="2"/>
              <a:buChar char="q"/>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3926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61950"/>
            <a:ext cx="6553200" cy="566822"/>
          </a:xfrm>
          <a:prstGeom prst="rect">
            <a:avLst/>
          </a:prstGeom>
        </p:spPr>
        <p:txBody>
          <a:bodyPr vert="horz" wrap="square" lIns="0" tIns="12700" rIns="0" bIns="0" rtlCol="0">
            <a:spAutoFit/>
          </a:bodyPr>
          <a:lstStyle/>
          <a:p>
            <a:pPr marL="12700">
              <a:lnSpc>
                <a:spcPct val="100000"/>
              </a:lnSpc>
              <a:spcBef>
                <a:spcPts val="100"/>
              </a:spcBef>
            </a:pPr>
            <a:r>
              <a:rPr lang="en-US" sz="3600" b="1" spc="-5" dirty="0">
                <a:solidFill>
                  <a:schemeClr val="accent1">
                    <a:lumMod val="75000"/>
                  </a:schemeClr>
                </a:solidFill>
                <a:latin typeface="Times New Roman" panose="02020603050405020304" pitchFamily="18" charset="0"/>
                <a:cs typeface="Times New Roman" panose="02020603050405020304" pitchFamily="18" charset="0"/>
              </a:rPr>
              <a:t>Proposed System</a:t>
            </a:r>
            <a:endParaRPr sz="3600" b="1" spc="-5"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609600" y="1047750"/>
            <a:ext cx="8077200" cy="3898118"/>
          </a:xfrm>
          <a:prstGeom prst="rect">
            <a:avLst/>
          </a:prstGeom>
        </p:spPr>
        <p:txBody>
          <a:bodyPr vert="horz" wrap="square" lIns="0" tIns="12700" rIns="0" bIns="0" rtlCol="0">
            <a:spAutoFit/>
          </a:bodyPr>
          <a:lstStyle/>
          <a:p>
            <a:pPr marL="297815" marR="5080" indent="-285750" algn="just">
              <a:lnSpc>
                <a:spcPct val="114599"/>
              </a:lnSpc>
              <a:spcBef>
                <a:spcPts val="100"/>
              </a:spcBef>
              <a:buFont typeface="Wingdings" panose="05000000000000000000" pitchFamily="2" charset="2"/>
              <a:buChar char="q"/>
              <a:tabLst>
                <a:tab pos="379095" algn="l"/>
                <a:tab pos="379730" algn="l"/>
              </a:tabLst>
            </a:pPr>
            <a:r>
              <a:rPr lang="en-US" dirty="0">
                <a:latin typeface="Times New Roman" panose="02020603050405020304" pitchFamily="18" charset="0"/>
                <a:cs typeface="Times New Roman" panose="02020603050405020304" pitchFamily="18" charset="0"/>
              </a:rPr>
              <a:t>It cluster the movies and ratings according to similarity.</a:t>
            </a:r>
          </a:p>
          <a:p>
            <a:pPr marL="297815" marR="5080" indent="-285750" algn="just">
              <a:lnSpc>
                <a:spcPct val="114599"/>
              </a:lnSpc>
              <a:spcBef>
                <a:spcPts val="100"/>
              </a:spcBef>
              <a:buFont typeface="Wingdings" panose="05000000000000000000" pitchFamily="2" charset="2"/>
              <a:buChar char="q"/>
              <a:tabLst>
                <a:tab pos="379095" algn="l"/>
                <a:tab pos="379730" algn="l"/>
              </a:tabLst>
            </a:pPr>
            <a:r>
              <a:rPr lang="en-US" dirty="0">
                <a:latin typeface="Times New Roman" panose="02020603050405020304" pitchFamily="18" charset="0"/>
                <a:cs typeface="Times New Roman" panose="02020603050405020304" pitchFamily="18" charset="0"/>
              </a:rPr>
              <a:t>It analyze that on which time what type of movies are getting high rating and most people are watching.</a:t>
            </a:r>
          </a:p>
          <a:p>
            <a:pPr marL="297815" marR="5080" indent="-285750" algn="just">
              <a:lnSpc>
                <a:spcPct val="114599"/>
              </a:lnSpc>
              <a:spcBef>
                <a:spcPts val="100"/>
              </a:spcBef>
              <a:buFont typeface="Wingdings" panose="05000000000000000000" pitchFamily="2" charset="2"/>
              <a:buChar char="q"/>
              <a:tabLst>
                <a:tab pos="379095" algn="l"/>
                <a:tab pos="379730" algn="l"/>
              </a:tabLst>
            </a:pPr>
            <a:r>
              <a:rPr lang="en-US" dirty="0">
                <a:latin typeface="Times New Roman" panose="02020603050405020304" pitchFamily="18" charset="0"/>
                <a:cs typeface="Times New Roman" panose="02020603050405020304" pitchFamily="18" charset="0"/>
              </a:rPr>
              <a:t>Based on the rating the movies will be released into OTT platforms.</a:t>
            </a:r>
          </a:p>
          <a:p>
            <a:pPr marL="297815" marR="5080" indent="-285750" algn="just">
              <a:lnSpc>
                <a:spcPct val="114599"/>
              </a:lnSpc>
              <a:spcBef>
                <a:spcPts val="100"/>
              </a:spcBef>
              <a:buFont typeface="Wingdings" panose="05000000000000000000" pitchFamily="2" charset="2"/>
              <a:buChar char="q"/>
              <a:tabLst>
                <a:tab pos="379095" algn="l"/>
                <a:tab pos="379730" algn="l"/>
              </a:tabLst>
            </a:pPr>
            <a:r>
              <a:rPr lang="en-US" dirty="0">
                <a:latin typeface="Times New Roman" panose="02020603050405020304" pitchFamily="18" charset="0"/>
                <a:cs typeface="Times New Roman" panose="02020603050405020304" pitchFamily="18" charset="0"/>
              </a:rPr>
              <a:t>By this it will very helpful to producers and content providers by getting large </a:t>
            </a:r>
            <a:r>
              <a:rPr lang="en-US" dirty="0" err="1">
                <a:latin typeface="Times New Roman" panose="02020603050405020304" pitchFamily="18" charset="0"/>
                <a:cs typeface="Times New Roman" panose="02020603050405020304" pitchFamily="18" charset="0"/>
              </a:rPr>
              <a:t>collections.also</a:t>
            </a:r>
            <a:r>
              <a:rPr lang="en-US" dirty="0">
                <a:latin typeface="Times New Roman" panose="02020603050405020304" pitchFamily="18" charset="0"/>
                <a:cs typeface="Times New Roman" panose="02020603050405020304" pitchFamily="18" charset="0"/>
              </a:rPr>
              <a:t> useful for the people they can watch the movies according to their preferences.</a:t>
            </a:r>
          </a:p>
          <a:p>
            <a:pPr marL="297815" marR="5080" indent="-285750" algn="just">
              <a:lnSpc>
                <a:spcPct val="114599"/>
              </a:lnSpc>
              <a:spcBef>
                <a:spcPts val="100"/>
              </a:spcBef>
              <a:buFont typeface="Wingdings" panose="05000000000000000000" pitchFamily="2" charset="2"/>
              <a:buChar char="q"/>
              <a:tabLst>
                <a:tab pos="379095" algn="l"/>
                <a:tab pos="379730" algn="l"/>
              </a:tabLst>
            </a:pPr>
            <a:r>
              <a:rPr lang="en-US" dirty="0">
                <a:latin typeface="Times New Roman" panose="02020603050405020304" pitchFamily="18" charset="0"/>
                <a:cs typeface="Times New Roman" panose="02020603050405020304" pitchFamily="18" charset="0"/>
              </a:rPr>
              <a:t>K-means clustering algorithm is used which clusters data by minimizing intra-cluster distances via centroid optimization</a:t>
            </a:r>
          </a:p>
          <a:p>
            <a:pPr marL="297815" marR="5080" indent="-285750">
              <a:lnSpc>
                <a:spcPct val="114599"/>
              </a:lnSpc>
              <a:spcBef>
                <a:spcPts val="100"/>
              </a:spcBef>
              <a:buFont typeface="Wingdings" panose="05000000000000000000" pitchFamily="2" charset="2"/>
              <a:buChar char="q"/>
              <a:tabLst>
                <a:tab pos="379095" algn="l"/>
                <a:tab pos="379730" algn="l"/>
              </a:tabLst>
            </a:pPr>
            <a:endParaRPr lang="en-US" dirty="0">
              <a:latin typeface="Times New Roman" panose="02020603050405020304" pitchFamily="18" charset="0"/>
              <a:cs typeface="Times New Roman" panose="02020603050405020304" pitchFamily="18" charset="0"/>
            </a:endParaRPr>
          </a:p>
          <a:p>
            <a:pPr marL="297815" marR="5080" indent="-285750">
              <a:lnSpc>
                <a:spcPct val="114599"/>
              </a:lnSpc>
              <a:spcBef>
                <a:spcPts val="100"/>
              </a:spcBef>
              <a:buFont typeface="Wingdings" panose="05000000000000000000" pitchFamily="2" charset="2"/>
              <a:buChar char="q"/>
              <a:tabLst>
                <a:tab pos="379095" algn="l"/>
                <a:tab pos="379730" algn="l"/>
              </a:tabLst>
            </a:pPr>
            <a:endParaRPr lang="en-US" dirty="0"/>
          </a:p>
          <a:p>
            <a:pPr marL="297815" marR="5080" indent="-285750">
              <a:lnSpc>
                <a:spcPct val="114599"/>
              </a:lnSpc>
              <a:spcBef>
                <a:spcPts val="100"/>
              </a:spcBef>
              <a:buFont typeface="Wingdings" panose="05000000000000000000" pitchFamily="2" charset="2"/>
              <a:buChar char="q"/>
              <a:tabLst>
                <a:tab pos="379095" algn="l"/>
                <a:tab pos="379730" algn="l"/>
              </a:tabLst>
            </a:pPr>
            <a:endParaRPr sz="1800" dirty="0">
              <a:latin typeface="Arial MT"/>
              <a:cs typeface="Arial MT"/>
            </a:endParaRPr>
          </a:p>
        </p:txBody>
      </p:sp>
    </p:spTree>
  </p:cSld>
  <p:clrMapOvr>
    <a:masterClrMapping/>
  </p:clrMapOvr>
</p:sld>
</file>

<file path=ppt/theme/theme1.xml><?xml version="1.0" encoding="utf-8"?>
<a:theme xmlns:a="http://schemas.openxmlformats.org/drawingml/2006/main" name="1_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Face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2931</TotalTime>
  <Words>1615</Words>
  <Application>Microsoft Office PowerPoint</Application>
  <PresentationFormat>On-screen Show (16:9)</PresentationFormat>
  <Paragraphs>168</Paragraphs>
  <Slides>35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35</vt:i4>
      </vt:variant>
    </vt:vector>
  </HeadingPairs>
  <TitlesOfParts>
    <vt:vector size="44" baseType="lpstr">
      <vt:lpstr>Arial</vt:lpstr>
      <vt:lpstr>Arial MT</vt:lpstr>
      <vt:lpstr>Calibri</vt:lpstr>
      <vt:lpstr>Times New Roman</vt:lpstr>
      <vt:lpstr>Trebuchet MS</vt:lpstr>
      <vt:lpstr>Wingdings</vt:lpstr>
      <vt:lpstr>Wingdings 3</vt:lpstr>
      <vt:lpstr>1_Facet</vt:lpstr>
      <vt:lpstr>Facet</vt:lpstr>
      <vt:lpstr>PowerPoint Presentation</vt:lpstr>
      <vt:lpstr>Table of Content</vt:lpstr>
      <vt:lpstr>Abstract </vt:lpstr>
      <vt:lpstr>Introduction </vt:lpstr>
      <vt:lpstr>Literature Survey</vt:lpstr>
      <vt:lpstr>Literature Survey</vt:lpstr>
      <vt:lpstr>Existing system</vt:lpstr>
      <vt:lpstr>Drawbacks Of Existing System</vt:lpstr>
      <vt:lpstr>Proposed System</vt:lpstr>
      <vt:lpstr>Advantages of Proposed System</vt:lpstr>
      <vt:lpstr>Project Scope</vt:lpstr>
      <vt:lpstr>Objective</vt:lpstr>
      <vt:lpstr>Modules</vt:lpstr>
      <vt:lpstr>System Architecture</vt:lpstr>
      <vt:lpstr>Software Requirements</vt:lpstr>
      <vt:lpstr>Hardware Requirements</vt:lpstr>
      <vt:lpstr>SYSTEM DESIGN </vt:lpstr>
      <vt:lpstr>Activity Diagram</vt:lpstr>
      <vt:lpstr>Usecase Diagram</vt:lpstr>
      <vt:lpstr>Sequence Diagram</vt:lpstr>
      <vt:lpstr>Testing strategies</vt:lpstr>
      <vt:lpstr>System Testing A type of testing that verifies the complete and integrated system to ensure it meets the specified requirements. It checks the system's overall functionality and performance. White Box Testing: Testing based on the internal structure of the application, where the tester knows the code and design. It focuses on verifying the flow of inputs through the code. Black Box Testing: Testing where the internal workings of the application are not known to the tester. It focuses on validating the system's outputs based on various inputs. </vt:lpstr>
      <vt:lpstr>Output Screens</vt:lpstr>
      <vt:lpstr>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Enhancements</vt:lpstr>
      <vt:lpstr>Conclusion</vt:lpstr>
      <vt:lpstr>References </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Duppalapally Vinaykumar</dc:creator>
  <cp:lastModifiedBy>Shirisha Pandanaboina</cp:lastModifiedBy>
  <cp:revision>75</cp:revision>
  <dcterms:created xsi:type="dcterms:W3CDTF">2021-11-18T05:18:07Z</dcterms:created>
  <dcterms:modified xsi:type="dcterms:W3CDTF">2024-12-05T13:42:10Z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