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3"/>
  </p:sldMasterIdLst>
  <p:sldIdLst>
    <p:sldId id="332" r:id="rId4"/>
    <p:sldId id="312" r:id="rId5"/>
    <p:sldId id="257" r:id="rId6"/>
    <p:sldId id="258" r:id="rId7"/>
    <p:sldId id="259" r:id="rId8"/>
    <p:sldId id="335" r:id="rId9"/>
    <p:sldId id="314" r:id="rId10"/>
    <p:sldId id="336" r:id="rId11"/>
    <p:sldId id="334" r:id="rId12"/>
    <p:sldId id="265" r:id="rId13"/>
    <p:sldId id="266" r:id="rId14"/>
    <p:sldId id="326" r:id="rId15"/>
    <p:sldId id="333" r:id="rId16"/>
    <p:sldId id="315" r:id="rId17"/>
    <p:sldId id="316" r:id="rId18"/>
    <p:sldId id="327" r:id="rId19"/>
    <p:sldId id="317" r:id="rId20"/>
    <p:sldId id="352" r:id="rId21"/>
    <p:sldId id="353" r:id="rId22"/>
    <p:sldId id="354" r:id="rId23"/>
    <p:sldId id="355" r:id="rId24"/>
    <p:sldId id="356" r:id="rId25"/>
    <p:sldId id="357" r:id="rId26"/>
    <p:sldId id="358" r:id="rId27"/>
    <p:sldId id="359" r:id="rId28"/>
    <p:sldId id="360" r:id="rId29"/>
    <p:sldId id="361" r:id="rId30"/>
    <p:sldId id="325" r:id="rId31"/>
    <p:sldId id="311" r:id="rId32"/>
    <p:sldId id="337" r:id="rId33"/>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C7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068" autoAdjust="0"/>
  </p:normalViewPr>
  <p:slideViewPr>
    <p:cSldViewPr showGuides="1">
      <p:cViewPr varScale="1">
        <p:scale>
          <a:sx n="109" d="100"/>
          <a:sy n="109" d="100"/>
        </p:scale>
        <p:origin x="734"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fld>
            <a:endParaRPr lang="en-I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endParaRPr lang="en-US" sz="6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panose="020B0604020202020204"/>
              </a:rPr>
              <a:t>”</a:t>
            </a:r>
            <a:endParaRPr lang="en-US" sz="1350"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fld>
            <a:endParaRPr lang="en-I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endParaRPr lang="en-US" sz="6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panose="020B0604020202020204"/>
              </a:rPr>
              <a:t>”</a:t>
            </a:r>
            <a:endParaRPr lang="en-US" sz="6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70C0"/>
                </a:solidFill>
                <a:latin typeface="Arial" panose="020B0604020202020204"/>
                <a:cs typeface="Arial" panose="020B0604020202020204"/>
              </a:defRPr>
            </a:lvl1pPr>
          </a:lstStyle>
          <a:p/>
        </p:txBody>
      </p:sp>
      <p:sp>
        <p:nvSpPr>
          <p:cNvPr id="3" name="Holder 3"/>
          <p:cNvSpPr>
            <a:spLocks noGrp="1"/>
          </p:cNvSpPr>
          <p:nvPr>
            <p:ph sz="half" idx="2"/>
          </p:nvPr>
        </p:nvSpPr>
        <p:spPr>
          <a:xfrm>
            <a:off x="240924" y="970718"/>
            <a:ext cx="2713355" cy="2959100"/>
          </a:xfrm>
          <a:prstGeom prst="rect">
            <a:avLst/>
          </a:prstGeom>
        </p:spPr>
        <p:txBody>
          <a:bodyPr wrap="square" lIns="0" tIns="0" rIns="0" bIns="0">
            <a:spAutoFit/>
          </a:bodyPr>
          <a:lstStyle>
            <a:lvl1pPr>
              <a:defRPr sz="2400" b="1" i="0">
                <a:solidFill>
                  <a:schemeClr val="tx1"/>
                </a:solidFill>
                <a:latin typeface="Arial" panose="020B0604020202020204"/>
                <a:cs typeface="Arial" panose="020B0604020202020204"/>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0965" indent="0">
              <a:buNone/>
              <a:defRPr sz="750"/>
            </a:lvl5pPr>
            <a:lvl6pPr marL="1713865" indent="0">
              <a:buNone/>
              <a:defRPr sz="750"/>
            </a:lvl6pPr>
            <a:lvl7pPr marL="2056765" indent="0">
              <a:buNone/>
              <a:defRPr sz="750"/>
            </a:lvl7pPr>
            <a:lvl8pPr marL="2399665" indent="0">
              <a:buNone/>
              <a:defRPr sz="750"/>
            </a:lvl8pPr>
            <a:lvl9pPr marL="2742565"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2" Type="http://schemas.openxmlformats.org/officeDocument/2006/relationships/theme" Target="../theme/theme2.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B6F15528-21DE-4FAA-801E-634DDDAF4B2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panose="05040102010807070707" charset="2"/>
        <a:buChar char=""/>
        <a:defRPr sz="1350" kern="1200">
          <a:solidFill>
            <a:schemeClr val="tx1">
              <a:lumMod val="75000"/>
              <a:lumOff val="25000"/>
            </a:schemeClr>
          </a:solidFill>
          <a:latin typeface="+mn-lt"/>
          <a:ea typeface="+mn-ea"/>
          <a:cs typeface="+mn-cs"/>
        </a:defRPr>
      </a:lvl1pPr>
      <a:lvl2pPr marL="557530" indent="-214630" algn="l" defTabSz="342900" rtl="0" eaLnBrk="1" latinLnBrk="0" hangingPunct="1">
        <a:spcBef>
          <a:spcPts val="75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panose="05040102010807070707"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panose="05040102010807070707"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panose="05040102010807070707"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panose="05040102010807070707"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panose="05040102010807070707"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panose="05040102010807070707"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panose="05040102010807070707"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441879"/>
            <a:ext cx="9144000" cy="1714500"/>
          </a:xfrm>
          <a:custGeom>
            <a:avLst/>
            <a:gdLst/>
            <a:ahLst/>
            <a:cxnLst/>
            <a:rect l="l" t="t" r="r" b="b"/>
            <a:pathLst>
              <a:path w="9144000" h="1714500">
                <a:moveTo>
                  <a:pt x="0" y="1714499"/>
                </a:moveTo>
                <a:lnTo>
                  <a:pt x="9143999" y="1714499"/>
                </a:lnTo>
                <a:lnTo>
                  <a:pt x="9143999" y="0"/>
                </a:lnTo>
                <a:lnTo>
                  <a:pt x="0" y="0"/>
                </a:lnTo>
                <a:lnTo>
                  <a:pt x="0" y="1714499"/>
                </a:lnTo>
                <a:close/>
              </a:path>
            </a:pathLst>
          </a:custGeom>
          <a:solidFill>
            <a:schemeClr val="accent6">
              <a:lumMod val="75000"/>
            </a:schemeClr>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 name="object 3"/>
          <p:cNvGrpSpPr/>
          <p:nvPr/>
        </p:nvGrpSpPr>
        <p:grpSpPr>
          <a:xfrm>
            <a:off x="0" y="-2540"/>
            <a:ext cx="9144000" cy="3429000"/>
            <a:chOff x="0" y="0"/>
            <a:chExt cx="9144000" cy="3429000"/>
          </a:xfrm>
        </p:grpSpPr>
        <p:sp>
          <p:nvSpPr>
            <p:cNvPr id="4" name="object 4"/>
            <p:cNvSpPr/>
            <p:nvPr/>
          </p:nvSpPr>
          <p:spPr>
            <a:xfrm>
              <a:off x="0" y="0"/>
              <a:ext cx="9144000" cy="3429000"/>
            </a:xfrm>
            <a:custGeom>
              <a:avLst/>
              <a:gdLst/>
              <a:ahLst/>
              <a:cxnLst/>
              <a:rect l="l" t="t" r="r" b="b"/>
              <a:pathLst>
                <a:path w="9144000" h="3429000">
                  <a:moveTo>
                    <a:pt x="9143999" y="3428999"/>
                  </a:moveTo>
                  <a:lnTo>
                    <a:pt x="0" y="3428999"/>
                  </a:lnTo>
                  <a:lnTo>
                    <a:pt x="0" y="0"/>
                  </a:lnTo>
                  <a:lnTo>
                    <a:pt x="9143999" y="0"/>
                  </a:lnTo>
                  <a:lnTo>
                    <a:pt x="9143999" y="3428999"/>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object 5"/>
            <p:cNvPicPr/>
            <p:nvPr/>
          </p:nvPicPr>
          <p:blipFill>
            <a:blip r:embed="rId1" cstate="print"/>
            <a:stretch>
              <a:fillRect/>
            </a:stretch>
          </p:blipFill>
          <p:spPr>
            <a:xfrm>
              <a:off x="49325" y="27825"/>
              <a:ext cx="1501724" cy="1201385"/>
            </a:xfrm>
            <a:prstGeom prst="rect">
              <a:avLst/>
            </a:prstGeom>
          </p:spPr>
        </p:pic>
      </p:grpSp>
      <p:sp>
        <p:nvSpPr>
          <p:cNvPr id="6" name="object 6"/>
          <p:cNvSpPr txBox="1"/>
          <p:nvPr/>
        </p:nvSpPr>
        <p:spPr>
          <a:xfrm>
            <a:off x="5155037" y="3426690"/>
            <a:ext cx="2007763" cy="1507913"/>
          </a:xfrm>
          <a:prstGeom prst="rect">
            <a:avLst/>
          </a:prstGeom>
        </p:spPr>
        <p:txBody>
          <a:bodyPr vert="horz" wrap="square" lIns="0" tIns="12700" rIns="0" bIns="0" rtlCol="0" anchor="t">
            <a:spAutoFit/>
          </a:bodyPr>
          <a:lstStyle/>
          <a:p>
            <a:pPr marL="12700" marR="0" lvl="0" indent="0" algn="l" defTabSz="914400" rtl="0" eaLnBrk="1" fontAlgn="auto" latinLnBrk="0" hangingPunct="1">
              <a:lnSpc>
                <a:spcPct val="100000"/>
              </a:lnSpc>
              <a:spcBef>
                <a:spcPts val="125"/>
              </a:spcBef>
              <a:spcAft>
                <a:spcPts val="0"/>
              </a:spcAft>
              <a:buClrTx/>
              <a:buSzTx/>
              <a:buFontTx/>
              <a:buNone/>
              <a:defRPr/>
            </a:pPr>
            <a:r>
              <a:rPr kumimoji="0" lang="en-IN" sz="1400" b="1" i="0" u="none" strike="noStrike" kern="1200" cap="none" spc="40" normalizeH="0" baseline="0" noProof="0" dirty="0">
                <a:ln>
                  <a:noFill/>
                </a:ln>
                <a:solidFill>
                  <a:srgbClr val="FFFFFF"/>
                </a:solidFill>
                <a:effectLst/>
                <a:uLnTx/>
                <a:uFillTx/>
                <a:latin typeface="Times New Roman" panose="02020603050405020304"/>
                <a:ea typeface="+mn-ea"/>
                <a:cs typeface="Times New Roman" panose="02020603050405020304"/>
              </a:rPr>
              <a:t>Presented By</a:t>
            </a:r>
            <a:endParaRPr kumimoji="0" lang="en-IN" sz="1400" b="0" i="0" u="none" strike="noStrike" kern="1200" cap="none" spc="0" normalizeH="0" baseline="0" noProof="0" dirty="0">
              <a:ln>
                <a:noFill/>
              </a:ln>
              <a:solidFill>
                <a:prstClr val="black"/>
              </a:solidFill>
              <a:effectLst/>
              <a:uLnTx/>
              <a:uFillTx/>
              <a:latin typeface="Times New Roman" panose="02020603050405020304"/>
              <a:ea typeface="+mn-ea"/>
              <a:cs typeface="Times New Roman" panose="02020603050405020304"/>
            </a:endParaRPr>
          </a:p>
          <a:p>
            <a:pPr marL="12700" marR="5080" lvl="0" indent="0" algn="l" defTabSz="914400" rtl="0" eaLnBrk="1" fontAlgn="auto" latinLnBrk="0" hangingPunct="1">
              <a:lnSpc>
                <a:spcPct val="150000"/>
              </a:lnSpc>
              <a:spcBef>
                <a:spcPts val="95"/>
              </a:spcBef>
              <a:spcAft>
                <a:spcPts val="0"/>
              </a:spcAft>
              <a:buClrTx/>
              <a:buSzTx/>
              <a:buFontTx/>
              <a:buNone/>
              <a:defRPr/>
            </a:pPr>
            <a:r>
              <a:rPr kumimoji="0" lang="en-IN" sz="1400" b="1" i="0" u="none" strike="noStrike" kern="1200" cap="none" spc="10" normalizeH="0" baseline="0" noProof="0" dirty="0">
                <a:ln>
                  <a:noFill/>
                </a:ln>
                <a:solidFill>
                  <a:srgbClr val="FFFFFF"/>
                </a:solidFill>
                <a:effectLst/>
                <a:uLnTx/>
                <a:uFillTx/>
                <a:latin typeface="Times New Roman" panose="02020603050405020304"/>
                <a:ea typeface="+mn-ea"/>
                <a:cs typeface="Times New Roman" panose="02020603050405020304"/>
              </a:rPr>
              <a:t>N. Kireeti           </a:t>
            </a:r>
            <a:r>
              <a:rPr kumimoji="0" lang="en-IN" sz="1400" b="1" i="0" u="none" strike="noStrike" kern="1200" cap="none" spc="5" normalizeH="0" baseline="0" noProof="0" dirty="0">
                <a:ln>
                  <a:noFill/>
                </a:ln>
                <a:solidFill>
                  <a:srgbClr val="FFFFFF"/>
                </a:solidFill>
                <a:effectLst/>
                <a:uLnTx/>
                <a:uFillTx/>
                <a:latin typeface="Times New Roman" panose="02020603050405020304"/>
                <a:ea typeface="+mn-ea"/>
                <a:cs typeface="Times New Roman" panose="02020603050405020304"/>
              </a:rPr>
              <a:t>              P. Shravani</a:t>
            </a:r>
            <a:endParaRPr kumimoji="0" lang="en-IN" sz="1400" b="0" i="0" u="none" strike="noStrike" kern="1200" cap="none" spc="0" normalizeH="0" baseline="0" noProof="0" dirty="0">
              <a:ln>
                <a:noFill/>
              </a:ln>
              <a:solidFill>
                <a:prstClr val="black"/>
              </a:solidFill>
              <a:effectLst/>
              <a:uLnTx/>
              <a:uFillTx/>
              <a:latin typeface="Times New Roman" panose="02020603050405020304"/>
              <a:ea typeface="+mn-ea"/>
              <a:cs typeface="Times New Roman" panose="02020603050405020304"/>
            </a:endParaRPr>
          </a:p>
          <a:p>
            <a:pPr marL="12700" marR="0" lvl="0" indent="0" algn="l" defTabSz="914400" rtl="0" eaLnBrk="1" fontAlgn="auto" latinLnBrk="0" hangingPunct="1">
              <a:lnSpc>
                <a:spcPct val="150000"/>
              </a:lnSpc>
              <a:spcBef>
                <a:spcPts val="0"/>
              </a:spcBef>
              <a:spcAft>
                <a:spcPts val="0"/>
              </a:spcAft>
              <a:buClrTx/>
              <a:buSzTx/>
              <a:buFontTx/>
              <a:buNone/>
              <a:defRPr/>
            </a:pPr>
            <a:r>
              <a:rPr lang="en-IN" sz="1400" b="1" spc="10" dirty="0">
                <a:solidFill>
                  <a:srgbClr val="FFFFFF"/>
                </a:solidFill>
                <a:latin typeface="Times New Roman" panose="02020603050405020304"/>
                <a:cs typeface="Times New Roman" panose="02020603050405020304"/>
              </a:rPr>
              <a:t>Md. Mukhtar</a:t>
            </a:r>
            <a:endParaRPr kumimoji="0" lang="en-IN" sz="1400" b="0" i="0" u="none" strike="noStrike" kern="1200" cap="none" spc="0" normalizeH="0" baseline="0" noProof="0" dirty="0">
              <a:ln>
                <a:noFill/>
              </a:ln>
              <a:solidFill>
                <a:prstClr val="black"/>
              </a:solidFill>
              <a:effectLst/>
              <a:uLnTx/>
              <a:uFillTx/>
              <a:latin typeface="Times New Roman" panose="02020603050405020304"/>
              <a:ea typeface="+mn-ea"/>
              <a:cs typeface="Times New Roman" panose="02020603050405020304"/>
            </a:endParaRPr>
          </a:p>
          <a:p>
            <a:pPr marL="12700" marR="0" lvl="0" indent="0" algn="l" defTabSz="914400" rtl="0" eaLnBrk="1" fontAlgn="auto" latinLnBrk="0" hangingPunct="1">
              <a:lnSpc>
                <a:spcPct val="150000"/>
              </a:lnSpc>
              <a:spcBef>
                <a:spcPts val="110"/>
              </a:spcBef>
              <a:spcAft>
                <a:spcPts val="0"/>
              </a:spcAft>
              <a:buClrTx/>
              <a:buSzTx/>
              <a:buFontTx/>
              <a:buNone/>
              <a:defRPr/>
            </a:pPr>
            <a:r>
              <a:rPr lang="en-IN" sz="1400" b="1" spc="20" dirty="0">
                <a:solidFill>
                  <a:srgbClr val="FFFFFF"/>
                </a:solidFill>
                <a:latin typeface="Times New Roman" panose="02020603050405020304"/>
                <a:cs typeface="Times New Roman" panose="02020603050405020304"/>
              </a:rPr>
              <a:t>D. Koushik</a:t>
            </a:r>
            <a:endParaRPr kumimoji="0" lang="en-IN" sz="1400" b="0" i="0" u="none" strike="noStrike" kern="1200" cap="none" spc="0" normalizeH="0" baseline="0" noProof="0" dirty="0">
              <a:ln>
                <a:noFill/>
              </a:ln>
              <a:solidFill>
                <a:prstClr val="white"/>
              </a:solidFill>
              <a:effectLst/>
              <a:uLnTx/>
              <a:uFillTx/>
              <a:latin typeface="Times New Roman" panose="02020603050405020304"/>
              <a:ea typeface="+mn-ea"/>
              <a:cs typeface="Times New Roman" panose="02020603050405020304"/>
            </a:endParaRPr>
          </a:p>
        </p:txBody>
      </p:sp>
      <p:sp>
        <p:nvSpPr>
          <p:cNvPr id="7" name="object 7"/>
          <p:cNvSpPr txBox="1"/>
          <p:nvPr/>
        </p:nvSpPr>
        <p:spPr>
          <a:xfrm>
            <a:off x="6955745" y="3574693"/>
            <a:ext cx="1535478" cy="1312988"/>
          </a:xfrm>
          <a:prstGeom prst="rect">
            <a:avLst/>
          </a:prstGeom>
        </p:spPr>
        <p:txBody>
          <a:bodyPr vert="horz" wrap="square" lIns="0" tIns="12700" rIns="0" bIns="0" rtlCol="0" anchor="t">
            <a:spAutoFit/>
          </a:bodyPr>
          <a:lstStyle/>
          <a:p>
            <a:pPr marL="0" marR="0" lvl="0" indent="0" algn="l" defTabSz="914400" rtl="0" eaLnBrk="1" fontAlgn="auto" latinLnBrk="0" hangingPunct="1">
              <a:lnSpc>
                <a:spcPct val="150000"/>
              </a:lnSpc>
              <a:spcBef>
                <a:spcPts val="0"/>
              </a:spcBef>
              <a:spcAft>
                <a:spcPts val="0"/>
              </a:spcAft>
              <a:buClrTx/>
              <a:buSzTx/>
              <a:buFontTx/>
              <a:buNone/>
              <a:tabLst>
                <a:tab pos="380365" algn="l"/>
              </a:tabLst>
              <a:defRPr/>
            </a:pPr>
            <a:r>
              <a:rPr kumimoji="0" lang="en-US" sz="1400" b="1" i="0" u="none" strike="noStrike" kern="1200" cap="none" spc="0" normalizeH="0" baseline="0" noProof="0" dirty="0">
                <a:ln>
                  <a:noFill/>
                </a:ln>
                <a:solidFill>
                  <a:prstClr val="white"/>
                </a:solidFill>
                <a:effectLst/>
                <a:uLnTx/>
                <a:uFillTx/>
                <a:latin typeface="Times New Roman" panose="02020603050405020304"/>
                <a:ea typeface="+mn-ea"/>
                <a:cs typeface="Times New Roman" panose="02020603050405020304"/>
              </a:rPr>
              <a:t>:</a:t>
            </a:r>
            <a:r>
              <a:rPr kumimoji="0" lang="en-US" sz="1600" b="1" i="0" u="none" strike="noStrike" kern="1200" cap="none" spc="0" normalizeH="0" baseline="0" noProof="0" dirty="0">
                <a:ln>
                  <a:noFill/>
                </a:ln>
                <a:solidFill>
                  <a:prstClr val="white"/>
                </a:solidFill>
                <a:effectLst/>
                <a:uLnTx/>
                <a:uFillTx/>
                <a:latin typeface="Times New Roman" panose="02020603050405020304"/>
                <a:ea typeface="+mn-ea"/>
                <a:cs typeface="Times New Roman" panose="02020603050405020304"/>
              </a:rPr>
              <a:t> </a:t>
            </a:r>
            <a:r>
              <a:rPr kumimoji="0" lang="en-US" sz="1400" b="1" i="0" u="none" strike="noStrike" kern="1200" cap="none" spc="0" normalizeH="0" baseline="0" noProof="0" dirty="0">
                <a:ln>
                  <a:noFill/>
                </a:ln>
                <a:solidFill>
                  <a:prstClr val="white"/>
                </a:solidFill>
                <a:effectLst/>
                <a:uLnTx/>
                <a:uFillTx/>
                <a:latin typeface="Times New Roman" panose="02020603050405020304"/>
                <a:ea typeface="+mn-ea"/>
                <a:cs typeface="Times New Roman" panose="02020603050405020304"/>
              </a:rPr>
              <a:t>(218R1A0546)</a:t>
            </a:r>
            <a:endParaRPr kumimoji="0" lang="en-US" sz="1400" b="0" i="0" u="none" strike="noStrike" kern="1200" cap="none" spc="0" normalizeH="0" baseline="0" noProof="0" dirty="0">
              <a:ln>
                <a:noFill/>
              </a:ln>
              <a:solidFill>
                <a:prstClr val="white"/>
              </a:solidFill>
              <a:effectLst/>
              <a:uLnTx/>
              <a:uFillTx/>
              <a:latin typeface="Times New Roman" panose="02020603050405020304"/>
              <a:ea typeface="+mn-ea"/>
              <a:cs typeface="Times New Roman" panose="02020603050405020304"/>
            </a:endParaRPr>
          </a:p>
          <a:p>
            <a:pPr marL="0" marR="0" lvl="0" indent="0" algn="l" defTabSz="914400" rtl="0" eaLnBrk="1" fontAlgn="auto" latinLnBrk="0" hangingPunct="1">
              <a:lnSpc>
                <a:spcPct val="150000"/>
              </a:lnSpc>
              <a:spcBef>
                <a:spcPts val="0"/>
              </a:spcBef>
              <a:spcAft>
                <a:spcPts val="0"/>
              </a:spcAft>
              <a:buClrTx/>
              <a:buSzTx/>
              <a:buFontTx/>
              <a:buNone/>
              <a:tabLst>
                <a:tab pos="380365" algn="l"/>
              </a:tabLst>
              <a:defRPr/>
            </a:pPr>
            <a:r>
              <a:rPr kumimoji="0" lang="en-US" sz="1400" b="1" i="0" u="none" strike="noStrike" kern="1200" cap="none" spc="0" normalizeH="0" baseline="0" noProof="0" dirty="0">
                <a:ln>
                  <a:noFill/>
                </a:ln>
                <a:solidFill>
                  <a:prstClr val="white"/>
                </a:solidFill>
                <a:effectLst/>
                <a:uLnTx/>
                <a:uFillTx/>
                <a:latin typeface="Times New Roman" panose="02020603050405020304"/>
                <a:ea typeface="+mn-ea"/>
                <a:cs typeface="Times New Roman" panose="02020603050405020304"/>
              </a:rPr>
              <a:t>:  (218R</a:t>
            </a:r>
            <a:r>
              <a:rPr lang="en-US" sz="1400" b="1" dirty="0">
                <a:solidFill>
                  <a:prstClr val="white"/>
                </a:solidFill>
                <a:latin typeface="Times New Roman" panose="02020603050405020304"/>
                <a:cs typeface="Times New Roman" panose="02020603050405020304"/>
              </a:rPr>
              <a:t>1</a:t>
            </a:r>
            <a:r>
              <a:rPr kumimoji="0" lang="en-US" sz="1400" b="1" i="0" u="none" strike="noStrike" kern="1200" cap="none" spc="0" normalizeH="0" baseline="0" noProof="0" dirty="0">
                <a:ln>
                  <a:noFill/>
                </a:ln>
                <a:solidFill>
                  <a:prstClr val="white"/>
                </a:solidFill>
                <a:effectLst/>
                <a:uLnTx/>
                <a:uFillTx/>
                <a:latin typeface="Times New Roman" panose="02020603050405020304"/>
                <a:ea typeface="+mn-ea"/>
                <a:cs typeface="Times New Roman" panose="02020603050405020304"/>
              </a:rPr>
              <a:t>A0552)</a:t>
            </a:r>
            <a:endParaRPr kumimoji="0" lang="en-US" sz="1400" b="0" i="0" u="none" strike="noStrike" kern="1200" cap="none" spc="0" normalizeH="0" baseline="0" noProof="0" dirty="0">
              <a:ln>
                <a:noFill/>
              </a:ln>
              <a:solidFill>
                <a:prstClr val="white"/>
              </a:solidFill>
              <a:effectLst/>
              <a:uLnTx/>
              <a:uFillTx/>
              <a:latin typeface="Calibri" panose="020F0502020204030204"/>
              <a:ea typeface="Calibri" panose="020F0502020204030204"/>
              <a:cs typeface="Calibri" panose="020F0502020204030204"/>
            </a:endParaRPr>
          </a:p>
          <a:p>
            <a:pPr marL="0" marR="0" lvl="0" indent="0" algn="l" defTabSz="914400" rtl="0" eaLnBrk="1" fontAlgn="auto" latinLnBrk="0" hangingPunct="1">
              <a:lnSpc>
                <a:spcPct val="150000"/>
              </a:lnSpc>
              <a:spcBef>
                <a:spcPts val="0"/>
              </a:spcBef>
              <a:spcAft>
                <a:spcPts val="0"/>
              </a:spcAft>
              <a:buClrTx/>
              <a:buSzTx/>
              <a:buFontTx/>
              <a:buNone/>
              <a:tabLst>
                <a:tab pos="380365" algn="l"/>
              </a:tabLst>
              <a:defRPr/>
            </a:pPr>
            <a:r>
              <a:rPr kumimoji="0" lang="en-US" sz="1400" b="1" i="0" u="none" strike="noStrike" kern="1200" cap="none" spc="0" normalizeH="0" baseline="0" noProof="0" dirty="0">
                <a:ln>
                  <a:noFill/>
                </a:ln>
                <a:solidFill>
                  <a:prstClr val="white"/>
                </a:solidFill>
                <a:effectLst/>
                <a:uLnTx/>
                <a:uFillTx/>
                <a:latin typeface="Times New Roman" panose="02020603050405020304"/>
                <a:ea typeface="+mn-ea"/>
                <a:cs typeface="Times New Roman" panose="02020603050405020304"/>
              </a:rPr>
              <a:t>:  (218R1A054</a:t>
            </a:r>
            <a:r>
              <a:rPr lang="en-US" sz="1400" b="1" dirty="0">
                <a:solidFill>
                  <a:prstClr val="white"/>
                </a:solidFill>
                <a:latin typeface="Times New Roman" panose="02020603050405020304"/>
                <a:cs typeface="Times New Roman" panose="02020603050405020304"/>
              </a:rPr>
              <a:t>3</a:t>
            </a:r>
            <a:r>
              <a:rPr kumimoji="0" lang="en-US" sz="1400" b="1" i="0" u="none" strike="noStrike" kern="1200" cap="none" spc="0" normalizeH="0" baseline="0" noProof="0" dirty="0">
                <a:ln>
                  <a:noFill/>
                </a:ln>
                <a:solidFill>
                  <a:prstClr val="white"/>
                </a:solidFill>
                <a:effectLst/>
                <a:uLnTx/>
                <a:uFillTx/>
                <a:latin typeface="Times New Roman" panose="02020603050405020304"/>
                <a:ea typeface="+mn-ea"/>
                <a:cs typeface="Times New Roman" panose="02020603050405020304"/>
              </a:rPr>
              <a:t>)</a:t>
            </a:r>
            <a:endParaRPr kumimoji="0" lang="en-US" sz="1400" b="0" i="0" u="none" strike="noStrike" kern="1200" cap="none" spc="0" normalizeH="0" baseline="0" noProof="0" dirty="0">
              <a:ln>
                <a:noFill/>
              </a:ln>
              <a:solidFill>
                <a:prstClr val="white"/>
              </a:solidFill>
              <a:effectLst/>
              <a:uLnTx/>
              <a:uFillTx/>
              <a:latin typeface="Times New Roman" panose="02020603050405020304"/>
              <a:ea typeface="+mn-ea"/>
              <a:cs typeface="Times New Roman" panose="02020603050405020304"/>
            </a:endParaRPr>
          </a:p>
          <a:p>
            <a:pPr marL="0" marR="0" lvl="0" indent="0" algn="l" defTabSz="914400" rtl="0" eaLnBrk="1" fontAlgn="auto" latinLnBrk="0" hangingPunct="1">
              <a:lnSpc>
                <a:spcPct val="150000"/>
              </a:lnSpc>
              <a:spcBef>
                <a:spcPts val="0"/>
              </a:spcBef>
              <a:spcAft>
                <a:spcPts val="0"/>
              </a:spcAft>
              <a:buClrTx/>
              <a:buSzTx/>
              <a:buFontTx/>
              <a:buNone/>
              <a:tabLst>
                <a:tab pos="380365" algn="l"/>
              </a:tabLst>
              <a:defRPr/>
            </a:pPr>
            <a:r>
              <a:rPr kumimoji="0" lang="en-US" sz="1400" b="1" i="0" u="none" strike="noStrike" kern="1200" cap="none" spc="0" normalizeH="0" baseline="0" noProof="0" dirty="0">
                <a:ln>
                  <a:noFill/>
                </a:ln>
                <a:solidFill>
                  <a:prstClr val="white"/>
                </a:solidFill>
                <a:effectLst/>
                <a:uLnTx/>
                <a:uFillTx/>
                <a:latin typeface="Times New Roman" panose="02020603050405020304"/>
                <a:ea typeface="+mn-ea"/>
                <a:cs typeface="Times New Roman" panose="02020603050405020304"/>
              </a:rPr>
              <a:t>:  (218R1A0510</a:t>
            </a:r>
            <a:r>
              <a:rPr kumimoji="0" sz="1400" b="1" i="0" u="none" strike="noStrike" kern="1200" cap="none" spc="0" normalizeH="0" baseline="0" noProof="0" dirty="0">
                <a:ln>
                  <a:noFill/>
                </a:ln>
                <a:solidFill>
                  <a:prstClr val="white"/>
                </a:solidFill>
                <a:effectLst/>
                <a:uLnTx/>
                <a:uFillTx/>
                <a:latin typeface="Times New Roman" panose="02020603050405020304"/>
                <a:ea typeface="+mn-ea"/>
                <a:cs typeface="Times New Roman" panose="02020603050405020304"/>
              </a:rPr>
              <a:t>)</a:t>
            </a:r>
            <a:endParaRPr kumimoji="0" lang="en-IN" sz="1400" b="0" i="0" u="none" strike="noStrike" kern="1200" cap="none" spc="0" normalizeH="0" baseline="0" noProof="0" dirty="0">
              <a:ln>
                <a:noFill/>
              </a:ln>
              <a:solidFill>
                <a:prstClr val="white"/>
              </a:solidFill>
              <a:effectLst/>
              <a:uLnTx/>
              <a:uFillTx/>
              <a:latin typeface="Times New Roman" panose="02020603050405020304"/>
              <a:ea typeface="+mn-ea"/>
              <a:cs typeface="Times New Roman" panose="02020603050405020304"/>
            </a:endParaRPr>
          </a:p>
        </p:txBody>
      </p:sp>
      <p:sp>
        <p:nvSpPr>
          <p:cNvPr id="8" name="object 8"/>
          <p:cNvSpPr txBox="1"/>
          <p:nvPr/>
        </p:nvSpPr>
        <p:spPr>
          <a:xfrm>
            <a:off x="1597149" y="100524"/>
            <a:ext cx="6794500" cy="1410001"/>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70485" rIns="0" bIns="0" rtlCol="0">
            <a:spAutoFit/>
          </a:bodyPr>
          <a:lstStyle/>
          <a:p>
            <a:pPr marL="85725" marR="0" lvl="0" indent="0" algn="ctr" defTabSz="914400" rtl="0" eaLnBrk="1" fontAlgn="auto" latinLnBrk="0" hangingPunct="1">
              <a:lnSpc>
                <a:spcPct val="100000"/>
              </a:lnSpc>
              <a:spcBef>
                <a:spcPts val="555"/>
              </a:spcBef>
              <a:spcAft>
                <a:spcPts val="0"/>
              </a:spcAft>
              <a:buClrTx/>
              <a:buSzTx/>
              <a:buFontTx/>
              <a:buNone/>
              <a:tabLst>
                <a:tab pos="4023995" algn="l"/>
              </a:tabLst>
              <a:defRPr/>
            </a:pPr>
            <a:r>
              <a:rPr kumimoji="0" sz="3000" b="1" i="0" u="none" strike="noStrike" kern="1200" cap="none" spc="-5" normalizeH="0" baseline="0" noProof="0" dirty="0">
                <a:ln>
                  <a:noFill/>
                </a:ln>
                <a:solidFill>
                  <a:srgbClr val="0070C0"/>
                </a:solidFill>
                <a:effectLst/>
                <a:uLnTx/>
                <a:uFillTx/>
                <a:latin typeface="Times New Roman" panose="02020603050405020304"/>
                <a:ea typeface="+mn-ea"/>
                <a:cs typeface="Times New Roman" panose="02020603050405020304"/>
              </a:rPr>
              <a:t>CMR </a:t>
            </a:r>
            <a:r>
              <a:rPr kumimoji="0" sz="3000" b="1" i="0" u="none" strike="noStrike" kern="1200" cap="none" spc="-10" normalizeH="0" baseline="0" noProof="0" dirty="0">
                <a:ln>
                  <a:noFill/>
                </a:ln>
                <a:solidFill>
                  <a:srgbClr val="0070C0"/>
                </a:solidFill>
                <a:effectLst/>
                <a:uLnTx/>
                <a:uFillTx/>
                <a:latin typeface="Times New Roman" panose="02020603050405020304"/>
                <a:ea typeface="+mn-ea"/>
                <a:cs typeface="Times New Roman" panose="02020603050405020304"/>
              </a:rPr>
              <a:t>ENGINEERING	</a:t>
            </a:r>
            <a:r>
              <a:rPr kumimoji="0" sz="3000" b="1" i="0" u="none" strike="noStrike" kern="1200" cap="none" spc="-5" normalizeH="0" baseline="0" noProof="0" dirty="0">
                <a:ln>
                  <a:noFill/>
                </a:ln>
                <a:solidFill>
                  <a:srgbClr val="0070C0"/>
                </a:solidFill>
                <a:effectLst/>
                <a:uLnTx/>
                <a:uFillTx/>
                <a:latin typeface="Times New Roman" panose="02020603050405020304"/>
                <a:ea typeface="+mn-ea"/>
                <a:cs typeface="Times New Roman" panose="02020603050405020304"/>
              </a:rPr>
              <a:t>COLLE</a:t>
            </a:r>
            <a:r>
              <a:rPr kumimoji="0" lang="en-US" sz="3000" b="1" i="0" u="none" strike="noStrike" kern="1200" cap="none" spc="-5" normalizeH="0" baseline="0" noProof="0" dirty="0">
                <a:ln>
                  <a:noFill/>
                </a:ln>
                <a:solidFill>
                  <a:srgbClr val="0070C0"/>
                </a:solidFill>
                <a:effectLst/>
                <a:uLnTx/>
                <a:uFillTx/>
                <a:latin typeface="Times New Roman" panose="02020603050405020304"/>
                <a:ea typeface="+mn-ea"/>
                <a:cs typeface="Times New Roman" panose="02020603050405020304"/>
              </a:rPr>
              <a:t>GE</a:t>
            </a:r>
            <a:endParaRPr kumimoji="0" lang="en-US" sz="3000" b="1" i="0" u="none" strike="noStrike" kern="1200" cap="none" spc="-5" normalizeH="0" baseline="0" noProof="0" dirty="0">
              <a:ln>
                <a:noFill/>
              </a:ln>
              <a:solidFill>
                <a:srgbClr val="0070C0"/>
              </a:solidFill>
              <a:effectLst/>
              <a:uLnTx/>
              <a:uFillTx/>
              <a:latin typeface="Times New Roman" panose="02020603050405020304"/>
              <a:ea typeface="+mn-ea"/>
              <a:cs typeface="Times New Roman" panose="02020603050405020304"/>
            </a:endParaRPr>
          </a:p>
          <a:p>
            <a:pPr marL="85725" marR="0" lvl="0" indent="0" algn="ctr" defTabSz="914400" rtl="0" eaLnBrk="1" fontAlgn="auto" latinLnBrk="0" hangingPunct="1">
              <a:lnSpc>
                <a:spcPct val="100000"/>
              </a:lnSpc>
              <a:spcBef>
                <a:spcPts val="555"/>
              </a:spcBef>
              <a:spcAft>
                <a:spcPts val="0"/>
              </a:spcAft>
              <a:buClrTx/>
              <a:buSzTx/>
              <a:buFontTx/>
              <a:buNone/>
              <a:tabLst>
                <a:tab pos="4023995" algn="l"/>
              </a:tabLst>
              <a:defRPr/>
            </a:pPr>
            <a:r>
              <a:rPr kumimoji="0" lang="en-US" sz="1400" b="0" i="1" u="none" strike="noStrike" kern="1200" cap="none" spc="-5" normalizeH="0" baseline="0" noProof="0" dirty="0">
                <a:ln>
                  <a:noFill/>
                </a:ln>
                <a:solidFill>
                  <a:srgbClr val="FF0000"/>
                </a:solidFill>
                <a:effectLst/>
                <a:uLnTx/>
                <a:uFillTx/>
                <a:latin typeface="Times New Roman" panose="02020603050405020304"/>
                <a:ea typeface="+mn-ea"/>
                <a:cs typeface="Times New Roman" panose="02020603050405020304"/>
              </a:rPr>
              <a:t>  </a:t>
            </a:r>
            <a:r>
              <a:rPr kumimoji="0" lang="en-US" sz="1400" b="1" i="1" u="none" strike="noStrike" kern="1200" cap="none" spc="-5" normalizeH="0" baseline="0" noProof="0" dirty="0">
                <a:ln>
                  <a:noFill/>
                </a:ln>
                <a:solidFill>
                  <a:srgbClr val="1F497D">
                    <a:lumMod val="50000"/>
                  </a:srgbClr>
                </a:solidFill>
                <a:effectLst/>
                <a:uLnTx/>
                <a:uFillTx/>
                <a:latin typeface="Times New Roman" panose="02020603050405020304"/>
                <a:ea typeface="+mn-ea"/>
                <a:cs typeface="Times New Roman" panose="02020603050405020304"/>
              </a:rPr>
              <a:t>(UGC AUTONOMOUS)            </a:t>
            </a:r>
            <a:endParaRPr kumimoji="0" lang="en-US" sz="1400" b="1" i="1" u="none" strike="noStrike" kern="1200" cap="none" spc="-5" normalizeH="0" baseline="0" noProof="0" dirty="0">
              <a:ln>
                <a:noFill/>
              </a:ln>
              <a:solidFill>
                <a:srgbClr val="1F497D">
                  <a:lumMod val="50000"/>
                </a:srgbClr>
              </a:solidFill>
              <a:effectLst/>
              <a:uLnTx/>
              <a:uFillTx/>
              <a:latin typeface="Times New Roman" panose="02020603050405020304"/>
              <a:ea typeface="+mn-ea"/>
              <a:cs typeface="Times New Roman" panose="02020603050405020304"/>
            </a:endParaRPr>
          </a:p>
          <a:p>
            <a:pPr marL="85725" marR="0" lvl="0" indent="0" algn="l" defTabSz="914400" rtl="0" eaLnBrk="1" fontAlgn="auto" latinLnBrk="0" hangingPunct="1">
              <a:lnSpc>
                <a:spcPct val="100000"/>
              </a:lnSpc>
              <a:spcBef>
                <a:spcPts val="555"/>
              </a:spcBef>
              <a:spcAft>
                <a:spcPts val="0"/>
              </a:spcAft>
              <a:buClrTx/>
              <a:buSzTx/>
              <a:buFontTx/>
              <a:buNone/>
              <a:tabLst>
                <a:tab pos="4023995" algn="l"/>
              </a:tabLst>
              <a:defRPr/>
            </a:pPr>
            <a:r>
              <a:rPr kumimoji="0" lang="en-US" sz="1400" b="0" i="1" u="none" strike="noStrike" kern="1200" cap="none" spc="-5" normalizeH="0" baseline="0" noProof="0" dirty="0">
                <a:ln>
                  <a:noFill/>
                </a:ln>
                <a:solidFill>
                  <a:srgbClr val="FF0000"/>
                </a:solidFill>
                <a:effectLst/>
                <a:uLnTx/>
                <a:uFillTx/>
                <a:latin typeface="Times New Roman" panose="02020603050405020304"/>
                <a:ea typeface="+mn-ea"/>
                <a:cs typeface="Times New Roman" panose="02020603050405020304"/>
              </a:rPr>
              <a:t>                  </a:t>
            </a:r>
            <a:r>
              <a:rPr kumimoji="0" sz="1400" b="0" i="1" u="none" strike="noStrike" kern="1200" cap="none" spc="-5" normalizeH="0" baseline="0" noProof="0" dirty="0">
                <a:ln>
                  <a:noFill/>
                </a:ln>
                <a:solidFill>
                  <a:srgbClr val="FF0000"/>
                </a:solidFill>
                <a:effectLst/>
                <a:uLnTx/>
                <a:uFillTx/>
                <a:latin typeface="Times New Roman" panose="02020603050405020304"/>
                <a:ea typeface="+mn-ea"/>
                <a:cs typeface="Times New Roman" panose="02020603050405020304"/>
              </a:rPr>
              <a:t>(</a:t>
            </a:r>
            <a:r>
              <a:rPr kumimoji="0" sz="1200" b="0" i="1" u="none" strike="noStrike" kern="1200" cap="none" spc="-5" normalizeH="0" baseline="0" noProof="0" dirty="0">
                <a:ln>
                  <a:noFill/>
                </a:ln>
                <a:solidFill>
                  <a:srgbClr val="FF0000"/>
                </a:solidFill>
                <a:effectLst/>
                <a:uLnTx/>
                <a:uFillTx/>
                <a:latin typeface="Times New Roman" panose="02020603050405020304"/>
                <a:ea typeface="+mn-ea"/>
                <a:cs typeface="Times New Roman" panose="02020603050405020304"/>
              </a:rPr>
              <a:t>Accredited </a:t>
            </a:r>
            <a:r>
              <a:rPr kumimoji="0" sz="1200" b="0" i="1" u="none" strike="noStrike" kern="1200" cap="none" spc="0" normalizeH="0" baseline="0" noProof="0" dirty="0">
                <a:ln>
                  <a:noFill/>
                </a:ln>
                <a:solidFill>
                  <a:srgbClr val="FF0000"/>
                </a:solidFill>
                <a:effectLst/>
                <a:uLnTx/>
                <a:uFillTx/>
                <a:latin typeface="Times New Roman" panose="02020603050405020304"/>
                <a:ea typeface="+mn-ea"/>
                <a:cs typeface="Times New Roman" panose="02020603050405020304"/>
              </a:rPr>
              <a:t>by </a:t>
            </a:r>
            <a:r>
              <a:rPr kumimoji="0" sz="1200" b="0" i="1" u="none" strike="noStrike" kern="1200" cap="none" spc="-5" normalizeH="0" baseline="0" noProof="0" dirty="0">
                <a:ln>
                  <a:noFill/>
                </a:ln>
                <a:solidFill>
                  <a:srgbClr val="FF0000"/>
                </a:solidFill>
                <a:effectLst/>
                <a:uLnTx/>
                <a:uFillTx/>
                <a:latin typeface="Times New Roman" panose="02020603050405020304"/>
                <a:ea typeface="+mn-ea"/>
                <a:cs typeface="Times New Roman" panose="02020603050405020304"/>
              </a:rPr>
              <a:t>NBA,Approved </a:t>
            </a:r>
            <a:r>
              <a:rPr kumimoji="0" sz="1200" b="0" i="1" u="none" strike="noStrike" kern="1200" cap="none" spc="0" normalizeH="0" baseline="0" noProof="0" dirty="0">
                <a:ln>
                  <a:noFill/>
                </a:ln>
                <a:solidFill>
                  <a:srgbClr val="FF0000"/>
                </a:solidFill>
                <a:effectLst/>
                <a:uLnTx/>
                <a:uFillTx/>
                <a:latin typeface="Times New Roman" panose="02020603050405020304"/>
                <a:ea typeface="+mn-ea"/>
                <a:cs typeface="Times New Roman" panose="02020603050405020304"/>
              </a:rPr>
              <a:t>by </a:t>
            </a:r>
            <a:r>
              <a:rPr kumimoji="0" sz="1200" b="0" i="1" u="none" strike="noStrike" kern="1200" cap="none" spc="-5" normalizeH="0" baseline="0" noProof="0" dirty="0">
                <a:ln>
                  <a:noFill/>
                </a:ln>
                <a:solidFill>
                  <a:srgbClr val="FF0000"/>
                </a:solidFill>
                <a:effectLst/>
                <a:uLnTx/>
                <a:uFillTx/>
                <a:latin typeface="Times New Roman" panose="02020603050405020304"/>
                <a:ea typeface="+mn-ea"/>
                <a:cs typeface="Times New Roman" panose="02020603050405020304"/>
              </a:rPr>
              <a:t>AICTE NEW DELHI, Affiliated to JNTU, </a:t>
            </a:r>
            <a:r>
              <a:rPr kumimoji="0" lang="en-US" sz="1200" b="0" i="1" u="none" strike="noStrike" kern="1200" cap="none" spc="-5" normalizeH="0" baseline="0" noProof="0" dirty="0">
                <a:ln>
                  <a:noFill/>
                </a:ln>
                <a:solidFill>
                  <a:srgbClr val="FF0000"/>
                </a:solidFill>
                <a:effectLst/>
                <a:uLnTx/>
                <a:uFillTx/>
                <a:latin typeface="Times New Roman" panose="02020603050405020304"/>
                <a:ea typeface="+mn-ea"/>
                <a:cs typeface="Times New Roman" panose="02020603050405020304"/>
              </a:rPr>
              <a:t> </a:t>
            </a:r>
            <a:r>
              <a:rPr kumimoji="0" sz="1200" b="0" i="1" u="none" strike="noStrike" kern="1200" cap="none" spc="-5" normalizeH="0" baseline="0" noProof="0" dirty="0">
                <a:ln>
                  <a:noFill/>
                </a:ln>
                <a:solidFill>
                  <a:srgbClr val="FF0000"/>
                </a:solidFill>
                <a:effectLst/>
                <a:uLnTx/>
                <a:uFillTx/>
                <a:latin typeface="Times New Roman" panose="02020603050405020304"/>
                <a:ea typeface="+mn-ea"/>
                <a:cs typeface="Times New Roman" panose="02020603050405020304"/>
              </a:rPr>
              <a:t>Hyderabad) </a:t>
            </a:r>
            <a:endParaRPr kumimoji="0" lang="en-US" sz="1200" b="0" i="1" u="none" strike="noStrike" kern="1200" cap="none" spc="-5" normalizeH="0" baseline="0" noProof="0" dirty="0">
              <a:ln>
                <a:noFill/>
              </a:ln>
              <a:solidFill>
                <a:srgbClr val="FF0000"/>
              </a:solidFill>
              <a:effectLst/>
              <a:uLnTx/>
              <a:uFillTx/>
              <a:latin typeface="Times New Roman" panose="02020603050405020304"/>
              <a:ea typeface="+mn-ea"/>
              <a:cs typeface="Times New Roman" panose="02020603050405020304"/>
            </a:endParaRPr>
          </a:p>
          <a:p>
            <a:pPr marL="85725" marR="0" lvl="0" indent="0" algn="l" defTabSz="914400" rtl="0" eaLnBrk="1" fontAlgn="auto" latinLnBrk="0" hangingPunct="1">
              <a:lnSpc>
                <a:spcPct val="100000"/>
              </a:lnSpc>
              <a:spcBef>
                <a:spcPts val="555"/>
              </a:spcBef>
              <a:spcAft>
                <a:spcPts val="0"/>
              </a:spcAft>
              <a:buClrTx/>
              <a:buSzTx/>
              <a:buFontTx/>
              <a:buNone/>
              <a:tabLst>
                <a:tab pos="4023995" algn="l"/>
              </a:tabLst>
              <a:defRPr/>
            </a:pPr>
            <a:r>
              <a:rPr kumimoji="0" sz="1200" b="0" i="1" u="none" strike="noStrike" kern="1200" cap="none" spc="-285" normalizeH="0" baseline="0" noProof="0" dirty="0">
                <a:ln>
                  <a:noFill/>
                </a:ln>
                <a:solidFill>
                  <a:srgbClr val="FF0000"/>
                </a:solidFill>
                <a:effectLst/>
                <a:uLnTx/>
                <a:uFillTx/>
                <a:latin typeface="Times New Roman" panose="02020603050405020304"/>
                <a:ea typeface="+mn-ea"/>
                <a:cs typeface="Times New Roman" panose="02020603050405020304"/>
              </a:rPr>
              <a:t> </a:t>
            </a:r>
            <a:r>
              <a:rPr kumimoji="0" lang="en-US" sz="1200" b="0" i="1" u="none" strike="noStrike" kern="1200" cap="none" spc="-285" normalizeH="0" baseline="0" noProof="0" dirty="0">
                <a:ln>
                  <a:noFill/>
                </a:ln>
                <a:solidFill>
                  <a:srgbClr val="FF0000"/>
                </a:solidFill>
                <a:effectLst/>
                <a:uLnTx/>
                <a:uFillTx/>
                <a:latin typeface="Times New Roman" panose="02020603050405020304"/>
                <a:ea typeface="+mn-ea"/>
                <a:cs typeface="Times New Roman" panose="02020603050405020304"/>
              </a:rPr>
              <a:t>                                                                                                                                                                                                                                                                                                                                                                                                                                                                                                                                                                                                                                                                                                                                                                                                                                                                                                                                                            </a:t>
            </a:r>
            <a:r>
              <a:rPr kumimoji="0" sz="1200" b="0" i="1" u="none" strike="noStrike" kern="1200" cap="none" spc="-5" normalizeH="0" baseline="0" noProof="0" dirty="0" err="1">
                <a:ln>
                  <a:noFill/>
                </a:ln>
                <a:solidFill>
                  <a:srgbClr val="FF0000"/>
                </a:solidFill>
                <a:effectLst/>
                <a:uLnTx/>
                <a:uFillTx/>
                <a:latin typeface="Times New Roman" panose="02020603050405020304"/>
                <a:ea typeface="+mn-ea"/>
                <a:cs typeface="Times New Roman" panose="02020603050405020304"/>
              </a:rPr>
              <a:t>Kandlakoya</a:t>
            </a:r>
            <a:r>
              <a:rPr kumimoji="0" sz="1200" b="0" i="1" u="none" strike="noStrike" kern="1200" cap="none" spc="-5" normalizeH="0" baseline="0" noProof="0" dirty="0">
                <a:ln>
                  <a:noFill/>
                </a:ln>
                <a:solidFill>
                  <a:srgbClr val="FF0000"/>
                </a:solidFill>
                <a:effectLst/>
                <a:uLnTx/>
                <a:uFillTx/>
                <a:latin typeface="Times New Roman" panose="02020603050405020304"/>
                <a:ea typeface="+mn-ea"/>
                <a:cs typeface="Times New Roman" panose="02020603050405020304"/>
              </a:rPr>
              <a:t>,</a:t>
            </a:r>
            <a:r>
              <a:rPr kumimoji="0" sz="1200" b="0" i="1" u="none" strike="noStrike" kern="1200" cap="none" spc="-10" normalizeH="0" baseline="0" noProof="0" dirty="0">
                <a:ln>
                  <a:noFill/>
                </a:ln>
                <a:solidFill>
                  <a:srgbClr val="FF0000"/>
                </a:solidFill>
                <a:effectLst/>
                <a:uLnTx/>
                <a:uFillTx/>
                <a:latin typeface="Times New Roman" panose="02020603050405020304"/>
                <a:ea typeface="+mn-ea"/>
                <a:cs typeface="Times New Roman" panose="02020603050405020304"/>
              </a:rPr>
              <a:t> </a:t>
            </a:r>
            <a:r>
              <a:rPr kumimoji="0" sz="1200" b="0" i="1" u="none" strike="noStrike" kern="1200" cap="none" spc="0" normalizeH="0" baseline="0" noProof="0" dirty="0">
                <a:ln>
                  <a:noFill/>
                </a:ln>
                <a:solidFill>
                  <a:srgbClr val="FF0000"/>
                </a:solidFill>
                <a:effectLst/>
                <a:uLnTx/>
                <a:uFillTx/>
                <a:latin typeface="Times New Roman" panose="02020603050405020304"/>
                <a:ea typeface="+mn-ea"/>
                <a:cs typeface="Times New Roman" panose="02020603050405020304"/>
              </a:rPr>
              <a:t>Medchal </a:t>
            </a:r>
            <a:r>
              <a:rPr kumimoji="0" sz="1200" b="0" i="1" u="none" strike="noStrike" kern="1200" cap="none" spc="-5" normalizeH="0" baseline="0" noProof="0" dirty="0">
                <a:ln>
                  <a:noFill/>
                </a:ln>
                <a:solidFill>
                  <a:srgbClr val="FF0000"/>
                </a:solidFill>
                <a:effectLst/>
                <a:uLnTx/>
                <a:uFillTx/>
                <a:latin typeface="Times New Roman" panose="02020603050405020304"/>
                <a:ea typeface="+mn-ea"/>
                <a:cs typeface="Times New Roman" panose="02020603050405020304"/>
              </a:rPr>
              <a:t>Road, Hyderabad-501</a:t>
            </a:r>
            <a:r>
              <a:rPr kumimoji="0" sz="1200" b="0" i="1" u="none" strike="noStrike" kern="1200" cap="none" spc="-10" normalizeH="0" baseline="0" noProof="0" dirty="0">
                <a:ln>
                  <a:noFill/>
                </a:ln>
                <a:solidFill>
                  <a:srgbClr val="FF0000"/>
                </a:solidFill>
                <a:effectLst/>
                <a:uLnTx/>
                <a:uFillTx/>
                <a:latin typeface="Times New Roman" panose="02020603050405020304"/>
                <a:ea typeface="+mn-ea"/>
                <a:cs typeface="Times New Roman" panose="02020603050405020304"/>
              </a:rPr>
              <a:t> </a:t>
            </a:r>
            <a:r>
              <a:rPr kumimoji="0" sz="1200" b="0" i="1" u="none" strike="noStrike" kern="1200" cap="none" spc="10" normalizeH="0" baseline="0" noProof="0" dirty="0">
                <a:ln>
                  <a:noFill/>
                </a:ln>
                <a:solidFill>
                  <a:srgbClr val="FF0000"/>
                </a:solidFill>
                <a:effectLst/>
                <a:uLnTx/>
                <a:uFillTx/>
                <a:latin typeface="Times New Roman" panose="02020603050405020304"/>
                <a:ea typeface="+mn-ea"/>
                <a:cs typeface="Times New Roman" panose="02020603050405020304"/>
              </a:rPr>
              <a:t>401</a:t>
            </a:r>
            <a:r>
              <a:rPr kumimoji="0" sz="1400" b="0" i="1" u="none" strike="noStrike" kern="1200" cap="none" spc="10" normalizeH="0" baseline="0" noProof="0" dirty="0">
                <a:ln>
                  <a:noFill/>
                </a:ln>
                <a:solidFill>
                  <a:srgbClr val="FF0000"/>
                </a:solidFill>
                <a:effectLst/>
                <a:uLnTx/>
                <a:uFillTx/>
                <a:latin typeface="Times New Roman" panose="02020603050405020304"/>
                <a:ea typeface="+mn-ea"/>
                <a:cs typeface="Times New Roman" panose="02020603050405020304"/>
              </a:rPr>
              <a:t>.</a:t>
            </a:r>
            <a:endParaRPr kumimoji="0" sz="1400" b="0" i="0" u="none" strike="noStrike" kern="1200" cap="none" spc="0" normalizeH="0" baseline="0" noProof="0" dirty="0">
              <a:ln>
                <a:noFill/>
              </a:ln>
              <a:solidFill>
                <a:prstClr val="black"/>
              </a:solidFill>
              <a:effectLst/>
              <a:uLnTx/>
              <a:uFillTx/>
              <a:latin typeface="Times New Roman" panose="02020603050405020304"/>
              <a:ea typeface="+mn-ea"/>
              <a:cs typeface="Times New Roman" panose="02020603050405020304"/>
            </a:endParaRPr>
          </a:p>
        </p:txBody>
      </p:sp>
      <p:sp>
        <p:nvSpPr>
          <p:cNvPr id="9" name="object 9"/>
          <p:cNvSpPr txBox="1"/>
          <p:nvPr/>
        </p:nvSpPr>
        <p:spPr>
          <a:xfrm>
            <a:off x="304800" y="1574128"/>
            <a:ext cx="8001000" cy="1620957"/>
          </a:xfrm>
          <a:prstGeom prst="rect">
            <a:avLst/>
          </a:prstGeom>
        </p:spPr>
        <p:txBody>
          <a:bodyPr vert="horz" wrap="square" lIns="0" tIns="12700" rIns="0" bIns="0" rtlCol="0">
            <a:spAutoFit/>
          </a:bodyPr>
          <a:lstStyle/>
          <a:p>
            <a:pPr marL="749935" marR="0" lvl="0" indent="0" algn="ctr" defTabSz="914400" rtl="0" eaLnBrk="1" fontAlgn="auto" latinLnBrk="0" hangingPunct="1">
              <a:lnSpc>
                <a:spcPct val="100000"/>
              </a:lnSpc>
              <a:spcBef>
                <a:spcPts val="100"/>
              </a:spcBef>
              <a:spcAft>
                <a:spcPts val="0"/>
              </a:spcAft>
              <a:buClrTx/>
              <a:buSzTx/>
              <a:buFontTx/>
              <a:buNone/>
              <a:defRPr/>
            </a:pPr>
            <a:r>
              <a:rPr kumimoji="0" sz="18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rPr>
              <a:t>Department</a:t>
            </a:r>
            <a:r>
              <a:rPr kumimoji="0" sz="1800" b="1" i="0" u="none" strike="noStrike" kern="1200" cap="none" spc="-20" normalizeH="0" baseline="0" noProof="0" dirty="0">
                <a:ln>
                  <a:noFill/>
                </a:ln>
                <a:solidFill>
                  <a:prstClr val="black"/>
                </a:solidFill>
                <a:effectLst/>
                <a:uLnTx/>
                <a:uFillTx/>
                <a:latin typeface="Arial" panose="020B0604020202020204"/>
                <a:ea typeface="+mn-ea"/>
                <a:cs typeface="Arial" panose="020B0604020202020204"/>
              </a:rPr>
              <a:t> </a:t>
            </a:r>
            <a:r>
              <a:rPr kumimoji="0" sz="18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rPr>
              <a:t>of</a:t>
            </a:r>
            <a:r>
              <a:rPr kumimoji="0" sz="1800" b="1" i="0" u="none" strike="noStrike" kern="1200" cap="none" spc="-20" normalizeH="0" baseline="0" noProof="0" dirty="0">
                <a:ln>
                  <a:noFill/>
                </a:ln>
                <a:solidFill>
                  <a:prstClr val="black"/>
                </a:solidFill>
                <a:effectLst/>
                <a:uLnTx/>
                <a:uFillTx/>
                <a:latin typeface="Arial" panose="020B0604020202020204"/>
                <a:ea typeface="+mn-ea"/>
                <a:cs typeface="Arial" panose="020B0604020202020204"/>
              </a:rPr>
              <a:t> </a:t>
            </a:r>
            <a:r>
              <a:rPr kumimoji="0" sz="18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rPr>
              <a:t>Computer</a:t>
            </a:r>
            <a:r>
              <a:rPr kumimoji="0" sz="1800" b="1" i="0" u="none" strike="noStrike" kern="1200" cap="none" spc="-15" normalizeH="0" baseline="0" noProof="0" dirty="0">
                <a:ln>
                  <a:noFill/>
                </a:ln>
                <a:solidFill>
                  <a:prstClr val="black"/>
                </a:solidFill>
                <a:effectLst/>
                <a:uLnTx/>
                <a:uFillTx/>
                <a:latin typeface="Arial" panose="020B0604020202020204"/>
                <a:ea typeface="+mn-ea"/>
                <a:cs typeface="Arial" panose="020B0604020202020204"/>
              </a:rPr>
              <a:t> </a:t>
            </a:r>
            <a:r>
              <a:rPr kumimoji="0" sz="18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rPr>
              <a:t>Science</a:t>
            </a:r>
            <a:r>
              <a:rPr kumimoji="0" sz="1800" b="1" i="0" u="none" strike="noStrike" kern="1200" cap="none" spc="-25" normalizeH="0" baseline="0" noProof="0" dirty="0">
                <a:ln>
                  <a:noFill/>
                </a:ln>
                <a:solidFill>
                  <a:prstClr val="black"/>
                </a:solidFill>
                <a:effectLst/>
                <a:uLnTx/>
                <a:uFillTx/>
                <a:latin typeface="Arial" panose="020B0604020202020204"/>
                <a:ea typeface="+mn-ea"/>
                <a:cs typeface="Arial" panose="020B0604020202020204"/>
              </a:rPr>
              <a:t> </a:t>
            </a:r>
            <a:r>
              <a:rPr kumimoji="0" sz="1800" b="1" i="0" u="none" strike="noStrike" kern="1200" cap="none" spc="0" normalizeH="0" baseline="0" noProof="0" dirty="0">
                <a:ln>
                  <a:noFill/>
                </a:ln>
                <a:solidFill>
                  <a:prstClr val="black"/>
                </a:solidFill>
                <a:effectLst/>
                <a:uLnTx/>
                <a:uFillTx/>
                <a:latin typeface="Arial" panose="020B0604020202020204"/>
                <a:ea typeface="+mn-ea"/>
                <a:cs typeface="Arial" panose="020B0604020202020204"/>
              </a:rPr>
              <a:t>&amp;</a:t>
            </a:r>
            <a:r>
              <a:rPr kumimoji="0" sz="1800" b="1" i="0" u="none" strike="noStrike" kern="1200" cap="none" spc="-15" normalizeH="0" baseline="0" noProof="0" dirty="0">
                <a:ln>
                  <a:noFill/>
                </a:ln>
                <a:solidFill>
                  <a:prstClr val="black"/>
                </a:solidFill>
                <a:effectLst/>
                <a:uLnTx/>
                <a:uFillTx/>
                <a:latin typeface="Arial" panose="020B0604020202020204"/>
                <a:ea typeface="+mn-ea"/>
                <a:cs typeface="Arial" panose="020B0604020202020204"/>
              </a:rPr>
              <a:t> </a:t>
            </a:r>
            <a:r>
              <a:rPr kumimoji="0" sz="18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rPr>
              <a:t>Engineering</a:t>
            </a:r>
            <a:endParaRPr kumimoji="0" lang="en-US" sz="1800" b="0" i="0" u="none" strike="noStrike" kern="1200" cap="none" spc="-5" normalizeH="0" baseline="0" noProof="0" dirty="0">
              <a:ln>
                <a:noFill/>
              </a:ln>
              <a:solidFill>
                <a:prstClr val="black"/>
              </a:solidFill>
              <a:effectLst/>
              <a:uLnTx/>
              <a:uFillTx/>
              <a:latin typeface="Arial" panose="020B0604020202020204"/>
              <a:ea typeface="+mn-ea"/>
              <a:cs typeface="Arial" panose="020B0604020202020204"/>
            </a:endParaRPr>
          </a:p>
          <a:p>
            <a:pPr marL="749935" marR="0" lvl="0" indent="0" algn="ctr" defTabSz="914400" rtl="0" eaLnBrk="1" fontAlgn="auto" latinLnBrk="0" hangingPunct="1">
              <a:lnSpc>
                <a:spcPct val="100000"/>
              </a:lnSpc>
              <a:spcBef>
                <a:spcPts val="100"/>
              </a:spcBef>
              <a:spcAft>
                <a:spcPts val="0"/>
              </a:spcAft>
              <a:buClrTx/>
              <a:buSzTx/>
              <a:buFontTx/>
              <a:buNone/>
              <a:defRPr/>
            </a:pPr>
            <a:r>
              <a:rPr kumimoji="0" lang="en-IN" sz="1800" b="1" i="0" u="none" strike="noStrike" kern="1200" cap="none" spc="0" normalizeH="0" baseline="0" noProof="0" dirty="0">
                <a:ln>
                  <a:noFill/>
                </a:ln>
                <a:solidFill>
                  <a:prstClr val="black"/>
                </a:solidFill>
                <a:effectLst/>
                <a:uLnTx/>
                <a:uFillTx/>
                <a:latin typeface="Arial" panose="020B0604020202020204"/>
                <a:ea typeface="+mn-ea"/>
                <a:cs typeface="Arial" panose="020B0604020202020204"/>
              </a:rPr>
              <a:t>A </a:t>
            </a:r>
            <a:r>
              <a:rPr kumimoji="0" sz="1800" b="1" i="0" u="none" strike="noStrike" kern="1200" cap="none" spc="0" normalizeH="0" baseline="0" noProof="0" dirty="0">
                <a:ln>
                  <a:noFill/>
                </a:ln>
                <a:solidFill>
                  <a:prstClr val="black"/>
                </a:solidFill>
                <a:effectLst/>
                <a:uLnTx/>
                <a:uFillTx/>
                <a:latin typeface="Arial" panose="020B0604020202020204"/>
                <a:ea typeface="+mn-ea"/>
                <a:cs typeface="Arial" panose="020B0604020202020204"/>
              </a:rPr>
              <a:t>Mini</a:t>
            </a:r>
            <a:r>
              <a:rPr kumimoji="0" sz="1800" b="1" i="0" u="none" strike="noStrike" kern="1200" cap="none" spc="-100" normalizeH="0" baseline="0" noProof="0" dirty="0">
                <a:ln>
                  <a:noFill/>
                </a:ln>
                <a:solidFill>
                  <a:prstClr val="black"/>
                </a:solidFill>
                <a:effectLst/>
                <a:uLnTx/>
                <a:uFillTx/>
                <a:latin typeface="Arial" panose="020B0604020202020204"/>
                <a:ea typeface="+mn-ea"/>
                <a:cs typeface="Arial" panose="020B0604020202020204"/>
              </a:rPr>
              <a:t> </a:t>
            </a:r>
            <a:r>
              <a:rPr kumimoji="0" sz="18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rPr>
              <a:t>Project</a:t>
            </a:r>
            <a:endParaRPr kumimoji="0" lang="en-IN" sz="18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endParaRPr>
          </a:p>
          <a:p>
            <a:pPr marL="749935" marR="0" lvl="0" indent="0" algn="ctr" defTabSz="914400" rtl="0" eaLnBrk="1" fontAlgn="auto" latinLnBrk="0" hangingPunct="1">
              <a:lnSpc>
                <a:spcPct val="100000"/>
              </a:lnSpc>
              <a:spcBef>
                <a:spcPts val="100"/>
              </a:spcBef>
              <a:spcAft>
                <a:spcPts val="0"/>
              </a:spcAft>
              <a:buClrTx/>
              <a:buSzTx/>
              <a:buFontTx/>
              <a:buNone/>
              <a:defRPr/>
            </a:pPr>
            <a:r>
              <a:rPr kumimoji="0" lang="en-US" sz="18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rPr>
              <a:t>On</a:t>
            </a:r>
            <a:endParaRPr kumimoji="0" lang="en-US" sz="1800" b="1" i="0" u="none" strike="noStrike" kern="1200" cap="none" spc="-5" normalizeH="0" baseline="0" noProof="0" dirty="0">
              <a:ln>
                <a:noFill/>
              </a:ln>
              <a:solidFill>
                <a:prstClr val="black"/>
              </a:solidFill>
              <a:effectLst/>
              <a:uLnTx/>
              <a:uFillTx/>
              <a:latin typeface="Arial" panose="020B0604020202020204"/>
              <a:ea typeface="+mn-ea"/>
              <a:cs typeface="Arial" panose="020B0604020202020204"/>
            </a:endParaRPr>
          </a:p>
          <a:p>
            <a:pPr marL="749935" marR="0" lvl="0" indent="0" algn="ctr" defTabSz="914400" rtl="0" eaLnBrk="1" fontAlgn="auto" latinLnBrk="0" hangingPunct="1">
              <a:lnSpc>
                <a:spcPct val="100000"/>
              </a:lnSpc>
              <a:spcBef>
                <a:spcPts val="100"/>
              </a:spcBef>
              <a:spcAft>
                <a:spcPts val="0"/>
              </a:spcAft>
              <a:buClrTx/>
              <a:buSzTx/>
              <a:buFontTx/>
              <a:buNone/>
              <a:defRPr/>
            </a:pPr>
            <a:r>
              <a:rPr lang="en-US" sz="2400" b="1" dirty="0"/>
              <a:t>VISUALIZATION AND FORECASTING OF STOCK USING DASH</a:t>
            </a:r>
            <a:endParaRPr kumimoji="0" lang="en-US" sz="2400" b="1" i="0" u="none" strike="noStrike" kern="1200" cap="none" spc="0" normalizeH="0" baseline="0" noProof="0" dirty="0">
              <a:ln>
                <a:noFill/>
              </a:ln>
              <a:solidFill>
                <a:prstClr val="black"/>
              </a:solidFill>
              <a:effectLst/>
              <a:uLnTx/>
              <a:uFillTx/>
              <a:latin typeface="Arial" panose="020B0604020202020204"/>
              <a:ea typeface="+mn-ea"/>
              <a:cs typeface="Arial" panose="020B0604020202020204"/>
            </a:endParaRPr>
          </a:p>
        </p:txBody>
      </p:sp>
      <p:sp>
        <p:nvSpPr>
          <p:cNvPr id="10" name="object 10"/>
          <p:cNvSpPr txBox="1"/>
          <p:nvPr/>
        </p:nvSpPr>
        <p:spPr>
          <a:xfrm>
            <a:off x="449100" y="3604758"/>
            <a:ext cx="2217900" cy="1175771"/>
          </a:xfrm>
          <a:prstGeom prst="rect">
            <a:avLst/>
          </a:prstGeom>
        </p:spPr>
        <p:txBody>
          <a:bodyPr vert="horz" wrap="square" lIns="0" tIns="23495" rIns="0" bIns="0" rtlCol="0">
            <a:spAutoFit/>
          </a:bodyPr>
          <a:lstStyle/>
          <a:p>
            <a:pPr marL="12700" marR="5080" lvl="0" indent="44450" algn="l" defTabSz="914400" rtl="0" eaLnBrk="1" fontAlgn="auto" latinLnBrk="0" hangingPunct="1">
              <a:lnSpc>
                <a:spcPct val="116000"/>
              </a:lnSpc>
              <a:spcBef>
                <a:spcPts val="185"/>
              </a:spcBef>
              <a:spcAft>
                <a:spcPts val="0"/>
              </a:spcAft>
              <a:buClrTx/>
              <a:buSzTx/>
              <a:buFontTx/>
              <a:buNone/>
              <a:defRPr/>
            </a:pPr>
            <a:r>
              <a:rPr kumimoji="0" sz="1400" b="1" i="0" u="none" strike="noStrike" kern="1200" cap="none" spc="-5" normalizeH="0" baseline="0" noProof="0" dirty="0">
                <a:ln>
                  <a:noFill/>
                </a:ln>
                <a:solidFill>
                  <a:prstClr val="white"/>
                </a:solidFill>
                <a:effectLst/>
                <a:uLnTx/>
                <a:uFillTx/>
                <a:latin typeface="Times New Roman" panose="02020603050405020304"/>
                <a:ea typeface="+mn-ea"/>
                <a:cs typeface="Times New Roman" panose="02020603050405020304"/>
              </a:rPr>
              <a:t>Internal</a:t>
            </a:r>
            <a:r>
              <a:rPr kumimoji="0" sz="1400" b="1" i="0" u="none" strike="noStrike" kern="1200" cap="none" spc="0" normalizeH="0" baseline="0" noProof="0" dirty="0">
                <a:ln>
                  <a:noFill/>
                </a:ln>
                <a:solidFill>
                  <a:prstClr val="white"/>
                </a:solidFill>
                <a:effectLst/>
                <a:uLnTx/>
                <a:uFillTx/>
                <a:latin typeface="Times New Roman" panose="02020603050405020304"/>
                <a:ea typeface="+mn-ea"/>
                <a:cs typeface="Times New Roman" panose="02020603050405020304"/>
              </a:rPr>
              <a:t> </a:t>
            </a:r>
            <a:r>
              <a:rPr kumimoji="0" sz="1400" b="1" i="0" u="none" strike="noStrike" kern="1200" cap="none" spc="-5" normalizeH="0" baseline="0" noProof="0" dirty="0">
                <a:ln>
                  <a:noFill/>
                </a:ln>
                <a:solidFill>
                  <a:prstClr val="white"/>
                </a:solidFill>
                <a:effectLst/>
                <a:uLnTx/>
                <a:uFillTx/>
                <a:latin typeface="Times New Roman" panose="02020603050405020304"/>
                <a:ea typeface="+mn-ea"/>
                <a:cs typeface="Times New Roman" panose="02020603050405020304"/>
              </a:rPr>
              <a:t>Guide:</a:t>
            </a:r>
            <a:r>
              <a:rPr kumimoji="0" sz="1800" b="1" i="0" u="none" strike="noStrike" kern="1200" cap="none" spc="-5" normalizeH="0" baseline="0" noProof="0" dirty="0">
                <a:ln>
                  <a:noFill/>
                </a:ln>
                <a:solidFill>
                  <a:prstClr val="white"/>
                </a:solidFill>
                <a:effectLst/>
                <a:uLnTx/>
                <a:uFillTx/>
                <a:latin typeface="Times New Roman" panose="02020603050405020304"/>
                <a:ea typeface="+mn-ea"/>
                <a:cs typeface="Times New Roman" panose="02020603050405020304"/>
              </a:rPr>
              <a:t>- </a:t>
            </a:r>
            <a:endParaRPr kumimoji="0" lang="en-IN" sz="1800" b="1" i="0" u="none" strike="noStrike" kern="1200" cap="none" spc="-5" normalizeH="0" baseline="0" noProof="0" dirty="0">
              <a:ln>
                <a:noFill/>
              </a:ln>
              <a:solidFill>
                <a:prstClr val="white"/>
              </a:solidFill>
              <a:effectLst/>
              <a:uLnTx/>
              <a:uFillTx/>
              <a:latin typeface="Times New Roman" panose="02020603050405020304"/>
              <a:ea typeface="+mn-ea"/>
              <a:cs typeface="Times New Roman" panose="02020603050405020304"/>
            </a:endParaRPr>
          </a:p>
          <a:p>
            <a:pPr marL="12700" marR="5080" lvl="0" indent="44450" algn="l" defTabSz="914400" rtl="0" eaLnBrk="1" fontAlgn="auto" latinLnBrk="0" hangingPunct="1">
              <a:lnSpc>
                <a:spcPct val="116000"/>
              </a:lnSpc>
              <a:spcBef>
                <a:spcPts val="185"/>
              </a:spcBef>
              <a:spcAft>
                <a:spcPts val="0"/>
              </a:spcAft>
              <a:buClrTx/>
              <a:buSzTx/>
              <a:buFontTx/>
              <a:buNone/>
              <a:defRPr/>
            </a:pPr>
            <a:r>
              <a:rPr kumimoji="0" lang="en-IN" sz="1400" b="1" i="0" u="none" strike="noStrike" kern="1200" cap="none" spc="15" normalizeH="0" baseline="0" noProof="0" dirty="0">
                <a:ln>
                  <a:noFill/>
                </a:ln>
                <a:solidFill>
                  <a:srgbClr val="FFFFFF"/>
                </a:solidFill>
                <a:effectLst/>
                <a:uLnTx/>
                <a:uFillTx/>
                <a:latin typeface="Times New Roman" panose="02020603050405020304"/>
                <a:ea typeface="+mn-ea"/>
                <a:cs typeface="Times New Roman" panose="02020603050405020304"/>
              </a:rPr>
              <a:t>Mr. </a:t>
            </a:r>
            <a:r>
              <a:rPr lang="en-IN" sz="1400" b="1" spc="15" dirty="0">
                <a:solidFill>
                  <a:srgbClr val="FFFFFF"/>
                </a:solidFill>
                <a:latin typeface="Times New Roman" panose="02020603050405020304"/>
                <a:cs typeface="Times New Roman" panose="02020603050405020304"/>
              </a:rPr>
              <a:t>K</a:t>
            </a:r>
            <a:r>
              <a:rPr kumimoji="0" lang="en-IN" sz="1400" b="1" i="0" u="none" strike="noStrike" kern="1200" cap="none" spc="15" normalizeH="0" baseline="0" noProof="0" dirty="0">
                <a:ln>
                  <a:noFill/>
                </a:ln>
                <a:solidFill>
                  <a:srgbClr val="FFFFFF"/>
                </a:solidFill>
                <a:effectLst/>
                <a:uLnTx/>
                <a:uFillTx/>
                <a:latin typeface="Times New Roman" panose="02020603050405020304"/>
                <a:ea typeface="+mn-ea"/>
                <a:cs typeface="Times New Roman" panose="02020603050405020304"/>
              </a:rPr>
              <a:t>. </a:t>
            </a:r>
            <a:r>
              <a:rPr lang="en-IN" sz="1400" b="1" spc="15" dirty="0">
                <a:solidFill>
                  <a:srgbClr val="FFFFFF"/>
                </a:solidFill>
                <a:latin typeface="Times New Roman" panose="02020603050405020304"/>
                <a:cs typeface="Times New Roman" panose="02020603050405020304"/>
              </a:rPr>
              <a:t>Ramana Reddy</a:t>
            </a:r>
            <a:r>
              <a:rPr kumimoji="0" lang="en-IN" sz="1400" b="1" i="0" u="none" strike="noStrike" kern="1200" cap="none" spc="15" normalizeH="0" baseline="0" noProof="0" dirty="0">
                <a:ln>
                  <a:noFill/>
                </a:ln>
                <a:solidFill>
                  <a:srgbClr val="FFFFFF"/>
                </a:solidFill>
                <a:effectLst/>
                <a:uLnTx/>
                <a:uFillTx/>
                <a:latin typeface="Times New Roman" panose="02020603050405020304"/>
                <a:ea typeface="+mn-ea"/>
                <a:cs typeface="Times New Roman" panose="02020603050405020304"/>
              </a:rPr>
              <a:t> </a:t>
            </a:r>
            <a:r>
              <a:rPr kumimoji="0" sz="1400" b="1" i="0" u="none" strike="noStrike" kern="1200" cap="none" spc="-5" normalizeH="0" baseline="0" noProof="0" dirty="0">
                <a:ln>
                  <a:noFill/>
                </a:ln>
                <a:solidFill>
                  <a:prstClr val="white"/>
                </a:solidFill>
                <a:effectLst/>
                <a:uLnTx/>
                <a:uFillTx/>
                <a:latin typeface="Times New Roman" panose="02020603050405020304"/>
                <a:ea typeface="+mn-ea"/>
                <a:cs typeface="Times New Roman" panose="02020603050405020304"/>
              </a:rPr>
              <a:t>, </a:t>
            </a:r>
            <a:r>
              <a:rPr kumimoji="0" sz="1400" b="1" i="0" u="none" strike="noStrike" kern="1200" cap="none" spc="-335" normalizeH="0" baseline="0" noProof="0" dirty="0">
                <a:ln>
                  <a:noFill/>
                </a:ln>
                <a:solidFill>
                  <a:prstClr val="white"/>
                </a:solidFill>
                <a:effectLst/>
                <a:uLnTx/>
                <a:uFillTx/>
                <a:latin typeface="Times New Roman" panose="02020603050405020304"/>
                <a:ea typeface="+mn-ea"/>
                <a:cs typeface="Times New Roman" panose="02020603050405020304"/>
              </a:rPr>
              <a:t> </a:t>
            </a:r>
            <a:r>
              <a:rPr kumimoji="0" sz="1400" b="1" i="0" u="none" strike="noStrike" kern="1200" cap="none" spc="-5" normalizeH="0" baseline="0" noProof="0" dirty="0">
                <a:ln>
                  <a:noFill/>
                </a:ln>
                <a:solidFill>
                  <a:prstClr val="white"/>
                </a:solidFill>
                <a:effectLst/>
                <a:uLnTx/>
                <a:uFillTx/>
                <a:latin typeface="Times New Roman" panose="02020603050405020304"/>
                <a:ea typeface="+mn-ea"/>
                <a:cs typeface="Times New Roman" panose="02020603050405020304"/>
              </a:rPr>
              <a:t>Ass</a:t>
            </a:r>
            <a:r>
              <a:rPr kumimoji="0" lang="en-US" sz="1400" b="1" i="0" u="none" strike="noStrike" kern="1200" cap="none" spc="-5" normalizeH="0" baseline="0" noProof="0" dirty="0">
                <a:ln>
                  <a:noFill/>
                </a:ln>
                <a:solidFill>
                  <a:prstClr val="white"/>
                </a:solidFill>
                <a:effectLst/>
                <a:uLnTx/>
                <a:uFillTx/>
                <a:latin typeface="Times New Roman" panose="02020603050405020304"/>
                <a:ea typeface="+mn-ea"/>
                <a:cs typeface="Times New Roman" panose="02020603050405020304"/>
              </a:rPr>
              <a:t>ociate</a:t>
            </a:r>
            <a:r>
              <a:rPr kumimoji="0" sz="1400" b="1" i="0" u="none" strike="noStrike" kern="1200" cap="none" spc="-45" normalizeH="0" baseline="0" noProof="0" dirty="0">
                <a:ln>
                  <a:noFill/>
                </a:ln>
                <a:solidFill>
                  <a:prstClr val="white"/>
                </a:solidFill>
                <a:effectLst/>
                <a:uLnTx/>
                <a:uFillTx/>
                <a:latin typeface="Times New Roman" panose="02020603050405020304"/>
                <a:ea typeface="+mn-ea"/>
                <a:cs typeface="Times New Roman" panose="02020603050405020304"/>
              </a:rPr>
              <a:t> </a:t>
            </a:r>
            <a:r>
              <a:rPr kumimoji="0" sz="1400" b="1" i="0" u="none" strike="noStrike" kern="1200" cap="none" spc="-5" normalizeH="0" baseline="0" noProof="0" dirty="0">
                <a:ln>
                  <a:noFill/>
                </a:ln>
                <a:solidFill>
                  <a:prstClr val="white"/>
                </a:solidFill>
                <a:effectLst/>
                <a:uLnTx/>
                <a:uFillTx/>
                <a:latin typeface="Times New Roman" panose="02020603050405020304"/>
                <a:ea typeface="+mn-ea"/>
                <a:cs typeface="Times New Roman" panose="02020603050405020304"/>
              </a:rPr>
              <a:t>Professor</a:t>
            </a:r>
            <a:r>
              <a:rPr kumimoji="0" lang="en-IN" sz="1400" b="1" i="0" u="none" strike="noStrike" kern="1200" cap="none" spc="-5" normalizeH="0" baseline="0" noProof="0" dirty="0">
                <a:ln>
                  <a:noFill/>
                </a:ln>
                <a:solidFill>
                  <a:prstClr val="white"/>
                </a:solidFill>
                <a:effectLst/>
                <a:uLnTx/>
                <a:uFillTx/>
                <a:latin typeface="Times New Roman" panose="02020603050405020304"/>
                <a:ea typeface="+mn-ea"/>
                <a:cs typeface="Times New Roman" panose="02020603050405020304"/>
              </a:rPr>
              <a:t>,</a:t>
            </a:r>
            <a:endParaRPr kumimoji="0" sz="1400" b="0" i="0" u="none" strike="noStrike" kern="1200" cap="none" spc="0" normalizeH="0" baseline="0" noProof="0" dirty="0">
              <a:ln>
                <a:noFill/>
              </a:ln>
              <a:solidFill>
                <a:prstClr val="white"/>
              </a:solidFill>
              <a:effectLst/>
              <a:uLnTx/>
              <a:uFillTx/>
              <a:latin typeface="Times New Roman" panose="02020603050405020304"/>
              <a:ea typeface="+mn-ea"/>
              <a:cs typeface="Times New Roman" panose="02020603050405020304"/>
            </a:endParaRPr>
          </a:p>
          <a:p>
            <a:pPr marL="12700" marR="0" lvl="0" indent="0" algn="l" defTabSz="914400" rtl="0" eaLnBrk="1" fontAlgn="auto" latinLnBrk="0" hangingPunct="1">
              <a:lnSpc>
                <a:spcPct val="100000"/>
              </a:lnSpc>
              <a:spcBef>
                <a:spcPts val="655"/>
              </a:spcBef>
              <a:spcAft>
                <a:spcPts val="0"/>
              </a:spcAft>
              <a:buClrTx/>
              <a:buSzTx/>
              <a:buFontTx/>
              <a:buNone/>
              <a:defRPr/>
            </a:pPr>
            <a:r>
              <a:rPr kumimoji="0" sz="1400" b="1" i="0" u="none" strike="noStrike" kern="1200" cap="none" spc="-5" normalizeH="0" baseline="0" noProof="0" dirty="0">
                <a:ln>
                  <a:noFill/>
                </a:ln>
                <a:solidFill>
                  <a:prstClr val="white"/>
                </a:solidFill>
                <a:effectLst/>
                <a:uLnTx/>
                <a:uFillTx/>
                <a:latin typeface="Times New Roman" panose="02020603050405020304"/>
                <a:ea typeface="+mn-ea"/>
                <a:cs typeface="Times New Roman" panose="02020603050405020304"/>
              </a:rPr>
              <a:t>Dept.</a:t>
            </a:r>
            <a:r>
              <a:rPr kumimoji="0" sz="1400" b="1" i="0" u="none" strike="noStrike" kern="1200" cap="none" spc="-35" normalizeH="0" baseline="0" noProof="0" dirty="0">
                <a:ln>
                  <a:noFill/>
                </a:ln>
                <a:solidFill>
                  <a:prstClr val="white"/>
                </a:solidFill>
                <a:effectLst/>
                <a:uLnTx/>
                <a:uFillTx/>
                <a:latin typeface="Times New Roman" panose="02020603050405020304"/>
                <a:ea typeface="+mn-ea"/>
                <a:cs typeface="Times New Roman" panose="02020603050405020304"/>
              </a:rPr>
              <a:t> </a:t>
            </a:r>
            <a:r>
              <a:rPr kumimoji="0" sz="1400" b="1" i="0" u="none" strike="noStrike" kern="1200" cap="none" spc="0" normalizeH="0" baseline="0" noProof="0" dirty="0">
                <a:ln>
                  <a:noFill/>
                </a:ln>
                <a:solidFill>
                  <a:prstClr val="white"/>
                </a:solidFill>
                <a:effectLst/>
                <a:uLnTx/>
                <a:uFillTx/>
                <a:latin typeface="Times New Roman" panose="02020603050405020304"/>
                <a:ea typeface="+mn-ea"/>
                <a:cs typeface="Times New Roman" panose="02020603050405020304"/>
              </a:rPr>
              <a:t>of</a:t>
            </a:r>
            <a:r>
              <a:rPr kumimoji="0" sz="1400" b="1" i="0" u="none" strike="noStrike" kern="1200" cap="none" spc="-30" normalizeH="0" baseline="0" noProof="0" dirty="0">
                <a:ln>
                  <a:noFill/>
                </a:ln>
                <a:solidFill>
                  <a:prstClr val="white"/>
                </a:solidFill>
                <a:effectLst/>
                <a:uLnTx/>
                <a:uFillTx/>
                <a:latin typeface="Times New Roman" panose="02020603050405020304"/>
                <a:ea typeface="+mn-ea"/>
                <a:cs typeface="Times New Roman" panose="02020603050405020304"/>
              </a:rPr>
              <a:t> </a:t>
            </a:r>
            <a:r>
              <a:rPr kumimoji="0" sz="1400" b="1" i="0" u="none" strike="noStrike" kern="1200" cap="none" spc="-5" normalizeH="0" baseline="0" noProof="0" dirty="0">
                <a:ln>
                  <a:noFill/>
                </a:ln>
                <a:solidFill>
                  <a:prstClr val="white"/>
                </a:solidFill>
                <a:effectLst/>
                <a:uLnTx/>
                <a:uFillTx/>
                <a:latin typeface="Times New Roman" panose="02020603050405020304"/>
                <a:ea typeface="+mn-ea"/>
                <a:cs typeface="Times New Roman" panose="02020603050405020304"/>
              </a:rPr>
              <a:t>CSE.</a:t>
            </a:r>
            <a:endParaRPr kumimoji="0" sz="1400" b="0" i="0" u="none" strike="noStrike" kern="1200" cap="none" spc="0" normalizeH="0" baseline="0" noProof="0" dirty="0">
              <a:ln>
                <a:noFill/>
              </a:ln>
              <a:solidFill>
                <a:prstClr val="white"/>
              </a:solidFill>
              <a:effectLst/>
              <a:uLnTx/>
              <a:uFillTx/>
              <a:latin typeface="Times New Roman" panose="02020603050405020304"/>
              <a:ea typeface="+mn-ea"/>
              <a:cs typeface="Times New Roman" panose="02020603050405020304"/>
            </a:endParaRPr>
          </a:p>
        </p:txBody>
      </p:sp>
      <p:sp>
        <p:nvSpPr>
          <p:cNvPr id="11" name="TextBox 10"/>
          <p:cNvSpPr txBox="1"/>
          <p:nvPr/>
        </p:nvSpPr>
        <p:spPr>
          <a:xfrm>
            <a:off x="3048000" y="4476750"/>
            <a:ext cx="1905000" cy="400110"/>
          </a:xfrm>
          <a:prstGeom prst="rect">
            <a:avLst/>
          </a:prstGeom>
          <a:solidFill>
            <a:schemeClr val="bg1"/>
          </a:solidFill>
          <a:ln>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002060"/>
                </a:solidFill>
                <a:effectLst/>
                <a:uLnTx/>
                <a:uFillTx/>
                <a:latin typeface="Calibri" panose="020F0502020204030204"/>
                <a:ea typeface="+mn-ea"/>
                <a:cs typeface="+mn-cs"/>
              </a:rPr>
              <a:t>A.Y </a:t>
            </a:r>
            <a:r>
              <a:rPr kumimoji="0" lang="en-US" sz="2000" b="1" i="0" u="none" strike="noStrike" kern="1200" cap="none" spc="0" normalizeH="0" baseline="0" noProof="0" dirty="0">
                <a:ln>
                  <a:noFill/>
                </a:ln>
                <a:solidFill>
                  <a:srgbClr val="002060"/>
                </a:solidFill>
                <a:effectLst/>
                <a:uLnTx/>
                <a:uFillTx/>
                <a:latin typeface="Calibri" panose="020F0502020204030204"/>
                <a:ea typeface="+mn-ea"/>
                <a:cs typeface="+mn-cs"/>
              </a:rPr>
              <a:t>2024-2025</a:t>
            </a:r>
            <a:endParaRPr kumimoji="0" lang="en-US" sz="2000" b="1" i="0" u="none" strike="noStrike" kern="1200" cap="none" spc="0" normalizeH="0" baseline="0" noProof="0" dirty="0">
              <a:ln>
                <a:noFill/>
              </a:ln>
              <a:solidFill>
                <a:srgbClr val="002060"/>
              </a:solidFill>
              <a:effectLst/>
              <a:uLnTx/>
              <a:uFillTx/>
              <a:latin typeface="Calibri" panose="020F0502020204030204"/>
              <a:ea typeface="+mn-ea"/>
              <a:cs typeface="+mn-cs"/>
            </a:endParaRPr>
          </a:p>
        </p:txBody>
      </p:sp>
      <p:pic>
        <p:nvPicPr>
          <p:cNvPr id="59394" name="Picture 2" descr="National Board Of Accreditation (Nba) in Subramani Nagar, Info Bells  Technologies Private Limited | ID: 21274167473"/>
          <p:cNvPicPr>
            <a:picLocks noChangeAspect="1" noChangeArrowheads="1"/>
          </p:cNvPicPr>
          <p:nvPr/>
        </p:nvPicPr>
        <p:blipFill>
          <a:blip r:embed="rId2" cstate="print"/>
          <a:srcRect/>
          <a:stretch>
            <a:fillRect/>
          </a:stretch>
        </p:blipFill>
        <p:spPr bwMode="auto">
          <a:xfrm>
            <a:off x="8458200" y="133350"/>
            <a:ext cx="533400" cy="9144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860" y="170815"/>
            <a:ext cx="4839335" cy="381635"/>
          </a:xfrm>
          <a:prstGeom prst="rect">
            <a:avLst/>
          </a:prstGeom>
        </p:spPr>
        <p:txBody>
          <a:bodyPr vert="horz" wrap="square" lIns="0" tIns="12700" rIns="0" bIns="0" rtlCol="0">
            <a:spAutoFit/>
          </a:bodyPr>
          <a:lstStyle/>
          <a:p>
            <a:pPr marL="12700">
              <a:lnSpc>
                <a:spcPct val="100000"/>
              </a:lnSpc>
              <a:spcBef>
                <a:spcPts val="100"/>
              </a:spcBef>
            </a:pPr>
            <a:r>
              <a:rPr sz="2400" spc="-10" dirty="0">
                <a:solidFill>
                  <a:schemeClr val="accent1">
                    <a:lumMod val="75000"/>
                  </a:schemeClr>
                </a:solidFill>
                <a:latin typeface="Times New Roman" panose="02020603050405020304" pitchFamily="18" charset="0"/>
                <a:cs typeface="Times New Roman" panose="02020603050405020304" pitchFamily="18" charset="0"/>
              </a:rPr>
              <a:t>Software</a:t>
            </a:r>
            <a:r>
              <a:rPr sz="2400" spc="-95" dirty="0">
                <a:solidFill>
                  <a:schemeClr val="accent1">
                    <a:lumMod val="75000"/>
                  </a:schemeClr>
                </a:solidFill>
                <a:latin typeface="Times New Roman" panose="02020603050405020304" pitchFamily="18" charset="0"/>
                <a:cs typeface="Times New Roman" panose="02020603050405020304" pitchFamily="18" charset="0"/>
              </a:rPr>
              <a:t> </a:t>
            </a:r>
            <a:r>
              <a:rPr sz="2400" spc="-5" dirty="0">
                <a:solidFill>
                  <a:schemeClr val="accent1">
                    <a:lumMod val="75000"/>
                  </a:schemeClr>
                </a:solidFill>
                <a:latin typeface="Times New Roman" panose="02020603050405020304" pitchFamily="18" charset="0"/>
                <a:cs typeface="Times New Roman" panose="02020603050405020304" pitchFamily="18" charset="0"/>
              </a:rPr>
              <a:t>Requirements</a:t>
            </a:r>
            <a:endParaRPr sz="2400" spc="-5" dirty="0">
              <a:solidFill>
                <a:schemeClr val="accent1">
                  <a:lumMod val="75000"/>
                </a:schemeClr>
              </a:solidFill>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sz="half" idx="2"/>
          </p:nvPr>
        </p:nvGraphicFramePr>
        <p:xfrm>
          <a:off x="990600" y="823777"/>
          <a:ext cx="7391400" cy="4197484"/>
        </p:xfrm>
        <a:graphic>
          <a:graphicData uri="http://schemas.openxmlformats.org/drawingml/2006/table">
            <a:tbl>
              <a:tblPr firstRow="1" firstCol="1" bandRow="1">
                <a:tableStyleId>{5C22544A-7EE6-4342-B048-85BDC9FD1C3A}</a:tableStyleId>
              </a:tblPr>
              <a:tblGrid>
                <a:gridCol w="3625739"/>
                <a:gridCol w="3765661"/>
              </a:tblGrid>
              <a:tr h="1284938">
                <a:tc>
                  <a:txBody>
                    <a:bodyPr/>
                    <a:lstStyle/>
                    <a:p>
                      <a:pPr algn="ctr">
                        <a:lnSpc>
                          <a:spcPct val="107000"/>
                        </a:lnSpc>
                        <a:spcAft>
                          <a:spcPts val="800"/>
                        </a:spcAft>
                      </a:pPr>
                      <a:r>
                        <a:rPr lang="en-US" sz="900" dirty="0">
                          <a:effectLst/>
                        </a:rPr>
                        <a:t>Operating System</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0105" marR="30105" marT="0" marB="0" anchor="ctr"/>
                </a:tc>
                <a:tc>
                  <a:txBody>
                    <a:bodyPr/>
                    <a:lstStyle/>
                    <a:p>
                      <a:pPr algn="ctr">
                        <a:lnSpc>
                          <a:spcPct val="107000"/>
                        </a:lnSpc>
                        <a:spcAft>
                          <a:spcPts val="800"/>
                        </a:spcAft>
                      </a:pPr>
                      <a:r>
                        <a:rPr lang="en-US" sz="900" dirty="0">
                          <a:effectLst/>
                        </a:rPr>
                        <a:t>Windows 10/11, macOS</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0105" marR="30105" marT="0" marB="0" anchor="ctr"/>
                </a:tc>
              </a:tr>
              <a:tr h="359524">
                <a:tc>
                  <a:txBody>
                    <a:bodyPr/>
                    <a:lstStyle/>
                    <a:p>
                      <a:pPr algn="ctr">
                        <a:lnSpc>
                          <a:spcPct val="107000"/>
                        </a:lnSpc>
                        <a:spcAft>
                          <a:spcPts val="800"/>
                        </a:spcAft>
                      </a:pPr>
                      <a:r>
                        <a:rPr lang="en-US" sz="900" dirty="0">
                          <a:effectLst/>
                        </a:rPr>
                        <a:t>Development Software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0105" marR="30105" marT="0" marB="0" anchor="ctr"/>
                </a:tc>
                <a:tc>
                  <a:txBody>
                    <a:bodyPr/>
                    <a:lstStyle/>
                    <a:p>
                      <a:pPr algn="ctr">
                        <a:lnSpc>
                          <a:spcPct val="107000"/>
                        </a:lnSpc>
                        <a:spcAft>
                          <a:spcPts val="800"/>
                        </a:spcAft>
                      </a:pPr>
                      <a:r>
                        <a:rPr lang="en-US" sz="900" dirty="0">
                          <a:effectLst/>
                        </a:rPr>
                        <a:t>Python 3.12.0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0105" marR="30105" marT="0" marB="0" anchor="ctr"/>
                </a:tc>
              </a:tr>
              <a:tr h="359116">
                <a:tc>
                  <a:txBody>
                    <a:bodyPr/>
                    <a:lstStyle/>
                    <a:p>
                      <a:pPr algn="ctr">
                        <a:lnSpc>
                          <a:spcPct val="107000"/>
                        </a:lnSpc>
                        <a:spcAft>
                          <a:spcPts val="800"/>
                        </a:spcAft>
                      </a:pPr>
                      <a:r>
                        <a:rPr lang="en-US" sz="900" dirty="0">
                          <a:effectLst/>
                        </a:rPr>
                        <a:t>Programming Language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0105" marR="30105" marT="0" marB="0" anchor="ctr"/>
                </a:tc>
                <a:tc>
                  <a:txBody>
                    <a:bodyPr/>
                    <a:lstStyle/>
                    <a:p>
                      <a:pPr algn="ctr">
                        <a:lnSpc>
                          <a:spcPct val="107000"/>
                        </a:lnSpc>
                        <a:spcAft>
                          <a:spcPts val="800"/>
                        </a:spcAft>
                      </a:pPr>
                      <a:r>
                        <a:rPr lang="en-US" sz="900" dirty="0">
                          <a:effectLst/>
                        </a:rPr>
                        <a:t>Python</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0105" marR="30105" marT="0" marB="0" anchor="ctr"/>
                </a:tc>
              </a:tr>
              <a:tr h="359116">
                <a:tc>
                  <a:txBody>
                    <a:bodyPr/>
                    <a:lstStyle/>
                    <a:p>
                      <a:pPr algn="ctr">
                        <a:lnSpc>
                          <a:spcPct val="107000"/>
                        </a:lnSpc>
                        <a:spcAft>
                          <a:spcPts val="800"/>
                        </a:spcAft>
                      </a:pPr>
                      <a:r>
                        <a:rPr lang="en-US" sz="900" dirty="0">
                          <a:effectLst/>
                        </a:rPr>
                        <a:t>Domain</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0105" marR="30105" marT="0" marB="0" anchor="ctr"/>
                </a:tc>
                <a:tc>
                  <a:txBody>
                    <a:bodyPr/>
                    <a:lstStyle/>
                    <a:p>
                      <a:pPr algn="ctr">
                        <a:lnSpc>
                          <a:spcPct val="107000"/>
                        </a:lnSpc>
                        <a:spcAft>
                          <a:spcPts val="800"/>
                        </a:spcAft>
                      </a:pPr>
                      <a:r>
                        <a:rPr lang="en-US" sz="900">
                          <a:effectLst/>
                        </a:rPr>
                        <a:t>Machine Learning</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30105" marR="30105" marT="0" marB="0" anchor="ctr"/>
                </a:tc>
              </a:tr>
              <a:tr h="378721">
                <a:tc>
                  <a:txBody>
                    <a:bodyPr/>
                    <a:lstStyle/>
                    <a:p>
                      <a:pPr algn="ctr">
                        <a:lnSpc>
                          <a:spcPct val="107000"/>
                        </a:lnSpc>
                        <a:spcAft>
                          <a:spcPts val="800"/>
                        </a:spcAft>
                      </a:pPr>
                      <a:r>
                        <a:rPr lang="en-US" sz="900">
                          <a:effectLst/>
                        </a:rPr>
                        <a:t>Integrated Development Environment (IDE)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30105" marR="30105" marT="0" marB="0" anchor="ctr"/>
                </a:tc>
                <a:tc>
                  <a:txBody>
                    <a:bodyPr/>
                    <a:lstStyle/>
                    <a:p>
                      <a:pPr algn="ctr">
                        <a:lnSpc>
                          <a:spcPct val="107000"/>
                        </a:lnSpc>
                        <a:spcAft>
                          <a:spcPts val="800"/>
                        </a:spcAft>
                      </a:pPr>
                      <a:r>
                        <a:rPr lang="en-US" sz="900" dirty="0">
                          <a:effectLst/>
                        </a:rPr>
                        <a:t>Visual Studio Code</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0105" marR="30105" marT="0" marB="0" anchor="ctr"/>
                </a:tc>
              </a:tr>
              <a:tr h="359116">
                <a:tc>
                  <a:txBody>
                    <a:bodyPr/>
                    <a:lstStyle/>
                    <a:p>
                      <a:pPr algn="ctr">
                        <a:lnSpc>
                          <a:spcPct val="107000"/>
                        </a:lnSpc>
                        <a:spcAft>
                          <a:spcPts val="800"/>
                        </a:spcAft>
                      </a:pPr>
                      <a:r>
                        <a:rPr lang="en-US" sz="900" dirty="0">
                          <a:effectLst/>
                        </a:rPr>
                        <a:t>Libraries and Frameworks</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0105" marR="30105" marT="0" marB="0" anchor="ctr"/>
                </a:tc>
                <a:tc>
                  <a:txBody>
                    <a:bodyPr/>
                    <a:lstStyle/>
                    <a:p>
                      <a:pPr algn="ctr">
                        <a:lnSpc>
                          <a:spcPct val="107000"/>
                        </a:lnSpc>
                        <a:spcAft>
                          <a:spcPts val="800"/>
                        </a:spcAft>
                      </a:pPr>
                      <a:r>
                        <a:rPr lang="en-US" sz="900" dirty="0">
                          <a:effectLst/>
                        </a:rPr>
                        <a:t>Dash, </a:t>
                      </a:r>
                      <a:r>
                        <a:rPr lang="en-US" sz="900" dirty="0" err="1">
                          <a:effectLst/>
                        </a:rPr>
                        <a:t>numpy</a:t>
                      </a:r>
                      <a:r>
                        <a:rPr lang="en-US" sz="900" dirty="0">
                          <a:effectLst/>
                        </a:rPr>
                        <a:t>, pandas, </a:t>
                      </a:r>
                      <a:r>
                        <a:rPr lang="en-US" sz="900" dirty="0" err="1">
                          <a:effectLst/>
                        </a:rPr>
                        <a:t>yfinance</a:t>
                      </a:r>
                      <a:r>
                        <a:rPr lang="en-US" sz="900" dirty="0">
                          <a:effectLst/>
                        </a:rPr>
                        <a:t>, scikit – learn, </a:t>
                      </a:r>
                      <a:r>
                        <a:rPr lang="en-US" sz="900" dirty="0" err="1">
                          <a:effectLst/>
                        </a:rPr>
                        <a:t>plotly</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0105" marR="30105" marT="0" marB="0" anchor="ctr"/>
                </a:tc>
              </a:tr>
              <a:tr h="359116">
                <a:tc>
                  <a:txBody>
                    <a:bodyPr/>
                    <a:lstStyle/>
                    <a:p>
                      <a:pPr algn="ctr">
                        <a:lnSpc>
                          <a:spcPct val="107000"/>
                        </a:lnSpc>
                        <a:spcAft>
                          <a:spcPts val="800"/>
                        </a:spcAft>
                      </a:pPr>
                      <a:r>
                        <a:rPr lang="en-US" sz="900" dirty="0">
                          <a:effectLst/>
                        </a:rPr>
                        <a:t>API</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0105" marR="30105" marT="0" marB="0" anchor="ctr"/>
                </a:tc>
                <a:tc>
                  <a:txBody>
                    <a:bodyPr/>
                    <a:lstStyle/>
                    <a:p>
                      <a:pPr algn="ctr">
                        <a:lnSpc>
                          <a:spcPct val="107000"/>
                        </a:lnSpc>
                        <a:spcAft>
                          <a:spcPts val="800"/>
                        </a:spcAft>
                      </a:pPr>
                      <a:r>
                        <a:rPr lang="en-US" sz="900" dirty="0">
                          <a:effectLst/>
                        </a:rPr>
                        <a:t>Yahoo Finance API</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0105" marR="30105" marT="0" marB="0" anchor="ctr"/>
                </a:tc>
              </a:tr>
              <a:tr h="378721">
                <a:tc>
                  <a:txBody>
                    <a:bodyPr/>
                    <a:lstStyle/>
                    <a:p>
                      <a:pPr algn="ctr">
                        <a:lnSpc>
                          <a:spcPct val="107000"/>
                        </a:lnSpc>
                        <a:spcAft>
                          <a:spcPts val="800"/>
                        </a:spcAft>
                      </a:pPr>
                      <a:r>
                        <a:rPr lang="en-US" sz="900" dirty="0">
                          <a:effectLst/>
                        </a:rPr>
                        <a:t>Web Server or Deployment Server</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0105" marR="30105" marT="0" marB="0" anchor="ctr"/>
                </a:tc>
                <a:tc>
                  <a:txBody>
                    <a:bodyPr/>
                    <a:lstStyle/>
                    <a:p>
                      <a:pPr algn="ctr">
                        <a:lnSpc>
                          <a:spcPct val="107000"/>
                        </a:lnSpc>
                        <a:spcAft>
                          <a:spcPts val="800"/>
                        </a:spcAft>
                      </a:pPr>
                      <a:r>
                        <a:rPr lang="en-US" sz="900" dirty="0">
                          <a:effectLst/>
                        </a:rPr>
                        <a:t>Flask</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0105" marR="30105" marT="0" marB="0" anchor="ctr"/>
                </a:tc>
              </a:tr>
              <a:tr h="359116">
                <a:tc>
                  <a:txBody>
                    <a:bodyPr/>
                    <a:lstStyle/>
                    <a:p>
                      <a:pPr algn="ctr">
                        <a:lnSpc>
                          <a:spcPct val="107000"/>
                        </a:lnSpc>
                        <a:spcAft>
                          <a:spcPts val="800"/>
                        </a:spcAft>
                      </a:pPr>
                      <a:r>
                        <a:rPr lang="en-US" sz="900">
                          <a:effectLst/>
                        </a:rPr>
                        <a:t>Design/Modelling</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30105" marR="30105" marT="0" marB="0" anchor="ctr"/>
                </a:tc>
                <a:tc>
                  <a:txBody>
                    <a:bodyPr/>
                    <a:lstStyle/>
                    <a:p>
                      <a:pPr algn="ctr">
                        <a:lnSpc>
                          <a:spcPct val="107000"/>
                        </a:lnSpc>
                        <a:spcAft>
                          <a:spcPts val="800"/>
                        </a:spcAft>
                      </a:pPr>
                      <a:r>
                        <a:rPr lang="en-US" sz="900" dirty="0">
                          <a:effectLst/>
                        </a:rPr>
                        <a:t>Star UML</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30105" marR="30105" marT="0" marB="0" anchor="ctr"/>
                </a:tc>
              </a:tr>
            </a:tbl>
          </a:graphicData>
        </a:graphic>
      </p:graphicFrame>
      <p:sp>
        <p:nvSpPr>
          <p:cNvPr id="7" name="Rectangle 1"/>
          <p:cNvSpPr>
            <a:spLocks noChangeArrowheads="1"/>
          </p:cNvSpPr>
          <p:nvPr/>
        </p:nvSpPr>
        <p:spPr bwMode="auto">
          <a:xfrm>
            <a:off x="1739899" y="122237"/>
            <a:ext cx="1726925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135" y="275590"/>
            <a:ext cx="5194300" cy="532130"/>
          </a:xfrm>
          <a:prstGeom prst="rect">
            <a:avLst/>
          </a:prstGeom>
        </p:spPr>
        <p:txBody>
          <a:bodyPr vert="horz" wrap="square" lIns="0" tIns="12700" rIns="0" bIns="0" rtlCol="0">
            <a:noAutofit/>
          </a:bodyPr>
          <a:lstStyle/>
          <a:p>
            <a:pPr marL="12700">
              <a:lnSpc>
                <a:spcPct val="100000"/>
              </a:lnSpc>
              <a:spcBef>
                <a:spcPts val="100"/>
              </a:spcBef>
            </a:pPr>
            <a:r>
              <a:rPr sz="2400" spc="-5" dirty="0">
                <a:solidFill>
                  <a:schemeClr val="accent1">
                    <a:lumMod val="75000"/>
                  </a:schemeClr>
                </a:solidFill>
                <a:latin typeface="Times New Roman" panose="02020603050405020304" pitchFamily="18" charset="0"/>
                <a:cs typeface="Times New Roman" panose="02020603050405020304" pitchFamily="18" charset="0"/>
              </a:rPr>
              <a:t>Hardware</a:t>
            </a:r>
            <a:r>
              <a:rPr sz="2400" spc="-90" dirty="0">
                <a:solidFill>
                  <a:schemeClr val="accent1">
                    <a:lumMod val="75000"/>
                  </a:schemeClr>
                </a:solidFill>
                <a:latin typeface="Times New Roman" panose="02020603050405020304" pitchFamily="18" charset="0"/>
                <a:cs typeface="Times New Roman" panose="02020603050405020304" pitchFamily="18" charset="0"/>
              </a:rPr>
              <a:t> </a:t>
            </a:r>
            <a:r>
              <a:rPr sz="2400" spc="-5" dirty="0">
                <a:solidFill>
                  <a:schemeClr val="accent1">
                    <a:lumMod val="75000"/>
                  </a:schemeClr>
                </a:solidFill>
                <a:latin typeface="Times New Roman" panose="02020603050405020304" pitchFamily="18" charset="0"/>
                <a:cs typeface="Times New Roman" panose="02020603050405020304" pitchFamily="18" charset="0"/>
              </a:rPr>
              <a:t>Requirements</a:t>
            </a:r>
            <a:endParaRPr sz="2400" spc="-5" dirty="0">
              <a:solidFill>
                <a:schemeClr val="accent1">
                  <a:lumMod val="75000"/>
                </a:schemeClr>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nvGraphicFramePr>
        <p:xfrm>
          <a:off x="596106" y="1276350"/>
          <a:ext cx="7938295" cy="3611365"/>
        </p:xfrm>
        <a:graphic>
          <a:graphicData uri="http://schemas.openxmlformats.org/drawingml/2006/table">
            <a:tbl>
              <a:tblPr firstRow="1" firstCol="1" bandRow="1">
                <a:tableStyleId>{5C22544A-7EE6-4342-B048-85BDC9FD1C3A}</a:tableStyleId>
              </a:tblPr>
              <a:tblGrid>
                <a:gridCol w="2194587"/>
                <a:gridCol w="2248447"/>
                <a:gridCol w="3495261"/>
              </a:tblGrid>
              <a:tr h="722273">
                <a:tc gridSpan="2">
                  <a:txBody>
                    <a:bodyPr/>
                    <a:lstStyle/>
                    <a:p>
                      <a:pPr algn="ctr">
                        <a:lnSpc>
                          <a:spcPct val="107000"/>
                        </a:lnSpc>
                        <a:spcAft>
                          <a:spcPts val="800"/>
                        </a:spcAft>
                      </a:pPr>
                      <a:r>
                        <a:rPr lang="en-US" sz="1400" dirty="0">
                          <a:effectLst/>
                        </a:rPr>
                        <a:t>MINIMUM (Required for Execution)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cPr/>
                </a:tc>
                <a:tc>
                  <a:txBody>
                    <a:bodyPr/>
                    <a:lstStyle/>
                    <a:p>
                      <a:pPr algn="ctr">
                        <a:lnSpc>
                          <a:spcPct val="107000"/>
                        </a:lnSpc>
                        <a:spcAft>
                          <a:spcPts val="800"/>
                        </a:spcAft>
                      </a:pPr>
                      <a:r>
                        <a:rPr lang="en-US" sz="1400">
                          <a:effectLst/>
                        </a:rPr>
                        <a:t>MY SYSTEM (Development)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722273">
                <a:tc>
                  <a:txBody>
                    <a:bodyPr/>
                    <a:lstStyle/>
                    <a:p>
                      <a:pPr algn="ctr">
                        <a:lnSpc>
                          <a:spcPct val="107000"/>
                        </a:lnSpc>
                        <a:spcAft>
                          <a:spcPts val="800"/>
                        </a:spcAft>
                      </a:pPr>
                      <a:r>
                        <a:rPr lang="en-US" sz="1400">
                          <a:effectLst/>
                        </a:rPr>
                        <a:t>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400" dirty="0"/>
                        <a:t>Intel Core i5 or equivalent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IN" sz="1400" dirty="0"/>
                        <a:t>Intel Core i5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722273">
                <a:tc>
                  <a:txBody>
                    <a:bodyPr/>
                    <a:lstStyle/>
                    <a:p>
                      <a:pPr algn="ctr">
                        <a:lnSpc>
                          <a:spcPct val="107000"/>
                        </a:lnSpc>
                        <a:spcAft>
                          <a:spcPts val="800"/>
                        </a:spcAft>
                      </a:pPr>
                      <a:r>
                        <a:rPr lang="en-US" sz="1400">
                          <a:effectLst/>
                        </a:rPr>
                        <a:t>Hard Disk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400" dirty="0"/>
                        <a:t>100 GB</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400" dirty="0">
                          <a:effectLst/>
                        </a:rPr>
                        <a:t>500 Gb</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722273">
                <a:tc>
                  <a:txBody>
                    <a:bodyPr/>
                    <a:lstStyle/>
                    <a:p>
                      <a:pPr algn="ctr">
                        <a:lnSpc>
                          <a:spcPct val="107000"/>
                        </a:lnSpc>
                        <a:spcAft>
                          <a:spcPts val="800"/>
                        </a:spcAft>
                      </a:pPr>
                      <a:r>
                        <a:rPr lang="en-US" sz="1400" dirty="0">
                          <a:effectLst/>
                        </a:rPr>
                        <a:t>Ram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400" dirty="0">
                          <a:effectLst/>
                        </a:rPr>
                        <a:t>4 Gb</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400" dirty="0">
                          <a:effectLst/>
                        </a:rPr>
                        <a:t>4 Gb</a:t>
                      </a:r>
                      <a:endParaRPr lang="en-US" sz="1400" dirty="0">
                        <a:effectLst/>
                      </a:endParaRPr>
                    </a:p>
                  </a:txBody>
                  <a:tcPr marL="68580" marR="68580" marT="0" marB="0" anchor="ctr"/>
                </a:tc>
              </a:tr>
              <a:tr h="722273">
                <a:tc>
                  <a:txBody>
                    <a:bodyPr/>
                    <a:lstStyle/>
                    <a:p>
                      <a:pPr marL="0" marR="0" lvl="0" indent="0" algn="ctr" defTabSz="342900" rtl="0" eaLnBrk="1" fontAlgn="auto" latinLnBrk="0" hangingPunct="1">
                        <a:lnSpc>
                          <a:spcPct val="107000"/>
                        </a:lnSpc>
                        <a:spcBef>
                          <a:spcPts val="0"/>
                        </a:spcBef>
                        <a:spcAft>
                          <a:spcPts val="800"/>
                        </a:spcAft>
                        <a:buClrTx/>
                        <a:buSzTx/>
                        <a:buFontTx/>
                        <a:buNone/>
                        <a:defRPr/>
                      </a:pPr>
                      <a:r>
                        <a:rPr lang="en-US" sz="1400" dirty="0">
                          <a:effectLst/>
                          <a:latin typeface="+mj-lt"/>
                          <a:ea typeface="Calibri" panose="020F0502020204030204" pitchFamily="34" charset="0"/>
                          <a:cs typeface="Times New Roman" panose="02020603050405020304" pitchFamily="18" charset="0"/>
                        </a:rPr>
                        <a:t>Graphics</a:t>
                      </a:r>
                      <a:endParaRPr lang="en-IN" sz="14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400" dirty="0">
                          <a:effectLst/>
                          <a:latin typeface="+mn-lt"/>
                          <a:ea typeface="Calibri" panose="020F0502020204030204" pitchFamily="34" charset="0"/>
                          <a:cs typeface="Times New Roman" panose="02020603050405020304" pitchFamily="18" charset="0"/>
                        </a:rPr>
                        <a:t>Integrated Graphics</a:t>
                      </a:r>
                      <a:endParaRPr lang="en-IN" sz="14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400" dirty="0">
                          <a:effectLst/>
                        </a:rPr>
                        <a:t>Dedicated Graphics</a:t>
                      </a:r>
                      <a:endParaRPr lang="en-US" sz="1400" dirty="0">
                        <a:effectLst/>
                      </a:endParaRPr>
                    </a:p>
                  </a:txBody>
                  <a:tcPr marL="68580" marR="68580" marT="0" marB="0"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432707"/>
            <a:ext cx="6447501" cy="990600"/>
          </a:xfrm>
        </p:spPr>
        <p:txBody>
          <a:bodyPr/>
          <a:lstStyle/>
          <a:p>
            <a:r>
              <a:rPr lang="en-US" sz="2400" dirty="0">
                <a:latin typeface="Times New Roman" panose="02020603050405020304" pitchFamily="18" charset="0"/>
                <a:cs typeface="Times New Roman" panose="02020603050405020304" pitchFamily="18" charset="0"/>
              </a:rPr>
              <a:t>SYSTEM ARCHITECTURE</a:t>
            </a:r>
            <a:endParaRPr lang="en-IN" sz="2400"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609600" y="1047750"/>
            <a:ext cx="7087870" cy="3790950"/>
          </a:xfrm>
          <a:prstGeom prst="rect">
            <a:avLst/>
          </a:prstGeom>
          <a:noFill/>
        </p:spPr>
        <p:txBody>
          <a:bodyPr wrap="square" rtlCol="0">
            <a:noAutofit/>
          </a:bodyPr>
          <a:lstStyle/>
          <a:p>
            <a:endParaRPr lang="en-US"/>
          </a:p>
        </p:txBody>
      </p:sp>
      <p:pic>
        <p:nvPicPr>
          <p:cNvPr id="4098" name="Picture 2" descr="Block diagram of stock prediction using LSTM | Download Scientific Diagra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39875" y="1047750"/>
            <a:ext cx="3946525" cy="3886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190750"/>
            <a:ext cx="6447501" cy="990600"/>
          </a:xfrm>
        </p:spPr>
        <p:txBody>
          <a:bodyPr/>
          <a:lstStyle/>
          <a:p>
            <a:r>
              <a:rPr lang="en-IN" dirty="0">
                <a:latin typeface="Times New Roman" panose="02020603050405020304" pitchFamily="18" charset="0"/>
                <a:cs typeface="Times New Roman" panose="02020603050405020304" pitchFamily="18" charset="0"/>
              </a:rPr>
              <a:t>SYSTEM DESIGN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85750"/>
            <a:ext cx="7035799" cy="1524000"/>
          </a:xfrm>
        </p:spPr>
        <p:txBody>
          <a:bodyPr>
            <a:normAutofit fontScale="90000"/>
          </a:bodyPr>
          <a:lstStyle/>
          <a:p>
            <a:r>
              <a:rPr lang="en-US" dirty="0">
                <a:latin typeface="Times New Roman" panose="02020603050405020304" pitchFamily="18" charset="0"/>
                <a:cs typeface="Times New Roman" panose="02020603050405020304" pitchFamily="18" charset="0"/>
              </a:rPr>
              <a:t>UML diagrams</a:t>
            </a:r>
            <a:br>
              <a:rPr lang="en-US" dirty="0">
                <a:latin typeface="Times New Roman" panose="02020603050405020304" pitchFamily="18" charset="0"/>
                <a:cs typeface="Times New Roman" panose="02020603050405020304" pitchFamily="18" charset="0"/>
              </a:rPr>
            </a:br>
            <a:br>
              <a:rPr lang="en-US" dirty="0">
                <a:solidFill>
                  <a:srgbClr val="FF0000"/>
                </a:solidFill>
              </a:rPr>
            </a:br>
            <a:r>
              <a:rPr lang="en-US" dirty="0">
                <a:solidFill>
                  <a:srgbClr val="FF0000"/>
                </a:solidFill>
              </a:rPr>
              <a:t>	</a:t>
            </a:r>
            <a:r>
              <a:rPr lang="en-US" dirty="0">
                <a:latin typeface="Times New Roman" panose="02020603050405020304" pitchFamily="18" charset="0"/>
                <a:cs typeface="Times New Roman" panose="02020603050405020304" pitchFamily="18" charset="0"/>
              </a:rPr>
              <a:t>Class diagram:</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51001" y="1808285"/>
            <a:ext cx="3996060" cy="293846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Use case diagram</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6800" y="1447800"/>
            <a:ext cx="6030167" cy="26959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Sequence Diagram</a:t>
            </a:r>
            <a:endParaRPr lang="en-IN" sz="2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518552" y="1123950"/>
            <a:ext cx="6195414" cy="36957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Activity diagram</a:t>
            </a: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1905000" y="1047750"/>
            <a:ext cx="2769577" cy="40195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74625" y="457200"/>
            <a:ext cx="6781165" cy="551180"/>
          </a:xfrm>
        </p:spPr>
        <p:txBody>
          <a:bodyPr/>
          <a:p>
            <a:r>
              <a:rPr lang="en-US" sz="2400" dirty="0">
                <a:solidFill>
                  <a:srgbClr val="0070C0"/>
                </a:solidFill>
                <a:latin typeface="Times New Roman" panose="02020603050405020304" pitchFamily="18" charset="0"/>
                <a:cs typeface="Times New Roman" panose="02020603050405020304" pitchFamily="18" charset="0"/>
                <a:sym typeface="+mn-ea"/>
              </a:rPr>
              <a:t>Testing strategies:</a:t>
            </a:r>
            <a:endParaRPr lang="en-US" sz="2400" dirty="0">
              <a:solidFill>
                <a:srgbClr val="0070C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404495" y="1123950"/>
            <a:ext cx="7286625" cy="3615690"/>
          </a:xfrm>
          <a:prstGeom prst="rect">
            <a:avLst/>
          </a:prstGeom>
        </p:spPr>
        <p:txBody>
          <a:bodyPr>
            <a:noAutofit/>
          </a:bodyPr>
          <a:p>
            <a:pPr>
              <a:spcAft>
                <a:spcPct val="60000"/>
              </a:spcAft>
            </a:pPr>
            <a:r>
              <a:rPr sz="2400" b="1">
                <a:solidFill>
                  <a:schemeClr val="tx2">
                    <a:lumMod val="60000"/>
                    <a:lumOff val="40000"/>
                  </a:schemeClr>
                </a:solidFill>
                <a:latin typeface="Times New Roman" panose="02020603050405020304" pitchFamily="18" charset="0"/>
                <a:cs typeface="Times New Roman" panose="02020603050405020304" pitchFamily="18" charset="0"/>
              </a:rPr>
              <a:t>Unit Testing</a:t>
            </a:r>
            <a:endParaRPr sz="2400" b="1">
              <a:solidFill>
                <a:schemeClr val="tx2">
                  <a:lumMod val="60000"/>
                  <a:lumOff val="40000"/>
                </a:schemeClr>
              </a:solidFill>
              <a:latin typeface="Times New Roman" panose="02020603050405020304" pitchFamily="18" charset="0"/>
              <a:cs typeface="Times New Roman" panose="02020603050405020304" pitchFamily="18" charset="0"/>
            </a:endParaRPr>
          </a:p>
          <a:p>
            <a:pPr marL="285750" indent="-285750">
              <a:spcAft>
                <a:spcPct val="60000"/>
              </a:spcAft>
              <a:buFont typeface="Wingdings" panose="05000000000000000000" charset="0"/>
              <a:buChar char="Ø"/>
            </a:pPr>
            <a:r>
              <a:rPr>
                <a:latin typeface="Times New Roman" panose="02020603050405020304" pitchFamily="18" charset="0"/>
                <a:cs typeface="Times New Roman" panose="02020603050405020304" pitchFamily="18" charset="0"/>
              </a:rPr>
              <a:t>Functionality of Individual Components: Write tests for individual functions that handle data retrieval, data processing, and visualization.</a:t>
            </a:r>
            <a:endParaRPr>
              <a:latin typeface="Times New Roman" panose="02020603050405020304" pitchFamily="18" charset="0"/>
              <a:cs typeface="Times New Roman" panose="02020603050405020304" pitchFamily="18" charset="0"/>
            </a:endParaRPr>
          </a:p>
          <a:p>
            <a:pPr marL="285750" indent="-285750">
              <a:spcAft>
                <a:spcPct val="60000"/>
              </a:spcAft>
              <a:buFont typeface="Wingdings" panose="05000000000000000000" charset="0"/>
              <a:buChar char="Ø"/>
            </a:pPr>
            <a:r>
              <a:rPr>
                <a:latin typeface="Times New Roman" panose="02020603050405020304" pitchFamily="18" charset="0"/>
                <a:cs typeface="Times New Roman" panose="02020603050405020304" pitchFamily="18" charset="0"/>
              </a:rPr>
              <a:t>Forecasting Algorithms: Test the statistical or machine learning models separately. This can include testing the ARIMA model, LSTM, or any regression model used.</a:t>
            </a:r>
            <a:endParaRPr>
              <a:latin typeface="Times New Roman" panose="02020603050405020304" pitchFamily="18" charset="0"/>
              <a:cs typeface="Times New Roman" panose="02020603050405020304" pitchFamily="18" charset="0"/>
            </a:endParaRPr>
          </a:p>
          <a:p>
            <a:pPr marL="285750" indent="-285750">
              <a:spcAft>
                <a:spcPct val="60000"/>
              </a:spcAft>
              <a:buFont typeface="Wingdings" panose="05000000000000000000" charset="0"/>
              <a:buChar char="Ø"/>
            </a:pPr>
            <a:r>
              <a:rPr>
                <a:latin typeface="Times New Roman" panose="02020603050405020304" pitchFamily="18" charset="0"/>
                <a:cs typeface="Times New Roman" panose="02020603050405020304" pitchFamily="18" charset="0"/>
              </a:rPr>
              <a:t>Visualization Functions: Ensure that the rendering functions generate charts and graphs with expected properties (correct labels, scales, axes, colors).</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133350"/>
            <a:ext cx="6447790" cy="4422140"/>
          </a:xfrm>
        </p:spPr>
        <p:txBody>
          <a:bodyPr>
            <a:normAutofit fontScale="90000"/>
          </a:bodyPr>
          <a:p>
            <a:r>
              <a:rPr lang="en-IN"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System Testing</a:t>
            </a:r>
            <a:br>
              <a:rPr lang="en-IN"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br>
            <a:br>
              <a:rPr lang="en-IN" dirty="0">
                <a:effectLst/>
                <a:latin typeface="Calibri" panose="020F0502020204030204" pitchFamily="34" charset="0"/>
                <a:ea typeface="Calibri" panose="020F0502020204030204" pitchFamily="34" charset="0"/>
                <a:cs typeface="Times New Roman" panose="02020603050405020304" pitchFamily="18" charset="0"/>
                <a:sym typeface="+mn-ea"/>
              </a:rPr>
            </a:b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System testing is types of testing where tester evaluates the whole system against the specified requirements.</a:t>
            </a:r>
            <a:br>
              <a:rPr lang="en-IN" sz="2000" dirty="0">
                <a:effectLst/>
                <a:latin typeface="Times New Roman" panose="02020603050405020304" pitchFamily="18" charset="0"/>
                <a:ea typeface="Calibri" panose="020F0502020204030204" pitchFamily="34" charset="0"/>
                <a:cs typeface="Times New Roman" panose="02020603050405020304" pitchFamily="18" charset="0"/>
                <a:sym typeface="+mn-ea"/>
              </a:rPr>
            </a:br>
            <a:r>
              <a:rPr lang="en-US" alt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a)</a:t>
            </a: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End to End Testing</a:t>
            </a:r>
            <a:br>
              <a:rPr lang="en-IN"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sym typeface="+mn-ea"/>
              </a:rPr>
            </a:b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It involves testing a complete application environment in a situation that mimics real-world use, such as interacting with a database, using network communications, or interacting with other hardware, applications, or systems if appropriate.</a:t>
            </a:r>
            <a:br>
              <a:rPr lang="en-IN" sz="2000" dirty="0">
                <a:effectLst/>
                <a:latin typeface="Times New Roman" panose="02020603050405020304" pitchFamily="18" charset="0"/>
                <a:ea typeface="Calibri" panose="020F0502020204030204" pitchFamily="34" charset="0"/>
                <a:cs typeface="Times New Roman" panose="02020603050405020304" pitchFamily="18" charset="0"/>
                <a:sym typeface="+mn-ea"/>
              </a:rPr>
            </a:br>
            <a:r>
              <a:rPr lang="en-IN"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b) Black Box Testing</a:t>
            </a:r>
            <a:br>
              <a:rPr lang="en-IN" sz="2000" dirty="0">
                <a:effectLst/>
                <a:latin typeface="Times New Roman" panose="02020603050405020304" pitchFamily="18" charset="0"/>
                <a:ea typeface="Calibri" panose="020F0502020204030204" pitchFamily="34" charset="0"/>
                <a:cs typeface="Times New Roman" panose="02020603050405020304" pitchFamily="18" charset="0"/>
                <a:sym typeface="+mn-ea"/>
              </a:rPr>
            </a:b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Blackbox testing is a software testing technique in which testing is performed without knowing the internal structure, design, or code of a system under test. Testers should focus only on the input and output of test. objects.</a:t>
            </a:r>
            <a:br>
              <a:rPr lang="en-IN" sz="2000" dirty="0">
                <a:effectLst/>
                <a:latin typeface="Times New Roman" panose="02020603050405020304" pitchFamily="18" charset="0"/>
                <a:ea typeface="Calibri" panose="020F0502020204030204" pitchFamily="34" charset="0"/>
                <a:cs typeface="Times New Roman" panose="02020603050405020304" pitchFamily="18" charset="0"/>
                <a:sym typeface="+mn-ea"/>
              </a:rPr>
            </a:br>
            <a:endParaRPr lang="en-US" sz="200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2400" b="1" dirty="0"/>
              <a:t>Table of Content</a:t>
            </a:r>
            <a:endParaRPr lang="en-IN" sz="2400" b="1" dirty="0"/>
          </a:p>
        </p:txBody>
      </p:sp>
      <p:sp>
        <p:nvSpPr>
          <p:cNvPr id="4" name="Content Placeholder 3"/>
          <p:cNvSpPr>
            <a:spLocks noGrp="1"/>
          </p:cNvSpPr>
          <p:nvPr>
            <p:ph idx="1"/>
          </p:nvPr>
        </p:nvSpPr>
        <p:spPr>
          <a:xfrm>
            <a:off x="866216" y="895350"/>
            <a:ext cx="7668184" cy="4114799"/>
          </a:xfrm>
        </p:spPr>
        <p:txBody>
          <a:bodyPr>
            <a:normAutofit lnSpcReduction="10000"/>
          </a:bodyPr>
          <a:lstStyle/>
          <a:p>
            <a:pPr marL="342900" indent="-342900">
              <a:buFont typeface="+mj-lt"/>
              <a:buAutoNum type="arabicPeriod"/>
            </a:pPr>
            <a:r>
              <a:rPr lang="en-IN" sz="1600" dirty="0"/>
              <a:t>Abstract</a:t>
            </a:r>
            <a:endParaRPr lang="en-IN" sz="1600" dirty="0"/>
          </a:p>
          <a:p>
            <a:pPr marL="342900" indent="-342900">
              <a:buFont typeface="+mj-lt"/>
              <a:buAutoNum type="arabicPeriod"/>
            </a:pPr>
            <a:r>
              <a:rPr lang="en-IN" sz="1600" dirty="0"/>
              <a:t>Introduction about Project</a:t>
            </a:r>
            <a:endParaRPr lang="en-IN" sz="1600" dirty="0"/>
          </a:p>
          <a:p>
            <a:pPr marL="342900" indent="-342900">
              <a:buFont typeface="+mj-lt"/>
              <a:buAutoNum type="arabicPeriod"/>
            </a:pPr>
            <a:r>
              <a:rPr lang="en-IN" sz="1600" dirty="0"/>
              <a:t>Literature survey</a:t>
            </a:r>
            <a:endParaRPr lang="en-IN" sz="1600" dirty="0"/>
          </a:p>
          <a:p>
            <a:pPr marL="342900" indent="-342900">
              <a:buFont typeface="+mj-lt"/>
              <a:buAutoNum type="arabicPeriod"/>
            </a:pPr>
            <a:r>
              <a:rPr lang="en-IN" sz="1600" dirty="0"/>
              <a:t>Existing System</a:t>
            </a:r>
            <a:endParaRPr lang="en-IN" sz="1600" dirty="0"/>
          </a:p>
          <a:p>
            <a:pPr marL="342900" indent="-342900">
              <a:buFont typeface="+mj-lt"/>
              <a:buAutoNum type="arabicPeriod"/>
            </a:pPr>
            <a:r>
              <a:rPr lang="en-IN" sz="1600" dirty="0"/>
              <a:t>Proposed System (Project Scope, Objectives, Modules)</a:t>
            </a:r>
            <a:endParaRPr lang="en-IN" sz="1600" dirty="0"/>
          </a:p>
          <a:p>
            <a:pPr marL="342900" indent="-342900">
              <a:buFont typeface="+mj-lt"/>
              <a:buAutoNum type="arabicPeriod"/>
            </a:pPr>
            <a:r>
              <a:rPr lang="en-IN" sz="1600" dirty="0"/>
              <a:t>Software Requirements</a:t>
            </a:r>
            <a:endParaRPr lang="en-IN" sz="1600" dirty="0"/>
          </a:p>
          <a:p>
            <a:pPr marL="342900" indent="-342900">
              <a:buFont typeface="+mj-lt"/>
              <a:buAutoNum type="arabicPeriod"/>
            </a:pPr>
            <a:r>
              <a:rPr lang="en-IN" sz="1600" dirty="0"/>
              <a:t>Hardware Requirements</a:t>
            </a:r>
            <a:endParaRPr lang="en-IN" sz="1600" dirty="0"/>
          </a:p>
          <a:p>
            <a:pPr marL="342900" indent="-342900">
              <a:buFont typeface="+mj-lt"/>
              <a:buAutoNum type="arabicPeriod"/>
            </a:pPr>
            <a:r>
              <a:rPr lang="en-IN" sz="1600" dirty="0"/>
              <a:t>System Architecture</a:t>
            </a:r>
            <a:endParaRPr lang="en-IN" sz="1600" dirty="0"/>
          </a:p>
          <a:p>
            <a:pPr marL="342900" indent="-342900">
              <a:buFont typeface="+mj-lt"/>
              <a:buAutoNum type="arabicPeriod"/>
            </a:pPr>
            <a:r>
              <a:rPr lang="en-IN" sz="1600" dirty="0"/>
              <a:t>System Design</a:t>
            </a:r>
            <a:endParaRPr lang="en-IN" sz="1600" dirty="0"/>
          </a:p>
          <a:p>
            <a:pPr marL="342900" indent="-342900">
              <a:buFont typeface="+mj-lt"/>
              <a:buAutoNum type="arabicPeriod"/>
            </a:pPr>
            <a:r>
              <a:rPr lang="en-IN" sz="1600" dirty="0">
                <a:sym typeface="+mn-ea"/>
              </a:rPr>
              <a:t>Output Screen</a:t>
            </a:r>
            <a:endParaRPr lang="en-IN" sz="1600" dirty="0"/>
          </a:p>
          <a:p>
            <a:pPr marL="342900" indent="-342900">
              <a:buFont typeface="+mj-lt"/>
              <a:buAutoNum type="arabicPeriod"/>
            </a:pPr>
            <a:r>
              <a:rPr lang="en-IN" sz="1600" dirty="0">
                <a:sym typeface="+mn-ea"/>
              </a:rPr>
              <a:t>Future Enhancement</a:t>
            </a:r>
            <a:endParaRPr lang="en-IN" sz="1600" dirty="0"/>
          </a:p>
          <a:p>
            <a:pPr marL="342900" indent="-342900">
              <a:buFont typeface="+mj-lt"/>
              <a:buAutoNum type="arabicPeriod"/>
            </a:pPr>
            <a:r>
              <a:rPr lang="en-IN" sz="1600" dirty="0"/>
              <a:t>Conclusion</a:t>
            </a:r>
            <a:endParaRPr lang="en-IN" sz="1600" dirty="0"/>
          </a:p>
          <a:p>
            <a:pPr marL="342900" indent="-342900">
              <a:buFont typeface="+mj-lt"/>
              <a:buAutoNum type="arabicPeriod"/>
            </a:pPr>
            <a:r>
              <a:rPr lang="en-IN" sz="1600" dirty="0"/>
              <a:t>References/Bibliography</a:t>
            </a:r>
            <a:endParaRPr lang="en-IN" sz="1600" dirty="0"/>
          </a:p>
          <a:p>
            <a:pPr marL="342900" indent="-342900">
              <a:buFont typeface="+mj-lt"/>
              <a:buAutoNum type="arabicPeriod"/>
            </a:pPr>
            <a:endParaRPr lang="en-IN"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8000" y="457200"/>
            <a:ext cx="6447790" cy="523240"/>
          </a:xfrm>
        </p:spPr>
        <p:txBody>
          <a:bodyPr/>
          <a:p>
            <a:r>
              <a:rPr lang="en-US" sz="2400" dirty="0">
                <a:solidFill>
                  <a:srgbClr val="0070C0"/>
                </a:solidFill>
                <a:latin typeface="Times New Roman" panose="02020603050405020304" pitchFamily="18" charset="0"/>
                <a:cs typeface="Times New Roman" panose="02020603050405020304" pitchFamily="18" charset="0"/>
                <a:sym typeface="+mn-ea"/>
              </a:rPr>
              <a:t>OUTPUT SCEREENS</a:t>
            </a:r>
            <a:endParaRPr lang="en-US" sz="2400" dirty="0">
              <a:solidFill>
                <a:srgbClr val="0070C0"/>
              </a:solidFill>
              <a:latin typeface="Times New Roman" panose="02020603050405020304" pitchFamily="18" charset="0"/>
              <a:cs typeface="Times New Roman" panose="02020603050405020304" pitchFamily="18" charset="0"/>
              <a:sym typeface="+mn-ea"/>
            </a:endParaRPr>
          </a:p>
        </p:txBody>
      </p:sp>
      <p:pic>
        <p:nvPicPr>
          <p:cNvPr id="3" name="Picture 2" descr="imgage1"/>
          <p:cNvPicPr>
            <a:picLocks noChangeAspect="1"/>
          </p:cNvPicPr>
          <p:nvPr/>
        </p:nvPicPr>
        <p:blipFill>
          <a:blip r:embed="rId1"/>
          <a:stretch>
            <a:fillRect/>
          </a:stretch>
        </p:blipFill>
        <p:spPr>
          <a:xfrm>
            <a:off x="304800" y="1200150"/>
            <a:ext cx="8886825" cy="335661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image2"/>
          <p:cNvPicPr>
            <a:picLocks noChangeAspect="1"/>
          </p:cNvPicPr>
          <p:nvPr/>
        </p:nvPicPr>
        <p:blipFill>
          <a:blip r:embed="rId1"/>
          <a:stretch>
            <a:fillRect/>
          </a:stretch>
        </p:blipFill>
        <p:spPr>
          <a:xfrm>
            <a:off x="396240" y="701040"/>
            <a:ext cx="8402320" cy="383984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image3"/>
          <p:cNvPicPr>
            <a:picLocks noChangeAspect="1"/>
          </p:cNvPicPr>
          <p:nvPr/>
        </p:nvPicPr>
        <p:blipFill>
          <a:blip r:embed="rId1"/>
          <a:stretch>
            <a:fillRect/>
          </a:stretch>
        </p:blipFill>
        <p:spPr>
          <a:xfrm>
            <a:off x="310515" y="892810"/>
            <a:ext cx="8613140" cy="38074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image4"/>
          <p:cNvPicPr>
            <a:picLocks noChangeAspect="1"/>
          </p:cNvPicPr>
          <p:nvPr/>
        </p:nvPicPr>
        <p:blipFill>
          <a:blip r:embed="rId1"/>
          <a:stretch>
            <a:fillRect/>
          </a:stretch>
        </p:blipFill>
        <p:spPr>
          <a:xfrm>
            <a:off x="0" y="822960"/>
            <a:ext cx="9144000" cy="32829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image5"/>
          <p:cNvPicPr>
            <a:picLocks noChangeAspect="1"/>
          </p:cNvPicPr>
          <p:nvPr/>
        </p:nvPicPr>
        <p:blipFill>
          <a:blip r:embed="rId1"/>
          <a:stretch>
            <a:fillRect/>
          </a:stretch>
        </p:blipFill>
        <p:spPr>
          <a:xfrm>
            <a:off x="0" y="763905"/>
            <a:ext cx="9144000" cy="36512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image6"/>
          <p:cNvPicPr>
            <a:picLocks noChangeAspect="1"/>
          </p:cNvPicPr>
          <p:nvPr/>
        </p:nvPicPr>
        <p:blipFill>
          <a:blip r:embed="rId1"/>
          <a:stretch>
            <a:fillRect/>
          </a:stretch>
        </p:blipFill>
        <p:spPr>
          <a:xfrm>
            <a:off x="194310" y="859155"/>
            <a:ext cx="8528685" cy="370459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image7"/>
          <p:cNvPicPr>
            <a:picLocks noChangeAspect="1"/>
          </p:cNvPicPr>
          <p:nvPr/>
        </p:nvPicPr>
        <p:blipFill>
          <a:blip r:embed="rId1"/>
          <a:stretch>
            <a:fillRect/>
          </a:stretch>
        </p:blipFill>
        <p:spPr>
          <a:xfrm>
            <a:off x="0" y="781685"/>
            <a:ext cx="9144000" cy="362204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8000" y="457200"/>
            <a:ext cx="6447790" cy="523240"/>
          </a:xfrm>
        </p:spPr>
        <p:txBody>
          <a:bodyPr/>
          <a:p>
            <a:r>
              <a:rPr lang="en-US" sz="2400" dirty="0">
                <a:latin typeface="Times New Roman" panose="02020603050405020304" pitchFamily="18" charset="0"/>
                <a:cs typeface="Times New Roman" panose="02020603050405020304" pitchFamily="18" charset="0"/>
                <a:sym typeface="+mn-ea"/>
              </a:rPr>
              <a:t>Future Enhancement:</a:t>
            </a:r>
            <a:endParaRPr lang="en-US" sz="2400" dirty="0">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811530" y="1130300"/>
            <a:ext cx="7182485" cy="3456940"/>
          </a:xfrm>
          <a:prstGeom prst="rect">
            <a:avLst/>
          </a:prstGeom>
        </p:spPr>
        <p:txBody>
          <a:bodyPr>
            <a:noAutofit/>
          </a:bodyPr>
          <a:p>
            <a:pPr marL="285750" indent="-285750">
              <a:buFont typeface="Wingdings" panose="05000000000000000000" charset="0"/>
              <a:buChar char="Ø"/>
            </a:pPr>
            <a:r>
              <a:rPr>
                <a:latin typeface="Times New Roman" panose="02020603050405020304" pitchFamily="18" charset="0"/>
                <a:cs typeface="Times New Roman" panose="02020603050405020304" pitchFamily="18" charset="0"/>
              </a:rPr>
              <a:t>Future enhancements for a stock visualization and forecasting application built in Dash could focus on both advanced analytical capabilities and user experience improvements.</a:t>
            </a:r>
            <a:endParaRPr>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a:latin typeface="Times New Roman" panose="02020603050405020304" pitchFamily="18" charset="0"/>
                <a:cs typeface="Times New Roman" panose="02020603050405020304" pitchFamily="18" charset="0"/>
              </a:rPr>
              <a:t> Introducing AI-driven predictive models, such as deep learning models like LSTMs or attention-based transformers, could significantly enhance forecasting accuracy, particularly for volatile markets. </a:t>
            </a:r>
            <a:endParaRPr>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a:latin typeface="Times New Roman" panose="02020603050405020304" pitchFamily="18" charset="0"/>
                <a:cs typeface="Times New Roman" panose="02020603050405020304" pitchFamily="18" charset="0"/>
              </a:rPr>
              <a:t>Additionally, expanding data sources to include alternative data like news sentiment analysis, social media trends, and macroeconomic indicators could provide a more comprehensive perspective on market drivers.</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508001" y="1401525"/>
            <a:ext cx="6632525" cy="3138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"Stock Visualization and Forecasting using Dash" empowers users with interactive tools to analyze and predict stock market trends.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leveraging Dash's capabilities, users can create dynamic visualizations and implement forecasting models to make informed investment decisions.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approach enhances data accessibility, enables real-time analysis, and supports strategic planning in the financial domain.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integration of visualization and forecasting in a single platform streamlines decision-making and provides valuable insights for both individual and institutional investors.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531"/>
            <a:ext cx="6447501" cy="990600"/>
          </a:xfrm>
        </p:spPr>
        <p:txBody>
          <a:bodyPr>
            <a:normAutofit/>
          </a:bodyPr>
          <a:lstStyle/>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References /Bibliography</a:t>
            </a:r>
            <a:br>
              <a:rPr lang="en-IN" sz="2400" b="1"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66216" y="1952625"/>
            <a:ext cx="7744384" cy="2905125"/>
          </a:xfrm>
        </p:spPr>
        <p:txBody>
          <a:bodyPr>
            <a:normAutofit/>
          </a:bodyPr>
          <a:lstStyle/>
          <a:p>
            <a:endParaRPr lang="en-IN" dirty="0"/>
          </a:p>
          <a:p>
            <a:endParaRPr lang="en-IN" dirty="0"/>
          </a:p>
        </p:txBody>
      </p:sp>
      <p:sp>
        <p:nvSpPr>
          <p:cNvPr id="4" name="Rectangle 1"/>
          <p:cNvSpPr>
            <a:spLocks noChangeArrowheads="1"/>
          </p:cNvSpPr>
          <p:nvPr/>
        </p:nvSpPr>
        <p:spPr bwMode="auto">
          <a:xfrm>
            <a:off x="512690" y="785187"/>
            <a:ext cx="6954910" cy="4246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Kumar V., Jain K., Joshi A., Mishra A., &amp; Sharma M. (2024). Review on visualization and forecasting stocks using dash.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International Journal of Engineering Trends and Applications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S. M. C.,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Unaish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Akbar M., Ishan M., &amp; Raza M. D. (2023). An efficient model for stock price forecasting using LSTM.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 and Reviews: Advancement in Robotics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[3]Sunil A. (2021). Stock price prediction using LSTM model and Dash.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International Journal for Research in Applied Science &amp; Engineering Technology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Mishra S. K., Thakur R., Saha S., &amp;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Chaubey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 (2022). Visualizing and forecasting stocks using Dash.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International Journal of Advanced Research in Science, Communication and Technology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Kumar R., Nguyen T. N., Cengiz K., &amp; Sharma A. (2021). Fine-tuned support vector regression model for stock predictions.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Neural Computing and Applications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750" y="325600"/>
            <a:ext cx="4079875" cy="381635"/>
          </a:xfrm>
          <a:prstGeom prst="rect">
            <a:avLst/>
          </a:prstGeom>
        </p:spPr>
        <p:txBody>
          <a:bodyPr vert="horz" wrap="square" lIns="0" tIns="12700" rIns="0" bIns="0" rtlCol="0">
            <a:spAutoFit/>
          </a:bodyPr>
          <a:lstStyle/>
          <a:p>
            <a:pPr marL="12700">
              <a:lnSpc>
                <a:spcPct val="100000"/>
              </a:lnSpc>
              <a:spcBef>
                <a:spcPts val="100"/>
              </a:spcBef>
              <a:tabLst>
                <a:tab pos="2021205" algn="l"/>
              </a:tabLst>
            </a:pPr>
            <a:r>
              <a:rPr lang="en-IN" sz="2400" b="1" spc="-10" dirty="0">
                <a:solidFill>
                  <a:schemeClr val="accent1">
                    <a:lumMod val="75000"/>
                  </a:schemeClr>
                </a:solidFill>
                <a:latin typeface="Times New Roman" panose="02020603050405020304"/>
                <a:cs typeface="Times New Roman" panose="02020603050405020304"/>
              </a:rPr>
              <a:t>Abstract</a:t>
            </a:r>
            <a:r>
              <a:rPr lang="en-IN" sz="2400" spc="-10" dirty="0">
                <a:solidFill>
                  <a:srgbClr val="B45F06"/>
                </a:solidFill>
                <a:latin typeface="Times New Roman" panose="02020603050405020304"/>
                <a:cs typeface="Times New Roman" panose="02020603050405020304"/>
              </a:rPr>
              <a:t> </a:t>
            </a:r>
            <a:endParaRPr sz="2400" dirty="0">
              <a:latin typeface="Times New Roman" panose="02020603050405020304"/>
              <a:cs typeface="Times New Roman" panose="02020603050405020304"/>
            </a:endParaRPr>
          </a:p>
        </p:txBody>
      </p:sp>
      <p:sp>
        <p:nvSpPr>
          <p:cNvPr id="3" name="object 3"/>
          <p:cNvSpPr txBox="1"/>
          <p:nvPr/>
        </p:nvSpPr>
        <p:spPr>
          <a:xfrm>
            <a:off x="457305" y="1047750"/>
            <a:ext cx="8586382" cy="2816860"/>
          </a:xfrm>
          <a:prstGeom prst="rect">
            <a:avLst/>
          </a:prstGeom>
        </p:spPr>
        <p:txBody>
          <a:bodyPr vert="horz" wrap="square" lIns="0" tIns="46990" rIns="0" bIns="0" rtlCol="0">
            <a:spAutoFit/>
          </a:bodyPr>
          <a:lstStyle/>
          <a:p>
            <a:pPr marL="12065" algn="just">
              <a:lnSpc>
                <a:spcPct val="100000"/>
              </a:lnSpc>
              <a:spcBef>
                <a:spcPts val="370"/>
              </a:spcBef>
              <a:buClr>
                <a:srgbClr val="666666"/>
              </a:buClr>
              <a:tabLst>
                <a:tab pos="347980" algn="l"/>
                <a:tab pos="349250" algn="l"/>
              </a:tabLst>
            </a:pPr>
            <a:r>
              <a:rPr lang="en-US" dirty="0">
                <a:latin typeface="Times New Roman" panose="02020603050405020304" pitchFamily="18" charset="0"/>
                <a:cs typeface="Times New Roman" panose="02020603050405020304" pitchFamily="18" charset="0"/>
              </a:rPr>
              <a:t>In today’s financial world, a big challenge is finding the best way to show and explain stock market predictions. These predictions help people make the most money from their investments. The stock market changes a lot, and it’s not easy to understand. Choosing to invest money for a long time is an important decision. But it’s tough to figure out the value of stocks and companies for such investments. Predicting stock prices is very interesting to people in finance and research because investing in stocks can give you high returns, even though prices can go up and down a lot. By looking at share prices and other numbers, smart investors can make good choices about where to put their money. There is a pressing need for tools that can effectively visualize these financial data and provide accurate predictions to guide investment decisions.</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190750"/>
            <a:ext cx="6447501" cy="990600"/>
          </a:xfrm>
        </p:spPr>
        <p:txBody>
          <a:bodyPr>
            <a:normAutofit/>
          </a:bodyPr>
          <a:lstStyle/>
          <a:p>
            <a:r>
              <a:rPr lang="en-US" sz="4800" b="1" dirty="0"/>
              <a:t>THANK YOU</a:t>
            </a:r>
            <a:endParaRPr lang="en-IN" sz="4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79516"/>
            <a:ext cx="6934200" cy="381635"/>
          </a:xfrm>
          <a:prstGeom prst="rect">
            <a:avLst/>
          </a:prstGeom>
        </p:spPr>
        <p:txBody>
          <a:bodyPr vert="horz" wrap="square" lIns="0" tIns="12700" rIns="0" bIns="0" rtlCol="0">
            <a:spAutoFit/>
          </a:bodyPr>
          <a:lstStyle/>
          <a:p>
            <a:pPr marL="12700">
              <a:lnSpc>
                <a:spcPct val="100000"/>
              </a:lnSpc>
              <a:spcBef>
                <a:spcPts val="100"/>
              </a:spcBef>
            </a:pPr>
            <a:r>
              <a:rPr lang="en-IN" sz="2400" b="1" spc="-5" dirty="0">
                <a:solidFill>
                  <a:schemeClr val="accent1">
                    <a:lumMod val="75000"/>
                  </a:schemeClr>
                </a:solidFill>
                <a:latin typeface="Times New Roman" panose="02020603050405020304"/>
                <a:cs typeface="Times New Roman" panose="02020603050405020304"/>
              </a:rPr>
              <a:t>Introduction </a:t>
            </a:r>
            <a:endParaRPr sz="2400" b="1" dirty="0">
              <a:solidFill>
                <a:schemeClr val="accent1">
                  <a:lumMod val="75000"/>
                </a:schemeClr>
              </a:solidFill>
              <a:latin typeface="Times New Roman" panose="02020603050405020304"/>
              <a:cs typeface="Times New Roman" panose="02020603050405020304"/>
            </a:endParaRPr>
          </a:p>
        </p:txBody>
      </p:sp>
      <p:sp>
        <p:nvSpPr>
          <p:cNvPr id="3" name="object 3"/>
          <p:cNvSpPr txBox="1"/>
          <p:nvPr/>
        </p:nvSpPr>
        <p:spPr>
          <a:xfrm>
            <a:off x="332682" y="953955"/>
            <a:ext cx="8784355" cy="3624580"/>
          </a:xfrm>
          <a:prstGeom prst="rect">
            <a:avLst/>
          </a:prstGeom>
        </p:spPr>
        <p:txBody>
          <a:bodyPr vert="horz" wrap="square" lIns="0" tIns="12700" rIns="0" bIns="0" rtlCol="0">
            <a:spAutoFit/>
          </a:bodyPr>
          <a:lstStyle/>
          <a:p>
            <a:pPr marL="297815" marR="5080" indent="-285750">
              <a:lnSpc>
                <a:spcPct val="150000"/>
              </a:lnSpc>
              <a:spcBef>
                <a:spcPts val="100"/>
              </a:spcBef>
              <a:buFont typeface="Wingdings" panose="05000000000000000000" pitchFamily="2" charset="2"/>
              <a:buChar char="Ø"/>
              <a:tabLst>
                <a:tab pos="347980" algn="l"/>
                <a:tab pos="349250" algn="l"/>
                <a:tab pos="6748780" algn="l"/>
              </a:tabLst>
            </a:pPr>
            <a:r>
              <a:rPr lang="en-US" dirty="0">
                <a:latin typeface="Times New Roman" panose="02020603050405020304" pitchFamily="18" charset="0"/>
                <a:cs typeface="Times New Roman" panose="02020603050405020304" pitchFamily="18" charset="0"/>
              </a:rPr>
              <a:t>Dash enables the creation of interactive and visually appealing dashboards that display stock price trends, volumes, and other metrics, allowing users to explore and analyze historical data easily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97815" marR="5080" indent="-285750">
              <a:lnSpc>
                <a:spcPct val="150000"/>
              </a:lnSpc>
              <a:spcBef>
                <a:spcPts val="100"/>
              </a:spcBef>
              <a:buFont typeface="Wingdings" panose="05000000000000000000" pitchFamily="2" charset="2"/>
              <a:buChar char="Ø"/>
              <a:tabLst>
                <a:tab pos="347980" algn="l"/>
                <a:tab pos="349250" algn="l"/>
                <a:tab pos="674878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By integrating forecasting models such as ARIMA, LSTM, or Prophet, Dash allows for predicting future stock prices, helping users make informed investment decisions based on projected trends.</a:t>
            </a:r>
            <a:endParaRPr lang="en-US" dirty="0">
              <a:latin typeface="Times New Roman" panose="02020603050405020304" pitchFamily="18" charset="0"/>
              <a:cs typeface="Times New Roman" panose="02020603050405020304" pitchFamily="18" charset="0"/>
            </a:endParaRPr>
          </a:p>
          <a:p>
            <a:pPr marL="297815" marR="5080" indent="-285750">
              <a:lnSpc>
                <a:spcPct val="150000"/>
              </a:lnSpc>
              <a:spcBef>
                <a:spcPts val="100"/>
              </a:spcBef>
              <a:buFont typeface="Wingdings" panose="05000000000000000000" pitchFamily="2" charset="2"/>
              <a:buChar char="Ø"/>
              <a:tabLst>
                <a:tab pos="347980" algn="l"/>
                <a:tab pos="349250" algn="l"/>
                <a:tab pos="6748780" algn="l"/>
              </a:tabLst>
            </a:pPr>
            <a:r>
              <a:rPr lang="en-US" dirty="0">
                <a:latin typeface="Times New Roman" panose="02020603050405020304" pitchFamily="18" charset="0"/>
                <a:cs typeface="Times New Roman" panose="02020603050405020304" pitchFamily="18" charset="0"/>
              </a:rPr>
              <a:t>Dash supports real-time data updates and offers high customization, ensuring the dashboards meet specific user needs and preferences while providing up-to-date market information.</a:t>
            </a:r>
            <a:endParaRPr lang="en-US" spc="-5" dirty="0">
              <a:latin typeface="Times New Roman" panose="02020603050405020304" pitchFamily="18" charset="0"/>
              <a:cs typeface="Times New Roman" panose="02020603050405020304" pitchFamily="18" charset="0"/>
            </a:endParaRPr>
          </a:p>
          <a:p>
            <a:pPr marL="12065" marR="5080">
              <a:lnSpc>
                <a:spcPct val="116000"/>
              </a:lnSpc>
              <a:spcBef>
                <a:spcPts val="100"/>
              </a:spcBef>
              <a:tabLst>
                <a:tab pos="347980" algn="l"/>
                <a:tab pos="349250" algn="l"/>
                <a:tab pos="6748780" algn="l"/>
              </a:tabLst>
            </a:pPr>
            <a:endParaRPr lang="en-US" sz="1400" spc="-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47650"/>
            <a:ext cx="3717388" cy="635635"/>
          </a:xfrm>
          <a:prstGeom prst="rect">
            <a:avLst/>
          </a:prstGeom>
        </p:spPr>
        <p:txBody>
          <a:bodyPr vert="horz" wrap="square" lIns="0" tIns="266700" rIns="0" bIns="0" rtlCol="0">
            <a:spAutoFit/>
          </a:bodyPr>
          <a:lstStyle/>
          <a:p>
            <a:pPr marL="12700">
              <a:lnSpc>
                <a:spcPct val="100000"/>
              </a:lnSpc>
              <a:spcBef>
                <a:spcPts val="2100"/>
              </a:spcBef>
            </a:pPr>
            <a:r>
              <a:rPr sz="2400" b="1" spc="-10" dirty="0">
                <a:solidFill>
                  <a:schemeClr val="accent1">
                    <a:lumMod val="75000"/>
                  </a:schemeClr>
                </a:solidFill>
                <a:latin typeface="Times New Roman" panose="02020603050405020304"/>
                <a:cs typeface="Times New Roman" panose="02020603050405020304"/>
              </a:rPr>
              <a:t>Literature</a:t>
            </a:r>
            <a:r>
              <a:rPr sz="2400" b="1" spc="-50" dirty="0">
                <a:solidFill>
                  <a:schemeClr val="accent1">
                    <a:lumMod val="75000"/>
                  </a:schemeClr>
                </a:solidFill>
                <a:latin typeface="Times New Roman" panose="02020603050405020304"/>
                <a:cs typeface="Times New Roman" panose="02020603050405020304"/>
              </a:rPr>
              <a:t> </a:t>
            </a:r>
            <a:r>
              <a:rPr sz="2400" b="1" spc="-5" dirty="0">
                <a:solidFill>
                  <a:schemeClr val="accent1">
                    <a:lumMod val="75000"/>
                  </a:schemeClr>
                </a:solidFill>
                <a:latin typeface="Times New Roman" panose="02020603050405020304"/>
                <a:cs typeface="Times New Roman" panose="02020603050405020304"/>
              </a:rPr>
              <a:t>survey</a:t>
            </a:r>
            <a:endParaRPr sz="2400" b="1" dirty="0">
              <a:solidFill>
                <a:schemeClr val="accent1">
                  <a:lumMod val="75000"/>
                </a:schemeClr>
              </a:solidFill>
              <a:latin typeface="Times New Roman" panose="02020603050405020304"/>
              <a:cs typeface="Times New Roman" panose="02020603050405020304"/>
            </a:endParaRPr>
          </a:p>
        </p:txBody>
      </p:sp>
      <p:graphicFrame>
        <p:nvGraphicFramePr>
          <p:cNvPr id="4" name="Table 4"/>
          <p:cNvGraphicFramePr>
            <a:graphicFrameLocks noGrp="1"/>
          </p:cNvGraphicFramePr>
          <p:nvPr/>
        </p:nvGraphicFramePr>
        <p:xfrm>
          <a:off x="152400" y="535825"/>
          <a:ext cx="8877299" cy="4572000"/>
        </p:xfrm>
        <a:graphic>
          <a:graphicData uri="http://schemas.openxmlformats.org/drawingml/2006/table">
            <a:tbl>
              <a:tblPr firstRow="1" bandRow="1">
                <a:tableStyleId>{5C22544A-7EE6-4342-B048-85BDC9FD1C3A}</a:tableStyleId>
              </a:tblPr>
              <a:tblGrid>
                <a:gridCol w="1236080"/>
                <a:gridCol w="1039195"/>
                <a:gridCol w="833653"/>
                <a:gridCol w="1123709"/>
                <a:gridCol w="1325001"/>
                <a:gridCol w="1566583"/>
                <a:gridCol w="1753078"/>
              </a:tblGrid>
              <a:tr h="599182">
                <a:tc>
                  <a:txBody>
                    <a:bodyPr/>
                    <a:lstStyle/>
                    <a:p>
                      <a:r>
                        <a:rPr lang="en-US" sz="1200" dirty="0">
                          <a:solidFill>
                            <a:schemeClr val="tx1"/>
                          </a:solidFill>
                        </a:rPr>
                        <a:t>AUTHORS NAME</a:t>
                      </a:r>
                      <a:endParaRPr lang="en-IN" sz="1200" dirty="0">
                        <a:solidFill>
                          <a:schemeClr val="tx1"/>
                        </a:solidFill>
                      </a:endParaRPr>
                    </a:p>
                  </a:txBody>
                  <a:tcPr/>
                </a:tc>
                <a:tc>
                  <a:txBody>
                    <a:bodyPr/>
                    <a:lstStyle/>
                    <a:p>
                      <a:r>
                        <a:rPr lang="en-US" sz="1200" dirty="0">
                          <a:solidFill>
                            <a:schemeClr val="tx1"/>
                          </a:solidFill>
                        </a:rPr>
                        <a:t>PAPER TITLE</a:t>
                      </a:r>
                      <a:endParaRPr lang="en-IN" sz="1200" dirty="0">
                        <a:solidFill>
                          <a:schemeClr val="tx1"/>
                        </a:solidFill>
                      </a:endParaRPr>
                    </a:p>
                  </a:txBody>
                  <a:tcPr/>
                </a:tc>
                <a:tc>
                  <a:txBody>
                    <a:bodyPr/>
                    <a:lstStyle/>
                    <a:p>
                      <a:r>
                        <a:rPr lang="en-US" sz="1200" dirty="0">
                          <a:solidFill>
                            <a:schemeClr val="tx1"/>
                          </a:solidFill>
                        </a:rPr>
                        <a:t>YEAR PUBLISHED</a:t>
                      </a:r>
                      <a:endParaRPr lang="en-IN" sz="1200" dirty="0">
                        <a:solidFill>
                          <a:schemeClr val="tx1"/>
                        </a:solidFill>
                      </a:endParaRPr>
                    </a:p>
                  </a:txBody>
                  <a:tcPr/>
                </a:tc>
                <a:tc>
                  <a:txBody>
                    <a:bodyPr/>
                    <a:lstStyle/>
                    <a:p>
                      <a:r>
                        <a:rPr lang="en-IN" sz="1200" dirty="0">
                          <a:solidFill>
                            <a:schemeClr val="tx1"/>
                          </a:solidFill>
                        </a:rPr>
                        <a:t>JOURNAL NAME</a:t>
                      </a:r>
                      <a:endParaRPr lang="en-IN" sz="1200" dirty="0">
                        <a:solidFill>
                          <a:schemeClr val="tx1"/>
                        </a:solidFill>
                      </a:endParaRPr>
                    </a:p>
                  </a:txBody>
                  <a:tcPr/>
                </a:tc>
                <a:tc>
                  <a:txBody>
                    <a:bodyPr/>
                    <a:lstStyle/>
                    <a:p>
                      <a:r>
                        <a:rPr lang="en-US" sz="1200" dirty="0">
                          <a:solidFill>
                            <a:schemeClr val="tx1"/>
                          </a:solidFill>
                        </a:rPr>
                        <a:t>METHODOLOGY</a:t>
                      </a:r>
                      <a:endParaRPr lang="en-IN" sz="1200" dirty="0">
                        <a:solidFill>
                          <a:schemeClr val="tx1"/>
                        </a:solidFill>
                      </a:endParaRPr>
                    </a:p>
                  </a:txBody>
                  <a:tcPr/>
                </a:tc>
                <a:tc>
                  <a:txBody>
                    <a:bodyPr/>
                    <a:lstStyle/>
                    <a:p>
                      <a:r>
                        <a:rPr lang="en-IN" sz="1200" dirty="0">
                          <a:solidFill>
                            <a:schemeClr val="tx1"/>
                          </a:solidFill>
                        </a:rPr>
                        <a:t>OVERVIEW</a:t>
                      </a:r>
                      <a:endParaRPr lang="en-IN" sz="1200" dirty="0"/>
                    </a:p>
                  </a:txBody>
                  <a:tcPr/>
                </a:tc>
                <a:tc>
                  <a:txBody>
                    <a:bodyPr/>
                    <a:lstStyle/>
                    <a:p>
                      <a:r>
                        <a:rPr lang="en-US" sz="1200" dirty="0">
                          <a:solidFill>
                            <a:schemeClr val="tx1"/>
                          </a:solidFill>
                        </a:rPr>
                        <a:t>ABSTRACT</a:t>
                      </a:r>
                      <a:endParaRPr lang="en-IN" sz="1200" dirty="0">
                        <a:solidFill>
                          <a:schemeClr val="tx1"/>
                        </a:solidFill>
                      </a:endParaRPr>
                    </a:p>
                  </a:txBody>
                  <a:tcPr/>
                </a:tc>
              </a:tr>
              <a:tr h="1188720">
                <a:tc>
                  <a:txBody>
                    <a:bodyPr/>
                    <a:lstStyle/>
                    <a:p>
                      <a:r>
                        <a:rPr lang="en-IN" sz="1200" dirty="0"/>
                        <a:t>Vikash Kumar, Khushbu Jain Arin Joshi, Ayush Mishra, Manvi Sharma</a:t>
                      </a:r>
                      <a:endParaRPr lang="en-IN" sz="1200" dirty="0">
                        <a:solidFill>
                          <a:schemeClr val="tx1"/>
                        </a:solidFill>
                      </a:endParaRPr>
                    </a:p>
                  </a:txBody>
                  <a:tcPr/>
                </a:tc>
                <a:tc>
                  <a:txBody>
                    <a:bodyPr/>
                    <a:lstStyle/>
                    <a:p>
                      <a:r>
                        <a:rPr lang="en-US" sz="1200" b="0" i="0" kern="1200" dirty="0">
                          <a:solidFill>
                            <a:schemeClr val="dk1"/>
                          </a:solidFill>
                          <a:effectLst/>
                          <a:latin typeface="+mn-lt"/>
                          <a:ea typeface="+mn-ea"/>
                          <a:cs typeface="+mn-cs"/>
                        </a:rPr>
                        <a:t>"</a:t>
                      </a:r>
                      <a:r>
                        <a:rPr lang="en-US" sz="1200" dirty="0"/>
                        <a:t>Review on Visualization and Forecasting Stocks Using Dash</a:t>
                      </a:r>
                      <a:r>
                        <a:rPr lang="en-US" sz="1200" b="0" i="0" kern="1200" dirty="0">
                          <a:solidFill>
                            <a:schemeClr val="dk1"/>
                          </a:solidFill>
                          <a:effectLst/>
                          <a:latin typeface="+mn-lt"/>
                          <a:ea typeface="+mn-ea"/>
                          <a:cs typeface="+mn-cs"/>
                        </a:rPr>
                        <a:t>" </a:t>
                      </a:r>
                      <a:endParaRPr lang="en-IN" sz="1200" dirty="0">
                        <a:solidFill>
                          <a:schemeClr val="tx1"/>
                        </a:solidFill>
                      </a:endParaRPr>
                    </a:p>
                  </a:txBody>
                  <a:tcPr/>
                </a:tc>
                <a:tc>
                  <a:txBody>
                    <a:bodyPr/>
                    <a:lstStyle/>
                    <a:p>
                      <a:r>
                        <a:rPr lang="en-US" sz="1200" dirty="0">
                          <a:solidFill>
                            <a:schemeClr val="tx1"/>
                          </a:solidFill>
                        </a:rPr>
                        <a:t>2024</a:t>
                      </a:r>
                      <a:endParaRPr lang="en-IN" sz="1200" dirty="0">
                        <a:solidFill>
                          <a:schemeClr val="tx1"/>
                        </a:solidFill>
                      </a:endParaRPr>
                    </a:p>
                  </a:txBody>
                  <a:tcPr/>
                </a:tc>
                <a:tc>
                  <a:txBody>
                    <a:bodyPr/>
                    <a:lstStyle/>
                    <a:p>
                      <a:r>
                        <a:rPr lang="en-US" sz="1200" dirty="0"/>
                        <a:t>International Journal of Engineering Trends and Applications</a:t>
                      </a:r>
                      <a:endParaRPr lang="en-IN" sz="1200" dirty="0">
                        <a:solidFill>
                          <a:schemeClr val="tx1"/>
                        </a:solidFill>
                      </a:endParaRPr>
                    </a:p>
                  </a:txBody>
                  <a:tcPr/>
                </a:tc>
                <a:tc>
                  <a:txBody>
                    <a:bodyPr/>
                    <a:lstStyle/>
                    <a:p>
                      <a:r>
                        <a:rPr lang="en-US" sz="1200" dirty="0"/>
                        <a:t>Machine learning, ANN, Dash library</a:t>
                      </a:r>
                      <a:endParaRPr lang="en-IN" sz="1200" dirty="0">
                        <a:solidFill>
                          <a:schemeClr val="tx1"/>
                        </a:solidFill>
                      </a:endParaRPr>
                    </a:p>
                  </a:txBody>
                  <a:tcPr/>
                </a:tc>
                <a:tc>
                  <a:txBody>
                    <a:bodyPr/>
                    <a:lstStyle/>
                    <a:p>
                      <a:r>
                        <a:rPr lang="en-US" sz="1200" dirty="0"/>
                        <a:t>Combines data visualization and machine learning for accurate stock trend predictions.</a:t>
                      </a:r>
                      <a:endParaRPr lang="en-IN" sz="1200" dirty="0"/>
                    </a:p>
                  </a:txBody>
                  <a:tcPr/>
                </a:tc>
                <a:tc>
                  <a:txBody>
                    <a:bodyPr/>
                    <a:lstStyle/>
                    <a:p>
                      <a:r>
                        <a:rPr lang="en-US" sz="1200" dirty="0"/>
                        <a:t>Investing in the stock market presents challenges and rewards. Effective forecasting of price changes is essential.</a:t>
                      </a:r>
                      <a:endParaRPr lang="en-IN" sz="1200" dirty="0">
                        <a:solidFill>
                          <a:schemeClr val="tx1"/>
                        </a:solidFill>
                      </a:endParaRPr>
                    </a:p>
                  </a:txBody>
                  <a:tcPr/>
                </a:tc>
              </a:tr>
              <a:tr h="838447">
                <a:tc>
                  <a:txBody>
                    <a:bodyPr/>
                    <a:lstStyle/>
                    <a:p>
                      <a:r>
                        <a:rPr lang="en-IN" sz="1200" dirty="0" err="1"/>
                        <a:t>Sleeba</a:t>
                      </a:r>
                      <a:r>
                        <a:rPr lang="en-IN" sz="1200" dirty="0"/>
                        <a:t>  Mathew C, Ahmed </a:t>
                      </a:r>
                      <a:r>
                        <a:rPr lang="en-IN" sz="1200" dirty="0" err="1"/>
                        <a:t>Unaish</a:t>
                      </a:r>
                      <a:r>
                        <a:rPr lang="en-IN" sz="1200" dirty="0"/>
                        <a:t>, Mahammad Akbar</a:t>
                      </a:r>
                      <a:endParaRPr lang="en-IN" sz="1200" dirty="0">
                        <a:solidFill>
                          <a:schemeClr val="tx1"/>
                        </a:solidFill>
                      </a:endParaRPr>
                    </a:p>
                  </a:txBody>
                  <a:tcPr/>
                </a:tc>
                <a:tc>
                  <a:txBody>
                    <a:bodyPr/>
                    <a:lstStyle/>
                    <a:p>
                      <a:r>
                        <a:rPr lang="en-US" sz="1200" b="0" i="0" kern="1200" dirty="0">
                          <a:solidFill>
                            <a:schemeClr val="dk1"/>
                          </a:solidFill>
                          <a:effectLst/>
                          <a:latin typeface="+mn-lt"/>
                          <a:ea typeface="+mn-ea"/>
                          <a:cs typeface="+mn-cs"/>
                        </a:rPr>
                        <a:t>"</a:t>
                      </a:r>
                      <a:r>
                        <a:rPr lang="en-US" sz="1200" dirty="0"/>
                        <a:t>An Efficient Model for Stock Price Forecasting using LSTM</a:t>
                      </a:r>
                      <a:r>
                        <a:rPr lang="en-US" sz="1200" b="0" i="0" kern="1200" dirty="0">
                          <a:solidFill>
                            <a:schemeClr val="dk1"/>
                          </a:solidFill>
                          <a:effectLst/>
                          <a:latin typeface="+mn-lt"/>
                          <a:ea typeface="+mn-ea"/>
                          <a:cs typeface="+mn-cs"/>
                        </a:rPr>
                        <a:t>"</a:t>
                      </a:r>
                      <a:endParaRPr lang="en-IN" sz="1200" dirty="0">
                        <a:solidFill>
                          <a:schemeClr val="tx1"/>
                        </a:solidFill>
                      </a:endParaRPr>
                    </a:p>
                  </a:txBody>
                  <a:tcPr/>
                </a:tc>
                <a:tc>
                  <a:txBody>
                    <a:bodyPr/>
                    <a:lstStyle/>
                    <a:p>
                      <a:r>
                        <a:rPr lang="en-US" sz="1200" dirty="0">
                          <a:solidFill>
                            <a:schemeClr val="tx1"/>
                          </a:solidFill>
                        </a:rPr>
                        <a:t>2023</a:t>
                      </a:r>
                      <a:endParaRPr lang="en-IN" sz="1200" dirty="0">
                        <a:solidFill>
                          <a:schemeClr val="tx1"/>
                        </a:solidFill>
                      </a:endParaRPr>
                    </a:p>
                  </a:txBody>
                  <a:tcPr/>
                </a:tc>
                <a:tc>
                  <a:txBody>
                    <a:bodyPr/>
                    <a:lstStyle/>
                    <a:p>
                      <a:r>
                        <a:rPr lang="en-US" sz="1200" dirty="0"/>
                        <a:t>Research and Reviews: Advancement in Robotics</a:t>
                      </a:r>
                      <a:endParaRPr lang="en-IN" sz="1200" dirty="0">
                        <a:solidFill>
                          <a:schemeClr val="tx1"/>
                        </a:solidFill>
                      </a:endParaRPr>
                    </a:p>
                  </a:txBody>
                  <a:tcPr/>
                </a:tc>
                <a:tc>
                  <a:txBody>
                    <a:bodyPr/>
                    <a:lstStyle/>
                    <a:p>
                      <a:r>
                        <a:rPr lang="en-US" sz="1200" dirty="0"/>
                        <a:t>LSTM models, Python's Dash, sequence prediction</a:t>
                      </a:r>
                      <a:endParaRPr lang="en-IN" sz="1200" dirty="0">
                        <a:solidFill>
                          <a:schemeClr val="tx1"/>
                        </a:solidFill>
                      </a:endParaRPr>
                    </a:p>
                  </a:txBody>
                  <a:tcPr/>
                </a:tc>
                <a:tc>
                  <a:txBody>
                    <a:bodyPr/>
                    <a:lstStyle/>
                    <a:p>
                      <a:r>
                        <a:rPr lang="en-US" sz="1200" dirty="0"/>
                        <a:t>LSTM models improve accuracy with larger datasets; sentiment analysis from social media</a:t>
                      </a:r>
                      <a:endParaRPr lang="en-IN" sz="1200" dirty="0"/>
                    </a:p>
                  </a:txBody>
                  <a:tcPr/>
                </a:tc>
                <a:tc>
                  <a:txBody>
                    <a:bodyPr/>
                    <a:lstStyle/>
                    <a:p>
                      <a:r>
                        <a:rPr lang="en-US" sz="1200" dirty="0"/>
                        <a:t>Predicting stock market trends is challenging due to numerous factors. ML algorithms using past stock price data can help.</a:t>
                      </a:r>
                      <a:endParaRPr lang="en-IN" sz="1200" dirty="0">
                        <a:solidFill>
                          <a:schemeClr val="tx1"/>
                        </a:solidFill>
                      </a:endParaRPr>
                    </a:p>
                  </a:txBody>
                  <a:tcPr/>
                </a:tc>
              </a:tr>
              <a:tr h="1081299">
                <a:tc>
                  <a:txBody>
                    <a:bodyPr/>
                    <a:lstStyle/>
                    <a:p>
                      <a:r>
                        <a:rPr lang="en-IN" sz="1200" b="0" i="0" kern="1200" dirty="0">
                          <a:solidFill>
                            <a:schemeClr val="dk1"/>
                          </a:solidFill>
                          <a:effectLst/>
                          <a:latin typeface="+mn-lt"/>
                          <a:ea typeface="+mn-ea"/>
                          <a:cs typeface="+mn-cs"/>
                        </a:rPr>
                        <a:t> Anjali Sunil</a:t>
                      </a:r>
                      <a:endParaRPr lang="en-IN" sz="1200" dirty="0">
                        <a:solidFill>
                          <a:schemeClr val="tx1"/>
                        </a:solidFill>
                      </a:endParaRPr>
                    </a:p>
                  </a:txBody>
                  <a:tcPr/>
                </a:tc>
                <a:tc>
                  <a:txBody>
                    <a:bodyPr/>
                    <a:lstStyle/>
                    <a:p>
                      <a:r>
                        <a:rPr lang="en-US" sz="1200" b="0" i="0" kern="1200" dirty="0">
                          <a:solidFill>
                            <a:schemeClr val="dk1"/>
                          </a:solidFill>
                          <a:effectLst/>
                          <a:latin typeface="+mn-lt"/>
                          <a:ea typeface="+mn-ea"/>
                          <a:cs typeface="+mn-cs"/>
                        </a:rPr>
                        <a:t>"</a:t>
                      </a:r>
                      <a:r>
                        <a:rPr lang="en-US" sz="1200" dirty="0"/>
                        <a:t>Stock Price Prediction using LSTM Model and Dash</a:t>
                      </a:r>
                      <a:r>
                        <a:rPr lang="en-US" sz="1200" b="0" i="0" kern="1200" dirty="0">
                          <a:solidFill>
                            <a:schemeClr val="dk1"/>
                          </a:solidFill>
                          <a:effectLst/>
                          <a:latin typeface="+mn-lt"/>
                          <a:ea typeface="+mn-ea"/>
                          <a:cs typeface="+mn-cs"/>
                        </a:rPr>
                        <a:t>"</a:t>
                      </a:r>
                      <a:endParaRPr lang="en-IN" sz="1200" dirty="0">
                        <a:solidFill>
                          <a:schemeClr val="tx1"/>
                        </a:solidFill>
                      </a:endParaRPr>
                    </a:p>
                  </a:txBody>
                  <a:tcPr/>
                </a:tc>
                <a:tc>
                  <a:txBody>
                    <a:bodyPr/>
                    <a:lstStyle/>
                    <a:p>
                      <a:r>
                        <a:rPr lang="en-US" sz="1200" dirty="0">
                          <a:solidFill>
                            <a:schemeClr val="tx1"/>
                          </a:solidFill>
                        </a:rPr>
                        <a:t>2021</a:t>
                      </a:r>
                      <a:endParaRPr lang="en-IN" sz="1200" dirty="0">
                        <a:solidFill>
                          <a:schemeClr val="tx1"/>
                        </a:solidFill>
                      </a:endParaRPr>
                    </a:p>
                  </a:txBody>
                  <a:tcPr/>
                </a:tc>
                <a:tc>
                  <a:txBody>
                    <a:bodyPr/>
                    <a:lstStyle/>
                    <a:p>
                      <a:r>
                        <a:rPr lang="en-US" sz="1200" dirty="0"/>
                        <a:t>International Journal for Research in Applied Science &amp; Engineering Technology</a:t>
                      </a:r>
                      <a:endParaRPr lang="en-IN" sz="1200" dirty="0">
                        <a:solidFill>
                          <a:schemeClr val="tx1"/>
                        </a:solidFill>
                      </a:endParaRPr>
                    </a:p>
                  </a:txBody>
                  <a:tcPr/>
                </a:tc>
                <a:tc>
                  <a:txBody>
                    <a:bodyPr/>
                    <a:lstStyle/>
                    <a:p>
                      <a:r>
                        <a:rPr lang="en-US" sz="1200" dirty="0"/>
                        <a:t>LSTM models, Dash, addressing limitations of linear regression</a:t>
                      </a:r>
                      <a:endParaRPr lang="en-IN" sz="1200" dirty="0">
                        <a:solidFill>
                          <a:schemeClr val="tx1"/>
                        </a:solidFill>
                      </a:endParaRPr>
                    </a:p>
                  </a:txBody>
                  <a:tcPr/>
                </a:tc>
                <a:tc>
                  <a:txBody>
                    <a:bodyPr/>
                    <a:lstStyle/>
                    <a:p>
                      <a:r>
                        <a:rPr lang="en-US" sz="1200" dirty="0"/>
                        <a:t>LSTM models provide precise forecasts, offering insights into future stock market situations, aiding investors</a:t>
                      </a:r>
                      <a:endParaRPr lang="en-IN" sz="1200" dirty="0">
                        <a:solidFill>
                          <a:schemeClr val="tx1"/>
                        </a:solidFill>
                      </a:endParaRPr>
                    </a:p>
                  </a:txBody>
                  <a:tcPr/>
                </a:tc>
                <a:tc>
                  <a:txBody>
                    <a:bodyPr/>
                    <a:lstStyle/>
                    <a:p>
                      <a:r>
                        <a:rPr lang="en-US" dirty="0"/>
                        <a:t>Stock market prediction involves determining the future value of a company's stock. </a:t>
                      </a:r>
                      <a:endParaRPr lang="en-US" dirty="0"/>
                    </a:p>
                  </a:txBody>
                  <a:tcPr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95250"/>
            <a:ext cx="3717388" cy="635635"/>
          </a:xfrm>
          <a:prstGeom prst="rect">
            <a:avLst/>
          </a:prstGeom>
        </p:spPr>
        <p:txBody>
          <a:bodyPr vert="horz" wrap="square" lIns="0" tIns="266700" rIns="0" bIns="0" rtlCol="0">
            <a:spAutoFit/>
          </a:bodyPr>
          <a:lstStyle/>
          <a:p>
            <a:pPr marL="12700">
              <a:lnSpc>
                <a:spcPct val="100000"/>
              </a:lnSpc>
              <a:spcBef>
                <a:spcPts val="2100"/>
              </a:spcBef>
            </a:pPr>
            <a:r>
              <a:rPr sz="2400" b="1" spc="-10" dirty="0">
                <a:solidFill>
                  <a:schemeClr val="accent1">
                    <a:lumMod val="75000"/>
                  </a:schemeClr>
                </a:solidFill>
                <a:latin typeface="Times New Roman" panose="02020603050405020304" pitchFamily="18" charset="0"/>
                <a:cs typeface="Times New Roman" panose="02020603050405020304" pitchFamily="18" charset="0"/>
              </a:rPr>
              <a:t>Literature</a:t>
            </a:r>
            <a:r>
              <a:rPr sz="2400" b="1" spc="-50" dirty="0">
                <a:solidFill>
                  <a:schemeClr val="accent1">
                    <a:lumMod val="75000"/>
                  </a:schemeClr>
                </a:solidFill>
                <a:latin typeface="Times New Roman" panose="02020603050405020304" pitchFamily="18" charset="0"/>
                <a:cs typeface="Times New Roman" panose="02020603050405020304" pitchFamily="18" charset="0"/>
              </a:rPr>
              <a:t> </a:t>
            </a:r>
            <a:r>
              <a:rPr sz="2400" b="1" spc="-5" dirty="0">
                <a:solidFill>
                  <a:schemeClr val="accent1">
                    <a:lumMod val="75000"/>
                  </a:schemeClr>
                </a:solidFill>
                <a:latin typeface="Times New Roman" panose="02020603050405020304" pitchFamily="18" charset="0"/>
                <a:cs typeface="Times New Roman" panose="02020603050405020304" pitchFamily="18" charset="0"/>
              </a:rPr>
              <a:t>survey</a:t>
            </a:r>
            <a:endParaRPr sz="2400" b="1" dirty="0">
              <a:solidFill>
                <a:schemeClr val="accent1">
                  <a:lumMod val="75000"/>
                </a:schemeClr>
              </a:solidFill>
              <a:latin typeface="Times New Roman" panose="02020603050405020304" pitchFamily="18" charset="0"/>
              <a:cs typeface="Times New Roman" panose="02020603050405020304" pitchFamily="18" charset="0"/>
            </a:endParaRPr>
          </a:p>
        </p:txBody>
      </p:sp>
      <p:graphicFrame>
        <p:nvGraphicFramePr>
          <p:cNvPr id="4" name="Table 4"/>
          <p:cNvGraphicFramePr>
            <a:graphicFrameLocks noGrp="1"/>
          </p:cNvGraphicFramePr>
          <p:nvPr/>
        </p:nvGraphicFramePr>
        <p:xfrm>
          <a:off x="57150" y="819150"/>
          <a:ext cx="9029699" cy="3931920"/>
        </p:xfrm>
        <a:graphic>
          <a:graphicData uri="http://schemas.openxmlformats.org/drawingml/2006/table">
            <a:tbl>
              <a:tblPr firstRow="1" bandRow="1">
                <a:tableStyleId>{5C22544A-7EE6-4342-B048-85BDC9FD1C3A}</a:tableStyleId>
              </a:tblPr>
              <a:tblGrid>
                <a:gridCol w="1257300"/>
                <a:gridCol w="1057035"/>
                <a:gridCol w="847965"/>
                <a:gridCol w="1143000"/>
                <a:gridCol w="1347748"/>
                <a:gridCol w="1593477"/>
                <a:gridCol w="1783174"/>
              </a:tblGrid>
              <a:tr h="599182">
                <a:tc>
                  <a:txBody>
                    <a:bodyPr/>
                    <a:lstStyle/>
                    <a:p>
                      <a:r>
                        <a:rPr lang="en-US" sz="1200" dirty="0">
                          <a:solidFill>
                            <a:schemeClr val="tx1"/>
                          </a:solidFill>
                        </a:rPr>
                        <a:t>AUTHORS NAME</a:t>
                      </a:r>
                      <a:endParaRPr lang="en-IN" sz="1200" dirty="0">
                        <a:solidFill>
                          <a:schemeClr val="tx1"/>
                        </a:solidFill>
                      </a:endParaRPr>
                    </a:p>
                  </a:txBody>
                  <a:tcPr/>
                </a:tc>
                <a:tc>
                  <a:txBody>
                    <a:bodyPr/>
                    <a:lstStyle/>
                    <a:p>
                      <a:r>
                        <a:rPr lang="en-US" sz="1200" dirty="0">
                          <a:solidFill>
                            <a:schemeClr val="tx1"/>
                          </a:solidFill>
                        </a:rPr>
                        <a:t>PAPER TITLE</a:t>
                      </a:r>
                      <a:endParaRPr lang="en-IN" sz="1200" dirty="0">
                        <a:solidFill>
                          <a:schemeClr val="tx1"/>
                        </a:solidFill>
                      </a:endParaRPr>
                    </a:p>
                  </a:txBody>
                  <a:tcPr/>
                </a:tc>
                <a:tc>
                  <a:txBody>
                    <a:bodyPr/>
                    <a:lstStyle/>
                    <a:p>
                      <a:r>
                        <a:rPr lang="en-US" sz="1200" dirty="0">
                          <a:solidFill>
                            <a:schemeClr val="tx1"/>
                          </a:solidFill>
                        </a:rPr>
                        <a:t>YEAR PUBLISHED</a:t>
                      </a:r>
                      <a:endParaRPr lang="en-IN" sz="1200" dirty="0">
                        <a:solidFill>
                          <a:schemeClr val="tx1"/>
                        </a:solidFill>
                      </a:endParaRPr>
                    </a:p>
                  </a:txBody>
                  <a:tcPr/>
                </a:tc>
                <a:tc>
                  <a:txBody>
                    <a:bodyPr/>
                    <a:lstStyle/>
                    <a:p>
                      <a:r>
                        <a:rPr lang="en-IN" sz="1200" dirty="0">
                          <a:solidFill>
                            <a:schemeClr val="tx1"/>
                          </a:solidFill>
                        </a:rPr>
                        <a:t>JOURNAL NAME</a:t>
                      </a:r>
                      <a:endParaRPr lang="en-IN" sz="1200" dirty="0">
                        <a:solidFill>
                          <a:schemeClr val="tx1"/>
                        </a:solidFill>
                      </a:endParaRPr>
                    </a:p>
                  </a:txBody>
                  <a:tcPr/>
                </a:tc>
                <a:tc>
                  <a:txBody>
                    <a:bodyPr/>
                    <a:lstStyle/>
                    <a:p>
                      <a:r>
                        <a:rPr lang="en-US" sz="1200" dirty="0">
                          <a:solidFill>
                            <a:schemeClr val="tx1"/>
                          </a:solidFill>
                        </a:rPr>
                        <a:t>METHODOLOGY</a:t>
                      </a:r>
                      <a:endParaRPr lang="en-IN" sz="1200" dirty="0">
                        <a:solidFill>
                          <a:schemeClr val="tx1"/>
                        </a:solidFill>
                      </a:endParaRPr>
                    </a:p>
                  </a:txBody>
                  <a:tcPr/>
                </a:tc>
                <a:tc>
                  <a:txBody>
                    <a:bodyPr/>
                    <a:lstStyle/>
                    <a:p>
                      <a:r>
                        <a:rPr lang="en-IN" sz="1200" dirty="0">
                          <a:solidFill>
                            <a:schemeClr val="tx1"/>
                          </a:solidFill>
                        </a:rPr>
                        <a:t>OVERVIEW</a:t>
                      </a:r>
                      <a:endParaRPr lang="en-IN" sz="1200" dirty="0"/>
                    </a:p>
                  </a:txBody>
                  <a:tcPr/>
                </a:tc>
                <a:tc>
                  <a:txBody>
                    <a:bodyPr/>
                    <a:lstStyle/>
                    <a:p>
                      <a:r>
                        <a:rPr lang="en-US" sz="1200" dirty="0">
                          <a:solidFill>
                            <a:schemeClr val="tx1"/>
                          </a:solidFill>
                        </a:rPr>
                        <a:t>ABSTRACT</a:t>
                      </a:r>
                      <a:endParaRPr lang="en-IN" sz="1200" dirty="0">
                        <a:solidFill>
                          <a:schemeClr val="tx1"/>
                        </a:solidFill>
                      </a:endParaRPr>
                    </a:p>
                  </a:txBody>
                  <a:tcPr/>
                </a:tc>
              </a:tr>
              <a:tr h="1188720">
                <a:tc>
                  <a:txBody>
                    <a:bodyPr/>
                    <a:lstStyle/>
                    <a:p>
                      <a:r>
                        <a:rPr lang="en-IN" sz="1200" dirty="0"/>
                        <a:t>Sachin Kumar Mishra, Rishab Thakur, Shantanu Saha, </a:t>
                      </a:r>
                      <a:r>
                        <a:rPr lang="en-IN" sz="1200" dirty="0" err="1"/>
                        <a:t>Chitrangada</a:t>
                      </a:r>
                      <a:r>
                        <a:rPr lang="en-IN" sz="1200" dirty="0"/>
                        <a:t> </a:t>
                      </a:r>
                      <a:r>
                        <a:rPr lang="en-IN" sz="1200" dirty="0" err="1"/>
                        <a:t>Chaubey</a:t>
                      </a:r>
                      <a:endParaRPr lang="en-IN" sz="1200" dirty="0">
                        <a:solidFill>
                          <a:schemeClr val="tx1"/>
                        </a:solidFill>
                      </a:endParaRPr>
                    </a:p>
                  </a:txBody>
                  <a:tcPr/>
                </a:tc>
                <a:tc>
                  <a:txBody>
                    <a:bodyPr/>
                    <a:lstStyle/>
                    <a:p>
                      <a:r>
                        <a:rPr lang="en-US" sz="1200" b="0" i="0" kern="1200" dirty="0">
                          <a:solidFill>
                            <a:schemeClr val="dk1"/>
                          </a:solidFill>
                          <a:effectLst/>
                          <a:latin typeface="+mn-lt"/>
                          <a:ea typeface="+mn-ea"/>
                          <a:cs typeface="+mn-cs"/>
                        </a:rPr>
                        <a:t>"</a:t>
                      </a:r>
                      <a:r>
                        <a:rPr lang="en-US" sz="1200" dirty="0"/>
                        <a:t>Visualizing and Forecasting Stocks Using Dash</a:t>
                      </a:r>
                      <a:r>
                        <a:rPr lang="en-US" sz="1200" b="0" i="0" kern="1200" dirty="0">
                          <a:solidFill>
                            <a:schemeClr val="dk1"/>
                          </a:solidFill>
                          <a:effectLst/>
                          <a:latin typeface="+mn-lt"/>
                          <a:ea typeface="+mn-ea"/>
                          <a:cs typeface="+mn-cs"/>
                        </a:rPr>
                        <a:t>" </a:t>
                      </a:r>
                      <a:endParaRPr lang="en-IN" sz="1200" dirty="0">
                        <a:solidFill>
                          <a:schemeClr val="tx1"/>
                        </a:solidFill>
                      </a:endParaRPr>
                    </a:p>
                  </a:txBody>
                  <a:tcPr/>
                </a:tc>
                <a:tc>
                  <a:txBody>
                    <a:bodyPr/>
                    <a:lstStyle/>
                    <a:p>
                      <a:r>
                        <a:rPr lang="en-US" sz="1200" dirty="0">
                          <a:solidFill>
                            <a:schemeClr val="tx1"/>
                          </a:solidFill>
                        </a:rPr>
                        <a:t>2022</a:t>
                      </a:r>
                      <a:endParaRPr lang="en-IN" sz="1200" dirty="0">
                        <a:solidFill>
                          <a:schemeClr val="tx1"/>
                        </a:solidFill>
                      </a:endParaRPr>
                    </a:p>
                  </a:txBody>
                  <a:tcPr/>
                </a:tc>
                <a:tc>
                  <a:txBody>
                    <a:bodyPr/>
                    <a:lstStyle/>
                    <a:p>
                      <a:r>
                        <a:rPr lang="en-US" sz="1200" dirty="0"/>
                        <a:t>International Journal of Advanced Research in Science, Communication and Technology (IJARSCT)</a:t>
                      </a:r>
                      <a:endParaRPr lang="en-IN" sz="1200" dirty="0">
                        <a:solidFill>
                          <a:schemeClr val="tx1"/>
                        </a:solidFill>
                      </a:endParaRPr>
                    </a:p>
                  </a:txBody>
                  <a:tcPr/>
                </a:tc>
                <a:tc>
                  <a:txBody>
                    <a:bodyPr/>
                    <a:lstStyle/>
                    <a:p>
                      <a:r>
                        <a:rPr lang="en-US" sz="1200" dirty="0"/>
                        <a:t>Machine Learning, Dash Python, </a:t>
                      </a:r>
                      <a:r>
                        <a:rPr lang="en-US" sz="1200" dirty="0" err="1"/>
                        <a:t>yfinance</a:t>
                      </a:r>
                      <a:r>
                        <a:rPr lang="en-US" sz="1200" dirty="0"/>
                        <a:t>, Predictions, Deep Learning, LSTM, RNN</a:t>
                      </a:r>
                      <a:endParaRPr lang="en-IN" sz="1200" dirty="0">
                        <a:solidFill>
                          <a:schemeClr val="tx1"/>
                        </a:solidFill>
                      </a:endParaRPr>
                    </a:p>
                  </a:txBody>
                  <a:tcPr/>
                </a:tc>
                <a:tc>
                  <a:txBody>
                    <a:bodyPr/>
                    <a:lstStyle/>
                    <a:p>
                      <a:r>
                        <a:rPr lang="en-US" sz="1200" dirty="0"/>
                        <a:t>Visualization and forecasting techniques assist investors with accurate stock market predictions. The model can be extended for more features in the future.</a:t>
                      </a:r>
                      <a:endParaRPr lang="en-IN" sz="1200" dirty="0"/>
                    </a:p>
                  </a:txBody>
                  <a:tcPr/>
                </a:tc>
                <a:tc>
                  <a:txBody>
                    <a:bodyPr/>
                    <a:lstStyle/>
                    <a:p>
                      <a:r>
                        <a:rPr lang="en-US" sz="1200" dirty="0"/>
                        <a:t>In stock market it is very hard to predict the stock prices as there are no clear cut rules of prediction, but it provides one of the highest returns in the market.</a:t>
                      </a:r>
                      <a:endParaRPr lang="en-IN" sz="1200" dirty="0">
                        <a:solidFill>
                          <a:schemeClr val="tx1"/>
                        </a:solidFill>
                      </a:endParaRPr>
                    </a:p>
                  </a:txBody>
                  <a:tcPr/>
                </a:tc>
              </a:tr>
              <a:tr h="838447">
                <a:tc>
                  <a:txBody>
                    <a:bodyPr/>
                    <a:lstStyle/>
                    <a:p>
                      <a:r>
                        <a:rPr lang="en-IN" sz="1200" dirty="0"/>
                        <a:t>Ranjan Kumar Dash, Tu N. Nguyen, </a:t>
                      </a:r>
                      <a:r>
                        <a:rPr lang="en-IN" sz="1200" dirty="0" err="1"/>
                        <a:t>Korhan</a:t>
                      </a:r>
                      <a:r>
                        <a:rPr lang="en-IN" sz="1200" dirty="0"/>
                        <a:t> Cengiz, Aditi Sharma</a:t>
                      </a:r>
                      <a:endParaRPr lang="en-IN" sz="1200" dirty="0">
                        <a:solidFill>
                          <a:schemeClr val="tx1"/>
                        </a:solidFill>
                      </a:endParaRPr>
                    </a:p>
                  </a:txBody>
                  <a:tcPr/>
                </a:tc>
                <a:tc>
                  <a:txBody>
                    <a:bodyPr/>
                    <a:lstStyle/>
                    <a:p>
                      <a:r>
                        <a:rPr lang="en-US" sz="1200" b="0" i="0" kern="1200" dirty="0">
                          <a:solidFill>
                            <a:schemeClr val="dk1"/>
                          </a:solidFill>
                          <a:effectLst/>
                          <a:latin typeface="+mn-lt"/>
                          <a:ea typeface="+mn-ea"/>
                          <a:cs typeface="+mn-cs"/>
                        </a:rPr>
                        <a:t>"</a:t>
                      </a:r>
                      <a:r>
                        <a:rPr lang="en-US" sz="1200" dirty="0"/>
                        <a:t>Fine-tuned Support Vector Regression Model for Stock Predictions</a:t>
                      </a:r>
                      <a:r>
                        <a:rPr lang="en-US" sz="1200" b="0" i="0" kern="1200" dirty="0">
                          <a:solidFill>
                            <a:schemeClr val="dk1"/>
                          </a:solidFill>
                          <a:effectLst/>
                          <a:latin typeface="+mn-lt"/>
                          <a:ea typeface="+mn-ea"/>
                          <a:cs typeface="+mn-cs"/>
                        </a:rPr>
                        <a:t>"</a:t>
                      </a:r>
                      <a:endParaRPr lang="en-IN" sz="1200" dirty="0">
                        <a:solidFill>
                          <a:schemeClr val="tx1"/>
                        </a:solidFill>
                      </a:endParaRPr>
                    </a:p>
                  </a:txBody>
                  <a:tcPr/>
                </a:tc>
                <a:tc>
                  <a:txBody>
                    <a:bodyPr/>
                    <a:lstStyle/>
                    <a:p>
                      <a:r>
                        <a:rPr lang="en-US" sz="1200" dirty="0">
                          <a:solidFill>
                            <a:schemeClr val="tx1"/>
                          </a:solidFill>
                        </a:rPr>
                        <a:t>2021</a:t>
                      </a:r>
                      <a:endParaRPr lang="en-IN" sz="1200" dirty="0">
                        <a:solidFill>
                          <a:schemeClr val="tx1"/>
                        </a:solidFill>
                      </a:endParaRPr>
                    </a:p>
                  </a:txBody>
                  <a:tcPr/>
                </a:tc>
                <a:tc>
                  <a:txBody>
                    <a:bodyPr/>
                    <a:lstStyle/>
                    <a:p>
                      <a:r>
                        <a:rPr lang="en-IN" sz="1200" dirty="0"/>
                        <a:t>Neural Computing and Applications</a:t>
                      </a:r>
                      <a:endParaRPr lang="en-IN" sz="1200" dirty="0">
                        <a:solidFill>
                          <a:schemeClr val="tx1"/>
                        </a:solidFill>
                      </a:endParaRPr>
                    </a:p>
                  </a:txBody>
                  <a:tcPr/>
                </a:tc>
                <a:tc>
                  <a:txBody>
                    <a:bodyPr/>
                    <a:lstStyle/>
                    <a:p>
                      <a:r>
                        <a:rPr lang="en-US" sz="1200" dirty="0"/>
                        <a:t>Support Vector Regression (SVR), Grid Search, Root Mean Square Error (RMSE), </a:t>
                      </a:r>
                      <a:endParaRPr lang="en-IN" sz="1200" dirty="0">
                        <a:solidFill>
                          <a:schemeClr val="tx1"/>
                        </a:solidFill>
                      </a:endParaRPr>
                    </a:p>
                  </a:txBody>
                  <a:tcPr/>
                </a:tc>
                <a:tc>
                  <a:txBody>
                    <a:bodyPr/>
                    <a:lstStyle/>
                    <a:p>
                      <a:r>
                        <a:rPr lang="en-US" sz="1200" dirty="0"/>
                        <a:t>The proposed SVR model is more accurate and time-efficient than other methods.</a:t>
                      </a:r>
                      <a:endParaRPr lang="en-IN" sz="1200" dirty="0"/>
                    </a:p>
                  </a:txBody>
                  <a:tcPr/>
                </a:tc>
                <a:tc>
                  <a:txBody>
                    <a:bodyPr/>
                    <a:lstStyle/>
                    <a:p>
                      <a:r>
                        <a:rPr lang="en-US" sz="1200" dirty="0"/>
                        <a:t>A new ML technique using fine-tuned support vector regression (SVR) for stock forecasting. </a:t>
                      </a:r>
                      <a:endParaRPr lang="en-IN" sz="1200" dirty="0">
                        <a:solidFill>
                          <a:schemeClr val="tx1"/>
                        </a:solidFill>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8403" y="76200"/>
            <a:ext cx="6447501" cy="742950"/>
          </a:xfrm>
        </p:spPr>
        <p:txBody>
          <a:bodyPr>
            <a:normAutofit/>
          </a:bodyPr>
          <a:lstStyle/>
          <a:p>
            <a:r>
              <a:rPr lang="en-US" sz="2400" b="1" dirty="0">
                <a:latin typeface="Times New Roman" panose="02020603050405020304" pitchFamily="18" charset="0"/>
                <a:cs typeface="Times New Roman" panose="02020603050405020304" pitchFamily="18" charset="0"/>
              </a:rPr>
              <a:t>Existing system</a:t>
            </a:r>
            <a:endParaRPr lang="en-IN" sz="2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52400" y="819150"/>
            <a:ext cx="6803102" cy="5077460"/>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1600" dirty="0">
                <a:effectLst/>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Current systems require using multiple tools for data collection, analysis, visualization, and forecasting. </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leads to inefficiencies and potential errors, as users have to manually transfer data and switch between different applications.</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Reports generated are static, limiting interactive analysis and insights.</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System lacks predictive models to forecast market trends.</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processing and visualization are </a:t>
            </a:r>
            <a:r>
              <a:rPr lang="en-US" dirty="0">
                <a:latin typeface="Times New Roman" panose="02020603050405020304" pitchFamily="18" charset="0"/>
                <a:cs typeface="Times New Roman" panose="02020603050405020304" pitchFamily="18" charset="0"/>
              </a:rPr>
              <a:t>time-consuming. </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3350"/>
            <a:ext cx="6447501" cy="742950"/>
          </a:xfrm>
        </p:spPr>
        <p:txBody>
          <a:bodyPr>
            <a:normAutofit/>
          </a:bodyPr>
          <a:lstStyle/>
          <a:p>
            <a:r>
              <a:rPr lang="en-US" sz="2400" b="1" dirty="0">
                <a:latin typeface="Times New Roman" panose="02020603050405020304" pitchFamily="18" charset="0"/>
                <a:cs typeface="Times New Roman" panose="02020603050405020304" pitchFamily="18" charset="0"/>
              </a:rPr>
              <a:t>Proposed System</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876300"/>
            <a:ext cx="6705600" cy="3505200"/>
          </a:xfrm>
        </p:spPr>
        <p:txBody>
          <a:bodyPr>
            <a:noAutofit/>
          </a:bodyPr>
          <a:lstStyle/>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Enhance user experience and accuracy of stock predictions with an intuitive Dash interface.</a:t>
            </a:r>
            <a:endParaRPr lang="en-US"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Easily navigate through various stock data visualizations with dynamic line charts, bar charts, and interactive candlestick plots.</a:t>
            </a:r>
            <a:endParaRPr lang="en-US"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Continuously update stock prices from reliable APIs like Yahoo Finance for real-time data.</a:t>
            </a:r>
            <a:endParaRPr lang="en-US"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Incorporate advanced machine learning models (SVR, LSTM) for precise future stock price predictions.</a:t>
            </a:r>
            <a:endParaRPr lang="en-US" sz="1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Customize predictions by selecting specific stocks, time frames, and forecasting models.</a:t>
            </a:r>
            <a:endParaRPr lang="en-IN"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11480"/>
            <a:ext cx="6781800" cy="712470"/>
          </a:xfrm>
        </p:spPr>
        <p:txBody>
          <a:bodyPr>
            <a:normAutofit/>
          </a:bodyPr>
          <a:lstStyle/>
          <a:p>
            <a:r>
              <a:rPr lang="en-US" sz="2400" b="1" dirty="0">
                <a:latin typeface="Times New Roman" panose="02020603050405020304" pitchFamily="18" charset="0"/>
                <a:cs typeface="Times New Roman" panose="02020603050405020304" pitchFamily="18" charset="0"/>
              </a:rPr>
              <a:t>Objective of the Project</a:t>
            </a:r>
            <a:endParaRPr lang="en-US" sz="2400" b="1" dirty="0">
              <a:latin typeface="Times New Roman" panose="02020603050405020304" pitchFamily="18" charset="0"/>
              <a:cs typeface="Times New Roman" panose="02020603050405020304" pitchFamily="18" charset="0"/>
            </a:endParaRPr>
          </a:p>
        </p:txBody>
      </p:sp>
      <p:sp>
        <p:nvSpPr>
          <p:cNvPr id="3" name="Rectangle 3"/>
          <p:cNvSpPr>
            <a:spLocks noChangeArrowheads="1"/>
          </p:cNvSpPr>
          <p:nvPr/>
        </p:nvSpPr>
        <p:spPr bwMode="auto">
          <a:xfrm>
            <a:off x="228600" y="1570355"/>
            <a:ext cx="6936740" cy="216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create an interactive dashboard for visualizing stock data. </a:t>
            </a:r>
            <a:endParaRPr lang="en-US"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implement forecasting models for predicting stock price trends. </a:t>
            </a:r>
            <a:endParaRPr lang="en-US"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automate the process of collecting and preparing stock data for analysis.</a:t>
            </a:r>
            <a:endParaRPr lang="en-US"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improve efficiency in analyzing stock market data and trends.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10771</Words>
  <Application>WPS Presentation</Application>
  <PresentationFormat>On-screen Show (16:9)</PresentationFormat>
  <Paragraphs>302</Paragraphs>
  <Slides>30</Slides>
  <Notes>0</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30</vt:i4>
      </vt:variant>
    </vt:vector>
  </HeadingPairs>
  <TitlesOfParts>
    <vt:vector size="52" baseType="lpstr">
      <vt:lpstr>Arial</vt:lpstr>
      <vt:lpstr>SimSun</vt:lpstr>
      <vt:lpstr>Wingdings</vt:lpstr>
      <vt:lpstr>Wingdings 3</vt:lpstr>
      <vt:lpstr>Arial</vt:lpstr>
      <vt:lpstr>Calibri</vt:lpstr>
      <vt:lpstr>Times New Roman</vt:lpstr>
      <vt:lpstr>Arial MT</vt:lpstr>
      <vt:lpstr>Times New Roman</vt:lpstr>
      <vt:lpstr>Calibri</vt:lpstr>
      <vt:lpstr>Microsoft YaHei</vt:lpstr>
      <vt:lpstr>Arial Unicode MS</vt:lpstr>
      <vt:lpstr>Trebuchet MS</vt:lpstr>
      <vt:lpstr>Wingdings</vt:lpstr>
      <vt:lpstr>Algerian</vt:lpstr>
      <vt:lpstr>Bahnschrift</vt:lpstr>
      <vt:lpstr>Arial Black</vt:lpstr>
      <vt:lpstr>Palatino Linotype</vt:lpstr>
      <vt:lpstr>Felix Titling</vt:lpstr>
      <vt:lpstr>Perpetua Titling MT</vt:lpstr>
      <vt:lpstr>Facet</vt:lpstr>
      <vt:lpstr>Office Theme</vt:lpstr>
      <vt:lpstr>PowerPoint 演示文稿</vt:lpstr>
      <vt:lpstr>Table of Content</vt:lpstr>
      <vt:lpstr>Abstract </vt:lpstr>
      <vt:lpstr>Introduction </vt:lpstr>
      <vt:lpstr>Literature survey</vt:lpstr>
      <vt:lpstr>Literature survey</vt:lpstr>
      <vt:lpstr>Existing system</vt:lpstr>
      <vt:lpstr>Proposed System</vt:lpstr>
      <vt:lpstr>Objective of the Project</vt:lpstr>
      <vt:lpstr>Software Requirements</vt:lpstr>
      <vt:lpstr>Hardware Requirements</vt:lpstr>
      <vt:lpstr>SYSTEM ARCHITECTURE</vt:lpstr>
      <vt:lpstr>SYSTEM DESIGN</vt:lpstr>
      <vt:lpstr>UML diagrams  	Class diagram: </vt:lpstr>
      <vt:lpstr>Use case diagram</vt:lpstr>
      <vt:lpstr>Sequence Diagram</vt:lpstr>
      <vt:lpstr>Activity diagram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References /Bibliography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Duppalapally Vinaykumar</dc:creator>
  <cp:lastModifiedBy>Shravani Panuganti</cp:lastModifiedBy>
  <cp:revision>34</cp:revision>
  <dcterms:created xsi:type="dcterms:W3CDTF">2021-11-18T05:18:00Z</dcterms:created>
  <dcterms:modified xsi:type="dcterms:W3CDTF">2024-11-11T12:34:12Z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AF150B04B2554FDAAC86DE83AB2CA4E6_13</vt:lpwstr>
  </property>
  <property fmtid="{D5CDD505-2E9C-101B-9397-08002B2CF9AE}" pid="4" name="KSOProductBuildVer">
    <vt:lpwstr>1033-12.2.0.18283</vt:lpwstr>
  </property>
</Properties>
</file>