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8"/>
  </p:notesMasterIdLst>
  <p:handoutMasterIdLst>
    <p:handoutMasterId r:id="rId49"/>
  </p:handoutMasterIdLst>
  <p:sldIdLst>
    <p:sldId id="562" r:id="rId2"/>
    <p:sldId id="563" r:id="rId3"/>
    <p:sldId id="564" r:id="rId4"/>
    <p:sldId id="606" r:id="rId5"/>
    <p:sldId id="600" r:id="rId6"/>
    <p:sldId id="601" r:id="rId7"/>
    <p:sldId id="602" r:id="rId8"/>
    <p:sldId id="603" r:id="rId9"/>
    <p:sldId id="599" r:id="rId10"/>
    <p:sldId id="312" r:id="rId11"/>
    <p:sldId id="565" r:id="rId12"/>
    <p:sldId id="608" r:id="rId13"/>
    <p:sldId id="609" r:id="rId14"/>
    <p:sldId id="610" r:id="rId15"/>
    <p:sldId id="611" r:id="rId16"/>
    <p:sldId id="568" r:id="rId17"/>
    <p:sldId id="567" r:id="rId18"/>
    <p:sldId id="570" r:id="rId19"/>
    <p:sldId id="569" r:id="rId20"/>
    <p:sldId id="571" r:id="rId21"/>
    <p:sldId id="572" r:id="rId22"/>
    <p:sldId id="573" r:id="rId23"/>
    <p:sldId id="596" r:id="rId24"/>
    <p:sldId id="580" r:id="rId25"/>
    <p:sldId id="574" r:id="rId26"/>
    <p:sldId id="581" r:id="rId27"/>
    <p:sldId id="582" r:id="rId28"/>
    <p:sldId id="583" r:id="rId29"/>
    <p:sldId id="575" r:id="rId30"/>
    <p:sldId id="586" r:id="rId31"/>
    <p:sldId id="587" r:id="rId32"/>
    <p:sldId id="588" r:id="rId33"/>
    <p:sldId id="584" r:id="rId34"/>
    <p:sldId id="585" r:id="rId35"/>
    <p:sldId id="576" r:id="rId36"/>
    <p:sldId id="577" r:id="rId37"/>
    <p:sldId id="607" r:id="rId38"/>
    <p:sldId id="590" r:id="rId39"/>
    <p:sldId id="591" r:id="rId40"/>
    <p:sldId id="592" r:id="rId41"/>
    <p:sldId id="593" r:id="rId42"/>
    <p:sldId id="594" r:id="rId43"/>
    <p:sldId id="595" r:id="rId44"/>
    <p:sldId id="578" r:id="rId45"/>
    <p:sldId id="597" r:id="rId46"/>
    <p:sldId id="59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564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fld id="{0EC291F9-D25A-4086-B875-63912C1C0D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Arial" pitchFamily="34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AB358FB-78AD-42D5-8C63-9E5BFCA786F9}" type="slidenum">
              <a:rPr lang="en-US" sz="1400"/>
              <a:pPr algn="r"/>
              <a:t>‹#›</a:t>
            </a:fld>
            <a:endParaRPr lang="th-TH" sz="1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components/toplevel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2686051"/>
          </a:xfrm>
        </p:spPr>
        <p:txBody>
          <a:bodyPr/>
          <a:lstStyle/>
          <a:p>
            <a:r>
              <a:rPr lang="en-US" sz="4000" dirty="0" smtClean="0"/>
              <a:t>14.GUI </a:t>
            </a:r>
            <a:r>
              <a:rPr lang="en-US" sz="4000" dirty="0"/>
              <a:t>Programming in Java: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2743200"/>
          </a:xfrm>
        </p:spPr>
        <p:txBody>
          <a:bodyPr/>
          <a:lstStyle/>
          <a:p>
            <a:pPr algn="l"/>
            <a:r>
              <a:rPr lang="en-US" dirty="0" smtClean="0"/>
              <a:t>Objective: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understanding: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Frames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Simple Components 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Layouts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Frames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620000" cy="4953000"/>
          </a:xfrm>
          <a:noFill/>
          <a:ln/>
        </p:spPr>
        <p:txBody>
          <a:bodyPr lIns="92075" tIns="46038" rIns="92075" bIns="46038"/>
          <a:lstStyle/>
          <a:p>
            <a:pPr>
              <a:spcAft>
                <a:spcPts val="1200"/>
              </a:spcAft>
            </a:pPr>
            <a:r>
              <a:rPr lang="en-US" dirty="0"/>
              <a:t>Frame is a window that is not contained inside another window. </a:t>
            </a:r>
          </a:p>
          <a:p>
            <a:pPr>
              <a:spcAft>
                <a:spcPts val="1200"/>
              </a:spcAft>
            </a:pPr>
            <a:r>
              <a:rPr lang="en-US" dirty="0"/>
              <a:t>Frame is the basis to contain other user interface components in Java graphical applications.</a:t>
            </a:r>
          </a:p>
          <a:p>
            <a:pPr>
              <a:spcAft>
                <a:spcPts val="1200"/>
              </a:spcAft>
            </a:pPr>
            <a:r>
              <a:rPr lang="en-US" dirty="0"/>
              <a:t>The Frame class can be used to create windows. </a:t>
            </a:r>
          </a:p>
          <a:p>
            <a:pPr>
              <a:spcAft>
                <a:spcPts val="1200"/>
              </a:spcAft>
            </a:pPr>
            <a:endParaRPr lang="en-US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40" name="Picture 1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grpSp>
        <p:nvGrpSpPr>
          <p:cNvPr id="329737" name="Group 9"/>
          <p:cNvGrpSpPr>
            <a:grpSpLocks/>
          </p:cNvGrpSpPr>
          <p:nvPr/>
        </p:nvGrpSpPr>
        <p:grpSpPr bwMode="auto">
          <a:xfrm>
            <a:off x="989013" y="1447800"/>
            <a:ext cx="6173787" cy="781050"/>
            <a:chOff x="1007" y="884"/>
            <a:chExt cx="3409" cy="520"/>
          </a:xfrm>
        </p:grpSpPr>
        <p:sp>
          <p:nvSpPr>
            <p:cNvPr id="329731" name="Rectangle 3"/>
            <p:cNvSpPr>
              <a:spLocks noChangeArrowheads="1"/>
            </p:cNvSpPr>
            <p:nvPr/>
          </p:nvSpPr>
          <p:spPr bwMode="auto">
            <a:xfrm>
              <a:off x="1007" y="961"/>
              <a:ext cx="1393" cy="3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2" name="Text Box 4"/>
            <p:cNvSpPr txBox="1">
              <a:spLocks noChangeArrowheads="1"/>
            </p:cNvSpPr>
            <p:nvPr/>
          </p:nvSpPr>
          <p:spPr bwMode="auto">
            <a:xfrm>
              <a:off x="2486" y="884"/>
              <a:ext cx="1930" cy="52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Any use of Swing classes requires importing </a:t>
              </a:r>
              <a:r>
                <a:rPr lang="en-US" sz="1600" b="1" dirty="0" err="1">
                  <a:solidFill>
                    <a:srgbClr val="FF0000"/>
                  </a:solidFill>
                </a:rPr>
                <a:t>javax.swing</a:t>
              </a:r>
              <a:r>
                <a:rPr lang="en-US" sz="1600" b="1" dirty="0">
                  <a:solidFill>
                    <a:srgbClr val="FF0000"/>
                  </a:solidFill>
                </a:rPr>
                <a:t> package.</a:t>
              </a:r>
            </a:p>
          </p:txBody>
        </p:sp>
      </p:grpSp>
      <p:grpSp>
        <p:nvGrpSpPr>
          <p:cNvPr id="329738" name="Group 10"/>
          <p:cNvGrpSpPr>
            <a:grpSpLocks/>
          </p:cNvGrpSpPr>
          <p:nvPr/>
        </p:nvGrpSpPr>
        <p:grpSpPr bwMode="auto">
          <a:xfrm>
            <a:off x="1447800" y="2438400"/>
            <a:ext cx="7239000" cy="838200"/>
            <a:chOff x="2160" y="1776"/>
            <a:chExt cx="2880" cy="528"/>
          </a:xfrm>
        </p:grpSpPr>
        <p:sp>
          <p:nvSpPr>
            <p:cNvPr id="329733" name="Rectangle 5"/>
            <p:cNvSpPr>
              <a:spLocks noChangeArrowheads="1"/>
            </p:cNvSpPr>
            <p:nvPr/>
          </p:nvSpPr>
          <p:spPr bwMode="auto">
            <a:xfrm>
              <a:off x="2160" y="2112"/>
              <a:ext cx="1728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3888" y="1776"/>
              <a:ext cx="1152" cy="36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Instantiate a swing Frame object</a:t>
              </a:r>
            </a:p>
          </p:txBody>
        </p:sp>
      </p:grpSp>
      <p:grpSp>
        <p:nvGrpSpPr>
          <p:cNvPr id="329739" name="Group 11"/>
          <p:cNvGrpSpPr>
            <a:grpSpLocks/>
          </p:cNvGrpSpPr>
          <p:nvPr/>
        </p:nvGrpSpPr>
        <p:grpSpPr bwMode="auto">
          <a:xfrm>
            <a:off x="1447800" y="3352801"/>
            <a:ext cx="6906058" cy="1707688"/>
            <a:chOff x="1296" y="2352"/>
            <a:chExt cx="3681" cy="701"/>
          </a:xfrm>
        </p:grpSpPr>
        <p:sp>
          <p:nvSpPr>
            <p:cNvPr id="329735" name="Rectangle 7"/>
            <p:cNvSpPr>
              <a:spLocks noChangeArrowheads="1"/>
            </p:cNvSpPr>
            <p:nvPr/>
          </p:nvSpPr>
          <p:spPr bwMode="auto">
            <a:xfrm>
              <a:off x="1296" y="2352"/>
              <a:ext cx="3552" cy="5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6" name="Text Box 8"/>
            <p:cNvSpPr txBox="1">
              <a:spLocks noChangeArrowheads="1"/>
            </p:cNvSpPr>
            <p:nvPr/>
          </p:nvSpPr>
          <p:spPr bwMode="auto">
            <a:xfrm>
              <a:off x="1377" y="2915"/>
              <a:ext cx="3600" cy="13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Call </a:t>
              </a:r>
              <a:r>
                <a:rPr lang="en-US" sz="1600" b="1" dirty="0" err="1">
                  <a:solidFill>
                    <a:srgbClr val="FF0000"/>
                  </a:solidFill>
                </a:rPr>
                <a:t>JFrame</a:t>
              </a:r>
              <a:r>
                <a:rPr lang="en-US" sz="1600" b="1" dirty="0">
                  <a:solidFill>
                    <a:srgbClr val="FF0000"/>
                  </a:solidFill>
                </a:rPr>
                <a:t> methods to control visuals and behavior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1371600" y="3352800"/>
            <a:ext cx="5638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1812925" y="4908550"/>
            <a:ext cx="4492625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Set width and height of the frame in 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371600" y="3657600"/>
            <a:ext cx="5638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812925" y="4908550"/>
            <a:ext cx="6069013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Cause frame to be centered on the screen when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447800" y="4038600"/>
            <a:ext cx="6096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1812925" y="4908550"/>
            <a:ext cx="6240463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When user closes the window, the application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1447800" y="4419600"/>
            <a:ext cx="6096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371600" y="4953000"/>
            <a:ext cx="6789738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needed to make the frame actually show up on the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6400800" y="1066800"/>
            <a:ext cx="1997075" cy="3937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This is what a frame looks like.</a:t>
            </a:r>
          </a:p>
          <a:p>
            <a:endParaRPr lang="en-US"/>
          </a:p>
          <a:p>
            <a:r>
              <a:rPr lang="en-US"/>
              <a:t>Note the title bar, the content area, the minimize, maximize/restore, and close icons.</a:t>
            </a:r>
          </a:p>
          <a:p>
            <a:endParaRPr lang="en-US"/>
          </a:p>
          <a:p>
            <a:r>
              <a:rPr lang="en-US"/>
              <a:t>Caption in the title bar was determined from the argument to the constructor.</a:t>
            </a:r>
          </a:p>
        </p:txBody>
      </p:sp>
      <p:pic>
        <p:nvPicPr>
          <p:cNvPr id="3358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5486400" cy="411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Frames with Components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800"/>
              <a:t>A Frame is a container. Therefore it can contain other components (like buttons, text fields, etc.)</a:t>
            </a: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Components are </a:t>
            </a:r>
            <a:r>
              <a:rPr lang="en-US" sz="2800">
                <a:solidFill>
                  <a:schemeClr val="folHlink"/>
                </a:solidFill>
              </a:rPr>
              <a:t>added</a:t>
            </a:r>
            <a:r>
              <a:rPr lang="en-US" sz="2800"/>
              <a:t> to the </a:t>
            </a:r>
            <a:r>
              <a:rPr lang="en-US" sz="2800">
                <a:solidFill>
                  <a:schemeClr val="folHlink"/>
                </a:solidFill>
              </a:rPr>
              <a:t>content pane</a:t>
            </a:r>
            <a:r>
              <a:rPr lang="en-US" sz="2800"/>
              <a:t> of a frame.</a:t>
            </a: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The content pane is the grey area in the Frame window.</a:t>
            </a: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A simplistic way to look at containment is this: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400"/>
              <a:t>A JFrame contains:</a:t>
            </a:r>
          </a:p>
          <a:p>
            <a:pPr marL="1295400" lvl="2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A menu bar</a:t>
            </a:r>
          </a:p>
          <a:p>
            <a:pPr marL="1295400" lvl="2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A content pane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Picture of Frame Containment</a:t>
            </a:r>
          </a:p>
        </p:txBody>
      </p:sp>
      <p:pic>
        <p:nvPicPr>
          <p:cNvPr id="337924" name="Picture 4" descr="CAP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1828800"/>
            <a:ext cx="5562600" cy="3733800"/>
          </a:xfrm>
          <a:noFill/>
          <a:ln/>
        </p:spPr>
      </p:pic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381000" y="5867400"/>
            <a:ext cx="8493125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From:  </a:t>
            </a:r>
            <a:r>
              <a:rPr lang="en-US">
                <a:solidFill>
                  <a:srgbClr val="FF0000"/>
                </a:solidFill>
                <a:hlinkClick r:id="rId3"/>
              </a:rPr>
              <a:t>http://java.sun.com/docs/books/tutorial/uiswing/components/toplevel.html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990600" y="6324600"/>
            <a:ext cx="749617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Actually, there’s more to it than this, but this picture will suffice for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4" name="Picture 8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74825"/>
            <a:ext cx="7239000" cy="4321175"/>
          </a:xfrm>
          <a:prstGeom prst="rect">
            <a:avLst/>
          </a:prstGeom>
          <a:noFill/>
        </p:spPr>
      </p:pic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1143000" y="1066800"/>
            <a:ext cx="5656548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adding </a:t>
            </a:r>
            <a:r>
              <a:rPr lang="en-US" dirty="0"/>
              <a:t>a component to the content pane of a Frame</a:t>
            </a: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1676400" y="3352800"/>
            <a:ext cx="5257800" cy="1041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/>
              <a:t>Elements of GUI Programming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Visual objects that appear on the screen</a:t>
            </a:r>
          </a:p>
          <a:p>
            <a:pPr>
              <a:lnSpc>
                <a:spcPct val="90000"/>
              </a:lnSpc>
            </a:pPr>
            <a:r>
              <a:rPr lang="en-US" sz="2800"/>
              <a:t>Layouts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Control over the positioning of components within a </a:t>
            </a:r>
            <a:r>
              <a:rPr lang="en-US" sz="2400" i="1"/>
              <a:t>container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800"/>
              <a:t>Events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Responses to user actions</a:t>
            </a:r>
          </a:p>
          <a:p>
            <a:pPr>
              <a:lnSpc>
                <a:spcPct val="90000"/>
              </a:lnSpc>
            </a:pPr>
            <a:r>
              <a:rPr lang="en-US" sz="2800"/>
              <a:t>Graphics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Lines, shapes, colors, fonts, etc.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905000" y="6096000"/>
            <a:ext cx="5249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All are encapsulated in Java Classes and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79" name="Group 11"/>
          <p:cNvGrpSpPr>
            <a:grpSpLocks/>
          </p:cNvGrpSpPr>
          <p:nvPr/>
        </p:nvGrpSpPr>
        <p:grpSpPr bwMode="auto">
          <a:xfrm>
            <a:off x="1828800" y="1371600"/>
            <a:ext cx="1981200" cy="1952625"/>
            <a:chOff x="1440" y="960"/>
            <a:chExt cx="1248" cy="1230"/>
          </a:xfrm>
        </p:grpSpPr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1440" y="1440"/>
              <a:ext cx="1248" cy="7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1) Declare a reference variable for a button object.</a:t>
              </a:r>
            </a:p>
          </p:txBody>
        </p:sp>
        <p:sp>
          <p:nvSpPr>
            <p:cNvPr id="339976" name="Line 8"/>
            <p:cNvSpPr>
              <a:spLocks noChangeShapeType="1"/>
            </p:cNvSpPr>
            <p:nvPr/>
          </p:nvSpPr>
          <p:spPr bwMode="auto">
            <a:xfrm flipV="1">
              <a:off x="1968" y="960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9980" name="Group 12"/>
          <p:cNvGrpSpPr>
            <a:grpSpLocks/>
          </p:cNvGrpSpPr>
          <p:nvPr/>
        </p:nvGrpSpPr>
        <p:grpSpPr bwMode="auto">
          <a:xfrm>
            <a:off x="4114800" y="1371600"/>
            <a:ext cx="2473325" cy="1052513"/>
            <a:chOff x="3648" y="912"/>
            <a:chExt cx="1558" cy="663"/>
          </a:xfrm>
        </p:grpSpPr>
        <p:sp>
          <p:nvSpPr>
            <p:cNvPr id="339973" name="Text Box 5"/>
            <p:cNvSpPr txBox="1">
              <a:spLocks noChangeArrowheads="1"/>
            </p:cNvSpPr>
            <p:nvPr/>
          </p:nvSpPr>
          <p:spPr bwMode="auto">
            <a:xfrm>
              <a:off x="3648" y="1344"/>
              <a:ext cx="155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2) Instantiate a button</a:t>
              </a:r>
            </a:p>
          </p:txBody>
        </p:sp>
        <p:sp>
          <p:nvSpPr>
            <p:cNvPr id="339977" name="Line 9"/>
            <p:cNvSpPr>
              <a:spLocks noChangeShapeType="1"/>
            </p:cNvSpPr>
            <p:nvPr/>
          </p:nvSpPr>
          <p:spPr bwMode="auto">
            <a:xfrm flipV="1">
              <a:off x="4128" y="912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9981" name="Group 13"/>
          <p:cNvGrpSpPr>
            <a:grpSpLocks/>
          </p:cNvGrpSpPr>
          <p:nvPr/>
        </p:nvGrpSpPr>
        <p:grpSpPr bwMode="auto">
          <a:xfrm>
            <a:off x="2209800" y="4572000"/>
            <a:ext cx="1981200" cy="1992313"/>
            <a:chOff x="2784" y="960"/>
            <a:chExt cx="1248" cy="2389"/>
          </a:xfrm>
        </p:grpSpPr>
        <p:sp>
          <p:nvSpPr>
            <p:cNvPr id="339975" name="Text Box 7"/>
            <p:cNvSpPr txBox="1">
              <a:spLocks noChangeArrowheads="1"/>
            </p:cNvSpPr>
            <p:nvPr/>
          </p:nvSpPr>
          <p:spPr bwMode="auto">
            <a:xfrm>
              <a:off x="2784" y="1921"/>
              <a:ext cx="1248" cy="142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3) Add the button to the content pane of the frame.</a:t>
              </a:r>
            </a:p>
          </p:txBody>
        </p:sp>
        <p:sp>
          <p:nvSpPr>
            <p:cNvPr id="339978" name="Line 10"/>
            <p:cNvSpPr>
              <a:spLocks noChangeShapeType="1"/>
            </p:cNvSpPr>
            <p:nvPr/>
          </p:nvSpPr>
          <p:spPr bwMode="auto">
            <a:xfrm flipV="1">
              <a:off x="3072" y="960"/>
              <a:ext cx="0" cy="10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39982" name="Picture 14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934200" cy="554038"/>
          </a:xfrm>
          <a:prstGeom prst="rect">
            <a:avLst/>
          </a:prstGeom>
          <a:noFill/>
        </p:spPr>
      </p:pic>
      <p:pic>
        <p:nvPicPr>
          <p:cNvPr id="339983" name="Picture 15" descr="Non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14800"/>
            <a:ext cx="2971800" cy="458788"/>
          </a:xfrm>
          <a:prstGeom prst="rect">
            <a:avLst/>
          </a:prstGeom>
          <a:noFill/>
        </p:spPr>
      </p:pic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5257800" y="3962400"/>
            <a:ext cx="3276600" cy="20145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Note: prior to Java 1.5, you needed to call getContentPane() in order to obtain the frame’s content pane.</a:t>
            </a:r>
          </a:p>
          <a:p>
            <a:endParaRPr lang="en-US"/>
          </a:p>
          <a:p>
            <a:r>
              <a:rPr lang="en-US"/>
              <a:t>This is no longer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00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5943600" cy="445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812925" y="488950"/>
            <a:ext cx="18637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Resulting Screen</a:t>
            </a:r>
          </a:p>
        </p:txBody>
      </p:sp>
      <p:grpSp>
        <p:nvGrpSpPr>
          <p:cNvPr id="341000" name="Group 8"/>
          <p:cNvGrpSpPr>
            <a:grpSpLocks/>
          </p:cNvGrpSpPr>
          <p:nvPr/>
        </p:nvGrpSpPr>
        <p:grpSpPr bwMode="auto">
          <a:xfrm>
            <a:off x="5867400" y="3657600"/>
            <a:ext cx="3078163" cy="366713"/>
            <a:chOff x="3120" y="2400"/>
            <a:chExt cx="1939" cy="231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3792" y="2400"/>
              <a:ext cx="1267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Here is the button</a:t>
              </a: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 flipH="1">
              <a:off x="3120" y="2544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Managers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Control the placement of components on the container.</a:t>
            </a:r>
          </a:p>
          <a:p>
            <a:pPr>
              <a:lnSpc>
                <a:spcPct val="80000"/>
              </a:lnSpc>
            </a:pPr>
            <a:r>
              <a:rPr lang="en-US" sz="2800"/>
              <a:t>This is an alternative to hardcoding the pixel locations of the components.</a:t>
            </a:r>
          </a:p>
          <a:p>
            <a:pPr>
              <a:lnSpc>
                <a:spcPct val="80000"/>
              </a:lnSpc>
            </a:pPr>
            <a:r>
              <a:rPr lang="en-US" sz="2800"/>
              <a:t>Advantage: resizing the container (frame) will not occlude or distort the view of the components.</a:t>
            </a:r>
          </a:p>
          <a:p>
            <a:pPr>
              <a:lnSpc>
                <a:spcPct val="80000"/>
              </a:lnSpc>
            </a:pPr>
            <a:r>
              <a:rPr lang="en-US" sz="2800"/>
              <a:t>Main layout managers: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FlowLayout, GridLayout, BorderLayout, CardLayout, </a:t>
            </a:r>
            <a:r>
              <a:rPr lang="en-US" sz="2400"/>
              <a:t>and</a:t>
            </a:r>
            <a:r>
              <a:rPr lang="en-US" sz="2400">
                <a:solidFill>
                  <a:schemeClr val="folHlink"/>
                </a:solidFill>
              </a:rPr>
              <a:t> GridBagLayout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428750"/>
          </a:xfrm>
        </p:spPr>
        <p:txBody>
          <a:bodyPr/>
          <a:lstStyle/>
          <a:p>
            <a:r>
              <a:rPr lang="en-US" dirty="0"/>
              <a:t>Layout Manager Hierarchy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1676400" y="1371600"/>
          <a:ext cx="5791200" cy="3886200"/>
        </p:xfrm>
        <a:graphic>
          <a:graphicData uri="http://schemas.openxmlformats.org/presentationml/2006/ole">
            <p:oleObj spid="_x0000_s367619" name="Picture" r:id="rId3" imgW="2852280" imgH="2853000" progId="Word.Picture.8">
              <p:embed/>
            </p:oleObj>
          </a:graphicData>
        </a:graphic>
      </p:graphicFrame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829468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LayoutManager is an </a:t>
            </a:r>
            <a:r>
              <a:rPr lang="en-US" b="1">
                <a:solidFill>
                  <a:schemeClr val="folHlink"/>
                </a:solidFill>
              </a:rPr>
              <a:t>interface</a:t>
            </a:r>
            <a:r>
              <a:rPr lang="en-US"/>
              <a:t>. All the layout classes </a:t>
            </a:r>
            <a:r>
              <a:rPr lang="en-US" b="1">
                <a:solidFill>
                  <a:schemeClr val="folHlink"/>
                </a:solidFill>
              </a:rPr>
              <a:t>implement</a:t>
            </a:r>
            <a:r>
              <a:rPr lang="en-US"/>
              <a:t> this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/>
              <a:t>FlowLayout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763000" cy="4724400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Places components sequentially (left-to-right) in the order they were added</a:t>
            </a:r>
          </a:p>
          <a:p>
            <a:r>
              <a:rPr lang="en-US" sz="2400"/>
              <a:t>Components will wrap around if the width of the container is not wide enough to hold them all in a row.</a:t>
            </a:r>
          </a:p>
          <a:p>
            <a:r>
              <a:rPr lang="en-US" sz="2400"/>
              <a:t>Default for applets and panels, but not for frames</a:t>
            </a:r>
          </a:p>
          <a:p>
            <a:r>
              <a:rPr lang="en-US" sz="2400"/>
              <a:t>Options:</a:t>
            </a:r>
          </a:p>
          <a:p>
            <a:pPr lvl="1"/>
            <a:r>
              <a:rPr lang="en-US" sz="2000"/>
              <a:t>left, center  (this is the default), or right</a:t>
            </a:r>
          </a:p>
          <a:p>
            <a:r>
              <a:rPr lang="en-US" sz="2400"/>
              <a:t>Typical syntax: in your Frame class’s constructor 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>
                <a:solidFill>
                  <a:schemeClr val="folHlink"/>
                </a:solidFill>
              </a:rPr>
              <a:t>setLayout(new FlowLayout(FlowLayout.LEFT))  </a:t>
            </a:r>
            <a:r>
              <a:rPr lang="en-US" sz="2400"/>
              <a:t>OR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>
                <a:solidFill>
                  <a:schemeClr val="folHlink"/>
                </a:solidFill>
              </a:rPr>
              <a:t>setLayout(new FlowLayout(FlowLayout.LEFT,hgap,vgap)) </a:t>
            </a:r>
            <a:endParaRPr lang="en-US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822325" y="184150"/>
            <a:ext cx="5643340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uses </a:t>
            </a:r>
            <a:r>
              <a:rPr lang="en-US" dirty="0" err="1"/>
              <a:t>FlowLayout</a:t>
            </a:r>
            <a:r>
              <a:rPr lang="en-US" dirty="0"/>
              <a:t> layout manager</a:t>
            </a:r>
          </a:p>
        </p:txBody>
      </p:sp>
      <p:pic>
        <p:nvPicPr>
          <p:cNvPr id="343050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7" name="Picture 9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1524000" y="1828800"/>
            <a:ext cx="5943600" cy="464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343400" y="1143000"/>
            <a:ext cx="35052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Note: creating a subclass of JFrame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822325" y="184150"/>
            <a:ext cx="5643340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uses </a:t>
            </a:r>
            <a:r>
              <a:rPr lang="en-US" dirty="0" err="1"/>
              <a:t>FlowLayout</a:t>
            </a:r>
            <a:r>
              <a:rPr lang="en-US" dirty="0"/>
              <a:t>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42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1524000" y="4800600"/>
            <a:ext cx="5943600" cy="1524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4800600" y="2590800"/>
            <a:ext cx="2743200" cy="2014538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Note: it’s common to make the Frame an application class by including a </a:t>
            </a:r>
            <a:r>
              <a:rPr lang="en-US" i="1">
                <a:solidFill>
                  <a:srgbClr val="FF0000"/>
                </a:solidFill>
              </a:rPr>
              <a:t>main</a:t>
            </a:r>
            <a:r>
              <a:rPr lang="en-US">
                <a:solidFill>
                  <a:srgbClr val="FF0000"/>
                </a:solidFill>
              </a:rPr>
              <a:t> method. The main method will instantiate its own class.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1905000" y="4953000"/>
            <a:ext cx="43434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822325" y="184150"/>
            <a:ext cx="5643340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uses </a:t>
            </a:r>
            <a:r>
              <a:rPr lang="en-US" dirty="0" err="1"/>
              <a:t>FlowLayout</a:t>
            </a:r>
            <a:r>
              <a:rPr lang="en-US" dirty="0"/>
              <a:t>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68" name="Picture 1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600200" y="1828800"/>
            <a:ext cx="58674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838200" y="4800600"/>
            <a:ext cx="7486650" cy="17399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FF0000"/>
                </a:solidFill>
              </a:rPr>
              <a:t>The constructor will typically do the following:</a:t>
            </a:r>
          </a:p>
          <a:p>
            <a:pPr marL="914400" lvl="1" indent="-457200">
              <a:buFontTx/>
              <a:buAutoNum type="arabicParenR"/>
            </a:pPr>
            <a:r>
              <a:rPr lang="en-US">
                <a:solidFill>
                  <a:srgbClr val="FF0000"/>
                </a:solidFill>
              </a:rPr>
              <a:t>Set the layout manager for the frame’s content pane</a:t>
            </a:r>
          </a:p>
          <a:p>
            <a:pPr marL="914400" lvl="1" indent="-457200">
              <a:buFontTx/>
              <a:buAutoNum type="arabicParenR"/>
            </a:pPr>
            <a:r>
              <a:rPr lang="en-US">
                <a:solidFill>
                  <a:srgbClr val="FF0000"/>
                </a:solidFill>
              </a:rPr>
              <a:t>Add the components to the frame’s content pane</a:t>
            </a:r>
          </a:p>
          <a:p>
            <a:pPr marL="914400" lvl="1" indent="-457200">
              <a:buFontTx/>
              <a:buAutoNum type="arabicParenR"/>
            </a:pPr>
            <a:endParaRPr lang="en-US">
              <a:solidFill>
                <a:srgbClr val="FF0000"/>
              </a:solidFill>
            </a:endParaRPr>
          </a:p>
          <a:p>
            <a:pPr marL="914400" lvl="1" indent="-457200"/>
            <a:endParaRPr lang="en-US">
              <a:solidFill>
                <a:srgbClr val="FF0000"/>
              </a:solidFill>
            </a:endParaRPr>
          </a:p>
          <a:p>
            <a:pPr marL="914400" lvl="1" indent="-457200"/>
            <a:r>
              <a:rPr lang="en-US">
                <a:solidFill>
                  <a:srgbClr val="FF0000"/>
                </a:solidFill>
              </a:rPr>
              <a:t>In this case, the layout is Flow, and 6 Swing components are added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6553200" y="2438400"/>
            <a:ext cx="30956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4953000" y="3352800"/>
            <a:ext cx="30956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822325" y="184150"/>
            <a:ext cx="5643340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uses </a:t>
            </a:r>
            <a:r>
              <a:rPr lang="en-US" dirty="0" err="1"/>
              <a:t>FlowLayout</a:t>
            </a:r>
            <a:r>
              <a:rPr lang="en-US" dirty="0"/>
              <a:t> layout manager</a:t>
            </a:r>
          </a:p>
        </p:txBody>
      </p:sp>
      <p:sp>
        <p:nvSpPr>
          <p:cNvPr id="352269" name="Text Box 13"/>
          <p:cNvSpPr txBox="1">
            <a:spLocks noChangeArrowheads="1"/>
          </p:cNvSpPr>
          <p:nvPr/>
        </p:nvSpPr>
        <p:spPr bwMode="auto">
          <a:xfrm>
            <a:off x="4343400" y="838200"/>
            <a:ext cx="32432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Swing components are in java.swing package</a:t>
            </a:r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4114800" y="1447800"/>
            <a:ext cx="29924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Layout managers are in java.awt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4479925" y="5518150"/>
            <a:ext cx="4664075" cy="9159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Resizing the frame causes the components to wrap around when necessary.</a:t>
            </a:r>
          </a:p>
        </p:txBody>
      </p:sp>
      <p:pic>
        <p:nvPicPr>
          <p:cNvPr id="3440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4714875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4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95600"/>
            <a:ext cx="3314700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4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133600"/>
            <a:ext cx="1171575" cy="3048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Two categories of Java Component classes:</a:t>
            </a:r>
          </a:p>
          <a:p>
            <a:pPr lvl="1"/>
            <a:r>
              <a:rPr lang="en-US" sz="2400" dirty="0"/>
              <a:t>AWT – Abstract Windows Toolkit (</a:t>
            </a:r>
            <a:r>
              <a:rPr lang="en-US" sz="2400" dirty="0">
                <a:solidFill>
                  <a:schemeClr val="folHlink"/>
                </a:solidFill>
              </a:rPr>
              <a:t>java.awt package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The older version of the components</a:t>
            </a:r>
          </a:p>
          <a:p>
            <a:pPr lvl="2"/>
            <a:r>
              <a:rPr lang="en-US" sz="2000" dirty="0"/>
              <a:t>Rely on “peer architecture”…drawing done by the OS platform on which the application/applet is running</a:t>
            </a:r>
          </a:p>
          <a:p>
            <a:pPr lvl="2"/>
            <a:r>
              <a:rPr lang="en-US" sz="2000" dirty="0"/>
              <a:t>Considered to be “heavy-weight”</a:t>
            </a:r>
          </a:p>
          <a:p>
            <a:pPr lvl="1"/>
            <a:r>
              <a:rPr lang="en-US" sz="2400" dirty="0" smtClean="0"/>
              <a:t>Swing (</a:t>
            </a:r>
            <a:r>
              <a:rPr lang="en-US" sz="2400" dirty="0" err="1" smtClean="0">
                <a:solidFill>
                  <a:schemeClr val="folHlink"/>
                </a:solidFill>
              </a:rPr>
              <a:t>javax.swing</a:t>
            </a:r>
            <a:r>
              <a:rPr lang="en-US" sz="2400" dirty="0" smtClean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package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Newer version of the components</a:t>
            </a:r>
          </a:p>
          <a:p>
            <a:pPr lvl="2"/>
            <a:r>
              <a:rPr lang="en-US" sz="2000" dirty="0"/>
              <a:t>No “peer architecture”…components draw themselves</a:t>
            </a:r>
          </a:p>
          <a:p>
            <a:pPr lvl="2"/>
            <a:r>
              <a:rPr lang="en-US" sz="2000" dirty="0"/>
              <a:t>Most are </a:t>
            </a:r>
            <a:r>
              <a:rPr lang="en-US" sz="2000" dirty="0" smtClean="0"/>
              <a:t>considered </a:t>
            </a:r>
            <a:r>
              <a:rPr lang="en-US" sz="2000" dirty="0"/>
              <a:t>to be “lightweight”</a:t>
            </a:r>
          </a:p>
          <a:p>
            <a:pPr lvl="2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9906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/>
              <a:t>GridLayout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24400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Arranges components into rows and columns</a:t>
            </a:r>
          </a:p>
          <a:p>
            <a:r>
              <a:rPr lang="en-US" sz="2400"/>
              <a:t>In Frame’s constructor:</a:t>
            </a:r>
          </a:p>
          <a:p>
            <a:pPr lvl="1"/>
            <a:r>
              <a:rPr lang="en-US" b="1" i="1">
                <a:solidFill>
                  <a:schemeClr val="folHlink"/>
                </a:solidFill>
              </a:rPr>
              <a:t>setLayout</a:t>
            </a:r>
          </a:p>
          <a:p>
            <a:pPr lvl="2">
              <a:buFont typeface="Wingdings" pitchFamily="2" charset="2"/>
              <a:buNone/>
            </a:pPr>
            <a:r>
              <a:rPr lang="en-US" sz="2800" b="1" i="1">
                <a:solidFill>
                  <a:schemeClr val="folHlink"/>
                </a:solidFill>
              </a:rPr>
              <a:t>(new GridLayout(rows,columns))</a:t>
            </a:r>
            <a:r>
              <a:rPr lang="en-US" sz="2000"/>
              <a:t>  </a:t>
            </a:r>
          </a:p>
          <a:p>
            <a:pPr lvl="3">
              <a:buFont typeface="Wingdings" pitchFamily="2" charset="2"/>
              <a:buNone/>
            </a:pPr>
            <a:r>
              <a:rPr lang="en-US" sz="2400"/>
              <a:t>OR</a:t>
            </a:r>
          </a:p>
          <a:p>
            <a:pPr lvl="1"/>
            <a:r>
              <a:rPr lang="en-US" sz="2400" b="1" i="1">
                <a:solidFill>
                  <a:schemeClr val="folHlink"/>
                </a:solidFill>
              </a:rPr>
              <a:t>setLayout(new GridLayout(rows,columns,hgap,vgap))</a:t>
            </a:r>
          </a:p>
          <a:p>
            <a:r>
              <a:rPr lang="en-US" sz="2400"/>
              <a:t>Components will be added in order, left to right, row by row</a:t>
            </a:r>
          </a:p>
          <a:p>
            <a:r>
              <a:rPr lang="en-US" sz="2400"/>
              <a:t>Components will be equal in size</a:t>
            </a:r>
          </a:p>
          <a:p>
            <a:r>
              <a:rPr lang="en-US" sz="2400"/>
              <a:t>As container is resized, components will resize accordingly, and remain in same grid arrangement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69" name="Picture 17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85800"/>
            <a:ext cx="5721350" cy="6019800"/>
          </a:xfrm>
          <a:prstGeom prst="rect">
            <a:avLst/>
          </a:prstGeom>
          <a:noFill/>
        </p:spPr>
      </p:pic>
      <p:grpSp>
        <p:nvGrpSpPr>
          <p:cNvPr id="356358" name="Group 6"/>
          <p:cNvGrpSpPr>
            <a:grpSpLocks/>
          </p:cNvGrpSpPr>
          <p:nvPr/>
        </p:nvGrpSpPr>
        <p:grpSpPr bwMode="auto">
          <a:xfrm>
            <a:off x="1905000" y="1676400"/>
            <a:ext cx="6334125" cy="1066800"/>
            <a:chOff x="816" y="1632"/>
            <a:chExt cx="4470" cy="576"/>
          </a:xfrm>
        </p:grpSpPr>
        <p:sp>
          <p:nvSpPr>
            <p:cNvPr id="356359" name="Rectangle 7"/>
            <p:cNvSpPr>
              <a:spLocks noChangeArrowheads="1"/>
            </p:cNvSpPr>
            <p:nvPr/>
          </p:nvSpPr>
          <p:spPr bwMode="auto">
            <a:xfrm>
              <a:off x="816" y="1872"/>
              <a:ext cx="3792" cy="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3216" y="1632"/>
              <a:ext cx="2070" cy="198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Setting the layout manager</a:t>
              </a:r>
            </a:p>
          </p:txBody>
        </p:sp>
      </p:grp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1981200" y="2971800"/>
            <a:ext cx="6019800" cy="1665288"/>
            <a:chOff x="768" y="2256"/>
            <a:chExt cx="4272" cy="739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768" y="2256"/>
              <a:ext cx="3648" cy="5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3168" y="2832"/>
              <a:ext cx="1872" cy="163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Adding components</a:t>
              </a:r>
            </a:p>
          </p:txBody>
        </p:sp>
      </p:grp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822325" y="184150"/>
            <a:ext cx="5592044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uses </a:t>
            </a:r>
            <a:r>
              <a:rPr lang="en-US" dirty="0" err="1"/>
              <a:t>GridLayout</a:t>
            </a:r>
            <a:r>
              <a:rPr lang="en-US" dirty="0"/>
              <a:t>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479925" y="4495800"/>
            <a:ext cx="4664075" cy="9159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Resizing the frame causes the components to resize and maintain their same grid pattern.</a:t>
            </a:r>
          </a:p>
        </p:txBody>
      </p:sp>
      <p:pic>
        <p:nvPicPr>
          <p:cNvPr id="3573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95800"/>
            <a:ext cx="1952625" cy="13335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5738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5486400" cy="3225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5738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57200"/>
            <a:ext cx="2266950" cy="3886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 sz="4000"/>
              <a:t>BorderLayout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915400" cy="5103813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Arranges components into five areas: North, South, East, West, and Center</a:t>
            </a:r>
          </a:p>
          <a:p>
            <a:r>
              <a:rPr lang="en-US" sz="2400"/>
              <a:t>In the constructor:</a:t>
            </a:r>
          </a:p>
          <a:p>
            <a:pPr lvl="1"/>
            <a:r>
              <a:rPr lang="en-US" sz="2400" b="1" i="1">
                <a:solidFill>
                  <a:schemeClr val="folHlink"/>
                </a:solidFill>
              </a:rPr>
              <a:t>setLayout(new BorderLayout())   </a:t>
            </a:r>
          </a:p>
          <a:p>
            <a:pPr lvl="3"/>
            <a:r>
              <a:rPr lang="en-US" sz="1800" b="1"/>
              <a:t>OR</a:t>
            </a:r>
          </a:p>
          <a:p>
            <a:pPr lvl="1"/>
            <a:r>
              <a:rPr lang="en-US" sz="2000" b="1" i="1">
                <a:solidFill>
                  <a:schemeClr val="folHlink"/>
                </a:solidFill>
              </a:rPr>
              <a:t>setLayout(new BorderLayout(hgap,vgap))</a:t>
            </a:r>
            <a:endParaRPr lang="en-US" sz="2400" b="1" i="1">
              <a:solidFill>
                <a:schemeClr val="folHlink"/>
              </a:solidFill>
            </a:endParaRPr>
          </a:p>
          <a:p>
            <a:pPr lvl="1"/>
            <a:r>
              <a:rPr lang="en-US" sz="2400"/>
              <a:t>for each component:</a:t>
            </a:r>
          </a:p>
          <a:p>
            <a:pPr lvl="2"/>
            <a:r>
              <a:rPr lang="en-US" b="1" i="1">
                <a:solidFill>
                  <a:schemeClr val="folHlink"/>
                </a:solidFill>
              </a:rPr>
              <a:t>add (the_component, region)</a:t>
            </a:r>
          </a:p>
          <a:p>
            <a:pPr lvl="2"/>
            <a:r>
              <a:rPr lang="en-US" sz="2000"/>
              <a:t>do for each area desired:</a:t>
            </a:r>
          </a:p>
          <a:p>
            <a:pPr lvl="3"/>
            <a:r>
              <a:rPr lang="en-US"/>
              <a:t>BorderLayout.EAST, BorderLayout.SOUTH, BorderLayout.WEST, BorderLayout.NORTH, or BorderLayout.CENTER</a:t>
            </a:r>
          </a:p>
          <a:p>
            <a:r>
              <a:rPr lang="en-US" sz="2000"/>
              <a:t>Behavior: when the container is resized, the components will be resized but remain in the same locations. </a:t>
            </a:r>
          </a:p>
          <a:p>
            <a:r>
              <a:rPr lang="en-US" sz="2000"/>
              <a:t>NOTE: only a maximum of five components can be added and seen in this case, one to each region.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21" name="Picture 17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6172200" cy="5730875"/>
          </a:xfrm>
          <a:prstGeom prst="rect">
            <a:avLst/>
          </a:prstGeom>
          <a:noFill/>
        </p:spPr>
      </p:pic>
      <p:grpSp>
        <p:nvGrpSpPr>
          <p:cNvPr id="354317" name="Group 13"/>
          <p:cNvGrpSpPr>
            <a:grpSpLocks/>
          </p:cNvGrpSpPr>
          <p:nvPr/>
        </p:nvGrpSpPr>
        <p:grpSpPr bwMode="auto">
          <a:xfrm>
            <a:off x="1524000" y="1600200"/>
            <a:ext cx="6721475" cy="914400"/>
            <a:chOff x="816" y="1632"/>
            <a:chExt cx="4258" cy="576"/>
          </a:xfrm>
        </p:grpSpPr>
        <p:sp>
          <p:nvSpPr>
            <p:cNvPr id="354313" name="Rectangle 9"/>
            <p:cNvSpPr>
              <a:spLocks noChangeArrowheads="1"/>
            </p:cNvSpPr>
            <p:nvPr/>
          </p:nvSpPr>
          <p:spPr bwMode="auto">
            <a:xfrm>
              <a:off x="816" y="1872"/>
              <a:ext cx="3792" cy="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14" name="Text Box 10"/>
            <p:cNvSpPr txBox="1">
              <a:spLocks noChangeArrowheads="1"/>
            </p:cNvSpPr>
            <p:nvPr/>
          </p:nvSpPr>
          <p:spPr bwMode="auto">
            <a:xfrm>
              <a:off x="3216" y="1632"/>
              <a:ext cx="1858" cy="231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Setting the layout manager</a:t>
              </a:r>
            </a:p>
          </p:txBody>
        </p:sp>
      </p:grpSp>
      <p:grpSp>
        <p:nvGrpSpPr>
          <p:cNvPr id="354318" name="Group 14"/>
          <p:cNvGrpSpPr>
            <a:grpSpLocks/>
          </p:cNvGrpSpPr>
          <p:nvPr/>
        </p:nvGrpSpPr>
        <p:grpSpPr bwMode="auto">
          <a:xfrm>
            <a:off x="1524000" y="2514600"/>
            <a:ext cx="6781800" cy="1951038"/>
            <a:chOff x="768" y="2256"/>
            <a:chExt cx="4272" cy="858"/>
          </a:xfrm>
        </p:grpSpPr>
        <p:sp>
          <p:nvSpPr>
            <p:cNvPr id="354315" name="Rectangle 11"/>
            <p:cNvSpPr>
              <a:spLocks noChangeArrowheads="1"/>
            </p:cNvSpPr>
            <p:nvPr/>
          </p:nvSpPr>
          <p:spPr bwMode="auto">
            <a:xfrm>
              <a:off x="768" y="2256"/>
              <a:ext cx="3648" cy="5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16" name="Text Box 12"/>
            <p:cNvSpPr txBox="1">
              <a:spLocks noChangeArrowheads="1"/>
            </p:cNvSpPr>
            <p:nvPr/>
          </p:nvSpPr>
          <p:spPr bwMode="auto">
            <a:xfrm>
              <a:off x="3168" y="2832"/>
              <a:ext cx="1872" cy="282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Adding components to specific regions</a:t>
              </a:r>
            </a:p>
          </p:txBody>
        </p:sp>
      </p:grpSp>
      <p:sp>
        <p:nvSpPr>
          <p:cNvPr id="354320" name="Text Box 16"/>
          <p:cNvSpPr txBox="1">
            <a:spLocks noChangeArrowheads="1"/>
          </p:cNvSpPr>
          <p:nvPr/>
        </p:nvSpPr>
        <p:spPr bwMode="auto">
          <a:xfrm>
            <a:off x="381000" y="152400"/>
            <a:ext cx="819308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Listing 12.5 pp410-411:  A Frame class that uses BorderLayout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3505200" y="990600"/>
            <a:ext cx="2438400" cy="14652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Resizing the frame causes the components to resize and maintain their same regions.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1295400" y="5638800"/>
            <a:ext cx="4664075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the CENTER region dominates the sizing.</a:t>
            </a:r>
          </a:p>
        </p:txBody>
      </p:sp>
      <p:pic>
        <p:nvPicPr>
          <p:cNvPr id="3450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2857500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509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24200"/>
            <a:ext cx="6010275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510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81000"/>
            <a:ext cx="1857375" cy="51816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Panels as “Sub-Containers”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JPanel is a class of special components that can contain other components.</a:t>
            </a:r>
          </a:p>
          <a:p>
            <a:pPr>
              <a:lnSpc>
                <a:spcPct val="90000"/>
              </a:lnSpc>
            </a:pPr>
            <a:r>
              <a:rPr lang="en-US" sz="2400"/>
              <a:t>As containers, JPanels can have their own layout managers.</a:t>
            </a:r>
          </a:p>
          <a:p>
            <a:pPr>
              <a:lnSpc>
                <a:spcPct val="90000"/>
              </a:lnSpc>
            </a:pPr>
            <a:r>
              <a:rPr lang="en-US" sz="2400"/>
              <a:t>This way, you can combine layouts within the same frame by adding panels to the frame and by adding other components to the panels.</a:t>
            </a:r>
          </a:p>
          <a:p>
            <a:pPr>
              <a:lnSpc>
                <a:spcPct val="90000"/>
              </a:lnSpc>
            </a:pPr>
            <a:r>
              <a:rPr lang="en-US" sz="2400"/>
              <a:t>Therefore, like JFrames,  you can use these methods with JPanels: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add()</a:t>
            </a:r>
            <a:r>
              <a:rPr lang="en-US" sz="2000"/>
              <a:t> – to add components to the panel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setLayout()</a:t>
            </a:r>
            <a:r>
              <a:rPr lang="en-US" sz="2000"/>
              <a:t> – to associate a layout manager for the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  <a:ln/>
        </p:spPr>
        <p:txBody>
          <a:bodyPr lIns="92075" tIns="46038" rIns="92075" bIns="46038"/>
          <a:lstStyle/>
          <a:p>
            <a:r>
              <a:rPr lang="en-US" sz="4000">
                <a:latin typeface="Book Antiqua" pitchFamily="18" charset="0"/>
              </a:rPr>
              <a:t>Listing 12.6 p 414 Testing Panels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1600200"/>
          </a:xfrm>
          <a:noFill/>
          <a:ln/>
        </p:spPr>
        <p:txBody>
          <a:bodyPr lIns="92075" tIns="46038" rIns="92075" bIns="46038"/>
          <a:lstStyle/>
          <a:p>
            <a:pPr marL="0" indent="0">
              <a:buFont typeface="Wingdings" pitchFamily="2" charset="2"/>
              <a:buNone/>
            </a:pPr>
            <a:r>
              <a:rPr lang="en-US"/>
              <a:t>This example uses panels to organize components. The program creates a user interface for a Microwave oven.</a:t>
            </a:r>
            <a:r>
              <a:rPr lang="en-US">
                <a:latin typeface="Courier"/>
              </a:rPr>
              <a:t> </a:t>
            </a: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3390900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28600" y="3276600"/>
          <a:ext cx="4419600" cy="2279650"/>
        </p:xfrm>
        <a:graphic>
          <a:graphicData uri="http://schemas.openxmlformats.org/presentationml/2006/ole">
            <p:oleObj spid="_x0000_s380935" r:id="rId3" imgW="2361312" imgH="1218693" progId="Word.Picture.8">
              <p:embed/>
            </p:oleObj>
          </a:graphicData>
        </a:graphic>
      </p:graphicFrame>
      <p:pic>
        <p:nvPicPr>
          <p:cNvPr id="38093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505200"/>
            <a:ext cx="3810000" cy="2381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52400" y="2438400"/>
            <a:ext cx="22860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contains panels for organizing components</a:t>
            </a:r>
          </a:p>
        </p:txBody>
      </p:sp>
      <p:pic>
        <p:nvPicPr>
          <p:cNvPr id="359436" name="Picture 1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04800"/>
            <a:ext cx="5729288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6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2895600" y="1143000"/>
            <a:ext cx="3352800" cy="444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5638800" y="1752600"/>
            <a:ext cx="2805113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Creating a panel and setting its layout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152400" y="685800"/>
            <a:ext cx="22860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533400" y="1066800"/>
          <a:ext cx="8072438" cy="5418138"/>
        </p:xfrm>
        <a:graphic>
          <a:graphicData uri="http://schemas.openxmlformats.org/presentationml/2006/ole">
            <p:oleObj spid="_x0000_s379907" name="Picture" r:id="rId3" imgW="4909680" imgH="3291840" progId="Word.Picture.8">
              <p:embed/>
            </p:oleObj>
          </a:graphicData>
        </a:graphic>
      </p:graphicFrame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90600"/>
          </a:xfrm>
          <a:noFill/>
          <a:ln/>
        </p:spPr>
        <p:txBody>
          <a:bodyPr/>
          <a:lstStyle/>
          <a:p>
            <a:r>
              <a:rPr lang="en-US"/>
              <a:t>GUI Class Hierarchy (AWT)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30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2895600" y="1600200"/>
            <a:ext cx="3505200" cy="1447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6400800" y="1676400"/>
            <a:ext cx="2014538" cy="9159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Adding components to the panel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152400" y="762000"/>
            <a:ext cx="22860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54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2895600" y="3048000"/>
            <a:ext cx="43434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5029200" y="1371600"/>
            <a:ext cx="3276600" cy="146526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Creating another panel and setting its layout…note that this setting layout for the panel can be done using an overloaded constructor</a:t>
            </a: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152400" y="609600"/>
            <a:ext cx="22860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9" name="Picture 11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2971800" y="3124200"/>
            <a:ext cx="46482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3657600" y="1752600"/>
            <a:ext cx="4425950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Adding components to the second panel…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3429000" cy="64135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NOTE: panel p1 is embedded inside panel p2!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152400" y="685800"/>
            <a:ext cx="22860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602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667000" y="4038600"/>
            <a:ext cx="4495800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3429000" y="1524000"/>
            <a:ext cx="3505200" cy="2289175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Adding a panel and a button to the frame’s content pane.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Note: the JFrame class’s default layout manager is Border, so you if you don’t explicitly call setLayout() for the frame it will be Border.</a:t>
            </a: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152400" y="990600"/>
            <a:ext cx="22860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4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0975"/>
            <a:ext cx="6315075" cy="59912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2590800" y="6324600"/>
            <a:ext cx="362108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Frame has BorderLayout manager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166938" y="3786188"/>
            <a:ext cx="30924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Button in the CENTER region</a:t>
            </a:r>
          </a:p>
        </p:txBody>
      </p:sp>
      <p:grpSp>
        <p:nvGrpSpPr>
          <p:cNvPr id="347145" name="Group 9"/>
          <p:cNvGrpSpPr>
            <a:grpSpLocks/>
          </p:cNvGrpSpPr>
          <p:nvPr/>
        </p:nvGrpSpPr>
        <p:grpSpPr bwMode="auto">
          <a:xfrm>
            <a:off x="5715000" y="457200"/>
            <a:ext cx="3125788" cy="5691188"/>
            <a:chOff x="2928" y="480"/>
            <a:chExt cx="3655" cy="3216"/>
          </a:xfrm>
        </p:grpSpPr>
        <p:sp>
          <p:nvSpPr>
            <p:cNvPr id="347143" name="Text Box 7"/>
            <p:cNvSpPr txBox="1">
              <a:spLocks noChangeArrowheads="1"/>
            </p:cNvSpPr>
            <p:nvPr/>
          </p:nvSpPr>
          <p:spPr bwMode="auto">
            <a:xfrm>
              <a:off x="3073" y="2448"/>
              <a:ext cx="3510" cy="207"/>
            </a:xfrm>
            <a:prstGeom prst="rect">
              <a:avLst/>
            </a:prstGeom>
            <a:solidFill>
              <a:srgbClr val="C0C0C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Panel p2 in the EAST region</a:t>
              </a:r>
            </a:p>
          </p:txBody>
        </p:sp>
        <p:sp>
          <p:nvSpPr>
            <p:cNvPr id="347144" name="Rectangle 8"/>
            <p:cNvSpPr>
              <a:spLocks noChangeArrowheads="1"/>
            </p:cNvSpPr>
            <p:nvPr/>
          </p:nvSpPr>
          <p:spPr bwMode="auto">
            <a:xfrm>
              <a:off x="2928" y="480"/>
              <a:ext cx="2208" cy="32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/>
      <p:bldP spid="3471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0975"/>
            <a:ext cx="6315075" cy="59912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2590800" y="6324600"/>
            <a:ext cx="385603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Panel p2 has BorderLayout manager</a:t>
            </a:r>
          </a:p>
        </p:txBody>
      </p:sp>
      <p:grpSp>
        <p:nvGrpSpPr>
          <p:cNvPr id="368645" name="Group 5"/>
          <p:cNvGrpSpPr>
            <a:grpSpLocks/>
          </p:cNvGrpSpPr>
          <p:nvPr/>
        </p:nvGrpSpPr>
        <p:grpSpPr bwMode="auto">
          <a:xfrm>
            <a:off x="5791200" y="685800"/>
            <a:ext cx="3200400" cy="5486400"/>
            <a:chOff x="2928" y="480"/>
            <a:chExt cx="3960" cy="3216"/>
          </a:xfrm>
        </p:grpSpPr>
        <p:sp>
          <p:nvSpPr>
            <p:cNvPr id="368646" name="Text Box 6"/>
            <p:cNvSpPr txBox="1">
              <a:spLocks noChangeArrowheads="1"/>
            </p:cNvSpPr>
            <p:nvPr/>
          </p:nvSpPr>
          <p:spPr bwMode="auto">
            <a:xfrm>
              <a:off x="3073" y="2448"/>
              <a:ext cx="3815" cy="376"/>
            </a:xfrm>
            <a:prstGeom prst="rect">
              <a:avLst/>
            </a:prstGeom>
            <a:solidFill>
              <a:srgbClr val="C0C0C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Panel p1 in the CENTER region</a:t>
              </a:r>
            </a:p>
          </p:txBody>
        </p:sp>
        <p:sp>
          <p:nvSpPr>
            <p:cNvPr id="368647" name="Rectangle 7"/>
            <p:cNvSpPr>
              <a:spLocks noChangeArrowheads="1"/>
            </p:cNvSpPr>
            <p:nvPr/>
          </p:nvSpPr>
          <p:spPr bwMode="auto">
            <a:xfrm>
              <a:off x="2928" y="480"/>
              <a:ext cx="2208" cy="32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52" name="Group 12"/>
          <p:cNvGrpSpPr>
            <a:grpSpLocks/>
          </p:cNvGrpSpPr>
          <p:nvPr/>
        </p:nvGrpSpPr>
        <p:grpSpPr bwMode="auto">
          <a:xfrm>
            <a:off x="2514600" y="381000"/>
            <a:ext cx="5257800" cy="366713"/>
            <a:chOff x="1584" y="240"/>
            <a:chExt cx="3312" cy="231"/>
          </a:xfrm>
        </p:grpSpPr>
        <p:sp>
          <p:nvSpPr>
            <p:cNvPr id="368648" name="Rectangle 8"/>
            <p:cNvSpPr>
              <a:spLocks noChangeArrowheads="1"/>
            </p:cNvSpPr>
            <p:nvPr/>
          </p:nvSpPr>
          <p:spPr bwMode="auto">
            <a:xfrm>
              <a:off x="3600" y="240"/>
              <a:ext cx="1296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49" name="Text Box 9"/>
            <p:cNvSpPr txBox="1">
              <a:spLocks noChangeArrowheads="1"/>
            </p:cNvSpPr>
            <p:nvPr/>
          </p:nvSpPr>
          <p:spPr bwMode="auto">
            <a:xfrm>
              <a:off x="1584" y="240"/>
              <a:ext cx="192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Text field in NORTH region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4495800" y="6216650"/>
            <a:ext cx="37338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Panel p1 has GridLayout manager, four rows and three columns</a:t>
            </a:r>
          </a:p>
        </p:txBody>
      </p:sp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"/>
            <a:ext cx="6315075" cy="59912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GUI Class Hierarchy (Swing)</a:t>
            </a:r>
            <a:endParaRPr lang="en-US"/>
          </a:p>
        </p:txBody>
      </p:sp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-468313" y="1066800"/>
          <a:ext cx="9625013" cy="5291138"/>
        </p:xfrm>
        <a:graphic>
          <a:graphicData uri="http://schemas.openxmlformats.org/presentationml/2006/ole">
            <p:oleObj spid="_x0000_s373763" name="Picture" r:id="rId3" imgW="5715000" imgH="31431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6675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Container Classes</a:t>
            </a:r>
            <a:endParaRPr lang="en-US"/>
          </a:p>
        </p:txBody>
      </p:sp>
      <p:graphicFrame>
        <p:nvGraphicFramePr>
          <p:cNvPr id="374787" name="Object 3"/>
          <p:cNvGraphicFramePr>
            <a:graphicFrameLocks noChangeAspect="1"/>
          </p:cNvGraphicFramePr>
          <p:nvPr/>
        </p:nvGraphicFramePr>
        <p:xfrm>
          <a:off x="-468313" y="923925"/>
          <a:ext cx="9625013" cy="5578475"/>
        </p:xfrm>
        <a:graphic>
          <a:graphicData uri="http://schemas.openxmlformats.org/presentationml/2006/ole">
            <p:oleObj spid="_x0000_s374787" name="Picture" r:id="rId3" imgW="5715000" imgH="3314880" progId="Word.Picture.8">
              <p:embed/>
            </p:oleObj>
          </a:graphicData>
        </a:graphic>
      </p:graphicFrame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228600" y="4953000"/>
            <a:ext cx="37338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Container classes can contain other GUI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6675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GUI Helper Classes</a:t>
            </a:r>
            <a:endParaRPr lang="en-US"/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-481013" y="609600"/>
          <a:ext cx="9625013" cy="5578475"/>
        </p:xfrm>
        <a:graphic>
          <a:graphicData uri="http://schemas.openxmlformats.org/presentationml/2006/ole">
            <p:oleObj spid="_x0000_s375811" name="Picture" r:id="rId3" imgW="5715000" imgH="3314880" progId="Word.Picture.8">
              <p:embed/>
            </p:oleObj>
          </a:graphicData>
        </a:graphic>
      </p:graphicFrame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52400" y="4267200"/>
            <a:ext cx="403860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helper classes are not subclasses of </a:t>
            </a:r>
            <a:r>
              <a:rPr lang="en-US" sz="24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They are used to describe the properties of GUI components such as graphics context, colors, fonts, and dimension.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Swing GUI Components 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20669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52400" y="762000"/>
          <a:ext cx="8763000" cy="5797550"/>
        </p:xfrm>
        <a:graphic>
          <a:graphicData uri="http://schemas.openxmlformats.org/presentationml/2006/ole">
            <p:oleObj spid="_x0000_s376837" r:id="rId3" imgW="5007864" imgH="33147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Creating GUI Objects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6477000" cy="57912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button with text OK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JButton jbtOK = new JButton("OK");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label with text "Enter your name: 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JLabel jlblName = new JLabel("Enter your name: 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text field with text "Type Name Here"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JTextField jtfName = new JTextField("Type Name Here");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check box with text bold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JCheckBox jchkBold = new JCheckBox("Bold");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radio button with text red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JRadioButton jrbRed = new JRadioButton("Red");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combo box with choices red, green, and blue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JComboBox jcboColor = new JComboBox(new String[]{"Red",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 "Green", "Blue"}); </a:t>
            </a:r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438400"/>
            <a:ext cx="4276725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71717" name="Line 5"/>
          <p:cNvSpPr>
            <a:spLocks noChangeShapeType="1"/>
          </p:cNvSpPr>
          <p:nvPr/>
        </p:nvSpPr>
        <p:spPr bwMode="auto">
          <a:xfrm>
            <a:off x="4343400" y="28194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657600" y="25908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Button</a:t>
            </a:r>
          </a:p>
        </p:txBody>
      </p:sp>
      <p:sp>
        <p:nvSpPr>
          <p:cNvPr id="371719" name="Line 7"/>
          <p:cNvSpPr>
            <a:spLocks noChangeShapeType="1"/>
          </p:cNvSpPr>
          <p:nvPr/>
        </p:nvSpPr>
        <p:spPr bwMode="auto">
          <a:xfrm>
            <a:off x="5715000" y="21336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5334000" y="17526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Label</a:t>
            </a:r>
          </a:p>
        </p:txBody>
      </p:sp>
      <p:sp>
        <p:nvSpPr>
          <p:cNvPr id="371721" name="Line 9"/>
          <p:cNvSpPr>
            <a:spLocks noChangeShapeType="1"/>
          </p:cNvSpPr>
          <p:nvPr/>
        </p:nvSpPr>
        <p:spPr bwMode="auto">
          <a:xfrm>
            <a:off x="6705600" y="21336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6324600" y="1752600"/>
            <a:ext cx="6096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Text field</a:t>
            </a:r>
          </a:p>
        </p:txBody>
      </p:sp>
      <p:sp>
        <p:nvSpPr>
          <p:cNvPr id="371723" name="Line 11"/>
          <p:cNvSpPr>
            <a:spLocks noChangeShapeType="1"/>
          </p:cNvSpPr>
          <p:nvPr/>
        </p:nvSpPr>
        <p:spPr bwMode="auto">
          <a:xfrm>
            <a:off x="7467600" y="21336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7086600" y="1752600"/>
            <a:ext cx="7620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Check Box</a:t>
            </a:r>
          </a:p>
        </p:txBody>
      </p:sp>
      <p:sp>
        <p:nvSpPr>
          <p:cNvPr id="371725" name="Line 13"/>
          <p:cNvSpPr>
            <a:spLocks noChangeShapeType="1"/>
          </p:cNvSpPr>
          <p:nvPr/>
        </p:nvSpPr>
        <p:spPr bwMode="auto">
          <a:xfrm flipH="1">
            <a:off x="8001000" y="2209800"/>
            <a:ext cx="2286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7924800" y="1676400"/>
            <a:ext cx="7620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Radio Button</a:t>
            </a:r>
          </a:p>
        </p:txBody>
      </p:sp>
      <p:sp>
        <p:nvSpPr>
          <p:cNvPr id="371727" name="Line 15"/>
          <p:cNvSpPr>
            <a:spLocks noChangeShapeType="1"/>
          </p:cNvSpPr>
          <p:nvPr/>
        </p:nvSpPr>
        <p:spPr bwMode="auto">
          <a:xfrm flipV="1">
            <a:off x="7620000" y="3276600"/>
            <a:ext cx="6096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7162800" y="3733800"/>
            <a:ext cx="838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Combo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18" grpId="0" autoUpdateAnimBg="0"/>
      <p:bldP spid="371719" grpId="0" animBg="1"/>
      <p:bldP spid="371720" grpId="0" autoUpdateAnimBg="0"/>
      <p:bldP spid="371721" grpId="0" animBg="1"/>
      <p:bldP spid="371722" grpId="0" autoUpdateAnimBg="0"/>
      <p:bldP spid="371723" grpId="0" animBg="1"/>
      <p:bldP spid="371724" grpId="0" autoUpdateAnimBg="0"/>
      <p:bldP spid="371725" grpId="0" animBg="1"/>
      <p:bldP spid="371726" grpId="0" autoUpdateAnimBg="0"/>
      <p:bldP spid="371727" grpId="0" animBg="1"/>
      <p:bldP spid="371728" grpId="0" autoUpdateAnimBg="0"/>
    </p:bldLst>
  </p:timing>
</p:sld>
</file>

<file path=ppt/theme/theme1.xml><?xml version="1.0" encoding="utf-8"?>
<a:theme xmlns:a="http://schemas.openxmlformats.org/drawingml/2006/main" name="andrew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andrew</Template>
  <TotalTime>16999</TotalTime>
  <Words>1330</Words>
  <Application>Microsoft PowerPoint 7.0</Application>
  <PresentationFormat>นำเสนอทางหน้าจอ (4:3)</PresentationFormat>
  <Paragraphs>197</Paragraphs>
  <Slides>46</Slides>
  <Notes>0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ชื่อเรื่องภาพนิ่ง</vt:lpstr>
      </vt:variant>
      <vt:variant>
        <vt:i4>46</vt:i4>
      </vt:variant>
    </vt:vector>
  </HeadingPairs>
  <TitlesOfParts>
    <vt:vector size="49" baseType="lpstr">
      <vt:lpstr>andrew</vt:lpstr>
      <vt:lpstr>Picture</vt:lpstr>
      <vt:lpstr>Microsoft Word Picture</vt:lpstr>
      <vt:lpstr>14.GUI Programming in Java: </vt:lpstr>
      <vt:lpstr>Elements of GUI Programming</vt:lpstr>
      <vt:lpstr>Components</vt:lpstr>
      <vt:lpstr>GUI Class Hierarchy (AWT)</vt:lpstr>
      <vt:lpstr>GUI Class Hierarchy (Swing)</vt:lpstr>
      <vt:lpstr>Container Classes</vt:lpstr>
      <vt:lpstr>GUI Helper Classes</vt:lpstr>
      <vt:lpstr>Swing GUI Components </vt:lpstr>
      <vt:lpstr>Creating GUI Objects</vt:lpstr>
      <vt:lpstr>Frames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Frames with Components</vt:lpstr>
      <vt:lpstr>A Picture of Frame Containment</vt:lpstr>
      <vt:lpstr>ภาพนิ่ง 19</vt:lpstr>
      <vt:lpstr>ภาพนิ่ง 20</vt:lpstr>
      <vt:lpstr>ภาพนิ่ง 21</vt:lpstr>
      <vt:lpstr>Layout Managers</vt:lpstr>
      <vt:lpstr>Layout Manager Hierarchy</vt:lpstr>
      <vt:lpstr>FlowLayout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GridLayout</vt:lpstr>
      <vt:lpstr>ภาพนิ่ง 31</vt:lpstr>
      <vt:lpstr>ภาพนิ่ง 32</vt:lpstr>
      <vt:lpstr>BorderLayout</vt:lpstr>
      <vt:lpstr>ภาพนิ่ง 34</vt:lpstr>
      <vt:lpstr>ภาพนิ่ง 35</vt:lpstr>
      <vt:lpstr>Using Panels as “Sub-Containers”</vt:lpstr>
      <vt:lpstr>Listing 12.6 p 414 Testing Panels</vt:lpstr>
      <vt:lpstr>ภาพนิ่ง 38</vt:lpstr>
      <vt:lpstr>ภาพนิ่ง 39</vt:lpstr>
      <vt:lpstr>ภาพนิ่ง 40</vt:lpstr>
      <vt:lpstr>ภาพนิ่ง 41</vt:lpstr>
      <vt:lpstr>ภาพนิ่ง 42</vt:lpstr>
      <vt:lpstr>ภาพนิ่ง 43</vt:lpstr>
      <vt:lpstr>ภาพนิ่ง 44</vt:lpstr>
      <vt:lpstr>ภาพนิ่ง 45</vt:lpstr>
      <vt:lpstr>ภาพนิ่ง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GUI</dc:title>
  <dc:creator>Mike Mitri</dc:creator>
  <cp:lastModifiedBy>samit</cp:lastModifiedBy>
  <cp:revision>308</cp:revision>
  <cp:lastPrinted>1998-04-22T12:52:01Z</cp:lastPrinted>
  <dcterms:created xsi:type="dcterms:W3CDTF">1995-06-10T17:31:50Z</dcterms:created>
  <dcterms:modified xsi:type="dcterms:W3CDTF">2013-01-18T05:01:13Z</dcterms:modified>
</cp:coreProperties>
</file>