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41"/>
  </p:notesMasterIdLst>
  <p:handoutMasterIdLst>
    <p:handoutMasterId r:id="rId42"/>
  </p:handoutMasterIdLst>
  <p:sldIdLst>
    <p:sldId id="562" r:id="rId2"/>
    <p:sldId id="313" r:id="rId3"/>
    <p:sldId id="314" r:id="rId4"/>
    <p:sldId id="512" r:id="rId5"/>
    <p:sldId id="315" r:id="rId6"/>
    <p:sldId id="587" r:id="rId7"/>
    <p:sldId id="564" r:id="rId8"/>
    <p:sldId id="565" r:id="rId9"/>
    <p:sldId id="513" r:id="rId10"/>
    <p:sldId id="563" r:id="rId11"/>
    <p:sldId id="566" r:id="rId12"/>
    <p:sldId id="590" r:id="rId13"/>
    <p:sldId id="591" r:id="rId14"/>
    <p:sldId id="592" r:id="rId15"/>
    <p:sldId id="567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579" r:id="rId27"/>
    <p:sldId id="580" r:id="rId28"/>
    <p:sldId id="581" r:id="rId29"/>
    <p:sldId id="582" r:id="rId30"/>
    <p:sldId id="583" r:id="rId31"/>
    <p:sldId id="584" r:id="rId32"/>
    <p:sldId id="585" r:id="rId33"/>
    <p:sldId id="586" r:id="rId34"/>
    <p:sldId id="588" r:id="rId35"/>
    <p:sldId id="589" r:id="rId36"/>
    <p:sldId id="593" r:id="rId37"/>
    <p:sldId id="595" r:id="rId38"/>
    <p:sldId id="596" r:id="rId39"/>
    <p:sldId id="597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214" autoAdjust="0"/>
    <p:restoredTop sz="94660"/>
  </p:normalViewPr>
  <p:slideViewPr>
    <p:cSldViewPr snapToGrid="0">
      <p:cViewPr>
        <p:scale>
          <a:sx n="100" d="100"/>
          <a:sy n="100" d="100"/>
        </p:scale>
        <p:origin x="-288" y="564"/>
      </p:cViewPr>
      <p:guideLst>
        <p:guide orient="horz" pos="1296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48"/>
    </p:cViewPr>
  </p:sorterViewPr>
  <p:notesViewPr>
    <p:cSldViewPr snapToGrid="0"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18" charset="0"/>
              </a:defRPr>
            </a:lvl1pPr>
          </a:lstStyle>
          <a:p>
            <a:fld id="{024D3327-4A36-4A39-9A1D-9C9A981C028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2263" y="419100"/>
            <a:ext cx="1944687" cy="5676900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81663" cy="567690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 typeface="Arial" pitchFamily="34" charset="0"/>
              <a:buChar char="•"/>
              <a:defRPr/>
            </a:lvl1pPr>
            <a:lvl3pPr>
              <a:buFont typeface="Arial" pitchFamily="34" charset="0"/>
              <a:buChar char="•"/>
              <a:defRPr/>
            </a:lvl3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h-TH" noProof="0" smtClean="0"/>
              <a:t>คลิกไอคอนเพื่อเพิ่มรูปภาพ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875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คลิกเพื่อแก้ไขลักษณะชื่อเรื่องต้นแบบ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8664575" y="6486525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1AB358FB-78AD-42D5-8C63-9E5BFCA786F9}" type="slidenum">
              <a:rPr lang="en-US" sz="1400"/>
              <a:pPr algn="r"/>
              <a:t>‹#›</a:t>
            </a:fld>
            <a:endParaRPr lang="th-TH" sz="14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v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990600"/>
            <a:ext cx="7772400" cy="1828800"/>
          </a:xfrm>
        </p:spPr>
        <p:txBody>
          <a:bodyPr/>
          <a:lstStyle/>
          <a:p>
            <a:r>
              <a:rPr lang="en-US" sz="4000" dirty="0" smtClean="0"/>
              <a:t>14.GUI </a:t>
            </a:r>
            <a:r>
              <a:rPr lang="en-US" sz="4000" dirty="0"/>
              <a:t>Programming in Java: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2563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86075"/>
            <a:ext cx="6400800" cy="2752725"/>
          </a:xfrm>
        </p:spPr>
        <p:txBody>
          <a:bodyPr/>
          <a:lstStyle/>
          <a:p>
            <a:pPr algn="l"/>
            <a:r>
              <a:rPr lang="en-US" dirty="0" smtClean="0"/>
              <a:t>Objectives: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Understanding Event </a:t>
            </a:r>
            <a:r>
              <a:rPr lang="en-US" dirty="0" smtClean="0"/>
              <a:t>Handling 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Studying more </a:t>
            </a:r>
            <a:r>
              <a:rPr lang="en-US" dirty="0" smtClean="0"/>
              <a:t>Components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8" name="Picture 18" descr="CAP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981200"/>
            <a:ext cx="3962400" cy="2667000"/>
          </a:xfrm>
          <a:prstGeom prst="rect">
            <a:avLst/>
          </a:prstGeom>
          <a:noFill/>
        </p:spPr>
      </p:pic>
      <p:pic>
        <p:nvPicPr>
          <p:cNvPr id="368657" name="Picture 17" descr="CA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4572000" cy="5410200"/>
          </a:xfrm>
          <a:prstGeom prst="rect">
            <a:avLst/>
          </a:prstGeom>
          <a:noFill/>
        </p:spPr>
      </p:pic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593725" y="387350"/>
            <a:ext cx="358775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Handling Simple Action Events</a:t>
            </a:r>
          </a:p>
        </p:txBody>
      </p:sp>
      <p:grpSp>
        <p:nvGrpSpPr>
          <p:cNvPr id="368653" name="Group 13"/>
          <p:cNvGrpSpPr>
            <a:grpSpLocks/>
          </p:cNvGrpSpPr>
          <p:nvPr/>
        </p:nvGrpSpPr>
        <p:grpSpPr bwMode="auto">
          <a:xfrm>
            <a:off x="304800" y="1905000"/>
            <a:ext cx="3962400" cy="457200"/>
            <a:chOff x="336" y="1508"/>
            <a:chExt cx="2496" cy="288"/>
          </a:xfrm>
        </p:grpSpPr>
        <p:sp>
          <p:nvSpPr>
            <p:cNvPr id="368647" name="Rectangle 7"/>
            <p:cNvSpPr>
              <a:spLocks noChangeArrowheads="1"/>
            </p:cNvSpPr>
            <p:nvPr/>
          </p:nvSpPr>
          <p:spPr bwMode="auto">
            <a:xfrm>
              <a:off x="336" y="1536"/>
              <a:ext cx="1104" cy="14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50" name="Text Box 10"/>
            <p:cNvSpPr txBox="1">
              <a:spLocks noChangeArrowheads="1"/>
            </p:cNvSpPr>
            <p:nvPr/>
          </p:nvSpPr>
          <p:spPr bwMode="auto">
            <a:xfrm>
              <a:off x="1526" y="1508"/>
              <a:ext cx="1306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Implementing the listener interface</a:t>
              </a:r>
            </a:p>
          </p:txBody>
        </p:sp>
      </p:grpSp>
      <p:grpSp>
        <p:nvGrpSpPr>
          <p:cNvPr id="368654" name="Group 14"/>
          <p:cNvGrpSpPr>
            <a:grpSpLocks/>
          </p:cNvGrpSpPr>
          <p:nvPr/>
        </p:nvGrpSpPr>
        <p:grpSpPr bwMode="auto">
          <a:xfrm>
            <a:off x="381000" y="4191000"/>
            <a:ext cx="4191000" cy="1004888"/>
            <a:chOff x="384" y="3312"/>
            <a:chExt cx="2640" cy="633"/>
          </a:xfrm>
        </p:grpSpPr>
        <p:sp>
          <p:nvSpPr>
            <p:cNvPr id="368648" name="Rectangle 8"/>
            <p:cNvSpPr>
              <a:spLocks noChangeArrowheads="1"/>
            </p:cNvSpPr>
            <p:nvPr/>
          </p:nvSpPr>
          <p:spPr bwMode="auto">
            <a:xfrm>
              <a:off x="384" y="3552"/>
              <a:ext cx="1488" cy="33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51" name="Text Box 11"/>
            <p:cNvSpPr txBox="1">
              <a:spLocks noChangeArrowheads="1"/>
            </p:cNvSpPr>
            <p:nvPr/>
          </p:nvSpPr>
          <p:spPr bwMode="auto">
            <a:xfrm>
              <a:off x="1920" y="3312"/>
              <a:ext cx="1104" cy="63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Registering the frame to be a listener for action events generated by the two buttons</a:t>
              </a:r>
            </a:p>
          </p:txBody>
        </p:sp>
      </p:grpSp>
      <p:grpSp>
        <p:nvGrpSpPr>
          <p:cNvPr id="368655" name="Group 15"/>
          <p:cNvGrpSpPr>
            <a:grpSpLocks/>
          </p:cNvGrpSpPr>
          <p:nvPr/>
        </p:nvGrpSpPr>
        <p:grpSpPr bwMode="auto">
          <a:xfrm>
            <a:off x="4724400" y="1447800"/>
            <a:ext cx="3505200" cy="3048000"/>
            <a:chOff x="2976" y="816"/>
            <a:chExt cx="2208" cy="1920"/>
          </a:xfrm>
        </p:grpSpPr>
        <p:sp>
          <p:nvSpPr>
            <p:cNvPr id="368649" name="Rectangle 9"/>
            <p:cNvSpPr>
              <a:spLocks noChangeArrowheads="1"/>
            </p:cNvSpPr>
            <p:nvPr/>
          </p:nvSpPr>
          <p:spPr bwMode="auto">
            <a:xfrm>
              <a:off x="2976" y="1248"/>
              <a:ext cx="2208" cy="148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52" name="Text Box 12"/>
            <p:cNvSpPr txBox="1">
              <a:spLocks noChangeArrowheads="1"/>
            </p:cNvSpPr>
            <p:nvPr/>
          </p:nvSpPr>
          <p:spPr bwMode="auto">
            <a:xfrm>
              <a:off x="4032" y="816"/>
              <a:ext cx="1104" cy="403"/>
            </a:xfrm>
            <a:prstGeom prst="rect">
              <a:avLst/>
            </a:prstGeom>
            <a:solidFill>
              <a:schemeClr val="tx1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The method for responding to an Action event.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725" name="Picture 13" descr="CAP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7239000" cy="3962400"/>
          </a:xfrm>
          <a:prstGeom prst="rect">
            <a:avLst/>
          </a:prstGeom>
          <a:noFill/>
        </p:spPr>
      </p:pic>
      <p:sp>
        <p:nvSpPr>
          <p:cNvPr id="371716" name="Text Box 4"/>
          <p:cNvSpPr txBox="1">
            <a:spLocks noChangeArrowheads="1"/>
          </p:cNvSpPr>
          <p:nvPr/>
        </p:nvSpPr>
        <p:spPr bwMode="auto">
          <a:xfrm>
            <a:off x="593725" y="387350"/>
            <a:ext cx="5919788" cy="7016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Handling Simple Action Events – </a:t>
            </a:r>
          </a:p>
          <a:p>
            <a:r>
              <a:rPr lang="en-US" sz="2000"/>
              <a:t>	a closer look at the event-handling method</a:t>
            </a:r>
          </a:p>
        </p:txBody>
      </p:sp>
      <p:grpSp>
        <p:nvGrpSpPr>
          <p:cNvPr id="371721" name="Group 9"/>
          <p:cNvGrpSpPr>
            <a:grpSpLocks/>
          </p:cNvGrpSpPr>
          <p:nvPr/>
        </p:nvGrpSpPr>
        <p:grpSpPr bwMode="auto">
          <a:xfrm>
            <a:off x="914400" y="1600200"/>
            <a:ext cx="3200400" cy="1371600"/>
            <a:chOff x="576" y="1008"/>
            <a:chExt cx="2016" cy="864"/>
          </a:xfrm>
        </p:grpSpPr>
        <p:sp>
          <p:nvSpPr>
            <p:cNvPr id="371718" name="Rectangle 6"/>
            <p:cNvSpPr>
              <a:spLocks noChangeArrowheads="1"/>
            </p:cNvSpPr>
            <p:nvPr/>
          </p:nvSpPr>
          <p:spPr bwMode="auto">
            <a:xfrm>
              <a:off x="1584" y="1584"/>
              <a:ext cx="1008" cy="28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19" name="Text Box 7"/>
            <p:cNvSpPr txBox="1">
              <a:spLocks noChangeArrowheads="1"/>
            </p:cNvSpPr>
            <p:nvPr/>
          </p:nvSpPr>
          <p:spPr bwMode="auto">
            <a:xfrm>
              <a:off x="576" y="1008"/>
              <a:ext cx="1709" cy="32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actionPerformed</a:t>
              </a:r>
              <a:r>
                <a:rPr lang="en-US" sz="1400">
                  <a:solidFill>
                    <a:srgbClr val="FF0000"/>
                  </a:solidFill>
                </a:rPr>
                <a:t> is a method </a:t>
              </a:r>
            </a:p>
            <a:p>
              <a:r>
                <a:rPr lang="en-US" sz="1400">
                  <a:solidFill>
                    <a:srgbClr val="FF0000"/>
                  </a:solidFill>
                </a:rPr>
                <a:t>required for all ActionListeners</a:t>
              </a:r>
            </a:p>
          </p:txBody>
        </p:sp>
      </p:grpSp>
      <p:sp>
        <p:nvSpPr>
          <p:cNvPr id="371722" name="Rectangle 10"/>
          <p:cNvSpPr>
            <a:spLocks noChangeArrowheads="1"/>
          </p:cNvSpPr>
          <p:nvPr/>
        </p:nvSpPr>
        <p:spPr bwMode="auto">
          <a:xfrm>
            <a:off x="1905000" y="3200400"/>
            <a:ext cx="1371600" cy="381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723" name="Text Box 11"/>
          <p:cNvSpPr txBox="1">
            <a:spLocks noChangeArrowheads="1"/>
          </p:cNvSpPr>
          <p:nvPr/>
        </p:nvSpPr>
        <p:spPr bwMode="auto">
          <a:xfrm>
            <a:off x="4191000" y="4953000"/>
            <a:ext cx="3216275" cy="10699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An Event object’s getSource() method returns a reference to the Component object that generated the event.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r>
              <a:rPr lang="en-US" sz="4000"/>
              <a:t>Alternative Approaches to Listening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Implement the listener with the </a:t>
            </a:r>
            <a:r>
              <a:rPr lang="en-US" sz="2400" b="1">
                <a:solidFill>
                  <a:schemeClr val="folHlink"/>
                </a:solidFill>
              </a:rPr>
              <a:t>main application class</a:t>
            </a:r>
            <a:r>
              <a:rPr lang="en-US" sz="2400"/>
              <a:t>, and have the one listener assigned to all components generating the events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This is the approach I generally use with my examples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Advantage: simplicity for beginner programmers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Disadvantage: event-handler method may require if-statement or switch with several branches when multiple components generate the event</a:t>
            </a:r>
          </a:p>
          <a:p>
            <a:pPr>
              <a:lnSpc>
                <a:spcPct val="80000"/>
              </a:lnSpc>
            </a:pPr>
            <a:r>
              <a:rPr lang="en-US" sz="2400"/>
              <a:t>Use </a:t>
            </a:r>
            <a:r>
              <a:rPr lang="en-US" sz="2400" b="1">
                <a:solidFill>
                  <a:schemeClr val="folHlink"/>
                </a:solidFill>
              </a:rPr>
              <a:t>inner classes</a:t>
            </a:r>
            <a:r>
              <a:rPr lang="en-US" sz="2400"/>
              <a:t> to implement the listeners and create a different instance as each component’s listener.</a:t>
            </a:r>
          </a:p>
          <a:p>
            <a:pPr lvl="1">
              <a:lnSpc>
                <a:spcPct val="80000"/>
              </a:lnSpc>
            </a:pPr>
            <a:r>
              <a:rPr lang="en-US" sz="2000" b="1" i="1"/>
              <a:t>Named</a:t>
            </a:r>
            <a:r>
              <a:rPr lang="en-US" sz="2000"/>
              <a:t> inner class or </a:t>
            </a:r>
            <a:r>
              <a:rPr lang="en-US" sz="2000" b="1" i="1"/>
              <a:t>anonymous</a:t>
            </a:r>
            <a:r>
              <a:rPr lang="en-US" sz="2000"/>
              <a:t> inner class (This is the approach used in the textbook most of the time)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Advantage: no need to test within the listeners for determining which component sent the event. Each component has its own dedicated listener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Disadvantage: harder to understand for novice programmers</a:t>
            </a:r>
          </a:p>
          <a:p>
            <a:pPr lvl="1"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498" name="Group 18"/>
          <p:cNvGrpSpPr>
            <a:grpSpLocks/>
          </p:cNvGrpSpPr>
          <p:nvPr/>
        </p:nvGrpSpPr>
        <p:grpSpPr bwMode="auto">
          <a:xfrm>
            <a:off x="685800" y="76200"/>
            <a:ext cx="6477000" cy="6600825"/>
            <a:chOff x="432" y="48"/>
            <a:chExt cx="4080" cy="4158"/>
          </a:xfrm>
        </p:grpSpPr>
        <p:pic>
          <p:nvPicPr>
            <p:cNvPr id="404497" name="Picture 17" descr="Nonam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2" y="3168"/>
              <a:ext cx="4080" cy="1038"/>
            </a:xfrm>
            <a:prstGeom prst="rect">
              <a:avLst/>
            </a:prstGeom>
            <a:noFill/>
          </p:spPr>
        </p:pic>
        <p:pic>
          <p:nvPicPr>
            <p:cNvPr id="404484" name="Picture 4" descr="Nonam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48"/>
              <a:ext cx="4080" cy="3130"/>
            </a:xfrm>
            <a:prstGeom prst="rect">
              <a:avLst/>
            </a:prstGeom>
            <a:noFill/>
          </p:spPr>
        </p:pic>
      </p:grpSp>
      <p:sp>
        <p:nvSpPr>
          <p:cNvPr id="404487" name="Rectangle 7"/>
          <p:cNvSpPr>
            <a:spLocks noChangeArrowheads="1"/>
          </p:cNvSpPr>
          <p:nvPr/>
        </p:nvSpPr>
        <p:spPr bwMode="auto">
          <a:xfrm>
            <a:off x="955675" y="3581400"/>
            <a:ext cx="5978525" cy="2971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488" name="Rectangle 8"/>
          <p:cNvSpPr>
            <a:spLocks noChangeArrowheads="1"/>
          </p:cNvSpPr>
          <p:nvPr/>
        </p:nvSpPr>
        <p:spPr bwMode="auto">
          <a:xfrm>
            <a:off x="1143000" y="1905000"/>
            <a:ext cx="4038600" cy="457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489" name="Text Box 9"/>
          <p:cNvSpPr txBox="1">
            <a:spLocks noChangeArrowheads="1"/>
          </p:cNvSpPr>
          <p:nvPr/>
        </p:nvSpPr>
        <p:spPr bwMode="auto">
          <a:xfrm>
            <a:off x="5154613" y="914400"/>
            <a:ext cx="2176462" cy="146526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Example with named inner classes, one for listening to each button</a:t>
            </a:r>
          </a:p>
        </p:txBody>
      </p:sp>
      <p:grpSp>
        <p:nvGrpSpPr>
          <p:cNvPr id="404495" name="Group 15"/>
          <p:cNvGrpSpPr>
            <a:grpSpLocks/>
          </p:cNvGrpSpPr>
          <p:nvPr/>
        </p:nvGrpSpPr>
        <p:grpSpPr bwMode="auto">
          <a:xfrm>
            <a:off x="2362200" y="4203700"/>
            <a:ext cx="4435475" cy="1250950"/>
            <a:chOff x="1488" y="2648"/>
            <a:chExt cx="2794" cy="788"/>
          </a:xfrm>
        </p:grpSpPr>
        <p:sp>
          <p:nvSpPr>
            <p:cNvPr id="404491" name="Text Box 11"/>
            <p:cNvSpPr txBox="1">
              <a:spLocks noChangeArrowheads="1"/>
            </p:cNvSpPr>
            <p:nvPr/>
          </p:nvSpPr>
          <p:spPr bwMode="auto">
            <a:xfrm>
              <a:off x="3360" y="2688"/>
              <a:ext cx="922" cy="74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200" b="1">
                  <a:solidFill>
                    <a:srgbClr val="FF0000"/>
                  </a:solidFill>
                </a:rPr>
                <a:t>Inner class has direct access to all members (even private) of the outer class</a:t>
              </a:r>
            </a:p>
          </p:txBody>
        </p:sp>
        <p:sp>
          <p:nvSpPr>
            <p:cNvPr id="404493" name="Freeform 13"/>
            <p:cNvSpPr>
              <a:spLocks/>
            </p:cNvSpPr>
            <p:nvPr/>
          </p:nvSpPr>
          <p:spPr bwMode="auto">
            <a:xfrm>
              <a:off x="1488" y="2648"/>
              <a:ext cx="1872" cy="328"/>
            </a:xfrm>
            <a:custGeom>
              <a:avLst/>
              <a:gdLst/>
              <a:ahLst/>
              <a:cxnLst>
                <a:cxn ang="0">
                  <a:pos x="1872" y="328"/>
                </a:cxn>
                <a:cxn ang="0">
                  <a:pos x="384" y="40"/>
                </a:cxn>
                <a:cxn ang="0">
                  <a:pos x="0" y="88"/>
                </a:cxn>
              </a:cxnLst>
              <a:rect l="0" t="0" r="r" b="b"/>
              <a:pathLst>
                <a:path w="1872" h="328">
                  <a:moveTo>
                    <a:pt x="1872" y="328"/>
                  </a:moveTo>
                  <a:cubicBezTo>
                    <a:pt x="1284" y="204"/>
                    <a:pt x="696" y="80"/>
                    <a:pt x="384" y="40"/>
                  </a:cubicBezTo>
                  <a:cubicBezTo>
                    <a:pt x="72" y="0"/>
                    <a:pt x="36" y="44"/>
                    <a:pt x="0" y="88"/>
                  </a:cubicBezTo>
                </a:path>
              </a:pathLst>
            </a:custGeom>
            <a:noFill/>
            <a:ln w="15875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494" name="Line 14"/>
            <p:cNvSpPr>
              <a:spLocks noChangeShapeType="1"/>
            </p:cNvSpPr>
            <p:nvPr/>
          </p:nvSpPr>
          <p:spPr bwMode="auto">
            <a:xfrm flipH="1">
              <a:off x="1488" y="3024"/>
              <a:ext cx="1824" cy="38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518" name="Group 14"/>
          <p:cNvGrpSpPr>
            <a:grpSpLocks/>
          </p:cNvGrpSpPr>
          <p:nvPr/>
        </p:nvGrpSpPr>
        <p:grpSpPr bwMode="auto">
          <a:xfrm>
            <a:off x="676275" y="404813"/>
            <a:ext cx="6486525" cy="6305550"/>
            <a:chOff x="978" y="393"/>
            <a:chExt cx="1536" cy="2382"/>
          </a:xfrm>
        </p:grpSpPr>
        <p:pic>
          <p:nvPicPr>
            <p:cNvPr id="405516" name="Picture 12" descr="Nonam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84" y="393"/>
              <a:ext cx="1522" cy="1900"/>
            </a:xfrm>
            <a:prstGeom prst="rect">
              <a:avLst/>
            </a:prstGeom>
            <a:noFill/>
          </p:spPr>
        </p:pic>
        <p:pic>
          <p:nvPicPr>
            <p:cNvPr id="405517" name="Picture 13" descr="Nonam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8" y="2292"/>
              <a:ext cx="1536" cy="483"/>
            </a:xfrm>
            <a:prstGeom prst="rect">
              <a:avLst/>
            </a:prstGeom>
            <a:noFill/>
          </p:spPr>
        </p:pic>
      </p:grp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955675" y="3848100"/>
            <a:ext cx="6092825" cy="14287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511" name="Text Box 7"/>
          <p:cNvSpPr txBox="1">
            <a:spLocks noChangeArrowheads="1"/>
          </p:cNvSpPr>
          <p:nvPr/>
        </p:nvSpPr>
        <p:spPr bwMode="auto">
          <a:xfrm>
            <a:off x="4535488" y="1352550"/>
            <a:ext cx="2776537" cy="8255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Example with anonymous inner classes, one for listening to each button</a:t>
            </a:r>
          </a:p>
        </p:txBody>
      </p:sp>
      <p:sp>
        <p:nvSpPr>
          <p:cNvPr id="405519" name="Rectangle 15"/>
          <p:cNvSpPr>
            <a:spLocks noChangeArrowheads="1"/>
          </p:cNvSpPr>
          <p:nvPr/>
        </p:nvSpPr>
        <p:spPr bwMode="auto">
          <a:xfrm>
            <a:off x="955675" y="2295525"/>
            <a:ext cx="6092825" cy="14287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Working with </a:t>
            </a:r>
            <a:r>
              <a:rPr lang="en-US" sz="4000" dirty="0" err="1"/>
              <a:t>JLabel</a:t>
            </a:r>
            <a:r>
              <a:rPr lang="en-US" sz="4000" dirty="0"/>
              <a:t>, </a:t>
            </a:r>
            <a:r>
              <a:rPr lang="en-US" sz="4000" dirty="0" err="1"/>
              <a:t>JTextField</a:t>
            </a:r>
            <a:r>
              <a:rPr lang="en-US" sz="4000" dirty="0"/>
              <a:t>, </a:t>
            </a:r>
            <a:r>
              <a:rPr lang="en-US" sz="4000" dirty="0" err="1"/>
              <a:t>JTextArea</a:t>
            </a:r>
            <a:r>
              <a:rPr lang="en-US" sz="4000" dirty="0"/>
              <a:t>,  </a:t>
            </a:r>
            <a:r>
              <a:rPr lang="en-US" sz="4000" dirty="0" err="1"/>
              <a:t>JList</a:t>
            </a:r>
            <a:r>
              <a:rPr lang="en-US" sz="4000" dirty="0"/>
              <a:t>, </a:t>
            </a:r>
            <a:r>
              <a:rPr lang="en-US" sz="4000" dirty="0" err="1"/>
              <a:t>JComboBox</a:t>
            </a:r>
            <a:r>
              <a:rPr lang="en-US" sz="4000" dirty="0"/>
              <a:t>, and </a:t>
            </a:r>
            <a:r>
              <a:rPr lang="en-US" sz="4000" dirty="0" err="1"/>
              <a:t>JRadiobutton</a:t>
            </a:r>
            <a:endParaRPr lang="en-US" sz="4000" dirty="0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JLabel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Swing class for a non-editable text display</a:t>
            </a:r>
          </a:p>
          <a:p>
            <a:pPr>
              <a:lnSpc>
                <a:spcPct val="90000"/>
              </a:lnSpc>
            </a:pPr>
            <a:r>
              <a:rPr lang="en-US"/>
              <a:t>Typical constructor: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folHlink"/>
                </a:solidFill>
              </a:rPr>
              <a:t>JLabel(stringValue)</a:t>
            </a:r>
            <a:r>
              <a:rPr lang="en-US" i="1"/>
              <a:t> </a:t>
            </a:r>
          </a:p>
          <a:p>
            <a:pPr>
              <a:lnSpc>
                <a:spcPct val="90000"/>
              </a:lnSpc>
            </a:pPr>
            <a:r>
              <a:rPr lang="en-US"/>
              <a:t>Other Useful Methods: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folHlink"/>
                </a:solidFill>
              </a:rPr>
              <a:t>getText()</a:t>
            </a:r>
            <a:r>
              <a:rPr lang="en-US"/>
              <a:t> – returns a string containing the text in the label component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folHlink"/>
                </a:solidFill>
              </a:rPr>
              <a:t>setText(String)</a:t>
            </a:r>
            <a:r>
              <a:rPr lang="en-US"/>
              <a:t> – sets the label component to contain the string value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JTextField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Swing class for an editable text display</a:t>
            </a:r>
          </a:p>
          <a:p>
            <a:pPr>
              <a:lnSpc>
                <a:spcPct val="80000"/>
              </a:lnSpc>
            </a:pPr>
            <a:r>
              <a:rPr lang="en-US" sz="2400"/>
              <a:t>Many constructors possible – here’s one: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chemeClr val="folHlink"/>
                </a:solidFill>
              </a:rPr>
              <a:t>JTextField(columnWidth)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Will instantiate a text field component of the specified width (width is approximate number of characters visible).</a:t>
            </a:r>
          </a:p>
          <a:p>
            <a:pPr>
              <a:lnSpc>
                <a:spcPct val="80000"/>
              </a:lnSpc>
            </a:pPr>
            <a:r>
              <a:rPr lang="en-US" sz="2400"/>
              <a:t>Some useful methods: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chemeClr val="folHlink"/>
                </a:solidFill>
              </a:rPr>
              <a:t>getText()</a:t>
            </a:r>
            <a:r>
              <a:rPr lang="en-US" sz="2400"/>
              <a:t> – returns the text value in the text field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chemeClr val="folHlink"/>
                </a:solidFill>
              </a:rPr>
              <a:t>getSelectedText()</a:t>
            </a:r>
            <a:r>
              <a:rPr lang="en-US" sz="2400"/>
              <a:t> – returns the text value that has been highlighted in the text field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chemeClr val="folHlink"/>
                </a:solidFill>
              </a:rPr>
              <a:t>setText(stringValue)</a:t>
            </a:r>
            <a:r>
              <a:rPr lang="en-US" sz="2400"/>
              <a:t> – sets the text value to the indicated argument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chemeClr val="folHlink"/>
                </a:solidFill>
              </a:rPr>
              <a:t>append(stringvalue)</a:t>
            </a:r>
            <a:r>
              <a:rPr lang="en-US" sz="2400"/>
              <a:t> – appends the text value of the string to the already existing text in the component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 lvl="1"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JTextArea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Swing class for an editable text display</a:t>
            </a:r>
          </a:p>
          <a:p>
            <a:pPr>
              <a:lnSpc>
                <a:spcPct val="80000"/>
              </a:lnSpc>
            </a:pPr>
            <a:r>
              <a:rPr lang="en-US" sz="2400"/>
              <a:t>Many constructors possible – here’s one: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chemeClr val="folHlink"/>
                </a:solidFill>
              </a:rPr>
              <a:t>JTextArea(rowHeight , columnWidth)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Will instantiate a text area component of the specified width and height (width is approximate number of characters visible, height is approximate number of text lines visible)</a:t>
            </a:r>
          </a:p>
          <a:p>
            <a:pPr>
              <a:lnSpc>
                <a:spcPct val="80000"/>
              </a:lnSpc>
            </a:pPr>
            <a:r>
              <a:rPr lang="en-US" sz="2400"/>
              <a:t>Some useful methods: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chemeClr val="folHlink"/>
                </a:solidFill>
              </a:rPr>
              <a:t>getText()</a:t>
            </a:r>
            <a:r>
              <a:rPr lang="en-US" sz="2400"/>
              <a:t> – returns the text value in the text field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chemeClr val="folHlink"/>
                </a:solidFill>
              </a:rPr>
              <a:t>getSelectedText()</a:t>
            </a:r>
            <a:r>
              <a:rPr lang="en-US" sz="2400"/>
              <a:t> – returns the text value that has been highlighted in the text field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chemeClr val="folHlink"/>
                </a:solidFill>
              </a:rPr>
              <a:t>setText(stringValue)</a:t>
            </a:r>
            <a:r>
              <a:rPr lang="en-US" sz="2400"/>
              <a:t> – sets the text value to the indicated argument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chemeClr val="folHlink"/>
                </a:solidFill>
              </a:rPr>
              <a:t>append(stringvalue)</a:t>
            </a:r>
            <a:r>
              <a:rPr lang="en-US" sz="2400"/>
              <a:t> – appends the text value of the string to the already existing text in the component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 lvl="1"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906" name="Picture 2" descr="CAP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66800"/>
            <a:ext cx="7848600" cy="5070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Event-Driven Programming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2533650"/>
          </a:xfrm>
          <a:noFill/>
          <a:ln/>
        </p:spPr>
        <p:txBody>
          <a:bodyPr lIns="92075" tIns="46038" rIns="92075" bIns="46038"/>
          <a:lstStyle/>
          <a:p>
            <a:r>
              <a:rPr lang="en-US" i="1"/>
              <a:t>Procedural programming</a:t>
            </a:r>
            <a:r>
              <a:rPr lang="en-US"/>
              <a:t> is executed in procedural order.</a:t>
            </a:r>
          </a:p>
          <a:p>
            <a:pPr>
              <a:spcBef>
                <a:spcPct val="100000"/>
              </a:spcBef>
            </a:pPr>
            <a:r>
              <a:rPr lang="en-US"/>
              <a:t>In </a:t>
            </a:r>
            <a:r>
              <a:rPr lang="en-US" i="1"/>
              <a:t>event-driven programming</a:t>
            </a:r>
            <a:r>
              <a:rPr lang="en-US"/>
              <a:t>, code is executed upon </a:t>
            </a:r>
            <a:r>
              <a:rPr lang="en-US" i="1"/>
              <a:t>activation of events</a:t>
            </a:r>
            <a:r>
              <a:rPr lang="en-US"/>
              <a:t>.</a:t>
            </a:r>
            <a:r>
              <a:rPr lang="en-US"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930" name="Group 2"/>
          <p:cNvGrpSpPr>
            <a:grpSpLocks/>
          </p:cNvGrpSpPr>
          <p:nvPr/>
        </p:nvGrpSpPr>
        <p:grpSpPr bwMode="auto">
          <a:xfrm>
            <a:off x="609600" y="609600"/>
            <a:ext cx="8153400" cy="5943600"/>
            <a:chOff x="2304" y="1728"/>
            <a:chExt cx="1142" cy="1269"/>
          </a:xfrm>
        </p:grpSpPr>
        <p:pic>
          <p:nvPicPr>
            <p:cNvPr id="380931" name="Picture 3" descr="CAP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13" y="1728"/>
              <a:ext cx="1133" cy="864"/>
            </a:xfrm>
            <a:prstGeom prst="rect">
              <a:avLst/>
            </a:prstGeom>
            <a:noFill/>
          </p:spPr>
        </p:pic>
        <p:pic>
          <p:nvPicPr>
            <p:cNvPr id="380932" name="Picture 4" descr="CAP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04" y="2592"/>
              <a:ext cx="1131" cy="405"/>
            </a:xfrm>
            <a:prstGeom prst="rect">
              <a:avLst/>
            </a:prstGeom>
            <a:noFill/>
          </p:spPr>
        </p:pic>
      </p:grp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1676400" y="1143000"/>
            <a:ext cx="5486400" cy="1447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1676400" y="2667000"/>
            <a:ext cx="5562600" cy="381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1676400" y="3124200"/>
            <a:ext cx="5562600" cy="1447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1676400" y="4724400"/>
            <a:ext cx="5791200" cy="533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937" name="Rectangle 9"/>
          <p:cNvSpPr>
            <a:spLocks noChangeArrowheads="1"/>
          </p:cNvSpPr>
          <p:nvPr/>
        </p:nvSpPr>
        <p:spPr bwMode="auto">
          <a:xfrm>
            <a:off x="1676400" y="5334000"/>
            <a:ext cx="5791200" cy="533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938" name="Rectangle 10"/>
          <p:cNvSpPr>
            <a:spLocks noChangeArrowheads="1"/>
          </p:cNvSpPr>
          <p:nvPr/>
        </p:nvSpPr>
        <p:spPr bwMode="auto">
          <a:xfrm>
            <a:off x="1676400" y="5943600"/>
            <a:ext cx="5791200" cy="381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954" name="Picture 2" descr="CAP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7315200" cy="5334000"/>
          </a:xfrm>
          <a:prstGeom prst="rect">
            <a:avLst/>
          </a:prstGeom>
          <a:noFill/>
        </p:spPr>
      </p:pic>
      <p:sp>
        <p:nvSpPr>
          <p:cNvPr id="381955" name="Rectangle 3"/>
          <p:cNvSpPr>
            <a:spLocks noChangeArrowheads="1"/>
          </p:cNvSpPr>
          <p:nvPr/>
        </p:nvSpPr>
        <p:spPr bwMode="auto">
          <a:xfrm>
            <a:off x="1981200" y="1600200"/>
            <a:ext cx="4419600" cy="838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1981200" y="3124200"/>
            <a:ext cx="4800600" cy="838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1905000" y="5105400"/>
            <a:ext cx="6172200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Note use of getText, setText, getSelectedText and append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9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467600" cy="11811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/>
              <a:t>JList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763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Swing GUI component that presents a list of items</a:t>
            </a:r>
          </a:p>
          <a:p>
            <a:pPr>
              <a:lnSpc>
                <a:spcPct val="80000"/>
              </a:lnSpc>
            </a:pPr>
            <a:r>
              <a:rPr lang="en-US" sz="2800"/>
              <a:t>Many constructors…here’s one: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chemeClr val="folHlink"/>
                </a:solidFill>
              </a:rPr>
              <a:t>JList(sourceArray);</a:t>
            </a:r>
          </a:p>
          <a:p>
            <a:pPr>
              <a:lnSpc>
                <a:spcPct val="80000"/>
              </a:lnSpc>
            </a:pPr>
            <a:r>
              <a:rPr lang="en-US" sz="2800"/>
              <a:t>Produces a </a:t>
            </a:r>
            <a:r>
              <a:rPr lang="en-US" sz="2800">
                <a:solidFill>
                  <a:schemeClr val="folHlink"/>
                </a:solidFill>
              </a:rPr>
              <a:t>ListSelectionEvent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Handling this event by implementing a </a:t>
            </a:r>
            <a:r>
              <a:rPr lang="en-US" sz="2400">
                <a:solidFill>
                  <a:schemeClr val="folHlink"/>
                </a:solidFill>
              </a:rPr>
              <a:t>ListSelectionListener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Need to import </a:t>
            </a:r>
            <a:r>
              <a:rPr lang="en-US" sz="2400">
                <a:solidFill>
                  <a:schemeClr val="folHlink"/>
                </a:solidFill>
              </a:rPr>
              <a:t>javax.swing.event </a:t>
            </a:r>
            <a:r>
              <a:rPr lang="en-US" sz="2400"/>
              <a:t>package for this</a:t>
            </a:r>
          </a:p>
          <a:p>
            <a:pPr>
              <a:lnSpc>
                <a:spcPct val="80000"/>
              </a:lnSpc>
            </a:pPr>
            <a:r>
              <a:rPr lang="en-US" sz="2800"/>
              <a:t>Some useful methods: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chemeClr val="folHlink"/>
                </a:solidFill>
              </a:rPr>
              <a:t>addListSelectionListener</a:t>
            </a:r>
            <a:r>
              <a:rPr lang="en-US" sz="2400"/>
              <a:t> – specify which objects will respond to list selection event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chemeClr val="folHlink"/>
                </a:solidFill>
              </a:rPr>
              <a:t>setListData</a:t>
            </a:r>
            <a:r>
              <a:rPr lang="en-US" sz="2400"/>
              <a:t> – indicate the source of data for this list (e.g. an array)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chemeClr val="folHlink"/>
                </a:solidFill>
              </a:rPr>
              <a:t>getSelectedIndex</a:t>
            </a:r>
            <a:r>
              <a:rPr lang="en-US" sz="2400"/>
              <a:t> – identify the current selection from the list (0-based) -- -1 indicates nothing is selected from list.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chemeClr val="folHlink"/>
                </a:solidFill>
              </a:rPr>
              <a:t>setFixedCellHeight</a:t>
            </a:r>
            <a:r>
              <a:rPr lang="en-US" sz="2400"/>
              <a:t> and </a:t>
            </a:r>
            <a:r>
              <a:rPr lang="en-US" sz="2400">
                <a:solidFill>
                  <a:schemeClr val="folHlink"/>
                </a:solidFill>
              </a:rPr>
              <a:t>setFixedCellWidth</a:t>
            </a:r>
            <a:r>
              <a:rPr lang="en-US" sz="2400"/>
              <a:t> – indicate pixel size of each item of the list.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026" name="Group 2"/>
          <p:cNvGrpSpPr>
            <a:grpSpLocks/>
          </p:cNvGrpSpPr>
          <p:nvPr/>
        </p:nvGrpSpPr>
        <p:grpSpPr bwMode="auto">
          <a:xfrm>
            <a:off x="304800" y="533400"/>
            <a:ext cx="8399463" cy="6248400"/>
            <a:chOff x="192" y="336"/>
            <a:chExt cx="5291" cy="3936"/>
          </a:xfrm>
        </p:grpSpPr>
        <p:pic>
          <p:nvPicPr>
            <p:cNvPr id="385027" name="Picture 3" descr="CAP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2" y="336"/>
              <a:ext cx="5291" cy="2787"/>
            </a:xfrm>
            <a:prstGeom prst="rect">
              <a:avLst/>
            </a:prstGeom>
            <a:noFill/>
          </p:spPr>
        </p:pic>
        <p:pic>
          <p:nvPicPr>
            <p:cNvPr id="385028" name="Picture 4" descr="CAP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" y="3102"/>
              <a:ext cx="5267" cy="1170"/>
            </a:xfrm>
            <a:prstGeom prst="rect">
              <a:avLst/>
            </a:prstGeom>
            <a:noFill/>
          </p:spPr>
        </p:pic>
      </p:grpSp>
      <p:grpSp>
        <p:nvGrpSpPr>
          <p:cNvPr id="385029" name="Group 5"/>
          <p:cNvGrpSpPr>
            <a:grpSpLocks/>
          </p:cNvGrpSpPr>
          <p:nvPr/>
        </p:nvGrpSpPr>
        <p:grpSpPr bwMode="auto">
          <a:xfrm>
            <a:off x="685800" y="990600"/>
            <a:ext cx="4002088" cy="630238"/>
            <a:chOff x="672" y="1283"/>
            <a:chExt cx="2521" cy="397"/>
          </a:xfrm>
        </p:grpSpPr>
        <p:sp>
          <p:nvSpPr>
            <p:cNvPr id="385030" name="Rectangle 6"/>
            <p:cNvSpPr>
              <a:spLocks noChangeArrowheads="1"/>
            </p:cNvSpPr>
            <p:nvPr/>
          </p:nvSpPr>
          <p:spPr bwMode="auto">
            <a:xfrm>
              <a:off x="672" y="1296"/>
              <a:ext cx="1728" cy="3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031" name="Text Box 7"/>
            <p:cNvSpPr txBox="1">
              <a:spLocks noChangeArrowheads="1"/>
            </p:cNvSpPr>
            <p:nvPr/>
          </p:nvSpPr>
          <p:spPr bwMode="auto">
            <a:xfrm>
              <a:off x="2390" y="1283"/>
              <a:ext cx="803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components</a:t>
              </a:r>
            </a:p>
          </p:txBody>
        </p:sp>
      </p:grpSp>
      <p:grpSp>
        <p:nvGrpSpPr>
          <p:cNvPr id="385032" name="Group 8"/>
          <p:cNvGrpSpPr>
            <a:grpSpLocks/>
          </p:cNvGrpSpPr>
          <p:nvPr/>
        </p:nvGrpSpPr>
        <p:grpSpPr bwMode="auto">
          <a:xfrm>
            <a:off x="762000" y="1454150"/>
            <a:ext cx="7315200" cy="527050"/>
            <a:chOff x="672" y="1252"/>
            <a:chExt cx="4464" cy="332"/>
          </a:xfrm>
        </p:grpSpPr>
        <p:sp>
          <p:nvSpPr>
            <p:cNvPr id="385033" name="Rectangle 9"/>
            <p:cNvSpPr>
              <a:spLocks noChangeArrowheads="1"/>
            </p:cNvSpPr>
            <p:nvPr/>
          </p:nvSpPr>
          <p:spPr bwMode="auto">
            <a:xfrm>
              <a:off x="672" y="1440"/>
              <a:ext cx="4464" cy="14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034" name="Text Box 10"/>
            <p:cNvSpPr txBox="1">
              <a:spLocks noChangeArrowheads="1"/>
            </p:cNvSpPr>
            <p:nvPr/>
          </p:nvSpPr>
          <p:spPr bwMode="auto">
            <a:xfrm>
              <a:off x="3254" y="1252"/>
              <a:ext cx="939" cy="19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List’s data source</a:t>
              </a:r>
            </a:p>
          </p:txBody>
        </p:sp>
      </p:grpSp>
      <p:sp>
        <p:nvSpPr>
          <p:cNvPr id="385035" name="Rectangle 11"/>
          <p:cNvSpPr>
            <a:spLocks noChangeArrowheads="1"/>
          </p:cNvSpPr>
          <p:nvPr/>
        </p:nvSpPr>
        <p:spPr bwMode="auto">
          <a:xfrm>
            <a:off x="1219200" y="2362200"/>
            <a:ext cx="7315200" cy="990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036" name="Rectangle 12"/>
          <p:cNvSpPr>
            <a:spLocks noChangeArrowheads="1"/>
          </p:cNvSpPr>
          <p:nvPr/>
        </p:nvSpPr>
        <p:spPr bwMode="auto">
          <a:xfrm>
            <a:off x="1295400" y="5029200"/>
            <a:ext cx="6096000" cy="990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037" name="Text Box 13"/>
          <p:cNvSpPr txBox="1">
            <a:spLocks noChangeArrowheads="1"/>
          </p:cNvSpPr>
          <p:nvPr/>
        </p:nvSpPr>
        <p:spPr bwMode="auto">
          <a:xfrm>
            <a:off x="365125" y="-44450"/>
            <a:ext cx="6148388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JList Example 1:  using lists, text fields, labels, and buttons</a:t>
            </a:r>
          </a:p>
        </p:txBody>
      </p:sp>
      <p:grpSp>
        <p:nvGrpSpPr>
          <p:cNvPr id="385038" name="Group 14"/>
          <p:cNvGrpSpPr>
            <a:grpSpLocks/>
          </p:cNvGrpSpPr>
          <p:nvPr/>
        </p:nvGrpSpPr>
        <p:grpSpPr bwMode="auto">
          <a:xfrm>
            <a:off x="762000" y="588963"/>
            <a:ext cx="7319963" cy="336550"/>
            <a:chOff x="480" y="371"/>
            <a:chExt cx="4611" cy="212"/>
          </a:xfrm>
        </p:grpSpPr>
        <p:sp>
          <p:nvSpPr>
            <p:cNvPr id="385039" name="Rectangle 15"/>
            <p:cNvSpPr>
              <a:spLocks noChangeArrowheads="1"/>
            </p:cNvSpPr>
            <p:nvPr/>
          </p:nvSpPr>
          <p:spPr bwMode="auto">
            <a:xfrm>
              <a:off x="480" y="432"/>
              <a:ext cx="3120" cy="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040" name="Text Box 16"/>
            <p:cNvSpPr txBox="1">
              <a:spLocks noChangeArrowheads="1"/>
            </p:cNvSpPr>
            <p:nvPr/>
          </p:nvSpPr>
          <p:spPr bwMode="auto">
            <a:xfrm>
              <a:off x="3686" y="371"/>
              <a:ext cx="1405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Implementing listeners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5" grpId="0" animBg="1"/>
      <p:bldP spid="3850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050" name="Picture 2" descr="CAP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8001000" cy="5715000"/>
          </a:xfrm>
          <a:prstGeom prst="rect">
            <a:avLst/>
          </a:prstGeom>
          <a:noFill/>
        </p:spPr>
      </p:pic>
      <p:grpSp>
        <p:nvGrpSpPr>
          <p:cNvPr id="386051" name="Group 3"/>
          <p:cNvGrpSpPr>
            <a:grpSpLocks/>
          </p:cNvGrpSpPr>
          <p:nvPr/>
        </p:nvGrpSpPr>
        <p:grpSpPr bwMode="auto">
          <a:xfrm>
            <a:off x="1752600" y="4114800"/>
            <a:ext cx="6781800" cy="838200"/>
            <a:chOff x="1104" y="2592"/>
            <a:chExt cx="4272" cy="528"/>
          </a:xfrm>
        </p:grpSpPr>
        <p:sp>
          <p:nvSpPr>
            <p:cNvPr id="386052" name="Text Box 4"/>
            <p:cNvSpPr txBox="1">
              <a:spLocks noChangeArrowheads="1"/>
            </p:cNvSpPr>
            <p:nvPr/>
          </p:nvSpPr>
          <p:spPr bwMode="auto">
            <a:xfrm>
              <a:off x="3648" y="2592"/>
              <a:ext cx="1728" cy="32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Use list index tp get associated array element</a:t>
              </a:r>
            </a:p>
          </p:txBody>
        </p:sp>
        <p:sp>
          <p:nvSpPr>
            <p:cNvPr id="386053" name="Rectangle 5"/>
            <p:cNvSpPr>
              <a:spLocks noChangeArrowheads="1"/>
            </p:cNvSpPr>
            <p:nvPr/>
          </p:nvSpPr>
          <p:spPr bwMode="auto">
            <a:xfrm>
              <a:off x="1104" y="2618"/>
              <a:ext cx="2112" cy="1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54" name="Line 6"/>
            <p:cNvSpPr>
              <a:spLocks noChangeShapeType="1"/>
            </p:cNvSpPr>
            <p:nvPr/>
          </p:nvSpPr>
          <p:spPr bwMode="auto">
            <a:xfrm>
              <a:off x="1488" y="2784"/>
              <a:ext cx="1248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triangle" w="lg" len="med"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6055" name="Group 7"/>
          <p:cNvGrpSpPr>
            <a:grpSpLocks/>
          </p:cNvGrpSpPr>
          <p:nvPr/>
        </p:nvGrpSpPr>
        <p:grpSpPr bwMode="auto">
          <a:xfrm>
            <a:off x="1600200" y="2286000"/>
            <a:ext cx="6394450" cy="838200"/>
            <a:chOff x="1008" y="1440"/>
            <a:chExt cx="4028" cy="528"/>
          </a:xfrm>
        </p:grpSpPr>
        <p:sp>
          <p:nvSpPr>
            <p:cNvPr id="386056" name="Rectangle 8"/>
            <p:cNvSpPr>
              <a:spLocks noChangeArrowheads="1"/>
            </p:cNvSpPr>
            <p:nvPr/>
          </p:nvSpPr>
          <p:spPr bwMode="auto">
            <a:xfrm>
              <a:off x="1008" y="1776"/>
              <a:ext cx="1728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6057" name="Group 9"/>
            <p:cNvGrpSpPr>
              <a:grpSpLocks/>
            </p:cNvGrpSpPr>
            <p:nvPr/>
          </p:nvGrpSpPr>
          <p:grpSpPr bwMode="auto">
            <a:xfrm>
              <a:off x="1056" y="1440"/>
              <a:ext cx="3980" cy="487"/>
              <a:chOff x="1152" y="1488"/>
              <a:chExt cx="3980" cy="487"/>
            </a:xfrm>
          </p:grpSpPr>
          <p:sp>
            <p:nvSpPr>
              <p:cNvPr id="386058" name="Rectangle 10"/>
              <p:cNvSpPr>
                <a:spLocks noChangeArrowheads="1"/>
              </p:cNvSpPr>
              <p:nvPr/>
            </p:nvSpPr>
            <p:spPr bwMode="auto">
              <a:xfrm>
                <a:off x="1152" y="1488"/>
                <a:ext cx="2016" cy="14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059" name="Text Box 11"/>
              <p:cNvSpPr txBox="1">
                <a:spLocks noChangeArrowheads="1"/>
              </p:cNvSpPr>
              <p:nvPr/>
            </p:nvSpPr>
            <p:spPr bwMode="auto">
              <a:xfrm>
                <a:off x="2966" y="1763"/>
                <a:ext cx="2166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</a:rPr>
                  <a:t>When array changes, refresh the list</a:t>
                </a:r>
              </a:p>
            </p:txBody>
          </p:sp>
        </p:grpSp>
      </p:grpSp>
      <p:sp>
        <p:nvSpPr>
          <p:cNvPr id="386060" name="Text Box 12"/>
          <p:cNvSpPr txBox="1">
            <a:spLocks noChangeArrowheads="1"/>
          </p:cNvSpPr>
          <p:nvPr/>
        </p:nvSpPr>
        <p:spPr bwMode="auto">
          <a:xfrm>
            <a:off x="365125" y="-44450"/>
            <a:ext cx="6943725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JList Example 1:  using lists, text fields, labels, and buttons (con’t.)</a:t>
            </a:r>
          </a:p>
        </p:txBody>
      </p:sp>
      <p:grpSp>
        <p:nvGrpSpPr>
          <p:cNvPr id="386061" name="Group 13"/>
          <p:cNvGrpSpPr>
            <a:grpSpLocks/>
          </p:cNvGrpSpPr>
          <p:nvPr/>
        </p:nvGrpSpPr>
        <p:grpSpPr bwMode="auto">
          <a:xfrm>
            <a:off x="990600" y="3276600"/>
            <a:ext cx="7802563" cy="2057400"/>
            <a:chOff x="624" y="2064"/>
            <a:chExt cx="4915" cy="1296"/>
          </a:xfrm>
        </p:grpSpPr>
        <p:sp>
          <p:nvSpPr>
            <p:cNvPr id="386062" name="Rectangle 14"/>
            <p:cNvSpPr>
              <a:spLocks noChangeArrowheads="1"/>
            </p:cNvSpPr>
            <p:nvPr/>
          </p:nvSpPr>
          <p:spPr bwMode="auto">
            <a:xfrm>
              <a:off x="624" y="2256"/>
              <a:ext cx="4800" cy="11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63" name="Text Box 15"/>
            <p:cNvSpPr txBox="1">
              <a:spLocks noChangeArrowheads="1"/>
            </p:cNvSpPr>
            <p:nvPr/>
          </p:nvSpPr>
          <p:spPr bwMode="auto">
            <a:xfrm>
              <a:off x="1776" y="2064"/>
              <a:ext cx="3763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valueChanged is the ListSelectionListener event handler method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4676775" cy="18478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87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4267200"/>
            <a:ext cx="4676775" cy="18478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152400" y="-44450"/>
            <a:ext cx="8215313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JList Example 2:  slightly more complicated…data source is an array of </a:t>
            </a:r>
            <a:r>
              <a:rPr lang="en-US" b="1"/>
              <a:t>objects</a:t>
            </a:r>
          </a:p>
        </p:txBody>
      </p:sp>
      <p:pic>
        <p:nvPicPr>
          <p:cNvPr id="388099" name="Picture 3" descr="CAP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7772400" cy="5638800"/>
          </a:xfrm>
          <a:prstGeom prst="rect">
            <a:avLst/>
          </a:prstGeom>
          <a:noFill/>
        </p:spPr>
      </p:pic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3657600" y="2057400"/>
            <a:ext cx="4044950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 is the class being used</a:t>
            </a:r>
          </a:p>
          <a:p>
            <a:r>
              <a:rPr lang="en-US">
                <a:solidFill>
                  <a:srgbClr val="FF0000"/>
                </a:solidFill>
              </a:rPr>
              <a:t>for the array associated with the JList.</a:t>
            </a:r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914400" y="5334000"/>
            <a:ext cx="3352800" cy="762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102" name="Text Box 6"/>
          <p:cNvSpPr txBox="1">
            <a:spLocks noChangeArrowheads="1"/>
          </p:cNvSpPr>
          <p:nvPr/>
        </p:nvSpPr>
        <p:spPr bwMode="auto">
          <a:xfrm>
            <a:off x="4953000" y="4267200"/>
            <a:ext cx="2530475" cy="20145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toString is a method that overrides the Object class’s method of the same name. This determines what will be displayed in the JList.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22" name="Group 2"/>
          <p:cNvGrpSpPr>
            <a:grpSpLocks/>
          </p:cNvGrpSpPr>
          <p:nvPr/>
        </p:nvGrpSpPr>
        <p:grpSpPr bwMode="auto">
          <a:xfrm>
            <a:off x="152400" y="609600"/>
            <a:ext cx="8867775" cy="6248400"/>
            <a:chOff x="319" y="384"/>
            <a:chExt cx="5201" cy="3936"/>
          </a:xfrm>
        </p:grpSpPr>
        <p:pic>
          <p:nvPicPr>
            <p:cNvPr id="389123" name="Picture 3" descr="CAP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9" y="384"/>
              <a:ext cx="5201" cy="2131"/>
            </a:xfrm>
            <a:prstGeom prst="rect">
              <a:avLst/>
            </a:prstGeom>
            <a:noFill/>
          </p:spPr>
        </p:pic>
        <p:pic>
          <p:nvPicPr>
            <p:cNvPr id="389124" name="Picture 4" descr="CAP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3" y="2496"/>
              <a:ext cx="5187" cy="1824"/>
            </a:xfrm>
            <a:prstGeom prst="rect">
              <a:avLst/>
            </a:prstGeom>
            <a:noFill/>
          </p:spPr>
        </p:pic>
      </p:grpSp>
      <p:sp>
        <p:nvSpPr>
          <p:cNvPr id="389125" name="Text Box 5"/>
          <p:cNvSpPr txBox="1">
            <a:spLocks noChangeArrowheads="1"/>
          </p:cNvSpPr>
          <p:nvPr/>
        </p:nvSpPr>
        <p:spPr bwMode="auto">
          <a:xfrm>
            <a:off x="152400" y="-44450"/>
            <a:ext cx="8215313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JList Example 2:  slightly more complicated…data source is an array of </a:t>
            </a:r>
            <a:r>
              <a:rPr lang="en-US" b="1"/>
              <a:t>objects</a:t>
            </a:r>
            <a:endParaRPr lang="en-US"/>
          </a:p>
        </p:txBody>
      </p:sp>
      <p:sp>
        <p:nvSpPr>
          <p:cNvPr id="389126" name="Rectangle 6"/>
          <p:cNvSpPr>
            <a:spLocks noChangeArrowheads="1"/>
          </p:cNvSpPr>
          <p:nvPr/>
        </p:nvSpPr>
        <p:spPr bwMode="auto">
          <a:xfrm>
            <a:off x="914400" y="2362200"/>
            <a:ext cx="4114800" cy="762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146" name="Group 2"/>
          <p:cNvGrpSpPr>
            <a:grpSpLocks/>
          </p:cNvGrpSpPr>
          <p:nvPr/>
        </p:nvGrpSpPr>
        <p:grpSpPr bwMode="auto">
          <a:xfrm>
            <a:off x="457200" y="609600"/>
            <a:ext cx="8215313" cy="6019800"/>
            <a:chOff x="288" y="384"/>
            <a:chExt cx="5175" cy="3792"/>
          </a:xfrm>
        </p:grpSpPr>
        <p:pic>
          <p:nvPicPr>
            <p:cNvPr id="390147" name="Picture 3" descr="CAP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8" y="3024"/>
              <a:ext cx="5175" cy="1152"/>
            </a:xfrm>
            <a:prstGeom prst="rect">
              <a:avLst/>
            </a:prstGeom>
            <a:noFill/>
          </p:spPr>
        </p:pic>
        <p:pic>
          <p:nvPicPr>
            <p:cNvPr id="390148" name="Picture 4" descr="CAP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384"/>
              <a:ext cx="5088" cy="2640"/>
            </a:xfrm>
            <a:prstGeom prst="rect">
              <a:avLst/>
            </a:prstGeom>
            <a:noFill/>
          </p:spPr>
        </p:pic>
      </p:grpSp>
      <p:sp>
        <p:nvSpPr>
          <p:cNvPr id="390149" name="Text Box 5"/>
          <p:cNvSpPr txBox="1">
            <a:spLocks noChangeArrowheads="1"/>
          </p:cNvSpPr>
          <p:nvPr/>
        </p:nvSpPr>
        <p:spPr bwMode="auto">
          <a:xfrm>
            <a:off x="152400" y="-44450"/>
            <a:ext cx="809625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JList Example 2:  slightly more complicated…data source is an array of objects</a:t>
            </a:r>
          </a:p>
        </p:txBody>
      </p:sp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1676400" y="2286000"/>
            <a:ext cx="6858000" cy="533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51" name="Rectangle 7"/>
          <p:cNvSpPr>
            <a:spLocks noChangeArrowheads="1"/>
          </p:cNvSpPr>
          <p:nvPr/>
        </p:nvSpPr>
        <p:spPr bwMode="auto">
          <a:xfrm>
            <a:off x="1219200" y="4648200"/>
            <a:ext cx="7010400" cy="838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0" grpId="0" animBg="1"/>
      <p:bldP spid="3901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Events and Listeners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3276600"/>
          </a:xfrm>
          <a:noFill/>
          <a:ln/>
        </p:spPr>
        <p:txBody>
          <a:bodyPr lIns="92075" tIns="46038" rIns="92075" bIns="46038"/>
          <a:lstStyle/>
          <a:p>
            <a:r>
              <a:rPr lang="en-US" sz="3000"/>
              <a:t>An </a:t>
            </a:r>
            <a:r>
              <a:rPr lang="en-US" sz="3000" i="1">
                <a:solidFill>
                  <a:schemeClr val="folHlink"/>
                </a:solidFill>
              </a:rPr>
              <a:t>event</a:t>
            </a:r>
            <a:r>
              <a:rPr lang="en-US" sz="3000"/>
              <a:t> can be defined as a type of signal to the program that something has happened. </a:t>
            </a:r>
          </a:p>
          <a:p>
            <a:pPr>
              <a:spcBef>
                <a:spcPct val="100000"/>
              </a:spcBef>
            </a:pPr>
            <a:r>
              <a:rPr lang="en-US" sz="3000"/>
              <a:t>The event is generated by external user actions such as mouse movements, mouse button clicks, and keystrokes, or by the operating system, such as a timer.</a:t>
            </a:r>
          </a:p>
          <a:p>
            <a:pPr>
              <a:spcBef>
                <a:spcPct val="100000"/>
              </a:spcBef>
            </a:pPr>
            <a:r>
              <a:rPr lang="en-US" sz="3000"/>
              <a:t>Events are responded to by event </a:t>
            </a:r>
            <a:r>
              <a:rPr lang="en-US" sz="3000" i="1">
                <a:solidFill>
                  <a:schemeClr val="folHlink"/>
                </a:solidFill>
              </a:rPr>
              <a:t>listeners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r>
              <a:rPr lang="en-US"/>
              <a:t>Exception Handling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en-US"/>
              <a:t>This example makes use of </a:t>
            </a:r>
            <a:r>
              <a:rPr lang="en-US">
                <a:solidFill>
                  <a:schemeClr val="folHlink"/>
                </a:solidFill>
              </a:rPr>
              <a:t>Exception handling</a:t>
            </a:r>
          </a:p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en-US"/>
              <a:t>try/catch format  </a:t>
            </a:r>
          </a:p>
          <a:p>
            <a:pPr>
              <a:lnSpc>
                <a:spcPct val="90000"/>
              </a:lnSpc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en-US"/>
              <a:t>NOTE: if the text entered into the numeric field cannot be parsed into a number, an Exception is thrown (specifically a NumberFormatExeption).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r>
              <a:rPr lang="en-US" sz="4000"/>
              <a:t>Exception Handling Using </a:t>
            </a:r>
            <a:br>
              <a:rPr lang="en-US" sz="4000"/>
            </a:br>
            <a:r>
              <a:rPr lang="en-US" sz="4000" b="1">
                <a:solidFill>
                  <a:schemeClr val="folHlink"/>
                </a:solidFill>
              </a:rPr>
              <a:t>try</a:t>
            </a:r>
            <a:r>
              <a:rPr lang="en-US" sz="4000"/>
              <a:t> and </a:t>
            </a:r>
            <a:r>
              <a:rPr lang="en-US" sz="4000" b="1">
                <a:solidFill>
                  <a:schemeClr val="folHlink"/>
                </a:solidFill>
              </a:rPr>
              <a:t>catch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724400"/>
          </a:xfrm>
          <a:noFill/>
          <a:ln/>
        </p:spPr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 sz="3600">
                <a:solidFill>
                  <a:schemeClr val="folHlink"/>
                </a:solidFill>
              </a:rPr>
              <a:t>try{</a:t>
            </a:r>
          </a:p>
          <a:p>
            <a:pPr>
              <a:buFont typeface="Wingdings" pitchFamily="2" charset="2"/>
              <a:buNone/>
            </a:pPr>
            <a:r>
              <a:rPr lang="en-US" sz="3600">
                <a:solidFill>
                  <a:schemeClr val="folHlink"/>
                </a:solidFill>
              </a:rPr>
              <a:t>		……..</a:t>
            </a:r>
          </a:p>
          <a:p>
            <a:pPr>
              <a:buFont typeface="Wingdings" pitchFamily="2" charset="2"/>
              <a:buNone/>
            </a:pPr>
            <a:r>
              <a:rPr lang="en-US" sz="3600">
                <a:solidFill>
                  <a:schemeClr val="folHlink"/>
                </a:solidFill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3600">
                <a:solidFill>
                  <a:schemeClr val="folHlink"/>
                </a:solidFill>
              </a:rPr>
              <a:t>catch (ExceptionType e){</a:t>
            </a:r>
          </a:p>
          <a:p>
            <a:pPr>
              <a:buFont typeface="Wingdings" pitchFamily="2" charset="2"/>
              <a:buNone/>
            </a:pPr>
            <a:r>
              <a:rPr lang="en-US" sz="3600">
                <a:solidFill>
                  <a:schemeClr val="folHlink"/>
                </a:solidFill>
              </a:rPr>
              <a:t>		……..</a:t>
            </a:r>
          </a:p>
          <a:p>
            <a:pPr>
              <a:buFont typeface="Wingdings" pitchFamily="2" charset="2"/>
              <a:buNone/>
            </a:pPr>
            <a:r>
              <a:rPr lang="en-US" sz="3600">
                <a:solidFill>
                  <a:schemeClr val="folHlink"/>
                </a:solidFill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sz="2800">
              <a:solidFill>
                <a:schemeClr val="folHlink"/>
              </a:solidFill>
            </a:endParaRPr>
          </a:p>
        </p:txBody>
      </p:sp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5181600" y="2362200"/>
            <a:ext cx="3733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If code within the try block causes an error, the program will automatically branch to the catch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218" name="Group 2"/>
          <p:cNvGrpSpPr>
            <a:grpSpLocks/>
          </p:cNvGrpSpPr>
          <p:nvPr/>
        </p:nvGrpSpPr>
        <p:grpSpPr bwMode="auto">
          <a:xfrm>
            <a:off x="457200" y="609600"/>
            <a:ext cx="8215313" cy="6019800"/>
            <a:chOff x="288" y="384"/>
            <a:chExt cx="5175" cy="3792"/>
          </a:xfrm>
        </p:grpSpPr>
        <p:pic>
          <p:nvPicPr>
            <p:cNvPr id="393219" name="Picture 3" descr="CAP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8" y="3024"/>
              <a:ext cx="5175" cy="1152"/>
            </a:xfrm>
            <a:prstGeom prst="rect">
              <a:avLst/>
            </a:prstGeom>
            <a:noFill/>
          </p:spPr>
        </p:pic>
        <p:pic>
          <p:nvPicPr>
            <p:cNvPr id="393220" name="Picture 4" descr="CAP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384"/>
              <a:ext cx="5088" cy="2640"/>
            </a:xfrm>
            <a:prstGeom prst="rect">
              <a:avLst/>
            </a:prstGeom>
            <a:noFill/>
          </p:spPr>
        </p:pic>
      </p:grpSp>
      <p:sp>
        <p:nvSpPr>
          <p:cNvPr id="393221" name="Text Box 5"/>
          <p:cNvSpPr txBox="1">
            <a:spLocks noChangeArrowheads="1"/>
          </p:cNvSpPr>
          <p:nvPr/>
        </p:nvSpPr>
        <p:spPr bwMode="auto">
          <a:xfrm>
            <a:off x="152400" y="-44450"/>
            <a:ext cx="809625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JList Example 2:  slightly more complicated…data source is an array of objects</a:t>
            </a:r>
          </a:p>
        </p:txBody>
      </p:sp>
      <p:grpSp>
        <p:nvGrpSpPr>
          <p:cNvPr id="393222" name="Group 6"/>
          <p:cNvGrpSpPr>
            <a:grpSpLocks/>
          </p:cNvGrpSpPr>
          <p:nvPr/>
        </p:nvGrpSpPr>
        <p:grpSpPr bwMode="auto">
          <a:xfrm>
            <a:off x="3810000" y="2590800"/>
            <a:ext cx="3810000" cy="641350"/>
            <a:chOff x="2400" y="1632"/>
            <a:chExt cx="2400" cy="404"/>
          </a:xfrm>
        </p:grpSpPr>
        <p:sp>
          <p:nvSpPr>
            <p:cNvPr id="393223" name="Rectangle 7"/>
            <p:cNvSpPr>
              <a:spLocks noChangeArrowheads="1"/>
            </p:cNvSpPr>
            <p:nvPr/>
          </p:nvSpPr>
          <p:spPr bwMode="auto">
            <a:xfrm>
              <a:off x="2400" y="1632"/>
              <a:ext cx="2160" cy="14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24" name="Text Box 8"/>
            <p:cNvSpPr txBox="1">
              <a:spLocks noChangeArrowheads="1"/>
            </p:cNvSpPr>
            <p:nvPr/>
          </p:nvSpPr>
          <p:spPr bwMode="auto">
            <a:xfrm>
              <a:off x="2976" y="1824"/>
              <a:ext cx="1824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This may throw an exception</a:t>
              </a:r>
            </a:p>
          </p:txBody>
        </p:sp>
      </p:grpSp>
      <p:grpSp>
        <p:nvGrpSpPr>
          <p:cNvPr id="393225" name="Group 9"/>
          <p:cNvGrpSpPr>
            <a:grpSpLocks/>
          </p:cNvGrpSpPr>
          <p:nvPr/>
        </p:nvGrpSpPr>
        <p:grpSpPr bwMode="auto">
          <a:xfrm>
            <a:off x="1143000" y="3429000"/>
            <a:ext cx="7467600" cy="869950"/>
            <a:chOff x="720" y="2160"/>
            <a:chExt cx="4704" cy="548"/>
          </a:xfrm>
        </p:grpSpPr>
        <p:sp>
          <p:nvSpPr>
            <p:cNvPr id="393226" name="Rectangle 10"/>
            <p:cNvSpPr>
              <a:spLocks noChangeArrowheads="1"/>
            </p:cNvSpPr>
            <p:nvPr/>
          </p:nvSpPr>
          <p:spPr bwMode="auto">
            <a:xfrm>
              <a:off x="720" y="2160"/>
              <a:ext cx="4704" cy="3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27" name="Text Box 11"/>
            <p:cNvSpPr txBox="1">
              <a:spLocks noChangeArrowheads="1"/>
            </p:cNvSpPr>
            <p:nvPr/>
          </p:nvSpPr>
          <p:spPr bwMode="auto">
            <a:xfrm>
              <a:off x="3456" y="2496"/>
              <a:ext cx="1824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Here we handle the exception</a:t>
              </a:r>
            </a:p>
          </p:txBody>
        </p:sp>
      </p:grpSp>
      <p:grpSp>
        <p:nvGrpSpPr>
          <p:cNvPr id="393228" name="Group 12"/>
          <p:cNvGrpSpPr>
            <a:grpSpLocks/>
          </p:cNvGrpSpPr>
          <p:nvPr/>
        </p:nvGrpSpPr>
        <p:grpSpPr bwMode="auto">
          <a:xfrm>
            <a:off x="1143000" y="1600200"/>
            <a:ext cx="7391400" cy="1828800"/>
            <a:chOff x="720" y="1008"/>
            <a:chExt cx="4656" cy="1152"/>
          </a:xfrm>
        </p:grpSpPr>
        <p:sp>
          <p:nvSpPr>
            <p:cNvPr id="393229" name="Rectangle 13"/>
            <p:cNvSpPr>
              <a:spLocks noChangeArrowheads="1"/>
            </p:cNvSpPr>
            <p:nvPr/>
          </p:nvSpPr>
          <p:spPr bwMode="auto">
            <a:xfrm>
              <a:off x="720" y="1008"/>
              <a:ext cx="4656" cy="11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30" name="Text Box 14"/>
            <p:cNvSpPr txBox="1">
              <a:spLocks noChangeArrowheads="1"/>
            </p:cNvSpPr>
            <p:nvPr/>
          </p:nvSpPr>
          <p:spPr bwMode="auto">
            <a:xfrm>
              <a:off x="2976" y="1104"/>
              <a:ext cx="1824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Code in the try block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5086350" cy="18478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94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657600"/>
            <a:ext cx="5086350" cy="18478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94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4953000"/>
            <a:ext cx="2552700" cy="11620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/>
              <a:t>JComboBox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7630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Swing GUI component that presents a dropdown list of items</a:t>
            </a:r>
          </a:p>
          <a:p>
            <a:pPr>
              <a:lnSpc>
                <a:spcPct val="80000"/>
              </a:lnSpc>
            </a:pPr>
            <a:r>
              <a:rPr lang="en-US" sz="2400"/>
              <a:t>Many constructors…here’s one: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chemeClr val="folHlink"/>
                </a:solidFill>
              </a:rPr>
              <a:t>JComboBox(sourceArray);</a:t>
            </a:r>
          </a:p>
          <a:p>
            <a:pPr>
              <a:lnSpc>
                <a:spcPct val="80000"/>
              </a:lnSpc>
            </a:pPr>
            <a:r>
              <a:rPr lang="en-US" sz="2400"/>
              <a:t>Produces an </a:t>
            </a:r>
            <a:r>
              <a:rPr lang="en-US" sz="2400">
                <a:solidFill>
                  <a:schemeClr val="folHlink"/>
                </a:solidFill>
              </a:rPr>
              <a:t>ActionEvent</a:t>
            </a:r>
            <a:r>
              <a:rPr lang="en-US" sz="2400"/>
              <a:t> and an </a:t>
            </a:r>
            <a:r>
              <a:rPr lang="en-US" sz="2400">
                <a:solidFill>
                  <a:schemeClr val="folHlink"/>
                </a:solidFill>
              </a:rPr>
              <a:t>ItemEvent</a:t>
            </a:r>
            <a:r>
              <a:rPr lang="en-US" sz="2400"/>
              <a:t> </a:t>
            </a:r>
            <a:endParaRPr lang="en-US" sz="2400">
              <a:solidFill>
                <a:schemeClr val="fol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/>
              <a:t>You can handle these event by implementing an </a:t>
            </a:r>
            <a:r>
              <a:rPr lang="en-US" sz="2000">
                <a:solidFill>
                  <a:schemeClr val="folHlink"/>
                </a:solidFill>
              </a:rPr>
              <a:t>ActionListener </a:t>
            </a:r>
            <a:r>
              <a:rPr lang="en-US" sz="2000"/>
              <a:t>or an </a:t>
            </a:r>
            <a:r>
              <a:rPr lang="en-US" sz="2000">
                <a:solidFill>
                  <a:schemeClr val="folHlink"/>
                </a:solidFill>
              </a:rPr>
              <a:t>ItemListener</a:t>
            </a:r>
            <a:r>
              <a:rPr lang="en-US" sz="2000"/>
              <a:t> </a:t>
            </a:r>
            <a:endParaRPr lang="en-US" sz="2000">
              <a:solidFill>
                <a:schemeClr val="fol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/>
              <a:t>If you want to handle these events, you need to import </a:t>
            </a:r>
            <a:r>
              <a:rPr lang="en-US" sz="2000">
                <a:solidFill>
                  <a:schemeClr val="folHlink"/>
                </a:solidFill>
              </a:rPr>
              <a:t>java.awt.event </a:t>
            </a:r>
            <a:r>
              <a:rPr lang="en-US" sz="2000"/>
              <a:t>package</a:t>
            </a:r>
          </a:p>
          <a:p>
            <a:pPr>
              <a:lnSpc>
                <a:spcPct val="80000"/>
              </a:lnSpc>
            </a:pPr>
            <a:r>
              <a:rPr lang="en-US" sz="2400"/>
              <a:t>Some useful methods: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chemeClr val="folHlink"/>
                </a:solidFill>
              </a:rPr>
              <a:t>getSelectedIndex</a:t>
            </a:r>
            <a:r>
              <a:rPr lang="en-US" sz="2000"/>
              <a:t> – identify the current selection from the list (0-based) -- -1 indicates nothing is selected from list.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chemeClr val="folHlink"/>
                </a:solidFill>
              </a:rPr>
              <a:t>getSelectedItem</a:t>
            </a:r>
            <a:r>
              <a:rPr lang="en-US" sz="2000"/>
              <a:t> – returns the currently selected object from the list. Since it returns an Object reference, if you want to treat it as string, you should call toString() for the returned object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</a:t>
            </a:r>
            <a:r>
              <a:rPr lang="en-US" sz="2000">
                <a:solidFill>
                  <a:schemeClr val="folHlink"/>
                </a:solidFill>
              </a:rPr>
              <a:t>setSelectedIndex</a:t>
            </a:r>
            <a:r>
              <a:rPr lang="en-US" sz="2000"/>
              <a:t> – Changes the current selection to whatever the integer is that is passed as an argument.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chemeClr val="folHlink"/>
                </a:solidFill>
              </a:rPr>
              <a:t>setSelectedItem</a:t>
            </a:r>
            <a:r>
              <a:rPr lang="en-US" sz="2000"/>
              <a:t> – sets the currently selected item to whatever the Object is that is passed as an argument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 lvl="1">
              <a:lnSpc>
                <a:spcPct val="80000"/>
              </a:lnSpc>
            </a:pPr>
            <a:endParaRPr lang="en-US" sz="2000"/>
          </a:p>
          <a:p>
            <a:pPr lvl="1"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454" name="Picture 22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423863"/>
            <a:ext cx="5338763" cy="6181725"/>
          </a:xfrm>
          <a:prstGeom prst="rect">
            <a:avLst/>
          </a:prstGeom>
          <a:noFill/>
        </p:spPr>
      </p:pic>
      <p:sp>
        <p:nvSpPr>
          <p:cNvPr id="402441" name="Rectangle 9"/>
          <p:cNvSpPr>
            <a:spLocks noChangeArrowheads="1"/>
          </p:cNvSpPr>
          <p:nvPr/>
        </p:nvSpPr>
        <p:spPr bwMode="auto">
          <a:xfrm>
            <a:off x="409575" y="1276350"/>
            <a:ext cx="3781425" cy="1809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02455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6275" y="2085975"/>
            <a:ext cx="4152900" cy="2743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/>
              <a:t>JRadioButton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7630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Swing GUI component that presents a radio buttons of options. You group the options into a ButtonGroup.</a:t>
            </a:r>
          </a:p>
          <a:p>
            <a:pPr>
              <a:lnSpc>
                <a:spcPct val="80000"/>
              </a:lnSpc>
            </a:pPr>
            <a:r>
              <a:rPr lang="en-US" sz="2000"/>
              <a:t>Many constructors…here’s one: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</a:rPr>
              <a:t>JRadioButton(Label)</a:t>
            </a:r>
          </a:p>
          <a:p>
            <a:pPr>
              <a:lnSpc>
                <a:spcPct val="80000"/>
              </a:lnSpc>
            </a:pPr>
            <a:r>
              <a:rPr lang="en-US" sz="2000"/>
              <a:t>Since a RadioButton is a button, it produces an </a:t>
            </a:r>
            <a:r>
              <a:rPr lang="en-US" sz="2000">
                <a:solidFill>
                  <a:schemeClr val="folHlink"/>
                </a:solidFill>
              </a:rPr>
              <a:t>ActionEvent</a:t>
            </a:r>
            <a:r>
              <a:rPr lang="en-US" sz="2000"/>
              <a:t>. It also generates a </a:t>
            </a:r>
            <a:r>
              <a:rPr lang="en-US" sz="2000">
                <a:solidFill>
                  <a:schemeClr val="folHlink"/>
                </a:solidFill>
              </a:rPr>
              <a:t>ChangeEvent</a:t>
            </a:r>
            <a:r>
              <a:rPr lang="en-US" sz="2000"/>
              <a:t> </a:t>
            </a:r>
            <a:endParaRPr lang="en-US" sz="2000">
              <a:solidFill>
                <a:schemeClr val="fol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800"/>
              <a:t>You can handle these event by implementing an </a:t>
            </a:r>
            <a:r>
              <a:rPr lang="en-US" sz="1800">
                <a:solidFill>
                  <a:schemeClr val="folHlink"/>
                </a:solidFill>
              </a:rPr>
              <a:t>ActionListener </a:t>
            </a:r>
            <a:r>
              <a:rPr lang="en-US" sz="1800"/>
              <a:t>or an </a:t>
            </a:r>
            <a:r>
              <a:rPr lang="en-US" sz="1800">
                <a:solidFill>
                  <a:schemeClr val="folHlink"/>
                </a:solidFill>
              </a:rPr>
              <a:t>ChangeListener</a:t>
            </a:r>
            <a:r>
              <a:rPr lang="en-US" sz="1800"/>
              <a:t> </a:t>
            </a:r>
            <a:endParaRPr lang="en-US" sz="1800">
              <a:solidFill>
                <a:schemeClr val="fol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800"/>
              <a:t>If you want to handle these events, you need to import </a:t>
            </a:r>
            <a:r>
              <a:rPr lang="en-US" sz="1800">
                <a:solidFill>
                  <a:schemeClr val="folHlink"/>
                </a:solidFill>
              </a:rPr>
              <a:t>java.awt.event </a:t>
            </a:r>
            <a:r>
              <a:rPr lang="en-US" sz="1800"/>
              <a:t>package</a:t>
            </a:r>
          </a:p>
          <a:p>
            <a:pPr>
              <a:lnSpc>
                <a:spcPct val="80000"/>
              </a:lnSpc>
            </a:pPr>
            <a:r>
              <a:rPr lang="en-US" sz="2000"/>
              <a:t>Lots of useful methods…here’s three: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</a:rPr>
              <a:t>setMnemonic</a:t>
            </a:r>
            <a:r>
              <a:rPr lang="en-US" sz="1800"/>
              <a:t> – Specifies a alt-Key alternative for selecting the RadioButton.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</a:rPr>
              <a:t>isSelected</a:t>
            </a:r>
            <a:r>
              <a:rPr lang="en-US" sz="1800"/>
              <a:t> – returns a boolean value to specify if the button has been selected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</a:rPr>
              <a:t>setSelected(boolean)</a:t>
            </a:r>
            <a:r>
              <a:rPr lang="en-US" sz="1800"/>
              <a:t> – allows you to programmatically change the selection status of a RadioButton</a:t>
            </a:r>
          </a:p>
          <a:p>
            <a:pPr>
              <a:lnSpc>
                <a:spcPct val="80000"/>
              </a:lnSpc>
            </a:pPr>
            <a:r>
              <a:rPr lang="en-US" sz="2000"/>
              <a:t>Put related RadioButtons into a </a:t>
            </a:r>
            <a:r>
              <a:rPr lang="en-US" sz="2000" b="1">
                <a:solidFill>
                  <a:schemeClr val="folHlink"/>
                </a:solidFill>
              </a:rPr>
              <a:t>ButtonGroup</a:t>
            </a:r>
            <a:r>
              <a:rPr lang="en-US" sz="2000"/>
              <a:t>, so only one will be selected at a time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Instantiate the ButtonGroup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Call the ButtonGroup’s </a:t>
            </a:r>
            <a:r>
              <a:rPr lang="en-US" sz="1800" b="1">
                <a:solidFill>
                  <a:schemeClr val="folHlink"/>
                </a:solidFill>
              </a:rPr>
              <a:t>add</a:t>
            </a:r>
            <a:r>
              <a:rPr lang="en-US" sz="1800"/>
              <a:t> method to assign RadioButtons</a:t>
            </a:r>
          </a:p>
          <a:p>
            <a:pPr lvl="1">
              <a:lnSpc>
                <a:spcPct val="80000"/>
              </a:lnSpc>
            </a:pPr>
            <a:endParaRPr lang="en-US" sz="1800"/>
          </a:p>
          <a:p>
            <a:pPr lvl="1">
              <a:lnSpc>
                <a:spcPct val="80000"/>
              </a:lnSpc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580" name="Picture 4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285750"/>
            <a:ext cx="4441825" cy="6207125"/>
          </a:xfrm>
          <a:prstGeom prst="rect">
            <a:avLst/>
          </a:prstGeom>
          <a:noFill/>
        </p:spPr>
      </p:pic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333375" y="1400175"/>
            <a:ext cx="4095750" cy="10572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583" name="Text Box 7"/>
          <p:cNvSpPr txBox="1">
            <a:spLocks noChangeArrowheads="1"/>
          </p:cNvSpPr>
          <p:nvPr/>
        </p:nvSpPr>
        <p:spPr bwMode="auto">
          <a:xfrm>
            <a:off x="4603750" y="1346200"/>
            <a:ext cx="3259138" cy="9429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/>
              <a:t>By putting all buttons into a panel, you can place them all together in the same region of the frame’s BorderLayout</a:t>
            </a:r>
          </a:p>
        </p:txBody>
      </p:sp>
      <p:sp>
        <p:nvSpPr>
          <p:cNvPr id="408584" name="Rectangle 8"/>
          <p:cNvSpPr>
            <a:spLocks noChangeArrowheads="1"/>
          </p:cNvSpPr>
          <p:nvPr/>
        </p:nvSpPr>
        <p:spPr bwMode="auto">
          <a:xfrm>
            <a:off x="381000" y="3409950"/>
            <a:ext cx="3924300" cy="8191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585" name="Text Box 9"/>
          <p:cNvSpPr txBox="1">
            <a:spLocks noChangeArrowheads="1"/>
          </p:cNvSpPr>
          <p:nvPr/>
        </p:nvSpPr>
        <p:spPr bwMode="auto">
          <a:xfrm>
            <a:off x="4603750" y="3403600"/>
            <a:ext cx="3259138" cy="7302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/>
              <a:t>By putting all buttons into a ButtonGroup, you ensure that only one will be selected at a time</a:t>
            </a:r>
          </a:p>
        </p:txBody>
      </p:sp>
      <p:sp>
        <p:nvSpPr>
          <p:cNvPr id="408586" name="Rectangle 10"/>
          <p:cNvSpPr>
            <a:spLocks noChangeArrowheads="1"/>
          </p:cNvSpPr>
          <p:nvPr/>
        </p:nvSpPr>
        <p:spPr bwMode="auto">
          <a:xfrm>
            <a:off x="371475" y="4248150"/>
            <a:ext cx="3943350" cy="609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587" name="Text Box 11"/>
          <p:cNvSpPr txBox="1">
            <a:spLocks noChangeArrowheads="1"/>
          </p:cNvSpPr>
          <p:nvPr/>
        </p:nvSpPr>
        <p:spPr bwMode="auto">
          <a:xfrm>
            <a:off x="4641850" y="4184650"/>
            <a:ext cx="3259138" cy="7302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/>
              <a:t>This code causes the RadioButtons to generate ActionEvents that the frame will listen to</a:t>
            </a:r>
          </a:p>
        </p:txBody>
      </p:sp>
      <p:sp>
        <p:nvSpPr>
          <p:cNvPr id="408588" name="Rectangle 12"/>
          <p:cNvSpPr>
            <a:spLocks noChangeArrowheads="1"/>
          </p:cNvSpPr>
          <p:nvPr/>
        </p:nvSpPr>
        <p:spPr bwMode="auto">
          <a:xfrm>
            <a:off x="371475" y="4857750"/>
            <a:ext cx="4057650" cy="6953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589" name="Line 13"/>
          <p:cNvSpPr>
            <a:spLocks noChangeShapeType="1"/>
          </p:cNvSpPr>
          <p:nvPr/>
        </p:nvSpPr>
        <p:spPr bwMode="auto">
          <a:xfrm flipH="1">
            <a:off x="2695575" y="3657600"/>
            <a:ext cx="1952625" cy="476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8590" name="Line 14"/>
          <p:cNvSpPr>
            <a:spLocks noChangeShapeType="1"/>
          </p:cNvSpPr>
          <p:nvPr/>
        </p:nvSpPr>
        <p:spPr bwMode="auto">
          <a:xfrm flipH="1">
            <a:off x="2647950" y="4448175"/>
            <a:ext cx="1952625" cy="476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8591" name="Text Box 15"/>
          <p:cNvSpPr txBox="1">
            <a:spLocks noChangeArrowheads="1"/>
          </p:cNvSpPr>
          <p:nvPr/>
        </p:nvSpPr>
        <p:spPr bwMode="auto">
          <a:xfrm>
            <a:off x="4718050" y="5032375"/>
            <a:ext cx="3259138" cy="7302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/>
              <a:t>Via setMnemonic, you allow Alt-1, Alt-2 and Alt-3 to select the appropriate RadioButtons</a:t>
            </a:r>
          </a:p>
        </p:txBody>
      </p:sp>
      <p:sp>
        <p:nvSpPr>
          <p:cNvPr id="408592" name="Line 16"/>
          <p:cNvSpPr>
            <a:spLocks noChangeShapeType="1"/>
          </p:cNvSpPr>
          <p:nvPr/>
        </p:nvSpPr>
        <p:spPr bwMode="auto">
          <a:xfrm flipH="1">
            <a:off x="2752725" y="5238750"/>
            <a:ext cx="1952625" cy="476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05" name="Picture 5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866775"/>
            <a:ext cx="4595813" cy="5086350"/>
          </a:xfrm>
          <a:prstGeom prst="rect">
            <a:avLst/>
          </a:prstGeom>
          <a:noFill/>
        </p:spPr>
      </p:pic>
      <p:sp>
        <p:nvSpPr>
          <p:cNvPr id="409606" name="Text Box 6"/>
          <p:cNvSpPr txBox="1">
            <a:spLocks noChangeArrowheads="1"/>
          </p:cNvSpPr>
          <p:nvPr/>
        </p:nvSpPr>
        <p:spPr bwMode="auto">
          <a:xfrm>
            <a:off x="4870450" y="1155700"/>
            <a:ext cx="2990850" cy="7302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/>
              <a:t>A component’s action command is usually its label, although you can change this</a:t>
            </a:r>
          </a:p>
        </p:txBody>
      </p:sp>
      <p:sp>
        <p:nvSpPr>
          <p:cNvPr id="409607" name="Line 7"/>
          <p:cNvSpPr>
            <a:spLocks noChangeShapeType="1"/>
          </p:cNvSpPr>
          <p:nvPr/>
        </p:nvSpPr>
        <p:spPr bwMode="auto">
          <a:xfrm flipH="1">
            <a:off x="3067050" y="1476375"/>
            <a:ext cx="1819275" cy="95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08" name="Text Box 8"/>
          <p:cNvSpPr txBox="1">
            <a:spLocks noChangeArrowheads="1"/>
          </p:cNvSpPr>
          <p:nvPr/>
        </p:nvSpPr>
        <p:spPr bwMode="auto">
          <a:xfrm>
            <a:off x="4927600" y="2422525"/>
            <a:ext cx="2990850" cy="7302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/>
              <a:t>The setSelected method can be used to programmatically change the current RadioButton selection</a:t>
            </a:r>
          </a:p>
        </p:txBody>
      </p:sp>
      <p:sp>
        <p:nvSpPr>
          <p:cNvPr id="409609" name="Line 9"/>
          <p:cNvSpPr>
            <a:spLocks noChangeShapeType="1"/>
          </p:cNvSpPr>
          <p:nvPr/>
        </p:nvSpPr>
        <p:spPr bwMode="auto">
          <a:xfrm flipH="1" flipV="1">
            <a:off x="3171825" y="2390775"/>
            <a:ext cx="1781175" cy="200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10" name="Text Box 10"/>
          <p:cNvSpPr txBox="1">
            <a:spLocks noChangeArrowheads="1"/>
          </p:cNvSpPr>
          <p:nvPr/>
        </p:nvSpPr>
        <p:spPr bwMode="auto">
          <a:xfrm>
            <a:off x="4975225" y="4203700"/>
            <a:ext cx="2990850" cy="7302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/>
              <a:t>The isSelected method can be used to determine if a RadioButton is selected</a:t>
            </a:r>
          </a:p>
        </p:txBody>
      </p:sp>
      <p:sp>
        <p:nvSpPr>
          <p:cNvPr id="409611" name="Line 11"/>
          <p:cNvSpPr>
            <a:spLocks noChangeShapeType="1"/>
          </p:cNvSpPr>
          <p:nvPr/>
        </p:nvSpPr>
        <p:spPr bwMode="auto">
          <a:xfrm flipH="1" flipV="1">
            <a:off x="2771775" y="4476750"/>
            <a:ext cx="2219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550" y="685800"/>
            <a:ext cx="4762500" cy="19050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410629" name="Picture 5" descr="Nonam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8563" y="4157663"/>
            <a:ext cx="3770312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28600"/>
            <a:ext cx="8229600" cy="1371600"/>
          </a:xfrm>
        </p:spPr>
        <p:txBody>
          <a:bodyPr/>
          <a:lstStyle/>
          <a:p>
            <a:r>
              <a:rPr lang="en-US" sz="4000"/>
              <a:t>The Delegation Model</a:t>
            </a:r>
            <a:endParaRPr lang="en-US" sz="4000" b="1"/>
          </a:p>
        </p:txBody>
      </p:sp>
      <p:graphicFrame>
        <p:nvGraphicFramePr>
          <p:cNvPr id="263177" name="Object 9"/>
          <p:cNvGraphicFramePr>
            <a:graphicFrameLocks noChangeAspect="1"/>
          </p:cNvGraphicFramePr>
          <p:nvPr>
            <p:ph idx="1"/>
          </p:nvPr>
        </p:nvGraphicFramePr>
        <p:xfrm>
          <a:off x="228600" y="847725"/>
          <a:ext cx="8610600" cy="3879850"/>
        </p:xfrm>
        <a:graphic>
          <a:graphicData uri="http://schemas.openxmlformats.org/presentationml/2006/ole">
            <p:oleObj spid="_x0000_s263177" name="Picture" r:id="rId3" imgW="5200560" imgH="2343240" progId="Word.Picture.8">
              <p:embed/>
            </p:oleObj>
          </a:graphicData>
        </a:graphic>
      </p:graphicFrame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457200" y="4648200"/>
            <a:ext cx="7934325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Event-generating Objects</a:t>
            </a:r>
            <a:r>
              <a:rPr lang="en-US" sz="2400"/>
              <a:t> send </a:t>
            </a:r>
            <a:r>
              <a:rPr lang="en-US" sz="2400">
                <a:solidFill>
                  <a:schemeClr val="folHlink"/>
                </a:solidFill>
              </a:rPr>
              <a:t>Events</a:t>
            </a:r>
            <a:r>
              <a:rPr lang="en-US" sz="2400"/>
              <a:t> to </a:t>
            </a:r>
            <a:r>
              <a:rPr lang="en-US" sz="2400">
                <a:solidFill>
                  <a:schemeClr val="folHlink"/>
                </a:solidFill>
              </a:rPr>
              <a:t>Listener Objects</a:t>
            </a:r>
          </a:p>
        </p:txBody>
      </p:sp>
      <p:sp>
        <p:nvSpPr>
          <p:cNvPr id="263176" name="Text Box 8"/>
          <p:cNvSpPr txBox="1">
            <a:spLocks noChangeArrowheads="1"/>
          </p:cNvSpPr>
          <p:nvPr/>
        </p:nvSpPr>
        <p:spPr bwMode="auto">
          <a:xfrm>
            <a:off x="0" y="5118100"/>
            <a:ext cx="9144000" cy="17399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Each event-generating object (usually a component) maintains a set of listeners for each event that it generates.</a:t>
            </a:r>
          </a:p>
          <a:p>
            <a:endParaRPr lang="en-US"/>
          </a:p>
          <a:p>
            <a:r>
              <a:rPr lang="en-US"/>
              <a:t>To be on the list, a listener object must register itself with the event-generating object.</a:t>
            </a:r>
          </a:p>
          <a:p>
            <a:endParaRPr lang="en-US"/>
          </a:p>
          <a:p>
            <a:r>
              <a:rPr lang="en-US"/>
              <a:t>Listeners have event-handling methods that respond to the event.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3716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Event Classes</a:t>
            </a:r>
            <a:endParaRPr lang="en-US" b="1"/>
          </a:p>
        </p:txBody>
      </p:sp>
      <p:graphicFrame>
        <p:nvGraphicFramePr>
          <p:cNvPr id="68616" name="Object 8"/>
          <p:cNvGraphicFramePr>
            <a:graphicFrameLocks noChangeAspect="1"/>
          </p:cNvGraphicFramePr>
          <p:nvPr>
            <p:ph idx="1"/>
          </p:nvPr>
        </p:nvGraphicFramePr>
        <p:xfrm>
          <a:off x="228600" y="1982788"/>
          <a:ext cx="8686800" cy="3197225"/>
        </p:xfrm>
        <a:graphic>
          <a:graphicData uri="http://schemas.openxmlformats.org/presentationml/2006/ole">
            <p:oleObj spid="_x0000_s68616" name="Picture" r:id="rId3" imgW="8229600" imgH="3029040" progId="Word.Picture.8">
              <p:embed/>
            </p:oleObj>
          </a:graphicData>
        </a:graphic>
      </p:graphicFrame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660525" y="5822950"/>
            <a:ext cx="5426075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We will focus on ActionEvent and ListSelectionEvent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Selected User Actions</a:t>
            </a:r>
            <a:endParaRPr lang="en-US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915400" cy="40719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3719513" algn="l"/>
                <a:tab pos="6110288" algn="l"/>
              </a:tabLst>
            </a:pPr>
            <a:r>
              <a:rPr lang="en-US" sz="1600" b="1">
                <a:latin typeface="Times New Roman" pitchFamily="18" charset="0"/>
              </a:rPr>
              <a:t>	Source	Event Type</a:t>
            </a:r>
            <a:br>
              <a:rPr lang="en-US" sz="1600" b="1">
                <a:latin typeface="Times New Roman" pitchFamily="18" charset="0"/>
              </a:rPr>
            </a:br>
            <a:r>
              <a:rPr lang="en-US" sz="1600" b="1">
                <a:latin typeface="Times New Roman" pitchFamily="18" charset="0"/>
              </a:rPr>
              <a:t>User Action	Object	Generated</a:t>
            </a:r>
          </a:p>
          <a:p>
            <a:pPr>
              <a:spcBef>
                <a:spcPct val="50000"/>
              </a:spcBef>
              <a:tabLst>
                <a:tab pos="3719513" algn="l"/>
                <a:tab pos="6110288" algn="l"/>
              </a:tabLst>
            </a:pPr>
            <a:endParaRPr lang="en-US" sz="1600">
              <a:latin typeface="Times New Roman" pitchFamily="18" charset="0"/>
            </a:endParaRPr>
          </a:p>
          <a:p>
            <a:pPr>
              <a:spcBef>
                <a:spcPct val="50000"/>
              </a:spcBef>
              <a:tabLst>
                <a:tab pos="3719513" algn="l"/>
                <a:tab pos="6110288" algn="l"/>
              </a:tabLst>
            </a:pPr>
            <a:r>
              <a:rPr lang="en-US" sz="1600">
                <a:latin typeface="Times New Roman" pitchFamily="18" charset="0"/>
              </a:rPr>
              <a:t>Click a button	</a:t>
            </a:r>
            <a:r>
              <a:rPr lang="en-US" sz="1600">
                <a:latin typeface="Courier New" pitchFamily="49" charset="0"/>
              </a:rPr>
              <a:t>JButton</a:t>
            </a:r>
            <a:r>
              <a:rPr lang="en-US" sz="1600">
                <a:latin typeface="Times New Roman" pitchFamily="18" charset="0"/>
              </a:rPr>
              <a:t>	</a:t>
            </a:r>
            <a:r>
              <a:rPr lang="en-US" sz="1600">
                <a:latin typeface="Courier New" pitchFamily="49" charset="0"/>
              </a:rPr>
              <a:t>ActionEvent</a:t>
            </a:r>
            <a:endParaRPr lang="en-US" sz="1600">
              <a:latin typeface="Times New Roman" pitchFamily="18" charset="0"/>
            </a:endParaRPr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r>
              <a:rPr lang="en-US" sz="1600">
                <a:latin typeface="Times New Roman" pitchFamily="18" charset="0"/>
              </a:rPr>
              <a:t>Click a check box	</a:t>
            </a:r>
            <a:r>
              <a:rPr lang="en-US" sz="1600">
                <a:latin typeface="Courier New" pitchFamily="49" charset="0"/>
              </a:rPr>
              <a:t>JCheckBox</a:t>
            </a:r>
            <a:r>
              <a:rPr lang="en-US" sz="1600">
                <a:latin typeface="Times New Roman" pitchFamily="18" charset="0"/>
              </a:rPr>
              <a:t>	</a:t>
            </a:r>
            <a:r>
              <a:rPr lang="en-US" sz="1600">
                <a:latin typeface="Courier New" pitchFamily="49" charset="0"/>
              </a:rPr>
              <a:t>ItemEvent</a:t>
            </a:r>
            <a:r>
              <a:rPr lang="en-US" sz="1600">
                <a:latin typeface="Times New Roman" pitchFamily="18" charset="0"/>
              </a:rPr>
              <a:t>, </a:t>
            </a:r>
            <a:r>
              <a:rPr lang="en-US" sz="1600">
                <a:latin typeface="Courier New" pitchFamily="49" charset="0"/>
              </a:rPr>
              <a:t>ActionEvent</a:t>
            </a:r>
            <a:endParaRPr lang="en-US" sz="1600">
              <a:latin typeface="Times New Roman" pitchFamily="18" charset="0"/>
            </a:endParaRPr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r>
              <a:rPr lang="en-US" sz="1600">
                <a:latin typeface="Times New Roman" pitchFamily="18" charset="0"/>
              </a:rPr>
              <a:t>Click a radio button	</a:t>
            </a:r>
            <a:r>
              <a:rPr lang="en-US" sz="1600">
                <a:latin typeface="Courier New" pitchFamily="49" charset="0"/>
              </a:rPr>
              <a:t>JRadioButton</a:t>
            </a:r>
            <a:r>
              <a:rPr lang="en-US" sz="1600">
                <a:latin typeface="Times New Roman" pitchFamily="18" charset="0"/>
              </a:rPr>
              <a:t>	</a:t>
            </a:r>
            <a:r>
              <a:rPr lang="en-US" sz="1600">
                <a:latin typeface="Courier New" pitchFamily="49" charset="0"/>
              </a:rPr>
              <a:t>ItemEvent</a:t>
            </a:r>
            <a:r>
              <a:rPr lang="en-US" sz="1600">
                <a:latin typeface="Times New Roman" pitchFamily="18" charset="0"/>
              </a:rPr>
              <a:t>, </a:t>
            </a:r>
            <a:r>
              <a:rPr lang="en-US" sz="1600">
                <a:latin typeface="Courier New" pitchFamily="49" charset="0"/>
              </a:rPr>
              <a:t>ActionEvent</a:t>
            </a:r>
            <a:endParaRPr lang="en-US" sz="1600">
              <a:latin typeface="Times New Roman" pitchFamily="18" charset="0"/>
            </a:endParaRPr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r>
              <a:rPr lang="en-US" sz="1600">
                <a:latin typeface="Times New Roman" pitchFamily="18" charset="0"/>
              </a:rPr>
              <a:t>Press return on a text field	</a:t>
            </a:r>
            <a:r>
              <a:rPr lang="en-US" sz="1600">
                <a:latin typeface="Courier New" pitchFamily="49" charset="0"/>
              </a:rPr>
              <a:t>JTextField</a:t>
            </a:r>
            <a:r>
              <a:rPr lang="en-US" sz="1600">
                <a:latin typeface="Times New Roman" pitchFamily="18" charset="0"/>
              </a:rPr>
              <a:t>	</a:t>
            </a:r>
            <a:r>
              <a:rPr lang="en-US" sz="1600">
                <a:latin typeface="Courier New" pitchFamily="49" charset="0"/>
              </a:rPr>
              <a:t>ActionEvent</a:t>
            </a:r>
            <a:endParaRPr lang="en-US" sz="1600">
              <a:latin typeface="Times New Roman" pitchFamily="18" charset="0"/>
            </a:endParaRPr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r>
              <a:rPr lang="en-US" sz="1600">
                <a:latin typeface="Times New Roman" pitchFamily="18" charset="0"/>
              </a:rPr>
              <a:t>Select a new item	</a:t>
            </a:r>
            <a:r>
              <a:rPr lang="en-US" sz="1600">
                <a:latin typeface="Courier New" pitchFamily="49" charset="0"/>
              </a:rPr>
              <a:t>JComboBox</a:t>
            </a:r>
            <a:r>
              <a:rPr lang="en-US" sz="1600">
                <a:latin typeface="Times New Roman" pitchFamily="18" charset="0"/>
              </a:rPr>
              <a:t>	</a:t>
            </a:r>
            <a:r>
              <a:rPr lang="en-US" sz="1600">
                <a:latin typeface="Courier New" pitchFamily="49" charset="0"/>
              </a:rPr>
              <a:t>ItemEvent</a:t>
            </a:r>
            <a:r>
              <a:rPr lang="en-US" sz="1600">
                <a:latin typeface="Times New Roman" pitchFamily="18" charset="0"/>
              </a:rPr>
              <a:t>, </a:t>
            </a:r>
            <a:r>
              <a:rPr lang="en-US" sz="1600">
                <a:latin typeface="Courier New" pitchFamily="49" charset="0"/>
              </a:rPr>
              <a:t>ActionEvent</a:t>
            </a:r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r>
              <a:rPr lang="en-US" sz="1600">
                <a:latin typeface="Times New Roman" pitchFamily="18" charset="0"/>
              </a:rPr>
              <a:t>Select an item from a List	</a:t>
            </a:r>
            <a:r>
              <a:rPr lang="en-US" sz="1600">
                <a:latin typeface="Courier New" pitchFamily="49" charset="0"/>
              </a:rPr>
              <a:t>JList	ListSelectionEvent</a:t>
            </a:r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r>
              <a:rPr lang="en-US" sz="1600">
                <a:latin typeface="Times New Roman" pitchFamily="18" charset="0"/>
              </a:rPr>
              <a:t>Window opened, closed, etc.	</a:t>
            </a:r>
            <a:r>
              <a:rPr lang="en-US" sz="1600">
                <a:latin typeface="Courier New" pitchFamily="49" charset="0"/>
              </a:rPr>
              <a:t>Window</a:t>
            </a:r>
            <a:r>
              <a:rPr lang="en-US" sz="1600">
                <a:latin typeface="Times New Roman" pitchFamily="18" charset="0"/>
              </a:rPr>
              <a:t>	</a:t>
            </a:r>
            <a:r>
              <a:rPr lang="en-US" sz="1600">
                <a:latin typeface="Courier New" pitchFamily="49" charset="0"/>
              </a:rPr>
              <a:t>WindowEvent </a:t>
            </a:r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r>
              <a:rPr lang="en-US" sz="1600">
                <a:latin typeface="Times New Roman" pitchFamily="18" charset="0"/>
              </a:rPr>
              <a:t>Mouse pressed, released, etc.	Any </a:t>
            </a:r>
            <a:r>
              <a:rPr lang="en-US" sz="1600">
                <a:latin typeface="Courier New" pitchFamily="49" charset="0"/>
              </a:rPr>
              <a:t>Component</a:t>
            </a:r>
            <a:r>
              <a:rPr lang="en-US" sz="1600">
                <a:latin typeface="Times New Roman" pitchFamily="18" charset="0"/>
              </a:rPr>
              <a:t>	</a:t>
            </a:r>
            <a:r>
              <a:rPr lang="en-US" sz="1600">
                <a:latin typeface="Courier New" pitchFamily="49" charset="0"/>
              </a:rPr>
              <a:t>MouseEvent </a:t>
            </a:r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r>
              <a:rPr lang="en-US" sz="1600">
                <a:latin typeface="Times New Roman" pitchFamily="18" charset="0"/>
              </a:rPr>
              <a:t>Key released, pressed, etc. 	Any </a:t>
            </a:r>
            <a:r>
              <a:rPr lang="en-US" sz="1600">
                <a:latin typeface="Courier New" pitchFamily="49" charset="0"/>
              </a:rPr>
              <a:t>Component</a:t>
            </a:r>
            <a:r>
              <a:rPr lang="en-US" sz="1600">
                <a:latin typeface="Times New Roman" pitchFamily="18" charset="0"/>
              </a:rPr>
              <a:t>	</a:t>
            </a:r>
            <a:r>
              <a:rPr lang="en-US" sz="1600">
                <a:latin typeface="Courier New" pitchFamily="49" charset="0"/>
              </a:rPr>
              <a:t>KeyEvent </a:t>
            </a:r>
            <a:endParaRPr lang="en-US" sz="1600">
              <a:latin typeface="Times New Roman" pitchFamily="18" charset="0"/>
            </a:endParaRPr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r>
              <a:rPr lang="en-US"/>
              <a:t>Java AWT Event </a:t>
            </a:r>
            <a:br>
              <a:rPr lang="en-US"/>
            </a:br>
            <a:r>
              <a:rPr lang="en-US"/>
              <a:t>Listener Interfaces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4033838" cy="3119438"/>
          </a:xfrm>
          <a:noFill/>
          <a:ln/>
        </p:spPr>
        <p:txBody>
          <a:bodyPr lIns="92075" tIns="46038" rIns="92075" bIns="46038"/>
          <a:lstStyle/>
          <a:p>
            <a:pPr>
              <a:buSzPct val="80000"/>
              <a:buFont typeface="Wingdings" pitchFamily="2" charset="2"/>
              <a:buChar char="§"/>
            </a:pPr>
            <a:r>
              <a:rPr lang="en-US"/>
              <a:t>ActionListener</a:t>
            </a:r>
          </a:p>
          <a:p>
            <a:pPr>
              <a:buSzPct val="80000"/>
              <a:buFont typeface="Wingdings" pitchFamily="2" charset="2"/>
              <a:buChar char="§"/>
            </a:pPr>
            <a:r>
              <a:rPr lang="en-US"/>
              <a:t>AdjustmentListener</a:t>
            </a:r>
          </a:p>
          <a:p>
            <a:pPr>
              <a:buSzPct val="80000"/>
              <a:buFont typeface="Wingdings" pitchFamily="2" charset="2"/>
              <a:buChar char="§"/>
            </a:pPr>
            <a:r>
              <a:rPr lang="en-US"/>
              <a:t>ComponentListener</a:t>
            </a:r>
          </a:p>
          <a:p>
            <a:pPr>
              <a:buSzPct val="80000"/>
              <a:buFont typeface="Wingdings" pitchFamily="2" charset="2"/>
              <a:buChar char="§"/>
            </a:pPr>
            <a:r>
              <a:rPr lang="en-US"/>
              <a:t>ContainerListener</a:t>
            </a:r>
          </a:p>
          <a:p>
            <a:pPr>
              <a:buSzPct val="80000"/>
              <a:buFont typeface="Wingdings" pitchFamily="2" charset="2"/>
              <a:buChar char="§"/>
            </a:pPr>
            <a:r>
              <a:rPr lang="en-US"/>
              <a:t>FocusListener</a:t>
            </a:r>
          </a:p>
          <a:p>
            <a:pPr>
              <a:buSzPct val="80000"/>
              <a:buFont typeface="Wingdings" pitchFamily="2" charset="2"/>
              <a:buChar char="§"/>
            </a:pPr>
            <a:r>
              <a:rPr lang="en-US"/>
              <a:t>ItemListener</a:t>
            </a: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4572000" y="1447800"/>
            <a:ext cx="457041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KeyListener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MouseListener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MouseMotionListener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TextListener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WindowListener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ListSelectionListener</a:t>
            </a:r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762000" y="5715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593725" y="5029200"/>
            <a:ext cx="79994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All are in the java.awt.event or javax.swing.event package</a:t>
            </a:r>
          </a:p>
          <a:p>
            <a:pPr algn="ctr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All are derived from EventListener in the java.util package</a:t>
            </a:r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152400" y="6019800"/>
            <a:ext cx="9102725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NOTE: any object that will respond to an event must </a:t>
            </a:r>
            <a:r>
              <a:rPr lang="en-US" b="1">
                <a:solidFill>
                  <a:schemeClr val="folHlink"/>
                </a:solidFill>
              </a:rPr>
              <a:t>implement</a:t>
            </a:r>
            <a:r>
              <a:rPr lang="en-US"/>
              <a:t> a </a:t>
            </a:r>
            <a:r>
              <a:rPr lang="en-US" b="1">
                <a:solidFill>
                  <a:schemeClr val="folHlink"/>
                </a:solidFill>
              </a:rPr>
              <a:t>listener</a:t>
            </a:r>
            <a:r>
              <a:rPr lang="en-US"/>
              <a:t> </a:t>
            </a:r>
            <a:r>
              <a:rPr lang="en-US" b="1">
                <a:solidFill>
                  <a:schemeClr val="folHlink"/>
                </a:solidFill>
              </a:rPr>
              <a:t>interface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How to Implement a Listener Interface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Use the </a:t>
            </a:r>
            <a:r>
              <a:rPr lang="en-US" sz="2800" b="1">
                <a:solidFill>
                  <a:schemeClr val="folHlink"/>
                </a:solidFill>
              </a:rPr>
              <a:t>implements</a:t>
            </a:r>
            <a:r>
              <a:rPr lang="en-US" sz="2800"/>
              <a:t> keyword in the class declaration</a:t>
            </a:r>
          </a:p>
          <a:p>
            <a:pPr>
              <a:lnSpc>
                <a:spcPct val="80000"/>
              </a:lnSpc>
            </a:pPr>
            <a:r>
              <a:rPr lang="en-US" sz="2800"/>
              <a:t>Register the object as a listener for a component’s event, using the component’s </a:t>
            </a:r>
            <a:r>
              <a:rPr lang="en-US" sz="2800">
                <a:solidFill>
                  <a:schemeClr val="folHlink"/>
                </a:solidFill>
              </a:rPr>
              <a:t>add</a:t>
            </a:r>
            <a:r>
              <a:rPr lang="en-US" sz="2800" u="sng">
                <a:solidFill>
                  <a:srgbClr val="FF0000"/>
                </a:solidFill>
              </a:rPr>
              <a:t>X</a:t>
            </a:r>
            <a:r>
              <a:rPr lang="en-US" sz="2800">
                <a:solidFill>
                  <a:schemeClr val="folHlink"/>
                </a:solidFill>
              </a:rPr>
              <a:t>Listener</a:t>
            </a:r>
            <a:r>
              <a:rPr lang="en-US" sz="2800"/>
              <a:t> method. (where </a:t>
            </a:r>
            <a:r>
              <a:rPr lang="en-US" sz="2800">
                <a:solidFill>
                  <a:srgbClr val="FF0000"/>
                </a:solidFill>
              </a:rPr>
              <a:t>X</a:t>
            </a:r>
            <a:r>
              <a:rPr lang="en-US" sz="2800"/>
              <a:t> is the type of event). (Typically done in constructor)</a:t>
            </a:r>
          </a:p>
          <a:p>
            <a:pPr>
              <a:lnSpc>
                <a:spcPct val="80000"/>
              </a:lnSpc>
            </a:pPr>
            <a:r>
              <a:rPr lang="en-US" sz="2800"/>
              <a:t>Declare and fully define all methods for the interface that you are implementing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Requires: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Complete method signature 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Method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/>
              <a:t>Selected Event Handlers</a:t>
            </a:r>
            <a:r>
              <a:rPr lang="en-US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0" y="1828800"/>
            <a:ext cx="8763000" cy="3141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2000250" algn="l"/>
                <a:tab pos="4457700" algn="l"/>
              </a:tabLst>
            </a:pPr>
            <a:r>
              <a:rPr lang="en-US" sz="2000" b="1">
                <a:latin typeface="Times New Roman" pitchFamily="18" charset="0"/>
              </a:rPr>
              <a:t>Event Class	Listener Interface	Listener Methods (Handlers)</a:t>
            </a:r>
            <a:br>
              <a:rPr lang="en-US" sz="2000" b="1">
                <a:latin typeface="Times New Roman" pitchFamily="18" charset="0"/>
              </a:rPr>
            </a:br>
            <a:r>
              <a:rPr lang="en-US">
                <a:latin typeface="Courier New" pitchFamily="49" charset="0"/>
              </a:rPr>
              <a:t>ActionEvent	ActionListener	actionPerformed(ActionEvent)</a:t>
            </a:r>
          </a:p>
          <a:p>
            <a:pPr>
              <a:tabLst>
                <a:tab pos="2000250" algn="l"/>
                <a:tab pos="4457700" algn="l"/>
              </a:tabLst>
            </a:pPr>
            <a:endParaRPr lang="en-US">
              <a:latin typeface="Courier New" pitchFamily="49" charset="0"/>
            </a:endParaRPr>
          </a:p>
          <a:p>
            <a:pPr>
              <a:tabLst>
                <a:tab pos="2000250" algn="l"/>
                <a:tab pos="4457700" algn="l"/>
              </a:tabLst>
            </a:pPr>
            <a:endParaRPr lang="en-US">
              <a:latin typeface="Courier New" pitchFamily="49" charset="0"/>
            </a:endParaRPr>
          </a:p>
          <a:p>
            <a:pPr>
              <a:tabLst>
                <a:tab pos="2000250" algn="l"/>
                <a:tab pos="4457700" algn="l"/>
              </a:tabLst>
            </a:pPr>
            <a:r>
              <a:rPr lang="en-US">
                <a:latin typeface="Courier New" pitchFamily="49" charset="0"/>
              </a:rPr>
              <a:t>ItemEvent	ItemListener	itemStateChanged(ItemEvent)</a:t>
            </a:r>
          </a:p>
          <a:p>
            <a:pPr>
              <a:tabLst>
                <a:tab pos="2000250" algn="l"/>
                <a:tab pos="4457700" algn="l"/>
              </a:tabLst>
            </a:pPr>
            <a:endParaRPr lang="en-US">
              <a:latin typeface="Courier New" pitchFamily="49" charset="0"/>
            </a:endParaRPr>
          </a:p>
          <a:p>
            <a:pPr>
              <a:tabLst>
                <a:tab pos="2000250" algn="l"/>
                <a:tab pos="4457700" algn="l"/>
              </a:tabLst>
            </a:pPr>
            <a:endParaRPr lang="en-US">
              <a:latin typeface="Courier New" pitchFamily="49" charset="0"/>
            </a:endParaRPr>
          </a:p>
          <a:p>
            <a:pPr>
              <a:tabLst>
                <a:tab pos="2000250" algn="l"/>
                <a:tab pos="4457700" algn="l"/>
              </a:tabLst>
            </a:pPr>
            <a:r>
              <a:rPr lang="en-US">
                <a:latin typeface="Courier New" pitchFamily="49" charset="0"/>
              </a:rPr>
              <a:t>ListSelection	ListSelection	valueChanged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>
                <a:latin typeface="Courier New" pitchFamily="49" charset="0"/>
              </a:rPr>
              <a:t>Event	Listener			(ListSelectionEvent)</a:t>
            </a:r>
          </a:p>
          <a:p>
            <a:pPr>
              <a:spcBef>
                <a:spcPct val="50000"/>
              </a:spcBef>
              <a:tabLst>
                <a:tab pos="2000250" algn="l"/>
                <a:tab pos="4457700" algn="l"/>
              </a:tabLst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drew">
  <a:themeElements>
    <a:clrScheme name="">
      <a:dk1>
        <a:srgbClr val="919191"/>
      </a:dk1>
      <a:lt1>
        <a:srgbClr val="FFFFFF"/>
      </a:lt1>
      <a:dk2>
        <a:srgbClr val="006B61"/>
      </a:dk2>
      <a:lt2>
        <a:srgbClr val="FAFD00"/>
      </a:lt2>
      <a:accent1>
        <a:srgbClr val="8CF4EA"/>
      </a:accent1>
      <a:accent2>
        <a:srgbClr val="D073CE"/>
      </a:accent2>
      <a:accent3>
        <a:srgbClr val="AABAB7"/>
      </a:accent3>
      <a:accent4>
        <a:srgbClr val="DADADA"/>
      </a:accent4>
      <a:accent5>
        <a:srgbClr val="C5F8F3"/>
      </a:accent5>
      <a:accent6>
        <a:srgbClr val="BC68BA"/>
      </a:accent6>
      <a:hlink>
        <a:srgbClr val="D4A45A"/>
      </a:hlink>
      <a:folHlink>
        <a:srgbClr val="00B7A5"/>
      </a:folHlink>
    </a:clrScheme>
    <a:fontScheme name="diamonds.ppt - Diamond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iamonds.ppt - Diamo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monds.ppt - Diamo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andrew</Template>
  <TotalTime>18275</TotalTime>
  <Words>1510</Words>
  <Application>Microsoft PowerPoint 7.0</Application>
  <PresentationFormat>นำเสนอทางหน้าจอ (4:3)</PresentationFormat>
  <Paragraphs>191</Paragraphs>
  <Slides>39</Slides>
  <Notes>0</Notes>
  <HiddenSlides>0</HiddenSlides>
  <MMClips>0</MMClips>
  <ScaleCrop>false</ScaleCrop>
  <HeadingPairs>
    <vt:vector size="6" baseType="variant">
      <vt:variant>
        <vt:lpstr>ชุดรูปแบบ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ชื่อเรื่องภาพนิ่ง</vt:lpstr>
      </vt:variant>
      <vt:variant>
        <vt:i4>39</vt:i4>
      </vt:variant>
    </vt:vector>
  </HeadingPairs>
  <TitlesOfParts>
    <vt:vector size="41" baseType="lpstr">
      <vt:lpstr>andrew</vt:lpstr>
      <vt:lpstr>Picture</vt:lpstr>
      <vt:lpstr>14.GUI Programming in Java: </vt:lpstr>
      <vt:lpstr>Event-Driven Programming</vt:lpstr>
      <vt:lpstr>Events and Listeners</vt:lpstr>
      <vt:lpstr>The Delegation Model</vt:lpstr>
      <vt:lpstr>Event Classes</vt:lpstr>
      <vt:lpstr>Selected User Actions</vt:lpstr>
      <vt:lpstr>Java AWT Event  Listener Interfaces</vt:lpstr>
      <vt:lpstr>How to Implement a Listener Interface</vt:lpstr>
      <vt:lpstr>Selected Event Handlers </vt:lpstr>
      <vt:lpstr>ภาพนิ่ง 10</vt:lpstr>
      <vt:lpstr>ภาพนิ่ง 11</vt:lpstr>
      <vt:lpstr>Alternative Approaches to Listening</vt:lpstr>
      <vt:lpstr>ภาพนิ่ง 13</vt:lpstr>
      <vt:lpstr>ภาพนิ่ง 14</vt:lpstr>
      <vt:lpstr>Working with JLabel, JTextField, JTextArea,  JList, JComboBox, and JRadiobutton</vt:lpstr>
      <vt:lpstr>JLabel</vt:lpstr>
      <vt:lpstr>JTextField</vt:lpstr>
      <vt:lpstr>JTextArea</vt:lpstr>
      <vt:lpstr>ภาพนิ่ง 19</vt:lpstr>
      <vt:lpstr>ภาพนิ่ง 20</vt:lpstr>
      <vt:lpstr>ภาพนิ่ง 21</vt:lpstr>
      <vt:lpstr>ภาพนิ่ง 22</vt:lpstr>
      <vt:lpstr>JList</vt:lpstr>
      <vt:lpstr>ภาพนิ่ง 24</vt:lpstr>
      <vt:lpstr>ภาพนิ่ง 25</vt:lpstr>
      <vt:lpstr>ภาพนิ่ง 26</vt:lpstr>
      <vt:lpstr>ภาพนิ่ง 27</vt:lpstr>
      <vt:lpstr>ภาพนิ่ง 28</vt:lpstr>
      <vt:lpstr>ภาพนิ่ง 29</vt:lpstr>
      <vt:lpstr>Exception Handling</vt:lpstr>
      <vt:lpstr>Exception Handling Using  try and catch</vt:lpstr>
      <vt:lpstr>ภาพนิ่ง 32</vt:lpstr>
      <vt:lpstr>ภาพนิ่ง 33</vt:lpstr>
      <vt:lpstr>JComboBox</vt:lpstr>
      <vt:lpstr>ภาพนิ่ง 35</vt:lpstr>
      <vt:lpstr>JRadioButton</vt:lpstr>
      <vt:lpstr>ภาพนิ่ง 37</vt:lpstr>
      <vt:lpstr>ภาพนิ่ง 38</vt:lpstr>
      <vt:lpstr>ภาพนิ่ง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Events and Components</dc:title>
  <dc:creator>Mike Mitri</dc:creator>
  <cp:lastModifiedBy>samit</cp:lastModifiedBy>
  <cp:revision>400</cp:revision>
  <cp:lastPrinted>1998-04-22T12:52:01Z</cp:lastPrinted>
  <dcterms:created xsi:type="dcterms:W3CDTF">1995-06-10T17:31:50Z</dcterms:created>
  <dcterms:modified xsi:type="dcterms:W3CDTF">2013-01-18T05:09:54Z</dcterms:modified>
</cp:coreProperties>
</file>