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358" r:id="rId2"/>
    <p:sldId id="278" r:id="rId3"/>
    <p:sldId id="259" r:id="rId4"/>
    <p:sldId id="293" r:id="rId5"/>
    <p:sldId id="300" r:id="rId6"/>
    <p:sldId id="310" r:id="rId7"/>
    <p:sldId id="294" r:id="rId8"/>
    <p:sldId id="261" r:id="rId9"/>
    <p:sldId id="313" r:id="rId10"/>
    <p:sldId id="312" r:id="rId11"/>
    <p:sldId id="314" r:id="rId12"/>
    <p:sldId id="262" r:id="rId13"/>
    <p:sldId id="276" r:id="rId14"/>
    <p:sldId id="298" r:id="rId15"/>
    <p:sldId id="315" r:id="rId16"/>
    <p:sldId id="284" r:id="rId17"/>
    <p:sldId id="282" r:id="rId18"/>
    <p:sldId id="316" r:id="rId19"/>
    <p:sldId id="317" r:id="rId20"/>
    <p:sldId id="318" r:id="rId21"/>
    <p:sldId id="324" r:id="rId22"/>
    <p:sldId id="360" r:id="rId23"/>
    <p:sldId id="263" r:id="rId24"/>
    <p:sldId id="349" r:id="rId25"/>
    <p:sldId id="331" r:id="rId26"/>
    <p:sldId id="341" r:id="rId27"/>
    <p:sldId id="321" r:id="rId28"/>
    <p:sldId id="343" r:id="rId29"/>
    <p:sldId id="344" r:id="rId30"/>
    <p:sldId id="345" r:id="rId31"/>
    <p:sldId id="348" r:id="rId32"/>
    <p:sldId id="347" r:id="rId33"/>
    <p:sldId id="342" r:id="rId34"/>
    <p:sldId id="323" r:id="rId35"/>
    <p:sldId id="333" r:id="rId36"/>
    <p:sldId id="283" r:id="rId37"/>
    <p:sldId id="325" r:id="rId38"/>
    <p:sldId id="292" r:id="rId39"/>
    <p:sldId id="334" r:id="rId40"/>
    <p:sldId id="308" r:id="rId41"/>
    <p:sldId id="309" r:id="rId42"/>
    <p:sldId id="285" r:id="rId43"/>
    <p:sldId id="337" r:id="rId44"/>
    <p:sldId id="338" r:id="rId45"/>
    <p:sldId id="339" r:id="rId46"/>
    <p:sldId id="329" r:id="rId47"/>
    <p:sldId id="359" r:id="rId48"/>
    <p:sldId id="305" r:id="rId49"/>
    <p:sldId id="330" r:id="rId50"/>
    <p:sldId id="351" r:id="rId51"/>
    <p:sldId id="352" r:id="rId52"/>
    <p:sldId id="353" r:id="rId53"/>
    <p:sldId id="354" r:id="rId54"/>
    <p:sldId id="355" r:id="rId55"/>
    <p:sldId id="356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44" autoAdjust="0"/>
  </p:normalViewPr>
  <p:slideViewPr>
    <p:cSldViewPr>
      <p:cViewPr varScale="1">
        <p:scale>
          <a:sx n="62" d="100"/>
          <a:sy n="62" d="100"/>
        </p:scale>
        <p:origin x="-205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50" tIns="48675" rIns="97350" bIns="48675" numCol="1" anchor="t" anchorCtr="0" compatLnSpc="1">
            <a:prstTxWarp prst="textNoShape">
              <a:avLst/>
            </a:prstTxWarp>
          </a:bodyPr>
          <a:lstStyle>
            <a:lvl1pPr defTabSz="974725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50" tIns="48675" rIns="97350" bIns="48675" numCol="1" anchor="t" anchorCtr="0" compatLnSpc="1">
            <a:prstTxWarp prst="textNoShape">
              <a:avLst/>
            </a:prstTxWarp>
          </a:bodyPr>
          <a:lstStyle>
            <a:lvl1pPr algn="r" defTabSz="974725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50" tIns="48675" rIns="97350" bIns="48675" numCol="1" anchor="b" anchorCtr="0" compatLnSpc="1">
            <a:prstTxWarp prst="textNoShape">
              <a:avLst/>
            </a:prstTxWarp>
          </a:bodyPr>
          <a:lstStyle>
            <a:lvl1pPr defTabSz="974725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50" tIns="48675" rIns="97350" bIns="48675" numCol="1" anchor="b" anchorCtr="0" compatLnSpc="1">
            <a:prstTxWarp prst="textNoShape">
              <a:avLst/>
            </a:prstTxWarp>
          </a:bodyPr>
          <a:lstStyle>
            <a:lvl1pPr algn="r" defTabSz="974725">
              <a:defRPr sz="1300"/>
            </a:lvl1pPr>
          </a:lstStyle>
          <a:p>
            <a:fld id="{D8397098-A4F2-47DB-A36A-4C178A676B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8932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D3C31F-0D34-4A92-B8E8-C73F47B7EC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53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0C444-699E-456A-AE03-136017B5D246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3202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529D9-BE13-4D11-8486-B3E75E9E430C}" type="slidenum">
              <a:rPr lang="en-US"/>
              <a:pPr/>
              <a:t>12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6901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9DF41-F0F3-434A-9CC3-52E658555E4B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109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80DDB-C83C-4866-BA7B-B982025F6B35}" type="slidenum">
              <a:rPr lang="en-US"/>
              <a:pPr/>
              <a:t>14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>
                <a:latin typeface="Times New Roman" charset="0"/>
                <a:ea typeface="ＭＳ Ｐゴシック" charset="-128"/>
              </a:rPr>
              <a:t>หลัง </a:t>
            </a:r>
            <a:r>
              <a:rPr lang="en-US" dirty="0" err="1" smtClean="0">
                <a:latin typeface="Times New Roman" charset="0"/>
                <a:ea typeface="ＭＳ Ｐゴシック" charset="-128"/>
              </a:rPr>
              <a:t>System.out</a:t>
            </a:r>
            <a:r>
              <a:rPr lang="en-US" baseline="0" dirty="0" smtClean="0">
                <a:latin typeface="Times New Roman" charset="0"/>
                <a:ea typeface="ＭＳ Ｐゴシック" charset="-128"/>
              </a:rPr>
              <a:t> -&gt;</a:t>
            </a:r>
            <a:r>
              <a:rPr lang="en-US" baseline="0" dirty="0" err="1" smtClean="0">
                <a:latin typeface="Times New Roman" charset="0"/>
                <a:ea typeface="ＭＳ Ｐゴシック" charset="-128"/>
              </a:rPr>
              <a:t>System.exit</a:t>
            </a:r>
            <a:r>
              <a:rPr lang="en-US" baseline="0" dirty="0" smtClean="0">
                <a:latin typeface="Times New Roman" charset="0"/>
                <a:ea typeface="ＭＳ Ｐゴシック" charset="-128"/>
              </a:rPr>
              <a:t>();</a:t>
            </a:r>
            <a:endParaRPr lang="en-US" dirty="0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393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DDC9CA-84CA-45F3-BF11-C0802DDBEA20}" type="slidenum">
              <a:rPr lang="en-US"/>
              <a:pPr/>
              <a:t>16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0414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81EBB-A3AA-4CA8-8700-39DB12782986}" type="slidenum">
              <a:rPr lang="en-US"/>
              <a:pPr/>
              <a:t>17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300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ง่าย แต่มีปัญหา</a:t>
            </a:r>
            <a:r>
              <a:rPr lang="th-TH" baseline="0" dirty="0" smtClean="0"/>
              <a:t> คือ </a:t>
            </a:r>
            <a:r>
              <a:rPr lang="en-US" baseline="0" dirty="0" smtClean="0"/>
              <a:t> bad style </a:t>
            </a:r>
            <a:r>
              <a:rPr lang="th-TH" baseline="0" dirty="0" smtClean="0"/>
              <a:t> </a:t>
            </a:r>
            <a:r>
              <a:rPr lang="en-US" baseline="0" dirty="0" smtClean="0"/>
              <a:t>+ RMI 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3C31F-0D34-4A92-B8E8-C73F47B7EC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9048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RMI fail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3C31F-0D34-4A92-B8E8-C73F47B7EC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9401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  <a:ea typeface="ＭＳ Ｐゴシック" charset="-128"/>
              </a:rPr>
              <a:t>Of course, part of this depends on how we define “consistent state”.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7BFBC-6420-4218-AC2B-F0F41472E081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5670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Synchronized</a:t>
            </a:r>
            <a:r>
              <a:rPr lang="en-US" baseline="0" dirty="0" smtClean="0"/>
              <a:t> method objects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wait/</a:t>
            </a:r>
            <a:r>
              <a:rPr lang="en-US" baseline="0" dirty="0" err="1" smtClean="0"/>
              <a:t>nofify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condition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3C31F-0D34-4A92-B8E8-C73F47B7EC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626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9DF41-F0F3-434A-9CC3-52E658555E4B}" type="slidenum">
              <a:rPr lang="en-US"/>
              <a:pPr/>
              <a:t>22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109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4E9AB-B28F-443F-AAF6-9382C228C7A0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-128"/>
              </a:rPr>
              <a:t>Don’t call run method directly.</a:t>
            </a:r>
          </a:p>
          <a:p>
            <a:r>
              <a:rPr lang="en-US" dirty="0" smtClean="0">
                <a:latin typeface="Times New Roman" charset="0"/>
                <a:ea typeface="ＭＳ Ｐゴシック" charset="-128"/>
              </a:rPr>
              <a:t>Two methods to </a:t>
            </a:r>
          </a:p>
        </p:txBody>
      </p:sp>
    </p:spTree>
    <p:extLst>
      <p:ext uri="{BB962C8B-B14F-4D97-AF65-F5344CB8AC3E}">
        <p14:creationId xmlns="" xmlns:p14="http://schemas.microsoft.com/office/powerpoint/2010/main" val="2229180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35E27-0190-46B6-88D8-D09BDF148EDB}" type="slidenum">
              <a:rPr lang="en-US"/>
              <a:pPr/>
              <a:t>23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-128"/>
              </a:rPr>
              <a:t>static</a:t>
            </a:r>
            <a:r>
              <a:rPr lang="en-US" baseline="0" dirty="0" smtClean="0">
                <a:latin typeface="Times New Roman" charset="0"/>
                <a:ea typeface="ＭＳ Ｐゴシック" charset="-128"/>
              </a:rPr>
              <a:t> method to synchronized</a:t>
            </a:r>
            <a:endParaRPr lang="en-US" dirty="0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6918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  <a:ea typeface="ＭＳ Ｐゴシック" charset="-128"/>
              </a:rPr>
              <a:t>First: 1</a:t>
            </a:r>
          </a:p>
          <a:p>
            <a:r>
              <a:rPr lang="en-US" smtClean="0">
                <a:latin typeface="Times New Roman" charset="0"/>
                <a:ea typeface="ＭＳ Ｐゴシック" charset="-128"/>
              </a:rPr>
              <a:t>Second: N – as many as want to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FE2A7-24B1-4D58-B8E7-8FA58CE55BB9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9050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  <a:ea typeface="ＭＳ Ｐゴシック" charset="-128"/>
              </a:rPr>
              <a:t>Point out that this is a polling solution– should really make the consumer block to wait for the queue to be non-empty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5089D6-6C28-4796-8D92-C0228E0EAD6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3724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i="1" smtClean="0">
                <a:latin typeface="Times New Roman" charset="0"/>
                <a:ea typeface="ＭＳ Ｐゴシック" charset="-128"/>
              </a:rPr>
              <a:t>See also: </a:t>
            </a:r>
          </a:p>
          <a:p>
            <a:r>
              <a:rPr lang="en-US" smtClean="0">
                <a:latin typeface="Times New Roman" charset="0"/>
                <a:ea typeface="ＭＳ Ｐゴシック" charset="-128"/>
              </a:rPr>
              <a:t>http://java.sun.com/docs/books/tutorial/collections/implementations/queue.html</a:t>
            </a:r>
          </a:p>
          <a:p>
            <a:r>
              <a:rPr lang="en-US" smtClean="0">
                <a:latin typeface="Times New Roman" charset="0"/>
                <a:ea typeface="ＭＳ Ｐゴシック" charset="-128"/>
              </a:rPr>
              <a:t>java.util.concurrent.LinkedBlockingQueue&lt;E&gt;</a:t>
            </a:r>
          </a:p>
          <a:p>
            <a:r>
              <a:rPr lang="en-US" smtClean="0">
                <a:latin typeface="Times New Roman" charset="0"/>
                <a:ea typeface="ＭＳ Ｐゴシック" charset="-128"/>
              </a:rPr>
              <a:t>http://java.sun.com/j2se/1.5.0/docs/api/java/util/concurrent/BlockingQueue.html</a:t>
            </a:r>
          </a:p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7B787-6C7D-4844-92EF-62DAB24E735B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7100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E4111-E374-4B7C-A625-DB623EEA0A08}" type="slidenum">
              <a:rPr lang="en-US"/>
              <a:pPr/>
              <a:t>36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6354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System.exit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3C31F-0D34-4A92-B8E8-C73F47B7EC4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5634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38B64-8A8D-4770-B5F9-D04B88FDC941}" type="slidenum">
              <a:rPr lang="en-US"/>
              <a:pPr/>
              <a:t>38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0044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54461A-7BFE-4C43-9AED-C1795DCF5055}" type="slidenum">
              <a:rPr lang="en-US"/>
              <a:pPr/>
              <a:t>40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  <a:ea typeface="ＭＳ Ｐゴシック" charset="-128"/>
              </a:rPr>
              <a:t>See </a:t>
            </a:r>
            <a:r>
              <a:rPr lang="en-US" sz="800" smtClean="0">
                <a:latin typeface="Times New Roman" charset="0"/>
                <a:ea typeface="ＭＳ Ｐゴシック" charset="-128"/>
              </a:rPr>
              <a:t>http://java.sun.com/j2se/1.5.0/docs/api/java/lang/Object.html#wait()</a:t>
            </a:r>
            <a:endParaRPr lang="en-US" smtClean="0">
              <a:latin typeface="Times New Roman" charset="0"/>
              <a:ea typeface="ＭＳ Ｐゴシック" charset="-128"/>
            </a:endParaRPr>
          </a:p>
          <a:p>
            <a:r>
              <a:rPr lang="en-US" smtClean="0">
                <a:latin typeface="Times New Roman" charset="0"/>
                <a:ea typeface="ＭＳ Ｐゴシック" charset="-128"/>
              </a:rPr>
              <a:t> for reasons why wait can be woken</a:t>
            </a:r>
          </a:p>
          <a:p>
            <a:r>
              <a:rPr lang="en-US" smtClean="0">
                <a:latin typeface="Times New Roman" charset="0"/>
                <a:ea typeface="ＭＳ Ｐゴシック" charset="-128"/>
              </a:rPr>
              <a:t>“if another thread interrupted the current thread before or while the current thread was waiting for a notification. The </a:t>
            </a:r>
            <a:r>
              <a:rPr lang="en-US" i="1" smtClean="0">
                <a:latin typeface="Times New Roman" charset="0"/>
                <a:ea typeface="ＭＳ Ｐゴシック" charset="-128"/>
              </a:rPr>
              <a:t>interrupted status of the current thread is cleared when this exception is thrown.”</a:t>
            </a:r>
          </a:p>
          <a:p>
            <a:r>
              <a:rPr lang="en-US" i="1" smtClean="0">
                <a:latin typeface="Times New Roman" charset="0"/>
                <a:ea typeface="ＭＳ Ｐゴシック" charset="-128"/>
              </a:rPr>
              <a:t>See also: http://java.sun.com/j2se/1.5.0/docs/api/java/lang/Thread.html#interrupt()</a:t>
            </a:r>
          </a:p>
          <a:p>
            <a:endParaRPr lang="en-US" i="1" smtClean="0">
              <a:latin typeface="Times New Roman" charset="0"/>
              <a:ea typeface="ＭＳ Ｐゴシック" charset="-128"/>
            </a:endParaRPr>
          </a:p>
          <a:p>
            <a:r>
              <a:rPr lang="en-US" i="1" smtClean="0">
                <a:latin typeface="Times New Roman" charset="0"/>
                <a:ea typeface="ＭＳ Ｐゴシック" charset="-128"/>
              </a:rPr>
              <a:t>Threads can receive interrupted exception if they don’t have the monitor lock!!</a:t>
            </a:r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4446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A0CF1-40AF-4B38-84C9-7F92806E3EAC}" type="slidenum">
              <a:rPr lang="en-US"/>
              <a:pPr/>
              <a:t>41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5485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0D798-77CE-454C-878F-6ADA8CB39572}" type="slidenum">
              <a:rPr lang="en-US"/>
              <a:pPr/>
              <a:t>42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289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347989-EAAF-4580-A7C7-E118FFF9CEF6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1063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749A9-A591-4482-9ED9-526AEAEE7EA3}" type="slidenum">
              <a:rPr lang="en-US"/>
              <a:pPr/>
              <a:t>48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>
                <a:latin typeface="Times New Roman" charset="0"/>
                <a:ea typeface="ＭＳ Ｐゴシック" charset="-128"/>
              </a:rPr>
              <a:t>Another implementation of this without the complex code for dealing with the InterruptedException would be to have the V operation increment a variable, and have the P operation test that variable to see if it is &gt; 0. See </a:t>
            </a:r>
            <a:r>
              <a:rPr lang="en-US" smtClean="0">
                <a:solidFill>
                  <a:srgbClr val="000000"/>
                </a:solidFill>
                <a:latin typeface="Lucida Grande" charset="0"/>
                <a:ea typeface="ＭＳ Ｐゴシック" charset="-128"/>
              </a:rPr>
              <a:t>Semaphore-v3.java</a:t>
            </a:r>
          </a:p>
        </p:txBody>
      </p:sp>
    </p:spTree>
    <p:extLst>
      <p:ext uri="{BB962C8B-B14F-4D97-AF65-F5344CB8AC3E}">
        <p14:creationId xmlns="" xmlns:p14="http://schemas.microsoft.com/office/powerpoint/2010/main" val="1335474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3C750-0308-4B8A-A89F-86C2423A2C9A}" type="slidenum">
              <a:rPr lang="en-US"/>
              <a:pPr/>
              <a:t>49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5766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  <a:ea typeface="ＭＳ Ｐゴシック" charset="-128"/>
              </a:rPr>
              <a:t>Another example of checking/rechecking conditions: Let them work this one in class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612033-D320-43D9-9B16-5A90889C4B0F}" type="slidenum">
              <a:rPr lang="en-US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4024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1E02C-51A4-4377-876C-DA0B1099E8BF}" type="slidenum">
              <a:rPr lang="en-US"/>
              <a:pPr/>
              <a:t>54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  <a:ea typeface="ＭＳ Ｐゴシック" charset="-128"/>
              </a:rPr>
              <a:t>I’ve marked the changes to the previous version in red.</a:t>
            </a:r>
          </a:p>
        </p:txBody>
      </p:sp>
    </p:spTree>
    <p:extLst>
      <p:ext uri="{BB962C8B-B14F-4D97-AF65-F5344CB8AC3E}">
        <p14:creationId xmlns="" xmlns:p14="http://schemas.microsoft.com/office/powerpoint/2010/main" val="228516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003D-1448-4E3F-8AFC-1BAF0AD496B5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067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  <a:ea typeface="ＭＳ Ｐゴシック" charset="-128"/>
              </a:rPr>
              <a:t>Run on Mac OS X, 3/14/08</a:t>
            </a:r>
          </a:p>
          <a:p>
            <a:r>
              <a:rPr lang="en-US" smtClean="0">
                <a:latin typeface="Times New Roman" charset="0"/>
                <a:ea typeface="ＭＳ Ｐゴシック" charset="-128"/>
              </a:rPr>
              <a:t>Sometimes in multithreaded programs, you see parts of the output more interspersed than this.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B1365-CA5B-42E9-A80B-172986D8476A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9504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033BD9-13B0-48D5-BB47-E240421CEA33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  <a:ea typeface="ＭＳ Ｐゴシック" charset="-128"/>
              </a:rPr>
              <a:t>Have the students work this example.</a:t>
            </a:r>
          </a:p>
        </p:txBody>
      </p:sp>
    </p:spTree>
    <p:extLst>
      <p:ext uri="{BB962C8B-B14F-4D97-AF65-F5344CB8AC3E}">
        <p14:creationId xmlns="" xmlns:p14="http://schemas.microsoft.com/office/powerpoint/2010/main" val="1494182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04738-FA78-461A-8FC0-DD21ECB06724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081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  <a:ea typeface="ＭＳ Ｐゴシック" charset="-128"/>
              </a:rPr>
              <a:t>See the variation in output.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887A2-CC6E-4BA5-A331-1797809F47FD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46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if(i%10000==0)</a:t>
            </a:r>
          </a:p>
          <a:p>
            <a:r>
              <a:rPr lang="en-US" dirty="0" smtClean="0"/>
              <a:t>	yield();</a:t>
            </a:r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3C31F-0D34-4A92-B8E8-C73F47B7EC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470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419100"/>
            <a:ext cx="1944687" cy="567690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81663" cy="567690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Arial" pitchFamily="34" charset="0"/>
              <a:buChar char="•"/>
              <a:defRPr/>
            </a:lvl1pPr>
            <a:lvl3pPr>
              <a:buFont typeface="Arial" pitchFamily="34" charset="0"/>
              <a:buChar char="•"/>
              <a:defRPr/>
            </a:lvl3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 smtClean="0"/>
              <a:t>คลิกไอคอนเพื่อเพิ่มรูปภาพ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875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8664575" y="6486525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1AB358FB-78AD-42D5-8C63-9E5BFCA786F9}" type="slidenum">
              <a:rPr lang="en-US" sz="1400"/>
              <a:pPr algn="r"/>
              <a:t>‹#›</a:t>
            </a:fld>
            <a:endParaRPr lang="th-TH" sz="1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v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objective:</a:t>
            </a:r>
          </a:p>
          <a:p>
            <a:pPr algn="l"/>
            <a:r>
              <a:rPr lang="en-US" dirty="0" smtClean="0"/>
              <a:t>understanding: thread, thread state, and synchronization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java.lang.Thread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ＭＳ Ｐゴシック" charset="-128"/>
              </a:rPr>
              <a:t>public static void yield();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Method of java.lang.Thread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Thread gives up CPU for other threads ready to run</a:t>
            </a:r>
          </a:p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7988" y="176213"/>
            <a:ext cx="7440612" cy="637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class MyThread extends Thread {</a:t>
            </a:r>
          </a:p>
          <a:p>
            <a:pPr>
              <a:lnSpc>
                <a:spcPct val="90000"/>
              </a:lnSpc>
            </a:pPr>
            <a:r>
              <a:rPr lang="en-US" sz="2000"/>
              <a:t>	private String name;</a:t>
            </a:r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r>
              <a:rPr lang="en-US" sz="2000"/>
              <a:t>	public MyThread(String name) {</a:t>
            </a:r>
          </a:p>
          <a:p>
            <a:pPr>
              <a:lnSpc>
                <a:spcPct val="90000"/>
              </a:lnSpc>
            </a:pPr>
            <a:r>
              <a:rPr lang="en-US" sz="2000"/>
              <a:t>		this.name = name;</a:t>
            </a:r>
          </a:p>
          <a:p>
            <a:pPr>
              <a:lnSpc>
                <a:spcPct val="90000"/>
              </a:lnSpc>
            </a:pPr>
            <a:r>
              <a:rPr lang="en-US" sz="2000"/>
              <a:t>	}</a:t>
            </a:r>
          </a:p>
          <a:p>
            <a:pPr>
              <a:lnSpc>
                <a:spcPct val="90000"/>
              </a:lnSpc>
            </a:pPr>
            <a:endParaRPr lang="en-US" sz="900"/>
          </a:p>
          <a:p>
            <a:pPr>
              <a:lnSpc>
                <a:spcPct val="90000"/>
              </a:lnSpc>
            </a:pPr>
            <a:r>
              <a:rPr lang="en-US" sz="2000"/>
              <a:t>	public void run() {</a:t>
            </a:r>
          </a:p>
          <a:p>
            <a:pPr>
              <a:lnSpc>
                <a:spcPct val="90000"/>
              </a:lnSpc>
            </a:pPr>
            <a:r>
              <a:rPr lang="en-US" sz="2000"/>
              <a:t>		for (;;) {</a:t>
            </a:r>
          </a:p>
          <a:p>
            <a:pPr>
              <a:lnSpc>
                <a:spcPct val="90000"/>
              </a:lnSpc>
            </a:pPr>
            <a:r>
              <a:rPr lang="en-US" sz="2000"/>
              <a:t>			System.out.println(name + ": hello world");</a:t>
            </a:r>
          </a:p>
          <a:p>
            <a:pPr>
              <a:lnSpc>
                <a:spcPct val="90000"/>
              </a:lnSpc>
            </a:pPr>
            <a:r>
              <a:rPr lang="en-US" sz="2000"/>
              <a:t>			yield();</a:t>
            </a:r>
          </a:p>
          <a:p>
            <a:pPr>
              <a:lnSpc>
                <a:spcPct val="90000"/>
              </a:lnSpc>
            </a:pPr>
            <a:r>
              <a:rPr lang="en-US" sz="2000"/>
              <a:t>		}</a:t>
            </a:r>
          </a:p>
          <a:p>
            <a:pPr>
              <a:lnSpc>
                <a:spcPct val="90000"/>
              </a:lnSpc>
            </a:pPr>
            <a:r>
              <a:rPr lang="en-US" sz="2000"/>
              <a:t>	}</a:t>
            </a:r>
          </a:p>
          <a:p>
            <a:pPr>
              <a:lnSpc>
                <a:spcPct val="90000"/>
              </a:lnSpc>
            </a:pPr>
            <a:r>
              <a:rPr lang="en-US" sz="2000"/>
              <a:t>}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public class Main3 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	public static void main(String [] args) 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		MyThread t1 = new MyThread("thread1");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		MyThread t2 = new MyThread("thread2");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		t1.start(); t2.start();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	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Some Output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thread1: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thread2: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thread1: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thread2: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thread1: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thread2: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thread1: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thread2: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thread1: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thread2: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thread1: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thread2: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thread1: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thread2: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thread1: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thread2: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thread1: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thread2: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thread1: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thread2: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thread1: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thread2: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ea typeface="ＭＳ Ｐゴシック" charset="-128"/>
              </a:rPr>
              <a:t>thread1: hello world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ea typeface="ＭＳ Ｐゴシック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86200" y="5181600"/>
            <a:ext cx="31242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Notice the alternation of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More Thread Members: </a:t>
            </a:r>
            <a:r>
              <a:rPr lang="en-US" b="1" i="1" smtClean="0">
                <a:ea typeface="ＭＳ Ｐゴシック" charset="-128"/>
              </a:rPr>
              <a:t>join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public final void </a:t>
            </a:r>
            <a:r>
              <a:rPr lang="en-US" sz="2800" dirty="0" smtClean="0">
                <a:solidFill>
                  <a:schemeClr val="accent2"/>
                </a:solidFill>
                <a:ea typeface="ＭＳ Ｐゴシック" charset="-128"/>
              </a:rPr>
              <a:t>join</a:t>
            </a:r>
            <a:r>
              <a:rPr lang="en-US" sz="2800" dirty="0" smtClean="0">
                <a:ea typeface="ＭＳ Ｐゴシック" charset="-128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ea typeface="ＭＳ Ｐゴシック" charset="-128"/>
              </a:rPr>
              <a:t>MyThread</a:t>
            </a:r>
            <a:r>
              <a:rPr lang="en-US" sz="2400" dirty="0" smtClean="0">
                <a:ea typeface="ＭＳ Ｐゴシック" charset="-128"/>
              </a:rPr>
              <a:t> t1 = new </a:t>
            </a:r>
            <a:r>
              <a:rPr lang="en-US" sz="2400" dirty="0" err="1" smtClean="0">
                <a:ea typeface="ＭＳ Ｐゴシック" charset="-128"/>
              </a:rPr>
              <a:t>MyThread</a:t>
            </a:r>
            <a:r>
              <a:rPr lang="en-US" sz="2400" dirty="0" smtClean="0">
                <a:ea typeface="ＭＳ Ｐゴシック" charset="-128"/>
              </a:rPr>
              <a:t>("thread1");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a typeface="ＭＳ Ｐゴシック" charset="-128"/>
              </a:rPr>
              <a:t>t1.start();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a typeface="ＭＳ Ｐゴシック" charset="-128"/>
              </a:rPr>
              <a:t>t1.join();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Wait until the thread is “not alive”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Threads that have completed are “not alive” as are threads that have not yet been started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public static void </a:t>
            </a:r>
            <a:r>
              <a:rPr lang="en-US" sz="2000" dirty="0" smtClean="0">
                <a:solidFill>
                  <a:schemeClr val="accent2"/>
                </a:solidFill>
                <a:ea typeface="ＭＳ Ｐゴシック" charset="-128"/>
              </a:rPr>
              <a:t>sleep</a:t>
            </a:r>
            <a:r>
              <a:rPr lang="en-US" sz="2000" dirty="0" smtClean="0">
                <a:ea typeface="ＭＳ Ｐゴシック" charset="-128"/>
              </a:rPr>
              <a:t> (long </a:t>
            </a:r>
            <a:r>
              <a:rPr lang="en-US" sz="2000" dirty="0" err="1" smtClean="0">
                <a:ea typeface="ＭＳ Ｐゴシック" charset="-128"/>
              </a:rPr>
              <a:t>millis</a:t>
            </a:r>
            <a:r>
              <a:rPr lang="en-US" sz="2000" dirty="0" smtClean="0">
                <a:ea typeface="ＭＳ Ｐゴシック" charset="-128"/>
              </a:rPr>
              <a:t>) throws </a:t>
            </a:r>
            <a:r>
              <a:rPr lang="en-US" sz="2000" dirty="0" err="1" smtClean="0">
                <a:ea typeface="ＭＳ Ｐゴシック" charset="-128"/>
              </a:rPr>
              <a:t>InterruptedException</a:t>
            </a:r>
            <a:r>
              <a:rPr lang="en-US" sz="2000" dirty="0" smtClean="0">
                <a:ea typeface="ＭＳ Ｐゴシック" charset="-128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ea typeface="ＭＳ Ｐゴシック" charset="-128"/>
              </a:rPr>
              <a:t>Makes the currently running thread sleep (block) for a period of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 smtClean="0">
                <a:ea typeface="ＭＳ Ｐゴシック" charset="-128"/>
              </a:rPr>
              <a:t>InterruptedException</a:t>
            </a:r>
            <a:r>
              <a:rPr lang="en-US" sz="1800" dirty="0" smtClean="0">
                <a:ea typeface="ＭＳ Ｐゴシック" charset="-128"/>
              </a:rPr>
              <a:t> </a:t>
            </a:r>
            <a:r>
              <a:rPr lang="en-US" sz="1800" dirty="0" smtClean="0">
                <a:ea typeface="ＭＳ Ｐゴシック" charset="-128"/>
              </a:rPr>
              <a:t>- if another thread has interrupted the current thread.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Join Example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457200" y="1066800"/>
          <a:ext cx="8382000" cy="4713288"/>
        </p:xfrm>
        <a:graphic>
          <a:graphicData uri="http://schemas.openxmlformats.org/presentationml/2006/ole">
            <p:oleObj spid="_x0000_s39939" name="Document" r:id="rId4" imgW="16461498" imgH="925959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Some output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600" smtClean="0">
                <a:ea typeface="ＭＳ Ｐゴシック" charset="-128"/>
              </a:rPr>
              <a:t>Thread is done!</a:t>
            </a:r>
          </a:p>
          <a:p>
            <a:pPr eaLnBrk="1" hangingPunct="1">
              <a:buFontTx/>
              <a:buNone/>
            </a:pPr>
            <a:endParaRPr lang="en-US" sz="160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Thread State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609600"/>
            <a:ext cx="7772400" cy="1981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public Thread.State getState()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Returns the state of this thread.  This method is designed for use in monitoring of the system state,  not for synchronization control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67000"/>
            <a:ext cx="7493000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33400" y="6400800"/>
            <a:ext cx="836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http://java.sun.com/javase/6/docs/api/java/lang/Thread.State.html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Thread Scheduling in Java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public final void </a:t>
            </a:r>
            <a:r>
              <a:rPr lang="en-US" sz="2800" dirty="0" err="1" smtClean="0">
                <a:ea typeface="ＭＳ Ｐゴシック" charset="-128"/>
              </a:rPr>
              <a:t>setPriority</a:t>
            </a:r>
            <a:r>
              <a:rPr lang="en-US" sz="2800" dirty="0" smtClean="0">
                <a:ea typeface="ＭＳ Ｐゴシック" charset="-128"/>
              </a:rPr>
              <a:t>(</a:t>
            </a:r>
            <a:r>
              <a:rPr lang="en-US" sz="2800" dirty="0" err="1" smtClean="0">
                <a:ea typeface="ＭＳ Ｐゴシック" charset="-128"/>
              </a:rPr>
              <a:t>int</a:t>
            </a:r>
            <a:r>
              <a:rPr lang="en-US" sz="2800" dirty="0" smtClean="0">
                <a:ea typeface="ＭＳ Ｐゴシック" charset="-128"/>
              </a:rPr>
              <a:t> </a:t>
            </a:r>
            <a:r>
              <a:rPr lang="en-US" sz="2800" dirty="0" err="1" smtClean="0">
                <a:ea typeface="ＭＳ Ｐゴシック" charset="-128"/>
              </a:rPr>
              <a:t>newPriority</a:t>
            </a:r>
            <a:r>
              <a:rPr lang="en-US" sz="2800" dirty="0" smtClean="0">
                <a:ea typeface="ＭＳ Ｐゴシック" charset="-128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public final </a:t>
            </a:r>
            <a:r>
              <a:rPr lang="en-US" sz="2800" dirty="0" err="1" smtClean="0">
                <a:ea typeface="ＭＳ Ｐゴシック" charset="-128"/>
              </a:rPr>
              <a:t>int</a:t>
            </a:r>
            <a:r>
              <a:rPr lang="en-US" sz="2800" dirty="0" smtClean="0">
                <a:ea typeface="ＭＳ Ｐゴシック" charset="-128"/>
              </a:rPr>
              <a:t> </a:t>
            </a:r>
            <a:r>
              <a:rPr lang="en-US" sz="2800" dirty="0" err="1" smtClean="0">
                <a:ea typeface="ＭＳ Ｐゴシック" charset="-128"/>
              </a:rPr>
              <a:t>getPriority</a:t>
            </a:r>
            <a:r>
              <a:rPr lang="en-US" sz="2800" dirty="0" smtClean="0">
                <a:ea typeface="ＭＳ Ｐゴシック" charset="-128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public static final </a:t>
            </a:r>
            <a:r>
              <a:rPr lang="en-US" sz="2800" dirty="0" err="1" smtClean="0">
                <a:ea typeface="ＭＳ Ｐゴシック" charset="-128"/>
              </a:rPr>
              <a:t>int</a:t>
            </a:r>
            <a:r>
              <a:rPr lang="en-US" sz="2800" dirty="0" smtClean="0">
                <a:ea typeface="ＭＳ Ｐゴシック" charset="-128"/>
              </a:rPr>
              <a:t> MAX_PRIORITY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a typeface="ＭＳ Ｐゴシック" charset="-128"/>
              </a:rPr>
              <a:t>// 10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public static final </a:t>
            </a:r>
            <a:r>
              <a:rPr lang="en-US" sz="2800" dirty="0" err="1" smtClean="0">
                <a:ea typeface="ＭＳ Ｐゴシック" charset="-128"/>
              </a:rPr>
              <a:t>int</a:t>
            </a:r>
            <a:r>
              <a:rPr lang="en-US" sz="2800" dirty="0" smtClean="0">
                <a:ea typeface="ＭＳ Ｐゴシック" charset="-128"/>
              </a:rPr>
              <a:t> MIN_PRIORITY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ea typeface="ＭＳ Ｐゴシック" charset="-128"/>
              </a:rPr>
              <a:t>// 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Priority inherited from parent, but can be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Higher priority threads generally run before lower priority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For equal priority threads, best to call yield() intermittently to handle JVM’s with user-level threading (i.e., no time-slicing)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Sharing Data Across </a:t>
            </a:r>
            <a:br>
              <a:rPr lang="en-US" smtClean="0">
                <a:ea typeface="ＭＳ Ｐゴシック" charset="-128"/>
              </a:rPr>
            </a:br>
            <a:r>
              <a:rPr lang="en-US" smtClean="0">
                <a:ea typeface="ＭＳ Ｐゴシック" charset="-128"/>
              </a:rPr>
              <a:t>Java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Consider the situation where a parent thread wants to pass data to a child thread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e.g., so that child can change data and parent can have access to the changed data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How can this be done?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Can pass an object instance to the child thread constructor, and retain that object instance in a data member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685800" y="228600"/>
            <a:ext cx="7391400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" charset="0"/>
              </a:rPr>
              <a:t>class SharedData {</a:t>
            </a:r>
          </a:p>
          <a:p>
            <a:r>
              <a:rPr lang="en-US" sz="1800">
                <a:latin typeface="Courier" charset="0"/>
              </a:rPr>
              <a:t>	public int a = 0;</a:t>
            </a:r>
          </a:p>
          <a:p>
            <a:r>
              <a:rPr lang="en-US" sz="1800">
                <a:latin typeface="Courier" charset="0"/>
              </a:rPr>
              <a:t>	public String s = null;</a:t>
            </a:r>
          </a:p>
          <a:p>
            <a:r>
              <a:rPr lang="en-US" sz="1800">
                <a:latin typeface="Courier" charset="0"/>
              </a:rPr>
              <a:t>	</a:t>
            </a:r>
          </a:p>
          <a:p>
            <a:r>
              <a:rPr lang="en-US" sz="1800">
                <a:latin typeface="Courier" charset="0"/>
              </a:rPr>
              <a:t>	public SharedData() {</a:t>
            </a:r>
          </a:p>
          <a:p>
            <a:r>
              <a:rPr lang="en-US" sz="1800">
                <a:latin typeface="Courier" charset="0"/>
              </a:rPr>
              <a:t>		a = 10;</a:t>
            </a:r>
          </a:p>
          <a:p>
            <a:r>
              <a:rPr lang="en-US" sz="1800">
                <a:latin typeface="Courier" charset="0"/>
              </a:rPr>
              <a:t>		s = "Test";</a:t>
            </a:r>
          </a:p>
          <a:p>
            <a:r>
              <a:rPr lang="en-US" sz="1800">
                <a:latin typeface="Courier" charset="0"/>
              </a:rPr>
              <a:t>	}</a:t>
            </a:r>
          </a:p>
          <a:p>
            <a:r>
              <a:rPr lang="en-US" sz="1800">
                <a:latin typeface="Courier" charset="0"/>
              </a:rPr>
              <a:t>}</a:t>
            </a:r>
          </a:p>
          <a:p>
            <a:endParaRPr lang="en-US" sz="1800">
              <a:latin typeface="Courier" charset="0"/>
            </a:endParaRPr>
          </a:p>
          <a:p>
            <a:r>
              <a:rPr lang="en-US" sz="1800">
                <a:latin typeface="Courier" charset="0"/>
              </a:rPr>
              <a:t>class MyThread extends Thread {</a:t>
            </a:r>
          </a:p>
          <a:p>
            <a:r>
              <a:rPr lang="en-US" sz="1800">
                <a:latin typeface="Courier" charset="0"/>
              </a:rPr>
              <a:t>	private SharedData m_data = null;</a:t>
            </a:r>
          </a:p>
          <a:p>
            <a:r>
              <a:rPr lang="en-US" sz="1800">
                <a:latin typeface="Courier" charset="0"/>
              </a:rPr>
              <a:t>	</a:t>
            </a:r>
          </a:p>
          <a:p>
            <a:r>
              <a:rPr lang="en-US" sz="1800">
                <a:latin typeface="Courier" charset="0"/>
              </a:rPr>
              <a:t>	public MyThread(SharedData data) {</a:t>
            </a:r>
          </a:p>
          <a:p>
            <a:r>
              <a:rPr lang="en-US" sz="1800">
                <a:latin typeface="Courier" charset="0"/>
              </a:rPr>
              <a:t>		m_data = data;</a:t>
            </a:r>
          </a:p>
          <a:p>
            <a:r>
              <a:rPr lang="en-US" sz="1800">
                <a:latin typeface="Courier" charset="0"/>
              </a:rPr>
              <a:t>	}</a:t>
            </a:r>
          </a:p>
          <a:p>
            <a:r>
              <a:rPr lang="en-US" sz="1800">
                <a:latin typeface="Courier" charset="0"/>
              </a:rPr>
              <a:t>	</a:t>
            </a:r>
          </a:p>
          <a:p>
            <a:r>
              <a:rPr lang="en-US" sz="1800">
                <a:latin typeface="Courier" charset="0"/>
              </a:rPr>
              <a:t>	public void run() {</a:t>
            </a:r>
          </a:p>
          <a:p>
            <a:r>
              <a:rPr lang="en-US" sz="1800">
                <a:latin typeface="Courier" charset="0"/>
              </a:rPr>
              <a:t>		for (;;) {</a:t>
            </a:r>
          </a:p>
          <a:p>
            <a:r>
              <a:rPr lang="en-US" sz="1800">
                <a:latin typeface="Courier" charset="0"/>
              </a:rPr>
              <a:t>			m_data.a++;</a:t>
            </a:r>
          </a:p>
          <a:p>
            <a:r>
              <a:rPr lang="en-US" sz="1800">
                <a:latin typeface="Courier" charset="0"/>
              </a:rPr>
              <a:t>		}</a:t>
            </a:r>
          </a:p>
          <a:p>
            <a:r>
              <a:rPr lang="en-US" sz="1800">
                <a:latin typeface="Courier" charset="0"/>
              </a:rPr>
              <a:t>	}</a:t>
            </a:r>
          </a:p>
          <a:p>
            <a:r>
              <a:rPr lang="en-US" sz="1800">
                <a:latin typeface="Courier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Coverage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Thread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run, start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yield, join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sleep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Synchronization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synchronized methods &amp;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wait/notify/</a:t>
            </a:r>
            <a:r>
              <a:rPr lang="en-US" dirty="0" err="1" smtClean="0">
                <a:ea typeface="ＭＳ Ｐゴシック" charset="-128"/>
              </a:rPr>
              <a:t>notifyAll</a:t>
            </a:r>
            <a:endParaRPr lang="en-US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conditions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52400" y="914400"/>
            <a:ext cx="8763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" charset="0"/>
              </a:rPr>
              <a:t>public class Main5 {</a:t>
            </a:r>
          </a:p>
          <a:p>
            <a:r>
              <a:rPr lang="en-US">
                <a:latin typeface="Courier" charset="0"/>
              </a:rPr>
              <a:t>	public static void main(String [] args) {</a:t>
            </a:r>
          </a:p>
          <a:p>
            <a:r>
              <a:rPr lang="en-US">
                <a:latin typeface="Courier" charset="0"/>
              </a:rPr>
              <a:t>		SharedData data = new SharedData();</a:t>
            </a:r>
          </a:p>
          <a:p>
            <a:r>
              <a:rPr lang="en-US">
                <a:latin typeface="Courier" charset="0"/>
              </a:rPr>
              <a:t>		MyThread t1 = new MyThread(data);</a:t>
            </a:r>
          </a:p>
          <a:p>
            <a:r>
              <a:rPr lang="en-US">
                <a:latin typeface="Courier" charset="0"/>
              </a:rPr>
              <a:t>		t1.start();</a:t>
            </a:r>
          </a:p>
          <a:p>
            <a:r>
              <a:rPr lang="en-US">
                <a:latin typeface="Courier" charset="0"/>
              </a:rPr>
              <a:t>		</a:t>
            </a:r>
          </a:p>
          <a:p>
            <a:r>
              <a:rPr lang="en-US">
                <a:latin typeface="Courier" charset="0"/>
              </a:rPr>
              <a:t>		for (;;) {</a:t>
            </a:r>
          </a:p>
          <a:p>
            <a:r>
              <a:rPr lang="en-US">
                <a:latin typeface="Courier" charset="0"/>
              </a:rPr>
              <a:t>			data.a--;</a:t>
            </a:r>
          </a:p>
          <a:p>
            <a:r>
              <a:rPr lang="en-US">
                <a:latin typeface="Courier" charset="0"/>
              </a:rPr>
              <a:t>		}</a:t>
            </a:r>
          </a:p>
          <a:p>
            <a:r>
              <a:rPr lang="en-US">
                <a:latin typeface="Courier" charset="0"/>
              </a:rPr>
              <a:t>	}</a:t>
            </a:r>
          </a:p>
          <a:p>
            <a:r>
              <a:rPr lang="en-US">
                <a:latin typeface="Courier" charset="0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4983163"/>
            <a:ext cx="77724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If we have multiple threads accessing this shared data, how do we synchronize access to ensure it remains in a consistent state?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Basic Tools for Synchronization in Java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Synchronized methods</a:t>
            </a:r>
          </a:p>
          <a:p>
            <a:r>
              <a:rPr lang="en-US" smtClean="0">
                <a:ea typeface="ＭＳ Ｐゴシック" charset="-128"/>
              </a:rPr>
              <a:t>Synchronized objects</a:t>
            </a:r>
          </a:p>
          <a:p>
            <a:r>
              <a:rPr lang="en-US" smtClean="0">
                <a:ea typeface="ＭＳ Ｐゴシック" charset="-128"/>
              </a:rPr>
              <a:t>Methods</a:t>
            </a:r>
          </a:p>
          <a:p>
            <a:pPr lvl="1"/>
            <a:r>
              <a:rPr lang="en-US" smtClean="0">
                <a:ea typeface="ＭＳ Ｐゴシック" charset="-128"/>
              </a:rPr>
              <a:t>wait</a:t>
            </a:r>
          </a:p>
          <a:p>
            <a:pPr lvl="1"/>
            <a:r>
              <a:rPr lang="en-US" smtClean="0">
                <a:ea typeface="ＭＳ Ｐゴシック" charset="-128"/>
              </a:rPr>
              <a:t>notify</a:t>
            </a:r>
          </a:p>
          <a:p>
            <a:pPr lvl="1"/>
            <a:r>
              <a:rPr lang="en-US" smtClean="0">
                <a:ea typeface="ＭＳ Ｐゴシック" charset="-128"/>
              </a:rPr>
              <a:t>notifyAll</a:t>
            </a:r>
          </a:p>
          <a:p>
            <a:r>
              <a:rPr lang="en-US" smtClean="0">
                <a:ea typeface="ＭＳ Ｐゴシック" charset="-128"/>
              </a:rPr>
              <a:t>Also should talk about condition variables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Thread Methods</a:t>
            </a:r>
            <a:endParaRPr lang="en-US" b="1" i="1" dirty="0" smtClean="0">
              <a:ea typeface="ＭＳ Ｐゴシック" charset="-128"/>
            </a:endParaRPr>
          </a:p>
        </p:txBody>
      </p:sp>
      <p:pic>
        <p:nvPicPr>
          <p:cNvPr id="136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8381" y="990600"/>
            <a:ext cx="817483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Synchronized Methods: Monitors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accent2"/>
                </a:solidFill>
                <a:ea typeface="ＭＳ Ｐゴシック" charset="-128"/>
              </a:rPr>
              <a:t>synchronized</a:t>
            </a:r>
            <a:r>
              <a:rPr lang="en-US" sz="2800" dirty="0" smtClean="0">
                <a:ea typeface="ＭＳ Ｐゴシック" charset="-128"/>
              </a:rPr>
              <a:t> keyword used with a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E.g.,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ea typeface="ＭＳ Ｐゴシック" charset="-128"/>
              </a:rPr>
              <a:t>public synchronized void </a:t>
            </a:r>
            <a:r>
              <a:rPr lang="en-US" sz="2000" dirty="0" err="1" smtClean="0">
                <a:ea typeface="ＭＳ Ｐゴシック" charset="-128"/>
              </a:rPr>
              <a:t>SetValue</a:t>
            </a:r>
            <a:r>
              <a:rPr lang="en-US" sz="2000" dirty="0" smtClean="0">
                <a:ea typeface="ＭＳ Ｐゴシック" charset="-128"/>
              </a:rPr>
              <a:t>()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ea typeface="ＭＳ Ｐゴシック" charset="-128"/>
              </a:rPr>
              <a:t>	// Update instance data structure.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ea typeface="ＭＳ Ｐゴシック" charset="-128"/>
              </a:rPr>
              <a:t>	// When the thread executes here,  it exclusively has the </a:t>
            </a:r>
            <a:r>
              <a:rPr lang="en-US" sz="2000" b="1" i="1" dirty="0" smtClean="0">
                <a:ea typeface="ＭＳ Ｐゴシック" charset="-128"/>
              </a:rPr>
              <a:t>monitor lock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Provides </a:t>
            </a:r>
            <a:r>
              <a:rPr lang="en-US" sz="2400" i="1" dirty="0" smtClean="0">
                <a:ea typeface="ＭＳ Ｐゴシック" charset="-128"/>
              </a:rPr>
              <a:t>instance-based</a:t>
            </a:r>
            <a:r>
              <a:rPr lang="en-US" sz="2400" dirty="0" smtClean="0">
                <a:ea typeface="ＭＳ Ｐゴシック" charset="-128"/>
              </a:rPr>
              <a:t> mutual exclusion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A lock is implicitly provided-- allows at most one thread to be executing the method at one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Used on a per method basis; not all methods in a class have to have this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But, you’ll need to design it right!!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Difference: Synchronized vs. Non-synchronized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Class with synchronized methods</a:t>
            </a:r>
          </a:p>
          <a:p>
            <a:pPr lvl="1"/>
            <a:r>
              <a:rPr lang="en-US" smtClean="0">
                <a:ea typeface="ＭＳ Ｐゴシック" charset="-128"/>
              </a:rPr>
              <a:t>How many threads can access the methods of an object?</a:t>
            </a:r>
          </a:p>
          <a:p>
            <a:r>
              <a:rPr lang="en-US" smtClean="0">
                <a:ea typeface="ＭＳ Ｐゴシック" charset="-128"/>
              </a:rPr>
              <a:t>Class with no synchronized methods</a:t>
            </a:r>
          </a:p>
          <a:p>
            <a:pPr lvl="1"/>
            <a:r>
              <a:rPr lang="en-US" smtClean="0">
                <a:ea typeface="ＭＳ Ｐゴシック" charset="-128"/>
              </a:rPr>
              <a:t>How many threads can access the methods of an object?</a:t>
            </a:r>
          </a:p>
          <a:p>
            <a:endParaRPr lang="en-US" smtClean="0">
              <a:ea typeface="ＭＳ Ｐゴシック" charset="-128"/>
            </a:endParaRPr>
          </a:p>
          <a:p>
            <a:pPr lvl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Example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Construct a queue (FIFO) data structure that can be used by two threads to access the queue data in a synchronized manner</a:t>
            </a:r>
          </a:p>
          <a:p>
            <a:pPr lvl="1"/>
            <a:r>
              <a:rPr lang="en-US" dirty="0" smtClean="0">
                <a:ea typeface="ＭＳ Ｐゴシック" charset="-128"/>
              </a:rPr>
              <a:t>Producer thread: Adds data into queue</a:t>
            </a:r>
          </a:p>
          <a:p>
            <a:pPr lvl="1"/>
            <a:r>
              <a:rPr lang="en-US" dirty="0" smtClean="0">
                <a:ea typeface="ＭＳ Ｐゴシック" charset="-128"/>
              </a:rPr>
              <a:t>Consumer thread: Removes data from queue</a:t>
            </a:r>
          </a:p>
          <a:p>
            <a:r>
              <a:rPr lang="en-US" dirty="0" smtClean="0">
                <a:ea typeface="ＭＳ Ｐゴシック" charset="-128"/>
              </a:rPr>
              <a:t>For one instance of the queue, only one thread should be able to modify the queue, i.e., we should have mutual exclusion on methods of one instance of the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pic>
        <p:nvPicPr>
          <p:cNvPr id="57349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858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228600" y="6488113"/>
            <a:ext cx="891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http://www.cprince.com/courses/cs5631/lectures/JavaThreads/SynchMainGeneric.java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"/>
            <a:ext cx="8305800" cy="609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228600" y="6488113"/>
            <a:ext cx="891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http://www.cprince.com/courses/cs5631/lectures/JavaThreads/SynchMainGeneric.java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pic>
        <p:nvPicPr>
          <p:cNvPr id="5939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76200"/>
            <a:ext cx="8077200" cy="630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228600" y="6488113"/>
            <a:ext cx="891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http://www.cprince.com/courses/cs5631/lectures/JavaThreads/SynchMainGeneric.java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pic>
        <p:nvPicPr>
          <p:cNvPr id="6144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75" y="1447800"/>
            <a:ext cx="935196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28600" y="6488113"/>
            <a:ext cx="891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http://www.cprince.com/courses/cs5631/lectures/JavaThreads/SynchMainGeneric.java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java.lang.Thread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77724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Two techniques to create threads in java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1) implementing the </a:t>
            </a:r>
            <a:r>
              <a:rPr lang="en-US" sz="2800" dirty="0" err="1" smtClean="0">
                <a:ea typeface="ＭＳ Ｐゴシック" charset="-128"/>
              </a:rPr>
              <a:t>Runnable</a:t>
            </a:r>
            <a:r>
              <a:rPr lang="en-US" sz="2800" dirty="0" smtClean="0">
                <a:ea typeface="ＭＳ Ｐゴシック" charset="-128"/>
              </a:rPr>
              <a:t>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The </a:t>
            </a:r>
            <a:r>
              <a:rPr lang="en-US" sz="2400" dirty="0" err="1" smtClean="0">
                <a:ea typeface="ＭＳ Ｐゴシック" charset="-128"/>
              </a:rPr>
              <a:t>Runnable</a:t>
            </a:r>
            <a:r>
              <a:rPr lang="en-US" sz="2400" dirty="0" smtClean="0">
                <a:ea typeface="ＭＳ Ｐゴシック" charset="-128"/>
              </a:rPr>
              <a:t> interface should be </a:t>
            </a:r>
            <a:r>
              <a:rPr lang="en-US" sz="2400" b="1" i="1" dirty="0" smtClean="0">
                <a:ea typeface="ＭＳ Ｐゴシック" charset="-128"/>
              </a:rPr>
              <a:t>implemented </a:t>
            </a:r>
            <a:r>
              <a:rPr lang="en-US" sz="2400" dirty="0" smtClean="0">
                <a:ea typeface="ＭＳ Ｐゴシック" charset="-128"/>
              </a:rPr>
              <a:t>by any  class whose instances are intended to be executed by a thread. The  class must define a method, called </a:t>
            </a:r>
            <a:r>
              <a:rPr lang="en-US" sz="2400" i="1" dirty="0" smtClean="0">
                <a:ea typeface="ＭＳ Ｐゴシック" charset="-128"/>
              </a:rPr>
              <a:t>run</a:t>
            </a:r>
            <a:r>
              <a:rPr lang="en-US" sz="2400" dirty="0" smtClean="0">
                <a:ea typeface="ＭＳ Ｐゴシック" charset="-128"/>
              </a:rPr>
              <a:t>, with no arguments.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invoke Thread constructor with an instance of this </a:t>
            </a:r>
            <a:r>
              <a:rPr lang="en-US" sz="2400" dirty="0" err="1" smtClean="0">
                <a:ea typeface="ＭＳ Ｐゴシック" charset="-128"/>
              </a:rPr>
              <a:t>Runnable</a:t>
            </a:r>
            <a:r>
              <a:rPr lang="en-US" sz="2400" dirty="0" smtClean="0">
                <a:ea typeface="ＭＳ Ｐゴシック" charset="-128"/>
              </a:rPr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charset="-128"/>
              </a:rPr>
              <a:t>2) extending Thread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Define a subclass of </a:t>
            </a:r>
            <a:r>
              <a:rPr lang="en-US" sz="2400" dirty="0" err="1" smtClean="0">
                <a:ea typeface="ＭＳ Ｐゴシック" charset="-128"/>
              </a:rPr>
              <a:t>java.lang.Thread</a:t>
            </a:r>
            <a:endParaRPr lang="en-US" sz="2400" dirty="0" smtClean="0">
              <a:ea typeface="ＭＳ Ｐゴシック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Define a </a:t>
            </a:r>
            <a:r>
              <a:rPr lang="en-US" sz="2000" i="1" dirty="0" smtClean="0">
                <a:ea typeface="ＭＳ Ｐゴシック" charset="-128"/>
              </a:rPr>
              <a:t>run</a:t>
            </a:r>
            <a:r>
              <a:rPr lang="en-US" sz="2000" dirty="0" smtClean="0">
                <a:ea typeface="ＭＳ Ｐゴシック" charset="-128"/>
              </a:rPr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In another thread (e.g., the main), create an instance of the Thread subclass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Then, call </a:t>
            </a:r>
            <a:r>
              <a:rPr lang="en-US" sz="2000" i="1" dirty="0" smtClean="0">
                <a:ea typeface="ＭＳ Ｐゴシック" charset="-128"/>
              </a:rPr>
              <a:t>start</a:t>
            </a:r>
            <a:r>
              <a:rPr lang="en-US" sz="2000" dirty="0" smtClean="0">
                <a:ea typeface="ＭＳ Ｐゴシック" charset="-128"/>
              </a:rPr>
              <a:t> method of that instance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Let’s run this and see what happens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66988C3-6133-4CC5-8EE4-C889BD9F8A21}" type="slidenum">
              <a:rPr lang="en-US"/>
              <a:pPr/>
              <a:t>30</a:t>
            </a:fld>
            <a:endParaRPr lang="en-US"/>
          </a:p>
        </p:txBody>
      </p:sp>
      <p:pic>
        <p:nvPicPr>
          <p:cNvPr id="62469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02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pic>
        <p:nvPicPr>
          <p:cNvPr id="6349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012238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Ooops! What happened?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pic>
        <p:nvPicPr>
          <p:cNvPr id="64517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1524000"/>
            <a:ext cx="7785295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609600" y="76200"/>
            <a:ext cx="7772400" cy="41148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This implementation has a problem! The Consumer prints, which slows it down a LOT, and thus the producer is faster, and thus the producer fills up the queue, and causes heap space to run out!!</a:t>
            </a:r>
          </a:p>
          <a:p>
            <a:r>
              <a:rPr lang="en-US" dirty="0" smtClean="0">
                <a:ea typeface="ＭＳ Ｐゴシック" charset="-128"/>
              </a:rPr>
              <a:t>Would like to alter this program to limit the maximum number of items that are stored in the queue.</a:t>
            </a:r>
          </a:p>
          <a:p>
            <a:r>
              <a:rPr lang="en-US" b="1" i="1" dirty="0" smtClean="0">
                <a:ea typeface="ＭＳ Ｐゴシック" charset="-128"/>
              </a:rPr>
              <a:t>Goal</a:t>
            </a:r>
            <a:r>
              <a:rPr lang="en-US" dirty="0" smtClean="0">
                <a:ea typeface="ＭＳ Ｐゴシック" charset="-128"/>
              </a:rPr>
              <a:t>: have the producer </a:t>
            </a:r>
            <a:r>
              <a:rPr lang="en-US" b="1" i="1" dirty="0" smtClean="0">
                <a:ea typeface="ＭＳ Ｐゴシック" charset="-128"/>
              </a:rPr>
              <a:t>block </a:t>
            </a:r>
            <a:r>
              <a:rPr lang="en-US" dirty="0" smtClean="0">
                <a:ea typeface="ＭＳ Ｐゴシック" charset="-128"/>
              </a:rPr>
              <a:t>(wait) when the queue reaches some fixed size limit </a:t>
            </a:r>
          </a:p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Better to have the Remove block (wait) when the queue is empty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I.e., presently we are doing a “busy wait” (also called polling)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We are repeatedly checking the queue to see if it has data, and using up too much CPU time doing this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wait method (see also java.lang.Object)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Does a blocking (not busy) wait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Relative to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E.g., Used within a synchronized method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Releases lock on Object and waits until a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Blocks calling process until notify() or notifyAll() is called on same object instance (or exception occurs)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Typically used within a loop to re-check a condition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wait(long millis); // bounded wait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10600" cy="1143000"/>
          </a:xfrm>
        </p:spPr>
        <p:txBody>
          <a:bodyPr/>
          <a:lstStyle/>
          <a:p>
            <a:pPr eaLnBrk="1" hangingPunct="1"/>
            <a:r>
              <a:rPr lang="en-US" sz="4800" smtClean="0">
                <a:ea typeface="ＭＳ Ｐゴシック" charset="-128"/>
              </a:rPr>
              <a:t>notify and notifyAll methods (see also java.lang.Object)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Stop a process from waiting– wakes it up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Relative to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E.g., Used within a synchronized method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Wakes up a blocked thread (notify) or all blocked threads (</a:t>
            </a:r>
            <a:r>
              <a:rPr lang="en-US" dirty="0" err="1" smtClean="0">
                <a:ea typeface="ＭＳ Ｐゴシック" charset="-128"/>
              </a:rPr>
              <a:t>notifyAll</a:t>
            </a:r>
            <a:r>
              <a:rPr lang="en-US" dirty="0" smtClean="0"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One woken thread reacquires lock; The awakened thread will not be able to proceed until the current thread relinquishes the lock on this object.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For notify, if more than one thread available to be woken, then one is picked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Typical use of </a:t>
            </a:r>
            <a:r>
              <a:rPr lang="en-US" i="1" smtClean="0">
                <a:ea typeface="ＭＳ Ｐゴシック" charset="-128"/>
              </a:rPr>
              <a:t>wait </a:t>
            </a:r>
            <a:r>
              <a:rPr lang="en-US" smtClean="0">
                <a:ea typeface="ＭＳ Ｐゴシック" charset="-128"/>
              </a:rPr>
              <a:t>within a synchronized method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915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charset="-128"/>
              </a:rPr>
              <a:t>while (condition not true) {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charset="-128"/>
              </a:rPr>
              <a:t>	try {	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charset="-128"/>
              </a:rPr>
              <a:t>		wait(); // </a:t>
            </a:r>
            <a:r>
              <a:rPr lang="en-US" dirty="0" err="1" smtClean="0">
                <a:ea typeface="ＭＳ Ｐゴシック" charset="-128"/>
              </a:rPr>
              <a:t>this.wait</a:t>
            </a:r>
            <a:r>
              <a:rPr lang="en-US" dirty="0" smtClean="0">
                <a:ea typeface="ＭＳ Ｐゴシック" charset="-128"/>
              </a:rPr>
              <a:t>();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charset="-128"/>
              </a:rPr>
              <a:t>	} catch( ) {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charset="-128"/>
              </a:rPr>
              <a:t>		</a:t>
            </a:r>
            <a:r>
              <a:rPr lang="en-US" dirty="0" err="1" smtClean="0">
                <a:ea typeface="ＭＳ Ｐゴシック" charset="-128"/>
              </a:rPr>
              <a:t>System.out.println</a:t>
            </a:r>
            <a:r>
              <a:rPr lang="en-US" dirty="0" smtClean="0">
                <a:ea typeface="ＭＳ Ｐゴシック" charset="-128"/>
              </a:rPr>
              <a:t>(“Interrupted!”);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charset="-128"/>
              </a:rPr>
              <a:t>	}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charset="-128"/>
              </a:rPr>
              <a:t>}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charset="-128"/>
              </a:rPr>
              <a:t>// After loop, condition now true &amp; thread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charset="-128"/>
              </a:rPr>
              <a:t>// has monitor lock for </a:t>
            </a:r>
            <a:r>
              <a:rPr lang="en-US" b="1" i="1" dirty="0" smtClean="0">
                <a:ea typeface="ＭＳ Ｐゴシック" charset="-128"/>
              </a:rPr>
              <a:t>this </a:t>
            </a:r>
            <a:r>
              <a:rPr lang="en-US" dirty="0" smtClean="0">
                <a:ea typeface="ＭＳ Ｐゴシック" charset="-128"/>
              </a:rPr>
              <a:t>object instance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Example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Extend the example from before: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a queue (FIFO) data structure that can be used by two threads to access the queue data in a synchronized manner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This time, use wait &amp; notify to block the Producer thread if the queue is full, and block Consumer thread if the queue is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Re-checking Monitor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sz="2800" smtClean="0">
                <a:ea typeface="ＭＳ Ｐゴシック" charset="-128"/>
              </a:rPr>
              <a:t>wait/notify</a:t>
            </a:r>
          </a:p>
          <a:p>
            <a:pPr lvl="1">
              <a:buFontTx/>
              <a:buChar char="•"/>
            </a:pPr>
            <a:r>
              <a:rPr lang="en-US" smtClean="0">
                <a:ea typeface="ＭＳ Ｐゴシック" charset="-128"/>
              </a:rPr>
              <a:t>After receiving a notify, a process waiting on a condition may not be next to gain access to monitor (to the data)</a:t>
            </a:r>
          </a:p>
          <a:p>
            <a:pPr lvl="2"/>
            <a:r>
              <a:rPr lang="en-US" sz="2800" smtClean="0">
                <a:ea typeface="ＭＳ Ｐゴシック" charset="-128"/>
              </a:rPr>
              <a:t>E.g., occurs if notifyAll used</a:t>
            </a:r>
          </a:p>
          <a:p>
            <a:pPr lvl="1">
              <a:buFontTx/>
              <a:buChar char="•"/>
            </a:pPr>
            <a:r>
              <a:rPr lang="en-US" smtClean="0">
                <a:ea typeface="ＭＳ Ｐゴシック" charset="-128"/>
              </a:rPr>
              <a:t>Process may need to re-check the conditions upon which it was waiting</a:t>
            </a:r>
          </a:p>
          <a:p>
            <a:r>
              <a:rPr lang="en-US" sz="2400" smtClean="0">
                <a:ea typeface="ＭＳ Ｐゴシック" charset="-128"/>
              </a:rPr>
              <a:t>An “awakened thread will compete in the usual manner with any other threads that might be actively competing to synchronize on this object; for example, the awakened thread enjoys no reliable privilege or disadvantage in being the next thread to lock this object.” (http://java.sun.com/j2se/1.5.0/docs/api/)</a:t>
            </a:r>
          </a:p>
          <a:p>
            <a:endParaRPr lang="en-US" sz="280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Example 1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Create 2 threads from the Main, then start them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Threads will be instances of different thread sub-classes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InterruptedException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Wait can be woken by the exception, I.e., for reasons other than notify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Sometimes this can be handled as part of the process of re-checking conditions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There is another way to handle it too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smtClean="0">
                <a:ea typeface="ＭＳ Ｐゴシック" charset="-128"/>
              </a:rPr>
              <a:t>Exception in Wait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914400" y="838200"/>
            <a:ext cx="7239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// In a synchronized method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// check your condition, e.g., with a semaphore</a:t>
            </a:r>
          </a:p>
          <a:p>
            <a:pPr eaLnBrk="0" hangingPunct="0"/>
            <a:r>
              <a:rPr lang="en-US"/>
              <a:t>// operation, test “value” member variable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if /* or while */ (/* condition */) {</a:t>
            </a:r>
          </a:p>
          <a:p>
            <a:pPr eaLnBrk="0" hangingPunct="0"/>
            <a:r>
              <a:rPr lang="en-US"/>
              <a:t>    boolean interrupted;</a:t>
            </a:r>
          </a:p>
          <a:p>
            <a:pPr eaLnBrk="0" hangingPunct="0"/>
            <a:r>
              <a:rPr lang="en-US"/>
              <a:t>    do {</a:t>
            </a:r>
          </a:p>
          <a:p>
            <a:pPr eaLnBrk="0" hangingPunct="0"/>
            <a:r>
              <a:rPr lang="en-US"/>
              <a:t>        interrupted = false;</a:t>
            </a:r>
          </a:p>
          <a:p>
            <a:pPr eaLnBrk="0" hangingPunct="0"/>
            <a:r>
              <a:rPr lang="en-US"/>
              <a:t>        try {</a:t>
            </a:r>
          </a:p>
          <a:p>
            <a:pPr eaLnBrk="0" hangingPunct="0"/>
            <a:r>
              <a:rPr lang="en-US"/>
              <a:t>            wait();</a:t>
            </a:r>
          </a:p>
          <a:p>
            <a:pPr eaLnBrk="0" hangingPunct="0"/>
            <a:r>
              <a:rPr lang="en-US"/>
              <a:t>        } catch (InterruptedException e) {</a:t>
            </a:r>
          </a:p>
          <a:p>
            <a:pPr eaLnBrk="0" hangingPunct="0"/>
            <a:r>
              <a:rPr lang="en-US"/>
              <a:t>            interrupted = true;</a:t>
            </a:r>
          </a:p>
          <a:p>
            <a:pPr eaLnBrk="0" hangingPunct="0"/>
            <a:r>
              <a:rPr lang="en-US"/>
              <a:t>        }</a:t>
            </a:r>
          </a:p>
          <a:p>
            <a:pPr eaLnBrk="0" hangingPunct="0"/>
            <a:r>
              <a:rPr lang="en-US"/>
              <a:t>     } while (interrupted);</a:t>
            </a:r>
          </a:p>
          <a:p>
            <a:pPr eaLnBrk="0" hangingPunct="0"/>
            <a:r>
              <a:rPr lang="en-US"/>
              <a:t>}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6019800" y="3124200"/>
            <a:ext cx="3124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8A6C1"/>
                </a:solidFill>
              </a:rPr>
              <a:t>Only allows release from wait caused by notify or notifyAll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Synchronized Blocks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Synchronized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Implicitly lock is on </a:t>
            </a:r>
            <a:r>
              <a:rPr lang="en-US" i="1" smtClean="0">
                <a:ea typeface="ＭＳ Ｐゴシック" charset="-128"/>
              </a:rPr>
              <a:t>this</a:t>
            </a:r>
            <a:r>
              <a:rPr lang="en-US" smtClean="0">
                <a:ea typeface="ＭＳ Ｐゴシック" charset="-128"/>
              </a:rPr>
              <a:t> object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Synchronized </a:t>
            </a:r>
            <a:r>
              <a:rPr lang="en-US" i="1" smtClean="0">
                <a:ea typeface="ＭＳ Ｐゴシック" charset="-128"/>
              </a:rPr>
              <a:t>blocks</a:t>
            </a:r>
            <a:endParaRPr lang="en-US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lock on an arbitrary, specified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similar to condition variables in monitors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but need to have a synchronized block around an object before wait/notify used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use wait/notify on the object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Syntax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85800" y="4343400"/>
            <a:ext cx="7772400" cy="1524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For example, this allows you to synchronize just a few lines of code, or to synchronize on the basis of an arbitrary object</a:t>
            </a:r>
          </a:p>
        </p:txBody>
      </p:sp>
      <p:sp>
        <p:nvSpPr>
          <p:cNvPr id="81925" name="Rectangle 3"/>
          <p:cNvSpPr txBox="1">
            <a:spLocks noChangeArrowheads="1"/>
          </p:cNvSpPr>
          <p:nvPr/>
        </p:nvSpPr>
        <p:spPr bwMode="auto">
          <a:xfrm>
            <a:off x="762000" y="1066800"/>
            <a:ext cx="7772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synchronized (object)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// object.wait()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// object.notify()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// object.notifyAll()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Another Example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41148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Suppose in a Global File Table, suppose that per open file you keep an</a:t>
            </a:r>
          </a:p>
          <a:p>
            <a:pPr>
              <a:buFontTx/>
              <a:buNone/>
            </a:pPr>
            <a:r>
              <a:rPr lang="en-US" smtClean="0">
                <a:ea typeface="ＭＳ Ｐゴシック" charset="-128"/>
              </a:rPr>
              <a:t>Object Lock; </a:t>
            </a:r>
          </a:p>
          <a:p>
            <a:r>
              <a:rPr lang="en-US" smtClean="0">
                <a:ea typeface="ＭＳ Ｐゴシック" charset="-128"/>
              </a:rPr>
              <a:t>you can then use a synchronized block to make sure that some operations only get done in a mutually exclusive manner on the file </a:t>
            </a:r>
          </a:p>
          <a:p>
            <a:pPr>
              <a:buFontTx/>
              <a:buNone/>
            </a:pPr>
            <a:r>
              <a:rPr lang="en-US" smtClean="0">
                <a:ea typeface="ＭＳ Ｐゴシック" charset="-128"/>
              </a:rPr>
              <a:t>synchronized (file[i].Lock) {</a:t>
            </a:r>
          </a:p>
          <a:p>
            <a:pPr>
              <a:buFontTx/>
              <a:buNone/>
            </a:pPr>
            <a:r>
              <a:rPr lang="en-US" smtClean="0">
                <a:ea typeface="ＭＳ Ｐゴシック" charset="-128"/>
              </a:rPr>
              <a:t>		// if we get to here we’re the only one</a:t>
            </a:r>
          </a:p>
          <a:p>
            <a:pPr>
              <a:buFontTx/>
              <a:buNone/>
            </a:pPr>
            <a:r>
              <a:rPr lang="en-US" smtClean="0">
                <a:ea typeface="ＭＳ Ｐゴシック" charset="-128"/>
              </a:rPr>
              <a:t>		// accessing file i</a:t>
            </a:r>
          </a:p>
          <a:p>
            <a:pPr>
              <a:buFontTx/>
              <a:buNone/>
            </a:pPr>
            <a:r>
              <a:rPr lang="en-US" smtClean="0">
                <a:ea typeface="ＭＳ Ｐゴシック" charset="-128"/>
              </a:rPr>
              <a:t>}</a:t>
            </a:r>
          </a:p>
          <a:p>
            <a:pPr>
              <a:buFontTx/>
              <a:buNone/>
            </a:pPr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Conditions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7772400" cy="4114800"/>
          </a:xfrm>
        </p:spPr>
        <p:txBody>
          <a:bodyPr/>
          <a:lstStyle/>
          <a:p>
            <a:r>
              <a:rPr lang="en-US" sz="2400" dirty="0" smtClean="0">
                <a:ea typeface="ＭＳ Ｐゴシック" charset="-128"/>
              </a:rPr>
              <a:t>Java interface: </a:t>
            </a:r>
          </a:p>
          <a:p>
            <a:pPr lvl="1"/>
            <a:r>
              <a:rPr lang="en-US" sz="1400" dirty="0" smtClean="0">
                <a:ea typeface="ＭＳ Ｐゴシック" charset="-128"/>
              </a:rPr>
              <a:t>http://download.oracle.com/javase/6/docs/api/java/util/concurrent/locks/Condition.html</a:t>
            </a:r>
          </a:p>
          <a:p>
            <a:r>
              <a:rPr lang="en-US" dirty="0" smtClean="0">
                <a:ea typeface="ＭＳ Ｐゴシック" charset="-128"/>
              </a:rPr>
              <a:t>Let’s you have multiple independent wait events for a monitor</a:t>
            </a:r>
          </a:p>
          <a:p>
            <a:r>
              <a:rPr lang="en-US" dirty="0" smtClean="0">
                <a:ea typeface="ＭＳ Ｐゴシック" charset="-128"/>
              </a:rPr>
              <a:t>So, have one monitor lock, but can wait within the monitor for more than one reason</a:t>
            </a:r>
          </a:p>
          <a:p>
            <a:r>
              <a:rPr lang="en-US" dirty="0" smtClean="0">
                <a:ea typeface="ＭＳ Ｐゴシック" charset="-128"/>
              </a:rPr>
              <a:t>Use await/signal (not wait/notify)</a:t>
            </a:r>
          </a:p>
          <a:p>
            <a:r>
              <a:rPr lang="en-US" dirty="0" smtClean="0">
                <a:ea typeface="ＭＳ Ｐゴシック" charset="-128"/>
              </a:rPr>
              <a:t>Also: Must have explicit lock (don’t use </a:t>
            </a:r>
            <a:r>
              <a:rPr lang="en-US" i="1" dirty="0" smtClean="0">
                <a:ea typeface="ＭＳ Ｐゴシック" charset="-128"/>
              </a:rPr>
              <a:t>synchronized </a:t>
            </a:r>
            <a:r>
              <a:rPr lang="en-US" dirty="0" smtClean="0">
                <a:ea typeface="ＭＳ Ｐゴシック" charset="-128"/>
              </a:rPr>
              <a:t>keyword)</a:t>
            </a:r>
          </a:p>
          <a:p>
            <a:r>
              <a:rPr lang="en-US" dirty="0" smtClean="0">
                <a:ea typeface="ＭＳ Ｐゴシック" charset="-128"/>
              </a:rPr>
              <a:t>Lock monitor as </a:t>
            </a:r>
            <a:r>
              <a:rPr lang="en-US" b="1" i="1" dirty="0" smtClean="0">
                <a:ea typeface="ＭＳ Ｐゴシック" charset="-128"/>
              </a:rPr>
              <a:t>very first </a:t>
            </a:r>
            <a:r>
              <a:rPr lang="en-US" dirty="0" smtClean="0">
                <a:ea typeface="ＭＳ Ｐゴシック" charset="-128"/>
              </a:rPr>
              <a:t>thing you do</a:t>
            </a:r>
          </a:p>
          <a:p>
            <a:r>
              <a:rPr lang="en-US" dirty="0" smtClean="0">
                <a:ea typeface="ＭＳ Ｐゴシック" charset="-128"/>
              </a:rPr>
              <a:t>Unlock monitor as </a:t>
            </a:r>
            <a:r>
              <a:rPr lang="en-US" b="1" i="1" dirty="0" smtClean="0">
                <a:ea typeface="ＭＳ Ｐゴシック" charset="-128"/>
              </a:rPr>
              <a:t>very last </a:t>
            </a:r>
            <a:r>
              <a:rPr lang="en-US" dirty="0" smtClean="0">
                <a:ea typeface="ＭＳ Ｐゴシック" charset="-128"/>
              </a:rPr>
              <a:t>thing you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END!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D14F2EB-5013-49CE-A5A0-5518C027D9D1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&amp; Resource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Java Threads by Scott Oaks &amp; Henry Wong (O’Reilly)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API docs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>
                <a:ea typeface="ＭＳ Ｐゴシック" charset="-128"/>
              </a:rPr>
              <a:t>http://download.oracle.com/javase/6/docs/api/</a:t>
            </a:r>
          </a:p>
          <a:p>
            <a:pPr lvl="3">
              <a:lnSpc>
                <a:spcPct val="90000"/>
              </a:lnSpc>
            </a:pPr>
            <a:r>
              <a:rPr lang="en-US" sz="1600" dirty="0" err="1" smtClean="0">
                <a:ea typeface="ＭＳ Ｐゴシック" charset="-128"/>
              </a:rPr>
              <a:t>java.lang.Thread</a:t>
            </a:r>
            <a:r>
              <a:rPr lang="en-US" sz="1600" dirty="0" smtClean="0">
                <a:ea typeface="ＭＳ Ｐゴシック" charset="-128"/>
              </a:rPr>
              <a:t>, </a:t>
            </a:r>
            <a:r>
              <a:rPr lang="en-US" sz="1600" dirty="0" err="1" smtClean="0">
                <a:ea typeface="ＭＳ Ｐゴシック" charset="-128"/>
              </a:rPr>
              <a:t>java.lang.Runnable</a:t>
            </a:r>
            <a:endParaRPr lang="en-US" sz="1200" dirty="0" smtClean="0">
              <a:ea typeface="ＭＳ Ｐゴシック" charset="-128"/>
            </a:endParaRPr>
          </a:p>
          <a:p>
            <a:pPr lvl="3">
              <a:lnSpc>
                <a:spcPct val="90000"/>
              </a:lnSpc>
            </a:pPr>
            <a:r>
              <a:rPr lang="en-US" sz="1600" dirty="0" err="1" smtClean="0">
                <a:ea typeface="ＭＳ Ｐゴシック" charset="-128"/>
              </a:rPr>
              <a:t>java.lang.Object</a:t>
            </a:r>
            <a:r>
              <a:rPr lang="en-US" sz="1600" dirty="0" smtClean="0">
                <a:ea typeface="ＭＳ Ｐゴシック" charset="-128"/>
              </a:rPr>
              <a:t>, </a:t>
            </a:r>
            <a:r>
              <a:rPr lang="en-US" sz="1600" dirty="0" err="1" smtClean="0">
                <a:ea typeface="ＭＳ Ｐゴシック" charset="-128"/>
              </a:rPr>
              <a:t>java.util.concurrent</a:t>
            </a:r>
            <a:endParaRPr lang="en-US" sz="1400" dirty="0" smtClean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Tutorials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>
                <a:ea typeface="ＭＳ Ｐゴシック" charset="-128"/>
              </a:rPr>
              <a:t>http://download.oracle.com/javase/tutorial/essential/concurrency/index.html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>
                <a:ea typeface="ＭＳ Ｐゴシック" charset="-128"/>
              </a:rPr>
              <a:t>http://download.oracle.com/javase/tutorial/essential/concurrency/procthread.html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Introduction to Java Threads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ea typeface="ＭＳ Ｐゴシック" charset="-128"/>
              </a:rPr>
              <a:t>http://www.javaworld.com/javaworld/jw-04-1996/jw-04-threads.html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Thread safety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>
                <a:ea typeface="ＭＳ Ｐゴシック" charset="-128"/>
              </a:rPr>
              <a:t>http://en.wikipedia.org/wiki/Thread-safety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http://www.javaworld.com/jw-08-1998/jw-08-techniques.html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Example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Implement </a:t>
            </a:r>
            <a:r>
              <a:rPr lang="en-US" smtClean="0">
                <a:solidFill>
                  <a:schemeClr val="accent2"/>
                </a:solidFill>
                <a:ea typeface="ＭＳ Ｐゴシック" charset="-128"/>
              </a:rPr>
              <a:t>Semaphore</a:t>
            </a:r>
            <a:r>
              <a:rPr lang="en-US" smtClean="0">
                <a:ea typeface="ＭＳ Ｐゴシック" charset="-128"/>
              </a:rPr>
              <a:t> class with Java synchronization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Provide constructor, and P (wait) and V (signal)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Use synchronized methods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and Java wait/notify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Note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Java implements Semaphores—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smtClean="0">
                <a:ea typeface="ＭＳ Ｐゴシック" charset="-128"/>
              </a:rPr>
              <a:t>http://java.sun.com/j2se/1.5.0/docs/api/java/util/concurrent/Semaphore.html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mtClean="0">
              <a:ea typeface="ＭＳ Ｐゴシック" charset="-128"/>
            </a:endParaRPr>
          </a:p>
        </p:txBody>
      </p:sp>
      <p:sp>
        <p:nvSpPr>
          <p:cNvPr id="880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7BCA789-71C8-45C3-A89B-053F0A13560B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java.lang.Runnable Interface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ea typeface="ＭＳ Ｐゴシック" charset="-128"/>
              </a:rPr>
              <a:t>The Runnable interface should be implemented by any  class whose instances are intended to be executed by a thread. The  class must define a method of no arguments called </a:t>
            </a:r>
            <a:r>
              <a:rPr lang="en-US" sz="2800" i="1" smtClean="0">
                <a:ea typeface="ＭＳ Ｐゴシック" charset="-128"/>
              </a:rPr>
              <a:t>run</a:t>
            </a:r>
            <a:r>
              <a:rPr lang="en-US" sz="2800" smtClean="0">
                <a:ea typeface="ＭＳ Ｐゴシック" charset="-128"/>
              </a:rPr>
              <a:t>.</a:t>
            </a:r>
          </a:p>
          <a:p>
            <a:pPr eaLnBrk="1" hangingPunct="1"/>
            <a:r>
              <a:rPr lang="en-US" sz="2800" smtClean="0">
                <a:ea typeface="ＭＳ Ｐゴシック" charset="-128"/>
              </a:rPr>
              <a:t>Known Implementing Classes: </a:t>
            </a:r>
          </a:p>
          <a:p>
            <a:pPr lvl="1" eaLnBrk="1" hangingPunct="1"/>
            <a:r>
              <a:rPr lang="en-US" sz="2400" smtClean="0">
                <a:ea typeface="ＭＳ Ｐゴシック" charset="-128"/>
              </a:rPr>
              <a:t>AsyncBoxView.ChildState, FutureTask, RenderableImageProducer, </a:t>
            </a:r>
            <a:r>
              <a:rPr lang="en-US" sz="2400" smtClean="0">
                <a:solidFill>
                  <a:schemeClr val="accent2"/>
                </a:solidFill>
                <a:ea typeface="ＭＳ Ｐゴシック" charset="-128"/>
              </a:rPr>
              <a:t>Thread</a:t>
            </a:r>
            <a:r>
              <a:rPr lang="en-US" sz="2400" smtClean="0">
                <a:ea typeface="ＭＳ Ｐゴシック" charset="-128"/>
              </a:rPr>
              <a:t>, TimerTask</a:t>
            </a:r>
          </a:p>
          <a:p>
            <a:pPr eaLnBrk="1" hangingPunct="1"/>
            <a:r>
              <a:rPr lang="en-US" sz="2800" smtClean="0">
                <a:ea typeface="ＭＳ Ｐゴシック" charset="-128"/>
              </a:rPr>
              <a:t>From http://java.sun.com/j2se/1.5.0/docs/api/</a:t>
            </a:r>
          </a:p>
          <a:p>
            <a:pPr eaLnBrk="1" hangingPunct="1"/>
            <a:r>
              <a:rPr lang="en-US" sz="2800" smtClean="0">
                <a:ea typeface="ＭＳ Ｐゴシック" charset="-128"/>
              </a:rPr>
              <a:t>Runnable can be used to create threads</a:t>
            </a:r>
          </a:p>
          <a:p>
            <a:pPr lvl="1" eaLnBrk="1" hangingPunct="1"/>
            <a:r>
              <a:rPr lang="en-US" sz="2400" smtClean="0">
                <a:ea typeface="ＭＳ Ｐゴシック" charset="-128"/>
              </a:rPr>
              <a:t>See p.136-137 of text </a:t>
            </a:r>
          </a:p>
        </p:txBody>
      </p:sp>
      <p:sp>
        <p:nvSpPr>
          <p:cNvPr id="901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8E42955-07C4-4384-A415-7BA03248D267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81000"/>
            <a:ext cx="7848600" cy="617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class MyThreadA extends Thread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public void run() { // entry point for thread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	for (;;)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		System.out.println("hello world1");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class MyThreadB extends Thread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public void run() { // entry point for thread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	for (;;)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		System.out.println("hello world2");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public class Main1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public static void main(String [] args)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	MyThreadA t1 = new MyThreadA();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	MyThreadB t2 = new MyThreadB();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	t1.start();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	t2.start();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smtClean="0">
                <a:latin typeface="Courier" charset="0"/>
                <a:ea typeface="ＭＳ Ｐゴシック" charset="-128"/>
              </a:rPr>
              <a:t>		// main terminates, but in Java the other threads keep running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smtClean="0">
                <a:latin typeface="Courier" charset="0"/>
                <a:ea typeface="ＭＳ Ｐゴシック" charset="-128"/>
              </a:rPr>
              <a:t>		// and hence Java program continues running</a:t>
            </a:r>
            <a:endParaRPr lang="en-US" sz="1500" smtClean="0">
              <a:latin typeface="Courier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smtClean="0">
                <a:latin typeface="Courier" charset="0"/>
                <a:ea typeface="ＭＳ Ｐゴシック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500" smtClean="0">
              <a:latin typeface="Courier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50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Example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Two producer threads (A &amp; B), and one consumer thread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Consumer needs one type of item from thread A and one type of item from thread B before it can proceed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Use a loop and a wait and recheck conditions in the consumer</a:t>
            </a:r>
          </a:p>
        </p:txBody>
      </p:sp>
      <p:sp>
        <p:nvSpPr>
          <p:cNvPr id="931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8AD2296-90F5-49F8-B257-0F35C34150BB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952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952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DE93D51-8895-4A77-8134-1195BC1BE45F}" type="slidenum">
              <a:rPr lang="en-US"/>
              <a:pPr/>
              <a:t>51</a:t>
            </a:fld>
            <a:endParaRPr lang="en-US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828800" y="119063"/>
          <a:ext cx="4953000" cy="6662737"/>
        </p:xfrm>
        <a:graphic>
          <a:graphicData uri="http://schemas.openxmlformats.org/presentationml/2006/ole">
            <p:oleObj spid="_x0000_s95235" name="Document" r:id="rId3" imgW="16461498" imgH="22139190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962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9626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648ADF6-801A-4E17-A55B-A5E03895A1B5}" type="slidenum">
              <a:rPr lang="en-US"/>
              <a:pPr/>
              <a:t>52</a:t>
            </a:fld>
            <a:endParaRPr lang="en-US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1981200" y="125413"/>
          <a:ext cx="5029200" cy="7113587"/>
        </p:xfrm>
        <a:graphic>
          <a:graphicData uri="http://schemas.openxmlformats.org/presentationml/2006/ole">
            <p:oleObj spid="_x0000_s96259" name="Document" r:id="rId3" imgW="16461498" imgH="23282350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972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9728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8147189-C87B-4EC2-A011-B1AD19926AC7}" type="slidenum">
              <a:rPr lang="en-US"/>
              <a:pPr/>
              <a:t>53</a:t>
            </a:fld>
            <a:endParaRPr lang="en-US"/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0" y="381000"/>
          <a:ext cx="9144000" cy="5562600"/>
        </p:xfrm>
        <a:graphic>
          <a:graphicData uri="http://schemas.openxmlformats.org/presentationml/2006/ole">
            <p:oleObj spid="_x0000_s97283" name="Document" r:id="rId3" imgW="16461498" imgH="7049484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19800" y="-381000"/>
            <a:ext cx="3581400" cy="2057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Blocking Remove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// only 1 thread can use Add or Remove at a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class SynchQueue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public LinkedList&lt;Integer&gt; 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SynchQueue 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	l = new LinkedList&lt;Integer&gt;();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public synchronized void Add(Integer elem)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	l.addLast(elem);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	</a:t>
            </a:r>
            <a:r>
              <a:rPr lang="en-US" sz="1400" smtClean="0">
                <a:solidFill>
                  <a:srgbClr val="FF0000"/>
                </a:solidFill>
                <a:ea typeface="ＭＳ Ｐゴシック" charset="-128"/>
              </a:rPr>
              <a:t>notify();</a:t>
            </a:r>
            <a:endParaRPr lang="en-US" sz="1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public synchronized Integer Remove()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	</a:t>
            </a:r>
            <a:r>
              <a:rPr lang="en-US" sz="1400" smtClean="0">
                <a:solidFill>
                  <a:srgbClr val="FF0000"/>
                </a:solidFill>
                <a:ea typeface="ＭＳ Ｐゴシック" charset="-128"/>
              </a:rPr>
              <a:t>while</a:t>
            </a:r>
            <a:r>
              <a:rPr lang="en-US" sz="1400" smtClean="0">
                <a:ea typeface="ＭＳ Ｐゴシック" charset="-128"/>
              </a:rPr>
              <a:t> (l.size()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		</a:t>
            </a:r>
            <a:r>
              <a:rPr lang="en-US" sz="1400" smtClean="0">
                <a:solidFill>
                  <a:srgbClr val="FF0000"/>
                </a:solidFill>
                <a:ea typeface="ＭＳ Ｐゴシック" charset="-128"/>
              </a:rPr>
              <a:t>try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FF0000"/>
                </a:solidFill>
                <a:ea typeface="ＭＳ Ｐゴシック" charset="-128"/>
              </a:rPr>
              <a:t>				wait();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FF0000"/>
                </a:solidFill>
                <a:ea typeface="ＭＳ Ｐゴシック" charset="-128"/>
              </a:rPr>
              <a:t>			} catch (InterruptedException e)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FF0000"/>
                </a:solidFill>
                <a:ea typeface="ＭＳ Ｐゴシック" charset="-128"/>
              </a:rPr>
              <a:t>				System.out.println(“ERROR: Thread interrupted!”);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FF0000"/>
                </a:solidFill>
                <a:ea typeface="ＭＳ Ｐゴシック" charset="-128"/>
              </a:rPr>
              <a:t>			}</a:t>
            </a:r>
            <a:endParaRPr lang="en-US" sz="1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	return l.removeFirst();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ea typeface="ＭＳ Ｐゴシック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 smtClean="0">
              <a:ea typeface="ＭＳ Ｐゴシック" charset="-128"/>
            </a:endParaRPr>
          </a:p>
        </p:txBody>
      </p:sp>
      <p:sp>
        <p:nvSpPr>
          <p:cNvPr id="983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C405477-0688-4FB5-BCB7-BAEC75D90BC1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E5B2C76-FAAE-42AC-80F4-893F662084B9}" type="slidenum">
              <a:rPr lang="en-US"/>
              <a:pPr/>
              <a:t>55</a:t>
            </a:fld>
            <a:endParaRPr lang="en-US"/>
          </a:p>
        </p:txBody>
      </p:sp>
      <p:pic>
        <p:nvPicPr>
          <p:cNvPr id="100357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50" y="114300"/>
            <a:ext cx="873125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world2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world2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world2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world2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world2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world2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world2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world2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world2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world2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world1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hello world2</a:t>
            </a:r>
          </a:p>
          <a:p>
            <a:pPr eaLnBrk="1" hangingPunct="1">
              <a:buFontTx/>
              <a:buNone/>
            </a:pPr>
            <a:endParaRPr lang="en-US" sz="140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Example 2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Create 2 threads from the Main, then start them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Threads will be instances of the same thread sub-class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Use argument of constructor of new thread class to pass text name of thread, e.g., “thread1” and “thread2”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Data member provides different data per thread (i.e., then name)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A data member can also be used to share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0" y="2362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9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07988" y="176213"/>
            <a:ext cx="7440612" cy="610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class MyThread extends Thread {</a:t>
            </a:r>
          </a:p>
          <a:p>
            <a:pPr>
              <a:lnSpc>
                <a:spcPct val="90000"/>
              </a:lnSpc>
            </a:pPr>
            <a:r>
              <a:rPr lang="en-US" sz="2000"/>
              <a:t>	private String name;</a:t>
            </a:r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r>
              <a:rPr lang="en-US" sz="2000"/>
              <a:t>	public MyThread(String name) {</a:t>
            </a:r>
          </a:p>
          <a:p>
            <a:pPr>
              <a:lnSpc>
                <a:spcPct val="90000"/>
              </a:lnSpc>
            </a:pPr>
            <a:r>
              <a:rPr lang="en-US" sz="2000"/>
              <a:t>		this.name = name;</a:t>
            </a:r>
          </a:p>
          <a:p>
            <a:pPr>
              <a:lnSpc>
                <a:spcPct val="90000"/>
              </a:lnSpc>
            </a:pPr>
            <a:r>
              <a:rPr lang="en-US" sz="2000"/>
              <a:t>	}</a:t>
            </a:r>
          </a:p>
          <a:p>
            <a:pPr>
              <a:lnSpc>
                <a:spcPct val="90000"/>
              </a:lnSpc>
            </a:pPr>
            <a:endParaRPr lang="en-US" sz="900"/>
          </a:p>
          <a:p>
            <a:pPr>
              <a:lnSpc>
                <a:spcPct val="90000"/>
              </a:lnSpc>
            </a:pPr>
            <a:r>
              <a:rPr lang="en-US" sz="2000"/>
              <a:t>	public void run() {</a:t>
            </a:r>
          </a:p>
          <a:p>
            <a:pPr>
              <a:lnSpc>
                <a:spcPct val="90000"/>
              </a:lnSpc>
            </a:pPr>
            <a:r>
              <a:rPr lang="en-US" sz="2000"/>
              <a:t>		for (;;) {</a:t>
            </a:r>
          </a:p>
          <a:p>
            <a:pPr>
              <a:lnSpc>
                <a:spcPct val="90000"/>
              </a:lnSpc>
            </a:pPr>
            <a:r>
              <a:rPr lang="en-US" sz="2000"/>
              <a:t>			System.out.println(name + ": hello world");</a:t>
            </a:r>
          </a:p>
          <a:p>
            <a:pPr>
              <a:lnSpc>
                <a:spcPct val="90000"/>
              </a:lnSpc>
            </a:pPr>
            <a:r>
              <a:rPr lang="en-US" sz="2000"/>
              <a:t>		}</a:t>
            </a:r>
          </a:p>
          <a:p>
            <a:pPr>
              <a:lnSpc>
                <a:spcPct val="90000"/>
              </a:lnSpc>
            </a:pPr>
            <a:r>
              <a:rPr lang="en-US" sz="2000"/>
              <a:t>	}</a:t>
            </a:r>
          </a:p>
          <a:p>
            <a:pPr>
              <a:lnSpc>
                <a:spcPct val="90000"/>
              </a:lnSpc>
            </a:pPr>
            <a:r>
              <a:rPr lang="en-US" sz="2000"/>
              <a:t>}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public class Main2 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	public static void main(String [] args) 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		MyThread t1 = new MyThread("thread1");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		MyThread t2 = new MyThread("thread2");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		t1.start(); t2.start();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	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thread1: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thread1: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thread1: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r>
              <a:rPr lang="en-US" sz="1400" smtClean="0">
                <a:ea typeface="ＭＳ Ｐゴシック" charset="-128"/>
              </a:rPr>
              <a:t>thread2: hello world</a:t>
            </a:r>
          </a:p>
          <a:p>
            <a:pPr eaLnBrk="1" hangingPunct="1">
              <a:buFontTx/>
              <a:buNone/>
            </a:pPr>
            <a:endParaRPr lang="en-US" sz="140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ew">
  <a:themeElements>
    <a:clrScheme name="">
      <a:dk1>
        <a:srgbClr val="919191"/>
      </a:dk1>
      <a:lt1>
        <a:srgbClr val="FFFFFF"/>
      </a:lt1>
      <a:dk2>
        <a:srgbClr val="006B61"/>
      </a:dk2>
      <a:lt2>
        <a:srgbClr val="FAFD00"/>
      </a:lt2>
      <a:accent1>
        <a:srgbClr val="8CF4EA"/>
      </a:accent1>
      <a:accent2>
        <a:srgbClr val="D073CE"/>
      </a:accent2>
      <a:accent3>
        <a:srgbClr val="AABAB7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diamonds.ppt - Diamon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amonds.ppt - Diamo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s.ppt - Diamo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andrew</Template>
  <TotalTime>29160</TotalTime>
  <Words>2235</Words>
  <Application>Microsoft Office PowerPoint</Application>
  <PresentationFormat>On-screen Show (4:3)</PresentationFormat>
  <Paragraphs>540</Paragraphs>
  <Slides>55</Slides>
  <Notes>33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andrew</vt:lpstr>
      <vt:lpstr>???</vt:lpstr>
      <vt:lpstr>???</vt:lpstr>
      <vt:lpstr>???</vt:lpstr>
      <vt:lpstr>Document</vt:lpstr>
      <vt:lpstr>Threads</vt:lpstr>
      <vt:lpstr>Coverage</vt:lpstr>
      <vt:lpstr>java.lang.Thread</vt:lpstr>
      <vt:lpstr>Example 1</vt:lpstr>
      <vt:lpstr>Slide 5</vt:lpstr>
      <vt:lpstr>Slide 6</vt:lpstr>
      <vt:lpstr>Example 2</vt:lpstr>
      <vt:lpstr>Slide 8</vt:lpstr>
      <vt:lpstr>Slide 9</vt:lpstr>
      <vt:lpstr>java.lang.Thread</vt:lpstr>
      <vt:lpstr>Slide 11</vt:lpstr>
      <vt:lpstr>Some Output</vt:lpstr>
      <vt:lpstr>More Thread Members: join</vt:lpstr>
      <vt:lpstr>Join Example</vt:lpstr>
      <vt:lpstr>Some output</vt:lpstr>
      <vt:lpstr>Thread State</vt:lpstr>
      <vt:lpstr>Thread Scheduling in Java</vt:lpstr>
      <vt:lpstr>Sharing Data Across  Java Threads</vt:lpstr>
      <vt:lpstr>Slide 19</vt:lpstr>
      <vt:lpstr>Slide 20</vt:lpstr>
      <vt:lpstr>Basic Tools for Synchronization in Java</vt:lpstr>
      <vt:lpstr>Thread Methods</vt:lpstr>
      <vt:lpstr>Synchronized Methods: Monitors</vt:lpstr>
      <vt:lpstr>Difference: Synchronized vs. Non-synchronized</vt:lpstr>
      <vt:lpstr>Example</vt:lpstr>
      <vt:lpstr>Slide 26</vt:lpstr>
      <vt:lpstr>Slide 27</vt:lpstr>
      <vt:lpstr>Slide 28</vt:lpstr>
      <vt:lpstr>Slide 29</vt:lpstr>
      <vt:lpstr>Let’s run this and see what happens</vt:lpstr>
      <vt:lpstr>Slide 31</vt:lpstr>
      <vt:lpstr>Ooops! What happened?</vt:lpstr>
      <vt:lpstr>Slide 33</vt:lpstr>
      <vt:lpstr>Also</vt:lpstr>
      <vt:lpstr>wait method (see also java.lang.Object)</vt:lpstr>
      <vt:lpstr>notify and notifyAll methods (see also java.lang.Object)</vt:lpstr>
      <vt:lpstr>Typical use of wait within a synchronized method</vt:lpstr>
      <vt:lpstr>Example</vt:lpstr>
      <vt:lpstr>Re-checking Monitor Conditions</vt:lpstr>
      <vt:lpstr>InterruptedException</vt:lpstr>
      <vt:lpstr>Exception in Wait</vt:lpstr>
      <vt:lpstr>Synchronized Blocks</vt:lpstr>
      <vt:lpstr>Syntax</vt:lpstr>
      <vt:lpstr>Another Example</vt:lpstr>
      <vt:lpstr>Conditions</vt:lpstr>
      <vt:lpstr>END!</vt:lpstr>
      <vt:lpstr>References &amp; Resource</vt:lpstr>
      <vt:lpstr>Example</vt:lpstr>
      <vt:lpstr>java.lang.Runnable Interface</vt:lpstr>
      <vt:lpstr>Example</vt:lpstr>
      <vt:lpstr>Slide 51</vt:lpstr>
      <vt:lpstr>Slide 52</vt:lpstr>
      <vt:lpstr>Slide 53</vt:lpstr>
      <vt:lpstr>Blocking Remove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samit</dc:creator>
  <cp:lastModifiedBy>samit</cp:lastModifiedBy>
  <cp:revision>400</cp:revision>
  <cp:lastPrinted>2011-03-21T13:18:37Z</cp:lastPrinted>
  <dcterms:created xsi:type="dcterms:W3CDTF">2011-03-11T14:20:40Z</dcterms:created>
  <dcterms:modified xsi:type="dcterms:W3CDTF">2016-08-19T08:49:18Z</dcterms:modified>
</cp:coreProperties>
</file>