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98" r:id="rId4"/>
    <p:sldId id="269" r:id="rId5"/>
    <p:sldId id="340" r:id="rId6"/>
    <p:sldId id="262" r:id="rId7"/>
    <p:sldId id="304" r:id="rId8"/>
    <p:sldId id="305" r:id="rId9"/>
    <p:sldId id="306" r:id="rId10"/>
    <p:sldId id="320" r:id="rId11"/>
    <p:sldId id="271" r:id="rId12"/>
    <p:sldId id="272" r:id="rId13"/>
    <p:sldId id="273" r:id="rId14"/>
    <p:sldId id="325" r:id="rId15"/>
    <p:sldId id="274" r:id="rId16"/>
    <p:sldId id="275" r:id="rId17"/>
    <p:sldId id="290" r:id="rId18"/>
    <p:sldId id="339" r:id="rId19"/>
    <p:sldId id="343" r:id="rId20"/>
    <p:sldId id="300" r:id="rId21"/>
    <p:sldId id="276" r:id="rId22"/>
    <p:sldId id="321" r:id="rId23"/>
    <p:sldId id="322" r:id="rId24"/>
    <p:sldId id="323" r:id="rId25"/>
    <p:sldId id="324" r:id="rId26"/>
    <p:sldId id="326" r:id="rId27"/>
    <p:sldId id="341" r:id="rId28"/>
    <p:sldId id="327" r:id="rId29"/>
    <p:sldId id="309" r:id="rId30"/>
    <p:sldId id="311" r:id="rId31"/>
    <p:sldId id="278" r:id="rId32"/>
    <p:sldId id="279" r:id="rId33"/>
    <p:sldId id="299" r:id="rId34"/>
    <p:sldId id="344" r:id="rId35"/>
    <p:sldId id="345" r:id="rId36"/>
    <p:sldId id="303" r:id="rId37"/>
    <p:sldId id="333" r:id="rId38"/>
    <p:sldId id="328" r:id="rId39"/>
    <p:sldId id="329" r:id="rId40"/>
    <p:sldId id="330" r:id="rId41"/>
    <p:sldId id="331" r:id="rId42"/>
    <p:sldId id="332" r:id="rId43"/>
    <p:sldId id="315" r:id="rId44"/>
    <p:sldId id="316" r:id="rId45"/>
    <p:sldId id="334" r:id="rId46"/>
    <p:sldId id="335" r:id="rId47"/>
    <p:sldId id="336" r:id="rId48"/>
    <p:sldId id="337" r:id="rId49"/>
    <p:sldId id="342" r:id="rId50"/>
    <p:sldId id="338" r:id="rId51"/>
  </p:sldIdLst>
  <p:sldSz cx="9144000" cy="6858000" type="screen4x3"/>
  <p:notesSz cx="6669088" cy="9928225"/>
  <p:custDataLst>
    <p:tags r:id="rId54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5" autoAdjust="0"/>
    <p:restoredTop sz="86377" autoAdjust="0"/>
  </p:normalViewPr>
  <p:slideViewPr>
    <p:cSldViewPr>
      <p:cViewPr>
        <p:scale>
          <a:sx n="114" d="100"/>
          <a:sy n="114" d="100"/>
        </p:scale>
        <p:origin x="-107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66"/>
    </p:cViewPr>
  </p:sorterViewPr>
  <p:notesViewPr>
    <p:cSldViewPr>
      <p:cViewPr>
        <p:scale>
          <a:sx n="100" d="100"/>
          <a:sy n="100" d="100"/>
        </p:scale>
        <p:origin x="-1110" y="2802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6.xml"/><Relationship Id="rId3" Type="http://schemas.openxmlformats.org/officeDocument/2006/relationships/slide" Target="slides/slide18.xml"/><Relationship Id="rId7" Type="http://schemas.openxmlformats.org/officeDocument/2006/relationships/slide" Target="slides/slide42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41.xml"/><Relationship Id="rId5" Type="http://schemas.openxmlformats.org/officeDocument/2006/relationships/slide" Target="slides/slide40.xml"/><Relationship Id="rId4" Type="http://schemas.openxmlformats.org/officeDocument/2006/relationships/slide" Target="slides/slide39.xml"/><Relationship Id="rId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242050" y="9628188"/>
            <a:ext cx="36353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031" tIns="44717" rIns="91031" bIns="44717" anchor="ctr">
            <a:spAutoFit/>
          </a:bodyPr>
          <a:lstStyle/>
          <a:p>
            <a:pPr algn="r" defTabSz="919163"/>
            <a:fld id="{6B54896A-9F7D-4067-9FAE-1ACD39D7BB0E}" type="slidenum">
              <a:rPr lang="en-US" sz="1200"/>
              <a:pPr algn="r" defTabSz="919163"/>
              <a:t>‹#›</a:t>
            </a:fld>
            <a:endParaRPr lang="th-TH" sz="1200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4613" y="9594850"/>
            <a:ext cx="2370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89" tIns="45994" rIns="91989" bIns="45994">
            <a:spAutoFit/>
          </a:bodyPr>
          <a:lstStyle>
            <a:lvl1pPr defTabSz="9191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smtClean="0"/>
              <a:t>241-211 OOP </a:t>
            </a:r>
            <a:r>
              <a:rPr lang="th-TH" sz="1200" smtClean="0"/>
              <a:t> (Java): Classes/</a:t>
            </a:r>
            <a:r>
              <a:rPr lang="en-US" sz="1200" smtClean="0"/>
              <a:t>3</a:t>
            </a:r>
            <a:endParaRPr lang="th-TH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4714875"/>
            <a:ext cx="4725988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031" tIns="44717" rIns="91031" bIns="44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notes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532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11238" y="862013"/>
            <a:ext cx="4646612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2" name="Freeform 2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787400" y="6486319"/>
            <a:ext cx="193482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 dirty="0"/>
              <a:t>242-210 </a:t>
            </a:r>
            <a:r>
              <a:rPr lang="en-US" sz="1400" dirty="0" smtClean="0"/>
              <a:t>PF 2</a:t>
            </a:r>
            <a:r>
              <a:rPr lang="th-TH" sz="1400" dirty="0"/>
              <a:t>: Classes/</a:t>
            </a:r>
            <a:r>
              <a:rPr lang="en-US" sz="1400" dirty="0"/>
              <a:t>3</a:t>
            </a:r>
            <a:endParaRPr lang="th-TH" sz="1400" dirty="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7092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C94D21-03AD-42EE-9BB8-1E57F21D184B}" type="slidenum">
              <a:rPr lang="en-US" sz="1400"/>
              <a:pPr algn="r"/>
              <a:t>‹#›</a:t>
            </a:fld>
            <a:endParaRPr lang="th-TH" sz="1400"/>
          </a:p>
        </p:txBody>
      </p:sp>
      <p:pic>
        <p:nvPicPr>
          <p:cNvPr id="1031" name="Picture 13" descr="Icon Coe 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305800" cy="1104900"/>
          </a:xfrm>
        </p:spPr>
        <p:txBody>
          <a:bodyPr/>
          <a:lstStyle/>
          <a:p>
            <a:r>
              <a:rPr lang="en-GB" dirty="0" smtClean="0">
                <a:effectLst/>
              </a:rPr>
              <a:t>242-210 </a:t>
            </a:r>
            <a:r>
              <a:rPr lang="en-GB" dirty="0" smtClean="0">
                <a:effectLst/>
              </a:rPr>
              <a:t>PF </a:t>
            </a:r>
            <a:r>
              <a:rPr lang="en-GB" dirty="0" smtClean="0">
                <a:effectLst/>
              </a:rPr>
              <a:t>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119563"/>
            <a:ext cx="6934200" cy="16764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Objectives</a:t>
            </a:r>
            <a:endParaRPr lang="en-GB" smtClean="0">
              <a:effectLst/>
              <a:cs typeface="Angsana New" pitchFamily="18" charset="-34"/>
            </a:endParaRPr>
          </a:p>
          <a:p>
            <a:pPr lvl="1"/>
            <a:r>
              <a:rPr lang="en-GB" smtClean="0">
                <a:effectLst/>
              </a:rPr>
              <a:t>explain classes and objects</a:t>
            </a:r>
          </a:p>
          <a:p>
            <a:pPr lvl="2">
              <a:buFont typeface="Arial" charset="0"/>
              <a:buChar char="•"/>
            </a:pPr>
            <a:r>
              <a:rPr lang="en-GB" smtClean="0">
                <a:effectLst/>
              </a:rPr>
              <a:t>introduce fields, constructors, and methods</a:t>
            </a:r>
          </a:p>
          <a:p>
            <a:pPr lvl="1"/>
            <a:r>
              <a:rPr lang="en-GB" smtClean="0">
                <a:effectLst/>
              </a:rPr>
              <a:t>go through two examples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458913" y="2438400"/>
            <a:ext cx="5845175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3</a:t>
            </a:r>
            <a:r>
              <a:rPr lang="th-TH" sz="3600"/>
              <a:t>. Classes and Objects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6372225" y="6440488"/>
            <a:ext cx="2422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Methods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Methods are functions very like C/C++ functions/methods.</a:t>
            </a:r>
          </a:p>
          <a:p>
            <a:pPr>
              <a:buFont typeface="Arial" charset="0"/>
              <a:buChar char="•"/>
            </a:pPr>
            <a:endParaRPr lang="en-US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The methods that are visible to the user (public) in a class depend on the interface of the thing being implemented</a:t>
            </a:r>
          </a:p>
          <a:p>
            <a:pPr lvl="1"/>
            <a:r>
              <a:rPr lang="en-US" smtClean="0">
                <a:effectLst/>
              </a:rPr>
              <a:t>e.g. the stack interface →  public methods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					that a user can call</a:t>
            </a:r>
          </a:p>
          <a:p>
            <a:pPr lvl="1"/>
            <a:endParaRPr lang="en-US" smtClean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3. A Stack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817688"/>
            <a:ext cx="7772400" cy="4225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// Stack.java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Written by the Stack implementor</a:t>
            </a:r>
            <a:br>
              <a:rPr lang="en-GB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public class Stack </a:t>
            </a:r>
            <a:r>
              <a:rPr lang="en-GB" sz="20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private</a:t>
            </a:r>
            <a:r>
              <a:rPr lang="en-GB" sz="2000" smtClean="0">
                <a:effectLst/>
                <a:latin typeface="Courier New" pitchFamily="49" charset="0"/>
              </a:rPr>
              <a:t> int store[];   	  // hidden data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private</a:t>
            </a:r>
            <a:r>
              <a:rPr lang="en-GB" sz="2000" smtClean="0">
                <a:effectLst/>
                <a:latin typeface="Courier New" pitchFamily="49" charset="0"/>
              </a:rPr>
              <a:t> int max_len;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private</a:t>
            </a:r>
            <a:r>
              <a:rPr lang="en-GB" sz="2000" smtClean="0">
                <a:effectLst/>
                <a:latin typeface="Courier New" pitchFamily="49" charset="0"/>
              </a:rPr>
              <a:t> int top;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public</a:t>
            </a:r>
            <a:r>
              <a:rPr lang="en-GB" sz="2000" smtClean="0">
                <a:effectLst/>
                <a:latin typeface="Courier New" pitchFamily="49" charset="0"/>
              </a:rPr>
              <a:t> Stack(int size)     // visible method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{ store = new int[size];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max_len = size-1;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top = -1;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     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797675" y="6338888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135731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400" smtClean="0">
                <a:effectLst/>
                <a:latin typeface="Courier New" pitchFamily="49" charset="0"/>
              </a:rPr>
              <a:t/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public boolean push(int number) 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{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if (top == max_len)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  return false;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top++;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store[top] = number;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return true;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}</a:t>
            </a:r>
            <a:br>
              <a:rPr lang="en-GB" sz="2400" smtClean="0">
                <a:effectLst/>
                <a:latin typeface="Courier New" pitchFamily="49" charset="0"/>
              </a:rPr>
            </a:br>
            <a:r>
              <a:rPr lang="en-GB" sz="2400" smtClean="0">
                <a:effectLst/>
                <a:latin typeface="Courier New" pitchFamily="49" charset="0"/>
              </a:rPr>
              <a:t>      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5475" y="1276350"/>
            <a:ext cx="7772400" cy="48720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public boolean pop()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if (top == -1)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 return false;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top--;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return true;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public int topOf()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{ return store[top];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public boolean isEmpty()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{ return (top == -1);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}  // end of Stack.java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Stack Class Diagram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2357438"/>
            <a:ext cx="3786188" cy="305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563938" y="5661025"/>
            <a:ext cx="2171700" cy="8223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'-' means private</a:t>
            </a:r>
          </a:p>
          <a:p>
            <a:r>
              <a:rPr lang="en-GB"/>
              <a:t>'+' mean public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120775" y="2420938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class name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839913" y="3089275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fields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484313" y="4221163"/>
            <a:ext cx="1216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methods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611188" y="5132388"/>
            <a:ext cx="1554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constructor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V="1">
            <a:off x="2195513" y="4797425"/>
            <a:ext cx="792162" cy="5762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4. Creating a Stack Object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7772400" cy="46339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// TestStack.java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Written by the Stack user</a:t>
            </a: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import java.io.*;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public class TestStack 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public static void main(String args[])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Stack stk1 = new Stack(10);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stk1.push(42);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stk1.push(17);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stk1.pop();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System.out.println(“Top value is “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stk1.topOf() 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}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994525" y="3905250"/>
            <a:ext cx="1814513" cy="4572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hello object!!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H="1">
            <a:off x="6248400" y="4038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Compilation and Execution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286000"/>
            <a:ext cx="4338637" cy="21828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$ javac Stack.java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$ javac TestStack.java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$ java TestStack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</a:t>
            </a:r>
            <a:r>
              <a:rPr lang="en-GB" sz="2000" b="1" smtClean="0">
                <a:effectLst/>
                <a:latin typeface="Courier New" pitchFamily="49" charset="0"/>
              </a:rPr>
              <a:t>Top value is 42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65775" y="2625725"/>
            <a:ext cx="2816225" cy="11842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000" b="1">
                <a:solidFill>
                  <a:srgbClr val="000000"/>
                </a:solidFill>
                <a:latin typeface="Courier New" pitchFamily="49" charset="0"/>
              </a:rPr>
              <a:t>Stack.class</a:t>
            </a:r>
            <a:r>
              <a:rPr lang="th-TH"/>
              <a:t> is in the same directory as </a:t>
            </a:r>
            <a:r>
              <a:rPr lang="th-TH" sz="2000" b="1">
                <a:solidFill>
                  <a:srgbClr val="000000"/>
                </a:solidFill>
                <a:latin typeface="Courier New" pitchFamily="49" charset="0"/>
              </a:rPr>
              <a:t>TestStack.class</a:t>
            </a:r>
            <a:r>
              <a:rPr lang="th-TH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Notes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5438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The user cannot directly access the object's data (fields) because it is private.</a:t>
            </a:r>
          </a:p>
          <a:p>
            <a:pPr>
              <a:buFont typeface="Arial" charset="0"/>
              <a:buChar char="•"/>
            </a:pPr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The user can call methods because they are public</a:t>
            </a:r>
          </a:p>
          <a:p>
            <a:pPr lvl="1"/>
            <a:r>
              <a:rPr lang="en-GB" smtClean="0">
                <a:effectLst/>
              </a:rPr>
              <a:t>the methods are the object's user </a:t>
            </a:r>
            <a:r>
              <a:rPr lang="en-GB" i="1" smtClean="0">
                <a:solidFill>
                  <a:schemeClr val="accent1"/>
                </a:solidFill>
                <a:effectLst/>
              </a:rPr>
              <a:t>interface</a:t>
            </a:r>
            <a:endParaRPr lang="en-GB" smtClean="0">
              <a:effectLst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43075"/>
            <a:ext cx="8208962" cy="4114800"/>
          </a:xfrm>
          <a:noFill/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Object creation:</a:t>
            </a:r>
          </a:p>
          <a:p>
            <a:pPr lvl="1">
              <a:buFontTx/>
              <a:buNone/>
            </a:pPr>
            <a:r>
              <a:rPr lang="en-GB" sz="2400" smtClean="0">
                <a:effectLst/>
                <a:latin typeface="Courier New" pitchFamily="49" charset="0"/>
              </a:rPr>
              <a:t>	Stack stk1 = new Stack(10)</a:t>
            </a:r>
          </a:p>
          <a:p>
            <a:pPr lvl="1">
              <a:buFontTx/>
              <a:buNone/>
            </a:pPr>
            <a:r>
              <a:rPr lang="en-GB" smtClean="0">
                <a:effectLst/>
              </a:rPr>
              <a:t>has three parts:</a:t>
            </a:r>
          </a:p>
          <a:p>
            <a:pPr lvl="1">
              <a:buFontTx/>
              <a:buNone/>
            </a:pPr>
            <a:r>
              <a:rPr lang="en-GB" smtClean="0">
                <a:effectLst/>
              </a:rPr>
              <a:t>	</a:t>
            </a:r>
            <a:r>
              <a:rPr lang="en-GB" sz="2400" smtClean="0">
                <a:effectLst/>
                <a:latin typeface="Courier New" pitchFamily="49" charset="0"/>
              </a:rPr>
              <a:t>Stack stk1</a:t>
            </a:r>
            <a:r>
              <a:rPr lang="en-GB" smtClean="0">
                <a:effectLst/>
              </a:rPr>
              <a:t>		// create a variable name, stk1</a:t>
            </a:r>
          </a:p>
          <a:p>
            <a:pPr lvl="1">
              <a:buFontTx/>
              <a:buNone/>
            </a:pPr>
            <a:r>
              <a:rPr lang="en-GB" smtClean="0">
                <a:effectLst/>
              </a:rPr>
              <a:t>	</a:t>
            </a:r>
            <a:r>
              <a:rPr lang="en-GB" sz="2400" smtClean="0">
                <a:effectLst/>
                <a:latin typeface="Courier New" pitchFamily="49" charset="0"/>
              </a:rPr>
              <a:t>= new</a:t>
            </a:r>
            <a:r>
              <a:rPr lang="en-GB" smtClean="0">
                <a:effectLst/>
              </a:rPr>
              <a:t> 			// create a Stack object</a:t>
            </a:r>
          </a:p>
          <a:p>
            <a:pPr lvl="1">
              <a:buFontTx/>
              <a:buNone/>
            </a:pPr>
            <a:r>
              <a:rPr lang="en-GB" smtClean="0">
                <a:effectLst/>
              </a:rPr>
              <a:t>	</a:t>
            </a:r>
            <a:r>
              <a:rPr lang="en-GB" sz="2400" smtClean="0">
                <a:effectLst/>
                <a:latin typeface="Courier New" pitchFamily="49" charset="0"/>
              </a:rPr>
              <a:t>Stack(10)</a:t>
            </a:r>
            <a:r>
              <a:rPr lang="en-GB" smtClean="0">
                <a:effectLst/>
              </a:rPr>
              <a:t>		// call the constructor to</a:t>
            </a:r>
            <a:br>
              <a:rPr lang="en-GB" smtClean="0">
                <a:effectLst/>
              </a:rPr>
            </a:br>
            <a:r>
              <a:rPr lang="en-GB" smtClean="0">
                <a:effectLst/>
              </a:rPr>
              <a:t>				   initialize the object state</a:t>
            </a:r>
            <a:endParaRPr lang="en-GB" smtClean="0">
              <a:effectLst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Stack Object Diagram</a:t>
            </a:r>
          </a:p>
        </p:txBody>
      </p:sp>
      <p:sp>
        <p:nvSpPr>
          <p:cNvPr id="20483" name="Rectangle 20"/>
          <p:cNvSpPr>
            <a:spLocks noChangeArrowheads="1"/>
          </p:cNvSpPr>
          <p:nvPr/>
        </p:nvSpPr>
        <p:spPr bwMode="auto">
          <a:xfrm>
            <a:off x="785813" y="1714500"/>
            <a:ext cx="4975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/>
              <a:t>Just </a:t>
            </a:r>
            <a:r>
              <a:rPr lang="en-US" sz="2800"/>
              <a:t>after object creation</a:t>
            </a:r>
            <a:r>
              <a:rPr lang="th-TH" sz="2800"/>
              <a:t>:</a:t>
            </a:r>
          </a:p>
        </p:txBody>
      </p:sp>
      <p:sp>
        <p:nvSpPr>
          <p:cNvPr id="20484" name="Text Box 21"/>
          <p:cNvSpPr txBox="1">
            <a:spLocks noChangeArrowheads="1"/>
          </p:cNvSpPr>
          <p:nvPr/>
        </p:nvSpPr>
        <p:spPr bwMode="auto">
          <a:xfrm>
            <a:off x="1143000" y="5226050"/>
            <a:ext cx="6824663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The stack object has a copy of the class' </a:t>
            </a:r>
            <a:r>
              <a:rPr lang="en-US"/>
              <a:t>fields (data)</a:t>
            </a:r>
            <a:r>
              <a:rPr lang="th-TH"/>
              <a:t>, </a:t>
            </a:r>
            <a:endParaRPr lang="en-US"/>
          </a:p>
          <a:p>
            <a:r>
              <a:rPr lang="th-TH"/>
              <a:t>but uses the</a:t>
            </a:r>
            <a:r>
              <a:rPr lang="en-US"/>
              <a:t> </a:t>
            </a:r>
            <a:r>
              <a:rPr lang="th-TH"/>
              <a:t>methods in the 'class library'.</a:t>
            </a:r>
          </a:p>
        </p:txBody>
      </p:sp>
      <p:sp>
        <p:nvSpPr>
          <p:cNvPr id="20485" name="Text Box 22"/>
          <p:cNvSpPr txBox="1">
            <a:spLocks noChangeArrowheads="1"/>
          </p:cNvSpPr>
          <p:nvPr/>
        </p:nvSpPr>
        <p:spPr bwMode="auto">
          <a:xfrm>
            <a:off x="6781800" y="1781175"/>
            <a:ext cx="2266950" cy="193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private means</a:t>
            </a:r>
          </a:p>
          <a:p>
            <a:r>
              <a:rPr lang="th-TH"/>
              <a:t>the user of</a:t>
            </a:r>
          </a:p>
          <a:p>
            <a:r>
              <a:rPr lang="th-TH"/>
              <a:t>the object</a:t>
            </a:r>
          </a:p>
          <a:p>
            <a:r>
              <a:rPr lang="th-TH"/>
              <a:t>cannot directly</a:t>
            </a:r>
          </a:p>
          <a:p>
            <a:r>
              <a:rPr lang="th-TH"/>
              <a:t>access the </a:t>
            </a:r>
            <a:r>
              <a:rPr lang="en-US"/>
              <a:t>fields</a:t>
            </a:r>
            <a:r>
              <a:rPr lang="th-TH"/>
              <a:t>.</a:t>
            </a:r>
          </a:p>
        </p:txBody>
      </p:sp>
      <p:sp>
        <p:nvSpPr>
          <p:cNvPr id="20486" name="Line 23"/>
          <p:cNvSpPr>
            <a:spLocks noChangeShapeType="1"/>
          </p:cNvSpPr>
          <p:nvPr/>
        </p:nvSpPr>
        <p:spPr bwMode="auto">
          <a:xfrm flipH="1">
            <a:off x="5643563" y="2390775"/>
            <a:ext cx="1138237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2557463" y="2857500"/>
            <a:ext cx="3700462" cy="21431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3795713" y="3243263"/>
            <a:ext cx="2308225" cy="3762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Line 5"/>
          <p:cNvSpPr>
            <a:spLocks noChangeShapeType="1"/>
          </p:cNvSpPr>
          <p:nvPr/>
        </p:nvSpPr>
        <p:spPr bwMode="auto">
          <a:xfrm>
            <a:off x="4322763" y="32766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4776788" y="328453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>
            <a:off x="5230813" y="32924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5341938" y="3192463"/>
            <a:ext cx="8112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b="1"/>
              <a:t>. . . .</a:t>
            </a:r>
          </a:p>
        </p:txBody>
      </p:sp>
      <p:sp>
        <p:nvSpPr>
          <p:cNvPr id="20493" name="Rectangle 11"/>
          <p:cNvSpPr>
            <a:spLocks noChangeArrowheads="1"/>
          </p:cNvSpPr>
          <p:nvPr/>
        </p:nvSpPr>
        <p:spPr bwMode="auto">
          <a:xfrm>
            <a:off x="2759075" y="3208338"/>
            <a:ext cx="976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store[]</a:t>
            </a:r>
          </a:p>
        </p:txBody>
      </p:sp>
      <p:sp>
        <p:nvSpPr>
          <p:cNvPr id="20494" name="Rectangle 12"/>
          <p:cNvSpPr>
            <a:spLocks noChangeArrowheads="1"/>
          </p:cNvSpPr>
          <p:nvPr/>
        </p:nvSpPr>
        <p:spPr bwMode="auto">
          <a:xfrm>
            <a:off x="2524125" y="3813175"/>
            <a:ext cx="122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max_len</a:t>
            </a: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3887788" y="3856038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3968750" y="3813175"/>
            <a:ext cx="33655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  <a:endParaRPr lang="th-TH"/>
          </a:p>
        </p:txBody>
      </p:sp>
      <p:sp>
        <p:nvSpPr>
          <p:cNvPr id="20497" name="Rectangle 15"/>
          <p:cNvSpPr>
            <a:spLocks noChangeArrowheads="1"/>
          </p:cNvSpPr>
          <p:nvPr/>
        </p:nvSpPr>
        <p:spPr bwMode="auto">
          <a:xfrm>
            <a:off x="3141663" y="4376738"/>
            <a:ext cx="569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top</a:t>
            </a:r>
          </a:p>
        </p:txBody>
      </p:sp>
      <p:sp>
        <p:nvSpPr>
          <p:cNvPr id="20498" name="Rectangle 16"/>
          <p:cNvSpPr>
            <a:spLocks noChangeArrowheads="1"/>
          </p:cNvSpPr>
          <p:nvPr/>
        </p:nvSpPr>
        <p:spPr bwMode="auto">
          <a:xfrm>
            <a:off x="3856038" y="4402138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Rectangle 17"/>
          <p:cNvSpPr>
            <a:spLocks noChangeArrowheads="1"/>
          </p:cNvSpPr>
          <p:nvPr/>
        </p:nvSpPr>
        <p:spPr bwMode="auto">
          <a:xfrm>
            <a:off x="3937000" y="4359275"/>
            <a:ext cx="43973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-1</a:t>
            </a:r>
            <a:endParaRPr lang="th-TH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1214438" y="2557463"/>
            <a:ext cx="6953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stk</a:t>
            </a:r>
            <a:r>
              <a:rPr lang="en-US"/>
              <a:t>1</a:t>
            </a:r>
            <a:endParaRPr lang="th-TH"/>
          </a:p>
        </p:txBody>
      </p:sp>
      <p:sp>
        <p:nvSpPr>
          <p:cNvPr id="20501" name="Rectangle 39"/>
          <p:cNvSpPr>
            <a:spLocks noChangeArrowheads="1"/>
          </p:cNvSpPr>
          <p:nvPr/>
        </p:nvSpPr>
        <p:spPr bwMode="auto">
          <a:xfrm>
            <a:off x="1214438" y="3028950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502" name="Shape 24"/>
          <p:cNvCxnSpPr>
            <a:cxnSpLocks noChangeShapeType="1"/>
            <a:endCxn id="20487" idx="1"/>
          </p:cNvCxnSpPr>
          <p:nvPr/>
        </p:nvCxnSpPr>
        <p:spPr bwMode="auto">
          <a:xfrm>
            <a:off x="1571625" y="3171825"/>
            <a:ext cx="985838" cy="75723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503" name="Rectangle 14"/>
          <p:cNvSpPr>
            <a:spLocks noChangeArrowheads="1"/>
          </p:cNvSpPr>
          <p:nvPr/>
        </p:nvSpPr>
        <p:spPr bwMode="auto">
          <a:xfrm>
            <a:off x="3900488" y="2814638"/>
            <a:ext cx="214312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/>
              <a:t>0</a:t>
            </a:r>
            <a:endParaRPr lang="th-TH"/>
          </a:p>
        </p:txBody>
      </p:sp>
      <p:sp>
        <p:nvSpPr>
          <p:cNvPr id="20504" name="Rectangle 14"/>
          <p:cNvSpPr>
            <a:spLocks noChangeArrowheads="1"/>
          </p:cNvSpPr>
          <p:nvPr/>
        </p:nvSpPr>
        <p:spPr bwMode="auto">
          <a:xfrm>
            <a:off x="4400550" y="2827338"/>
            <a:ext cx="2143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20505" name="Rectangle 14"/>
          <p:cNvSpPr>
            <a:spLocks noChangeArrowheads="1"/>
          </p:cNvSpPr>
          <p:nvPr/>
        </p:nvSpPr>
        <p:spPr bwMode="auto">
          <a:xfrm>
            <a:off x="4829175" y="2827338"/>
            <a:ext cx="2143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/>
              <a:t>2</a:t>
            </a:r>
            <a:endParaRPr lang="th-TH"/>
          </a:p>
        </p:txBody>
      </p:sp>
      <p:sp>
        <p:nvSpPr>
          <p:cNvPr id="20506" name="Rectangle 14"/>
          <p:cNvSpPr>
            <a:spLocks noChangeArrowheads="1"/>
          </p:cNvSpPr>
          <p:nvPr/>
        </p:nvSpPr>
        <p:spPr bwMode="auto">
          <a:xfrm>
            <a:off x="5829300" y="2827338"/>
            <a:ext cx="2143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/>
              <a:t>9</a:t>
            </a:r>
            <a:endParaRPr lang="th-TH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1938"/>
            <a:ext cx="7778750" cy="1104900"/>
          </a:xfrm>
        </p:spPr>
        <p:txBody>
          <a:bodyPr/>
          <a:lstStyle/>
          <a:p>
            <a:r>
              <a:rPr lang="th-TH" smtClean="0">
                <a:effectLst/>
              </a:rPr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600" y="1285875"/>
            <a:ext cx="7126288" cy="42545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1. What are Classes, Objects?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2. The Contents of a Class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3. A Stack Class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4. Creating a Stack Object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5. Understanding a Stack Object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6. A Bad Stack Interface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7. Good vs. Bad Interfaces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8. Creating Two Stack Objects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9. Object Types vs. Primitive Types</a:t>
            </a:r>
          </a:p>
          <a:p>
            <a:pPr>
              <a:buFont typeface="Monotype Sorts" pitchFamily="2" charset="2"/>
              <a:buNone/>
            </a:pPr>
            <a:r>
              <a:rPr lang="en-GB" sz="2800" smtClean="0">
                <a:effectLst/>
              </a:rPr>
              <a:t>10. A Ticket Machine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Meaning of a method call:</a:t>
            </a:r>
          </a:p>
          <a:p>
            <a:pPr lvl="1"/>
            <a:r>
              <a:rPr lang="en-GB" sz="2400" smtClean="0">
                <a:effectLst/>
                <a:latin typeface="Courier New" pitchFamily="49" charset="0"/>
              </a:rPr>
              <a:t>stk1.push(17)</a:t>
            </a:r>
            <a:r>
              <a:rPr lang="en-GB" smtClean="0">
                <a:effectLst/>
              </a:rPr>
              <a:t> means call the </a:t>
            </a:r>
            <a:r>
              <a:rPr lang="en-GB" sz="2400" smtClean="0">
                <a:effectLst/>
                <a:latin typeface="Courier New" pitchFamily="49" charset="0"/>
              </a:rPr>
              <a:t>push()</a:t>
            </a:r>
            <a:r>
              <a:rPr lang="en-GB" smtClean="0">
                <a:effectLst/>
              </a:rPr>
              <a:t> method stored in the </a:t>
            </a:r>
            <a:r>
              <a:rPr lang="en-GB" sz="2400" smtClean="0">
                <a:effectLst/>
                <a:latin typeface="Courier New" pitchFamily="49" charset="0"/>
              </a:rPr>
              <a:t>Stack</a:t>
            </a:r>
            <a:r>
              <a:rPr lang="en-GB" smtClean="0">
                <a:effectLst/>
              </a:rPr>
              <a:t> class, but apply it to the </a:t>
            </a:r>
            <a:r>
              <a:rPr lang="en-GB" sz="2400" smtClean="0">
                <a:effectLst/>
                <a:latin typeface="Courier New" pitchFamily="49" charset="0"/>
              </a:rPr>
              <a:t>stk1</a:t>
            </a:r>
            <a:r>
              <a:rPr lang="en-GB" smtClean="0">
                <a:effectLst/>
              </a:rPr>
              <a:t> object</a:t>
            </a:r>
          </a:p>
          <a:p>
            <a:pPr lvl="1"/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Methods work on an object's fields even though the methods are stored in the class.</a:t>
            </a:r>
          </a:p>
          <a:p>
            <a:pPr>
              <a:buFont typeface="Arial" charset="0"/>
              <a:buChar char="•"/>
            </a:pPr>
            <a:endParaRPr lang="en-GB" smtClean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Stack Object Diagram</a:t>
            </a:r>
            <a:r>
              <a:rPr lang="en-US" smtClean="0">
                <a:effectLst/>
              </a:rPr>
              <a:t> (later)</a:t>
            </a:r>
            <a:endParaRPr lang="th-TH" smtClean="0">
              <a:effectLst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700338" y="2773363"/>
            <a:ext cx="3700462" cy="1984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938588" y="3000375"/>
            <a:ext cx="2308225" cy="3762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465638" y="303371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7163" y="298926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42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19663" y="30416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373688" y="30495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5484813" y="2949575"/>
            <a:ext cx="8112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b="1"/>
              <a:t>. . . 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901950" y="2965450"/>
            <a:ext cx="976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store[]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2667000" y="3570288"/>
            <a:ext cx="122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max_len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4030663" y="3613150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4111625" y="35702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9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284538" y="4133850"/>
            <a:ext cx="569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top</a:t>
            </a:r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3998913" y="4159250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079875" y="41163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</a:t>
            </a:r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4433888" y="2998788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17</a:t>
            </a: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1357313" y="2314575"/>
            <a:ext cx="6953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stk</a:t>
            </a:r>
            <a:r>
              <a:rPr lang="en-US"/>
              <a:t>1</a:t>
            </a:r>
            <a:endParaRPr lang="th-TH"/>
          </a:p>
        </p:txBody>
      </p:sp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785813" y="1714500"/>
            <a:ext cx="4975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/>
              <a:t>Just before the call to</a:t>
            </a:r>
            <a:r>
              <a:rPr lang="th-TH">
                <a:latin typeface="Courier New" pitchFamily="49" charset="0"/>
              </a:rPr>
              <a:t> pop()</a:t>
            </a:r>
            <a:r>
              <a:rPr lang="th-TH" sz="2800"/>
              <a:t>:</a:t>
            </a:r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1357313" y="2786063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9" name="Shape 24"/>
          <p:cNvCxnSpPr>
            <a:cxnSpLocks noChangeShapeType="1"/>
            <a:endCxn id="22531" idx="1"/>
          </p:cNvCxnSpPr>
          <p:nvPr/>
        </p:nvCxnSpPr>
        <p:spPr bwMode="auto">
          <a:xfrm>
            <a:off x="1714500" y="2928938"/>
            <a:ext cx="985838" cy="836612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5. Understanding a Stack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7859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does the user need to understand in order to use a Stack object?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He only needs to understand the interface</a:t>
            </a:r>
          </a:p>
          <a:p>
            <a:pPr lvl="1">
              <a:defRPr/>
            </a:pPr>
            <a:r>
              <a:rPr lang="en-US" smtClean="0"/>
              <a:t>e.g.</a:t>
            </a: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4117975" y="4619625"/>
            <a:ext cx="1239838" cy="1809750"/>
            <a:chOff x="1928" y="1682"/>
            <a:chExt cx="1006" cy="1455"/>
          </a:xfrm>
        </p:grpSpPr>
        <p:sp>
          <p:nvSpPr>
            <p:cNvPr id="23565" name="Line 3"/>
            <p:cNvSpPr>
              <a:spLocks noChangeShapeType="1"/>
            </p:cNvSpPr>
            <p:nvPr/>
          </p:nvSpPr>
          <p:spPr bwMode="auto">
            <a:xfrm>
              <a:off x="1928" y="1693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4"/>
            <p:cNvSpPr>
              <a:spLocks noChangeShapeType="1"/>
            </p:cNvSpPr>
            <p:nvPr/>
          </p:nvSpPr>
          <p:spPr bwMode="auto">
            <a:xfrm>
              <a:off x="2934" y="1682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5"/>
            <p:cNvSpPr>
              <a:spLocks noChangeShapeType="1"/>
            </p:cNvSpPr>
            <p:nvPr/>
          </p:nvSpPr>
          <p:spPr bwMode="auto">
            <a:xfrm>
              <a:off x="1932" y="3137"/>
              <a:ext cx="99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Oval 10"/>
          <p:cNvSpPr>
            <a:spLocks noChangeArrowheads="1"/>
          </p:cNvSpPr>
          <p:nvPr/>
        </p:nvSpPr>
        <p:spPr bwMode="auto">
          <a:xfrm>
            <a:off x="4235450" y="5500688"/>
            <a:ext cx="1030288" cy="2809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23558" name="Oval 10"/>
          <p:cNvSpPr>
            <a:spLocks noChangeArrowheads="1"/>
          </p:cNvSpPr>
          <p:nvPr/>
        </p:nvSpPr>
        <p:spPr bwMode="auto">
          <a:xfrm>
            <a:off x="4214813" y="5934075"/>
            <a:ext cx="1030287" cy="2809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23559" name="Arc 7"/>
          <p:cNvSpPr>
            <a:spLocks/>
          </p:cNvSpPr>
          <p:nvPr/>
        </p:nvSpPr>
        <p:spPr bwMode="auto">
          <a:xfrm>
            <a:off x="3848100" y="4357688"/>
            <a:ext cx="652463" cy="7731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rc 8"/>
          <p:cNvSpPr>
            <a:spLocks/>
          </p:cNvSpPr>
          <p:nvPr/>
        </p:nvSpPr>
        <p:spPr bwMode="auto">
          <a:xfrm>
            <a:off x="5000625" y="4378325"/>
            <a:ext cx="581025" cy="7651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5564188" y="4116388"/>
            <a:ext cx="10382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th-TH"/>
              <a:t>push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238500" y="4141788"/>
            <a:ext cx="7778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th-TH"/>
              <a:t>pop</a:t>
            </a:r>
          </a:p>
        </p:txBody>
      </p:sp>
      <p:sp>
        <p:nvSpPr>
          <p:cNvPr id="23563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5940425" y="4941888"/>
            <a:ext cx="12747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>
                <a:cs typeface="Angsana New" pitchFamily="18" charset="-34"/>
              </a:rPr>
              <a:t>is</a:t>
            </a:r>
            <a:r>
              <a:rPr lang="en-US">
                <a:cs typeface="Angsana New" pitchFamily="18" charset="-34"/>
              </a:rPr>
              <a:t> </a:t>
            </a:r>
            <a:r>
              <a:rPr lang="th-TH">
                <a:cs typeface="Angsana New" pitchFamily="18" charset="-34"/>
              </a:rPr>
              <a:t>Empty</a:t>
            </a:r>
            <a:br>
              <a:rPr lang="th-TH">
                <a:cs typeface="Angsana New" pitchFamily="18" charset="-34"/>
              </a:rPr>
            </a:br>
            <a:r>
              <a:rPr lang="th-TH">
                <a:cs typeface="Angsana New" pitchFamily="18" charset="-34"/>
              </a:rPr>
              <a:t>topOf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The user does not need to know how things are implemented</a:t>
            </a:r>
          </a:p>
          <a:p>
            <a:pPr lvl="1">
              <a:defRPr/>
            </a:pPr>
            <a:r>
              <a:rPr lang="en-US" smtClean="0"/>
              <a:t>the user is happy since the interface is simple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the implementor is happy since he can change the implementation (e.g. make it faster), and the user will not complain (so long as the interface does not change)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6. A Bad Stack 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</a:t>
            </a:r>
            <a:r>
              <a:rPr lang="en-US" sz="2000" smtClean="0">
                <a:effectLst/>
                <a:latin typeface="Courier New" pitchFamily="49" charset="0"/>
              </a:rPr>
              <a:t>//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Bad</a:t>
            </a:r>
            <a:r>
              <a:rPr lang="th-TH" sz="2000" smtClean="0">
                <a:effectLst/>
                <a:latin typeface="Courier New" pitchFamily="49" charset="0"/>
              </a:rPr>
              <a:t>Stack.java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Written by the </a:t>
            </a:r>
            <a: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  <a:cs typeface="Angsana New" pitchFamily="18" charset="-34"/>
              </a:rPr>
              <a:t>ฺ</a:t>
            </a:r>
            <a:r>
              <a:rPr lang="en-US" sz="2000" b="1" smtClean="0">
                <a:solidFill>
                  <a:schemeClr val="accent1"/>
                </a:solidFill>
                <a:effectLst/>
                <a:latin typeface="Courier New" pitchFamily="49" charset="0"/>
                <a:cs typeface="Angsana New" pitchFamily="18" charset="-34"/>
              </a:rPr>
              <a:t>Bad</a:t>
            </a:r>
            <a: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Stack implementor</a:t>
            </a:r>
            <a:b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public class </a:t>
            </a:r>
            <a:r>
              <a:rPr lang="en-US" sz="2000" smtClean="0">
                <a:effectLst/>
                <a:latin typeface="Courier New" pitchFamily="49" charset="0"/>
              </a:rPr>
              <a:t>Bad</a:t>
            </a:r>
            <a:r>
              <a:rPr lang="th-TH" sz="2000" smtClean="0">
                <a:effectLst/>
                <a:latin typeface="Courier New" pitchFamily="49" charset="0"/>
              </a:rPr>
              <a:t>Stack 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private int store</a:t>
            </a:r>
            <a:r>
              <a:rPr lang="en-US" sz="2000" smtClean="0">
                <a:effectLst/>
                <a:latin typeface="Courier New" pitchFamily="49" charset="0"/>
              </a:rPr>
              <a:t>[]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private int max_len;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public </a:t>
            </a:r>
            <a:r>
              <a:rPr lang="th-TH" sz="2000" smtClean="0">
                <a:effectLst/>
                <a:latin typeface="Courier New" pitchFamily="49" charset="0"/>
              </a:rPr>
              <a:t>int top;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// constructor and methods same as in Stack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Creating a BadStack Object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0188"/>
            <a:ext cx="7772400" cy="46339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// TestBadStack.java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Written by the BadStack user</a:t>
            </a: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import java.io.*;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public class TestBadStack 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public static void main(String args[])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{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BadStack stk1 = new BadStack(10);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stk1.push(42);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stk1.push(17);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stk1.top = 0;</a:t>
            </a:r>
            <a:r>
              <a:rPr lang="en-GB" sz="2000" smtClean="0">
                <a:effectLst/>
                <a:latin typeface="Courier New" pitchFamily="49" charset="0"/>
              </a:rPr>
              <a:t>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stk1.pop();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System.out.println(“Top value is “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stk1.topOf() 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}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}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929438" y="4051300"/>
            <a:ext cx="1814512" cy="4572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hello object!!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5272" y="4857760"/>
            <a:ext cx="731290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Understanding the BadStack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7859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does the user need to understand in order to use the BadStack object?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He needs to understand the interface </a:t>
            </a:r>
            <a:r>
              <a:rPr lang="en-US" i="1" smtClean="0">
                <a:solidFill>
                  <a:schemeClr val="tx2"/>
                </a:solidFill>
              </a:rPr>
              <a:t>and</a:t>
            </a:r>
            <a:r>
              <a:rPr lang="en-US" smtClean="0"/>
              <a:t> implementation</a:t>
            </a:r>
          </a:p>
          <a:p>
            <a:pPr lvl="1">
              <a:defRPr/>
            </a:pPr>
            <a:r>
              <a:rPr lang="en-US" smtClean="0"/>
              <a:t>e.g.</a:t>
            </a:r>
          </a:p>
        </p:txBody>
      </p: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5230813" y="4619625"/>
            <a:ext cx="1239837" cy="1809750"/>
            <a:chOff x="1928" y="1682"/>
            <a:chExt cx="1006" cy="1455"/>
          </a:xfrm>
        </p:grpSpPr>
        <p:sp>
          <p:nvSpPr>
            <p:cNvPr id="27660" name="Line 3"/>
            <p:cNvSpPr>
              <a:spLocks noChangeShapeType="1"/>
            </p:cNvSpPr>
            <p:nvPr/>
          </p:nvSpPr>
          <p:spPr bwMode="auto">
            <a:xfrm>
              <a:off x="1928" y="1693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4"/>
            <p:cNvSpPr>
              <a:spLocks noChangeShapeType="1"/>
            </p:cNvSpPr>
            <p:nvPr/>
          </p:nvSpPr>
          <p:spPr bwMode="auto">
            <a:xfrm>
              <a:off x="2934" y="1682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5"/>
            <p:cNvSpPr>
              <a:spLocks noChangeShapeType="1"/>
            </p:cNvSpPr>
            <p:nvPr/>
          </p:nvSpPr>
          <p:spPr bwMode="auto">
            <a:xfrm>
              <a:off x="1932" y="3137"/>
              <a:ext cx="99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Oval 10"/>
          <p:cNvSpPr>
            <a:spLocks noChangeArrowheads="1"/>
          </p:cNvSpPr>
          <p:nvPr/>
        </p:nvSpPr>
        <p:spPr bwMode="auto">
          <a:xfrm>
            <a:off x="5348288" y="5500688"/>
            <a:ext cx="1030287" cy="2809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27654" name="Oval 10"/>
          <p:cNvSpPr>
            <a:spLocks noChangeArrowheads="1"/>
          </p:cNvSpPr>
          <p:nvPr/>
        </p:nvSpPr>
        <p:spPr bwMode="auto">
          <a:xfrm>
            <a:off x="5327650" y="5934075"/>
            <a:ext cx="1030288" cy="2809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27655" name="Arc 7"/>
          <p:cNvSpPr>
            <a:spLocks/>
          </p:cNvSpPr>
          <p:nvPr/>
        </p:nvSpPr>
        <p:spPr bwMode="auto">
          <a:xfrm>
            <a:off x="4960938" y="4357688"/>
            <a:ext cx="652462" cy="7731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>
            <a:off x="6113463" y="4378325"/>
            <a:ext cx="581025" cy="7651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5"/>
          <p:cNvSpPr>
            <a:spLocks noChangeArrowheads="1"/>
          </p:cNvSpPr>
          <p:nvPr/>
        </p:nvSpPr>
        <p:spPr bwMode="auto">
          <a:xfrm>
            <a:off x="6677025" y="4116388"/>
            <a:ext cx="10382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th-TH"/>
              <a:t>push</a:t>
            </a:r>
          </a:p>
        </p:txBody>
      </p:sp>
      <p:sp>
        <p:nvSpPr>
          <p:cNvPr id="27658" name="Rectangle 16"/>
          <p:cNvSpPr>
            <a:spLocks noChangeArrowheads="1"/>
          </p:cNvSpPr>
          <p:nvPr/>
        </p:nvSpPr>
        <p:spPr bwMode="auto">
          <a:xfrm>
            <a:off x="4351338" y="4141788"/>
            <a:ext cx="7778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th-TH"/>
              <a:t>pop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7000875" y="5000625"/>
            <a:ext cx="1862138" cy="830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 store[], top,</a:t>
            </a:r>
            <a:br>
              <a:rPr lang="en-US"/>
            </a:br>
            <a:r>
              <a:rPr lang="en-US"/>
              <a:t>  max_len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7.  Good vs Bad Interfaces</a:t>
            </a:r>
            <a:endParaRPr lang="en-GB" smtClean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A good interface </a:t>
            </a:r>
            <a:r>
              <a:rPr lang="en-US" i="1" smtClean="0">
                <a:solidFill>
                  <a:srgbClr val="FFFF00"/>
                </a:solidFill>
                <a:effectLst/>
              </a:rPr>
              <a:t>hides</a:t>
            </a:r>
            <a:r>
              <a:rPr lang="en-US" smtClean="0">
                <a:effectLst/>
              </a:rPr>
              <a:t> the class's implementation</a:t>
            </a:r>
          </a:p>
          <a:p>
            <a:pPr lvl="1"/>
            <a:r>
              <a:rPr lang="en-US" smtClean="0">
                <a:effectLst/>
              </a:rPr>
              <a:t>all fields are private</a:t>
            </a:r>
          </a:p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A good interface can be </a:t>
            </a:r>
            <a:r>
              <a:rPr lang="en-US" i="1" smtClean="0">
                <a:solidFill>
                  <a:srgbClr val="FFFF00"/>
                </a:solidFill>
                <a:effectLst/>
              </a:rPr>
              <a:t>visualized</a:t>
            </a:r>
            <a:r>
              <a:rPr lang="en-US" smtClean="0">
                <a:effectLst/>
              </a:rPr>
              <a:t> by the user (e.g the stack diagram)</a:t>
            </a:r>
          </a:p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A good interface has </a:t>
            </a:r>
            <a:r>
              <a:rPr lang="en-US" i="1" smtClean="0">
                <a:solidFill>
                  <a:srgbClr val="FFFF00"/>
                </a:solidFill>
                <a:effectLst/>
              </a:rPr>
              <a:t>easy-to-understand</a:t>
            </a:r>
            <a:r>
              <a:rPr lang="en-US" smtClean="0">
                <a:effectLst/>
              </a:rPr>
              <a:t> public methods.</a:t>
            </a:r>
            <a:endParaRPr lang="en-GB" smtClean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Kinds of Methods in an Interface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71500" y="1981200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Aside from the constructor, most public methods can be grouped into two types:</a:t>
            </a:r>
          </a:p>
          <a:p>
            <a:pPr lvl="1"/>
            <a:r>
              <a:rPr lang="en-US" i="1" smtClean="0">
                <a:solidFill>
                  <a:srgbClr val="FFFF00"/>
                </a:solidFill>
                <a:effectLst/>
              </a:rPr>
              <a:t>accessor</a:t>
            </a:r>
            <a:r>
              <a:rPr lang="en-US" smtClean="0">
                <a:effectLst/>
              </a:rPr>
              <a:t> (get) methods</a:t>
            </a:r>
          </a:p>
          <a:p>
            <a:pPr lvl="2">
              <a:buFont typeface="Arial" charset="0"/>
              <a:buChar char="•"/>
            </a:pPr>
            <a:r>
              <a:rPr lang="en-US" smtClean="0">
                <a:effectLst/>
              </a:rPr>
              <a:t>they return information to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the user</a:t>
            </a:r>
          </a:p>
          <a:p>
            <a:pPr lvl="2">
              <a:buFont typeface="Arial" charset="0"/>
              <a:buChar char="•"/>
            </a:pPr>
            <a:r>
              <a:rPr lang="en-US" smtClean="0">
                <a:effectLst/>
              </a:rPr>
              <a:t>e.g. in Stack: isEmpty(), topOf()</a:t>
            </a:r>
          </a:p>
          <a:p>
            <a:pPr lvl="1"/>
            <a:r>
              <a:rPr lang="en-US" i="1" smtClean="0">
                <a:solidFill>
                  <a:srgbClr val="FFFF00"/>
                </a:solidFill>
                <a:effectLst/>
              </a:rPr>
              <a:t>mutator</a:t>
            </a:r>
            <a:r>
              <a:rPr lang="en-US" smtClean="0">
                <a:effectLst/>
              </a:rPr>
              <a:t> (set) methods</a:t>
            </a:r>
          </a:p>
          <a:p>
            <a:pPr lvl="2">
              <a:buFont typeface="Arial" charset="0"/>
              <a:buChar char="•"/>
            </a:pPr>
            <a:r>
              <a:rPr lang="en-US" smtClean="0">
                <a:effectLst/>
              </a:rPr>
              <a:t>they change the object's state (its fields)</a:t>
            </a:r>
          </a:p>
          <a:p>
            <a:pPr lvl="2">
              <a:buFont typeface="Arial" charset="0"/>
              <a:buChar char="•"/>
            </a:pPr>
            <a:r>
              <a:rPr lang="en-US" smtClean="0">
                <a:effectLst/>
              </a:rPr>
              <a:t>e.g.  in Stack: push(), pop()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3087688"/>
            <a:ext cx="28321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An Accessor (Get) Method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301875" y="3203575"/>
            <a:ext cx="4200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urier New" pitchFamily="49" charset="0"/>
              </a:rPr>
              <a:t>public int topOf()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return </a:t>
            </a:r>
            <a:r>
              <a:rPr lang="en-GB">
                <a:latin typeface="Courier New" pitchFamily="49" charset="0"/>
              </a:rPr>
              <a:t>store[top]</a:t>
            </a:r>
            <a:r>
              <a:rPr lang="en-US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}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return type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435600" y="2489200"/>
            <a:ext cx="174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method name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parameter list (usually 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838450" y="4865688"/>
            <a:ext cx="455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start and end of method body (block)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6635750" y="4256088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return statement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2625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H="1">
            <a:off x="3990975" y="25749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>
            <a:off x="5283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 flipH="1">
            <a:off x="5724525" y="3124200"/>
            <a:ext cx="106680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 flipV="1">
            <a:off x="4214813" y="4357688"/>
            <a:ext cx="2436812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954088" y="2489200"/>
            <a:ext cx="2185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visibility modifier</a:t>
            </a:r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1. What are Classes, Objects?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27432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A class is a </a:t>
            </a:r>
            <a:r>
              <a:rPr lang="en-GB" b="1" i="1" smtClean="0">
                <a:solidFill>
                  <a:schemeClr val="tx2"/>
                </a:solidFill>
                <a:effectLst/>
              </a:rPr>
              <a:t>factory</a:t>
            </a:r>
            <a:r>
              <a:rPr lang="en-GB" smtClean="0">
                <a:effectLst/>
              </a:rPr>
              <a:t> for objects.</a:t>
            </a:r>
            <a:endParaRPr lang="en-GB" smtClean="0">
              <a:effectLst/>
              <a:cs typeface="Angsana New" pitchFamily="18" charset="-34"/>
            </a:endParaRPr>
          </a:p>
          <a:p>
            <a:pPr lvl="1"/>
            <a:r>
              <a:rPr lang="en-GB" smtClean="0">
                <a:effectLst/>
              </a:rPr>
              <a:t>e.g. a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 class is a factory for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 objects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A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 class is </a:t>
            </a:r>
            <a:r>
              <a:rPr lang="en-GB" i="1" smtClean="0">
                <a:solidFill>
                  <a:schemeClr val="accent1"/>
                </a:solidFill>
                <a:effectLst/>
              </a:rPr>
              <a:t>not</a:t>
            </a:r>
            <a:r>
              <a:rPr lang="en-GB" smtClean="0">
                <a:effectLst/>
              </a:rPr>
              <a:t> a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 object</a:t>
            </a:r>
          </a:p>
          <a:p>
            <a:pPr lvl="1"/>
            <a:r>
              <a:rPr lang="en-GB" smtClean="0">
                <a:effectLst/>
              </a:rPr>
              <a:t>e.g. a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 factory is not the </a:t>
            </a:r>
            <a:r>
              <a:rPr lang="en-GB" sz="2400" smtClean="0">
                <a:effectLst/>
                <a:latin typeface="Courier New" pitchFamily="49" charset="0"/>
              </a:rPr>
              <a:t>Car</a:t>
            </a:r>
            <a:r>
              <a:rPr lang="en-GB" smtClean="0">
                <a:effectLst/>
              </a:rPr>
              <a:t>s it makes</a:t>
            </a:r>
            <a:endParaRPr lang="en-GB" smtClean="0">
              <a:effectLst/>
              <a:cs typeface="Angsana New" pitchFamily="18" charset="-34"/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1600200" y="4800600"/>
            <a:ext cx="1400175" cy="1366838"/>
            <a:chOff x="1376" y="2786"/>
            <a:chExt cx="1330" cy="1299"/>
          </a:xfrm>
        </p:grpSpPr>
        <p:sp>
          <p:nvSpPr>
            <p:cNvPr id="4106" name="Freeform 6"/>
            <p:cNvSpPr>
              <a:spLocks/>
            </p:cNvSpPr>
            <p:nvPr/>
          </p:nvSpPr>
          <p:spPr bwMode="auto">
            <a:xfrm>
              <a:off x="1383" y="3351"/>
              <a:ext cx="1313" cy="734"/>
            </a:xfrm>
            <a:custGeom>
              <a:avLst/>
              <a:gdLst>
                <a:gd name="T0" fmla="*/ 0 w 2624"/>
                <a:gd name="T1" fmla="*/ 7 h 1466"/>
                <a:gd name="T2" fmla="*/ 10 w 2624"/>
                <a:gd name="T3" fmla="*/ 4 h 1466"/>
                <a:gd name="T4" fmla="*/ 13 w 2624"/>
                <a:gd name="T5" fmla="*/ 0 h 1466"/>
                <a:gd name="T6" fmla="*/ 16 w 2624"/>
                <a:gd name="T7" fmla="*/ 2 h 1466"/>
                <a:gd name="T8" fmla="*/ 16 w 2624"/>
                <a:gd name="T9" fmla="*/ 7 h 1466"/>
                <a:gd name="T10" fmla="*/ 21 w 2624"/>
                <a:gd name="T11" fmla="*/ 9 h 1466"/>
                <a:gd name="T12" fmla="*/ 21 w 2624"/>
                <a:gd name="T13" fmla="*/ 11 h 1466"/>
                <a:gd name="T14" fmla="*/ 15 w 2624"/>
                <a:gd name="T15" fmla="*/ 12 h 1466"/>
                <a:gd name="T16" fmla="*/ 13 w 2624"/>
                <a:gd name="T17" fmla="*/ 12 h 1466"/>
                <a:gd name="T18" fmla="*/ 1 w 2624"/>
                <a:gd name="T19" fmla="*/ 11 h 1466"/>
                <a:gd name="T20" fmla="*/ 0 w 2624"/>
                <a:gd name="T21" fmla="*/ 7 h 14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24"/>
                <a:gd name="T34" fmla="*/ 0 h 1466"/>
                <a:gd name="T35" fmla="*/ 2624 w 2624"/>
                <a:gd name="T36" fmla="*/ 1466 h 14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24" h="1466">
                  <a:moveTo>
                    <a:pt x="0" y="883"/>
                  </a:moveTo>
                  <a:lnTo>
                    <a:pt x="1234" y="471"/>
                  </a:lnTo>
                  <a:lnTo>
                    <a:pt x="1548" y="0"/>
                  </a:lnTo>
                  <a:lnTo>
                    <a:pt x="1949" y="134"/>
                  </a:lnTo>
                  <a:lnTo>
                    <a:pt x="2034" y="846"/>
                  </a:lnTo>
                  <a:lnTo>
                    <a:pt x="2624" y="1042"/>
                  </a:lnTo>
                  <a:lnTo>
                    <a:pt x="2624" y="1320"/>
                  </a:lnTo>
                  <a:lnTo>
                    <a:pt x="1918" y="1450"/>
                  </a:lnTo>
                  <a:lnTo>
                    <a:pt x="1580" y="1466"/>
                  </a:lnTo>
                  <a:lnTo>
                    <a:pt x="15" y="1299"/>
                  </a:lnTo>
                  <a:lnTo>
                    <a:pt x="0" y="883"/>
                  </a:lnTo>
                  <a:close/>
                </a:path>
              </a:pathLst>
            </a:custGeom>
            <a:solidFill>
              <a:srgbClr val="AFFF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7"/>
            <p:cNvSpPr>
              <a:spLocks/>
            </p:cNvSpPr>
            <p:nvPr/>
          </p:nvSpPr>
          <p:spPr bwMode="auto">
            <a:xfrm>
              <a:off x="1376" y="2786"/>
              <a:ext cx="1330" cy="1295"/>
            </a:xfrm>
            <a:custGeom>
              <a:avLst/>
              <a:gdLst>
                <a:gd name="T0" fmla="*/ 17 w 2658"/>
                <a:gd name="T1" fmla="*/ 6 h 2590"/>
                <a:gd name="T2" fmla="*/ 19 w 2658"/>
                <a:gd name="T3" fmla="*/ 5 h 2590"/>
                <a:gd name="T4" fmla="*/ 21 w 2658"/>
                <a:gd name="T5" fmla="*/ 7 h 2590"/>
                <a:gd name="T6" fmla="*/ 19 w 2658"/>
                <a:gd name="T7" fmla="*/ 10 h 2590"/>
                <a:gd name="T8" fmla="*/ 18 w 2658"/>
                <a:gd name="T9" fmla="*/ 11 h 2590"/>
                <a:gd name="T10" fmla="*/ 17 w 2658"/>
                <a:gd name="T11" fmla="*/ 11 h 2590"/>
                <a:gd name="T12" fmla="*/ 17 w 2658"/>
                <a:gd name="T13" fmla="*/ 15 h 2590"/>
                <a:gd name="T14" fmla="*/ 20 w 2658"/>
                <a:gd name="T15" fmla="*/ 16 h 2590"/>
                <a:gd name="T16" fmla="*/ 20 w 2658"/>
                <a:gd name="T17" fmla="*/ 18 h 2590"/>
                <a:gd name="T18" fmla="*/ 17 w 2658"/>
                <a:gd name="T19" fmla="*/ 17 h 2590"/>
                <a:gd name="T20" fmla="*/ 19 w 2658"/>
                <a:gd name="T21" fmla="*/ 18 h 2590"/>
                <a:gd name="T22" fmla="*/ 21 w 2658"/>
                <a:gd name="T23" fmla="*/ 18 h 2590"/>
                <a:gd name="T24" fmla="*/ 18 w 2658"/>
                <a:gd name="T25" fmla="*/ 18 h 2590"/>
                <a:gd name="T26" fmla="*/ 18 w 2658"/>
                <a:gd name="T27" fmla="*/ 19 h 2590"/>
                <a:gd name="T28" fmla="*/ 21 w 2658"/>
                <a:gd name="T29" fmla="*/ 19 h 2590"/>
                <a:gd name="T30" fmla="*/ 19 w 2658"/>
                <a:gd name="T31" fmla="*/ 21 h 2590"/>
                <a:gd name="T32" fmla="*/ 16 w 2658"/>
                <a:gd name="T33" fmla="*/ 18 h 2590"/>
                <a:gd name="T34" fmla="*/ 15 w 2658"/>
                <a:gd name="T35" fmla="*/ 21 h 2590"/>
                <a:gd name="T36" fmla="*/ 14 w 2658"/>
                <a:gd name="T37" fmla="*/ 18 h 2590"/>
                <a:gd name="T38" fmla="*/ 1 w 2658"/>
                <a:gd name="T39" fmla="*/ 19 h 2590"/>
                <a:gd name="T40" fmla="*/ 5 w 2658"/>
                <a:gd name="T41" fmla="*/ 19 h 2590"/>
                <a:gd name="T42" fmla="*/ 9 w 2658"/>
                <a:gd name="T43" fmla="*/ 18 h 2590"/>
                <a:gd name="T44" fmla="*/ 7 w 2658"/>
                <a:gd name="T45" fmla="*/ 18 h 2590"/>
                <a:gd name="T46" fmla="*/ 4 w 2658"/>
                <a:gd name="T47" fmla="*/ 19 h 2590"/>
                <a:gd name="T48" fmla="*/ 1 w 2658"/>
                <a:gd name="T49" fmla="*/ 19 h 2590"/>
                <a:gd name="T50" fmla="*/ 4 w 2658"/>
                <a:gd name="T51" fmla="*/ 18 h 2590"/>
                <a:gd name="T52" fmla="*/ 8 w 2658"/>
                <a:gd name="T53" fmla="*/ 18 h 2590"/>
                <a:gd name="T54" fmla="*/ 9 w 2658"/>
                <a:gd name="T55" fmla="*/ 18 h 2590"/>
                <a:gd name="T56" fmla="*/ 7 w 2658"/>
                <a:gd name="T57" fmla="*/ 18 h 2590"/>
                <a:gd name="T58" fmla="*/ 4 w 2658"/>
                <a:gd name="T59" fmla="*/ 18 h 2590"/>
                <a:gd name="T60" fmla="*/ 1 w 2658"/>
                <a:gd name="T61" fmla="*/ 18 h 2590"/>
                <a:gd name="T62" fmla="*/ 2 w 2658"/>
                <a:gd name="T63" fmla="*/ 17 h 2590"/>
                <a:gd name="T64" fmla="*/ 5 w 2658"/>
                <a:gd name="T65" fmla="*/ 16 h 2590"/>
                <a:gd name="T66" fmla="*/ 8 w 2658"/>
                <a:gd name="T67" fmla="*/ 16 h 2590"/>
                <a:gd name="T68" fmla="*/ 9 w 2658"/>
                <a:gd name="T69" fmla="*/ 15 h 2590"/>
                <a:gd name="T70" fmla="*/ 6 w 2658"/>
                <a:gd name="T71" fmla="*/ 16 h 2590"/>
                <a:gd name="T72" fmla="*/ 3 w 2658"/>
                <a:gd name="T73" fmla="*/ 17 h 2590"/>
                <a:gd name="T74" fmla="*/ 2 w 2658"/>
                <a:gd name="T75" fmla="*/ 17 h 2590"/>
                <a:gd name="T76" fmla="*/ 5 w 2658"/>
                <a:gd name="T77" fmla="*/ 16 h 2590"/>
                <a:gd name="T78" fmla="*/ 7 w 2658"/>
                <a:gd name="T79" fmla="*/ 15 h 2590"/>
                <a:gd name="T80" fmla="*/ 9 w 2658"/>
                <a:gd name="T81" fmla="*/ 14 h 2590"/>
                <a:gd name="T82" fmla="*/ 6 w 2658"/>
                <a:gd name="T83" fmla="*/ 15 h 2590"/>
                <a:gd name="T84" fmla="*/ 3 w 2658"/>
                <a:gd name="T85" fmla="*/ 15 h 2590"/>
                <a:gd name="T86" fmla="*/ 1 w 2658"/>
                <a:gd name="T87" fmla="*/ 16 h 2590"/>
                <a:gd name="T88" fmla="*/ 3 w 2658"/>
                <a:gd name="T89" fmla="*/ 14 h 2590"/>
                <a:gd name="T90" fmla="*/ 6 w 2658"/>
                <a:gd name="T91" fmla="*/ 13 h 2590"/>
                <a:gd name="T92" fmla="*/ 9 w 2658"/>
                <a:gd name="T93" fmla="*/ 12 h 2590"/>
                <a:gd name="T94" fmla="*/ 9 w 2658"/>
                <a:gd name="T95" fmla="*/ 11 h 2590"/>
                <a:gd name="T96" fmla="*/ 7 w 2658"/>
                <a:gd name="T97" fmla="*/ 11 h 2590"/>
                <a:gd name="T98" fmla="*/ 5 w 2658"/>
                <a:gd name="T99" fmla="*/ 11 h 2590"/>
                <a:gd name="T100" fmla="*/ 3 w 2658"/>
                <a:gd name="T101" fmla="*/ 11 h 2590"/>
                <a:gd name="T102" fmla="*/ 1 w 2658"/>
                <a:gd name="T103" fmla="*/ 10 h 2590"/>
                <a:gd name="T104" fmla="*/ 1 w 2658"/>
                <a:gd name="T105" fmla="*/ 8 h 2590"/>
                <a:gd name="T106" fmla="*/ 2 w 2658"/>
                <a:gd name="T107" fmla="*/ 6 h 2590"/>
                <a:gd name="T108" fmla="*/ 5 w 2658"/>
                <a:gd name="T109" fmla="*/ 5 h 2590"/>
                <a:gd name="T110" fmla="*/ 7 w 2658"/>
                <a:gd name="T111" fmla="*/ 6 h 2590"/>
                <a:gd name="T112" fmla="*/ 9 w 2658"/>
                <a:gd name="T113" fmla="*/ 8 h 2590"/>
                <a:gd name="T114" fmla="*/ 10 w 2658"/>
                <a:gd name="T115" fmla="*/ 9 h 2590"/>
                <a:gd name="T116" fmla="*/ 14 w 2658"/>
                <a:gd name="T117" fmla="*/ 8 h 2590"/>
                <a:gd name="T118" fmla="*/ 15 w 2658"/>
                <a:gd name="T119" fmla="*/ 1 h 259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658"/>
                <a:gd name="T181" fmla="*/ 0 h 2590"/>
                <a:gd name="T182" fmla="*/ 2658 w 2658"/>
                <a:gd name="T183" fmla="*/ 2590 h 259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658" h="2590">
                  <a:moveTo>
                    <a:pt x="1823" y="773"/>
                  </a:moveTo>
                  <a:lnTo>
                    <a:pt x="1954" y="734"/>
                  </a:lnTo>
                  <a:lnTo>
                    <a:pt x="1972" y="752"/>
                  </a:lnTo>
                  <a:lnTo>
                    <a:pt x="1990" y="755"/>
                  </a:lnTo>
                  <a:lnTo>
                    <a:pt x="2005" y="748"/>
                  </a:lnTo>
                  <a:lnTo>
                    <a:pt x="2022" y="734"/>
                  </a:lnTo>
                  <a:lnTo>
                    <a:pt x="2037" y="717"/>
                  </a:lnTo>
                  <a:lnTo>
                    <a:pt x="2054" y="700"/>
                  </a:lnTo>
                  <a:lnTo>
                    <a:pt x="2071" y="687"/>
                  </a:lnTo>
                  <a:lnTo>
                    <a:pt x="2089" y="682"/>
                  </a:lnTo>
                  <a:lnTo>
                    <a:pt x="2113" y="672"/>
                  </a:lnTo>
                  <a:lnTo>
                    <a:pt x="2137" y="673"/>
                  </a:lnTo>
                  <a:lnTo>
                    <a:pt x="2160" y="680"/>
                  </a:lnTo>
                  <a:lnTo>
                    <a:pt x="2184" y="691"/>
                  </a:lnTo>
                  <a:lnTo>
                    <a:pt x="2206" y="700"/>
                  </a:lnTo>
                  <a:lnTo>
                    <a:pt x="2228" y="700"/>
                  </a:lnTo>
                  <a:lnTo>
                    <a:pt x="2248" y="687"/>
                  </a:lnTo>
                  <a:lnTo>
                    <a:pt x="2266" y="658"/>
                  </a:lnTo>
                  <a:lnTo>
                    <a:pt x="2291" y="647"/>
                  </a:lnTo>
                  <a:lnTo>
                    <a:pt x="2318" y="642"/>
                  </a:lnTo>
                  <a:lnTo>
                    <a:pt x="2345" y="637"/>
                  </a:lnTo>
                  <a:lnTo>
                    <a:pt x="2373" y="637"/>
                  </a:lnTo>
                  <a:lnTo>
                    <a:pt x="2402" y="640"/>
                  </a:lnTo>
                  <a:lnTo>
                    <a:pt x="2429" y="647"/>
                  </a:lnTo>
                  <a:lnTo>
                    <a:pt x="2455" y="658"/>
                  </a:lnTo>
                  <a:lnTo>
                    <a:pt x="2477" y="672"/>
                  </a:lnTo>
                  <a:lnTo>
                    <a:pt x="2508" y="700"/>
                  </a:lnTo>
                  <a:lnTo>
                    <a:pt x="2534" y="731"/>
                  </a:lnTo>
                  <a:lnTo>
                    <a:pt x="2555" y="764"/>
                  </a:lnTo>
                  <a:lnTo>
                    <a:pt x="2570" y="801"/>
                  </a:lnTo>
                  <a:lnTo>
                    <a:pt x="2581" y="841"/>
                  </a:lnTo>
                  <a:lnTo>
                    <a:pt x="2585" y="883"/>
                  </a:lnTo>
                  <a:lnTo>
                    <a:pt x="2584" y="925"/>
                  </a:lnTo>
                  <a:lnTo>
                    <a:pt x="2578" y="968"/>
                  </a:lnTo>
                  <a:lnTo>
                    <a:pt x="2572" y="1012"/>
                  </a:lnTo>
                  <a:lnTo>
                    <a:pt x="2555" y="1049"/>
                  </a:lnTo>
                  <a:lnTo>
                    <a:pt x="2531" y="1078"/>
                  </a:lnTo>
                  <a:lnTo>
                    <a:pt x="2500" y="1105"/>
                  </a:lnTo>
                  <a:lnTo>
                    <a:pt x="2468" y="1129"/>
                  </a:lnTo>
                  <a:lnTo>
                    <a:pt x="2438" y="1153"/>
                  </a:lnTo>
                  <a:lnTo>
                    <a:pt x="2409" y="1181"/>
                  </a:lnTo>
                  <a:lnTo>
                    <a:pt x="2388" y="1215"/>
                  </a:lnTo>
                  <a:lnTo>
                    <a:pt x="2385" y="1237"/>
                  </a:lnTo>
                  <a:lnTo>
                    <a:pt x="2380" y="1258"/>
                  </a:lnTo>
                  <a:lnTo>
                    <a:pt x="2374" y="1279"/>
                  </a:lnTo>
                  <a:lnTo>
                    <a:pt x="2367" y="1298"/>
                  </a:lnTo>
                  <a:lnTo>
                    <a:pt x="2356" y="1316"/>
                  </a:lnTo>
                  <a:lnTo>
                    <a:pt x="2344" y="1330"/>
                  </a:lnTo>
                  <a:lnTo>
                    <a:pt x="2330" y="1342"/>
                  </a:lnTo>
                  <a:lnTo>
                    <a:pt x="2312" y="1349"/>
                  </a:lnTo>
                  <a:lnTo>
                    <a:pt x="2303" y="1347"/>
                  </a:lnTo>
                  <a:lnTo>
                    <a:pt x="2294" y="1345"/>
                  </a:lnTo>
                  <a:lnTo>
                    <a:pt x="2285" y="1344"/>
                  </a:lnTo>
                  <a:lnTo>
                    <a:pt x="2277" y="1340"/>
                  </a:lnTo>
                  <a:lnTo>
                    <a:pt x="2269" y="1337"/>
                  </a:lnTo>
                  <a:lnTo>
                    <a:pt x="2262" y="1332"/>
                  </a:lnTo>
                  <a:lnTo>
                    <a:pt x="2257" y="1325"/>
                  </a:lnTo>
                  <a:lnTo>
                    <a:pt x="2253" y="1316"/>
                  </a:lnTo>
                  <a:lnTo>
                    <a:pt x="2247" y="1332"/>
                  </a:lnTo>
                  <a:lnTo>
                    <a:pt x="2239" y="1345"/>
                  </a:lnTo>
                  <a:lnTo>
                    <a:pt x="2228" y="1356"/>
                  </a:lnTo>
                  <a:lnTo>
                    <a:pt x="2216" y="1365"/>
                  </a:lnTo>
                  <a:lnTo>
                    <a:pt x="2203" y="1372"/>
                  </a:lnTo>
                  <a:lnTo>
                    <a:pt x="2187" y="1373"/>
                  </a:lnTo>
                  <a:lnTo>
                    <a:pt x="2172" y="1373"/>
                  </a:lnTo>
                  <a:lnTo>
                    <a:pt x="2157" y="1368"/>
                  </a:lnTo>
                  <a:lnTo>
                    <a:pt x="2131" y="1297"/>
                  </a:lnTo>
                  <a:lnTo>
                    <a:pt x="2124" y="1309"/>
                  </a:lnTo>
                  <a:lnTo>
                    <a:pt x="2119" y="1323"/>
                  </a:lnTo>
                  <a:lnTo>
                    <a:pt x="2113" y="1337"/>
                  </a:lnTo>
                  <a:lnTo>
                    <a:pt x="2109" y="1351"/>
                  </a:lnTo>
                  <a:lnTo>
                    <a:pt x="2102" y="1365"/>
                  </a:lnTo>
                  <a:lnTo>
                    <a:pt x="2096" y="1377"/>
                  </a:lnTo>
                  <a:lnTo>
                    <a:pt x="2087" y="1387"/>
                  </a:lnTo>
                  <a:lnTo>
                    <a:pt x="2077" y="1398"/>
                  </a:lnTo>
                  <a:lnTo>
                    <a:pt x="2081" y="1927"/>
                  </a:lnTo>
                  <a:lnTo>
                    <a:pt x="2116" y="1937"/>
                  </a:lnTo>
                  <a:lnTo>
                    <a:pt x="2151" y="1946"/>
                  </a:lnTo>
                  <a:lnTo>
                    <a:pt x="2186" y="1957"/>
                  </a:lnTo>
                  <a:lnTo>
                    <a:pt x="2221" y="1965"/>
                  </a:lnTo>
                  <a:lnTo>
                    <a:pt x="2256" y="1974"/>
                  </a:lnTo>
                  <a:lnTo>
                    <a:pt x="2291" y="1984"/>
                  </a:lnTo>
                  <a:lnTo>
                    <a:pt x="2327" y="1993"/>
                  </a:lnTo>
                  <a:lnTo>
                    <a:pt x="2362" y="2002"/>
                  </a:lnTo>
                  <a:lnTo>
                    <a:pt x="2397" y="2011"/>
                  </a:lnTo>
                  <a:lnTo>
                    <a:pt x="2433" y="2019"/>
                  </a:lnTo>
                  <a:lnTo>
                    <a:pt x="2468" y="2028"/>
                  </a:lnTo>
                  <a:lnTo>
                    <a:pt x="2503" y="2035"/>
                  </a:lnTo>
                  <a:lnTo>
                    <a:pt x="2540" y="2044"/>
                  </a:lnTo>
                  <a:lnTo>
                    <a:pt x="2575" y="2051"/>
                  </a:lnTo>
                  <a:lnTo>
                    <a:pt x="2611" y="2060"/>
                  </a:lnTo>
                  <a:lnTo>
                    <a:pt x="2646" y="2066"/>
                  </a:lnTo>
                  <a:lnTo>
                    <a:pt x="2646" y="2227"/>
                  </a:lnTo>
                  <a:lnTo>
                    <a:pt x="2611" y="2220"/>
                  </a:lnTo>
                  <a:lnTo>
                    <a:pt x="2575" y="2213"/>
                  </a:lnTo>
                  <a:lnTo>
                    <a:pt x="2540" y="2208"/>
                  </a:lnTo>
                  <a:lnTo>
                    <a:pt x="2506" y="2201"/>
                  </a:lnTo>
                  <a:lnTo>
                    <a:pt x="2471" y="2194"/>
                  </a:lnTo>
                  <a:lnTo>
                    <a:pt x="2436" y="2187"/>
                  </a:lnTo>
                  <a:lnTo>
                    <a:pt x="2402" y="2180"/>
                  </a:lnTo>
                  <a:lnTo>
                    <a:pt x="2368" y="2175"/>
                  </a:lnTo>
                  <a:lnTo>
                    <a:pt x="2333" y="2168"/>
                  </a:lnTo>
                  <a:lnTo>
                    <a:pt x="2298" y="2163"/>
                  </a:lnTo>
                  <a:lnTo>
                    <a:pt x="2263" y="2156"/>
                  </a:lnTo>
                  <a:lnTo>
                    <a:pt x="2230" y="2150"/>
                  </a:lnTo>
                  <a:lnTo>
                    <a:pt x="2195" y="2145"/>
                  </a:lnTo>
                  <a:lnTo>
                    <a:pt x="2160" y="2140"/>
                  </a:lnTo>
                  <a:lnTo>
                    <a:pt x="2124" y="2135"/>
                  </a:lnTo>
                  <a:lnTo>
                    <a:pt x="2089" y="2129"/>
                  </a:lnTo>
                  <a:lnTo>
                    <a:pt x="2081" y="2143"/>
                  </a:lnTo>
                  <a:lnTo>
                    <a:pt x="2080" y="2163"/>
                  </a:lnTo>
                  <a:lnTo>
                    <a:pt x="2081" y="2183"/>
                  </a:lnTo>
                  <a:lnTo>
                    <a:pt x="2081" y="2203"/>
                  </a:lnTo>
                  <a:lnTo>
                    <a:pt x="2115" y="2211"/>
                  </a:lnTo>
                  <a:lnTo>
                    <a:pt x="2148" y="2218"/>
                  </a:lnTo>
                  <a:lnTo>
                    <a:pt x="2183" y="2225"/>
                  </a:lnTo>
                  <a:lnTo>
                    <a:pt x="2219" y="2231"/>
                  </a:lnTo>
                  <a:lnTo>
                    <a:pt x="2254" y="2238"/>
                  </a:lnTo>
                  <a:lnTo>
                    <a:pt x="2291" y="2243"/>
                  </a:lnTo>
                  <a:lnTo>
                    <a:pt x="2327" y="2248"/>
                  </a:lnTo>
                  <a:lnTo>
                    <a:pt x="2364" y="2252"/>
                  </a:lnTo>
                  <a:lnTo>
                    <a:pt x="2400" y="2257"/>
                  </a:lnTo>
                  <a:lnTo>
                    <a:pt x="2435" y="2260"/>
                  </a:lnTo>
                  <a:lnTo>
                    <a:pt x="2471" y="2264"/>
                  </a:lnTo>
                  <a:lnTo>
                    <a:pt x="2508" y="2267"/>
                  </a:lnTo>
                  <a:lnTo>
                    <a:pt x="2543" y="2271"/>
                  </a:lnTo>
                  <a:lnTo>
                    <a:pt x="2578" y="2274"/>
                  </a:lnTo>
                  <a:lnTo>
                    <a:pt x="2613" y="2276"/>
                  </a:lnTo>
                  <a:lnTo>
                    <a:pt x="2646" y="2279"/>
                  </a:lnTo>
                  <a:lnTo>
                    <a:pt x="2646" y="2304"/>
                  </a:lnTo>
                  <a:lnTo>
                    <a:pt x="2611" y="2302"/>
                  </a:lnTo>
                  <a:lnTo>
                    <a:pt x="2576" y="2300"/>
                  </a:lnTo>
                  <a:lnTo>
                    <a:pt x="2541" y="2297"/>
                  </a:lnTo>
                  <a:lnTo>
                    <a:pt x="2506" y="2292"/>
                  </a:lnTo>
                  <a:lnTo>
                    <a:pt x="2471" y="2288"/>
                  </a:lnTo>
                  <a:lnTo>
                    <a:pt x="2436" y="2283"/>
                  </a:lnTo>
                  <a:lnTo>
                    <a:pt x="2402" y="2278"/>
                  </a:lnTo>
                  <a:lnTo>
                    <a:pt x="2368" y="2271"/>
                  </a:lnTo>
                  <a:lnTo>
                    <a:pt x="2333" y="2266"/>
                  </a:lnTo>
                  <a:lnTo>
                    <a:pt x="2298" y="2260"/>
                  </a:lnTo>
                  <a:lnTo>
                    <a:pt x="2263" y="2253"/>
                  </a:lnTo>
                  <a:lnTo>
                    <a:pt x="2228" y="2248"/>
                  </a:lnTo>
                  <a:lnTo>
                    <a:pt x="2194" y="2243"/>
                  </a:lnTo>
                  <a:lnTo>
                    <a:pt x="2159" y="2239"/>
                  </a:lnTo>
                  <a:lnTo>
                    <a:pt x="2124" y="2236"/>
                  </a:lnTo>
                  <a:lnTo>
                    <a:pt x="2089" y="2232"/>
                  </a:lnTo>
                  <a:lnTo>
                    <a:pt x="2081" y="2252"/>
                  </a:lnTo>
                  <a:lnTo>
                    <a:pt x="2080" y="2272"/>
                  </a:lnTo>
                  <a:lnTo>
                    <a:pt x="2081" y="2295"/>
                  </a:lnTo>
                  <a:lnTo>
                    <a:pt x="2084" y="2314"/>
                  </a:lnTo>
                  <a:lnTo>
                    <a:pt x="2119" y="2320"/>
                  </a:lnTo>
                  <a:lnTo>
                    <a:pt x="2154" y="2325"/>
                  </a:lnTo>
                  <a:lnTo>
                    <a:pt x="2189" y="2328"/>
                  </a:lnTo>
                  <a:lnTo>
                    <a:pt x="2224" y="2332"/>
                  </a:lnTo>
                  <a:lnTo>
                    <a:pt x="2259" y="2337"/>
                  </a:lnTo>
                  <a:lnTo>
                    <a:pt x="2294" y="2341"/>
                  </a:lnTo>
                  <a:lnTo>
                    <a:pt x="2329" y="2344"/>
                  </a:lnTo>
                  <a:lnTo>
                    <a:pt x="2364" y="2346"/>
                  </a:lnTo>
                  <a:lnTo>
                    <a:pt x="2398" y="2349"/>
                  </a:lnTo>
                  <a:lnTo>
                    <a:pt x="2433" y="2353"/>
                  </a:lnTo>
                  <a:lnTo>
                    <a:pt x="2468" y="2356"/>
                  </a:lnTo>
                  <a:lnTo>
                    <a:pt x="2502" y="2358"/>
                  </a:lnTo>
                  <a:lnTo>
                    <a:pt x="2537" y="2362"/>
                  </a:lnTo>
                  <a:lnTo>
                    <a:pt x="2572" y="2365"/>
                  </a:lnTo>
                  <a:lnTo>
                    <a:pt x="2606" y="2369"/>
                  </a:lnTo>
                  <a:lnTo>
                    <a:pt x="2641" y="2372"/>
                  </a:lnTo>
                  <a:lnTo>
                    <a:pt x="2654" y="2424"/>
                  </a:lnTo>
                  <a:lnTo>
                    <a:pt x="2658" y="2480"/>
                  </a:lnTo>
                  <a:lnTo>
                    <a:pt x="2654" y="2538"/>
                  </a:lnTo>
                  <a:lnTo>
                    <a:pt x="2637" y="2590"/>
                  </a:lnTo>
                  <a:lnTo>
                    <a:pt x="2591" y="2588"/>
                  </a:lnTo>
                  <a:lnTo>
                    <a:pt x="2546" y="2587"/>
                  </a:lnTo>
                  <a:lnTo>
                    <a:pt x="2502" y="2585"/>
                  </a:lnTo>
                  <a:lnTo>
                    <a:pt x="2458" y="2585"/>
                  </a:lnTo>
                  <a:lnTo>
                    <a:pt x="2415" y="2583"/>
                  </a:lnTo>
                  <a:lnTo>
                    <a:pt x="2373" y="2581"/>
                  </a:lnTo>
                  <a:lnTo>
                    <a:pt x="2330" y="2581"/>
                  </a:lnTo>
                  <a:lnTo>
                    <a:pt x="2288" y="2580"/>
                  </a:lnTo>
                  <a:lnTo>
                    <a:pt x="2245" y="2580"/>
                  </a:lnTo>
                  <a:lnTo>
                    <a:pt x="2203" y="2580"/>
                  </a:lnTo>
                  <a:lnTo>
                    <a:pt x="2160" y="2580"/>
                  </a:lnTo>
                  <a:lnTo>
                    <a:pt x="2116" y="2580"/>
                  </a:lnTo>
                  <a:lnTo>
                    <a:pt x="2072" y="2580"/>
                  </a:lnTo>
                  <a:lnTo>
                    <a:pt x="2027" y="2580"/>
                  </a:lnTo>
                  <a:lnTo>
                    <a:pt x="1979" y="2581"/>
                  </a:lnTo>
                  <a:lnTo>
                    <a:pt x="1932" y="2581"/>
                  </a:lnTo>
                  <a:lnTo>
                    <a:pt x="1923" y="2262"/>
                  </a:lnTo>
                  <a:lnTo>
                    <a:pt x="1923" y="1930"/>
                  </a:lnTo>
                  <a:lnTo>
                    <a:pt x="1923" y="1600"/>
                  </a:lnTo>
                  <a:lnTo>
                    <a:pt x="1908" y="1288"/>
                  </a:lnTo>
                  <a:lnTo>
                    <a:pt x="1899" y="1293"/>
                  </a:lnTo>
                  <a:lnTo>
                    <a:pt x="1904" y="2571"/>
                  </a:lnTo>
                  <a:lnTo>
                    <a:pt x="1898" y="2581"/>
                  </a:lnTo>
                  <a:lnTo>
                    <a:pt x="1890" y="2587"/>
                  </a:lnTo>
                  <a:lnTo>
                    <a:pt x="1881" y="2588"/>
                  </a:lnTo>
                  <a:lnTo>
                    <a:pt x="1873" y="2587"/>
                  </a:lnTo>
                  <a:lnTo>
                    <a:pt x="1863" y="2583"/>
                  </a:lnTo>
                  <a:lnTo>
                    <a:pt x="1853" y="2578"/>
                  </a:lnTo>
                  <a:lnTo>
                    <a:pt x="1843" y="2576"/>
                  </a:lnTo>
                  <a:lnTo>
                    <a:pt x="1832" y="2576"/>
                  </a:lnTo>
                  <a:lnTo>
                    <a:pt x="1726" y="2576"/>
                  </a:lnTo>
                  <a:lnTo>
                    <a:pt x="1721" y="2220"/>
                  </a:lnTo>
                  <a:lnTo>
                    <a:pt x="1721" y="1887"/>
                  </a:lnTo>
                  <a:lnTo>
                    <a:pt x="1720" y="1555"/>
                  </a:lnTo>
                  <a:lnTo>
                    <a:pt x="1709" y="1209"/>
                  </a:lnTo>
                  <a:lnTo>
                    <a:pt x="1702" y="1201"/>
                  </a:lnTo>
                  <a:lnTo>
                    <a:pt x="1688" y="1548"/>
                  </a:lnTo>
                  <a:lnTo>
                    <a:pt x="1685" y="1906"/>
                  </a:lnTo>
                  <a:lnTo>
                    <a:pt x="1685" y="2257"/>
                  </a:lnTo>
                  <a:lnTo>
                    <a:pt x="1680" y="2581"/>
                  </a:lnTo>
                  <a:lnTo>
                    <a:pt x="1494" y="2581"/>
                  </a:lnTo>
                  <a:lnTo>
                    <a:pt x="36" y="2590"/>
                  </a:lnTo>
                  <a:lnTo>
                    <a:pt x="29" y="2555"/>
                  </a:lnTo>
                  <a:lnTo>
                    <a:pt x="29" y="2513"/>
                  </a:lnTo>
                  <a:lnTo>
                    <a:pt x="30" y="2470"/>
                  </a:lnTo>
                  <a:lnTo>
                    <a:pt x="29" y="2430"/>
                  </a:lnTo>
                  <a:lnTo>
                    <a:pt x="50" y="2417"/>
                  </a:lnTo>
                  <a:lnTo>
                    <a:pt x="73" y="2409"/>
                  </a:lnTo>
                  <a:lnTo>
                    <a:pt x="100" y="2407"/>
                  </a:lnTo>
                  <a:lnTo>
                    <a:pt x="127" y="2407"/>
                  </a:lnTo>
                  <a:lnTo>
                    <a:pt x="156" y="2407"/>
                  </a:lnTo>
                  <a:lnTo>
                    <a:pt x="185" y="2409"/>
                  </a:lnTo>
                  <a:lnTo>
                    <a:pt x="212" y="2407"/>
                  </a:lnTo>
                  <a:lnTo>
                    <a:pt x="240" y="2402"/>
                  </a:lnTo>
                  <a:lnTo>
                    <a:pt x="296" y="2398"/>
                  </a:lnTo>
                  <a:lnTo>
                    <a:pt x="352" y="2395"/>
                  </a:lnTo>
                  <a:lnTo>
                    <a:pt x="407" y="2393"/>
                  </a:lnTo>
                  <a:lnTo>
                    <a:pt x="463" y="2388"/>
                  </a:lnTo>
                  <a:lnTo>
                    <a:pt x="519" y="2384"/>
                  </a:lnTo>
                  <a:lnTo>
                    <a:pt x="574" y="2381"/>
                  </a:lnTo>
                  <a:lnTo>
                    <a:pt x="630" y="2377"/>
                  </a:lnTo>
                  <a:lnTo>
                    <a:pt x="685" y="2372"/>
                  </a:lnTo>
                  <a:lnTo>
                    <a:pt x="739" y="2369"/>
                  </a:lnTo>
                  <a:lnTo>
                    <a:pt x="795" y="2363"/>
                  </a:lnTo>
                  <a:lnTo>
                    <a:pt x="850" y="2360"/>
                  </a:lnTo>
                  <a:lnTo>
                    <a:pt x="906" y="2355"/>
                  </a:lnTo>
                  <a:lnTo>
                    <a:pt x="962" y="2349"/>
                  </a:lnTo>
                  <a:lnTo>
                    <a:pt x="1017" y="2344"/>
                  </a:lnTo>
                  <a:lnTo>
                    <a:pt x="1073" y="2339"/>
                  </a:lnTo>
                  <a:lnTo>
                    <a:pt x="1129" y="2334"/>
                  </a:lnTo>
                  <a:lnTo>
                    <a:pt x="1135" y="2311"/>
                  </a:lnTo>
                  <a:lnTo>
                    <a:pt x="1140" y="2285"/>
                  </a:lnTo>
                  <a:lnTo>
                    <a:pt x="1137" y="2262"/>
                  </a:lnTo>
                  <a:lnTo>
                    <a:pt x="1125" y="2241"/>
                  </a:lnTo>
                  <a:lnTo>
                    <a:pt x="1093" y="2246"/>
                  </a:lnTo>
                  <a:lnTo>
                    <a:pt x="1061" y="2250"/>
                  </a:lnTo>
                  <a:lnTo>
                    <a:pt x="1029" y="2255"/>
                  </a:lnTo>
                  <a:lnTo>
                    <a:pt x="997" y="2259"/>
                  </a:lnTo>
                  <a:lnTo>
                    <a:pt x="964" y="2264"/>
                  </a:lnTo>
                  <a:lnTo>
                    <a:pt x="931" y="2267"/>
                  </a:lnTo>
                  <a:lnTo>
                    <a:pt x="897" y="2271"/>
                  </a:lnTo>
                  <a:lnTo>
                    <a:pt x="864" y="2276"/>
                  </a:lnTo>
                  <a:lnTo>
                    <a:pt x="829" y="2279"/>
                  </a:lnTo>
                  <a:lnTo>
                    <a:pt x="795" y="2283"/>
                  </a:lnTo>
                  <a:lnTo>
                    <a:pt x="760" y="2286"/>
                  </a:lnTo>
                  <a:lnTo>
                    <a:pt x="726" y="2290"/>
                  </a:lnTo>
                  <a:lnTo>
                    <a:pt x="691" y="2295"/>
                  </a:lnTo>
                  <a:lnTo>
                    <a:pt x="656" y="2299"/>
                  </a:lnTo>
                  <a:lnTo>
                    <a:pt x="621" y="2302"/>
                  </a:lnTo>
                  <a:lnTo>
                    <a:pt x="586" y="2306"/>
                  </a:lnTo>
                  <a:lnTo>
                    <a:pt x="551" y="2309"/>
                  </a:lnTo>
                  <a:lnTo>
                    <a:pt x="516" y="2313"/>
                  </a:lnTo>
                  <a:lnTo>
                    <a:pt x="481" y="2316"/>
                  </a:lnTo>
                  <a:lnTo>
                    <a:pt x="446" y="2321"/>
                  </a:lnTo>
                  <a:lnTo>
                    <a:pt x="411" y="2325"/>
                  </a:lnTo>
                  <a:lnTo>
                    <a:pt x="376" y="2328"/>
                  </a:lnTo>
                  <a:lnTo>
                    <a:pt x="341" y="2332"/>
                  </a:lnTo>
                  <a:lnTo>
                    <a:pt x="308" y="2335"/>
                  </a:lnTo>
                  <a:lnTo>
                    <a:pt x="273" y="2339"/>
                  </a:lnTo>
                  <a:lnTo>
                    <a:pt x="240" y="2342"/>
                  </a:lnTo>
                  <a:lnTo>
                    <a:pt x="205" y="2348"/>
                  </a:lnTo>
                  <a:lnTo>
                    <a:pt x="171" y="2351"/>
                  </a:lnTo>
                  <a:lnTo>
                    <a:pt x="138" y="2355"/>
                  </a:lnTo>
                  <a:lnTo>
                    <a:pt x="106" y="2358"/>
                  </a:lnTo>
                  <a:lnTo>
                    <a:pt x="73" y="2363"/>
                  </a:lnTo>
                  <a:lnTo>
                    <a:pt x="41" y="2367"/>
                  </a:lnTo>
                  <a:lnTo>
                    <a:pt x="41" y="2348"/>
                  </a:lnTo>
                  <a:lnTo>
                    <a:pt x="94" y="2341"/>
                  </a:lnTo>
                  <a:lnTo>
                    <a:pt x="144" y="2335"/>
                  </a:lnTo>
                  <a:lnTo>
                    <a:pt x="196" y="2330"/>
                  </a:lnTo>
                  <a:lnTo>
                    <a:pt x="246" y="2325"/>
                  </a:lnTo>
                  <a:lnTo>
                    <a:pt x="294" y="2318"/>
                  </a:lnTo>
                  <a:lnTo>
                    <a:pt x="345" y="2313"/>
                  </a:lnTo>
                  <a:lnTo>
                    <a:pt x="393" y="2307"/>
                  </a:lnTo>
                  <a:lnTo>
                    <a:pt x="442" y="2302"/>
                  </a:lnTo>
                  <a:lnTo>
                    <a:pt x="490" y="2297"/>
                  </a:lnTo>
                  <a:lnTo>
                    <a:pt x="539" y="2292"/>
                  </a:lnTo>
                  <a:lnTo>
                    <a:pt x="587" y="2285"/>
                  </a:lnTo>
                  <a:lnTo>
                    <a:pt x="636" y="2279"/>
                  </a:lnTo>
                  <a:lnTo>
                    <a:pt x="686" y="2274"/>
                  </a:lnTo>
                  <a:lnTo>
                    <a:pt x="736" y="2267"/>
                  </a:lnTo>
                  <a:lnTo>
                    <a:pt x="786" y="2262"/>
                  </a:lnTo>
                  <a:lnTo>
                    <a:pt x="838" y="2255"/>
                  </a:lnTo>
                  <a:lnTo>
                    <a:pt x="858" y="2253"/>
                  </a:lnTo>
                  <a:lnTo>
                    <a:pt x="876" y="2253"/>
                  </a:lnTo>
                  <a:lnTo>
                    <a:pt x="896" y="2252"/>
                  </a:lnTo>
                  <a:lnTo>
                    <a:pt x="915" y="2250"/>
                  </a:lnTo>
                  <a:lnTo>
                    <a:pt x="934" y="2246"/>
                  </a:lnTo>
                  <a:lnTo>
                    <a:pt x="953" y="2245"/>
                  </a:lnTo>
                  <a:lnTo>
                    <a:pt x="971" y="2241"/>
                  </a:lnTo>
                  <a:lnTo>
                    <a:pt x="991" y="2238"/>
                  </a:lnTo>
                  <a:lnTo>
                    <a:pt x="1011" y="2234"/>
                  </a:lnTo>
                  <a:lnTo>
                    <a:pt x="1029" y="2231"/>
                  </a:lnTo>
                  <a:lnTo>
                    <a:pt x="1049" y="2227"/>
                  </a:lnTo>
                  <a:lnTo>
                    <a:pt x="1067" y="2224"/>
                  </a:lnTo>
                  <a:lnTo>
                    <a:pt x="1087" y="2220"/>
                  </a:lnTo>
                  <a:lnTo>
                    <a:pt x="1105" y="2218"/>
                  </a:lnTo>
                  <a:lnTo>
                    <a:pt x="1123" y="2215"/>
                  </a:lnTo>
                  <a:lnTo>
                    <a:pt x="1142" y="2211"/>
                  </a:lnTo>
                  <a:lnTo>
                    <a:pt x="1129" y="2145"/>
                  </a:lnTo>
                  <a:lnTo>
                    <a:pt x="1094" y="2150"/>
                  </a:lnTo>
                  <a:lnTo>
                    <a:pt x="1061" y="2157"/>
                  </a:lnTo>
                  <a:lnTo>
                    <a:pt x="1026" y="2163"/>
                  </a:lnTo>
                  <a:lnTo>
                    <a:pt x="993" y="2168"/>
                  </a:lnTo>
                  <a:lnTo>
                    <a:pt x="959" y="2173"/>
                  </a:lnTo>
                  <a:lnTo>
                    <a:pt x="924" y="2178"/>
                  </a:lnTo>
                  <a:lnTo>
                    <a:pt x="891" y="2183"/>
                  </a:lnTo>
                  <a:lnTo>
                    <a:pt x="858" y="2187"/>
                  </a:lnTo>
                  <a:lnTo>
                    <a:pt x="824" y="2192"/>
                  </a:lnTo>
                  <a:lnTo>
                    <a:pt x="791" y="2197"/>
                  </a:lnTo>
                  <a:lnTo>
                    <a:pt x="757" y="2203"/>
                  </a:lnTo>
                  <a:lnTo>
                    <a:pt x="723" y="2206"/>
                  </a:lnTo>
                  <a:lnTo>
                    <a:pt x="689" y="2211"/>
                  </a:lnTo>
                  <a:lnTo>
                    <a:pt x="656" y="2217"/>
                  </a:lnTo>
                  <a:lnTo>
                    <a:pt x="622" y="2220"/>
                  </a:lnTo>
                  <a:lnTo>
                    <a:pt x="589" y="2225"/>
                  </a:lnTo>
                  <a:lnTo>
                    <a:pt x="556" y="2231"/>
                  </a:lnTo>
                  <a:lnTo>
                    <a:pt x="521" y="2234"/>
                  </a:lnTo>
                  <a:lnTo>
                    <a:pt x="487" y="2239"/>
                  </a:lnTo>
                  <a:lnTo>
                    <a:pt x="454" y="2245"/>
                  </a:lnTo>
                  <a:lnTo>
                    <a:pt x="419" y="2248"/>
                  </a:lnTo>
                  <a:lnTo>
                    <a:pt x="386" y="2253"/>
                  </a:lnTo>
                  <a:lnTo>
                    <a:pt x="351" y="2259"/>
                  </a:lnTo>
                  <a:lnTo>
                    <a:pt x="316" y="2264"/>
                  </a:lnTo>
                  <a:lnTo>
                    <a:pt x="282" y="2269"/>
                  </a:lnTo>
                  <a:lnTo>
                    <a:pt x="247" y="2274"/>
                  </a:lnTo>
                  <a:lnTo>
                    <a:pt x="212" y="2279"/>
                  </a:lnTo>
                  <a:lnTo>
                    <a:pt x="176" y="2285"/>
                  </a:lnTo>
                  <a:lnTo>
                    <a:pt x="141" y="2292"/>
                  </a:lnTo>
                  <a:lnTo>
                    <a:pt x="105" y="2297"/>
                  </a:lnTo>
                  <a:lnTo>
                    <a:pt x="70" y="2302"/>
                  </a:lnTo>
                  <a:lnTo>
                    <a:pt x="33" y="2309"/>
                  </a:lnTo>
                  <a:lnTo>
                    <a:pt x="23" y="2278"/>
                  </a:lnTo>
                  <a:lnTo>
                    <a:pt x="21" y="2245"/>
                  </a:lnTo>
                  <a:lnTo>
                    <a:pt x="23" y="2210"/>
                  </a:lnTo>
                  <a:lnTo>
                    <a:pt x="24" y="2173"/>
                  </a:lnTo>
                  <a:lnTo>
                    <a:pt x="59" y="2164"/>
                  </a:lnTo>
                  <a:lnTo>
                    <a:pt x="93" y="2156"/>
                  </a:lnTo>
                  <a:lnTo>
                    <a:pt x="127" y="2147"/>
                  </a:lnTo>
                  <a:lnTo>
                    <a:pt x="161" y="2140"/>
                  </a:lnTo>
                  <a:lnTo>
                    <a:pt x="196" y="2131"/>
                  </a:lnTo>
                  <a:lnTo>
                    <a:pt x="229" y="2124"/>
                  </a:lnTo>
                  <a:lnTo>
                    <a:pt x="264" y="2115"/>
                  </a:lnTo>
                  <a:lnTo>
                    <a:pt x="297" y="2108"/>
                  </a:lnTo>
                  <a:lnTo>
                    <a:pt x="331" y="2100"/>
                  </a:lnTo>
                  <a:lnTo>
                    <a:pt x="366" y="2093"/>
                  </a:lnTo>
                  <a:lnTo>
                    <a:pt x="399" y="2086"/>
                  </a:lnTo>
                  <a:lnTo>
                    <a:pt x="434" y="2077"/>
                  </a:lnTo>
                  <a:lnTo>
                    <a:pt x="467" y="2070"/>
                  </a:lnTo>
                  <a:lnTo>
                    <a:pt x="501" y="2063"/>
                  </a:lnTo>
                  <a:lnTo>
                    <a:pt x="534" y="2056"/>
                  </a:lnTo>
                  <a:lnTo>
                    <a:pt x="569" y="2047"/>
                  </a:lnTo>
                  <a:lnTo>
                    <a:pt x="603" y="2040"/>
                  </a:lnTo>
                  <a:lnTo>
                    <a:pt x="636" y="2033"/>
                  </a:lnTo>
                  <a:lnTo>
                    <a:pt x="671" y="2026"/>
                  </a:lnTo>
                  <a:lnTo>
                    <a:pt x="704" y="2019"/>
                  </a:lnTo>
                  <a:lnTo>
                    <a:pt x="738" y="2011"/>
                  </a:lnTo>
                  <a:lnTo>
                    <a:pt x="773" y="2004"/>
                  </a:lnTo>
                  <a:lnTo>
                    <a:pt x="806" y="1997"/>
                  </a:lnTo>
                  <a:lnTo>
                    <a:pt x="841" y="1990"/>
                  </a:lnTo>
                  <a:lnTo>
                    <a:pt x="874" y="1981"/>
                  </a:lnTo>
                  <a:lnTo>
                    <a:pt x="909" y="1974"/>
                  </a:lnTo>
                  <a:lnTo>
                    <a:pt x="943" y="1967"/>
                  </a:lnTo>
                  <a:lnTo>
                    <a:pt x="978" y="1958"/>
                  </a:lnTo>
                  <a:lnTo>
                    <a:pt x="1012" y="1951"/>
                  </a:lnTo>
                  <a:lnTo>
                    <a:pt x="1046" y="1943"/>
                  </a:lnTo>
                  <a:lnTo>
                    <a:pt x="1081" y="1936"/>
                  </a:lnTo>
                  <a:lnTo>
                    <a:pt x="1116" y="1927"/>
                  </a:lnTo>
                  <a:lnTo>
                    <a:pt x="1131" y="1920"/>
                  </a:lnTo>
                  <a:lnTo>
                    <a:pt x="1140" y="1901"/>
                  </a:lnTo>
                  <a:lnTo>
                    <a:pt x="1142" y="1876"/>
                  </a:lnTo>
                  <a:lnTo>
                    <a:pt x="1137" y="1854"/>
                  </a:lnTo>
                  <a:lnTo>
                    <a:pt x="1104" y="1860"/>
                  </a:lnTo>
                  <a:lnTo>
                    <a:pt x="1070" y="1867"/>
                  </a:lnTo>
                  <a:lnTo>
                    <a:pt x="1035" y="1874"/>
                  </a:lnTo>
                  <a:lnTo>
                    <a:pt x="1002" y="1881"/>
                  </a:lnTo>
                  <a:lnTo>
                    <a:pt x="967" y="1890"/>
                  </a:lnTo>
                  <a:lnTo>
                    <a:pt x="932" y="1897"/>
                  </a:lnTo>
                  <a:lnTo>
                    <a:pt x="899" y="1906"/>
                  </a:lnTo>
                  <a:lnTo>
                    <a:pt x="864" y="1915"/>
                  </a:lnTo>
                  <a:lnTo>
                    <a:pt x="829" y="1923"/>
                  </a:lnTo>
                  <a:lnTo>
                    <a:pt x="794" y="1932"/>
                  </a:lnTo>
                  <a:lnTo>
                    <a:pt x="759" y="1941"/>
                  </a:lnTo>
                  <a:lnTo>
                    <a:pt x="724" y="1950"/>
                  </a:lnTo>
                  <a:lnTo>
                    <a:pt x="691" y="1958"/>
                  </a:lnTo>
                  <a:lnTo>
                    <a:pt x="656" y="1969"/>
                  </a:lnTo>
                  <a:lnTo>
                    <a:pt x="621" y="1977"/>
                  </a:lnTo>
                  <a:lnTo>
                    <a:pt x="586" y="1986"/>
                  </a:lnTo>
                  <a:lnTo>
                    <a:pt x="549" y="1995"/>
                  </a:lnTo>
                  <a:lnTo>
                    <a:pt x="515" y="2005"/>
                  </a:lnTo>
                  <a:lnTo>
                    <a:pt x="480" y="2014"/>
                  </a:lnTo>
                  <a:lnTo>
                    <a:pt x="446" y="2023"/>
                  </a:lnTo>
                  <a:lnTo>
                    <a:pt x="411" y="2032"/>
                  </a:lnTo>
                  <a:lnTo>
                    <a:pt x="376" y="2040"/>
                  </a:lnTo>
                  <a:lnTo>
                    <a:pt x="341" y="2049"/>
                  </a:lnTo>
                  <a:lnTo>
                    <a:pt x="307" y="2058"/>
                  </a:lnTo>
                  <a:lnTo>
                    <a:pt x="272" y="2066"/>
                  </a:lnTo>
                  <a:lnTo>
                    <a:pt x="238" y="2073"/>
                  </a:lnTo>
                  <a:lnTo>
                    <a:pt x="203" y="2082"/>
                  </a:lnTo>
                  <a:lnTo>
                    <a:pt x="168" y="2089"/>
                  </a:lnTo>
                  <a:lnTo>
                    <a:pt x="135" y="2096"/>
                  </a:lnTo>
                  <a:lnTo>
                    <a:pt x="100" y="2103"/>
                  </a:lnTo>
                  <a:lnTo>
                    <a:pt x="67" y="2110"/>
                  </a:lnTo>
                  <a:lnTo>
                    <a:pt x="33" y="2115"/>
                  </a:lnTo>
                  <a:lnTo>
                    <a:pt x="58" y="2096"/>
                  </a:lnTo>
                  <a:lnTo>
                    <a:pt x="91" y="2089"/>
                  </a:lnTo>
                  <a:lnTo>
                    <a:pt x="124" y="2080"/>
                  </a:lnTo>
                  <a:lnTo>
                    <a:pt x="158" y="2072"/>
                  </a:lnTo>
                  <a:lnTo>
                    <a:pt x="191" y="2065"/>
                  </a:lnTo>
                  <a:lnTo>
                    <a:pt x="225" y="2056"/>
                  </a:lnTo>
                  <a:lnTo>
                    <a:pt x="260" y="2047"/>
                  </a:lnTo>
                  <a:lnTo>
                    <a:pt x="293" y="2040"/>
                  </a:lnTo>
                  <a:lnTo>
                    <a:pt x="326" y="2032"/>
                  </a:lnTo>
                  <a:lnTo>
                    <a:pt x="360" y="2023"/>
                  </a:lnTo>
                  <a:lnTo>
                    <a:pt x="393" y="2014"/>
                  </a:lnTo>
                  <a:lnTo>
                    <a:pt x="426" y="2005"/>
                  </a:lnTo>
                  <a:lnTo>
                    <a:pt x="460" y="1997"/>
                  </a:lnTo>
                  <a:lnTo>
                    <a:pt x="493" y="1988"/>
                  </a:lnTo>
                  <a:lnTo>
                    <a:pt x="527" y="1979"/>
                  </a:lnTo>
                  <a:lnTo>
                    <a:pt x="560" y="1970"/>
                  </a:lnTo>
                  <a:lnTo>
                    <a:pt x="593" y="1962"/>
                  </a:lnTo>
                  <a:lnTo>
                    <a:pt x="627" y="1953"/>
                  </a:lnTo>
                  <a:lnTo>
                    <a:pt x="660" y="1944"/>
                  </a:lnTo>
                  <a:lnTo>
                    <a:pt x="694" y="1934"/>
                  </a:lnTo>
                  <a:lnTo>
                    <a:pt x="727" y="1925"/>
                  </a:lnTo>
                  <a:lnTo>
                    <a:pt x="760" y="1916"/>
                  </a:lnTo>
                  <a:lnTo>
                    <a:pt x="794" y="1908"/>
                  </a:lnTo>
                  <a:lnTo>
                    <a:pt x="827" y="1899"/>
                  </a:lnTo>
                  <a:lnTo>
                    <a:pt x="861" y="1890"/>
                  </a:lnTo>
                  <a:lnTo>
                    <a:pt x="894" y="1880"/>
                  </a:lnTo>
                  <a:lnTo>
                    <a:pt x="927" y="1871"/>
                  </a:lnTo>
                  <a:lnTo>
                    <a:pt x="962" y="1862"/>
                  </a:lnTo>
                  <a:lnTo>
                    <a:pt x="996" y="1854"/>
                  </a:lnTo>
                  <a:lnTo>
                    <a:pt x="1029" y="1845"/>
                  </a:lnTo>
                  <a:lnTo>
                    <a:pt x="1063" y="1836"/>
                  </a:lnTo>
                  <a:lnTo>
                    <a:pt x="1096" y="1827"/>
                  </a:lnTo>
                  <a:lnTo>
                    <a:pt x="1129" y="1819"/>
                  </a:lnTo>
                  <a:lnTo>
                    <a:pt x="1134" y="1799"/>
                  </a:lnTo>
                  <a:lnTo>
                    <a:pt x="1137" y="1775"/>
                  </a:lnTo>
                  <a:lnTo>
                    <a:pt x="1134" y="1752"/>
                  </a:lnTo>
                  <a:lnTo>
                    <a:pt x="1125" y="1731"/>
                  </a:lnTo>
                  <a:lnTo>
                    <a:pt x="1091" y="1742"/>
                  </a:lnTo>
                  <a:lnTo>
                    <a:pt x="1057" y="1754"/>
                  </a:lnTo>
                  <a:lnTo>
                    <a:pt x="1023" y="1764"/>
                  </a:lnTo>
                  <a:lnTo>
                    <a:pt x="988" y="1775"/>
                  </a:lnTo>
                  <a:lnTo>
                    <a:pt x="955" y="1785"/>
                  </a:lnTo>
                  <a:lnTo>
                    <a:pt x="920" y="1796"/>
                  </a:lnTo>
                  <a:lnTo>
                    <a:pt x="886" y="1806"/>
                  </a:lnTo>
                  <a:lnTo>
                    <a:pt x="852" y="1817"/>
                  </a:lnTo>
                  <a:lnTo>
                    <a:pt x="818" y="1826"/>
                  </a:lnTo>
                  <a:lnTo>
                    <a:pt x="783" y="1836"/>
                  </a:lnTo>
                  <a:lnTo>
                    <a:pt x="750" y="1847"/>
                  </a:lnTo>
                  <a:lnTo>
                    <a:pt x="715" y="1855"/>
                  </a:lnTo>
                  <a:lnTo>
                    <a:pt x="682" y="1866"/>
                  </a:lnTo>
                  <a:lnTo>
                    <a:pt x="647" y="1874"/>
                  </a:lnTo>
                  <a:lnTo>
                    <a:pt x="613" y="1883"/>
                  </a:lnTo>
                  <a:lnTo>
                    <a:pt x="578" y="1894"/>
                  </a:lnTo>
                  <a:lnTo>
                    <a:pt x="545" y="1902"/>
                  </a:lnTo>
                  <a:lnTo>
                    <a:pt x="510" y="1911"/>
                  </a:lnTo>
                  <a:lnTo>
                    <a:pt x="477" y="1922"/>
                  </a:lnTo>
                  <a:lnTo>
                    <a:pt x="442" y="1930"/>
                  </a:lnTo>
                  <a:lnTo>
                    <a:pt x="408" y="1939"/>
                  </a:lnTo>
                  <a:lnTo>
                    <a:pt x="373" y="1950"/>
                  </a:lnTo>
                  <a:lnTo>
                    <a:pt x="340" y="1958"/>
                  </a:lnTo>
                  <a:lnTo>
                    <a:pt x="305" y="1969"/>
                  </a:lnTo>
                  <a:lnTo>
                    <a:pt x="272" y="1977"/>
                  </a:lnTo>
                  <a:lnTo>
                    <a:pt x="237" y="1988"/>
                  </a:lnTo>
                  <a:lnTo>
                    <a:pt x="203" y="1997"/>
                  </a:lnTo>
                  <a:lnTo>
                    <a:pt x="168" y="2007"/>
                  </a:lnTo>
                  <a:lnTo>
                    <a:pt x="135" y="2016"/>
                  </a:lnTo>
                  <a:lnTo>
                    <a:pt x="102" y="2026"/>
                  </a:lnTo>
                  <a:lnTo>
                    <a:pt x="67" y="2037"/>
                  </a:lnTo>
                  <a:lnTo>
                    <a:pt x="33" y="2047"/>
                  </a:lnTo>
                  <a:lnTo>
                    <a:pt x="20" y="2019"/>
                  </a:lnTo>
                  <a:lnTo>
                    <a:pt x="17" y="1979"/>
                  </a:lnTo>
                  <a:lnTo>
                    <a:pt x="18" y="1934"/>
                  </a:lnTo>
                  <a:lnTo>
                    <a:pt x="15" y="1892"/>
                  </a:lnTo>
                  <a:lnTo>
                    <a:pt x="50" y="1880"/>
                  </a:lnTo>
                  <a:lnTo>
                    <a:pt x="85" y="1867"/>
                  </a:lnTo>
                  <a:lnTo>
                    <a:pt x="120" y="1855"/>
                  </a:lnTo>
                  <a:lnTo>
                    <a:pt x="155" y="1843"/>
                  </a:lnTo>
                  <a:lnTo>
                    <a:pt x="190" y="1831"/>
                  </a:lnTo>
                  <a:lnTo>
                    <a:pt x="225" y="1819"/>
                  </a:lnTo>
                  <a:lnTo>
                    <a:pt x="260" y="1806"/>
                  </a:lnTo>
                  <a:lnTo>
                    <a:pt x="294" y="1792"/>
                  </a:lnTo>
                  <a:lnTo>
                    <a:pt x="329" y="1780"/>
                  </a:lnTo>
                  <a:lnTo>
                    <a:pt x="364" y="1766"/>
                  </a:lnTo>
                  <a:lnTo>
                    <a:pt x="398" y="1754"/>
                  </a:lnTo>
                  <a:lnTo>
                    <a:pt x="433" y="1740"/>
                  </a:lnTo>
                  <a:lnTo>
                    <a:pt x="467" y="1728"/>
                  </a:lnTo>
                  <a:lnTo>
                    <a:pt x="501" y="1714"/>
                  </a:lnTo>
                  <a:lnTo>
                    <a:pt x="536" y="1700"/>
                  </a:lnTo>
                  <a:lnTo>
                    <a:pt x="571" y="1688"/>
                  </a:lnTo>
                  <a:lnTo>
                    <a:pt x="604" y="1674"/>
                  </a:lnTo>
                  <a:lnTo>
                    <a:pt x="639" y="1660"/>
                  </a:lnTo>
                  <a:lnTo>
                    <a:pt x="672" y="1648"/>
                  </a:lnTo>
                  <a:lnTo>
                    <a:pt x="707" y="1634"/>
                  </a:lnTo>
                  <a:lnTo>
                    <a:pt x="741" y="1620"/>
                  </a:lnTo>
                  <a:lnTo>
                    <a:pt x="776" y="1606"/>
                  </a:lnTo>
                  <a:lnTo>
                    <a:pt x="811" y="1593"/>
                  </a:lnTo>
                  <a:lnTo>
                    <a:pt x="844" y="1579"/>
                  </a:lnTo>
                  <a:lnTo>
                    <a:pt x="879" y="1565"/>
                  </a:lnTo>
                  <a:lnTo>
                    <a:pt x="912" y="1553"/>
                  </a:lnTo>
                  <a:lnTo>
                    <a:pt x="947" y="1539"/>
                  </a:lnTo>
                  <a:lnTo>
                    <a:pt x="982" y="1527"/>
                  </a:lnTo>
                  <a:lnTo>
                    <a:pt x="1017" y="1513"/>
                  </a:lnTo>
                  <a:lnTo>
                    <a:pt x="1050" y="1501"/>
                  </a:lnTo>
                  <a:lnTo>
                    <a:pt x="1085" y="1487"/>
                  </a:lnTo>
                  <a:lnTo>
                    <a:pt x="1120" y="1475"/>
                  </a:lnTo>
                  <a:lnTo>
                    <a:pt x="1134" y="1445"/>
                  </a:lnTo>
                  <a:lnTo>
                    <a:pt x="1137" y="1407"/>
                  </a:lnTo>
                  <a:lnTo>
                    <a:pt x="1132" y="1366"/>
                  </a:lnTo>
                  <a:lnTo>
                    <a:pt x="1125" y="1330"/>
                  </a:lnTo>
                  <a:lnTo>
                    <a:pt x="1108" y="1349"/>
                  </a:lnTo>
                  <a:lnTo>
                    <a:pt x="1090" y="1356"/>
                  </a:lnTo>
                  <a:lnTo>
                    <a:pt x="1069" y="1354"/>
                  </a:lnTo>
                  <a:lnTo>
                    <a:pt x="1047" y="1349"/>
                  </a:lnTo>
                  <a:lnTo>
                    <a:pt x="1028" y="1345"/>
                  </a:lnTo>
                  <a:lnTo>
                    <a:pt x="1011" y="1347"/>
                  </a:lnTo>
                  <a:lnTo>
                    <a:pt x="997" y="1359"/>
                  </a:lnTo>
                  <a:lnTo>
                    <a:pt x="990" y="1387"/>
                  </a:lnTo>
                  <a:lnTo>
                    <a:pt x="968" y="1405"/>
                  </a:lnTo>
                  <a:lnTo>
                    <a:pt x="949" y="1412"/>
                  </a:lnTo>
                  <a:lnTo>
                    <a:pt x="927" y="1412"/>
                  </a:lnTo>
                  <a:lnTo>
                    <a:pt x="906" y="1407"/>
                  </a:lnTo>
                  <a:lnTo>
                    <a:pt x="883" y="1398"/>
                  </a:lnTo>
                  <a:lnTo>
                    <a:pt x="862" y="1389"/>
                  </a:lnTo>
                  <a:lnTo>
                    <a:pt x="842" y="1382"/>
                  </a:lnTo>
                  <a:lnTo>
                    <a:pt x="821" y="1379"/>
                  </a:lnTo>
                  <a:lnTo>
                    <a:pt x="798" y="1394"/>
                  </a:lnTo>
                  <a:lnTo>
                    <a:pt x="776" y="1410"/>
                  </a:lnTo>
                  <a:lnTo>
                    <a:pt x="753" y="1424"/>
                  </a:lnTo>
                  <a:lnTo>
                    <a:pt x="729" y="1436"/>
                  </a:lnTo>
                  <a:lnTo>
                    <a:pt x="703" y="1447"/>
                  </a:lnTo>
                  <a:lnTo>
                    <a:pt x="677" y="1454"/>
                  </a:lnTo>
                  <a:lnTo>
                    <a:pt x="650" y="1459"/>
                  </a:lnTo>
                  <a:lnTo>
                    <a:pt x="622" y="1461"/>
                  </a:lnTo>
                  <a:lnTo>
                    <a:pt x="587" y="1457"/>
                  </a:lnTo>
                  <a:lnTo>
                    <a:pt x="552" y="1450"/>
                  </a:lnTo>
                  <a:lnTo>
                    <a:pt x="518" y="1436"/>
                  </a:lnTo>
                  <a:lnTo>
                    <a:pt x="486" y="1419"/>
                  </a:lnTo>
                  <a:lnTo>
                    <a:pt x="455" y="1396"/>
                  </a:lnTo>
                  <a:lnTo>
                    <a:pt x="426" y="1366"/>
                  </a:lnTo>
                  <a:lnTo>
                    <a:pt x="402" y="1335"/>
                  </a:lnTo>
                  <a:lnTo>
                    <a:pt x="382" y="1297"/>
                  </a:lnTo>
                  <a:lnTo>
                    <a:pt x="363" y="1302"/>
                  </a:lnTo>
                  <a:lnTo>
                    <a:pt x="341" y="1307"/>
                  </a:lnTo>
                  <a:lnTo>
                    <a:pt x="322" y="1312"/>
                  </a:lnTo>
                  <a:lnTo>
                    <a:pt x="300" y="1316"/>
                  </a:lnTo>
                  <a:lnTo>
                    <a:pt x="279" y="1319"/>
                  </a:lnTo>
                  <a:lnTo>
                    <a:pt x="258" y="1321"/>
                  </a:lnTo>
                  <a:lnTo>
                    <a:pt x="235" y="1321"/>
                  </a:lnTo>
                  <a:lnTo>
                    <a:pt x="214" y="1321"/>
                  </a:lnTo>
                  <a:lnTo>
                    <a:pt x="193" y="1319"/>
                  </a:lnTo>
                  <a:lnTo>
                    <a:pt x="171" y="1316"/>
                  </a:lnTo>
                  <a:lnTo>
                    <a:pt x="152" y="1311"/>
                  </a:lnTo>
                  <a:lnTo>
                    <a:pt x="132" y="1305"/>
                  </a:lnTo>
                  <a:lnTo>
                    <a:pt x="112" y="1297"/>
                  </a:lnTo>
                  <a:lnTo>
                    <a:pt x="93" y="1288"/>
                  </a:lnTo>
                  <a:lnTo>
                    <a:pt x="74" y="1277"/>
                  </a:lnTo>
                  <a:lnTo>
                    <a:pt x="58" y="1263"/>
                  </a:lnTo>
                  <a:lnTo>
                    <a:pt x="42" y="1244"/>
                  </a:lnTo>
                  <a:lnTo>
                    <a:pt x="29" y="1225"/>
                  </a:lnTo>
                  <a:lnTo>
                    <a:pt x="17" y="1202"/>
                  </a:lnTo>
                  <a:lnTo>
                    <a:pt x="9" y="1181"/>
                  </a:lnTo>
                  <a:lnTo>
                    <a:pt x="3" y="1157"/>
                  </a:lnTo>
                  <a:lnTo>
                    <a:pt x="0" y="1134"/>
                  </a:lnTo>
                  <a:lnTo>
                    <a:pt x="0" y="1108"/>
                  </a:lnTo>
                  <a:lnTo>
                    <a:pt x="3" y="1084"/>
                  </a:lnTo>
                  <a:lnTo>
                    <a:pt x="9" y="1050"/>
                  </a:lnTo>
                  <a:lnTo>
                    <a:pt x="21" y="1021"/>
                  </a:lnTo>
                  <a:lnTo>
                    <a:pt x="38" y="996"/>
                  </a:lnTo>
                  <a:lnTo>
                    <a:pt x="59" y="972"/>
                  </a:lnTo>
                  <a:lnTo>
                    <a:pt x="82" y="953"/>
                  </a:lnTo>
                  <a:lnTo>
                    <a:pt x="108" y="935"/>
                  </a:lnTo>
                  <a:lnTo>
                    <a:pt x="134" y="921"/>
                  </a:lnTo>
                  <a:lnTo>
                    <a:pt x="159" y="909"/>
                  </a:lnTo>
                  <a:lnTo>
                    <a:pt x="156" y="876"/>
                  </a:lnTo>
                  <a:lnTo>
                    <a:pt x="159" y="844"/>
                  </a:lnTo>
                  <a:lnTo>
                    <a:pt x="165" y="813"/>
                  </a:lnTo>
                  <a:lnTo>
                    <a:pt x="174" y="783"/>
                  </a:lnTo>
                  <a:lnTo>
                    <a:pt x="187" y="755"/>
                  </a:lnTo>
                  <a:lnTo>
                    <a:pt x="200" y="728"/>
                  </a:lnTo>
                  <a:lnTo>
                    <a:pt x="217" y="701"/>
                  </a:lnTo>
                  <a:lnTo>
                    <a:pt x="235" y="677"/>
                  </a:lnTo>
                  <a:lnTo>
                    <a:pt x="263" y="652"/>
                  </a:lnTo>
                  <a:lnTo>
                    <a:pt x="291" y="633"/>
                  </a:lnTo>
                  <a:lnTo>
                    <a:pt x="322" y="619"/>
                  </a:lnTo>
                  <a:lnTo>
                    <a:pt x="354" y="607"/>
                  </a:lnTo>
                  <a:lnTo>
                    <a:pt x="386" y="600"/>
                  </a:lnTo>
                  <a:lnTo>
                    <a:pt x="419" y="597"/>
                  </a:lnTo>
                  <a:lnTo>
                    <a:pt x="452" y="597"/>
                  </a:lnTo>
                  <a:lnTo>
                    <a:pt x="487" y="598"/>
                  </a:lnTo>
                  <a:lnTo>
                    <a:pt x="521" y="604"/>
                  </a:lnTo>
                  <a:lnTo>
                    <a:pt x="556" y="611"/>
                  </a:lnTo>
                  <a:lnTo>
                    <a:pt x="589" y="619"/>
                  </a:lnTo>
                  <a:lnTo>
                    <a:pt x="622" y="630"/>
                  </a:lnTo>
                  <a:lnTo>
                    <a:pt x="654" y="642"/>
                  </a:lnTo>
                  <a:lnTo>
                    <a:pt x="686" y="654"/>
                  </a:lnTo>
                  <a:lnTo>
                    <a:pt x="716" y="668"/>
                  </a:lnTo>
                  <a:lnTo>
                    <a:pt x="745" y="682"/>
                  </a:lnTo>
                  <a:lnTo>
                    <a:pt x="800" y="745"/>
                  </a:lnTo>
                  <a:lnTo>
                    <a:pt x="821" y="729"/>
                  </a:lnTo>
                  <a:lnTo>
                    <a:pt x="842" y="719"/>
                  </a:lnTo>
                  <a:lnTo>
                    <a:pt x="865" y="715"/>
                  </a:lnTo>
                  <a:lnTo>
                    <a:pt x="886" y="717"/>
                  </a:lnTo>
                  <a:lnTo>
                    <a:pt x="909" y="721"/>
                  </a:lnTo>
                  <a:lnTo>
                    <a:pt x="932" y="728"/>
                  </a:lnTo>
                  <a:lnTo>
                    <a:pt x="955" y="734"/>
                  </a:lnTo>
                  <a:lnTo>
                    <a:pt x="978" y="740"/>
                  </a:lnTo>
                  <a:lnTo>
                    <a:pt x="1009" y="761"/>
                  </a:lnTo>
                  <a:lnTo>
                    <a:pt x="1034" y="790"/>
                  </a:lnTo>
                  <a:lnTo>
                    <a:pt x="1052" y="824"/>
                  </a:lnTo>
                  <a:lnTo>
                    <a:pt x="1070" y="858"/>
                  </a:lnTo>
                  <a:lnTo>
                    <a:pt x="1088" y="892"/>
                  </a:lnTo>
                  <a:lnTo>
                    <a:pt x="1110" y="916"/>
                  </a:lnTo>
                  <a:lnTo>
                    <a:pt x="1140" y="928"/>
                  </a:lnTo>
                  <a:lnTo>
                    <a:pt x="1179" y="925"/>
                  </a:lnTo>
                  <a:lnTo>
                    <a:pt x="1198" y="953"/>
                  </a:lnTo>
                  <a:lnTo>
                    <a:pt x="1213" y="984"/>
                  </a:lnTo>
                  <a:lnTo>
                    <a:pt x="1223" y="1019"/>
                  </a:lnTo>
                  <a:lnTo>
                    <a:pt x="1233" y="1052"/>
                  </a:lnTo>
                  <a:lnTo>
                    <a:pt x="1236" y="1089"/>
                  </a:lnTo>
                  <a:lnTo>
                    <a:pt x="1237" y="1122"/>
                  </a:lnTo>
                  <a:lnTo>
                    <a:pt x="1236" y="1155"/>
                  </a:lnTo>
                  <a:lnTo>
                    <a:pt x="1230" y="1187"/>
                  </a:lnTo>
                  <a:lnTo>
                    <a:pt x="1249" y="1167"/>
                  </a:lnTo>
                  <a:lnTo>
                    <a:pt x="1252" y="1140"/>
                  </a:lnTo>
                  <a:lnTo>
                    <a:pt x="1251" y="1110"/>
                  </a:lnTo>
                  <a:lnTo>
                    <a:pt x="1255" y="1084"/>
                  </a:lnTo>
                  <a:lnTo>
                    <a:pt x="1570" y="925"/>
                  </a:lnTo>
                  <a:lnTo>
                    <a:pt x="1583" y="934"/>
                  </a:lnTo>
                  <a:lnTo>
                    <a:pt x="1598" y="942"/>
                  </a:lnTo>
                  <a:lnTo>
                    <a:pt x="1612" y="953"/>
                  </a:lnTo>
                  <a:lnTo>
                    <a:pt x="1627" y="961"/>
                  </a:lnTo>
                  <a:lnTo>
                    <a:pt x="1642" y="970"/>
                  </a:lnTo>
                  <a:lnTo>
                    <a:pt x="1659" y="979"/>
                  </a:lnTo>
                  <a:lnTo>
                    <a:pt x="1676" y="986"/>
                  </a:lnTo>
                  <a:lnTo>
                    <a:pt x="1693" y="991"/>
                  </a:lnTo>
                  <a:lnTo>
                    <a:pt x="1702" y="743"/>
                  </a:lnTo>
                  <a:lnTo>
                    <a:pt x="1700" y="499"/>
                  </a:lnTo>
                  <a:lnTo>
                    <a:pt x="1696" y="260"/>
                  </a:lnTo>
                  <a:lnTo>
                    <a:pt x="1697" y="22"/>
                  </a:lnTo>
                  <a:lnTo>
                    <a:pt x="1709" y="8"/>
                  </a:lnTo>
                  <a:lnTo>
                    <a:pt x="1723" y="1"/>
                  </a:lnTo>
                  <a:lnTo>
                    <a:pt x="1738" y="0"/>
                  </a:lnTo>
                  <a:lnTo>
                    <a:pt x="1753" y="1"/>
                  </a:lnTo>
                  <a:lnTo>
                    <a:pt x="1768" y="5"/>
                  </a:lnTo>
                  <a:lnTo>
                    <a:pt x="1785" y="10"/>
                  </a:lnTo>
                  <a:lnTo>
                    <a:pt x="1799" y="17"/>
                  </a:lnTo>
                  <a:lnTo>
                    <a:pt x="1811" y="22"/>
                  </a:lnTo>
                  <a:lnTo>
                    <a:pt x="1823" y="77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8"/>
            <p:cNvSpPr>
              <a:spLocks/>
            </p:cNvSpPr>
            <p:nvPr/>
          </p:nvSpPr>
          <p:spPr bwMode="auto">
            <a:xfrm>
              <a:off x="1398" y="3118"/>
              <a:ext cx="575" cy="373"/>
            </a:xfrm>
            <a:custGeom>
              <a:avLst/>
              <a:gdLst>
                <a:gd name="T0" fmla="*/ 5 w 1151"/>
                <a:gd name="T1" fmla="*/ 2 h 745"/>
                <a:gd name="T2" fmla="*/ 6 w 1151"/>
                <a:gd name="T3" fmla="*/ 1 h 745"/>
                <a:gd name="T4" fmla="*/ 7 w 1151"/>
                <a:gd name="T5" fmla="*/ 2 h 745"/>
                <a:gd name="T6" fmla="*/ 7 w 1151"/>
                <a:gd name="T7" fmla="*/ 2 h 745"/>
                <a:gd name="T8" fmla="*/ 8 w 1151"/>
                <a:gd name="T9" fmla="*/ 3 h 745"/>
                <a:gd name="T10" fmla="*/ 8 w 1151"/>
                <a:gd name="T11" fmla="*/ 3 h 745"/>
                <a:gd name="T12" fmla="*/ 8 w 1151"/>
                <a:gd name="T13" fmla="*/ 4 h 745"/>
                <a:gd name="T14" fmla="*/ 8 w 1151"/>
                <a:gd name="T15" fmla="*/ 4 h 745"/>
                <a:gd name="T16" fmla="*/ 8 w 1151"/>
                <a:gd name="T17" fmla="*/ 5 h 745"/>
                <a:gd name="T18" fmla="*/ 8 w 1151"/>
                <a:gd name="T19" fmla="*/ 5 h 745"/>
                <a:gd name="T20" fmla="*/ 8 w 1151"/>
                <a:gd name="T21" fmla="*/ 6 h 745"/>
                <a:gd name="T22" fmla="*/ 8 w 1151"/>
                <a:gd name="T23" fmla="*/ 6 h 745"/>
                <a:gd name="T24" fmla="*/ 7 w 1151"/>
                <a:gd name="T25" fmla="*/ 6 h 745"/>
                <a:gd name="T26" fmla="*/ 7 w 1151"/>
                <a:gd name="T27" fmla="*/ 6 h 745"/>
                <a:gd name="T28" fmla="*/ 7 w 1151"/>
                <a:gd name="T29" fmla="*/ 6 h 745"/>
                <a:gd name="T30" fmla="*/ 7 w 1151"/>
                <a:gd name="T31" fmla="*/ 6 h 745"/>
                <a:gd name="T32" fmla="*/ 6 w 1151"/>
                <a:gd name="T33" fmla="*/ 6 h 745"/>
                <a:gd name="T34" fmla="*/ 6 w 1151"/>
                <a:gd name="T35" fmla="*/ 6 h 745"/>
                <a:gd name="T36" fmla="*/ 6 w 1151"/>
                <a:gd name="T37" fmla="*/ 6 h 745"/>
                <a:gd name="T38" fmla="*/ 5 w 1151"/>
                <a:gd name="T39" fmla="*/ 6 h 745"/>
                <a:gd name="T40" fmla="*/ 5 w 1151"/>
                <a:gd name="T41" fmla="*/ 6 h 745"/>
                <a:gd name="T42" fmla="*/ 5 w 1151"/>
                <a:gd name="T43" fmla="*/ 6 h 745"/>
                <a:gd name="T44" fmla="*/ 4 w 1151"/>
                <a:gd name="T45" fmla="*/ 6 h 745"/>
                <a:gd name="T46" fmla="*/ 4 w 1151"/>
                <a:gd name="T47" fmla="*/ 6 h 745"/>
                <a:gd name="T48" fmla="*/ 3 w 1151"/>
                <a:gd name="T49" fmla="*/ 6 h 745"/>
                <a:gd name="T50" fmla="*/ 3 w 1151"/>
                <a:gd name="T51" fmla="*/ 6 h 745"/>
                <a:gd name="T52" fmla="*/ 2 w 1151"/>
                <a:gd name="T53" fmla="*/ 5 h 745"/>
                <a:gd name="T54" fmla="*/ 2 w 1151"/>
                <a:gd name="T55" fmla="*/ 5 h 745"/>
                <a:gd name="T56" fmla="*/ 2 w 1151"/>
                <a:gd name="T57" fmla="*/ 5 h 745"/>
                <a:gd name="T58" fmla="*/ 1 w 1151"/>
                <a:gd name="T59" fmla="*/ 5 h 745"/>
                <a:gd name="T60" fmla="*/ 1 w 1151"/>
                <a:gd name="T61" fmla="*/ 5 h 745"/>
                <a:gd name="T62" fmla="*/ 1 w 1151"/>
                <a:gd name="T63" fmla="*/ 5 h 745"/>
                <a:gd name="T64" fmla="*/ 0 w 1151"/>
                <a:gd name="T65" fmla="*/ 5 h 745"/>
                <a:gd name="T66" fmla="*/ 0 w 1151"/>
                <a:gd name="T67" fmla="*/ 5 h 745"/>
                <a:gd name="T68" fmla="*/ 0 w 1151"/>
                <a:gd name="T69" fmla="*/ 4 h 745"/>
                <a:gd name="T70" fmla="*/ 0 w 1151"/>
                <a:gd name="T71" fmla="*/ 3 h 745"/>
                <a:gd name="T72" fmla="*/ 0 w 1151"/>
                <a:gd name="T73" fmla="*/ 3 h 745"/>
                <a:gd name="T74" fmla="*/ 0 w 1151"/>
                <a:gd name="T75" fmla="*/ 3 h 745"/>
                <a:gd name="T76" fmla="*/ 1 w 1151"/>
                <a:gd name="T77" fmla="*/ 3 h 745"/>
                <a:gd name="T78" fmla="*/ 1 w 1151"/>
                <a:gd name="T79" fmla="*/ 2 h 745"/>
                <a:gd name="T80" fmla="*/ 1 w 1151"/>
                <a:gd name="T81" fmla="*/ 1 h 745"/>
                <a:gd name="T82" fmla="*/ 2 w 1151"/>
                <a:gd name="T83" fmla="*/ 1 h 745"/>
                <a:gd name="T84" fmla="*/ 3 w 1151"/>
                <a:gd name="T85" fmla="*/ 0 h 745"/>
                <a:gd name="T86" fmla="*/ 3 w 1151"/>
                <a:gd name="T87" fmla="*/ 1 h 745"/>
                <a:gd name="T88" fmla="*/ 4 w 1151"/>
                <a:gd name="T89" fmla="*/ 1 h 745"/>
                <a:gd name="T90" fmla="*/ 5 w 1151"/>
                <a:gd name="T91" fmla="*/ 2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745"/>
                <a:gd name="T140" fmla="*/ 1151 w 1151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745">
                  <a:moveTo>
                    <a:pt x="720" y="152"/>
                  </a:moveTo>
                  <a:lnTo>
                    <a:pt x="743" y="143"/>
                  </a:lnTo>
                  <a:lnTo>
                    <a:pt x="767" y="134"/>
                  </a:lnTo>
                  <a:lnTo>
                    <a:pt x="790" y="125"/>
                  </a:lnTo>
                  <a:lnTo>
                    <a:pt x="816" y="118"/>
                  </a:lnTo>
                  <a:lnTo>
                    <a:pt x="840" y="115"/>
                  </a:lnTo>
                  <a:lnTo>
                    <a:pt x="864" y="117"/>
                  </a:lnTo>
                  <a:lnTo>
                    <a:pt x="887" y="122"/>
                  </a:lnTo>
                  <a:lnTo>
                    <a:pt x="910" y="132"/>
                  </a:lnTo>
                  <a:lnTo>
                    <a:pt x="942" y="146"/>
                  </a:lnTo>
                  <a:lnTo>
                    <a:pt x="967" y="171"/>
                  </a:lnTo>
                  <a:lnTo>
                    <a:pt x="987" y="200"/>
                  </a:lnTo>
                  <a:lnTo>
                    <a:pt x="1005" y="230"/>
                  </a:lnTo>
                  <a:lnTo>
                    <a:pt x="1024" y="260"/>
                  </a:lnTo>
                  <a:lnTo>
                    <a:pt x="1045" y="286"/>
                  </a:lnTo>
                  <a:lnTo>
                    <a:pt x="1071" y="302"/>
                  </a:lnTo>
                  <a:lnTo>
                    <a:pt x="1104" y="307"/>
                  </a:lnTo>
                  <a:lnTo>
                    <a:pt x="1124" y="330"/>
                  </a:lnTo>
                  <a:lnTo>
                    <a:pt x="1139" y="354"/>
                  </a:lnTo>
                  <a:lnTo>
                    <a:pt x="1147" y="382"/>
                  </a:lnTo>
                  <a:lnTo>
                    <a:pt x="1151" y="410"/>
                  </a:lnTo>
                  <a:lnTo>
                    <a:pt x="1150" y="440"/>
                  </a:lnTo>
                  <a:lnTo>
                    <a:pt x="1147" y="471"/>
                  </a:lnTo>
                  <a:lnTo>
                    <a:pt x="1141" y="501"/>
                  </a:lnTo>
                  <a:lnTo>
                    <a:pt x="1133" y="530"/>
                  </a:lnTo>
                  <a:lnTo>
                    <a:pt x="1115" y="536"/>
                  </a:lnTo>
                  <a:lnTo>
                    <a:pt x="1103" y="548"/>
                  </a:lnTo>
                  <a:lnTo>
                    <a:pt x="1096" y="564"/>
                  </a:lnTo>
                  <a:lnTo>
                    <a:pt x="1092" y="584"/>
                  </a:lnTo>
                  <a:lnTo>
                    <a:pt x="1089" y="605"/>
                  </a:lnTo>
                  <a:lnTo>
                    <a:pt x="1083" y="625"/>
                  </a:lnTo>
                  <a:lnTo>
                    <a:pt x="1074" y="640"/>
                  </a:lnTo>
                  <a:lnTo>
                    <a:pt x="1057" y="651"/>
                  </a:lnTo>
                  <a:lnTo>
                    <a:pt x="1048" y="651"/>
                  </a:lnTo>
                  <a:lnTo>
                    <a:pt x="1037" y="651"/>
                  </a:lnTo>
                  <a:lnTo>
                    <a:pt x="1028" y="649"/>
                  </a:lnTo>
                  <a:lnTo>
                    <a:pt x="1018" y="647"/>
                  </a:lnTo>
                  <a:lnTo>
                    <a:pt x="1008" y="646"/>
                  </a:lnTo>
                  <a:lnTo>
                    <a:pt x="998" y="642"/>
                  </a:lnTo>
                  <a:lnTo>
                    <a:pt x="990" y="635"/>
                  </a:lnTo>
                  <a:lnTo>
                    <a:pt x="981" y="628"/>
                  </a:lnTo>
                  <a:lnTo>
                    <a:pt x="972" y="642"/>
                  </a:lnTo>
                  <a:lnTo>
                    <a:pt x="963" y="656"/>
                  </a:lnTo>
                  <a:lnTo>
                    <a:pt x="952" y="674"/>
                  </a:lnTo>
                  <a:lnTo>
                    <a:pt x="942" y="687"/>
                  </a:lnTo>
                  <a:lnTo>
                    <a:pt x="929" y="701"/>
                  </a:lnTo>
                  <a:lnTo>
                    <a:pt x="916" y="710"/>
                  </a:lnTo>
                  <a:lnTo>
                    <a:pt x="901" y="715"/>
                  </a:lnTo>
                  <a:lnTo>
                    <a:pt x="884" y="714"/>
                  </a:lnTo>
                  <a:lnTo>
                    <a:pt x="875" y="701"/>
                  </a:lnTo>
                  <a:lnTo>
                    <a:pt x="863" y="693"/>
                  </a:lnTo>
                  <a:lnTo>
                    <a:pt x="851" y="689"/>
                  </a:lnTo>
                  <a:lnTo>
                    <a:pt x="835" y="684"/>
                  </a:lnTo>
                  <a:lnTo>
                    <a:pt x="820" y="680"/>
                  </a:lnTo>
                  <a:lnTo>
                    <a:pt x="807" y="675"/>
                  </a:lnTo>
                  <a:lnTo>
                    <a:pt x="794" y="665"/>
                  </a:lnTo>
                  <a:lnTo>
                    <a:pt x="784" y="651"/>
                  </a:lnTo>
                  <a:lnTo>
                    <a:pt x="770" y="665"/>
                  </a:lnTo>
                  <a:lnTo>
                    <a:pt x="756" y="677"/>
                  </a:lnTo>
                  <a:lnTo>
                    <a:pt x="743" y="689"/>
                  </a:lnTo>
                  <a:lnTo>
                    <a:pt x="728" y="701"/>
                  </a:lnTo>
                  <a:lnTo>
                    <a:pt x="712" y="710"/>
                  </a:lnTo>
                  <a:lnTo>
                    <a:pt x="696" y="719"/>
                  </a:lnTo>
                  <a:lnTo>
                    <a:pt x="681" y="728"/>
                  </a:lnTo>
                  <a:lnTo>
                    <a:pt x="664" y="733"/>
                  </a:lnTo>
                  <a:lnTo>
                    <a:pt x="647" y="738"/>
                  </a:lnTo>
                  <a:lnTo>
                    <a:pt x="629" y="742"/>
                  </a:lnTo>
                  <a:lnTo>
                    <a:pt x="612" y="743"/>
                  </a:lnTo>
                  <a:lnTo>
                    <a:pt x="594" y="745"/>
                  </a:lnTo>
                  <a:lnTo>
                    <a:pt x="576" y="743"/>
                  </a:lnTo>
                  <a:lnTo>
                    <a:pt x="559" y="742"/>
                  </a:lnTo>
                  <a:lnTo>
                    <a:pt x="541" y="738"/>
                  </a:lnTo>
                  <a:lnTo>
                    <a:pt x="523" y="733"/>
                  </a:lnTo>
                  <a:lnTo>
                    <a:pt x="498" y="719"/>
                  </a:lnTo>
                  <a:lnTo>
                    <a:pt x="474" y="703"/>
                  </a:lnTo>
                  <a:lnTo>
                    <a:pt x="450" y="687"/>
                  </a:lnTo>
                  <a:lnTo>
                    <a:pt x="427" y="670"/>
                  </a:lnTo>
                  <a:lnTo>
                    <a:pt x="406" y="651"/>
                  </a:lnTo>
                  <a:lnTo>
                    <a:pt x="389" y="628"/>
                  </a:lnTo>
                  <a:lnTo>
                    <a:pt x="375" y="600"/>
                  </a:lnTo>
                  <a:lnTo>
                    <a:pt x="366" y="569"/>
                  </a:lnTo>
                  <a:lnTo>
                    <a:pt x="351" y="557"/>
                  </a:lnTo>
                  <a:lnTo>
                    <a:pt x="339" y="555"/>
                  </a:lnTo>
                  <a:lnTo>
                    <a:pt x="327" y="562"/>
                  </a:lnTo>
                  <a:lnTo>
                    <a:pt x="316" y="572"/>
                  </a:lnTo>
                  <a:lnTo>
                    <a:pt x="304" y="584"/>
                  </a:lnTo>
                  <a:lnTo>
                    <a:pt x="292" y="595"/>
                  </a:lnTo>
                  <a:lnTo>
                    <a:pt x="280" y="602"/>
                  </a:lnTo>
                  <a:lnTo>
                    <a:pt x="265" y="604"/>
                  </a:lnTo>
                  <a:lnTo>
                    <a:pt x="248" y="607"/>
                  </a:lnTo>
                  <a:lnTo>
                    <a:pt x="231" y="611"/>
                  </a:lnTo>
                  <a:lnTo>
                    <a:pt x="213" y="612"/>
                  </a:lnTo>
                  <a:lnTo>
                    <a:pt x="196" y="612"/>
                  </a:lnTo>
                  <a:lnTo>
                    <a:pt x="178" y="611"/>
                  </a:lnTo>
                  <a:lnTo>
                    <a:pt x="160" y="609"/>
                  </a:lnTo>
                  <a:lnTo>
                    <a:pt x="143" y="605"/>
                  </a:lnTo>
                  <a:lnTo>
                    <a:pt x="125" y="600"/>
                  </a:lnTo>
                  <a:lnTo>
                    <a:pt x="108" y="595"/>
                  </a:lnTo>
                  <a:lnTo>
                    <a:pt x="92" y="586"/>
                  </a:lnTo>
                  <a:lnTo>
                    <a:pt x="76" y="578"/>
                  </a:lnTo>
                  <a:lnTo>
                    <a:pt x="61" y="565"/>
                  </a:lnTo>
                  <a:lnTo>
                    <a:pt x="46" y="553"/>
                  </a:lnTo>
                  <a:lnTo>
                    <a:pt x="32" y="539"/>
                  </a:lnTo>
                  <a:lnTo>
                    <a:pt x="20" y="523"/>
                  </a:lnTo>
                  <a:lnTo>
                    <a:pt x="8" y="506"/>
                  </a:lnTo>
                  <a:lnTo>
                    <a:pt x="2" y="464"/>
                  </a:lnTo>
                  <a:lnTo>
                    <a:pt x="0" y="422"/>
                  </a:lnTo>
                  <a:lnTo>
                    <a:pt x="6" y="384"/>
                  </a:lnTo>
                  <a:lnTo>
                    <a:pt x="20" y="347"/>
                  </a:lnTo>
                  <a:lnTo>
                    <a:pt x="35" y="328"/>
                  </a:lnTo>
                  <a:lnTo>
                    <a:pt x="54" y="312"/>
                  </a:lnTo>
                  <a:lnTo>
                    <a:pt x="75" y="302"/>
                  </a:lnTo>
                  <a:lnTo>
                    <a:pt x="96" y="295"/>
                  </a:lnTo>
                  <a:lnTo>
                    <a:pt x="119" y="289"/>
                  </a:lnTo>
                  <a:lnTo>
                    <a:pt x="140" y="286"/>
                  </a:lnTo>
                  <a:lnTo>
                    <a:pt x="163" y="284"/>
                  </a:lnTo>
                  <a:lnTo>
                    <a:pt x="184" y="282"/>
                  </a:lnTo>
                  <a:lnTo>
                    <a:pt x="177" y="242"/>
                  </a:lnTo>
                  <a:lnTo>
                    <a:pt x="167" y="197"/>
                  </a:lnTo>
                  <a:lnTo>
                    <a:pt x="163" y="150"/>
                  </a:lnTo>
                  <a:lnTo>
                    <a:pt x="177" y="104"/>
                  </a:lnTo>
                  <a:lnTo>
                    <a:pt x="201" y="78"/>
                  </a:lnTo>
                  <a:lnTo>
                    <a:pt x="225" y="57"/>
                  </a:lnTo>
                  <a:lnTo>
                    <a:pt x="252" y="40"/>
                  </a:lnTo>
                  <a:lnTo>
                    <a:pt x="280" y="26"/>
                  </a:lnTo>
                  <a:lnTo>
                    <a:pt x="309" y="14"/>
                  </a:lnTo>
                  <a:lnTo>
                    <a:pt x="337" y="7"/>
                  </a:lnTo>
                  <a:lnTo>
                    <a:pt x="368" y="1"/>
                  </a:lnTo>
                  <a:lnTo>
                    <a:pt x="398" y="0"/>
                  </a:lnTo>
                  <a:lnTo>
                    <a:pt x="430" y="0"/>
                  </a:lnTo>
                  <a:lnTo>
                    <a:pt x="460" y="3"/>
                  </a:lnTo>
                  <a:lnTo>
                    <a:pt x="491" y="7"/>
                  </a:lnTo>
                  <a:lnTo>
                    <a:pt x="523" y="14"/>
                  </a:lnTo>
                  <a:lnTo>
                    <a:pt x="553" y="22"/>
                  </a:lnTo>
                  <a:lnTo>
                    <a:pt x="582" y="33"/>
                  </a:lnTo>
                  <a:lnTo>
                    <a:pt x="611" y="43"/>
                  </a:lnTo>
                  <a:lnTo>
                    <a:pt x="640" y="56"/>
                  </a:lnTo>
                  <a:lnTo>
                    <a:pt x="720" y="152"/>
                  </a:lnTo>
                  <a:close/>
                </a:path>
              </a:pathLst>
            </a:custGeom>
            <a:solidFill>
              <a:srgbClr val="E2D8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9"/>
            <p:cNvSpPr>
              <a:spLocks/>
            </p:cNvSpPr>
            <p:nvPr/>
          </p:nvSpPr>
          <p:spPr bwMode="auto">
            <a:xfrm>
              <a:off x="2287" y="3129"/>
              <a:ext cx="355" cy="331"/>
            </a:xfrm>
            <a:custGeom>
              <a:avLst/>
              <a:gdLst>
                <a:gd name="T0" fmla="*/ 6 w 709"/>
                <a:gd name="T1" fmla="*/ 1 h 663"/>
                <a:gd name="T2" fmla="*/ 6 w 709"/>
                <a:gd name="T3" fmla="*/ 2 h 663"/>
                <a:gd name="T4" fmla="*/ 6 w 709"/>
                <a:gd name="T5" fmla="*/ 2 h 663"/>
                <a:gd name="T6" fmla="*/ 5 w 709"/>
                <a:gd name="T7" fmla="*/ 3 h 663"/>
                <a:gd name="T8" fmla="*/ 5 w 709"/>
                <a:gd name="T9" fmla="*/ 3 h 663"/>
                <a:gd name="T10" fmla="*/ 5 w 709"/>
                <a:gd name="T11" fmla="*/ 3 h 663"/>
                <a:gd name="T12" fmla="*/ 5 w 709"/>
                <a:gd name="T13" fmla="*/ 4 h 663"/>
                <a:gd name="T14" fmla="*/ 5 w 709"/>
                <a:gd name="T15" fmla="*/ 4 h 663"/>
                <a:gd name="T16" fmla="*/ 5 w 709"/>
                <a:gd name="T17" fmla="*/ 4 h 663"/>
                <a:gd name="T18" fmla="*/ 4 w 709"/>
                <a:gd name="T19" fmla="*/ 4 h 663"/>
                <a:gd name="T20" fmla="*/ 4 w 709"/>
                <a:gd name="T21" fmla="*/ 4 h 663"/>
                <a:gd name="T22" fmla="*/ 4 w 709"/>
                <a:gd name="T23" fmla="*/ 4 h 663"/>
                <a:gd name="T24" fmla="*/ 4 w 709"/>
                <a:gd name="T25" fmla="*/ 4 h 663"/>
                <a:gd name="T26" fmla="*/ 4 w 709"/>
                <a:gd name="T27" fmla="*/ 4 h 663"/>
                <a:gd name="T28" fmla="*/ 4 w 709"/>
                <a:gd name="T29" fmla="*/ 4 h 663"/>
                <a:gd name="T30" fmla="*/ 4 w 709"/>
                <a:gd name="T31" fmla="*/ 4 h 663"/>
                <a:gd name="T32" fmla="*/ 3 w 709"/>
                <a:gd name="T33" fmla="*/ 5 h 663"/>
                <a:gd name="T34" fmla="*/ 3 w 709"/>
                <a:gd name="T35" fmla="*/ 5 h 663"/>
                <a:gd name="T36" fmla="*/ 3 w 709"/>
                <a:gd name="T37" fmla="*/ 4 h 663"/>
                <a:gd name="T38" fmla="*/ 3 w 709"/>
                <a:gd name="T39" fmla="*/ 4 h 663"/>
                <a:gd name="T40" fmla="*/ 3 w 709"/>
                <a:gd name="T41" fmla="*/ 4 h 663"/>
                <a:gd name="T42" fmla="*/ 3 w 709"/>
                <a:gd name="T43" fmla="*/ 3 h 663"/>
                <a:gd name="T44" fmla="*/ 3 w 709"/>
                <a:gd name="T45" fmla="*/ 4 h 663"/>
                <a:gd name="T46" fmla="*/ 3 w 709"/>
                <a:gd name="T47" fmla="*/ 4 h 663"/>
                <a:gd name="T48" fmla="*/ 2 w 709"/>
                <a:gd name="T49" fmla="*/ 5 h 663"/>
                <a:gd name="T50" fmla="*/ 2 w 709"/>
                <a:gd name="T51" fmla="*/ 4 h 663"/>
                <a:gd name="T52" fmla="*/ 2 w 709"/>
                <a:gd name="T53" fmla="*/ 4 h 663"/>
                <a:gd name="T54" fmla="*/ 2 w 709"/>
                <a:gd name="T55" fmla="*/ 4 h 663"/>
                <a:gd name="T56" fmla="*/ 2 w 709"/>
                <a:gd name="T57" fmla="*/ 4 h 663"/>
                <a:gd name="T58" fmla="*/ 2 w 709"/>
                <a:gd name="T59" fmla="*/ 4 h 663"/>
                <a:gd name="T60" fmla="*/ 2 w 709"/>
                <a:gd name="T61" fmla="*/ 3 h 663"/>
                <a:gd name="T62" fmla="*/ 1 w 709"/>
                <a:gd name="T63" fmla="*/ 3 h 663"/>
                <a:gd name="T64" fmla="*/ 1 w 709"/>
                <a:gd name="T65" fmla="*/ 2 h 663"/>
                <a:gd name="T66" fmla="*/ 0 w 709"/>
                <a:gd name="T67" fmla="*/ 2 h 663"/>
                <a:gd name="T68" fmla="*/ 1 w 709"/>
                <a:gd name="T69" fmla="*/ 1 h 663"/>
                <a:gd name="T70" fmla="*/ 1 w 709"/>
                <a:gd name="T71" fmla="*/ 1 h 663"/>
                <a:gd name="T72" fmla="*/ 1 w 709"/>
                <a:gd name="T73" fmla="*/ 1 h 663"/>
                <a:gd name="T74" fmla="*/ 1 w 709"/>
                <a:gd name="T75" fmla="*/ 1 h 663"/>
                <a:gd name="T76" fmla="*/ 1 w 709"/>
                <a:gd name="T77" fmla="*/ 1 h 663"/>
                <a:gd name="T78" fmla="*/ 1 w 709"/>
                <a:gd name="T79" fmla="*/ 0 h 663"/>
                <a:gd name="T80" fmla="*/ 1 w 709"/>
                <a:gd name="T81" fmla="*/ 0 h 663"/>
                <a:gd name="T82" fmla="*/ 1 w 709"/>
                <a:gd name="T83" fmla="*/ 0 h 663"/>
                <a:gd name="T84" fmla="*/ 2 w 709"/>
                <a:gd name="T85" fmla="*/ 0 h 663"/>
                <a:gd name="T86" fmla="*/ 2 w 709"/>
                <a:gd name="T87" fmla="*/ 0 h 663"/>
                <a:gd name="T88" fmla="*/ 1 w 709"/>
                <a:gd name="T89" fmla="*/ 1 h 663"/>
                <a:gd name="T90" fmla="*/ 2 w 709"/>
                <a:gd name="T91" fmla="*/ 0 h 663"/>
                <a:gd name="T92" fmla="*/ 2 w 709"/>
                <a:gd name="T93" fmla="*/ 0 h 663"/>
                <a:gd name="T94" fmla="*/ 3 w 709"/>
                <a:gd name="T95" fmla="*/ 0 h 663"/>
                <a:gd name="T96" fmla="*/ 3 w 709"/>
                <a:gd name="T97" fmla="*/ 0 h 663"/>
                <a:gd name="T98" fmla="*/ 4 w 709"/>
                <a:gd name="T99" fmla="*/ 0 h 663"/>
                <a:gd name="T100" fmla="*/ 4 w 709"/>
                <a:gd name="T101" fmla="*/ 0 h 663"/>
                <a:gd name="T102" fmla="*/ 4 w 709"/>
                <a:gd name="T103" fmla="*/ 0 h 663"/>
                <a:gd name="T104" fmla="*/ 4 w 709"/>
                <a:gd name="T105" fmla="*/ 0 h 663"/>
                <a:gd name="T106" fmla="*/ 5 w 709"/>
                <a:gd name="T107" fmla="*/ 0 h 663"/>
                <a:gd name="T108" fmla="*/ 5 w 709"/>
                <a:gd name="T109" fmla="*/ 0 h 663"/>
                <a:gd name="T110" fmla="*/ 6 w 709"/>
                <a:gd name="T111" fmla="*/ 0 h 663"/>
                <a:gd name="T112" fmla="*/ 6 w 709"/>
                <a:gd name="T113" fmla="*/ 0 h 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09"/>
                <a:gd name="T172" fmla="*/ 0 h 663"/>
                <a:gd name="T173" fmla="*/ 709 w 709"/>
                <a:gd name="T174" fmla="*/ 663 h 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09" h="663">
                  <a:moveTo>
                    <a:pt x="684" y="103"/>
                  </a:moveTo>
                  <a:lnTo>
                    <a:pt x="701" y="155"/>
                  </a:lnTo>
                  <a:lnTo>
                    <a:pt x="709" y="211"/>
                  </a:lnTo>
                  <a:lnTo>
                    <a:pt x="704" y="267"/>
                  </a:lnTo>
                  <a:lnTo>
                    <a:pt x="684" y="321"/>
                  </a:lnTo>
                  <a:lnTo>
                    <a:pt x="658" y="338"/>
                  </a:lnTo>
                  <a:lnTo>
                    <a:pt x="639" y="361"/>
                  </a:lnTo>
                  <a:lnTo>
                    <a:pt x="625" y="387"/>
                  </a:lnTo>
                  <a:lnTo>
                    <a:pt x="613" y="413"/>
                  </a:lnTo>
                  <a:lnTo>
                    <a:pt x="601" y="441"/>
                  </a:lnTo>
                  <a:lnTo>
                    <a:pt x="586" y="466"/>
                  </a:lnTo>
                  <a:lnTo>
                    <a:pt x="567" y="487"/>
                  </a:lnTo>
                  <a:lnTo>
                    <a:pt x="542" y="501"/>
                  </a:lnTo>
                  <a:lnTo>
                    <a:pt x="546" y="523"/>
                  </a:lnTo>
                  <a:lnTo>
                    <a:pt x="546" y="543"/>
                  </a:lnTo>
                  <a:lnTo>
                    <a:pt x="540" y="560"/>
                  </a:lnTo>
                  <a:lnTo>
                    <a:pt x="531" y="576"/>
                  </a:lnTo>
                  <a:lnTo>
                    <a:pt x="520" y="591"/>
                  </a:lnTo>
                  <a:lnTo>
                    <a:pt x="508" y="604"/>
                  </a:lnTo>
                  <a:lnTo>
                    <a:pt x="498" y="618"/>
                  </a:lnTo>
                  <a:lnTo>
                    <a:pt x="487" y="630"/>
                  </a:lnTo>
                  <a:lnTo>
                    <a:pt x="475" y="633"/>
                  </a:lnTo>
                  <a:lnTo>
                    <a:pt x="463" y="630"/>
                  </a:lnTo>
                  <a:lnTo>
                    <a:pt x="452" y="623"/>
                  </a:lnTo>
                  <a:lnTo>
                    <a:pt x="443" y="616"/>
                  </a:lnTo>
                  <a:lnTo>
                    <a:pt x="434" y="609"/>
                  </a:lnTo>
                  <a:lnTo>
                    <a:pt x="425" y="604"/>
                  </a:lnTo>
                  <a:lnTo>
                    <a:pt x="416" y="605"/>
                  </a:lnTo>
                  <a:lnTo>
                    <a:pt x="406" y="614"/>
                  </a:lnTo>
                  <a:lnTo>
                    <a:pt x="402" y="619"/>
                  </a:lnTo>
                  <a:lnTo>
                    <a:pt x="397" y="625"/>
                  </a:lnTo>
                  <a:lnTo>
                    <a:pt x="393" y="632"/>
                  </a:lnTo>
                  <a:lnTo>
                    <a:pt x="388" y="639"/>
                  </a:lnTo>
                  <a:lnTo>
                    <a:pt x="382" y="644"/>
                  </a:lnTo>
                  <a:lnTo>
                    <a:pt x="376" y="647"/>
                  </a:lnTo>
                  <a:lnTo>
                    <a:pt x="369" y="647"/>
                  </a:lnTo>
                  <a:lnTo>
                    <a:pt x="359" y="644"/>
                  </a:lnTo>
                  <a:lnTo>
                    <a:pt x="346" y="626"/>
                  </a:lnTo>
                  <a:lnTo>
                    <a:pt x="335" y="609"/>
                  </a:lnTo>
                  <a:lnTo>
                    <a:pt x="326" y="588"/>
                  </a:lnTo>
                  <a:lnTo>
                    <a:pt x="320" y="567"/>
                  </a:lnTo>
                  <a:lnTo>
                    <a:pt x="315" y="544"/>
                  </a:lnTo>
                  <a:lnTo>
                    <a:pt x="311" y="522"/>
                  </a:lnTo>
                  <a:lnTo>
                    <a:pt x="306" y="501"/>
                  </a:lnTo>
                  <a:lnTo>
                    <a:pt x="300" y="480"/>
                  </a:lnTo>
                  <a:lnTo>
                    <a:pt x="282" y="518"/>
                  </a:lnTo>
                  <a:lnTo>
                    <a:pt x="279" y="569"/>
                  </a:lnTo>
                  <a:lnTo>
                    <a:pt x="276" y="619"/>
                  </a:lnTo>
                  <a:lnTo>
                    <a:pt x="259" y="663"/>
                  </a:lnTo>
                  <a:lnTo>
                    <a:pt x="252" y="649"/>
                  </a:lnTo>
                  <a:lnTo>
                    <a:pt x="243" y="640"/>
                  </a:lnTo>
                  <a:lnTo>
                    <a:pt x="230" y="633"/>
                  </a:lnTo>
                  <a:lnTo>
                    <a:pt x="220" y="628"/>
                  </a:lnTo>
                  <a:lnTo>
                    <a:pt x="208" y="625"/>
                  </a:lnTo>
                  <a:lnTo>
                    <a:pt x="195" y="621"/>
                  </a:lnTo>
                  <a:lnTo>
                    <a:pt x="185" y="616"/>
                  </a:lnTo>
                  <a:lnTo>
                    <a:pt x="174" y="607"/>
                  </a:lnTo>
                  <a:lnTo>
                    <a:pt x="171" y="577"/>
                  </a:lnTo>
                  <a:lnTo>
                    <a:pt x="170" y="544"/>
                  </a:lnTo>
                  <a:lnTo>
                    <a:pt x="168" y="513"/>
                  </a:lnTo>
                  <a:lnTo>
                    <a:pt x="165" y="483"/>
                  </a:lnTo>
                  <a:lnTo>
                    <a:pt x="157" y="457"/>
                  </a:lnTo>
                  <a:lnTo>
                    <a:pt x="144" y="436"/>
                  </a:lnTo>
                  <a:lnTo>
                    <a:pt x="121" y="420"/>
                  </a:lnTo>
                  <a:lnTo>
                    <a:pt x="89" y="413"/>
                  </a:lnTo>
                  <a:lnTo>
                    <a:pt x="6" y="373"/>
                  </a:lnTo>
                  <a:lnTo>
                    <a:pt x="1" y="340"/>
                  </a:lnTo>
                  <a:lnTo>
                    <a:pt x="0" y="305"/>
                  </a:lnTo>
                  <a:lnTo>
                    <a:pt x="1" y="270"/>
                  </a:lnTo>
                  <a:lnTo>
                    <a:pt x="1" y="234"/>
                  </a:lnTo>
                  <a:lnTo>
                    <a:pt x="15" y="230"/>
                  </a:lnTo>
                  <a:lnTo>
                    <a:pt x="21" y="218"/>
                  </a:lnTo>
                  <a:lnTo>
                    <a:pt x="22" y="202"/>
                  </a:lnTo>
                  <a:lnTo>
                    <a:pt x="21" y="181"/>
                  </a:lnTo>
                  <a:lnTo>
                    <a:pt x="21" y="164"/>
                  </a:lnTo>
                  <a:lnTo>
                    <a:pt x="25" y="148"/>
                  </a:lnTo>
                  <a:lnTo>
                    <a:pt x="38" y="139"/>
                  </a:lnTo>
                  <a:lnTo>
                    <a:pt x="60" y="141"/>
                  </a:lnTo>
                  <a:lnTo>
                    <a:pt x="68" y="131"/>
                  </a:lnTo>
                  <a:lnTo>
                    <a:pt x="76" y="122"/>
                  </a:lnTo>
                  <a:lnTo>
                    <a:pt x="85" y="117"/>
                  </a:lnTo>
                  <a:lnTo>
                    <a:pt x="94" y="111"/>
                  </a:lnTo>
                  <a:lnTo>
                    <a:pt x="104" y="108"/>
                  </a:lnTo>
                  <a:lnTo>
                    <a:pt x="115" y="106"/>
                  </a:lnTo>
                  <a:lnTo>
                    <a:pt x="126" y="106"/>
                  </a:lnTo>
                  <a:lnTo>
                    <a:pt x="136" y="108"/>
                  </a:lnTo>
                  <a:lnTo>
                    <a:pt x="133" y="111"/>
                  </a:lnTo>
                  <a:lnTo>
                    <a:pt x="129" y="118"/>
                  </a:lnTo>
                  <a:lnTo>
                    <a:pt x="127" y="125"/>
                  </a:lnTo>
                  <a:lnTo>
                    <a:pt x="127" y="136"/>
                  </a:lnTo>
                  <a:lnTo>
                    <a:pt x="154" y="124"/>
                  </a:lnTo>
                  <a:lnTo>
                    <a:pt x="182" y="106"/>
                  </a:lnTo>
                  <a:lnTo>
                    <a:pt x="208" y="89"/>
                  </a:lnTo>
                  <a:lnTo>
                    <a:pt x="235" y="69"/>
                  </a:lnTo>
                  <a:lnTo>
                    <a:pt x="264" y="54"/>
                  </a:lnTo>
                  <a:lnTo>
                    <a:pt x="293" y="40"/>
                  </a:lnTo>
                  <a:lnTo>
                    <a:pt x="323" y="35"/>
                  </a:lnTo>
                  <a:lnTo>
                    <a:pt x="355" y="35"/>
                  </a:lnTo>
                  <a:lnTo>
                    <a:pt x="373" y="54"/>
                  </a:lnTo>
                  <a:lnTo>
                    <a:pt x="390" y="59"/>
                  </a:lnTo>
                  <a:lnTo>
                    <a:pt x="408" y="55"/>
                  </a:lnTo>
                  <a:lnTo>
                    <a:pt x="426" y="43"/>
                  </a:lnTo>
                  <a:lnTo>
                    <a:pt x="446" y="29"/>
                  </a:lnTo>
                  <a:lnTo>
                    <a:pt x="466" y="14"/>
                  </a:lnTo>
                  <a:lnTo>
                    <a:pt x="485" y="3"/>
                  </a:lnTo>
                  <a:lnTo>
                    <a:pt x="507" y="0"/>
                  </a:lnTo>
                  <a:lnTo>
                    <a:pt x="532" y="3"/>
                  </a:lnTo>
                  <a:lnTo>
                    <a:pt x="557" y="8"/>
                  </a:lnTo>
                  <a:lnTo>
                    <a:pt x="581" y="15"/>
                  </a:lnTo>
                  <a:lnTo>
                    <a:pt x="605" y="26"/>
                  </a:lnTo>
                  <a:lnTo>
                    <a:pt x="628" y="40"/>
                  </a:lnTo>
                  <a:lnTo>
                    <a:pt x="648" y="55"/>
                  </a:lnTo>
                  <a:lnTo>
                    <a:pt x="668" y="78"/>
                  </a:lnTo>
                  <a:lnTo>
                    <a:pt x="684" y="103"/>
                  </a:lnTo>
                  <a:close/>
                </a:path>
              </a:pathLst>
            </a:custGeom>
            <a:solidFill>
              <a:srgbClr val="F4EF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0"/>
            <p:cNvSpPr>
              <a:spLocks/>
            </p:cNvSpPr>
            <p:nvPr/>
          </p:nvSpPr>
          <p:spPr bwMode="auto">
            <a:xfrm>
              <a:off x="1443" y="4033"/>
              <a:ext cx="22" cy="25"/>
            </a:xfrm>
            <a:custGeom>
              <a:avLst/>
              <a:gdLst>
                <a:gd name="T0" fmla="*/ 1 w 44"/>
                <a:gd name="T1" fmla="*/ 1 h 49"/>
                <a:gd name="T2" fmla="*/ 1 w 44"/>
                <a:gd name="T3" fmla="*/ 1 h 49"/>
                <a:gd name="T4" fmla="*/ 1 w 44"/>
                <a:gd name="T5" fmla="*/ 1 h 49"/>
                <a:gd name="T6" fmla="*/ 1 w 44"/>
                <a:gd name="T7" fmla="*/ 1 h 49"/>
                <a:gd name="T8" fmla="*/ 1 w 44"/>
                <a:gd name="T9" fmla="*/ 1 h 49"/>
                <a:gd name="T10" fmla="*/ 0 w 44"/>
                <a:gd name="T11" fmla="*/ 1 h 49"/>
                <a:gd name="T12" fmla="*/ 1 w 44"/>
                <a:gd name="T13" fmla="*/ 1 h 49"/>
                <a:gd name="T14" fmla="*/ 1 w 44"/>
                <a:gd name="T15" fmla="*/ 1 h 49"/>
                <a:gd name="T16" fmla="*/ 1 w 44"/>
                <a:gd name="T17" fmla="*/ 0 h 49"/>
                <a:gd name="T18" fmla="*/ 1 w 44"/>
                <a:gd name="T19" fmla="*/ 1 h 49"/>
                <a:gd name="T20" fmla="*/ 1 w 44"/>
                <a:gd name="T21" fmla="*/ 1 h 49"/>
                <a:gd name="T22" fmla="*/ 1 w 44"/>
                <a:gd name="T23" fmla="*/ 1 h 49"/>
                <a:gd name="T24" fmla="*/ 1 w 44"/>
                <a:gd name="T25" fmla="*/ 1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9"/>
                <a:gd name="T41" fmla="*/ 44 w 44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9">
                  <a:moveTo>
                    <a:pt x="42" y="39"/>
                  </a:moveTo>
                  <a:lnTo>
                    <a:pt x="33" y="42"/>
                  </a:lnTo>
                  <a:lnTo>
                    <a:pt x="24" y="47"/>
                  </a:lnTo>
                  <a:lnTo>
                    <a:pt x="13" y="49"/>
                  </a:lnTo>
                  <a:lnTo>
                    <a:pt x="4" y="47"/>
                  </a:lnTo>
                  <a:lnTo>
                    <a:pt x="0" y="35"/>
                  </a:lnTo>
                  <a:lnTo>
                    <a:pt x="1" y="19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27" y="11"/>
                  </a:lnTo>
                  <a:lnTo>
                    <a:pt x="36" y="18"/>
                  </a:lnTo>
                  <a:lnTo>
                    <a:pt x="44" y="25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AFFF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3505200" y="5645150"/>
          <a:ext cx="1139825" cy="296863"/>
        </p:xfrm>
        <a:graphic>
          <a:graphicData uri="http://schemas.openxmlformats.org/presentationml/2006/ole">
            <p:oleObj spid="_x0000_s4101" name="Clip" r:id="rId4" imgW="6545263" imgH="1706563" progId="MS_ClipArt_Gallery.2">
              <p:embed/>
            </p:oleObj>
          </a:graphicData>
        </a:graphic>
      </p:graphicFrame>
      <p:graphicFrame>
        <p:nvGraphicFramePr>
          <p:cNvPr id="4102" name="Object 13"/>
          <p:cNvGraphicFramePr>
            <a:graphicFrameLocks noChangeAspect="1"/>
          </p:cNvGraphicFramePr>
          <p:nvPr/>
        </p:nvGraphicFramePr>
        <p:xfrm>
          <a:off x="4876800" y="5641975"/>
          <a:ext cx="1139825" cy="296863"/>
        </p:xfrm>
        <a:graphic>
          <a:graphicData uri="http://schemas.openxmlformats.org/presentationml/2006/ole">
            <p:oleObj spid="_x0000_s4102" name="Clip" r:id="rId5" imgW="6545263" imgH="1706563" progId="MS_ClipArt_Gallery.2">
              <p:embed/>
            </p:oleObj>
          </a:graphicData>
        </a:graphic>
      </p:graphicFrame>
      <p:graphicFrame>
        <p:nvGraphicFramePr>
          <p:cNvPr id="4103" name="Object 14"/>
          <p:cNvGraphicFramePr>
            <a:graphicFrameLocks noChangeAspect="1"/>
          </p:cNvGraphicFramePr>
          <p:nvPr/>
        </p:nvGraphicFramePr>
        <p:xfrm>
          <a:off x="6248400" y="5638800"/>
          <a:ext cx="1139825" cy="296863"/>
        </p:xfrm>
        <a:graphic>
          <a:graphicData uri="http://schemas.openxmlformats.org/presentationml/2006/ole">
            <p:oleObj spid="_x0000_s4103" name="Clip" r:id="rId6" imgW="6545263" imgH="1706563" progId="MS_ClipArt_Gallery.2">
              <p:embed/>
            </p:oleObj>
          </a:graphicData>
        </a:graphic>
      </p:graphicFrame>
      <p:sp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4479925" y="5886450"/>
            <a:ext cx="1562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Car objects</a:t>
            </a:r>
          </a:p>
        </p:txBody>
      </p: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746125" y="5276850"/>
            <a:ext cx="7762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Car</a:t>
            </a:r>
          </a:p>
          <a:p>
            <a:r>
              <a:rPr lang="th-TH"/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 Mutator (Set) Method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14438" y="3203575"/>
            <a:ext cx="6451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ourier New" pitchFamily="49" charset="0"/>
              </a:rPr>
              <a:t>  public boolean push(int number) 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{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  if (top == max_len)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    return false;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  top++;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  store[top] = number;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  return true;</a:t>
            </a:r>
            <a:br>
              <a:rPr lang="en-GB">
                <a:latin typeface="Courier New" pitchFamily="49" charset="0"/>
              </a:rPr>
            </a:br>
            <a:r>
              <a:rPr lang="en-GB">
                <a:latin typeface="Courier New" pitchFamily="49" charset="0"/>
              </a:rPr>
              <a:t>  }</a:t>
            </a:r>
            <a:br>
              <a:rPr lang="en-GB">
                <a:latin typeface="Courier New" pitchFamily="49" charset="0"/>
              </a:rPr>
            </a:br>
            <a:endParaRPr lang="en-US">
              <a:latin typeface="Courier New" pitchFamily="49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52825" y="2193925"/>
            <a:ext cx="147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return type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983163" y="2492375"/>
            <a:ext cx="174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method name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67525" y="2568575"/>
            <a:ext cx="1847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parameter(s)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3279775" y="2590800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4787900" y="287496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6819900" y="294322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066800" y="2208213"/>
            <a:ext cx="218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visibility modifier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133600" y="2667000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5929313" y="4903788"/>
            <a:ext cx="254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fields being mutated</a:t>
            </a:r>
          </a:p>
        </p:txBody>
      </p:sp>
      <p:sp>
        <p:nvSpPr>
          <p:cNvPr id="31757" name="AutoShape 17"/>
          <p:cNvSpPr>
            <a:spLocks/>
          </p:cNvSpPr>
          <p:nvPr/>
        </p:nvSpPr>
        <p:spPr bwMode="auto">
          <a:xfrm>
            <a:off x="5630863" y="4724400"/>
            <a:ext cx="360362" cy="792163"/>
          </a:xfrm>
          <a:prstGeom prst="rightBrace">
            <a:avLst>
              <a:gd name="adj1" fmla="val 1831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5050" y="1874838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Many objects can be created from a class:</a:t>
            </a:r>
            <a:endParaRPr lang="en-GB" sz="3600" smtClean="0">
              <a:effectLst/>
            </a:endParaRPr>
          </a:p>
          <a:p>
            <a:pPr lvl="1">
              <a:buFontTx/>
              <a:buNone/>
            </a:pPr>
            <a:r>
              <a:rPr lang="en-GB" sz="2400" smtClean="0">
                <a:effectLst/>
                <a:latin typeface="Courier New" pitchFamily="49" charset="0"/>
              </a:rPr>
              <a:t>		</a:t>
            </a:r>
            <a:r>
              <a:rPr lang="en-GB" sz="2000" smtClean="0">
                <a:effectLst/>
                <a:latin typeface="Courier New" pitchFamily="49" charset="0"/>
              </a:rPr>
              <a:t>	: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// in main() of TestStack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Stack stk1 = new Stack(10);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Stack stk2 = new Stack(20);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stk1.push(27);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stk1.push(13);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stk2.push(10);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el = stk2.topOf();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162800" y="3444875"/>
            <a:ext cx="1443038" cy="8223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create two</a:t>
            </a:r>
          </a:p>
          <a:p>
            <a:r>
              <a:rPr lang="th-TH"/>
              <a:t>objects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8.  Creating Two Stack Objects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6143625" y="3500438"/>
            <a:ext cx="101917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Stack Objects Diagrams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1438" y="1782763"/>
            <a:ext cx="4337050" cy="1984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273675" y="2043113"/>
            <a:ext cx="2720975" cy="355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800725" y="204311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02250" y="1998663"/>
            <a:ext cx="4984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27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254750" y="20510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708775" y="20589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162800" y="206692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299325" y="1958975"/>
            <a:ext cx="8112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b="1"/>
              <a:t>. . . .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37038" y="1974850"/>
            <a:ext cx="9890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store[]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002088" y="2579688"/>
            <a:ext cx="12414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max_len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365750" y="2622550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446713" y="25796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8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19625" y="3143250"/>
            <a:ext cx="5826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top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334000" y="3168650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414963" y="3125788"/>
            <a:ext cx="3460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768975" y="2008188"/>
            <a:ext cx="4984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13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428875" y="1720850"/>
            <a:ext cx="7016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stk1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902075" y="4300538"/>
            <a:ext cx="4337050" cy="1984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294313" y="4560888"/>
            <a:ext cx="2214562" cy="355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5821363" y="45608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322888" y="4516438"/>
            <a:ext cx="4984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10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6275388" y="456882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6729413" y="457676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759575" y="4449763"/>
            <a:ext cx="8112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b="1"/>
              <a:t>. . . .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257675" y="4492625"/>
            <a:ext cx="9890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store[]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022725" y="5097463"/>
            <a:ext cx="12414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max_len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5386388" y="5140325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467350" y="5097463"/>
            <a:ext cx="4984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19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640263" y="5661025"/>
            <a:ext cx="5826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top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54638" y="5686425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435600" y="5643563"/>
            <a:ext cx="3460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449513" y="4462463"/>
            <a:ext cx="7016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stk2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28600" y="3429000"/>
            <a:ext cx="267176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/>
              <a:t>Just before the call to</a:t>
            </a:r>
            <a:r>
              <a:rPr lang="th-TH">
                <a:latin typeface="Courier New" pitchFamily="49" charset="0"/>
              </a:rPr>
              <a:t> topOf()</a:t>
            </a:r>
            <a:r>
              <a:rPr lang="th-TH" sz="2800"/>
              <a:t>:</a:t>
            </a:r>
          </a:p>
        </p:txBody>
      </p:sp>
      <p:sp>
        <p:nvSpPr>
          <p:cNvPr id="33828" name="Rectangle 35"/>
          <p:cNvSpPr>
            <a:spLocks noChangeArrowheads="1"/>
          </p:cNvSpPr>
          <p:nvPr/>
        </p:nvSpPr>
        <p:spPr bwMode="auto">
          <a:xfrm>
            <a:off x="2428875" y="2143125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9" name="Rectangle 36"/>
          <p:cNvSpPr>
            <a:spLocks noChangeArrowheads="1"/>
          </p:cNvSpPr>
          <p:nvPr/>
        </p:nvSpPr>
        <p:spPr bwMode="auto">
          <a:xfrm>
            <a:off x="2428875" y="4929188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3830" name="Curved Connector 38"/>
          <p:cNvCxnSpPr>
            <a:cxnSpLocks noChangeShapeType="1"/>
            <a:endCxn id="33795" idx="1"/>
          </p:cNvCxnSpPr>
          <p:nvPr/>
        </p:nvCxnSpPr>
        <p:spPr bwMode="auto">
          <a:xfrm>
            <a:off x="2786063" y="2286000"/>
            <a:ext cx="1095375" cy="48895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831" name="Curved Connector 40"/>
          <p:cNvCxnSpPr>
            <a:cxnSpLocks noChangeShapeType="1"/>
            <a:endCxn id="33812" idx="1"/>
          </p:cNvCxnSpPr>
          <p:nvPr/>
        </p:nvCxnSpPr>
        <p:spPr bwMode="auto">
          <a:xfrm>
            <a:off x="2786063" y="5072063"/>
            <a:ext cx="1116012" cy="220662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Notes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The two objects have two copies of the class's data</a:t>
            </a:r>
          </a:p>
          <a:p>
            <a:pPr lvl="1"/>
            <a:r>
              <a:rPr lang="en-GB" smtClean="0">
                <a:effectLst/>
              </a:rPr>
              <a:t>changes in one object do not affect the other object</a:t>
            </a:r>
          </a:p>
          <a:p>
            <a:pPr lvl="1"/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Both objects use the methods in the class</a:t>
            </a:r>
          </a:p>
          <a:p>
            <a:pPr lvl="1"/>
            <a:r>
              <a:rPr lang="en-GB" sz="2400" smtClean="0">
                <a:effectLst/>
                <a:latin typeface="Courier New" pitchFamily="49" charset="0"/>
              </a:rPr>
              <a:t>stk1.push(13)</a:t>
            </a:r>
            <a:r>
              <a:rPr lang="en-GB" smtClean="0">
                <a:effectLst/>
              </a:rPr>
              <a:t> means call </a:t>
            </a:r>
            <a:r>
              <a:rPr lang="en-GB" sz="2400" smtClean="0">
                <a:effectLst/>
                <a:latin typeface="Courier New" pitchFamily="49" charset="0"/>
              </a:rPr>
              <a:t>push()</a:t>
            </a:r>
            <a:r>
              <a:rPr lang="en-GB" smtClean="0">
                <a:effectLst/>
              </a:rPr>
              <a:t> and apply it to the data inside </a:t>
            </a:r>
            <a:r>
              <a:rPr lang="en-GB" sz="2400" smtClean="0">
                <a:effectLst/>
                <a:latin typeface="Courier New" pitchFamily="49" charset="0"/>
              </a:rPr>
              <a:t>stk1</a:t>
            </a:r>
            <a:endParaRPr lang="en-GB" smtClean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778750" cy="1104900"/>
          </a:xfrm>
        </p:spPr>
        <p:txBody>
          <a:bodyPr/>
          <a:lstStyle/>
          <a:p>
            <a:r>
              <a:rPr lang="en-GB" sz="4000" smtClean="0">
                <a:effectLst/>
              </a:rPr>
              <a:t>9.  Object Types vs. Primitive Types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357688" y="4562475"/>
            <a:ext cx="7604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 b="1">
                <a:latin typeface="Courier New" pitchFamily="49" charset="0"/>
                <a:cs typeface="Courier New" pitchFamily="49" charset="0"/>
              </a:rPr>
              <a:t>32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306888" y="2374900"/>
            <a:ext cx="65246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8"/>
          <p:cNvSpPr>
            <a:spLocks noChangeShapeType="1"/>
          </p:cNvSpPr>
          <p:nvPr/>
        </p:nvSpPr>
        <p:spPr bwMode="auto">
          <a:xfrm>
            <a:off x="4578350" y="2679700"/>
            <a:ext cx="2065338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857625" y="2857500"/>
            <a:ext cx="1766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800">
                <a:latin typeface="+mn-lt"/>
              </a:rPr>
              <a:t>object type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357813" y="4500563"/>
            <a:ext cx="2206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800">
                <a:latin typeface="+mn-lt"/>
              </a:rPr>
              <a:t>primitive type</a:t>
            </a:r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704850" y="2363788"/>
            <a:ext cx="358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  <a:cs typeface="Courier New" pitchFamily="49" charset="0"/>
              </a:rPr>
              <a:t>Foo a = new Foo();</a:t>
            </a: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2138363" y="4602163"/>
            <a:ext cx="1504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eaLnBrk="1" hangingPunct="1"/>
            <a:r>
              <a:rPr lang="en-GB" sz="2000" b="1">
                <a:latin typeface="Courier New" pitchFamily="49" charset="0"/>
                <a:cs typeface="Courier New" pitchFamily="49" charset="0"/>
              </a:rPr>
              <a:t>i = 32;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654800" y="2260600"/>
            <a:ext cx="1060450" cy="9540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449763" y="1928813"/>
            <a:ext cx="31908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500813" y="1857375"/>
            <a:ext cx="1489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Foo object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572000" y="5064125"/>
            <a:ext cx="268288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5854" name="TextBox 14"/>
          <p:cNvSpPr txBox="1">
            <a:spLocks noChangeArrowheads="1"/>
          </p:cNvSpPr>
          <p:nvPr/>
        </p:nvSpPr>
        <p:spPr bwMode="auto">
          <a:xfrm>
            <a:off x="3357563" y="5786438"/>
            <a:ext cx="3800475" cy="8302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Primitive types include: </a:t>
            </a:r>
          </a:p>
          <a:p>
            <a:r>
              <a:rPr lang="en-US"/>
              <a:t>   int, float, double, char, byte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Assignment Differences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04975" y="5424488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b="1">
                <a:latin typeface="Trebuchet MS" pitchFamily="34" charset="0"/>
              </a:rPr>
              <a:t>32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76400" y="2843213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3143250" y="1698625"/>
            <a:ext cx="40719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Foo a = new Foo();</a:t>
            </a:r>
          </a:p>
          <a:p>
            <a:pPr eaLnBrk="1" hangingPunct="1"/>
            <a:r>
              <a:rPr lang="en-GB" sz="2000" b="1">
                <a:latin typeface="Courier New" pitchFamily="49" charset="0"/>
              </a:rPr>
              <a:t>Foo b;</a:t>
            </a:r>
          </a:p>
          <a:p>
            <a:pPr eaLnBrk="1" hangingPunct="1"/>
            <a:r>
              <a:rPr lang="en-GB" sz="2000" b="1">
                <a:latin typeface="Courier New" pitchFamily="49" charset="0"/>
              </a:rPr>
              <a:t>b = a;</a:t>
            </a:r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>
            <a:off x="3514725" y="4814888"/>
            <a:ext cx="19859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int a = 32;</a:t>
            </a:r>
          </a:p>
          <a:p>
            <a:pPr eaLnBrk="1" hangingPunct="1"/>
            <a:r>
              <a:rPr lang="en-GB" sz="2000" b="1">
                <a:latin typeface="Courier New" pitchFamily="49" charset="0"/>
              </a:rPr>
              <a:t>int b;</a:t>
            </a:r>
          </a:p>
          <a:p>
            <a:pPr eaLnBrk="1" hangingPunct="1"/>
            <a:r>
              <a:rPr lang="en-GB" sz="2000" b="1">
                <a:latin typeface="Courier New" pitchFamily="49" charset="0"/>
              </a:rPr>
              <a:t>b = a;</a:t>
            </a: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5629275" y="2790825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12"/>
          <p:cNvSpPr>
            <a:spLocks noChangeShapeType="1"/>
          </p:cNvSpPr>
          <p:nvPr/>
        </p:nvSpPr>
        <p:spPr bwMode="auto">
          <a:xfrm flipH="1">
            <a:off x="4714875" y="3095625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3"/>
          <p:cNvSpPr txBox="1">
            <a:spLocks noChangeArrowheads="1"/>
          </p:cNvSpPr>
          <p:nvPr/>
        </p:nvSpPr>
        <p:spPr bwMode="auto">
          <a:xfrm>
            <a:off x="5857875" y="3357563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b</a:t>
            </a: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5715000" y="5424488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b="1">
                <a:latin typeface="Trebuchet MS" pitchFamily="34" charset="0"/>
              </a:rPr>
              <a:t>32</a:t>
            </a: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3643313" y="3000375"/>
            <a:ext cx="1060450" cy="9540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57375" y="3314700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a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919788" y="5957888"/>
            <a:ext cx="509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b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1919288" y="5915025"/>
            <a:ext cx="509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1">
                <a:latin typeface="Courier New" pitchFamily="49" charset="0"/>
              </a:rPr>
              <a:t>a</a:t>
            </a:r>
          </a:p>
        </p:txBody>
      </p:sp>
      <p:cxnSp>
        <p:nvCxnSpPr>
          <p:cNvPr id="36880" name="Straight Connector 21"/>
          <p:cNvCxnSpPr>
            <a:cxnSpLocks noChangeShapeType="1"/>
          </p:cNvCxnSpPr>
          <p:nvPr/>
        </p:nvCxnSpPr>
        <p:spPr bwMode="auto">
          <a:xfrm>
            <a:off x="928688" y="4570413"/>
            <a:ext cx="64293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1" name="Rectangle 22"/>
          <p:cNvSpPr>
            <a:spLocks noChangeArrowheads="1"/>
          </p:cNvSpPr>
          <p:nvPr/>
        </p:nvSpPr>
        <p:spPr bwMode="auto">
          <a:xfrm>
            <a:off x="3429000" y="3898900"/>
            <a:ext cx="1489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Foo object</a:t>
            </a:r>
          </a:p>
        </p:txBody>
      </p:sp>
      <p:sp>
        <p:nvSpPr>
          <p:cNvPr id="36882" name="TextBox 23"/>
          <p:cNvSpPr txBox="1">
            <a:spLocks noChangeArrowheads="1"/>
          </p:cNvSpPr>
          <p:nvPr/>
        </p:nvSpPr>
        <p:spPr bwMode="auto">
          <a:xfrm>
            <a:off x="7000875" y="2955925"/>
            <a:ext cx="1984375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copy the link </a:t>
            </a:r>
          </a:p>
          <a:p>
            <a:r>
              <a:rPr lang="en-US"/>
              <a:t>(the reference)</a:t>
            </a:r>
          </a:p>
        </p:txBody>
      </p:sp>
      <p:sp>
        <p:nvSpPr>
          <p:cNvPr id="36883" name="TextBox 24"/>
          <p:cNvSpPr txBox="1">
            <a:spLocks noChangeArrowheads="1"/>
          </p:cNvSpPr>
          <p:nvPr/>
        </p:nvSpPr>
        <p:spPr bwMode="auto">
          <a:xfrm>
            <a:off x="7000875" y="5027613"/>
            <a:ext cx="1976438" cy="4603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copy the value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10.  A Ticket Machine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2071688"/>
            <a:ext cx="1785938" cy="331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227763" y="3763963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insert money</a:t>
            </a:r>
          </a:p>
        </p:txBody>
      </p:sp>
      <p:cxnSp>
        <p:nvCxnSpPr>
          <p:cNvPr id="37893" name="Straight Arrow Connector 6"/>
          <p:cNvCxnSpPr>
            <a:cxnSpLocks noChangeShapeType="1"/>
          </p:cNvCxnSpPr>
          <p:nvPr/>
        </p:nvCxnSpPr>
        <p:spPr bwMode="auto">
          <a:xfrm rot="10800000">
            <a:off x="4929188" y="3500438"/>
            <a:ext cx="1214437" cy="500062"/>
          </a:xfrm>
          <a:prstGeom prst="straightConnector1">
            <a:avLst/>
          </a:prstGeom>
          <a:noFill/>
          <a:ln w="349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37894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857500" y="3571875"/>
            <a:ext cx="1428750" cy="428625"/>
          </a:xfrm>
          <a:prstGeom prst="straightConnector1">
            <a:avLst/>
          </a:prstGeom>
          <a:noFill/>
          <a:ln w="349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7895" name="TextBox 8"/>
          <p:cNvSpPr txBox="1">
            <a:spLocks noChangeArrowheads="1"/>
          </p:cNvSpPr>
          <p:nvPr/>
        </p:nvSpPr>
        <p:spPr bwMode="auto">
          <a:xfrm>
            <a:off x="2063750" y="3643313"/>
            <a:ext cx="8651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print</a:t>
            </a:r>
          </a:p>
          <a:p>
            <a:pPr algn="ctr"/>
            <a:r>
              <a:rPr lang="en-US"/>
              <a:t>ticket</a:t>
            </a:r>
          </a:p>
        </p:txBody>
      </p:sp>
      <p:cxnSp>
        <p:nvCxnSpPr>
          <p:cNvPr id="37896" name="Straight Arrow Connector 9"/>
          <p:cNvCxnSpPr>
            <a:cxnSpLocks noChangeShapeType="1"/>
          </p:cNvCxnSpPr>
          <p:nvPr/>
        </p:nvCxnSpPr>
        <p:spPr bwMode="auto">
          <a:xfrm rot="10800000" flipV="1">
            <a:off x="3009900" y="2500313"/>
            <a:ext cx="1357313" cy="142875"/>
          </a:xfrm>
          <a:prstGeom prst="straightConnector1">
            <a:avLst/>
          </a:prstGeom>
          <a:noFill/>
          <a:ln w="349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7897" name="TextBox 10"/>
          <p:cNvSpPr txBox="1">
            <a:spLocks noChangeArrowheads="1"/>
          </p:cNvSpPr>
          <p:nvPr/>
        </p:nvSpPr>
        <p:spPr bwMode="auto">
          <a:xfrm>
            <a:off x="1181100" y="2246313"/>
            <a:ext cx="2095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show price</a:t>
            </a:r>
          </a:p>
          <a:p>
            <a:pPr algn="ctr"/>
            <a:r>
              <a:rPr lang="en-US"/>
              <a:t>(and other info)</a:t>
            </a:r>
          </a:p>
        </p:txBody>
      </p:sp>
      <p:cxnSp>
        <p:nvCxnSpPr>
          <p:cNvPr id="37898" name="Straight Arrow Connector 11"/>
          <p:cNvCxnSpPr>
            <a:cxnSpLocks noChangeShapeType="1"/>
          </p:cNvCxnSpPr>
          <p:nvPr/>
        </p:nvCxnSpPr>
        <p:spPr bwMode="auto">
          <a:xfrm flipV="1">
            <a:off x="4929188" y="2357438"/>
            <a:ext cx="1436687" cy="142875"/>
          </a:xfrm>
          <a:prstGeom prst="straightConnector1">
            <a:avLst/>
          </a:prstGeom>
          <a:noFill/>
          <a:ln w="349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7899" name="TextBox 12"/>
          <p:cNvSpPr txBox="1">
            <a:spLocks noChangeArrowheads="1"/>
          </p:cNvSpPr>
          <p:nvPr/>
        </p:nvSpPr>
        <p:spPr bwMode="auto">
          <a:xfrm>
            <a:off x="6000750" y="1571625"/>
            <a:ext cx="22145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show balance</a:t>
            </a:r>
          </a:p>
          <a:p>
            <a:pPr algn="ctr"/>
            <a:r>
              <a:rPr lang="en-US"/>
              <a:t>(the amount</a:t>
            </a:r>
          </a:p>
          <a:p>
            <a:pPr algn="ctr"/>
            <a:r>
              <a:rPr lang="en-US"/>
              <a:t>of money entered)</a:t>
            </a:r>
          </a:p>
        </p:txBody>
      </p:sp>
      <p:sp>
        <p:nvSpPr>
          <p:cNvPr id="37900" name="Content Placeholder 17"/>
          <p:cNvSpPr>
            <a:spLocks noGrp="1"/>
          </p:cNvSpPr>
          <p:nvPr>
            <p:ph idx="1"/>
          </p:nvPr>
        </p:nvSpPr>
        <p:spPr>
          <a:xfrm>
            <a:off x="838200" y="5500688"/>
            <a:ext cx="7981950" cy="109061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The required interface helps the implementor decide on the class’s methods.</a:t>
            </a:r>
          </a:p>
        </p:txBody>
      </p:sp>
      <p:sp>
        <p:nvSpPr>
          <p:cNvPr id="37901" name="TextBox 4"/>
          <p:cNvSpPr txBox="1">
            <a:spLocks noChangeArrowheads="1"/>
          </p:cNvSpPr>
          <p:nvPr/>
        </p:nvSpPr>
        <p:spPr bwMode="auto">
          <a:xfrm>
            <a:off x="6300788" y="4556125"/>
            <a:ext cx="164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give change</a:t>
            </a:r>
          </a:p>
        </p:txBody>
      </p:sp>
      <p:cxnSp>
        <p:nvCxnSpPr>
          <p:cNvPr id="37902" name="Straight Arrow Connector 6"/>
          <p:cNvCxnSpPr>
            <a:cxnSpLocks noChangeShapeType="1"/>
          </p:cNvCxnSpPr>
          <p:nvPr/>
        </p:nvCxnSpPr>
        <p:spPr bwMode="auto">
          <a:xfrm flipH="1" flipV="1">
            <a:off x="4500563" y="3644900"/>
            <a:ext cx="1792287" cy="1173163"/>
          </a:xfrm>
          <a:prstGeom prst="straightConnector1">
            <a:avLst/>
          </a:prstGeom>
          <a:noFill/>
          <a:ln w="34925" algn="ctr">
            <a:solidFill>
              <a:schemeClr val="accent1"/>
            </a:solidFill>
            <a:round/>
            <a:headEnd type="arrow" w="med" len="med"/>
            <a:tailEnd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10.1.  Class Diagram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844675"/>
            <a:ext cx="4005263" cy="3868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116013" y="3644900"/>
            <a:ext cx="12160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accessor</a:t>
            </a:r>
          </a:p>
          <a:p>
            <a:r>
              <a:rPr lang="en-GB"/>
              <a:t>methods</a:t>
            </a:r>
          </a:p>
        </p:txBody>
      </p:sp>
      <p:sp>
        <p:nvSpPr>
          <p:cNvPr id="38917" name="AutoShape 6"/>
          <p:cNvSpPr>
            <a:spLocks/>
          </p:cNvSpPr>
          <p:nvPr/>
        </p:nvSpPr>
        <p:spPr bwMode="auto">
          <a:xfrm>
            <a:off x="2268538" y="3716338"/>
            <a:ext cx="287337" cy="649287"/>
          </a:xfrm>
          <a:prstGeom prst="leftBrace">
            <a:avLst>
              <a:gd name="adj1" fmla="val 188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323850" y="4365625"/>
            <a:ext cx="21193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mutator method</a:t>
            </a: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2484438" y="4652963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1217613" y="5084763"/>
            <a:ext cx="1554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constructor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7000875" y="4329113"/>
            <a:ext cx="1622425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accessor/</a:t>
            </a:r>
            <a:br>
              <a:rPr lang="en-GB"/>
            </a:br>
            <a:r>
              <a:rPr lang="en-GB"/>
              <a:t>mutator </a:t>
            </a:r>
          </a:p>
          <a:p>
            <a:r>
              <a:rPr lang="en-GB"/>
              <a:t>methods</a:t>
            </a:r>
          </a:p>
          <a:p>
            <a:r>
              <a:rPr lang="en-GB"/>
              <a:t>(tricky to</a:t>
            </a:r>
          </a:p>
          <a:p>
            <a:r>
              <a:rPr lang="en-GB"/>
              <a:t>understand)</a:t>
            </a:r>
          </a:p>
        </p:txBody>
      </p:sp>
      <p:sp>
        <p:nvSpPr>
          <p:cNvPr id="38922" name="AutoShape 12"/>
          <p:cNvSpPr>
            <a:spLocks/>
          </p:cNvSpPr>
          <p:nvPr/>
        </p:nvSpPr>
        <p:spPr bwMode="auto">
          <a:xfrm>
            <a:off x="5148263" y="4714875"/>
            <a:ext cx="209550" cy="514350"/>
          </a:xfrm>
          <a:prstGeom prst="rightBrace">
            <a:avLst>
              <a:gd name="adj1" fmla="val 22239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357813" y="4965700"/>
            <a:ext cx="1584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10.2  Ticket Machine Class</a:t>
            </a:r>
            <a:endParaRPr lang="en-GB" smtClean="0">
              <a:effectLst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351837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public class TicketMachine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private int price;    // price of a ticket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private int balance;  // amount entered by customer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private int total;    // total money in machine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TicketMachine(int ticketCost)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 price = ticketCost;  // set the ticket price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balance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total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public int getPrice()</a:t>
            </a:r>
          </a:p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{  return price; }</a:t>
            </a:r>
          </a:p>
          <a:p>
            <a:pPr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int getBalance()</a:t>
            </a:r>
          </a:p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 return balance; }</a:t>
            </a:r>
          </a:p>
          <a:p>
            <a:pPr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int getTotal()</a:t>
            </a:r>
          </a:p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  return total;  }</a:t>
            </a:r>
          </a:p>
          <a:p>
            <a:pPr>
              <a:buFont typeface="Arial" charset="0"/>
              <a:buChar char="•"/>
            </a:pPr>
            <a:endParaRPr lang="en-GB" sz="2000" smtClean="0">
              <a:effectLst/>
              <a:latin typeface="Courier New" pitchFamily="49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25613"/>
            <a:ext cx="7929563" cy="383698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A class consists of data (fields) and methods.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Each object gets a </a:t>
            </a:r>
            <a:r>
              <a:rPr lang="en-GB" i="1" smtClean="0">
                <a:solidFill>
                  <a:schemeClr val="tx2"/>
                </a:solidFill>
                <a:effectLst/>
              </a:rPr>
              <a:t>copy</a:t>
            </a:r>
            <a:r>
              <a:rPr lang="en-GB" smtClean="0">
                <a:effectLst/>
              </a:rPr>
              <a:t> of the class's data (fields).</a:t>
            </a:r>
          </a:p>
          <a:p>
            <a:pPr>
              <a:buFont typeface="Arial" charset="0"/>
              <a:buChar char="•"/>
            </a:pPr>
            <a:endParaRPr lang="en-GB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mtClean="0">
                <a:effectLst/>
              </a:rPr>
              <a:t>An object uses the methods stored in the class</a:t>
            </a:r>
          </a:p>
          <a:p>
            <a:pPr lvl="1"/>
            <a:r>
              <a:rPr lang="en-GB" smtClean="0">
                <a:effectLst/>
              </a:rPr>
              <a:t>the class is a kind of </a:t>
            </a:r>
            <a:r>
              <a:rPr lang="en-GB" i="1" smtClean="0">
                <a:solidFill>
                  <a:schemeClr val="accent1"/>
                </a:solidFill>
                <a:effectLst/>
              </a:rPr>
              <a:t>method library</a:t>
            </a:r>
            <a:r>
              <a:rPr lang="en-GB" smtClean="0">
                <a:effectLst/>
              </a:rPr>
              <a:t> for all of its objects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695825" y="636588"/>
            <a:ext cx="4070350" cy="64135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Very Important Slide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1200"/>
            <a:ext cx="807085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void insertMoney(int amount)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// process money inserted into the machine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if (amount &gt;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balance = balance + amount;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System.out.println("Use a positive amount: "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					+ amount);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2000"/>
            <a:ext cx="8497887" cy="5114925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void printTicket()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 if (balance &gt;= price) {// if enough money inserted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// Simulate the printing of a ticket.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System.out.println("##################");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System.out.println("# Ticket");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System.out.println("# " + price + " baht.");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System.out.println("##################");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// Update the total collected with the price.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total = total + price;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// Reduce the balance by the prince.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balance = balance - price;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else   // report error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System.out.println(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    "You must insert at least: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      (price - balance) + " more baht.");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  // end of printTicket()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8208962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int refundBalance()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int amountToRefund;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amountToRefund = balance;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balance = 0;    //clear ticket machine's balance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return amountToRefund;   //return balance amount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}  // end of TicketMachine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10.3. Local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GB" sz="2800" smtClean="0">
                <a:effectLst/>
              </a:rPr>
              <a:t>Fields are one sort of variable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effectLst/>
              </a:rPr>
              <a:t>they store values through the life of an object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effectLst/>
              </a:rPr>
              <a:t>they are accessible by all the methods</a:t>
            </a:r>
          </a:p>
          <a:p>
            <a:pPr lvl="1">
              <a:lnSpc>
                <a:spcPct val="90000"/>
              </a:lnSpc>
            </a:pPr>
            <a:endParaRPr lang="en-GB" sz="2400" smtClean="0">
              <a:effectLst/>
            </a:endParaRP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GB" sz="2800" smtClean="0">
                <a:effectLst/>
              </a:rPr>
              <a:t>Methods can include shorter-lived variables: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effectLst/>
              </a:rPr>
              <a:t>they exist only as long as the method is being executed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effectLst/>
              </a:rPr>
              <a:t>they are only accessible from within the method</a:t>
            </a:r>
          </a:p>
          <a:p>
            <a:pPr lvl="1">
              <a:lnSpc>
                <a:spcPct val="90000"/>
              </a:lnSpc>
            </a:pPr>
            <a:endParaRPr lang="en-GB" sz="2400" smtClean="0">
              <a:effectLst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Local Variable Example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public int refundBalance()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int amountToRefund;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amountToRefund = balance;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balance = 0;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return amountToRefund;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A local variable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284288" y="3144838"/>
            <a:ext cx="1382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Trebuchet MS" pitchFamily="34" charset="0"/>
              </a:rPr>
              <a:t>No visibility</a:t>
            </a:r>
          </a:p>
          <a:p>
            <a:pPr eaLnBrk="1" hangingPunct="1"/>
            <a:r>
              <a:rPr lang="en-US" sz="1800">
                <a:latin typeface="Trebuchet MS" pitchFamily="34" charset="0"/>
              </a:rPr>
              <a:t>modifier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4000" smtClean="0">
                <a:effectLst/>
              </a:rPr>
              <a:t>10.4. Using a TicketMachine Object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public class TMDemo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static void main(String[] args)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TicketMachine tm = new TicketMachine(10);  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 					// tickets cost 10</a:t>
            </a:r>
            <a:br>
              <a:rPr lang="en-GB" sz="2000" smtClean="0">
                <a:effectLst/>
                <a:latin typeface="Courier New" pitchFamily="49" charset="0"/>
              </a:rPr>
            </a:b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System.out.println("Ticket price: "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					+ tm.getPrice());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System.out.println("Current total: "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+ tm.getTotal());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System.out.println("Insert 5 baht");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tm.insertMoney(5);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  			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424862" cy="396081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System.out.println("Insert 10 baht");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tm.insertMoney(10);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System.out.println("Current balance: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	tm.getBalance());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tm.printTicket();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System.out.println("Current balance: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	tm.getBalance());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System.out.println("Current total: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	tm.getTotal());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     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2060575"/>
            <a:ext cx="7772400" cy="2881313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System.out.println("Request Change");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System.out.println("Change is: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tm.refundBalance());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System.out.println("Current balance: " + 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					tm.getBalance());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  // end of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} // end of TMDemo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GB" smtClean="0">
                <a:effectLst/>
              </a:rPr>
              <a:t>Compilation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2717800"/>
            <a:ext cx="6594475" cy="1071563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$ javac TicketMachine.java</a:t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/>
            </a:r>
            <a:br>
              <a:rPr lang="en-GB" sz="2000" smtClean="0">
                <a:effectLst/>
                <a:latin typeface="Courier New" pitchFamily="49" charset="0"/>
              </a:rPr>
            </a:br>
            <a:r>
              <a:rPr lang="en-GB" sz="2000" smtClean="0">
                <a:effectLst/>
                <a:latin typeface="Courier New" pitchFamily="49" charset="0"/>
              </a:rPr>
              <a:t>$ javac TMDemo.java</a:t>
            </a:r>
            <a:endParaRPr lang="en-GB" sz="2000" b="1" smtClean="0">
              <a:effectLst/>
              <a:latin typeface="Courier New" pitchFamily="49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708400" y="4765675"/>
            <a:ext cx="3824288" cy="11842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TicketMachine.class</a:t>
            </a:r>
            <a:r>
              <a:rPr lang="en-GB"/>
              <a:t> is in the same directory as 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TMDemo.class</a:t>
            </a:r>
            <a:r>
              <a:rPr lang="en-GB"/>
              <a:t>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Output of     java TMDemo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863" y="1620838"/>
            <a:ext cx="4525962" cy="468788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Ticket price: 10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Current total: 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Insert 5 baht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Insert 10 baht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Current balance: 15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##################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# Ticket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# 10 baht.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##################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Current balance: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Current total: 10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Request Change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Change is: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Current balance: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4000" smtClean="0">
                <a:effectLst/>
              </a:rPr>
              <a:t>A Class Involves at least 2 People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86750" cy="4400550"/>
          </a:xfrm>
          <a:ln w="9525"/>
        </p:spPr>
        <p:txBody>
          <a:bodyPr/>
          <a:lstStyle/>
          <a:p>
            <a:pPr>
              <a:defRPr/>
            </a:pPr>
            <a:r>
              <a:rPr lang="en-GB" smtClean="0">
                <a:effectLst/>
              </a:rPr>
              <a:t>A class is implemented by one person.</a:t>
            </a:r>
          </a:p>
          <a:p>
            <a:pPr>
              <a:defRPr/>
            </a:pPr>
            <a:r>
              <a:rPr lang="en-GB" smtClean="0">
                <a:effectLst/>
              </a:rPr>
              <a:t>A class is used by other, different people.</a:t>
            </a:r>
          </a:p>
          <a:p>
            <a:pPr>
              <a:defRPr/>
            </a:pPr>
            <a:endParaRPr lang="en-GB" smtClean="0">
              <a:effectLst/>
            </a:endParaRPr>
          </a:p>
          <a:p>
            <a:pPr>
              <a:defRPr/>
            </a:pPr>
            <a:r>
              <a:rPr lang="en-GB" smtClean="0">
                <a:effectLst/>
              </a:rPr>
              <a:t>The </a:t>
            </a:r>
            <a:r>
              <a:rPr lang="en-GB" i="1" smtClean="0">
                <a:solidFill>
                  <a:schemeClr val="accent5"/>
                </a:solidFill>
                <a:effectLst/>
              </a:rPr>
              <a:t>implementor</a:t>
            </a:r>
            <a:r>
              <a:rPr lang="en-GB" smtClean="0">
                <a:effectLst/>
              </a:rPr>
              <a:t> wants to make a class that is easy to use.</a:t>
            </a:r>
          </a:p>
          <a:p>
            <a:pPr>
              <a:defRPr/>
            </a:pPr>
            <a:r>
              <a:rPr lang="en-GB" smtClean="0">
                <a:effectLst/>
              </a:rPr>
              <a:t>A </a:t>
            </a:r>
            <a:r>
              <a:rPr lang="en-GB" i="1" smtClean="0">
                <a:solidFill>
                  <a:schemeClr val="accent5"/>
                </a:solidFill>
                <a:effectLst/>
              </a:rPr>
              <a:t>user</a:t>
            </a:r>
            <a:r>
              <a:rPr lang="en-GB" smtClean="0">
                <a:effectLst/>
              </a:rPr>
              <a:t> does not care how a class is implemented. He only wants to know the operations that it can carry out (its </a:t>
            </a:r>
            <a:r>
              <a:rPr lang="en-GB" i="1" smtClean="0">
                <a:solidFill>
                  <a:schemeClr val="tx2"/>
                </a:solidFill>
                <a:effectLst/>
              </a:rPr>
              <a:t>interface</a:t>
            </a:r>
            <a:r>
              <a:rPr lang="en-GB" smtClean="0">
                <a:effectLst/>
              </a:rPr>
              <a:t>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GB" smtClean="0">
                <a:effectLst/>
              </a:rPr>
              <a:t>TicketMachine Object Diagram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00338" y="2773363"/>
            <a:ext cx="2376487" cy="1984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30550" y="2916238"/>
            <a:ext cx="7889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price</a:t>
            </a:r>
            <a:endParaRPr lang="th-TH">
              <a:cs typeface="Angsana New" pitchFamily="18" charset="-34"/>
            </a:endParaRPr>
          </a:p>
        </p:txBody>
      </p:sp>
      <p:sp>
        <p:nvSpPr>
          <p:cNvPr id="52229" name="Rectangle 13"/>
          <p:cNvSpPr>
            <a:spLocks noChangeArrowheads="1"/>
          </p:cNvSpPr>
          <p:nvPr/>
        </p:nvSpPr>
        <p:spPr bwMode="auto">
          <a:xfrm>
            <a:off x="4170363" y="2959100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2230" name="Rectangle 14"/>
          <p:cNvSpPr>
            <a:spLocks noChangeArrowheads="1"/>
          </p:cNvSpPr>
          <p:nvPr/>
        </p:nvSpPr>
        <p:spPr bwMode="auto">
          <a:xfrm>
            <a:off x="4284663" y="2924175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10</a:t>
            </a:r>
            <a:endParaRPr lang="th-TH"/>
          </a:p>
        </p:txBody>
      </p:sp>
      <p:sp>
        <p:nvSpPr>
          <p:cNvPr id="52231" name="Rectangle 15"/>
          <p:cNvSpPr>
            <a:spLocks noChangeArrowheads="1"/>
          </p:cNvSpPr>
          <p:nvPr/>
        </p:nvSpPr>
        <p:spPr bwMode="auto">
          <a:xfrm>
            <a:off x="2982913" y="3479800"/>
            <a:ext cx="11096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balance</a:t>
            </a:r>
            <a:endParaRPr lang="th-TH"/>
          </a:p>
        </p:txBody>
      </p:sp>
      <p:sp>
        <p:nvSpPr>
          <p:cNvPr id="52232" name="Rectangle 16"/>
          <p:cNvSpPr>
            <a:spLocks noChangeArrowheads="1"/>
          </p:cNvSpPr>
          <p:nvPr/>
        </p:nvSpPr>
        <p:spPr bwMode="auto">
          <a:xfrm>
            <a:off x="4138613" y="3505200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Rectangle 17"/>
          <p:cNvSpPr>
            <a:spLocks noChangeArrowheads="1"/>
          </p:cNvSpPr>
          <p:nvPr/>
        </p:nvSpPr>
        <p:spPr bwMode="auto">
          <a:xfrm>
            <a:off x="4238625" y="34623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  <a:endParaRPr lang="th-TH"/>
          </a:p>
        </p:txBody>
      </p:sp>
      <p:sp>
        <p:nvSpPr>
          <p:cNvPr id="52234" name="Rectangle 19"/>
          <p:cNvSpPr>
            <a:spLocks noChangeArrowheads="1"/>
          </p:cNvSpPr>
          <p:nvPr/>
        </p:nvSpPr>
        <p:spPr bwMode="auto">
          <a:xfrm>
            <a:off x="1714500" y="2617788"/>
            <a:ext cx="501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tm</a:t>
            </a:r>
            <a:endParaRPr lang="en-GB">
              <a:cs typeface="Angsana New" pitchFamily="18" charset="-34"/>
            </a:endParaRPr>
          </a:p>
        </p:txBody>
      </p:sp>
      <p:sp>
        <p:nvSpPr>
          <p:cNvPr id="52235" name="Rectangle 20"/>
          <p:cNvSpPr>
            <a:spLocks noChangeArrowheads="1"/>
          </p:cNvSpPr>
          <p:nvPr/>
        </p:nvSpPr>
        <p:spPr bwMode="auto">
          <a:xfrm>
            <a:off x="836613" y="1752600"/>
            <a:ext cx="4975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Just after object creation:</a:t>
            </a:r>
            <a:endParaRPr lang="en-GB" sz="2800">
              <a:cs typeface="Angsana New" pitchFamily="18" charset="-34"/>
            </a:endParaRPr>
          </a:p>
        </p:txBody>
      </p:sp>
      <p:sp>
        <p:nvSpPr>
          <p:cNvPr id="52236" name="Text Box 21"/>
          <p:cNvSpPr txBox="1">
            <a:spLocks noChangeArrowheads="1"/>
          </p:cNvSpPr>
          <p:nvPr/>
        </p:nvSpPr>
        <p:spPr bwMode="auto">
          <a:xfrm>
            <a:off x="1143000" y="5226050"/>
            <a:ext cx="69929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 TicketMachine object has a copy of the class' data, </a:t>
            </a:r>
            <a:br>
              <a:rPr lang="en-GB"/>
            </a:br>
            <a:r>
              <a:rPr lang="en-GB"/>
              <a:t>but uses the methods in the 'class library'.</a:t>
            </a:r>
          </a:p>
        </p:txBody>
      </p:sp>
      <p:sp>
        <p:nvSpPr>
          <p:cNvPr id="52237" name="Rectangle 15"/>
          <p:cNvSpPr>
            <a:spLocks noChangeArrowheads="1"/>
          </p:cNvSpPr>
          <p:nvPr/>
        </p:nvSpPr>
        <p:spPr bwMode="auto">
          <a:xfrm>
            <a:off x="3275013" y="4127500"/>
            <a:ext cx="720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total</a:t>
            </a:r>
            <a:endParaRPr lang="th-TH"/>
          </a:p>
        </p:txBody>
      </p:sp>
      <p:sp>
        <p:nvSpPr>
          <p:cNvPr id="52238" name="Rectangle 16"/>
          <p:cNvSpPr>
            <a:spLocks noChangeArrowheads="1"/>
          </p:cNvSpPr>
          <p:nvPr/>
        </p:nvSpPr>
        <p:spPr bwMode="auto">
          <a:xfrm>
            <a:off x="4143375" y="4152900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2239" name="Rectangle 17"/>
          <p:cNvSpPr>
            <a:spLocks noChangeArrowheads="1"/>
          </p:cNvSpPr>
          <p:nvPr/>
        </p:nvSpPr>
        <p:spPr bwMode="auto">
          <a:xfrm>
            <a:off x="4284663" y="40767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  <a:endParaRPr lang="th-TH"/>
          </a:p>
        </p:txBody>
      </p:sp>
      <p:sp>
        <p:nvSpPr>
          <p:cNvPr id="52240" name="Rectangle 15"/>
          <p:cNvSpPr>
            <a:spLocks noChangeArrowheads="1"/>
          </p:cNvSpPr>
          <p:nvPr/>
        </p:nvSpPr>
        <p:spPr bwMode="auto">
          <a:xfrm>
            <a:off x="1571625" y="3071813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2241" name="Curved Connector 17"/>
          <p:cNvCxnSpPr>
            <a:cxnSpLocks noChangeShapeType="1"/>
            <a:endCxn id="52227" idx="1"/>
          </p:cNvCxnSpPr>
          <p:nvPr/>
        </p:nvCxnSpPr>
        <p:spPr bwMode="auto">
          <a:xfrm>
            <a:off x="1928813" y="3214688"/>
            <a:ext cx="771525" cy="550862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 Class for a Stack</a:t>
            </a:r>
          </a:p>
        </p:txBody>
      </p:sp>
      <p:grpSp>
        <p:nvGrpSpPr>
          <p:cNvPr id="7171" name="Group 6"/>
          <p:cNvGrpSpPr>
            <a:grpSpLocks/>
          </p:cNvGrpSpPr>
          <p:nvPr/>
        </p:nvGrpSpPr>
        <p:grpSpPr bwMode="auto">
          <a:xfrm>
            <a:off x="3060700" y="2336800"/>
            <a:ext cx="1597025" cy="2309813"/>
            <a:chOff x="1928" y="1682"/>
            <a:chExt cx="1006" cy="1455"/>
          </a:xfrm>
        </p:grpSpPr>
        <p:sp>
          <p:nvSpPr>
            <p:cNvPr id="7184" name="Line 3"/>
            <p:cNvSpPr>
              <a:spLocks noChangeShapeType="1"/>
            </p:cNvSpPr>
            <p:nvPr/>
          </p:nvSpPr>
          <p:spPr bwMode="auto">
            <a:xfrm>
              <a:off x="1928" y="1693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"/>
            <p:cNvSpPr>
              <a:spLocks noChangeShapeType="1"/>
            </p:cNvSpPr>
            <p:nvPr/>
          </p:nvSpPr>
          <p:spPr bwMode="auto">
            <a:xfrm>
              <a:off x="2934" y="1682"/>
              <a:ext cx="0" cy="1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5"/>
            <p:cNvSpPr>
              <a:spLocks noChangeShapeType="1"/>
            </p:cNvSpPr>
            <p:nvPr/>
          </p:nvSpPr>
          <p:spPr bwMode="auto">
            <a:xfrm>
              <a:off x="1932" y="3137"/>
              <a:ext cx="99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Arc 7"/>
          <p:cNvSpPr>
            <a:spLocks/>
          </p:cNvSpPr>
          <p:nvPr/>
        </p:nvSpPr>
        <p:spPr bwMode="auto">
          <a:xfrm>
            <a:off x="2468563" y="1619250"/>
            <a:ext cx="1069975" cy="12684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rc 8"/>
          <p:cNvSpPr>
            <a:spLocks/>
          </p:cNvSpPr>
          <p:nvPr/>
        </p:nvSpPr>
        <p:spPr bwMode="auto">
          <a:xfrm>
            <a:off x="4117975" y="1646238"/>
            <a:ext cx="952500" cy="12541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8" y="19"/>
                  <a:pt x="21564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9"/>
          <p:cNvSpPr>
            <a:spLocks noChangeArrowheads="1"/>
          </p:cNvSpPr>
          <p:nvPr/>
        </p:nvSpPr>
        <p:spPr bwMode="auto">
          <a:xfrm>
            <a:off x="3170238" y="4387850"/>
            <a:ext cx="1327150" cy="117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Oval 10"/>
          <p:cNvSpPr>
            <a:spLocks noChangeArrowheads="1"/>
          </p:cNvSpPr>
          <p:nvPr/>
        </p:nvSpPr>
        <p:spPr bwMode="auto">
          <a:xfrm>
            <a:off x="3178175" y="4106863"/>
            <a:ext cx="1327150" cy="117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Oval 11"/>
          <p:cNvSpPr>
            <a:spLocks noChangeArrowheads="1"/>
          </p:cNvSpPr>
          <p:nvPr/>
        </p:nvSpPr>
        <p:spPr bwMode="auto">
          <a:xfrm>
            <a:off x="3186113" y="3825875"/>
            <a:ext cx="1327150" cy="117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Oval 12"/>
          <p:cNvSpPr>
            <a:spLocks noChangeArrowheads="1"/>
          </p:cNvSpPr>
          <p:nvPr/>
        </p:nvSpPr>
        <p:spPr bwMode="auto">
          <a:xfrm>
            <a:off x="3194050" y="3544888"/>
            <a:ext cx="1327150" cy="117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3201988" y="3263900"/>
            <a:ext cx="1327150" cy="117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3094038" y="4846638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A Stack (of plates)</a:t>
            </a:r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4932363" y="1693863"/>
            <a:ext cx="757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push</a:t>
            </a:r>
          </a:p>
        </p:txBody>
      </p:sp>
      <p:sp>
        <p:nvSpPr>
          <p:cNvPr id="7181" name="Rectangle 16"/>
          <p:cNvSpPr>
            <a:spLocks noChangeArrowheads="1"/>
          </p:cNvSpPr>
          <p:nvPr/>
        </p:nvSpPr>
        <p:spPr bwMode="auto">
          <a:xfrm>
            <a:off x="2043113" y="1719263"/>
            <a:ext cx="638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pop</a:t>
            </a:r>
          </a:p>
        </p:txBody>
      </p:sp>
      <p:sp>
        <p:nvSpPr>
          <p:cNvPr id="7182" name="Rectangle 17"/>
          <p:cNvSpPr>
            <a:spLocks noChangeArrowheads="1"/>
          </p:cNvSpPr>
          <p:nvPr/>
        </p:nvSpPr>
        <p:spPr bwMode="auto">
          <a:xfrm>
            <a:off x="5489575" y="2724150"/>
            <a:ext cx="2373313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Other operations:</a:t>
            </a:r>
            <a:br>
              <a:rPr lang="th-TH"/>
            </a:br>
            <a:r>
              <a:rPr lang="th-TH"/>
              <a:t>	is</a:t>
            </a:r>
            <a:r>
              <a:rPr lang="en-US"/>
              <a:t> </a:t>
            </a:r>
            <a:r>
              <a:rPr lang="th-TH"/>
              <a:t>Empty</a:t>
            </a:r>
            <a:br>
              <a:rPr lang="th-TH"/>
            </a:br>
            <a:r>
              <a:rPr lang="th-TH"/>
              <a:t>	topOf</a:t>
            </a:r>
          </a:p>
        </p:txBody>
      </p:sp>
      <p:sp>
        <p:nvSpPr>
          <p:cNvPr id="7183" name="Content Placeholder 17"/>
          <p:cNvSpPr>
            <a:spLocks noGrp="1"/>
          </p:cNvSpPr>
          <p:nvPr>
            <p:ph idx="1"/>
          </p:nvPr>
        </p:nvSpPr>
        <p:spPr>
          <a:xfrm>
            <a:off x="838200" y="5500688"/>
            <a:ext cx="8054975" cy="109061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This interface helps the implementor decide on the class's operation/methods.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2. The Contents of a Class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62801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public class ClassName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Fields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  // variables used by all methods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 eaLnBrk="1" hangingPunct="1"/>
            <a:r>
              <a:rPr lang="en-US" sz="2000">
                <a:latin typeface="Courier New" pitchFamily="49" charset="0"/>
              </a:rPr>
              <a:t>  Constructor(s)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  // method(s) that initialize an object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Methods (functions)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7215188" y="3071813"/>
            <a:ext cx="1689100" cy="8223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main parts</a:t>
            </a:r>
          </a:p>
          <a:p>
            <a:r>
              <a:rPr lang="en-US"/>
              <a:t>of a class</a:t>
            </a:r>
          </a:p>
        </p:txBody>
      </p:sp>
      <p:cxnSp>
        <p:nvCxnSpPr>
          <p:cNvPr id="8197" name="Straight Arrow Connector 5"/>
          <p:cNvCxnSpPr>
            <a:cxnSpLocks noChangeShapeType="1"/>
          </p:cNvCxnSpPr>
          <p:nvPr/>
        </p:nvCxnSpPr>
        <p:spPr bwMode="auto">
          <a:xfrm rot="10800000">
            <a:off x="5715000" y="3000375"/>
            <a:ext cx="1500188" cy="142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198" name="Straight Arrow Connector 6"/>
          <p:cNvCxnSpPr>
            <a:cxnSpLocks noChangeShapeType="1"/>
          </p:cNvCxnSpPr>
          <p:nvPr/>
        </p:nvCxnSpPr>
        <p:spPr bwMode="auto">
          <a:xfrm rot="10800000" flipV="1">
            <a:off x="4643438" y="3500438"/>
            <a:ext cx="2571750" cy="714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199" name="Straight Arrow Connector 7"/>
          <p:cNvCxnSpPr>
            <a:cxnSpLocks noChangeShapeType="1"/>
          </p:cNvCxnSpPr>
          <p:nvPr/>
        </p:nvCxnSpPr>
        <p:spPr bwMode="auto">
          <a:xfrm rot="10800000" flipV="1">
            <a:off x="4572000" y="3857625"/>
            <a:ext cx="2643188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Fields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981200"/>
            <a:ext cx="35052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400" smtClean="0">
                <a:effectLst/>
              </a:rPr>
              <a:t>Fields are the variables (data) used by an object.</a:t>
            </a:r>
          </a:p>
          <a:p>
            <a:endParaRPr lang="en-GB" sz="2400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GB" sz="2400" smtClean="0">
                <a:effectLst/>
              </a:rPr>
              <a:t>Also known as </a:t>
            </a:r>
            <a:br>
              <a:rPr lang="en-GB" sz="2400" smtClean="0">
                <a:effectLst/>
              </a:rPr>
            </a:br>
            <a:r>
              <a:rPr lang="en-GB" sz="2400" i="1" smtClean="0">
                <a:solidFill>
                  <a:schemeClr val="tx2"/>
                </a:solidFill>
                <a:effectLst/>
              </a:rPr>
              <a:t>instance variables</a:t>
            </a:r>
            <a:r>
              <a:rPr lang="en-GB" sz="2400" smtClean="0">
                <a:effectLst/>
              </a:rPr>
              <a:t>.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211638" y="1989138"/>
            <a:ext cx="49085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public class Stack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private int store[];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private int max_len;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private int top;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 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</a:t>
            </a:r>
            <a:r>
              <a:rPr lang="en-US" sz="2000" i="1">
                <a:latin typeface="Courier New" pitchFamily="49" charset="0"/>
                <a:cs typeface="Times New Roman" pitchFamily="18" charset="0"/>
              </a:rPr>
              <a:t>// all methods can use fields</a:t>
            </a:r>
            <a:endParaRPr lang="en-US" sz="2000">
              <a:latin typeface="Courier New" pitchFamily="49" charset="0"/>
            </a:endParaRPr>
          </a:p>
          <a:p>
            <a:pPr eaLnBrk="1" hangingPunct="1"/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984625" y="5927725"/>
            <a:ext cx="262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private int top;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59113" y="5156200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chemeClr val="accent5"/>
                </a:solidFill>
                <a:latin typeface="Trebuchet MS" pitchFamily="34" charset="0"/>
              </a:rPr>
              <a:t>visibility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37138" y="5013325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chemeClr val="accent5"/>
                </a:solidFill>
                <a:latin typeface="Trebuchet MS" pitchFamily="34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799138" y="5216525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chemeClr val="accent5"/>
                </a:solidFill>
                <a:latin typeface="Trebuchet MS" pitchFamily="34" charset="0"/>
              </a:rPr>
              <a:t>variable name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5418138" y="547052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>
            <a:off x="6103938" y="56229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3679825" y="55467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AutoShape 13"/>
          <p:cNvSpPr>
            <a:spLocks/>
          </p:cNvSpPr>
          <p:nvPr/>
        </p:nvSpPr>
        <p:spPr bwMode="auto">
          <a:xfrm>
            <a:off x="4140200" y="2708275"/>
            <a:ext cx="360363" cy="863600"/>
          </a:xfrm>
          <a:prstGeom prst="leftBrace">
            <a:avLst>
              <a:gd name="adj1" fmla="val 1997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3276600" y="2420938"/>
            <a:ext cx="79057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2268538" y="48688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Constructors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785938"/>
            <a:ext cx="35052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GB" sz="2400" smtClean="0">
                <a:effectLst/>
              </a:rPr>
              <a:t>A constructor is a special method which initializes an object's fields.</a:t>
            </a:r>
          </a:p>
          <a:p>
            <a:pPr>
              <a:defRPr/>
            </a:pPr>
            <a:endParaRPr lang="en-GB" sz="2400" smtClean="0">
              <a:effectLst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GB" sz="2400" smtClean="0">
                <a:effectLst/>
              </a:rPr>
              <a:t>A constructor has the same name as the class.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267200" y="2174875"/>
            <a:ext cx="39941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public Stack(int size)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</a:t>
            </a:r>
            <a:r>
              <a:rPr lang="th-TH" sz="2000">
                <a:latin typeface="Courier New" pitchFamily="49" charset="0"/>
              </a:rPr>
              <a:t>store = new int[size];</a:t>
            </a:r>
            <a:br>
              <a:rPr lang="th-TH" sz="2000">
                <a:latin typeface="Courier New" pitchFamily="49" charset="0"/>
              </a:rPr>
            </a:br>
            <a:r>
              <a:rPr lang="th-TH" sz="2000">
                <a:latin typeface="Courier New" pitchFamily="49" charset="0"/>
              </a:rPr>
              <a:t>   max_len = size-1;</a:t>
            </a:r>
            <a:br>
              <a:rPr lang="th-TH" sz="2000">
                <a:latin typeface="Courier New" pitchFamily="49" charset="0"/>
              </a:rPr>
            </a:br>
            <a:r>
              <a:rPr lang="th-TH" sz="2000">
                <a:latin typeface="Courier New" pitchFamily="49" charset="0"/>
              </a:rPr>
              <a:t>   top = -1;</a:t>
            </a:r>
            <a:endParaRPr lang="en-US" sz="2000">
              <a:latin typeface="Courier New" pitchFamily="49" charset="0"/>
            </a:endParaRPr>
          </a:p>
          <a:p>
            <a:pPr eaLnBrk="1" hangingPunct="1"/>
            <a:r>
              <a:rPr lang="en-US" sz="200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242-210 F I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opic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1. What are Classes, Objects?&amp;quot;&quot;/&gt;&lt;property id=&quot;20307&quot; value=&quot;298&quot;/&gt;&lt;/object&gt;&lt;object type=&quot;3&quot; unique_id=&quot;10007&quot;&gt;&lt;property id=&quot;20148&quot; value=&quot;5&quot;/&gt;&lt;property id=&quot;20300&quot; value=&quot;Slide 4&quot;/&gt;&lt;property id=&quot;20307&quot; value=&quot;269&quot;/&gt;&lt;/object&gt;&lt;object type=&quot;3&quot; unique_id=&quot;10008&quot;&gt;&lt;property id=&quot;20148&quot; value=&quot;5&quot;/&gt;&lt;property id=&quot;20300&quot; value=&quot;Slide 5 - &amp;quot;A Class Involves at least 2 People&amp;quot;&quot;/&gt;&lt;property id=&quot;20307&quot; value=&quot;340&quot;/&gt;&lt;/object&gt;&lt;object type=&quot;3&quot; unique_id=&quot;10009&quot;&gt;&lt;property id=&quot;20148&quot; value=&quot;5&quot;/&gt;&lt;property id=&quot;20300&quot; value=&quot;Slide 6 - &amp;quot;A Class for a Stack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2. The Contents of a Class&amp;quot;&quot;/&gt;&lt;property id=&quot;20307&quot; value=&quot;304&quot;/&gt;&lt;/object&gt;&lt;object type=&quot;3&quot; unique_id=&quot;10011&quot;&gt;&lt;property id=&quot;20148&quot; value=&quot;5&quot;/&gt;&lt;property id=&quot;20300&quot; value=&quot;Slide 8 - &amp;quot;Fields&amp;quot;&quot;/&gt;&lt;property id=&quot;20307&quot; value=&quot;305&quot;/&gt;&lt;/object&gt;&lt;object type=&quot;3&quot; unique_id=&quot;10012&quot;&gt;&lt;property id=&quot;20148&quot; value=&quot;5&quot;/&gt;&lt;property id=&quot;20300&quot; value=&quot;Slide 9 - &amp;quot;Constructors&amp;quot;&quot;/&gt;&lt;property id=&quot;20307&quot; value=&quot;306&quot;/&gt;&lt;/object&gt;&lt;object type=&quot;3&quot; unique_id=&quot;10013&quot;&gt;&lt;property id=&quot;20148&quot; value=&quot;5&quot;/&gt;&lt;property id=&quot;20300&quot; value=&quot;Slide 10 - &amp;quot;Methods&amp;quot;&quot;/&gt;&lt;property id=&quot;20307&quot; value=&quot;320&quot;/&gt;&lt;/object&gt;&lt;object type=&quot;3&quot; unique_id=&quot;10014&quot;&gt;&lt;property id=&quot;20148&quot; value=&quot;5&quot;/&gt;&lt;property id=&quot;20300&quot; value=&quot;Slide 11 - &amp;quot;3. A Stack Class&amp;quot;&quot;/&gt;&lt;property id=&quot;20307&quot; value=&quot;271&quot;/&gt;&lt;/object&gt;&lt;object type=&quot;3&quot; unique_id=&quot;10015&quot;&gt;&lt;property id=&quot;20148&quot; value=&quot;5&quot;/&gt;&lt;property id=&quot;20300&quot; value=&quot;Slide 12&quot;/&gt;&lt;property id=&quot;20307&quot; value=&quot;272&quot;/&gt;&lt;/object&gt;&lt;object type=&quot;3&quot; unique_id=&quot;10016&quot;&gt;&lt;property id=&quot;20148&quot; value=&quot;5&quot;/&gt;&lt;property id=&quot;20300&quot; value=&quot;Slide 13&quot;/&gt;&lt;property id=&quot;20307&quot; value=&quot;273&quot;/&gt;&lt;/object&gt;&lt;object type=&quot;3&quot; unique_id=&quot;10017&quot;&gt;&lt;property id=&quot;20148&quot; value=&quot;5&quot;/&gt;&lt;property id=&quot;20300&quot; value=&quot;Slide 14 - &amp;quot;Stack Class Diagram&amp;quot;&quot;/&gt;&lt;property id=&quot;20307&quot; value=&quot;325&quot;/&gt;&lt;/object&gt;&lt;object type=&quot;3&quot; unique_id=&quot;10018&quot;&gt;&lt;property id=&quot;20148&quot; value=&quot;5&quot;/&gt;&lt;property id=&quot;20300&quot; value=&quot;Slide 15 - &amp;quot;4. Creating a Stack Object&amp;quot;&quot;/&gt;&lt;property id=&quot;20307&quot; value=&quot;274&quot;/&gt;&lt;/object&gt;&lt;object type=&quot;3&quot; unique_id=&quot;10019&quot;&gt;&lt;property id=&quot;20148&quot; value=&quot;5&quot;/&gt;&lt;property id=&quot;20300&quot; value=&quot;Slide 16 - &amp;quot;Compilation and Execution&amp;quot;&quot;/&gt;&lt;property id=&quot;20307&quot; value=&quot;275&quot;/&gt;&lt;/object&gt;&lt;object type=&quot;3&quot; unique_id=&quot;10020&quot;&gt;&lt;property id=&quot;20148&quot; value=&quot;5&quot;/&gt;&lt;property id=&quot;20300&quot; value=&quot;Slide 17 - &amp;quot;Notes&amp;quot;&quot;/&gt;&lt;property id=&quot;20307&quot; value=&quot;290&quot;/&gt;&lt;/object&gt;&lt;object type=&quot;3&quot; unique_id=&quot;10021&quot;&gt;&lt;property id=&quot;20148&quot; value=&quot;5&quot;/&gt;&lt;property id=&quot;20300&quot; value=&quot;Slide 18&quot;/&gt;&lt;property id=&quot;20307&quot; value=&quot;339&quot;/&gt;&lt;/object&gt;&lt;object type=&quot;3&quot; unique_id=&quot;10022&quot;&gt;&lt;property id=&quot;20148&quot; value=&quot;5&quot;/&gt;&lt;property id=&quot;20300&quot; value=&quot;Slide 19 - &amp;quot;Stack Object Diagram&amp;quot;&quot;/&gt;&lt;property id=&quot;20307&quot; value=&quot;343&quot;/&gt;&lt;/object&gt;&lt;object type=&quot;3&quot; unique_id=&quot;10023&quot;&gt;&lt;property id=&quot;20148&quot; value=&quot;5&quot;/&gt;&lt;property id=&quot;20300&quot; value=&quot;Slide 20&quot;/&gt;&lt;property id=&quot;20307&quot; value=&quot;300&quot;/&gt;&lt;/object&gt;&lt;object type=&quot;3&quot; unique_id=&quot;10024&quot;&gt;&lt;property id=&quot;20148&quot; value=&quot;5&quot;/&gt;&lt;property id=&quot;20300&quot; value=&quot;Slide 21 - &amp;quot;Stack Object Diagram (later)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5. Understanding a Stack Object&amp;quot;&quot;/&gt;&lt;property id=&quot;20307&quot; value=&quot;321&quot;/&gt;&lt;/object&gt;&lt;object type=&quot;3&quot; unique_id=&quot;10026&quot;&gt;&lt;property id=&quot;20148&quot; value=&quot;5&quot;/&gt;&lt;property id=&quot;20300&quot; value=&quot;Slide 23&quot;/&gt;&lt;property id=&quot;20307&quot; value=&quot;322&quot;/&gt;&lt;/object&gt;&lt;object type=&quot;3&quot; unique_id=&quot;10027&quot;&gt;&lt;property id=&quot;20148&quot; value=&quot;5&quot;/&gt;&lt;property id=&quot;20300&quot; value=&quot;Slide 24 - &amp;quot;6. A Bad Stack Interface&amp;quot;&quot;/&gt;&lt;property id=&quot;20307&quot; value=&quot;323&quot;/&gt;&lt;/object&gt;&lt;object type=&quot;3&quot; unique_id=&quot;10028&quot;&gt;&lt;property id=&quot;20148&quot; value=&quot;5&quot;/&gt;&lt;property id=&quot;20300&quot; value=&quot;Slide 25 - &amp;quot;Creating a BadStack Object&amp;quot;&quot;/&gt;&lt;property id=&quot;20307&quot; value=&quot;324&quot;/&gt;&lt;/object&gt;&lt;object type=&quot;3&quot; unique_id=&quot;10029&quot;&gt;&lt;property id=&quot;20148&quot; value=&quot;5&quot;/&gt;&lt;property id=&quot;20300&quot; value=&quot;Slide 26 - &amp;quot;Understanding the BadStack Object&amp;quot;&quot;/&gt;&lt;property id=&quot;20307&quot; value=&quot;326&quot;/&gt;&lt;/object&gt;&lt;object type=&quot;3&quot; unique_id=&quot;10030&quot;&gt;&lt;property id=&quot;20148&quot; value=&quot;5&quot;/&gt;&lt;property id=&quot;20300&quot; value=&quot;Slide 27 - &amp;quot;7.  Good vs Bad Interfaces&amp;quot;&quot;/&gt;&lt;property id=&quot;20307&quot; value=&quot;341&quot;/&gt;&lt;/object&gt;&lt;object type=&quot;3&quot; unique_id=&quot;10031&quot;&gt;&lt;property id=&quot;20148&quot; value=&quot;5&quot;/&gt;&lt;property id=&quot;20300&quot; value=&quot;Slide 28 - &amp;quot;Kinds of Methods in an Interface&amp;quot;&quot;/&gt;&lt;property id=&quot;20307&quot; value=&quot;327&quot;/&gt;&lt;/object&gt;&lt;object type=&quot;3&quot; unique_id=&quot;10032&quot;&gt;&lt;property id=&quot;20148&quot; value=&quot;5&quot;/&gt;&lt;property id=&quot;20300&quot; value=&quot;Slide 29 - &amp;quot;An Accessor (Get) Method&amp;quot;&quot;/&gt;&lt;property id=&quot;20307&quot; value=&quot;309&quot;/&gt;&lt;/object&gt;&lt;object type=&quot;3&quot; unique_id=&quot;10033&quot;&gt;&lt;property id=&quot;20148&quot; value=&quot;5&quot;/&gt;&lt;property id=&quot;20300&quot; value=&quot;Slide 30 - &amp;quot;A Mutator (Set) Method&amp;quot;&quot;/&gt;&lt;property id=&quot;20307&quot; value=&quot;311&quot;/&gt;&lt;/object&gt;&lt;object type=&quot;3&quot; unique_id=&quot;10034&quot;&gt;&lt;property id=&quot;20148&quot; value=&quot;5&quot;/&gt;&lt;property id=&quot;20300&quot; value=&quot;Slide 31 - &amp;quot;8.  Creating Two Stack Objects&amp;quot;&quot;/&gt;&lt;property id=&quot;20307&quot; value=&quot;278&quot;/&gt;&lt;/object&gt;&lt;object type=&quot;3&quot; unique_id=&quot;10035&quot;&gt;&lt;property id=&quot;20148&quot; value=&quot;5&quot;/&gt;&lt;property id=&quot;20300&quot; value=&quot;Slide 32 - &amp;quot;Stack Objects Diagrams&amp;quot;&quot;/&gt;&lt;property id=&quot;20307&quot; value=&quot;279&quot;/&gt;&lt;/object&gt;&lt;object type=&quot;3&quot; unique_id=&quot;10036&quot;&gt;&lt;property id=&quot;20148&quot; value=&quot;5&quot;/&gt;&lt;property id=&quot;20300&quot; value=&quot;Slide 33 - &amp;quot;Notes&amp;quot;&quot;/&gt;&lt;property id=&quot;20307&quot; value=&quot;299&quot;/&gt;&lt;/object&gt;&lt;object type=&quot;3&quot; unique_id=&quot;10037&quot;&gt;&lt;property id=&quot;20148&quot; value=&quot;5&quot;/&gt;&lt;property id=&quot;20300&quot; value=&quot;Slide 34 - &amp;quot;9.  Object Types vs. Primitive Types&amp;quot;&quot;/&gt;&lt;property id=&quot;20307&quot; value=&quot;344&quot;/&gt;&lt;/object&gt;&lt;object type=&quot;3&quot; unique_id=&quot;10038&quot;&gt;&lt;property id=&quot;20148&quot; value=&quot;5&quot;/&gt;&lt;property id=&quot;20300&quot; value=&quot;Slide 35 - &amp;quot;Assignment Differences&amp;quot;&quot;/&gt;&lt;property id=&quot;20307&quot; value=&quot;345&quot;/&gt;&lt;/object&gt;&lt;object type=&quot;3&quot; unique_id=&quot;10039&quot;&gt;&lt;property id=&quot;20148&quot; value=&quot;5&quot;/&gt;&lt;property id=&quot;20300&quot; value=&quot;Slide 36 - &amp;quot;10.  A Ticket Machine&amp;quot;&quot;/&gt;&lt;property id=&quot;20307&quot; value=&quot;303&quot;/&gt;&lt;/object&gt;&lt;object type=&quot;3&quot; unique_id=&quot;10040&quot;&gt;&lt;property id=&quot;20148&quot; value=&quot;5&quot;/&gt;&lt;property id=&quot;20300&quot; value=&quot;Slide 37 - &amp;quot;10.1.  Class Diagram&amp;quot;&quot;/&gt;&lt;property id=&quot;20307&quot; value=&quot;333&quot;/&gt;&lt;/object&gt;&lt;object type=&quot;3&quot; unique_id=&quot;10041&quot;&gt;&lt;property id=&quot;20148&quot; value=&quot;5&quot;/&gt;&lt;property id=&quot;20300&quot; value=&quot;Slide 38 - &amp;quot;10.2  Ticket Machine Class&amp;quot;&quot;/&gt;&lt;property id=&quot;20307&quot; value=&quot;328&quot;/&gt;&lt;/object&gt;&lt;object type=&quot;3&quot; unique_id=&quot;10042&quot;&gt;&lt;property id=&quot;20148&quot; value=&quot;5&quot;/&gt;&lt;property id=&quot;20300&quot; value=&quot;Slide 39&quot;/&gt;&lt;property id=&quot;20307&quot; value=&quot;329&quot;/&gt;&lt;/object&gt;&lt;object type=&quot;3&quot; unique_id=&quot;10043&quot;&gt;&lt;property id=&quot;20148&quot; value=&quot;5&quot;/&gt;&lt;property id=&quot;20300&quot; value=&quot;Slide 40&quot;/&gt;&lt;property id=&quot;20307&quot; value=&quot;330&quot;/&gt;&lt;/object&gt;&lt;object type=&quot;3&quot; unique_id=&quot;10044&quot;&gt;&lt;property id=&quot;20148&quot; value=&quot;5&quot;/&gt;&lt;property id=&quot;20300&quot; value=&quot;Slide 41&quot;/&gt;&lt;property id=&quot;20307&quot; value=&quot;331&quot;/&gt;&lt;/object&gt;&lt;object type=&quot;3&quot; unique_id=&quot;10045&quot;&gt;&lt;property id=&quot;20148&quot; value=&quot;5&quot;/&gt;&lt;property id=&quot;20300&quot; value=&quot;Slide 42&quot;/&gt;&lt;property id=&quot;20307&quot; value=&quot;332&quot;/&gt;&lt;/object&gt;&lt;object type=&quot;3&quot; unique_id=&quot;10046&quot;&gt;&lt;property id=&quot;20148&quot; value=&quot;5&quot;/&gt;&lt;property id=&quot;20300&quot; value=&quot;Slide 43 - &amp;quot;10.3. Local Variables&amp;quot;&quot;/&gt;&lt;property id=&quot;20307&quot; value=&quot;315&quot;/&gt;&lt;/object&gt;&lt;object type=&quot;3&quot; unique_id=&quot;10047&quot;&gt;&lt;property id=&quot;20148&quot; value=&quot;5&quot;/&gt;&lt;property id=&quot;20300&quot; value=&quot;Slide 44 - &amp;quot;Local Variable Example&amp;quot;&quot;/&gt;&lt;property id=&quot;20307&quot; value=&quot;316&quot;/&gt;&lt;/object&gt;&lt;object type=&quot;3&quot; unique_id=&quot;10048&quot;&gt;&lt;property id=&quot;20148&quot; value=&quot;5&quot;/&gt;&lt;property id=&quot;20300&quot; value=&quot;Slide 45 - &amp;quot;10.4. Using a TicketMachine Object&amp;quot;&quot;/&gt;&lt;property id=&quot;20307&quot; value=&quot;334&quot;/&gt;&lt;/object&gt;&lt;object type=&quot;3&quot; unique_id=&quot;10049&quot;&gt;&lt;property id=&quot;20148&quot; value=&quot;5&quot;/&gt;&lt;property id=&quot;20300&quot; value=&quot;Slide 46&quot;/&gt;&lt;property id=&quot;20307&quot; value=&quot;335&quot;/&gt;&lt;/object&gt;&lt;object type=&quot;3&quot; unique_id=&quot;10050&quot;&gt;&lt;property id=&quot;20148&quot; value=&quot;5&quot;/&gt;&lt;property id=&quot;20300&quot; value=&quot;Slide 47&quot;/&gt;&lt;property id=&quot;20307&quot; value=&quot;336&quot;/&gt;&lt;/object&gt;&lt;object type=&quot;3&quot; unique_id=&quot;10051&quot;&gt;&lt;property id=&quot;20148&quot; value=&quot;5&quot;/&gt;&lt;property id=&quot;20300&quot; value=&quot;Slide 48 - &amp;quot;Compilation&amp;quot;&quot;/&gt;&lt;property id=&quot;20307&quot; value=&quot;337&quot;/&gt;&lt;/object&gt;&lt;object type=&quot;3&quot; unique_id=&quot;10052&quot;&gt;&lt;property id=&quot;20148&quot; value=&quot;5&quot;/&gt;&lt;property id=&quot;20300&quot; value=&quot;Slide 49 - &amp;quot;Output of     java TMDemo&amp;quot;&quot;/&gt;&lt;property id=&quot;20307&quot; value=&quot;342&quot;/&gt;&lt;/object&gt;&lt;object type=&quot;3&quot; unique_id=&quot;10053&quot;&gt;&lt;property id=&quot;20148&quot; value=&quot;5&quot;/&gt;&lt;property id=&quot;20300&quot; value=&quot;Slide 50 - &amp;quot;TicketMachine Object Diagram&amp;quot;&quot;/&gt;&lt;property id=&quot;20307&quot; value=&quot;33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mat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format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ormat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c:\windows\desktop\mydocu~1\teaching\java\slides\format.ppt</Template>
  <TotalTime>566</TotalTime>
  <Pages>32</Pages>
  <Words>1614</Words>
  <Application>Microsoft Office PowerPoint</Application>
  <PresentationFormat>On-screen Show (4:3)</PresentationFormat>
  <Paragraphs>426</Paragraphs>
  <Slides>50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Times New Roman</vt:lpstr>
      <vt:lpstr>Arial</vt:lpstr>
      <vt:lpstr>Monotype Sorts</vt:lpstr>
      <vt:lpstr>Cordia New</vt:lpstr>
      <vt:lpstr>Angsana New</vt:lpstr>
      <vt:lpstr>Courier New</vt:lpstr>
      <vt:lpstr>Trebuchet MS</vt:lpstr>
      <vt:lpstr>format</vt:lpstr>
      <vt:lpstr>Microsoft Clip Gallery</vt:lpstr>
      <vt:lpstr>242-210 PF II</vt:lpstr>
      <vt:lpstr>Topics</vt:lpstr>
      <vt:lpstr>1. What are Classes, Objects?</vt:lpstr>
      <vt:lpstr>Slide 4</vt:lpstr>
      <vt:lpstr>A Class Involves at least 2 People</vt:lpstr>
      <vt:lpstr>A Class for a Stack</vt:lpstr>
      <vt:lpstr>2. The Contents of a Class</vt:lpstr>
      <vt:lpstr>Fields</vt:lpstr>
      <vt:lpstr>Constructors</vt:lpstr>
      <vt:lpstr>Methods</vt:lpstr>
      <vt:lpstr>3. A Stack Class</vt:lpstr>
      <vt:lpstr>Slide 12</vt:lpstr>
      <vt:lpstr>Slide 13</vt:lpstr>
      <vt:lpstr>Stack Class Diagram</vt:lpstr>
      <vt:lpstr>4. Creating a Stack Object</vt:lpstr>
      <vt:lpstr>Compilation and Execution</vt:lpstr>
      <vt:lpstr>Notes</vt:lpstr>
      <vt:lpstr>Slide 18</vt:lpstr>
      <vt:lpstr>Stack Object Diagram</vt:lpstr>
      <vt:lpstr>Slide 20</vt:lpstr>
      <vt:lpstr>Stack Object Diagram (later)</vt:lpstr>
      <vt:lpstr>5. Understanding a Stack Object</vt:lpstr>
      <vt:lpstr>Slide 23</vt:lpstr>
      <vt:lpstr>6. A Bad Stack Interface</vt:lpstr>
      <vt:lpstr>Creating a BadStack Object</vt:lpstr>
      <vt:lpstr>Understanding the BadStack Object</vt:lpstr>
      <vt:lpstr>7.  Good vs Bad Interfaces</vt:lpstr>
      <vt:lpstr>Kinds of Methods in an Interface</vt:lpstr>
      <vt:lpstr>An Accessor (Get) Method</vt:lpstr>
      <vt:lpstr>A Mutator (Set) Method</vt:lpstr>
      <vt:lpstr>8.  Creating Two Stack Objects</vt:lpstr>
      <vt:lpstr>Stack Objects Diagrams</vt:lpstr>
      <vt:lpstr>Notes</vt:lpstr>
      <vt:lpstr>9.  Object Types vs. Primitive Types</vt:lpstr>
      <vt:lpstr>Assignment Differences</vt:lpstr>
      <vt:lpstr>10.  A Ticket Machine</vt:lpstr>
      <vt:lpstr>10.1.  Class Diagram</vt:lpstr>
      <vt:lpstr>10.2  Ticket Machine Class</vt:lpstr>
      <vt:lpstr>Slide 39</vt:lpstr>
      <vt:lpstr>Slide 40</vt:lpstr>
      <vt:lpstr>Slide 41</vt:lpstr>
      <vt:lpstr>Slide 42</vt:lpstr>
      <vt:lpstr>10.3. Local Variables</vt:lpstr>
      <vt:lpstr>Local Variable Example</vt:lpstr>
      <vt:lpstr>10.4. Using a TicketMachine Object</vt:lpstr>
      <vt:lpstr>Slide 46</vt:lpstr>
      <vt:lpstr>Slide 47</vt:lpstr>
      <vt:lpstr>Compilation</vt:lpstr>
      <vt:lpstr>Output of     java TMDemo</vt:lpstr>
      <vt:lpstr>TicketMachine Object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 Special Topics in Soft. Eng 1 Imperative and OO Programming 6. Data Abstraction</dc:title>
  <dc:creator>samit</dc:creator>
  <cp:lastModifiedBy>samit</cp:lastModifiedBy>
  <cp:revision>76</cp:revision>
  <cp:lastPrinted>2002-05-31T08:48:49Z</cp:lastPrinted>
  <dcterms:created xsi:type="dcterms:W3CDTF">1996-12-10T11:57:14Z</dcterms:created>
  <dcterms:modified xsi:type="dcterms:W3CDTF">2015-01-21T02:50:05Z</dcterms:modified>
</cp:coreProperties>
</file>