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handoutMasterIdLst>
    <p:handoutMasterId r:id="rId31"/>
  </p:handoutMasterIdLst>
  <p:sldIdLst>
    <p:sldId id="278" r:id="rId2"/>
    <p:sldId id="298" r:id="rId3"/>
    <p:sldId id="258" r:id="rId4"/>
    <p:sldId id="279" r:id="rId5"/>
    <p:sldId id="299" r:id="rId6"/>
    <p:sldId id="280" r:id="rId7"/>
    <p:sldId id="300" r:id="rId8"/>
    <p:sldId id="257" r:id="rId9"/>
    <p:sldId id="259" r:id="rId10"/>
    <p:sldId id="301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1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</p:sldIdLst>
  <p:sldSz cx="9144000" cy="6858000" type="screen4x3"/>
  <p:notesSz cx="6669088" cy="9928225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9692C"/>
    <a:srgbClr val="C9C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8" autoAdjust="0"/>
    <p:restoredTop sz="86377" autoAdjust="0"/>
  </p:normalViewPr>
  <p:slideViewPr>
    <p:cSldViewPr>
      <p:cViewPr varScale="1">
        <p:scale>
          <a:sx n="94" d="100"/>
          <a:sy n="94" d="100"/>
        </p:scale>
        <p:origin x="-104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38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576" y="2466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51863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241-211 OOP (Java) Interaction/4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08613" y="9431338"/>
            <a:ext cx="12604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3DD842-68C7-4AC8-8D1F-AD1CA3E628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69F4ED-3CBA-4E29-A62D-913839A884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5FF60-C226-4338-90E5-65C0D2DC32AF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cs typeface="Cordia New" pitchFamily="34" charset="-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7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  <p:sp>
        <p:nvSpPr>
          <p:cNvPr id="9012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850900" y="6486525"/>
            <a:ext cx="40147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1400"/>
              <a:t>242-210 Programming Fundamentals 2</a:t>
            </a:r>
            <a:r>
              <a:rPr lang="th-TH" sz="1400"/>
              <a:t>: </a:t>
            </a:r>
            <a:r>
              <a:rPr lang="en-US" sz="1400"/>
              <a:t>Interaction/4</a:t>
            </a:r>
            <a:endParaRPr lang="th-TH" sz="140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1A3F95F-1CE0-4517-89DC-31E77B4494DA}" type="slidenum">
              <a:rPr lang="en-US" sz="1400"/>
              <a:pPr algn="r"/>
              <a:t>‹#›</a:t>
            </a:fld>
            <a:endParaRPr lang="th-TH" sz="1400"/>
          </a:p>
        </p:txBody>
      </p:sp>
      <p:pic>
        <p:nvPicPr>
          <p:cNvPr id="1031" name="Picture 13" descr="Icon Coe 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0" y="6324600"/>
            <a:ext cx="660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20000"/>
        <a:buFont typeface="Arial" charset="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Arial" charset="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381000"/>
            <a:ext cx="8007350" cy="1104900"/>
          </a:xfrm>
          <a:noFill/>
          <a:ln w="9525"/>
        </p:spPr>
        <p:txBody>
          <a:bodyPr/>
          <a:lstStyle/>
          <a:p>
            <a:r>
              <a:rPr lang="en-US" dirty="0" smtClean="0">
                <a:effectLst/>
              </a:rPr>
              <a:t>242-210 </a:t>
            </a:r>
            <a:r>
              <a:rPr lang="en-US" dirty="0" smtClean="0">
                <a:effectLst/>
              </a:rPr>
              <a:t>PF </a:t>
            </a:r>
            <a:r>
              <a:rPr lang="en-US" dirty="0" smtClean="0">
                <a:effectLst/>
              </a:rPr>
              <a:t>II</a:t>
            </a:r>
            <a:endParaRPr lang="th-TH" dirty="0" smtClean="0">
              <a:effectLst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857625"/>
            <a:ext cx="6934200" cy="2286000"/>
          </a:xfrm>
          <a:noFill/>
          <a:ln w="9525"/>
        </p:spPr>
        <p:txBody>
          <a:bodyPr/>
          <a:lstStyle/>
          <a:p>
            <a:r>
              <a:rPr lang="th-TH" smtClean="0">
                <a:effectLst/>
              </a:rPr>
              <a:t>Objectives</a:t>
            </a:r>
          </a:p>
          <a:p>
            <a:pPr lvl="1"/>
            <a:r>
              <a:rPr lang="en-US" smtClean="0">
                <a:effectLst/>
              </a:rPr>
              <a:t>introduce modularization and abstraction</a:t>
            </a:r>
          </a:p>
          <a:p>
            <a:pPr lvl="1"/>
            <a:r>
              <a:rPr lang="en-US" smtClean="0">
                <a:effectLst/>
              </a:rPr>
              <a:t>explain how an object uses other objects</a:t>
            </a:r>
          </a:p>
          <a:p>
            <a:pPr lvl="1"/>
            <a:r>
              <a:rPr lang="en-US" smtClean="0">
                <a:effectLst/>
              </a:rPr>
              <a:t>compare object and primitive types</a:t>
            </a:r>
            <a:endParaRPr lang="th-TH" smtClean="0">
              <a:effectLst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057400" y="2895600"/>
            <a:ext cx="4768850" cy="650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/>
              <a:t>4. Object Interaction</a:t>
            </a:r>
            <a:endParaRPr lang="th-TH" sz="3600"/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6372225" y="6440488"/>
            <a:ext cx="24225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Original Slides by Dr. Andrew Davison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Objects Diagram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97213" y="2143125"/>
            <a:ext cx="2286000" cy="136048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68" name="Rectangle 22"/>
          <p:cNvSpPr>
            <a:spLocks noChangeArrowheads="1"/>
          </p:cNvSpPr>
          <p:nvPr/>
        </p:nvSpPr>
        <p:spPr bwMode="auto">
          <a:xfrm>
            <a:off x="2954338" y="1643063"/>
            <a:ext cx="27019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ClockDisplay object</a:t>
            </a: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4525963" y="4286250"/>
            <a:ext cx="1985962" cy="93186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70" name="Rectangle 32"/>
          <p:cNvSpPr>
            <a:spLocks noChangeArrowheads="1"/>
          </p:cNvSpPr>
          <p:nvPr/>
        </p:nvSpPr>
        <p:spPr bwMode="auto">
          <a:xfrm>
            <a:off x="954088" y="5286375"/>
            <a:ext cx="2974975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NumberDisplay object</a:t>
            </a:r>
          </a:p>
          <a:p>
            <a:pPr algn="ctr"/>
            <a:r>
              <a:rPr lang="en-US"/>
              <a:t>(for hours)</a:t>
            </a:r>
          </a:p>
        </p:txBody>
      </p:sp>
      <p:cxnSp>
        <p:nvCxnSpPr>
          <p:cNvPr id="11271" name="Straight Arrow Connector 37"/>
          <p:cNvCxnSpPr>
            <a:cxnSpLocks noChangeShapeType="1"/>
            <a:endCxn id="11269" idx="0"/>
          </p:cNvCxnSpPr>
          <p:nvPr/>
        </p:nvCxnSpPr>
        <p:spPr bwMode="auto">
          <a:xfrm rot="16200000" flipH="1">
            <a:off x="4344194" y="3110706"/>
            <a:ext cx="1428750" cy="9223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2" name="Rectangle 42"/>
          <p:cNvSpPr>
            <a:spLocks noChangeArrowheads="1"/>
          </p:cNvSpPr>
          <p:nvPr/>
        </p:nvSpPr>
        <p:spPr bwMode="auto">
          <a:xfrm>
            <a:off x="4525963" y="5286375"/>
            <a:ext cx="2974975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NumberDisplay object</a:t>
            </a:r>
          </a:p>
          <a:p>
            <a:pPr algn="ctr"/>
            <a:r>
              <a:rPr lang="en-US"/>
              <a:t>(for minutes)</a:t>
            </a:r>
          </a:p>
        </p:txBody>
      </p:sp>
      <p:cxnSp>
        <p:nvCxnSpPr>
          <p:cNvPr id="11273" name="Straight Arrow Connector 47"/>
          <p:cNvCxnSpPr>
            <a:cxnSpLocks noChangeShapeType="1"/>
            <a:endCxn id="11274" idx="0"/>
          </p:cNvCxnSpPr>
          <p:nvPr/>
        </p:nvCxnSpPr>
        <p:spPr bwMode="auto">
          <a:xfrm rot="5400000">
            <a:off x="2701132" y="3104356"/>
            <a:ext cx="1428750" cy="9350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4" name="Rectangle 26"/>
          <p:cNvSpPr>
            <a:spLocks noChangeArrowheads="1"/>
          </p:cNvSpPr>
          <p:nvPr/>
        </p:nvSpPr>
        <p:spPr bwMode="auto">
          <a:xfrm>
            <a:off x="1954213" y="4286250"/>
            <a:ext cx="1985962" cy="93186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NumberDisplay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What kind of interface is needed for a NumberDisplay class?</a:t>
            </a:r>
          </a:p>
          <a:p>
            <a:pPr lvl="1">
              <a:defRPr/>
            </a:pPr>
            <a:r>
              <a:rPr lang="en-US" smtClean="0"/>
              <a:t>get and set the number</a:t>
            </a:r>
          </a:p>
          <a:p>
            <a:pPr lvl="1">
              <a:defRPr/>
            </a:pPr>
            <a:r>
              <a:rPr lang="en-US" smtClean="0"/>
              <a:t>return the number as a string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mtClean="0"/>
              <a:t>useful for printing</a:t>
            </a:r>
          </a:p>
          <a:p>
            <a:pPr lvl="1">
              <a:defRPr/>
            </a:pPr>
            <a:r>
              <a:rPr lang="en-US" smtClean="0"/>
              <a:t>increment the number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mtClean="0"/>
              <a:t>the number will 'loop'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mtClean="0"/>
              <a:t>e.g. 0, 1, 2, ..., 59, </a:t>
            </a:r>
            <a:r>
              <a:rPr lang="en-US" b="1" smtClean="0"/>
              <a:t>0</a:t>
            </a:r>
            <a:r>
              <a:rPr lang="en-US" smtClean="0"/>
              <a:t>, 1, ... for the minutes display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NumberDisplay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595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public class NumberDisplay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private int currValue;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private int maxValue;  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 // number at which currValue goes back to 0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public NumberDisplay(int max)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 maxValue = max;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currValue = 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42875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public void setValue(int newValue)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/* Set currValue to the new value.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 If the new value is less than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 zero or over maxValue, don't set it.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*/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 if ((newValue &gt;= 0) &amp;&amp; (newValue &lt; maxValue))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currValue = newValue;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public int getValue()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  return currValue; }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00125"/>
            <a:ext cx="8181975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public String getDisplayValue()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// return currValue as a string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if (currValue &lt; 10)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return "0" + currValue;  //pad string with leading 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return "" + currValue;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public void increment()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/* Increment currValue, rolling over to zero if the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maxValue is reached. */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{  currValue = (currValue + 1) % maxValue; }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  // end of NumberDisplay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ClockDisplay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638"/>
            <a:ext cx="7772400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What kind of interface is needed for a ClockDisplay class?</a:t>
            </a:r>
          </a:p>
          <a:p>
            <a:pPr lvl="1">
              <a:defRPr/>
            </a:pPr>
            <a:r>
              <a:rPr lang="en-US" smtClean="0"/>
              <a:t>initialize the clock and set the time</a:t>
            </a:r>
          </a:p>
          <a:p>
            <a:pPr lvl="1">
              <a:defRPr/>
            </a:pPr>
            <a:r>
              <a:rPr lang="en-US" smtClean="0"/>
              <a:t>return the current time as a string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mtClean="0"/>
              <a:t>useful for printing</a:t>
            </a:r>
          </a:p>
          <a:p>
            <a:pPr lvl="1">
              <a:defRPr/>
            </a:pPr>
            <a:r>
              <a:rPr lang="en-US" smtClean="0"/>
              <a:t>increment the time by one minute</a:t>
            </a:r>
          </a:p>
          <a:p>
            <a:pPr lvl="1">
              <a:defRPr/>
            </a:pPr>
            <a:endParaRPr lang="en-US" smtClean="0"/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The time will be represented using two NumberDisplay fields.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ClockDisplay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public class ClockDisplay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private NumberDisplay hours;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private NumberDisplay minutes;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private String currTimeString;  </a:t>
            </a:r>
            <a:br>
              <a:rPr 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   // the current time as a string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public ClockDisplay()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// intialize the clock to 00:00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hours = new NumberDisplay(24);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minutes = new NumberDisplay(60);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setTimeString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851650" y="1500188"/>
            <a:ext cx="2149475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private</a:t>
            </a:r>
          </a:p>
          <a:p>
            <a:r>
              <a:rPr lang="en-US"/>
              <a:t>NumberDisplay</a:t>
            </a:r>
          </a:p>
          <a:p>
            <a:r>
              <a:rPr lang="en-US"/>
              <a:t>fields</a:t>
            </a:r>
          </a:p>
        </p:txBody>
      </p:sp>
      <p:cxnSp>
        <p:nvCxnSpPr>
          <p:cNvPr id="17413" name="Straight Arrow Connector 5"/>
          <p:cNvCxnSpPr>
            <a:cxnSpLocks noChangeShapeType="1"/>
            <a:stCxn id="17412" idx="1"/>
          </p:cNvCxnSpPr>
          <p:nvPr/>
        </p:nvCxnSpPr>
        <p:spPr bwMode="auto">
          <a:xfrm rot="10800000" flipV="1">
            <a:off x="5357813" y="2100263"/>
            <a:ext cx="1493837" cy="3286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6715125" y="4786313"/>
            <a:ext cx="2149475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create two</a:t>
            </a:r>
          </a:p>
          <a:p>
            <a:r>
              <a:rPr lang="en-US"/>
              <a:t>NumberDisplay</a:t>
            </a:r>
          </a:p>
          <a:p>
            <a:r>
              <a:rPr lang="en-US"/>
              <a:t>objects</a:t>
            </a:r>
          </a:p>
        </p:txBody>
      </p:sp>
      <p:cxnSp>
        <p:nvCxnSpPr>
          <p:cNvPr id="17415" name="Straight Arrow Connector 9"/>
          <p:cNvCxnSpPr>
            <a:cxnSpLocks noChangeShapeType="1"/>
            <a:stCxn id="17414" idx="1"/>
          </p:cNvCxnSpPr>
          <p:nvPr/>
        </p:nvCxnSpPr>
        <p:spPr bwMode="auto">
          <a:xfrm rot="10800000">
            <a:off x="5857875" y="5286375"/>
            <a:ext cx="857250" cy="1000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091488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</a:t>
            </a:r>
            <a:r>
              <a:rPr lang="en-US" sz="20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void setTimeString()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/* store the current time as a string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 of the form "hours:minutes"  */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 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currTimeString = hours.getDisplayValue() +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           ":" +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           minutes.getDisplayValue(); 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000750" y="642938"/>
            <a:ext cx="2668588" cy="1570037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private method is</a:t>
            </a:r>
          </a:p>
          <a:p>
            <a:r>
              <a:rPr lang="en-US"/>
              <a:t>one that only other</a:t>
            </a:r>
          </a:p>
          <a:p>
            <a:r>
              <a:rPr lang="en-US"/>
              <a:t>methods in the class</a:t>
            </a:r>
            <a:br>
              <a:rPr lang="en-US"/>
            </a:br>
            <a:r>
              <a:rPr lang="en-US"/>
              <a:t>can call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3143250" y="5072063"/>
            <a:ext cx="2465388" cy="120015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calling</a:t>
            </a:r>
          </a:p>
          <a:p>
            <a:r>
              <a:rPr lang="en-US"/>
              <a:t>in NumberDisplay</a:t>
            </a:r>
          </a:p>
          <a:p>
            <a:r>
              <a:rPr lang="en-US"/>
              <a:t>objects</a:t>
            </a:r>
          </a:p>
        </p:txBody>
      </p:sp>
      <p:cxnSp>
        <p:nvCxnSpPr>
          <p:cNvPr id="18438" name="Straight Arrow Connector 8"/>
          <p:cNvCxnSpPr>
            <a:cxnSpLocks noChangeShapeType="1"/>
            <a:stCxn id="18435" idx="1"/>
          </p:cNvCxnSpPr>
          <p:nvPr/>
        </p:nvCxnSpPr>
        <p:spPr bwMode="auto">
          <a:xfrm rot="10800000" flipV="1">
            <a:off x="2071688" y="1427163"/>
            <a:ext cx="3929062" cy="7159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39" name="Straight Arrow Connector 10"/>
          <p:cNvCxnSpPr>
            <a:cxnSpLocks noChangeShapeType="1"/>
            <a:stCxn id="18437" idx="0"/>
          </p:cNvCxnSpPr>
          <p:nvPr/>
        </p:nvCxnSpPr>
        <p:spPr bwMode="auto">
          <a:xfrm rot="5400000" flipH="1" flipV="1">
            <a:off x="4188619" y="4688682"/>
            <a:ext cx="571500" cy="1952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public void setTime(int hour, int minute)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// set time to the specified hour and minute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hours.setValue(hour);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minutes.setValue(minute);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setTimeString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}  // end of setTime()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public String getTime()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// return the current time as a string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 return currTimeString; }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789738" y="6324600"/>
            <a:ext cx="13938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6215063" y="2928938"/>
            <a:ext cx="2465387" cy="120015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method calling</a:t>
            </a:r>
          </a:p>
          <a:p>
            <a:r>
              <a:rPr lang="en-US"/>
              <a:t>in NumberDisplay</a:t>
            </a:r>
          </a:p>
          <a:p>
            <a:r>
              <a:rPr lang="en-US"/>
              <a:t>objects</a:t>
            </a:r>
          </a:p>
        </p:txBody>
      </p:sp>
      <p:cxnSp>
        <p:nvCxnSpPr>
          <p:cNvPr id="19461" name="Straight Arrow Connector 6"/>
          <p:cNvCxnSpPr>
            <a:cxnSpLocks noChangeShapeType="1"/>
            <a:stCxn id="19460" idx="1"/>
          </p:cNvCxnSpPr>
          <p:nvPr/>
        </p:nvCxnSpPr>
        <p:spPr bwMode="auto">
          <a:xfrm rot="10800000">
            <a:off x="5500688" y="3357563"/>
            <a:ext cx="714375" cy="1714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public void minIncrement()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// increment the clock by one minute;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// hour increments when minutes roll over to 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minutes.increment();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if (minutes.getValue() == 0) // mins rolled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hours.increment();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setTimeString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}  // end of minIncrement()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  // end of ClockDisplay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Topics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4294967295"/>
          </p:nvPr>
        </p:nvSpPr>
        <p:spPr>
          <a:noFill/>
          <a:ln w="9525"/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smtClean="0">
                <a:effectLst/>
              </a:rPr>
              <a:t>1.  Modularization and Abstraction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smtClean="0">
                <a:effectLst/>
              </a:rPr>
              <a:t>2.  A Digital Clock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smtClean="0">
                <a:effectLst/>
              </a:rPr>
              <a:t>3.  Using ClockDisplay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smtClean="0">
                <a:effectLst/>
              </a:rPr>
              <a:t>4.  A More Graphical Clock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Classes Diagram</a:t>
            </a:r>
          </a:p>
        </p:txBody>
      </p:sp>
      <p:pic>
        <p:nvPicPr>
          <p:cNvPr id="2150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500188"/>
            <a:ext cx="4357688" cy="481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71938" y="3714750"/>
            <a:ext cx="7159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uses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3.  Using ClockDisplay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86750" cy="500062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public class ClockDemo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public static void main(String[] args)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ClockDisplay clock = new ClockDisplay();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clock.setTime(14, 10);  // set time to 14:10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while(true)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clock.minIncrement();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System.out.println(" tick...");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System.out.println("Current time: "+clock.getTime());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(100);   // slow down the looping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}  // end of main()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2100263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void wait(int milliseconds)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/* stop execution for milliseconds 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   amount of time */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Thread.sleep(milliseconds);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catch (Exception e) {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}  // end of wait()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 // end of ClockDemo class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948363" y="4600575"/>
            <a:ext cx="2840037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sleep() is a method</a:t>
            </a:r>
          </a:p>
          <a:p>
            <a:r>
              <a:rPr lang="en-US"/>
              <a:t>in Java's Thread class</a:t>
            </a:r>
          </a:p>
        </p:txBody>
      </p:sp>
      <p:cxnSp>
        <p:nvCxnSpPr>
          <p:cNvPr id="23556" name="Straight Arrow Connector 5"/>
          <p:cNvCxnSpPr>
            <a:cxnSpLocks noChangeShapeType="1"/>
          </p:cNvCxnSpPr>
          <p:nvPr/>
        </p:nvCxnSpPr>
        <p:spPr bwMode="auto">
          <a:xfrm rot="10800000">
            <a:off x="4948238" y="4243388"/>
            <a:ext cx="1000125" cy="7858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4762500" y="285750"/>
            <a:ext cx="4137025" cy="157003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wait() is a static method</a:t>
            </a:r>
          </a:p>
          <a:p>
            <a:r>
              <a:rPr lang="en-US"/>
              <a:t>so it can be called by main()</a:t>
            </a:r>
          </a:p>
          <a:p>
            <a:r>
              <a:rPr lang="en-US"/>
              <a:t>without main() having to create </a:t>
            </a:r>
            <a:br>
              <a:rPr lang="en-US"/>
            </a:br>
            <a:r>
              <a:rPr lang="en-US"/>
              <a:t>an object first.</a:t>
            </a:r>
          </a:p>
        </p:txBody>
      </p:sp>
      <p:cxnSp>
        <p:nvCxnSpPr>
          <p:cNvPr id="23558" name="Straight Arrow Connector 8"/>
          <p:cNvCxnSpPr>
            <a:cxnSpLocks noChangeShapeType="1"/>
            <a:stCxn id="23557" idx="1"/>
          </p:cNvCxnSpPr>
          <p:nvPr/>
        </p:nvCxnSpPr>
        <p:spPr bwMode="auto">
          <a:xfrm rot="10800000" flipV="1">
            <a:off x="3048000" y="1069975"/>
            <a:ext cx="1714500" cy="10017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Compilation and Execution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286000"/>
            <a:ext cx="4338637" cy="21828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	$ javac *.java</a:t>
            </a:r>
            <a:endParaRPr lang="en-GB" sz="2000" b="1" smtClean="0">
              <a:effectLst/>
              <a:latin typeface="Courier New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000625" y="1608138"/>
            <a:ext cx="3381375" cy="1320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latin typeface="+mn-lt"/>
              </a:rPr>
              <a:t>Compile NumberDisplay.java, ClockDisplay.java, and ClockDemo.java</a:t>
            </a:r>
            <a:endParaRPr lang="th-TH">
              <a:latin typeface="+mn-lt"/>
            </a:endParaRPr>
          </a:p>
        </p:txBody>
      </p:sp>
      <p:cxnSp>
        <p:nvCxnSpPr>
          <p:cNvPr id="24581" name="Straight Arrow Connector 5"/>
          <p:cNvCxnSpPr>
            <a:cxnSpLocks noChangeShapeType="1"/>
            <a:stCxn id="17412" idx="1"/>
          </p:cNvCxnSpPr>
          <p:nvPr/>
        </p:nvCxnSpPr>
        <p:spPr bwMode="auto">
          <a:xfrm rot="10800000" flipV="1">
            <a:off x="3500438" y="2268538"/>
            <a:ext cx="1500187" cy="1603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3000375"/>
            <a:ext cx="4572000" cy="3646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6215063" y="5286375"/>
            <a:ext cx="22431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typed ctrl-c to</a:t>
            </a:r>
          </a:p>
          <a:p>
            <a:r>
              <a:rPr lang="en-US"/>
              <a:t>stop the looping.</a:t>
            </a:r>
          </a:p>
        </p:txBody>
      </p:sp>
      <p:cxnSp>
        <p:nvCxnSpPr>
          <p:cNvPr id="24584" name="Straight Arrow Connector 9"/>
          <p:cNvCxnSpPr>
            <a:cxnSpLocks noChangeShapeType="1"/>
            <a:stCxn id="24583" idx="1"/>
          </p:cNvCxnSpPr>
          <p:nvPr/>
        </p:nvCxnSpPr>
        <p:spPr bwMode="auto">
          <a:xfrm rot="10800000" flipV="1">
            <a:off x="2071688" y="5702300"/>
            <a:ext cx="4143375" cy="298450"/>
          </a:xfrm>
          <a:prstGeom prst="straightConnector1">
            <a:avLst/>
          </a:prstGeom>
          <a:noFill/>
          <a:ln w="38100" algn="ctr">
            <a:solidFill>
              <a:srgbClr val="C9C9C9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57250" y="428625"/>
            <a:ext cx="8001000" cy="1104900"/>
          </a:xfrm>
        </p:spPr>
        <p:txBody>
          <a:bodyPr/>
          <a:lstStyle/>
          <a:p>
            <a:r>
              <a:rPr lang="en-US" smtClean="0">
                <a:effectLst/>
              </a:rPr>
              <a:t>Objects Diagram for ClocksDemo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25675" y="2354263"/>
            <a:ext cx="2286000" cy="24320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2605088" y="2546350"/>
            <a:ext cx="868362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hours</a:t>
            </a:r>
            <a:endParaRPr lang="th-TH"/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2370138" y="3151188"/>
            <a:ext cx="11557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m</a:t>
            </a:r>
            <a:r>
              <a:rPr lang="en-US"/>
              <a:t>inutes</a:t>
            </a:r>
            <a:endParaRPr lang="th-TH"/>
          </a:p>
        </p:txBody>
      </p: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3733800" y="3194050"/>
            <a:ext cx="617538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07" name="Rectangle 15"/>
          <p:cNvSpPr>
            <a:spLocks noChangeArrowheads="1"/>
          </p:cNvSpPr>
          <p:nvPr/>
        </p:nvSpPr>
        <p:spPr bwMode="auto">
          <a:xfrm>
            <a:off x="2376488" y="3714750"/>
            <a:ext cx="2135187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currTimeString</a:t>
            </a:r>
            <a:endParaRPr lang="th-TH"/>
          </a:p>
        </p:txBody>
      </p:sp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3725863" y="4203700"/>
            <a:ext cx="571500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09" name="Rectangle 19"/>
          <p:cNvSpPr>
            <a:spLocks noChangeArrowheads="1"/>
          </p:cNvSpPr>
          <p:nvPr/>
        </p:nvSpPr>
        <p:spPr bwMode="auto">
          <a:xfrm>
            <a:off x="796925" y="2292350"/>
            <a:ext cx="8477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clock</a:t>
            </a:r>
          </a:p>
        </p:txBody>
      </p:sp>
      <p:sp>
        <p:nvSpPr>
          <p:cNvPr id="25610" name="Rectangle 35"/>
          <p:cNvSpPr>
            <a:spLocks noChangeArrowheads="1"/>
          </p:cNvSpPr>
          <p:nvPr/>
        </p:nvSpPr>
        <p:spPr bwMode="auto">
          <a:xfrm>
            <a:off x="796925" y="2714625"/>
            <a:ext cx="714375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cxnSp>
        <p:nvCxnSpPr>
          <p:cNvPr id="25611" name="Curved Connector 38"/>
          <p:cNvCxnSpPr>
            <a:cxnSpLocks noChangeShapeType="1"/>
            <a:endCxn id="25603" idx="1"/>
          </p:cNvCxnSpPr>
          <p:nvPr/>
        </p:nvCxnSpPr>
        <p:spPr bwMode="auto">
          <a:xfrm>
            <a:off x="1130300" y="2857500"/>
            <a:ext cx="1095375" cy="712788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Rectangle 22"/>
          <p:cNvSpPr>
            <a:spLocks noChangeArrowheads="1"/>
          </p:cNvSpPr>
          <p:nvPr/>
        </p:nvSpPr>
        <p:spPr bwMode="auto">
          <a:xfrm>
            <a:off x="2011363" y="1928813"/>
            <a:ext cx="27019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ClockDisplay object</a:t>
            </a:r>
          </a:p>
        </p:txBody>
      </p:sp>
      <p:sp>
        <p:nvSpPr>
          <p:cNvPr id="25613" name="Rectangle 23"/>
          <p:cNvSpPr>
            <a:spLocks noChangeArrowheads="1"/>
          </p:cNvSpPr>
          <p:nvPr/>
        </p:nvSpPr>
        <p:spPr bwMode="auto">
          <a:xfrm>
            <a:off x="3751263" y="2643188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Rectangle 26"/>
          <p:cNvSpPr>
            <a:spLocks noChangeArrowheads="1"/>
          </p:cNvSpPr>
          <p:nvPr/>
        </p:nvSpPr>
        <p:spPr bwMode="auto">
          <a:xfrm>
            <a:off x="5811838" y="2211388"/>
            <a:ext cx="2286000" cy="1431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Rectangle 27"/>
          <p:cNvSpPr>
            <a:spLocks noChangeArrowheads="1"/>
          </p:cNvSpPr>
          <p:nvPr/>
        </p:nvSpPr>
        <p:spPr bwMode="auto">
          <a:xfrm>
            <a:off x="5991225" y="2403475"/>
            <a:ext cx="137795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currValue</a:t>
            </a:r>
            <a:endParaRPr lang="th-TH"/>
          </a:p>
        </p:txBody>
      </p:sp>
      <p:sp>
        <p:nvSpPr>
          <p:cNvPr id="25616" name="Rectangle 28"/>
          <p:cNvSpPr>
            <a:spLocks noChangeArrowheads="1"/>
          </p:cNvSpPr>
          <p:nvPr/>
        </p:nvSpPr>
        <p:spPr bwMode="auto">
          <a:xfrm>
            <a:off x="5956300" y="3008313"/>
            <a:ext cx="141128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m</a:t>
            </a:r>
            <a:r>
              <a:rPr lang="en-US"/>
              <a:t>axValue</a:t>
            </a:r>
            <a:endParaRPr lang="th-TH"/>
          </a:p>
        </p:txBody>
      </p:sp>
      <p:sp>
        <p:nvSpPr>
          <p:cNvPr id="25617" name="Rectangle 29"/>
          <p:cNvSpPr>
            <a:spLocks noChangeArrowheads="1"/>
          </p:cNvSpPr>
          <p:nvPr/>
        </p:nvSpPr>
        <p:spPr bwMode="auto">
          <a:xfrm>
            <a:off x="7319963" y="3051175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18" name="Rectangle 32"/>
          <p:cNvSpPr>
            <a:spLocks noChangeArrowheads="1"/>
          </p:cNvSpPr>
          <p:nvPr/>
        </p:nvSpPr>
        <p:spPr bwMode="auto">
          <a:xfrm>
            <a:off x="5597525" y="1785938"/>
            <a:ext cx="29749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NumberDisplay object</a:t>
            </a:r>
          </a:p>
        </p:txBody>
      </p:sp>
      <p:sp>
        <p:nvSpPr>
          <p:cNvPr id="25619" name="Rectangle 33"/>
          <p:cNvSpPr>
            <a:spLocks noChangeArrowheads="1"/>
          </p:cNvSpPr>
          <p:nvPr/>
        </p:nvSpPr>
        <p:spPr bwMode="auto">
          <a:xfrm>
            <a:off x="7337425" y="2500313"/>
            <a:ext cx="617538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20" name="Rectangle 34"/>
          <p:cNvSpPr>
            <a:spLocks noChangeArrowheads="1"/>
          </p:cNvSpPr>
          <p:nvPr/>
        </p:nvSpPr>
        <p:spPr bwMode="auto">
          <a:xfrm>
            <a:off x="7378700" y="3000375"/>
            <a:ext cx="49053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24</a:t>
            </a:r>
            <a:endParaRPr lang="th-TH"/>
          </a:p>
        </p:txBody>
      </p:sp>
      <p:sp>
        <p:nvSpPr>
          <p:cNvPr id="25621" name="Rectangle 35"/>
          <p:cNvSpPr>
            <a:spLocks noChangeArrowheads="1"/>
          </p:cNvSpPr>
          <p:nvPr/>
        </p:nvSpPr>
        <p:spPr bwMode="auto">
          <a:xfrm>
            <a:off x="7369175" y="2470150"/>
            <a:ext cx="49053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14</a:t>
            </a:r>
            <a:endParaRPr lang="th-TH"/>
          </a:p>
        </p:txBody>
      </p:sp>
      <p:cxnSp>
        <p:nvCxnSpPr>
          <p:cNvPr id="25622" name="Straight Arrow Connector 37"/>
          <p:cNvCxnSpPr>
            <a:cxnSpLocks noChangeShapeType="1"/>
            <a:endCxn id="25614" idx="1"/>
          </p:cNvCxnSpPr>
          <p:nvPr/>
        </p:nvCxnSpPr>
        <p:spPr bwMode="auto">
          <a:xfrm>
            <a:off x="4083050" y="2857500"/>
            <a:ext cx="1728788" cy="698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3" name="Rectangle 38"/>
          <p:cNvSpPr>
            <a:spLocks noChangeArrowheads="1"/>
          </p:cNvSpPr>
          <p:nvPr/>
        </p:nvSpPr>
        <p:spPr bwMode="auto">
          <a:xfrm>
            <a:off x="5797550" y="4425950"/>
            <a:ext cx="2286000" cy="1431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24" name="Rectangle 39"/>
          <p:cNvSpPr>
            <a:spLocks noChangeArrowheads="1"/>
          </p:cNvSpPr>
          <p:nvPr/>
        </p:nvSpPr>
        <p:spPr bwMode="auto">
          <a:xfrm>
            <a:off x="5978525" y="4618038"/>
            <a:ext cx="13779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currValue</a:t>
            </a:r>
            <a:endParaRPr lang="th-TH"/>
          </a:p>
        </p:txBody>
      </p:sp>
      <p:sp>
        <p:nvSpPr>
          <p:cNvPr id="25625" name="Rectangle 40"/>
          <p:cNvSpPr>
            <a:spLocks noChangeArrowheads="1"/>
          </p:cNvSpPr>
          <p:nvPr/>
        </p:nvSpPr>
        <p:spPr bwMode="auto">
          <a:xfrm>
            <a:off x="5942013" y="5222875"/>
            <a:ext cx="14128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th-TH"/>
              <a:t>m</a:t>
            </a:r>
            <a:r>
              <a:rPr lang="en-US"/>
              <a:t>axValue</a:t>
            </a:r>
            <a:endParaRPr lang="th-TH"/>
          </a:p>
        </p:txBody>
      </p:sp>
      <p:sp>
        <p:nvSpPr>
          <p:cNvPr id="25626" name="Rectangle 41"/>
          <p:cNvSpPr>
            <a:spLocks noChangeArrowheads="1"/>
          </p:cNvSpPr>
          <p:nvPr/>
        </p:nvSpPr>
        <p:spPr bwMode="auto">
          <a:xfrm>
            <a:off x="7305675" y="5265738"/>
            <a:ext cx="617538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5583238" y="4000500"/>
            <a:ext cx="29749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NumberDisplay object</a:t>
            </a:r>
          </a:p>
        </p:txBody>
      </p:sp>
      <p:sp>
        <p:nvSpPr>
          <p:cNvPr id="25628" name="Rectangle 43"/>
          <p:cNvSpPr>
            <a:spLocks noChangeArrowheads="1"/>
          </p:cNvSpPr>
          <p:nvPr/>
        </p:nvSpPr>
        <p:spPr bwMode="auto">
          <a:xfrm>
            <a:off x="7323138" y="4714875"/>
            <a:ext cx="617537" cy="368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29" name="Rectangle 44"/>
          <p:cNvSpPr>
            <a:spLocks noChangeArrowheads="1"/>
          </p:cNvSpPr>
          <p:nvPr/>
        </p:nvSpPr>
        <p:spPr bwMode="auto">
          <a:xfrm>
            <a:off x="7366000" y="5214938"/>
            <a:ext cx="49053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60</a:t>
            </a:r>
            <a:endParaRPr lang="th-TH"/>
          </a:p>
        </p:txBody>
      </p:sp>
      <p:sp>
        <p:nvSpPr>
          <p:cNvPr id="25630" name="Rectangle 45"/>
          <p:cNvSpPr>
            <a:spLocks noChangeArrowheads="1"/>
          </p:cNvSpPr>
          <p:nvPr/>
        </p:nvSpPr>
        <p:spPr bwMode="auto">
          <a:xfrm>
            <a:off x="7356475" y="4684713"/>
            <a:ext cx="49053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19</a:t>
            </a:r>
            <a:endParaRPr lang="th-TH"/>
          </a:p>
        </p:txBody>
      </p:sp>
      <p:cxnSp>
        <p:nvCxnSpPr>
          <p:cNvPr id="25631" name="Straight Arrow Connector 47"/>
          <p:cNvCxnSpPr>
            <a:cxnSpLocks noChangeShapeType="1"/>
            <a:endCxn id="25623" idx="1"/>
          </p:cNvCxnSpPr>
          <p:nvPr/>
        </p:nvCxnSpPr>
        <p:spPr bwMode="auto">
          <a:xfrm>
            <a:off x="4011613" y="3357563"/>
            <a:ext cx="1785937" cy="17843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32" name="Rectangle 48"/>
          <p:cNvSpPr>
            <a:spLocks noChangeArrowheads="1"/>
          </p:cNvSpPr>
          <p:nvPr/>
        </p:nvSpPr>
        <p:spPr bwMode="auto">
          <a:xfrm>
            <a:off x="4368800" y="5286375"/>
            <a:ext cx="884238" cy="4587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14:19</a:t>
            </a:r>
            <a:endParaRPr lang="th-TH"/>
          </a:p>
        </p:txBody>
      </p:sp>
      <p:sp>
        <p:nvSpPr>
          <p:cNvPr id="25633" name="Rectangle 49"/>
          <p:cNvSpPr>
            <a:spLocks noChangeArrowheads="1"/>
          </p:cNvSpPr>
          <p:nvPr/>
        </p:nvSpPr>
        <p:spPr bwMode="auto">
          <a:xfrm>
            <a:off x="4011613" y="5756275"/>
            <a:ext cx="17621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String object</a:t>
            </a:r>
          </a:p>
        </p:txBody>
      </p:sp>
      <p:cxnSp>
        <p:nvCxnSpPr>
          <p:cNvPr id="25634" name="Straight Arrow Connector 51"/>
          <p:cNvCxnSpPr>
            <a:cxnSpLocks noChangeShapeType="1"/>
            <a:endCxn id="25632" idx="0"/>
          </p:cNvCxnSpPr>
          <p:nvPr/>
        </p:nvCxnSpPr>
        <p:spPr bwMode="auto">
          <a:xfrm>
            <a:off x="3940175" y="4429125"/>
            <a:ext cx="871538" cy="8572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4.  A More Graphical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Michael Kölling and Bruce Quig have developed a simple Canvas class for displaying text and basic shapes in a window.</a:t>
            </a:r>
          </a:p>
          <a:p>
            <a:pPr>
              <a:buFont typeface="Arial" pitchFamily="34" charset="0"/>
              <a:buChar char="•"/>
              <a:defRPr/>
            </a:pPr>
            <a:endParaRPr lang="en-US" smtClean="0"/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We can use Canvas to display the changing clock display instead of using stdout.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Canvas Class Diagram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428750"/>
            <a:ext cx="2786063" cy="528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5786438" y="1714500"/>
            <a:ext cx="2373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Only showing the</a:t>
            </a:r>
          </a:p>
          <a:p>
            <a:r>
              <a:rPr lang="en-US"/>
              <a:t>public methods</a:t>
            </a:r>
          </a:p>
          <a:p>
            <a:r>
              <a:rPr lang="en-US"/>
              <a:t>(the interface).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5786438" y="3157538"/>
            <a:ext cx="31115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use Canvas, we only</a:t>
            </a:r>
          </a:p>
          <a:p>
            <a:r>
              <a:rPr lang="en-US"/>
              <a:t>need to understand its</a:t>
            </a:r>
          </a:p>
          <a:p>
            <a:r>
              <a:rPr lang="en-US"/>
              <a:t>interface.</a:t>
            </a:r>
          </a:p>
          <a:p>
            <a:endParaRPr lang="en-US"/>
          </a:p>
          <a:p>
            <a:r>
              <a:rPr lang="en-US"/>
              <a:t>I don't care how it is</a:t>
            </a:r>
          </a:p>
          <a:p>
            <a:r>
              <a:rPr lang="en-US"/>
              <a:t>implemented.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Straight Arrow Connector 5"/>
          <p:cNvCxnSpPr>
            <a:cxnSpLocks noChangeShapeType="1"/>
          </p:cNvCxnSpPr>
          <p:nvPr/>
        </p:nvCxnSpPr>
        <p:spPr bwMode="auto">
          <a:xfrm rot="5400000">
            <a:off x="6607969" y="1893094"/>
            <a:ext cx="500063" cy="428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ClockCanvasDemo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243013"/>
            <a:ext cx="8572500" cy="5257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class ClockCanvasDemo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public static void main(String[] args)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Canvas canvas = new Canvas("Clock Demo",300,150, Color.white);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canvas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.setVisible(true);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canvas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.setFont( new Font("Dialog", Font.PLAIN, 96));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ClockDisplay clock = new ClockDisplay();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clock.setTime(14, 10);  // set time to 14:10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while(true)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clock.minIncrement();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canvas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.erase();      // clear the canvas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canvas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.drawString( clock.getTime(), 30, 100);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canvas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.wait(100);    // slow down the looping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}  // end of main()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 // end of ClockCanvasDemo class</a:t>
            </a: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TextBox 3"/>
          <p:cNvSpPr txBox="1">
            <a:spLocks noChangeArrowheads="1"/>
          </p:cNvSpPr>
          <p:nvPr/>
        </p:nvSpPr>
        <p:spPr bwMode="auto">
          <a:xfrm>
            <a:off x="6929438" y="785813"/>
            <a:ext cx="1903412" cy="120015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Using Canvas</a:t>
            </a:r>
          </a:p>
          <a:p>
            <a:r>
              <a:rPr lang="en-US"/>
              <a:t>(compare to </a:t>
            </a:r>
          </a:p>
          <a:p>
            <a:r>
              <a:rPr lang="en-US"/>
              <a:t>slide 21)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Compilation and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8388"/>
            <a:ext cx="6519863" cy="8763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$ javac *.java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$ java ClockCanvasDemo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938" y="1928813"/>
            <a:ext cx="3381375" cy="10128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latin typeface="+mn-lt"/>
              </a:rPr>
              <a:t>Compilation includes </a:t>
            </a:r>
            <a:br>
              <a:rPr lang="en-US" sz="2000" b="1">
                <a:latin typeface="+mn-lt"/>
              </a:rPr>
            </a:br>
            <a:r>
              <a:rPr lang="en-US" sz="2000" b="1">
                <a:latin typeface="+mn-lt"/>
              </a:rPr>
              <a:t>ClockCanvasDemo.java and</a:t>
            </a:r>
            <a:br>
              <a:rPr lang="en-US" sz="2000" b="1">
                <a:latin typeface="+mn-lt"/>
              </a:rPr>
            </a:br>
            <a:r>
              <a:rPr lang="en-US" sz="2000" b="1">
                <a:latin typeface="+mn-lt"/>
              </a:rPr>
              <a:t>Canvas.java</a:t>
            </a:r>
            <a:endParaRPr lang="th-TH">
              <a:latin typeface="+mn-lt"/>
            </a:endParaRPr>
          </a:p>
        </p:txBody>
      </p:sp>
      <p:cxnSp>
        <p:nvCxnSpPr>
          <p:cNvPr id="29701" name="Straight Arrow Connector 4"/>
          <p:cNvCxnSpPr>
            <a:cxnSpLocks noChangeShapeType="1"/>
            <a:stCxn id="4" idx="1"/>
          </p:cNvCxnSpPr>
          <p:nvPr/>
        </p:nvCxnSpPr>
        <p:spPr bwMode="auto">
          <a:xfrm rot="10800000" flipV="1">
            <a:off x="3214688" y="2435225"/>
            <a:ext cx="2000250" cy="1365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3671888"/>
            <a:ext cx="2933700" cy="168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1.  Modularization and Abstraction</a:t>
            </a:r>
            <a:endParaRPr lang="en-GB" sz="4000" smtClean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885950"/>
            <a:ext cx="6805612" cy="4114800"/>
          </a:xfrm>
        </p:spPr>
        <p:txBody>
          <a:bodyPr/>
          <a:lstStyle/>
          <a:p>
            <a:r>
              <a:rPr lang="en-GB" i="1" smtClean="0">
                <a:solidFill>
                  <a:schemeClr val="tx2"/>
                </a:solidFill>
                <a:effectLst/>
              </a:rPr>
              <a:t>Modularization</a:t>
            </a:r>
            <a:r>
              <a:rPr lang="en-GB" smtClean="0">
                <a:effectLst/>
              </a:rPr>
              <a:t> divides a problem into </a:t>
            </a:r>
            <a:br>
              <a:rPr lang="en-GB" smtClean="0">
                <a:effectLst/>
              </a:rPr>
            </a:br>
            <a:r>
              <a:rPr lang="en-GB" smtClean="0">
                <a:effectLst/>
              </a:rPr>
              <a:t>simpler sub-parts, which can be built separately, and which interact in simple ways. </a:t>
            </a:r>
          </a:p>
          <a:p>
            <a:endParaRPr lang="en-GB" smtClean="0">
              <a:effectLst/>
            </a:endParaRPr>
          </a:p>
          <a:p>
            <a:r>
              <a:rPr lang="en-GB" i="1" smtClean="0">
                <a:solidFill>
                  <a:schemeClr val="tx2"/>
                </a:solidFill>
                <a:effectLst/>
              </a:rPr>
              <a:t>Abstraction</a:t>
            </a:r>
            <a:r>
              <a:rPr lang="en-GB" smtClean="0">
                <a:effectLst/>
              </a:rPr>
              <a:t> is the ability to ignore low level details of a problem to focus on the higher levels.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0" y="2214563"/>
            <a:ext cx="1889125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01" name="Picture 5" descr="C:\Documents and Settings\staff\Desktop\2006-Ford-Tungsten-GT-FA-1600x1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5572125"/>
            <a:ext cx="257968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Use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075"/>
            <a:ext cx="7772400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Use </a:t>
            </a:r>
            <a:r>
              <a:rPr lang="en-US" i="1" smtClean="0">
                <a:solidFill>
                  <a:schemeClr val="tx2"/>
                </a:solidFill>
              </a:rPr>
              <a:t>modularization</a:t>
            </a:r>
            <a:r>
              <a:rPr lang="en-US" smtClean="0"/>
              <a:t> to split a programming problem into sub-parts (modules).</a:t>
            </a:r>
          </a:p>
          <a:p>
            <a:pPr lvl="1">
              <a:defRPr/>
            </a:pPr>
            <a:r>
              <a:rPr lang="en-US" smtClean="0"/>
              <a:t>implement the modules</a:t>
            </a:r>
          </a:p>
          <a:p>
            <a:pPr>
              <a:buFont typeface="Arial" pitchFamily="34" charset="0"/>
              <a:buChar char="•"/>
              <a:defRPr/>
            </a:pPr>
            <a:endParaRPr lang="en-US" smtClean="0"/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The implementation of the complete program will be easier, since </a:t>
            </a:r>
            <a:r>
              <a:rPr lang="en-US" i="1" smtClean="0">
                <a:solidFill>
                  <a:schemeClr val="tx2"/>
                </a:solidFill>
              </a:rPr>
              <a:t>abstraction</a:t>
            </a:r>
            <a:r>
              <a:rPr lang="en-US" smtClean="0"/>
              <a:t> can be used to write software in terms of the modules.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e.g. Robot Software</a:t>
            </a:r>
          </a:p>
        </p:txBody>
      </p:sp>
      <p:pic>
        <p:nvPicPr>
          <p:cNvPr id="6147" name="Picture 2" descr="C:\Documents and Settings\staff\Desktop\skilligent-ap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3" y="1706563"/>
            <a:ext cx="6605587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7358063" y="1347788"/>
            <a:ext cx="1262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Modules</a:t>
            </a:r>
          </a:p>
          <a:p>
            <a:r>
              <a:rPr lang="en-US"/>
              <a:t>("black </a:t>
            </a:r>
          </a:p>
          <a:p>
            <a:r>
              <a:rPr lang="en-US"/>
              <a:t>boxes")</a:t>
            </a: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7215188" y="3357563"/>
            <a:ext cx="16192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Abstraction</a:t>
            </a:r>
          </a:p>
          <a:p>
            <a:r>
              <a:rPr lang="en-US"/>
              <a:t>"links" the</a:t>
            </a:r>
          </a:p>
          <a:p>
            <a:r>
              <a:rPr lang="en-US"/>
              <a:t>modules</a:t>
            </a:r>
          </a:p>
          <a:p>
            <a:r>
              <a:rPr lang="en-US"/>
              <a:t>together</a:t>
            </a:r>
          </a:p>
          <a:p>
            <a:r>
              <a:rPr lang="en-US"/>
              <a:t>using their</a:t>
            </a:r>
          </a:p>
          <a:p>
            <a:r>
              <a:rPr lang="en-US"/>
              <a:t>visible</a:t>
            </a:r>
          </a:p>
          <a:p>
            <a:r>
              <a:rPr lang="en-US"/>
              <a:t>interfaces.</a:t>
            </a:r>
          </a:p>
        </p:txBody>
      </p:sp>
      <p:cxnSp>
        <p:nvCxnSpPr>
          <p:cNvPr id="6150" name="Straight Arrow Connector 7"/>
          <p:cNvCxnSpPr>
            <a:cxnSpLocks noChangeShapeType="1"/>
          </p:cNvCxnSpPr>
          <p:nvPr/>
        </p:nvCxnSpPr>
        <p:spPr bwMode="auto">
          <a:xfrm rot="10800000" flipV="1">
            <a:off x="6786563" y="1714500"/>
            <a:ext cx="500062" cy="2857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1" name="Straight Arrow Connector 9"/>
          <p:cNvCxnSpPr>
            <a:cxnSpLocks noChangeShapeType="1"/>
            <a:stCxn id="6148" idx="1"/>
          </p:cNvCxnSpPr>
          <p:nvPr/>
        </p:nvCxnSpPr>
        <p:spPr bwMode="auto">
          <a:xfrm rot="10800000" flipV="1">
            <a:off x="6858000" y="1947863"/>
            <a:ext cx="500063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2" name="Straight Arrow Connector 11"/>
          <p:cNvCxnSpPr>
            <a:cxnSpLocks noChangeShapeType="1"/>
          </p:cNvCxnSpPr>
          <p:nvPr/>
        </p:nvCxnSpPr>
        <p:spPr bwMode="auto">
          <a:xfrm rot="5400000">
            <a:off x="6429375" y="2643188"/>
            <a:ext cx="1285875" cy="571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013"/>
            <a:ext cx="7772400" cy="401955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Use modularization to split a programming problem into </a:t>
            </a:r>
            <a:r>
              <a:rPr lang="en-US" i="1" smtClean="0">
                <a:solidFill>
                  <a:schemeClr val="tx2"/>
                </a:solidFill>
              </a:rPr>
              <a:t>objects</a:t>
            </a:r>
            <a:r>
              <a:rPr lang="en-US" smtClean="0"/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Implement the </a:t>
            </a:r>
            <a:r>
              <a:rPr lang="en-US" i="1" smtClean="0">
                <a:solidFill>
                  <a:schemeClr val="tx2"/>
                </a:solidFill>
              </a:rPr>
              <a:t>classes</a:t>
            </a:r>
            <a:r>
              <a:rPr lang="en-US" smtClean="0"/>
              <a:t> for the objects.</a:t>
            </a:r>
          </a:p>
          <a:p>
            <a:pPr>
              <a:buFont typeface="Arial" pitchFamily="34" charset="0"/>
              <a:buChar char="•"/>
              <a:defRPr/>
            </a:pPr>
            <a:endParaRPr lang="en-US" smtClean="0"/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The implementation of the class for the complete program will be easier, since abstraction can be used to write the class in terms of other classes (yours and predefined ones). </a:t>
            </a:r>
          </a:p>
          <a:p>
            <a:pPr>
              <a:buFont typeface="Arial" pitchFamily="34" charset="0"/>
              <a:buChar char="•"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e.g. Airport Control System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857375"/>
            <a:ext cx="4953000" cy="3714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286375" y="1643063"/>
            <a:ext cx="34274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Classes for: </a:t>
            </a:r>
          </a:p>
          <a:p>
            <a:r>
              <a:rPr lang="en-US"/>
              <a:t>Plane, Gate, Luggage,</a:t>
            </a:r>
          </a:p>
          <a:p>
            <a:r>
              <a:rPr lang="en-US"/>
              <a:t>Passenger, etc.</a:t>
            </a:r>
          </a:p>
          <a:p>
            <a:endParaRPr lang="en-US"/>
          </a:p>
          <a:p>
            <a:r>
              <a:rPr lang="en-US"/>
              <a:t>Use them to create objects</a:t>
            </a:r>
          </a:p>
          <a:p>
            <a:r>
              <a:rPr lang="en-US"/>
              <a:t>such as plane1, plane2,</a:t>
            </a:r>
            <a:br>
              <a:rPr lang="en-US"/>
            </a:br>
            <a:r>
              <a:rPr lang="en-US"/>
              <a:t>gate2, myLuggage</a:t>
            </a:r>
          </a:p>
          <a:p>
            <a:endParaRPr lang="en-US"/>
          </a:p>
          <a:p>
            <a:r>
              <a:rPr lang="en-US"/>
              <a:t>Abstraction simplifies the</a:t>
            </a:r>
          </a:p>
          <a:p>
            <a:r>
              <a:rPr lang="en-US"/>
              <a:t>communication between</a:t>
            </a:r>
          </a:p>
          <a:p>
            <a:r>
              <a:rPr lang="en-US"/>
              <a:t>the objects; only use their</a:t>
            </a:r>
          </a:p>
          <a:p>
            <a:r>
              <a:rPr lang="en-US"/>
              <a:t>visible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2.  A Digital Clock</a:t>
            </a:r>
          </a:p>
        </p:txBody>
      </p:sp>
      <p:pic>
        <p:nvPicPr>
          <p:cNvPr id="9219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19513" y="3759200"/>
            <a:ext cx="1924050" cy="1098550"/>
          </a:xfrm>
        </p:spPr>
      </p:pic>
      <p:sp>
        <p:nvSpPr>
          <p:cNvPr id="9220" name="Text Placeholder 3"/>
          <p:cNvSpPr>
            <a:spLocks noGrp="1"/>
          </p:cNvSpPr>
          <p:nvPr>
            <p:ph type="body" idx="4294967295"/>
          </p:nvPr>
        </p:nvSpPr>
        <p:spPr>
          <a:xfrm>
            <a:off x="838200" y="1981200"/>
            <a:ext cx="7772400" cy="1162050"/>
          </a:xfrm>
          <a:noFill/>
          <a:ln w="9525"/>
        </p:spPr>
        <p:txBody>
          <a:bodyPr/>
          <a:lstStyle/>
          <a:p>
            <a:r>
              <a:rPr lang="en-US" smtClean="0">
                <a:effectLst/>
              </a:rPr>
              <a:t>Implement a digital clock display, which shows the hours (0-23) and minutes (0-59).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effectLst/>
              </a:rPr>
              <a:t>Modularizing the Clock Display</a:t>
            </a:r>
          </a:p>
        </p:txBody>
      </p:sp>
      <p:grpSp>
        <p:nvGrpSpPr>
          <p:cNvPr id="10243" name="Group 8"/>
          <p:cNvGrpSpPr>
            <a:grpSpLocks/>
          </p:cNvGrpSpPr>
          <p:nvPr/>
        </p:nvGrpSpPr>
        <p:grpSpPr bwMode="auto">
          <a:xfrm>
            <a:off x="5786438" y="5214938"/>
            <a:ext cx="2578100" cy="1168400"/>
            <a:chOff x="4953000" y="4267200"/>
            <a:chExt cx="2578100" cy="1168400"/>
          </a:xfrm>
        </p:grpSpPr>
        <p:pic>
          <p:nvPicPr>
            <p:cNvPr id="1024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3000" y="4267200"/>
              <a:ext cx="1282700" cy="116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8400" y="4267200"/>
              <a:ext cx="1282700" cy="116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7225" y="1643063"/>
            <a:ext cx="7772400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Divide the clock display problem into two parts</a:t>
            </a:r>
          </a:p>
          <a:p>
            <a:pPr lvl="1">
              <a:defRPr/>
            </a:pPr>
            <a:r>
              <a:rPr lang="en-US" smtClean="0"/>
              <a:t>how to display the hours</a:t>
            </a:r>
          </a:p>
          <a:p>
            <a:pPr lvl="1">
              <a:defRPr/>
            </a:pPr>
            <a:r>
              <a:rPr lang="en-US" smtClean="0"/>
              <a:t>how to display the minutes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We need two number display objects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We need a NumberDisplay class</a:t>
            </a:r>
          </a:p>
        </p:txBody>
      </p:sp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2857500" y="5514975"/>
            <a:ext cx="2714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two NumberDisplay</a:t>
            </a:r>
          </a:p>
          <a:p>
            <a:r>
              <a:rPr lang="en-US"/>
              <a:t>objects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58&quot;&gt;&lt;/object&gt;&lt;object type=&quot;2&quot; unique_id=&quot;10159&quot;&gt;&lt;object type=&quot;3&quot; unique_id=&quot;10160&quot;&gt;&lt;property id=&quot;20148&quot; value=&quot;5&quot;/&gt;&lt;property id=&quot;20300&quot; value=&quot;Slide 1 - &amp;quot;242-210 F II&amp;quot;&quot;/&gt;&lt;property id=&quot;20307&quot; value=&quot;278&quot;/&gt;&lt;/object&gt;&lt;object type=&quot;3&quot; unique_id=&quot;10161&quot;&gt;&lt;property id=&quot;20148&quot; value=&quot;5&quot;/&gt;&lt;property id=&quot;20300&quot; value=&quot;Slide 2 - &amp;quot;Topics&amp;quot;&quot;/&gt;&lt;property id=&quot;20307&quot; value=&quot;298&quot;/&gt;&lt;/object&gt;&lt;object type=&quot;3&quot; unique_id=&quot;10162&quot;&gt;&lt;property id=&quot;20148&quot; value=&quot;5&quot;/&gt;&lt;property id=&quot;20300&quot; value=&quot;Slide 3 - &amp;quot;1.  Modularization and Abstraction&amp;quot;&quot;/&gt;&lt;property id=&quot;20307&quot; value=&quot;258&quot;/&gt;&lt;/object&gt;&lt;object type=&quot;3&quot; unique_id=&quot;10163&quot;&gt;&lt;property id=&quot;20148&quot; value=&quot;5&quot;/&gt;&lt;property id=&quot;20300&quot; value=&quot;Slide 4 - &amp;quot;Use in Programming&amp;quot;&quot;/&gt;&lt;property id=&quot;20307&quot; value=&quot;279&quot;/&gt;&lt;/object&gt;&lt;object type=&quot;3&quot; unique_id=&quot;10164&quot;&gt;&lt;property id=&quot;20148&quot; value=&quot;5&quot;/&gt;&lt;property id=&quot;20300&quot; value=&quot;Slide 5 - &amp;quot;e.g. Robot Software&amp;quot;&quot;/&gt;&lt;property id=&quot;20307&quot; value=&quot;299&quot;/&gt;&lt;/object&gt;&lt;object type=&quot;3&quot; unique_id=&quot;10165&quot;&gt;&lt;property id=&quot;20148&quot; value=&quot;5&quot;/&gt;&lt;property id=&quot;20300&quot; value=&quot;Slide 6 - &amp;quot;Use in OOP&amp;quot;&quot;/&gt;&lt;property id=&quot;20307&quot; value=&quot;280&quot;/&gt;&lt;/object&gt;&lt;object type=&quot;3&quot; unique_id=&quot;10166&quot;&gt;&lt;property id=&quot;20148&quot; value=&quot;5&quot;/&gt;&lt;property id=&quot;20300&quot; value=&quot;Slide 7 - &amp;quot;e.g. Airport Control System&amp;quot;&quot;/&gt;&lt;property id=&quot;20307&quot; value=&quot;300&quot;/&gt;&lt;/object&gt;&lt;object type=&quot;3&quot; unique_id=&quot;10167&quot;&gt;&lt;property id=&quot;20148&quot; value=&quot;5&quot;/&gt;&lt;property id=&quot;20300&quot; value=&quot;Slide 8 - &amp;quot;2.  A Digital Clock&amp;quot;&quot;/&gt;&lt;property id=&quot;20307&quot; value=&quot;257&quot;/&gt;&lt;/object&gt;&lt;object type=&quot;3&quot; unique_id=&quot;10168&quot;&gt;&lt;property id=&quot;20148&quot; value=&quot;5&quot;/&gt;&lt;property id=&quot;20300&quot; value=&quot;Slide 9 - &amp;quot;Modularizing the Clock Display&amp;quot;&quot;/&gt;&lt;property id=&quot;20307&quot; value=&quot;259&quot;/&gt;&lt;/object&gt;&lt;object type=&quot;3&quot; unique_id=&quot;10169&quot;&gt;&lt;property id=&quot;20148&quot; value=&quot;5&quot;/&gt;&lt;property id=&quot;20300&quot; value=&quot;Slide 10 - &amp;quot;Objects Diagram&amp;quot;&quot;/&gt;&lt;property id=&quot;20307&quot; value=&quot;301&quot;/&gt;&lt;/object&gt;&lt;object type=&quot;3&quot; unique_id=&quot;10170&quot;&gt;&lt;property id=&quot;20148&quot; value=&quot;5&quot;/&gt;&lt;property id=&quot;20300&quot; value=&quot;Slide 11 - &amp;quot;NumberDisplay Interface&amp;quot;&quot;/&gt;&lt;property id=&quot;20307&quot; value=&quot;281&quot;/&gt;&lt;/object&gt;&lt;object type=&quot;3&quot; unique_id=&quot;10171&quot;&gt;&lt;property id=&quot;20148&quot; value=&quot;5&quot;/&gt;&lt;property id=&quot;20300&quot; value=&quot;Slide 12 - &amp;quot;The NumberDisplay Class&amp;quot;&quot;/&gt;&lt;property id=&quot;20307&quot; value=&quot;282&quot;/&gt;&lt;/object&gt;&lt;object type=&quot;3&quot; unique_id=&quot;10172&quot;&gt;&lt;property id=&quot;20148&quot; value=&quot;5&quot;/&gt;&lt;property id=&quot;20300&quot; value=&quot;Slide 13&quot;/&gt;&lt;property id=&quot;20307&quot; value=&quot;283&quot;/&gt;&lt;/object&gt;&lt;object type=&quot;3&quot; unique_id=&quot;10173&quot;&gt;&lt;property id=&quot;20148&quot; value=&quot;5&quot;/&gt;&lt;property id=&quot;20300&quot; value=&quot;Slide 14&quot;/&gt;&lt;property id=&quot;20307&quot; value=&quot;284&quot;/&gt;&lt;/object&gt;&lt;object type=&quot;3&quot; unique_id=&quot;10174&quot;&gt;&lt;property id=&quot;20148&quot; value=&quot;5&quot;/&gt;&lt;property id=&quot;20300&quot; value=&quot;Slide 15 - &amp;quot;ClockDisplay Interface&amp;quot;&quot;/&gt;&lt;property id=&quot;20307&quot; value=&quot;285&quot;/&gt;&lt;/object&gt;&lt;object type=&quot;3&quot; unique_id=&quot;10175&quot;&gt;&lt;property id=&quot;20148&quot; value=&quot;5&quot;/&gt;&lt;property id=&quot;20300&quot; value=&quot;Slide 16 - &amp;quot;The ClockDisplay Class&amp;quot;&quot;/&gt;&lt;property id=&quot;20307&quot; value=&quot;286&quot;/&gt;&lt;/object&gt;&lt;object type=&quot;3&quot; unique_id=&quot;10176&quot;&gt;&lt;property id=&quot;20148&quot; value=&quot;5&quot;/&gt;&lt;property id=&quot;20300&quot; value=&quot;Slide 17&quot;/&gt;&lt;property id=&quot;20307&quot; value=&quot;287&quot;/&gt;&lt;/object&gt;&lt;object type=&quot;3&quot; unique_id=&quot;10177&quot;&gt;&lt;property id=&quot;20148&quot; value=&quot;5&quot;/&gt;&lt;property id=&quot;20300&quot; value=&quot;Slide 18&quot;/&gt;&lt;property id=&quot;20307&quot; value=&quot;288&quot;/&gt;&lt;/object&gt;&lt;object type=&quot;3&quot; unique_id=&quot;10178&quot;&gt;&lt;property id=&quot;20148&quot; value=&quot;5&quot;/&gt;&lt;property id=&quot;20300&quot; value=&quot;Slide 19&quot;/&gt;&lt;property id=&quot;20307&quot; value=&quot;289&quot;/&gt;&lt;/object&gt;&lt;object type=&quot;3&quot; unique_id=&quot;10179&quot;&gt;&lt;property id=&quot;20148&quot; value=&quot;5&quot;/&gt;&lt;property id=&quot;20300&quot; value=&quot;Slide 20 - &amp;quot;Classes Diagram&amp;quot;&quot;/&gt;&lt;property id=&quot;20307&quot; value=&quot;261&quot;/&gt;&lt;/object&gt;&lt;object type=&quot;3&quot; unique_id=&quot;10180&quot;&gt;&lt;property id=&quot;20148&quot; value=&quot;5&quot;/&gt;&lt;property id=&quot;20300&quot; value=&quot;Slide 21 - &amp;quot;3.  Using ClockDisplay&amp;quot;&quot;/&gt;&lt;property id=&quot;20307&quot; value=&quot;290&quot;/&gt;&lt;/object&gt;&lt;object type=&quot;3&quot; unique_id=&quot;10181&quot;&gt;&lt;property id=&quot;20148&quot; value=&quot;5&quot;/&gt;&lt;property id=&quot;20300&quot; value=&quot;Slide 22&quot;/&gt;&lt;property id=&quot;20307&quot; value=&quot;291&quot;/&gt;&lt;/object&gt;&lt;object type=&quot;3&quot; unique_id=&quot;10182&quot;&gt;&lt;property id=&quot;20148&quot; value=&quot;5&quot;/&gt;&lt;property id=&quot;20300&quot; value=&quot;Slide 23 - &amp;quot;Compilation and Execution&amp;quot;&quot;/&gt;&lt;property id=&quot;20307&quot; value=&quot;292&quot;/&gt;&lt;/object&gt;&lt;object type=&quot;3&quot; unique_id=&quot;10183&quot;&gt;&lt;property id=&quot;20148&quot; value=&quot;5&quot;/&gt;&lt;property id=&quot;20300&quot; value=&quot;Slide 24 - &amp;quot;Objects Diagram for ClocksDemo&amp;quot;&quot;/&gt;&lt;property id=&quot;20307&quot; value=&quot;293&quot;/&gt;&lt;/object&gt;&lt;object type=&quot;3&quot; unique_id=&quot;10184&quot;&gt;&lt;property id=&quot;20148&quot; value=&quot;5&quot;/&gt;&lt;property id=&quot;20300&quot; value=&quot;Slide 25 - &amp;quot;4.  A More Graphical Clock&amp;quot;&quot;/&gt;&lt;property id=&quot;20307&quot; value=&quot;294&quot;/&gt;&lt;/object&gt;&lt;object type=&quot;3&quot; unique_id=&quot;10185&quot;&gt;&lt;property id=&quot;20148&quot; value=&quot;5&quot;/&gt;&lt;property id=&quot;20300&quot; value=&quot;Slide 26 - &amp;quot;Canvas Class Diagram&amp;quot;&quot;/&gt;&lt;property id=&quot;20307&quot; value=&quot;295&quot;/&gt;&lt;/object&gt;&lt;object type=&quot;3&quot; unique_id=&quot;10186&quot;&gt;&lt;property id=&quot;20148&quot; value=&quot;5&quot;/&gt;&lt;property id=&quot;20300&quot; value=&quot;Slide 27 - &amp;quot;ClockCanvasDemo&amp;quot;&quot;/&gt;&lt;property id=&quot;20307&quot; value=&quot;296&quot;/&gt;&lt;/object&gt;&lt;object type=&quot;3&quot; unique_id=&quot;10187&quot;&gt;&lt;property id=&quot;20148&quot; value=&quot;5&quot;/&gt;&lt;property id=&quot;20300&quot; value=&quot;Slide 28 - &amp;quot;Compilation and Execution&amp;quot;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1_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1026</TotalTime>
  <Words>1066</Words>
  <Application>Microsoft Office PowerPoint</Application>
  <PresentationFormat>On-screen Show (4:3)</PresentationFormat>
  <Paragraphs>280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Times New Roman</vt:lpstr>
      <vt:lpstr>Arial</vt:lpstr>
      <vt:lpstr>Monotype Sorts</vt:lpstr>
      <vt:lpstr>Courier New</vt:lpstr>
      <vt:lpstr>Cordia New</vt:lpstr>
      <vt:lpstr>Angsana New</vt:lpstr>
      <vt:lpstr>1_diamonds.ppt - Diamond</vt:lpstr>
      <vt:lpstr>242-210 PF II</vt:lpstr>
      <vt:lpstr>Topics</vt:lpstr>
      <vt:lpstr>1.  Modularization and Abstraction</vt:lpstr>
      <vt:lpstr>Use in Programming</vt:lpstr>
      <vt:lpstr>e.g. Robot Software</vt:lpstr>
      <vt:lpstr>Use in OOP</vt:lpstr>
      <vt:lpstr>e.g. Airport Control System</vt:lpstr>
      <vt:lpstr>2.  A Digital Clock</vt:lpstr>
      <vt:lpstr>Modularizing the Clock Display</vt:lpstr>
      <vt:lpstr>Objects Diagram</vt:lpstr>
      <vt:lpstr>NumberDisplay Interface</vt:lpstr>
      <vt:lpstr>The NumberDisplay Class</vt:lpstr>
      <vt:lpstr>Slide 13</vt:lpstr>
      <vt:lpstr>Slide 14</vt:lpstr>
      <vt:lpstr>ClockDisplay Interface</vt:lpstr>
      <vt:lpstr>The ClockDisplay Class</vt:lpstr>
      <vt:lpstr>Slide 17</vt:lpstr>
      <vt:lpstr>Slide 18</vt:lpstr>
      <vt:lpstr>Slide 19</vt:lpstr>
      <vt:lpstr>Classes Diagram</vt:lpstr>
      <vt:lpstr>3.  Using ClockDisplay</vt:lpstr>
      <vt:lpstr>Slide 22</vt:lpstr>
      <vt:lpstr>Compilation and Execution</vt:lpstr>
      <vt:lpstr>Objects Diagram for ClocksDemo</vt:lpstr>
      <vt:lpstr>4.  A More Graphical Clock</vt:lpstr>
      <vt:lpstr>Canvas Class Diagram</vt:lpstr>
      <vt:lpstr>ClockCanvasDemo</vt:lpstr>
      <vt:lpstr>Compilation and Execution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3</dc:title>
  <dc:creator>David J. Barnes, Michael Kölling</dc:creator>
  <dc:description>Copyright © David J. Barnes, Michael Kölling</dc:description>
  <cp:lastModifiedBy>samit</cp:lastModifiedBy>
  <cp:revision>117</cp:revision>
  <cp:lastPrinted>2003-09-01T07:03:17Z</cp:lastPrinted>
  <dcterms:created xsi:type="dcterms:W3CDTF">2009-04-22T19:24:48Z</dcterms:created>
  <dcterms:modified xsi:type="dcterms:W3CDTF">2015-01-21T02:55:00Z</dcterms:modified>
</cp:coreProperties>
</file>