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0"/>
  </p:notesMasterIdLst>
  <p:handoutMasterIdLst>
    <p:handoutMasterId r:id="rId81"/>
  </p:handoutMasterIdLst>
  <p:sldIdLst>
    <p:sldId id="297" r:id="rId2"/>
    <p:sldId id="25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6" r:id="rId11"/>
    <p:sldId id="337" r:id="rId12"/>
    <p:sldId id="338" r:id="rId13"/>
    <p:sldId id="350" r:id="rId14"/>
    <p:sldId id="339" r:id="rId15"/>
    <p:sldId id="340" r:id="rId16"/>
    <p:sldId id="341" r:id="rId17"/>
    <p:sldId id="351" r:id="rId18"/>
    <p:sldId id="353" r:id="rId19"/>
    <p:sldId id="354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6" r:id="rId29"/>
    <p:sldId id="357" r:id="rId30"/>
    <p:sldId id="358" r:id="rId31"/>
    <p:sldId id="359" r:id="rId32"/>
    <p:sldId id="258" r:id="rId33"/>
    <p:sldId id="260" r:id="rId34"/>
    <p:sldId id="355" r:id="rId35"/>
    <p:sldId id="360" r:id="rId36"/>
    <p:sldId id="298" r:id="rId37"/>
    <p:sldId id="299" r:id="rId38"/>
    <p:sldId id="300" r:id="rId39"/>
    <p:sldId id="301" r:id="rId40"/>
    <p:sldId id="262" r:id="rId41"/>
    <p:sldId id="302" r:id="rId42"/>
    <p:sldId id="303" r:id="rId43"/>
    <p:sldId id="304" r:id="rId44"/>
    <p:sldId id="289" r:id="rId45"/>
    <p:sldId id="287" r:id="rId46"/>
    <p:sldId id="311" r:id="rId47"/>
    <p:sldId id="312" r:id="rId48"/>
    <p:sldId id="313" r:id="rId49"/>
    <p:sldId id="314" r:id="rId50"/>
    <p:sldId id="271" r:id="rId51"/>
    <p:sldId id="291" r:id="rId52"/>
    <p:sldId id="292" r:id="rId53"/>
    <p:sldId id="293" r:id="rId54"/>
    <p:sldId id="294" r:id="rId55"/>
    <p:sldId id="305" r:id="rId56"/>
    <p:sldId id="274" r:id="rId57"/>
    <p:sldId id="306" r:id="rId58"/>
    <p:sldId id="295" r:id="rId59"/>
    <p:sldId id="275" r:id="rId60"/>
    <p:sldId id="315" r:id="rId61"/>
    <p:sldId id="317" r:id="rId62"/>
    <p:sldId id="318" r:id="rId63"/>
    <p:sldId id="319" r:id="rId64"/>
    <p:sldId id="316" r:id="rId65"/>
    <p:sldId id="321" r:id="rId66"/>
    <p:sldId id="277" r:id="rId67"/>
    <p:sldId id="278" r:id="rId68"/>
    <p:sldId id="322" r:id="rId69"/>
    <p:sldId id="323" r:id="rId70"/>
    <p:sldId id="324" r:id="rId71"/>
    <p:sldId id="280" r:id="rId72"/>
    <p:sldId id="325" r:id="rId73"/>
    <p:sldId id="326" r:id="rId74"/>
    <p:sldId id="327" r:id="rId75"/>
    <p:sldId id="307" r:id="rId76"/>
    <p:sldId id="308" r:id="rId77"/>
    <p:sldId id="310" r:id="rId78"/>
    <p:sldId id="309" r:id="rId79"/>
  </p:sldIdLst>
  <p:sldSz cx="9144000" cy="6858000" type="screen4x3"/>
  <p:notesSz cx="6669088" cy="9928225"/>
  <p:custDataLst>
    <p:tags r:id="rId8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007E4F"/>
    <a:srgbClr val="FFD85B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0" autoAdjust="0"/>
    <p:restoredTop sz="86333" autoAdjust="0"/>
  </p:normalViewPr>
  <p:slideViewPr>
    <p:cSldViewPr>
      <p:cViewPr varScale="1">
        <p:scale>
          <a:sx n="94" d="100"/>
          <a:sy n="94" d="100"/>
        </p:scale>
        <p:origin x="-125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"/>
    </p:cViewPr>
  </p:sorterViewPr>
  <p:notesViewPr>
    <p:cSldViewPr>
      <p:cViewPr>
        <p:scale>
          <a:sx n="142" d="100"/>
          <a:sy n="142" d="100"/>
        </p:scale>
        <p:origin x="-234" y="5412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gs" Target="tags/tag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2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26600"/>
            <a:ext cx="2917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0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241-211 OOP (Java) Grouping/5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7838" y="9629775"/>
            <a:ext cx="1111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F53B980-0488-4551-825C-5A3C0A33C1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3225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1">
                <a:latin typeface="Courier New" pitchFamily="49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6484938" y="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24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2646363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36242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1">
                <a:latin typeface="Courier New" pitchFamily="49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491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08713" y="9632950"/>
            <a:ext cx="460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b="1">
                <a:latin typeface="Courier New" pitchFamily="49" charset="0"/>
              </a:defRPr>
            </a:lvl1pPr>
          </a:lstStyle>
          <a:p>
            <a:pPr>
              <a:defRPr/>
            </a:pPr>
            <a:fld id="{7AE309F2-6E3C-48D1-B3AD-AE9F81CE72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00050" y="209550"/>
            <a:ext cx="1525588" cy="1525588"/>
            <a:chOff x="252" y="132"/>
            <a:chExt cx="961" cy="961"/>
          </a:xfrm>
        </p:grpSpPr>
        <p:sp>
          <p:nvSpPr>
            <p:cNvPr id="1032" name="Freeform 3"/>
            <p:cNvSpPr>
              <a:spLocks/>
            </p:cNvSpPr>
            <p:nvPr/>
          </p:nvSpPr>
          <p:spPr bwMode="auto">
            <a:xfrm>
              <a:off x="348" y="228"/>
              <a:ext cx="769" cy="769"/>
            </a:xfrm>
            <a:custGeom>
              <a:avLst/>
              <a:gdLst>
                <a:gd name="T0" fmla="*/ 384 w 769"/>
                <a:gd name="T1" fmla="*/ 0 h 769"/>
                <a:gd name="T2" fmla="*/ 0 w 769"/>
                <a:gd name="T3" fmla="*/ 384 h 769"/>
                <a:gd name="T4" fmla="*/ 384 w 769"/>
                <a:gd name="T5" fmla="*/ 768 h 769"/>
                <a:gd name="T6" fmla="*/ 768 w 769"/>
                <a:gd name="T7" fmla="*/ 384 h 769"/>
                <a:gd name="T8" fmla="*/ 384 w 769"/>
                <a:gd name="T9" fmla="*/ 0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00B7A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auto">
            <a:xfrm>
              <a:off x="732" y="132"/>
              <a:ext cx="481" cy="481"/>
            </a:xfrm>
            <a:custGeom>
              <a:avLst/>
              <a:gdLst>
                <a:gd name="T0" fmla="*/ 0 w 481"/>
                <a:gd name="T1" fmla="*/ 96 h 481"/>
                <a:gd name="T2" fmla="*/ 0 w 481"/>
                <a:gd name="T3" fmla="*/ 0 h 481"/>
                <a:gd name="T4" fmla="*/ 480 w 481"/>
                <a:gd name="T5" fmla="*/ 480 h 481"/>
                <a:gd name="T6" fmla="*/ 384 w 481"/>
                <a:gd name="T7" fmla="*/ 480 h 481"/>
                <a:gd name="T8" fmla="*/ 0 w 481"/>
                <a:gd name="T9" fmla="*/ 96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0" y="96"/>
                  </a:moveTo>
                  <a:lnTo>
                    <a:pt x="0" y="0"/>
                  </a:lnTo>
                  <a:lnTo>
                    <a:pt x="480" y="480"/>
                  </a:lnTo>
                  <a:lnTo>
                    <a:pt x="384" y="480"/>
                  </a:lnTo>
                  <a:lnTo>
                    <a:pt x="0" y="96"/>
                  </a:lnTo>
                </a:path>
              </a:pathLst>
            </a:custGeom>
            <a:solidFill>
              <a:srgbClr val="14D1B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auto">
            <a:xfrm>
              <a:off x="252" y="132"/>
              <a:ext cx="481" cy="481"/>
            </a:xfrm>
            <a:custGeom>
              <a:avLst/>
              <a:gdLst>
                <a:gd name="T0" fmla="*/ 480 w 481"/>
                <a:gd name="T1" fmla="*/ 0 h 481"/>
                <a:gd name="T2" fmla="*/ 480 w 481"/>
                <a:gd name="T3" fmla="*/ 96 h 481"/>
                <a:gd name="T4" fmla="*/ 96 w 481"/>
                <a:gd name="T5" fmla="*/ 480 h 481"/>
                <a:gd name="T6" fmla="*/ 0 w 481"/>
                <a:gd name="T7" fmla="*/ 480 h 481"/>
                <a:gd name="T8" fmla="*/ 480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480" y="0"/>
                  </a:moveTo>
                  <a:lnTo>
                    <a:pt x="480" y="96"/>
                  </a:lnTo>
                  <a:lnTo>
                    <a:pt x="96" y="480"/>
                  </a:lnTo>
                  <a:lnTo>
                    <a:pt x="0" y="480"/>
                  </a:lnTo>
                  <a:lnTo>
                    <a:pt x="480" y="0"/>
                  </a:lnTo>
                </a:path>
              </a:pathLst>
            </a:custGeom>
            <a:solidFill>
              <a:srgbClr val="8CF4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auto">
            <a:xfrm>
              <a:off x="732" y="612"/>
              <a:ext cx="481" cy="481"/>
            </a:xfrm>
            <a:custGeom>
              <a:avLst/>
              <a:gdLst>
                <a:gd name="T0" fmla="*/ 384 w 481"/>
                <a:gd name="T1" fmla="*/ 0 h 481"/>
                <a:gd name="T2" fmla="*/ 480 w 481"/>
                <a:gd name="T3" fmla="*/ 0 h 481"/>
                <a:gd name="T4" fmla="*/ 0 w 481"/>
                <a:gd name="T5" fmla="*/ 480 h 481"/>
                <a:gd name="T6" fmla="*/ 0 w 481"/>
                <a:gd name="T7" fmla="*/ 384 h 481"/>
                <a:gd name="T8" fmla="*/ 384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384" y="0"/>
                  </a:moveTo>
                  <a:lnTo>
                    <a:pt x="480" y="0"/>
                  </a:lnTo>
                  <a:lnTo>
                    <a:pt x="0" y="480"/>
                  </a:lnTo>
                  <a:lnTo>
                    <a:pt x="0" y="384"/>
                  </a:lnTo>
                  <a:lnTo>
                    <a:pt x="384" y="0"/>
                  </a:lnTo>
                </a:path>
              </a:pathLst>
            </a:custGeom>
            <a:solidFill>
              <a:srgbClr val="00968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7"/>
            <p:cNvSpPr>
              <a:spLocks/>
            </p:cNvSpPr>
            <p:nvPr/>
          </p:nvSpPr>
          <p:spPr bwMode="auto">
            <a:xfrm>
              <a:off x="252" y="612"/>
              <a:ext cx="481" cy="481"/>
            </a:xfrm>
            <a:custGeom>
              <a:avLst/>
              <a:gdLst>
                <a:gd name="T0" fmla="*/ 96 w 481"/>
                <a:gd name="T1" fmla="*/ 0 h 481"/>
                <a:gd name="T2" fmla="*/ 480 w 481"/>
                <a:gd name="T3" fmla="*/ 384 h 481"/>
                <a:gd name="T4" fmla="*/ 480 w 481"/>
                <a:gd name="T5" fmla="*/ 480 h 481"/>
                <a:gd name="T6" fmla="*/ 0 w 481"/>
                <a:gd name="T7" fmla="*/ 0 h 481"/>
                <a:gd name="T8" fmla="*/ 96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96" y="0"/>
                  </a:moveTo>
                  <a:lnTo>
                    <a:pt x="480" y="38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solidFill>
              <a:srgbClr val="006B6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850900" y="6486525"/>
            <a:ext cx="39258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r>
              <a:rPr lang="en-US" sz="1400"/>
              <a:t>242-210 Programming Fundamentals 2</a:t>
            </a:r>
            <a:r>
              <a:rPr lang="th-TH" sz="1400"/>
              <a:t>: </a:t>
            </a:r>
            <a:r>
              <a:rPr lang="en-US" sz="1400"/>
              <a:t>Grouping/5</a:t>
            </a:r>
            <a:endParaRPr lang="th-TH" sz="1400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CBE8E7D-4213-4AC8-835A-28622C8B5B57}" type="slidenum">
              <a:rPr lang="en-US" sz="1400"/>
              <a:pPr algn="r"/>
              <a:t>‹#›</a:t>
            </a:fld>
            <a:endParaRPr lang="th-TH" sz="1400"/>
          </a:p>
        </p:txBody>
      </p:sp>
      <p:pic>
        <p:nvPicPr>
          <p:cNvPr id="1031" name="Picture 13" descr="Icon Coe 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0" y="6324600"/>
            <a:ext cx="660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20000"/>
        <a:buFont typeface="Arial" charset="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Arial" charset="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0" y="381000"/>
            <a:ext cx="8007350" cy="1104900"/>
          </a:xfrm>
          <a:noFill/>
          <a:ln w="9525"/>
        </p:spPr>
        <p:txBody>
          <a:bodyPr/>
          <a:lstStyle/>
          <a:p>
            <a:r>
              <a:rPr lang="en-US" dirty="0" smtClean="0">
                <a:effectLst/>
              </a:rPr>
              <a:t>242-210 </a:t>
            </a:r>
            <a:r>
              <a:rPr lang="en-US" dirty="0" smtClean="0">
                <a:effectLst/>
              </a:rPr>
              <a:t>PF </a:t>
            </a:r>
            <a:r>
              <a:rPr lang="en-US" dirty="0" smtClean="0">
                <a:effectLst/>
              </a:rPr>
              <a:t>II</a:t>
            </a:r>
            <a:endParaRPr lang="th-TH" dirty="0" smtClean="0">
              <a:effectLst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932238"/>
            <a:ext cx="6934200" cy="1371600"/>
          </a:xfrm>
          <a:noFill/>
          <a:ln w="9525"/>
        </p:spPr>
        <p:txBody>
          <a:bodyPr/>
          <a:lstStyle/>
          <a:p>
            <a:r>
              <a:rPr lang="th-TH" sz="2800" smtClean="0">
                <a:effectLst/>
              </a:rPr>
              <a:t>Objectives</a:t>
            </a:r>
          </a:p>
          <a:p>
            <a:pPr lvl="1"/>
            <a:r>
              <a:rPr lang="en-US" sz="2400" smtClean="0">
                <a:effectLst/>
              </a:rPr>
              <a:t>discuss call-by-value and call-by-reference, arrays, collections, and iterators</a:t>
            </a:r>
            <a:endParaRPr lang="th-TH" sz="2400" smtClean="0">
              <a:effectLst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057400" y="2636838"/>
            <a:ext cx="4768850" cy="650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/>
              <a:t>5. Grouping Objects</a:t>
            </a:r>
            <a:endParaRPr lang="th-TH" sz="3600"/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6372225" y="6440488"/>
            <a:ext cx="24225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Original Slides by Dr. Andrew Davison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  <a:cs typeface="Angsana New" pitchFamily="18" charset="-34"/>
              </a:rPr>
              <a:t>2.  Arrays: </a:t>
            </a:r>
            <a:r>
              <a:rPr lang="th-TH" smtClean="0">
                <a:effectLst/>
              </a:rPr>
              <a:t>Similar but Different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Java arrays </a:t>
            </a:r>
            <a:r>
              <a:rPr lang="en-US" smtClean="0">
                <a:effectLst/>
                <a:cs typeface="Angsana New" pitchFamily="18" charset="-34"/>
              </a:rPr>
              <a:t>look</a:t>
            </a:r>
            <a:r>
              <a:rPr lang="th-TH" smtClean="0">
                <a:effectLst/>
              </a:rPr>
              <a:t> like C arrays, but...</a:t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en-US" smtClean="0">
                <a:effectLst/>
              </a:rPr>
              <a:t>Java a</a:t>
            </a:r>
            <a:r>
              <a:rPr lang="th-TH" smtClean="0">
                <a:effectLst/>
              </a:rPr>
              <a:t>rray</a:t>
            </a:r>
            <a:r>
              <a:rPr lang="en-US" smtClean="0">
                <a:effectLst/>
              </a:rPr>
              <a:t>s do</a:t>
            </a:r>
            <a:r>
              <a:rPr lang="th-TH" smtClean="0">
                <a:effectLst/>
              </a:rPr>
              <a:t> not </a:t>
            </a:r>
            <a:r>
              <a:rPr lang="en-US" smtClean="0">
                <a:effectLst/>
              </a:rPr>
              <a:t>support </a:t>
            </a:r>
            <a:r>
              <a:rPr lang="th-TH" smtClean="0">
                <a:effectLst/>
              </a:rPr>
              <a:t>pointer manipulation.</a:t>
            </a:r>
            <a:endParaRPr lang="th-TH" smtClean="0">
              <a:effectLst/>
              <a:cs typeface="Angsana New" pitchFamily="18" charset="-34"/>
            </a:endParaRPr>
          </a:p>
          <a:p>
            <a:endParaRPr lang="th-TH" smtClean="0">
              <a:effectLst/>
              <a:cs typeface="Angsana New" pitchFamily="18" charset="-34"/>
            </a:endParaRPr>
          </a:p>
          <a:p>
            <a:r>
              <a:rPr lang="en-US" i="1" smtClean="0">
                <a:solidFill>
                  <a:schemeClr val="tx2"/>
                </a:solidFill>
                <a:effectLst/>
                <a:cs typeface="Angsana New" pitchFamily="18" charset="-34"/>
              </a:rPr>
              <a:t>Arrays are objects</a:t>
            </a:r>
            <a:r>
              <a:rPr lang="en-US" smtClean="0">
                <a:effectLst/>
                <a:cs typeface="Angsana New" pitchFamily="18" charset="-34"/>
              </a:rPr>
              <a:t>, and so are passed to methods using call-by-reference.</a:t>
            </a:r>
            <a:endParaRPr lang="th-TH" smtClean="0">
              <a:effectLst/>
              <a:cs typeface="Angsana New" pitchFamily="18" charset="-34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z="4000" smtClean="0">
                <a:effectLst/>
              </a:rPr>
              <a:t>Declaring and Allocating Arrays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09800"/>
            <a:ext cx="8001000" cy="4114800"/>
          </a:xfrm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Some coding styles: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int c[] =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new</a:t>
            </a:r>
            <a:r>
              <a:rPr lang="th-TH" sz="2000" smtClean="0">
                <a:effectLst/>
                <a:latin typeface="Courier New" pitchFamily="49" charset="0"/>
              </a:rPr>
              <a:t> int[</a:t>
            </a:r>
            <a:r>
              <a:rPr lang="en-US" sz="2000" smtClean="0">
                <a:effectLst/>
                <a:latin typeface="Courier New" pitchFamily="49" charset="0"/>
              </a:rPr>
              <a:t>12</a:t>
            </a:r>
            <a:r>
              <a:rPr lang="th-TH" sz="2000" smtClean="0">
                <a:effectLst/>
                <a:latin typeface="Courier New" pitchFamily="49" charset="0"/>
              </a:rPr>
              <a:t>];   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// creates a </a:t>
            </a:r>
            <a:r>
              <a:rPr lang="en-US" sz="2000" smtClean="0">
                <a:effectLst/>
                <a:latin typeface="Courier New" pitchFamily="49" charset="0"/>
              </a:rPr>
              <a:t>12</a:t>
            </a:r>
            <a:r>
              <a:rPr lang="th-TH" sz="2000" smtClean="0">
                <a:effectLst/>
                <a:latin typeface="Courier New" pitchFamily="49" charset="0"/>
              </a:rPr>
              <a:t> element int array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c[</a:t>
            </a:r>
            <a:r>
              <a:rPr lang="en-US" sz="2000" smtClean="0">
                <a:effectLst/>
                <a:latin typeface="Courier New" pitchFamily="49" charset="0"/>
              </a:rPr>
              <a:t>0</a:t>
            </a:r>
            <a:r>
              <a:rPr lang="th-TH" sz="2000" smtClean="0">
                <a:effectLst/>
                <a:latin typeface="Courier New" pitchFamily="49" charset="0"/>
              </a:rPr>
              <a:t>] = </a:t>
            </a:r>
            <a:r>
              <a:rPr lang="en-US" sz="2000" smtClean="0">
                <a:effectLst/>
                <a:latin typeface="Courier New" pitchFamily="49" charset="0"/>
              </a:rPr>
              <a:t>2</a:t>
            </a:r>
            <a:r>
              <a:rPr lang="th-TH" sz="2000" smtClean="0">
                <a:effectLst/>
                <a:latin typeface="Courier New" pitchFamily="49" charset="0"/>
              </a:rPr>
              <a:t>;</a:t>
            </a:r>
            <a:br>
              <a:rPr lang="th-TH" sz="2000" smtClean="0">
                <a:effectLst/>
                <a:latin typeface="Courier New" pitchFamily="49" charset="0"/>
              </a:rPr>
            </a:br>
            <a:endParaRPr lang="th-TH" sz="2000" smtClean="0">
              <a:effectLst/>
              <a:latin typeface="Courier New" pitchFamily="49" charset="0"/>
            </a:endParaRPr>
          </a:p>
          <a:p>
            <a:r>
              <a:rPr lang="th-TH" smtClean="0">
                <a:effectLst/>
              </a:rPr>
              <a:t>or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int c[];  // declares an array; no memory yet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c[</a:t>
            </a:r>
            <a:r>
              <a:rPr lang="en-US" sz="2000" smtClean="0">
                <a:effectLst/>
                <a:latin typeface="Courier New" pitchFamily="49" charset="0"/>
              </a:rPr>
              <a:t>0]</a:t>
            </a:r>
            <a:r>
              <a:rPr lang="th-TH" sz="2000" smtClean="0">
                <a:effectLst/>
                <a:latin typeface="Courier New" pitchFamily="49" charset="0"/>
              </a:rPr>
              <a:t> = </a:t>
            </a:r>
            <a:r>
              <a:rPr lang="en-US" sz="2000" smtClean="0">
                <a:effectLst/>
                <a:latin typeface="Courier New" pitchFamily="49" charset="0"/>
              </a:rPr>
              <a:t>2</a:t>
            </a:r>
            <a:r>
              <a:rPr lang="th-TH" sz="2000" smtClean="0">
                <a:effectLst/>
                <a:latin typeface="Courier New" pitchFamily="49" charset="0"/>
              </a:rPr>
              <a:t>;   </a:t>
            </a:r>
            <a:r>
              <a:rPr lang="en-US" sz="2000" smtClean="0">
                <a:effectLst/>
                <a:latin typeface="Courier New" pitchFamily="49" charset="0"/>
              </a:rPr>
              <a:t> //</a:t>
            </a:r>
            <a:r>
              <a:rPr lang="th-TH" sz="2000" smtClean="0">
                <a:effectLst/>
                <a:latin typeface="Courier New" pitchFamily="49" charset="0"/>
              </a:rPr>
              <a:t> ERROR!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c =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new</a:t>
            </a:r>
            <a:r>
              <a:rPr lang="th-TH" sz="2000" smtClean="0">
                <a:effectLst/>
                <a:latin typeface="Courier New" pitchFamily="49" charset="0"/>
              </a:rPr>
              <a:t> int[</a:t>
            </a:r>
            <a:r>
              <a:rPr lang="en-US" sz="2000" smtClean="0">
                <a:effectLst/>
                <a:latin typeface="Courier New" pitchFamily="49" charset="0"/>
              </a:rPr>
              <a:t>12]</a:t>
            </a:r>
            <a:r>
              <a:rPr lang="th-TH" sz="2000" smtClean="0">
                <a:effectLst/>
                <a:latin typeface="Courier New" pitchFamily="49" charset="0"/>
              </a:rPr>
              <a:t>;    // allocates memory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c[</a:t>
            </a:r>
            <a:r>
              <a:rPr lang="en-US" sz="2000" smtClean="0">
                <a:effectLst/>
                <a:latin typeface="Courier New" pitchFamily="49" charset="0"/>
              </a:rPr>
              <a:t>0]</a:t>
            </a:r>
            <a:r>
              <a:rPr lang="th-TH" sz="2000" smtClean="0">
                <a:effectLst/>
                <a:latin typeface="Courier New" pitchFamily="49" charset="0"/>
              </a:rPr>
              <a:t> = </a:t>
            </a:r>
            <a:r>
              <a:rPr lang="en-US" sz="2000" smtClean="0">
                <a:effectLst/>
                <a:latin typeface="Courier New" pitchFamily="49" charset="0"/>
              </a:rPr>
              <a:t>2</a:t>
            </a:r>
            <a:r>
              <a:rPr lang="th-TH" sz="2000" smtClean="0">
                <a:effectLst/>
                <a:latin typeface="Courier New" pitchFamily="49" charset="0"/>
              </a:rPr>
              <a:t>;   // OK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105400" y="1557338"/>
            <a:ext cx="3733800" cy="71278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th-TH"/>
              <a:t> declare the type (e.g. int)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th-TH"/>
              <a:t> allocate memory with new</a:t>
            </a:r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6918325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or: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int n[] = {</a:t>
            </a:r>
            <a:r>
              <a:rPr lang="en-US" sz="2000" smtClean="0">
                <a:effectLst/>
                <a:latin typeface="Courier New" pitchFamily="49" charset="0"/>
              </a:rPr>
              <a:t>1, 3, 4, 6, 78</a:t>
            </a:r>
            <a:r>
              <a:rPr lang="th-TH" sz="2000" smtClean="0">
                <a:effectLst/>
                <a:latin typeface="Courier New" pitchFamily="49" charset="0"/>
              </a:rPr>
              <a:t>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// creates a </a:t>
            </a:r>
            <a:r>
              <a:rPr lang="en-US" sz="2000" smtClean="0">
                <a:effectLst/>
                <a:latin typeface="Courier New" pitchFamily="49" charset="0"/>
              </a:rPr>
              <a:t>5</a:t>
            </a:r>
            <a:r>
              <a:rPr lang="th-TH" sz="2000" smtClean="0">
                <a:effectLst/>
                <a:latin typeface="Courier New" pitchFamily="49" charset="0"/>
              </a:rPr>
              <a:t> element integer array</a:t>
            </a:r>
            <a:br>
              <a:rPr lang="th-TH" sz="2000" smtClean="0">
                <a:effectLst/>
                <a:latin typeface="Courier New" pitchFamily="49" charset="0"/>
              </a:rPr>
            </a:br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A common error: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int foo[</a:t>
            </a:r>
            <a:r>
              <a:rPr lang="en-US" sz="2000" smtClean="0">
                <a:effectLst/>
                <a:latin typeface="Courier New" pitchFamily="49" charset="0"/>
              </a:rPr>
              <a:t>12]</a:t>
            </a:r>
            <a:r>
              <a:rPr lang="th-TH" sz="2000" smtClean="0">
                <a:effectLst/>
                <a:latin typeface="Courier New" pitchFamily="49" charset="0"/>
              </a:rPr>
              <a:t>;      // a syntax error in Java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477000" y="1143000"/>
            <a:ext cx="2362200" cy="12001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a bit confusing, since no </a:t>
            </a:r>
            <a:r>
              <a:rPr lang="en-US"/>
              <a:t>'</a:t>
            </a:r>
            <a:r>
              <a:rPr lang="th-TH"/>
              <a:t>new</a:t>
            </a:r>
            <a:r>
              <a:rPr lang="en-US"/>
              <a:t>'</a:t>
            </a:r>
            <a:r>
              <a:rPr lang="th-TH"/>
              <a:t> is required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4267200" y="16764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A Different Syntax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Instead of:</a:t>
            </a:r>
          </a:p>
          <a:p>
            <a:pPr lvl="1">
              <a:buFontTx/>
              <a:buNone/>
            </a:pPr>
            <a:r>
              <a:rPr lang="th-TH" sz="2400" smtClean="0">
                <a:effectLst/>
                <a:latin typeface="Courier New" pitchFamily="49" charset="0"/>
              </a:rPr>
              <a:t>	int </a:t>
            </a:r>
            <a:r>
              <a:rPr lang="en-US" sz="2400" smtClean="0">
                <a:effectLst/>
                <a:latin typeface="Courier New" pitchFamily="49" charset="0"/>
                <a:cs typeface="Angsana New" pitchFamily="18" charset="-34"/>
              </a:rPr>
              <a:t>c</a:t>
            </a:r>
            <a:r>
              <a:rPr lang="en-US" sz="24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[]</a:t>
            </a:r>
            <a:r>
              <a:rPr lang="th-TH" sz="2400" smtClean="0">
                <a:effectLst/>
                <a:latin typeface="Courier New" pitchFamily="49" charset="0"/>
              </a:rPr>
              <a:t> = new int[</a:t>
            </a:r>
            <a:r>
              <a:rPr lang="en-US" sz="2400" smtClean="0">
                <a:effectLst/>
                <a:latin typeface="Courier New" pitchFamily="49" charset="0"/>
              </a:rPr>
              <a:t>12]</a:t>
            </a:r>
            <a:r>
              <a:rPr lang="th-TH" sz="2400" smtClean="0">
                <a:effectLst/>
                <a:latin typeface="Courier New" pitchFamily="49" charset="0"/>
              </a:rPr>
              <a:t>;</a:t>
            </a:r>
            <a:br>
              <a:rPr lang="th-TH" sz="2400" smtClean="0">
                <a:effectLst/>
                <a:latin typeface="Courier New" pitchFamily="49" charset="0"/>
              </a:rPr>
            </a:br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Can write:</a:t>
            </a:r>
          </a:p>
          <a:p>
            <a:pPr lvl="1">
              <a:buFontTx/>
              <a:buNone/>
            </a:pPr>
            <a:r>
              <a:rPr lang="th-TH" sz="2400" smtClean="0">
                <a:effectLst/>
                <a:latin typeface="Courier New" pitchFamily="49" charset="0"/>
              </a:rPr>
              <a:t>	int</a:t>
            </a:r>
            <a:r>
              <a:rPr lang="en-US" sz="24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[]</a:t>
            </a:r>
            <a:r>
              <a:rPr lang="th-TH" sz="2400" smtClean="0">
                <a:effectLst/>
                <a:latin typeface="Courier New" pitchFamily="49" charset="0"/>
              </a:rPr>
              <a:t> </a:t>
            </a:r>
            <a:r>
              <a:rPr lang="en-US" sz="2400" smtClean="0">
                <a:effectLst/>
                <a:latin typeface="Courier New" pitchFamily="49" charset="0"/>
                <a:cs typeface="Angsana New" pitchFamily="18" charset="-34"/>
              </a:rPr>
              <a:t>c</a:t>
            </a:r>
            <a:r>
              <a:rPr lang="th-TH" sz="2400" smtClean="0">
                <a:effectLst/>
                <a:latin typeface="Courier New" pitchFamily="49" charset="0"/>
              </a:rPr>
              <a:t> = new int[</a:t>
            </a:r>
            <a:r>
              <a:rPr lang="en-US" sz="2400" smtClean="0">
                <a:effectLst/>
                <a:latin typeface="Courier New" pitchFamily="49" charset="0"/>
              </a:rPr>
              <a:t>12]</a:t>
            </a:r>
            <a:r>
              <a:rPr lang="th-TH" sz="2400" smtClean="0">
                <a:effectLst/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ngsana New" pitchFamily="18" charset="-34"/>
              </a:rPr>
              <a:t>UseArray.java</a:t>
            </a:r>
            <a:endParaRPr lang="en-GB" smtClean="0">
              <a:effectLst/>
              <a:cs typeface="Angsana New" pitchFamily="18" charset="-34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import javax.swing.JOptionPane;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public class UseArray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public static void main(String[] args)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</a:t>
            </a:r>
            <a:r>
              <a:rPr lang="en-GB" sz="16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int n[];</a:t>
            </a:r>
            <a:r>
              <a:rPr lang="en-GB" sz="1600" smtClean="0">
                <a:effectLst/>
                <a:latin typeface="Courier New" pitchFamily="49" charset="0"/>
              </a:rPr>
              <a:t>            // declare array name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</a:t>
            </a:r>
            <a:r>
              <a:rPr lang="en-GB" sz="16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n = new int[10];</a:t>
            </a:r>
            <a:r>
              <a:rPr lang="en-GB" sz="1600" smtClean="0">
                <a:effectLst/>
                <a:latin typeface="Courier New" pitchFamily="49" charset="0"/>
              </a:rPr>
              <a:t>    // allocate memory to array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// no values stored in n[], so will contain 0's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String output = "Cell      Value\n";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for(int i = 0; i &lt; n.length; i++)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  output += "n[" + i + "] == " + n[i] + "\n";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JOptionPane.showMessageDialog( null, output,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     "Using an Array", JOptionPane.INFORMATION_MESSAGE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} // end of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}  // end of UseArray class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235825" y="2924175"/>
            <a:ext cx="793750" cy="8223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two</a:t>
            </a:r>
          </a:p>
          <a:p>
            <a:r>
              <a:rPr lang="th-TH"/>
              <a:t>steps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>
            <a:off x="6588125" y="3141663"/>
            <a:ext cx="649288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Execution</a:t>
            </a:r>
            <a:endParaRPr lang="en-GB" smtClean="0">
              <a:effectLst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412875"/>
            <a:ext cx="5753100" cy="518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Notes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r>
              <a:rPr lang="th-TH" sz="2800" smtClean="0">
                <a:effectLst/>
                <a:latin typeface="Courier New" pitchFamily="49" charset="0"/>
              </a:rPr>
              <a:t>n</a:t>
            </a:r>
            <a:r>
              <a:rPr lang="th-TH" smtClean="0">
                <a:effectLst/>
              </a:rPr>
              <a:t> is declared: its type is specified</a:t>
            </a:r>
          </a:p>
          <a:p>
            <a:pPr lvl="1">
              <a:buFontTx/>
              <a:buNone/>
            </a:pPr>
            <a:r>
              <a:rPr lang="th-TH" sz="2400" smtClean="0">
                <a:effectLst/>
                <a:latin typeface="Courier New" pitchFamily="49" charset="0"/>
                <a:cs typeface="Angsana New" pitchFamily="18" charset="-34"/>
              </a:rPr>
              <a:t>	</a:t>
            </a:r>
            <a:r>
              <a:rPr lang="th-TH" sz="2400" smtClean="0">
                <a:effectLst/>
                <a:latin typeface="Courier New" pitchFamily="49" charset="0"/>
              </a:rPr>
              <a:t>int n[]</a:t>
            </a:r>
            <a:endParaRPr lang="th-TH" smtClean="0">
              <a:effectLst/>
            </a:endParaRPr>
          </a:p>
          <a:p>
            <a:r>
              <a:rPr lang="th-TH" sz="2800" smtClean="0">
                <a:effectLst/>
                <a:latin typeface="Courier New" pitchFamily="49" charset="0"/>
              </a:rPr>
              <a:t>n</a:t>
            </a:r>
            <a:r>
              <a:rPr lang="th-TH" smtClean="0">
                <a:effectLst/>
              </a:rPr>
              <a:t> is allocated memory with </a:t>
            </a:r>
            <a:r>
              <a:rPr lang="th-TH" sz="2800" smtClean="0">
                <a:effectLst/>
                <a:latin typeface="Courier New" pitchFamily="49" charset="0"/>
              </a:rPr>
              <a:t>new</a:t>
            </a:r>
            <a:endParaRPr lang="th-TH" smtClean="0">
              <a:effectLst/>
            </a:endParaRPr>
          </a:p>
          <a:p>
            <a:pPr lvl="1">
              <a:buFontTx/>
              <a:buNone/>
            </a:pPr>
            <a:r>
              <a:rPr lang="th-TH" sz="2400" smtClean="0">
                <a:effectLst/>
                <a:latin typeface="Courier New" pitchFamily="49" charset="0"/>
                <a:cs typeface="Angsana New" pitchFamily="18" charset="-34"/>
              </a:rPr>
              <a:t>	</a:t>
            </a:r>
            <a:r>
              <a:rPr lang="th-TH" sz="2400" smtClean="0">
                <a:effectLst/>
                <a:latin typeface="Courier New" pitchFamily="49" charset="0"/>
              </a:rPr>
              <a:t>n = new int[</a:t>
            </a:r>
            <a:r>
              <a:rPr lang="en-US" sz="2400" smtClean="0">
                <a:effectLst/>
                <a:latin typeface="Courier New" pitchFamily="49" charset="0"/>
              </a:rPr>
              <a:t>10]</a:t>
            </a:r>
            <a:r>
              <a:rPr lang="th-TH" sz="2400" smtClean="0">
                <a:effectLst/>
                <a:latin typeface="Courier New" pitchFamily="49" charset="0"/>
              </a:rPr>
              <a:t>;</a:t>
            </a:r>
            <a:endParaRPr lang="th-TH" smtClean="0">
              <a:effectLst/>
            </a:endParaRPr>
          </a:p>
          <a:p>
            <a:endParaRPr lang="th-TH" smtClean="0">
              <a:effectLst/>
            </a:endParaRPr>
          </a:p>
          <a:p>
            <a:r>
              <a:rPr lang="th-TH" sz="2800" smtClean="0">
                <a:effectLst/>
                <a:latin typeface="Courier New" pitchFamily="49" charset="0"/>
              </a:rPr>
              <a:t>n.length</a:t>
            </a:r>
            <a:endParaRPr lang="th-TH" smtClean="0">
              <a:effectLst/>
            </a:endParaRPr>
          </a:p>
          <a:p>
            <a:pPr lvl="1"/>
            <a:r>
              <a:rPr lang="th-TH" sz="2400" smtClean="0">
                <a:effectLst/>
                <a:latin typeface="Courier New" pitchFamily="49" charset="0"/>
              </a:rPr>
              <a:t>length</a:t>
            </a:r>
            <a:r>
              <a:rPr lang="th-TH" smtClean="0">
                <a:effectLst/>
              </a:rPr>
              <a:t> always holds the length of the array object (i.e. </a:t>
            </a:r>
            <a:r>
              <a:rPr lang="en-US" smtClean="0">
                <a:effectLst/>
              </a:rPr>
              <a:t>10</a:t>
            </a:r>
            <a:r>
              <a:rPr lang="th-TH" smtClean="0">
                <a:effectLst/>
              </a:rPr>
              <a:t> in this case)</a:t>
            </a:r>
          </a:p>
        </p:txBody>
      </p:sp>
      <p:sp>
        <p:nvSpPr>
          <p:cNvPr id="17412" name="Oval 16"/>
          <p:cNvSpPr>
            <a:spLocks noChangeArrowheads="1"/>
          </p:cNvSpPr>
          <p:nvPr/>
        </p:nvSpPr>
        <p:spPr bwMode="auto">
          <a:xfrm>
            <a:off x="6084888" y="692150"/>
            <a:ext cx="2590800" cy="12969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437313" y="920750"/>
            <a:ext cx="19050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6818313" y="92075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7199313" y="92075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7961313" y="92075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17"/>
          <p:cNvSpPr txBox="1">
            <a:spLocks noChangeArrowheads="1"/>
          </p:cNvSpPr>
          <p:nvPr/>
        </p:nvSpPr>
        <p:spPr bwMode="auto">
          <a:xfrm>
            <a:off x="7889875" y="1819275"/>
            <a:ext cx="1003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cs typeface="Angsana New" pitchFamily="18" charset="-34"/>
              </a:rPr>
              <a:t> </a:t>
            </a:r>
            <a:r>
              <a:rPr lang="th-TH"/>
              <a:t>object</a:t>
            </a:r>
          </a:p>
        </p:txBody>
      </p:sp>
      <p:sp>
        <p:nvSpPr>
          <p:cNvPr id="17418" name="Text Box 23"/>
          <p:cNvSpPr txBox="1">
            <a:spLocks noChangeArrowheads="1"/>
          </p:cNvSpPr>
          <p:nvPr/>
        </p:nvSpPr>
        <p:spPr bwMode="auto">
          <a:xfrm>
            <a:off x="4572000" y="1196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n</a:t>
            </a:r>
            <a:endParaRPr lang="th-TH">
              <a:cs typeface="Angsana New" pitchFamily="18" charset="-34"/>
            </a:endParaRPr>
          </a:p>
        </p:txBody>
      </p:sp>
      <p:sp>
        <p:nvSpPr>
          <p:cNvPr id="17419" name="Rectangle 19"/>
          <p:cNvSpPr>
            <a:spLocks noChangeArrowheads="1"/>
          </p:cNvSpPr>
          <p:nvPr/>
        </p:nvSpPr>
        <p:spPr bwMode="auto">
          <a:xfrm>
            <a:off x="4500563" y="908050"/>
            <a:ext cx="431800" cy="336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0" name="Line 20"/>
          <p:cNvSpPr>
            <a:spLocks noChangeShapeType="1"/>
          </p:cNvSpPr>
          <p:nvPr/>
        </p:nvSpPr>
        <p:spPr bwMode="auto">
          <a:xfrm flipV="1">
            <a:off x="4716463" y="1125538"/>
            <a:ext cx="136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1" name="Text Box 21"/>
          <p:cNvSpPr txBox="1">
            <a:spLocks noChangeArrowheads="1"/>
          </p:cNvSpPr>
          <p:nvPr/>
        </p:nvSpPr>
        <p:spPr bwMode="auto">
          <a:xfrm>
            <a:off x="7359650" y="857250"/>
            <a:ext cx="412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Angsana New" pitchFamily="18" charset="-34"/>
              </a:rPr>
              <a:t>...</a:t>
            </a:r>
            <a:endParaRPr lang="th-TH">
              <a:solidFill>
                <a:srgbClr val="000000"/>
              </a:solidFill>
              <a:cs typeface="Angsana New" pitchFamily="18" charset="-34"/>
            </a:endParaRPr>
          </a:p>
        </p:txBody>
      </p:sp>
      <p:sp>
        <p:nvSpPr>
          <p:cNvPr id="17422" name="Text Box 22"/>
          <p:cNvSpPr txBox="1">
            <a:spLocks noChangeArrowheads="1"/>
          </p:cNvSpPr>
          <p:nvPr/>
        </p:nvSpPr>
        <p:spPr bwMode="auto">
          <a:xfrm>
            <a:off x="6443663" y="1316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Angsana New" pitchFamily="18" charset="-34"/>
              </a:rPr>
              <a:t>0</a:t>
            </a:r>
            <a:endParaRPr lang="th-TH">
              <a:solidFill>
                <a:srgbClr val="000000"/>
              </a:solidFill>
              <a:cs typeface="Angsana New" pitchFamily="18" charset="-34"/>
            </a:endParaRPr>
          </a:p>
        </p:txBody>
      </p:sp>
      <p:sp>
        <p:nvSpPr>
          <p:cNvPr id="17423" name="Text Box 23"/>
          <p:cNvSpPr txBox="1">
            <a:spLocks noChangeArrowheads="1"/>
          </p:cNvSpPr>
          <p:nvPr/>
        </p:nvSpPr>
        <p:spPr bwMode="auto">
          <a:xfrm>
            <a:off x="6827838" y="13414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Angsana New" pitchFamily="18" charset="-34"/>
              </a:rPr>
              <a:t>1</a:t>
            </a:r>
            <a:endParaRPr lang="th-TH">
              <a:solidFill>
                <a:srgbClr val="000000"/>
              </a:solidFill>
              <a:cs typeface="Angsana New" pitchFamily="18" charset="-34"/>
            </a:endParaRPr>
          </a:p>
        </p:txBody>
      </p:sp>
      <p:sp>
        <p:nvSpPr>
          <p:cNvPr id="17424" name="Text Box 24"/>
          <p:cNvSpPr txBox="1">
            <a:spLocks noChangeArrowheads="1"/>
          </p:cNvSpPr>
          <p:nvPr/>
        </p:nvSpPr>
        <p:spPr bwMode="auto">
          <a:xfrm>
            <a:off x="7980363" y="13414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Angsana New" pitchFamily="18" charset="-34"/>
              </a:rPr>
              <a:t>9</a:t>
            </a:r>
            <a:endParaRPr lang="th-TH">
              <a:solidFill>
                <a:srgbClr val="000000"/>
              </a:solidFill>
              <a:cs typeface="Angsana New" pitchFamily="18" charset="-34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Using an Array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r>
              <a:rPr lang="en-US" sz="2800" smtClean="0">
                <a:effectLst/>
              </a:rPr>
              <a:t>Square brackets are used to access an array element: 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effectLst/>
                <a:latin typeface="Courier New" pitchFamily="49" charset="0"/>
              </a:rPr>
              <a:t> 	 	n[i]</a:t>
            </a:r>
          </a:p>
          <a:p>
            <a:endParaRPr lang="en-US" sz="1800" smtClean="0">
              <a:effectLst/>
              <a:latin typeface="Courier New" pitchFamily="49" charset="0"/>
            </a:endParaRPr>
          </a:p>
          <a:p>
            <a:r>
              <a:rPr lang="en-US" sz="2800" smtClean="0">
                <a:effectLst/>
              </a:rPr>
              <a:t>Array elements are used like ordinary variables</a:t>
            </a:r>
          </a:p>
          <a:p>
            <a:pPr lvl="1"/>
            <a:r>
              <a:rPr lang="en-US" sz="2400" smtClean="0">
                <a:effectLst/>
              </a:rPr>
              <a:t>on the left of an assignment:</a:t>
            </a:r>
          </a:p>
          <a:p>
            <a:pPr lvl="2"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</a:rPr>
              <a:t>n[0] = 3;</a:t>
            </a:r>
          </a:p>
          <a:p>
            <a:pPr lvl="1"/>
            <a:r>
              <a:rPr lang="en-US" sz="2400" smtClean="0">
                <a:effectLst/>
              </a:rPr>
              <a:t>in an expression:</a:t>
            </a:r>
          </a:p>
          <a:p>
            <a:pPr lvl="2"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</a:rPr>
              <a:t>x = n[1] – 3;</a:t>
            </a:r>
          </a:p>
          <a:p>
            <a:pPr lvl="2"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</a:rPr>
              <a:t>n[i]++;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For-loop pseudo-code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295400" y="2570163"/>
            <a:ext cx="7010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Courier New" pitchFamily="49" charset="0"/>
              </a:rPr>
              <a:t>for(</a:t>
            </a:r>
            <a:r>
              <a:rPr lang="en-US" sz="1800" i="1">
                <a:latin typeface="Courier New" pitchFamily="49" charset="0"/>
              </a:rPr>
              <a:t>initialization</a:t>
            </a:r>
            <a:r>
              <a:rPr lang="en-US" sz="1800">
                <a:latin typeface="Courier New" pitchFamily="49" charset="0"/>
              </a:rPr>
              <a:t>; </a:t>
            </a:r>
            <a:r>
              <a:rPr lang="en-US" sz="1800" i="1">
                <a:latin typeface="Courier New" pitchFamily="49" charset="0"/>
              </a:rPr>
              <a:t>condition</a:t>
            </a:r>
            <a:r>
              <a:rPr lang="en-US" sz="1800">
                <a:latin typeface="Courier New" pitchFamily="49" charset="0"/>
              </a:rPr>
              <a:t>; </a:t>
            </a:r>
            <a:r>
              <a:rPr lang="en-US" sz="1800" i="1">
                <a:latin typeface="Courier New" pitchFamily="49" charset="0"/>
              </a:rPr>
              <a:t>post-body action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i="1">
                <a:latin typeface="Courier New" pitchFamily="49" charset="0"/>
              </a:rPr>
              <a:t>statements to be repeated</a:t>
            </a:r>
            <a:endParaRPr lang="en-US" sz="1800">
              <a:latin typeface="Courier New" pitchFamily="49" charset="0"/>
            </a:endParaRPr>
          </a:p>
          <a:p>
            <a:pPr eaLnBrk="1" hangingPunct="1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9460" name="AutoShape 5"/>
          <p:cNvSpPr>
            <a:spLocks noChangeArrowheads="1"/>
          </p:cNvSpPr>
          <p:nvPr/>
        </p:nvSpPr>
        <p:spPr bwMode="auto">
          <a:xfrm>
            <a:off x="3473450" y="1981200"/>
            <a:ext cx="2917825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General form of a for loop</a:t>
            </a:r>
          </a:p>
        </p:txBody>
      </p:sp>
      <p:sp>
        <p:nvSpPr>
          <p:cNvPr id="19461" name="AutoShape 8"/>
          <p:cNvSpPr>
            <a:spLocks noChangeArrowheads="1"/>
          </p:cNvSpPr>
          <p:nvPr/>
        </p:nvSpPr>
        <p:spPr bwMode="auto">
          <a:xfrm>
            <a:off x="3171825" y="3937000"/>
            <a:ext cx="3260725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Equivalent in while-loop form</a:t>
            </a:r>
          </a:p>
        </p:txBody>
      </p:sp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1371600" y="4654550"/>
            <a:ext cx="41433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i="1">
                <a:latin typeface="Courier New" pitchFamily="49" charset="0"/>
                <a:cs typeface="Courier New" pitchFamily="49" charset="0"/>
              </a:rPr>
              <a:t>initialization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80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statements to be repeated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post-body action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800">
                <a:latin typeface="Courier New" pitchFamily="49" charset="0"/>
              </a:rPr>
              <a:t>}</a:t>
            </a:r>
            <a:r>
              <a:rPr lang="en-US" sz="1800"/>
              <a:t> 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1143000" y="1828800"/>
            <a:ext cx="7467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1143000" y="3810000"/>
            <a:ext cx="7467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Example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90600" y="2570163"/>
            <a:ext cx="5422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Courier New" pitchFamily="49" charset="0"/>
              </a:rPr>
              <a:t>for(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800">
                <a:latin typeface="Courier New" pitchFamily="49" charset="0"/>
              </a:rPr>
              <a:t> i = 0; i &lt; n.length; i++) {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System.out.println(i + ": " + n[i]);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90600" y="4703763"/>
            <a:ext cx="54229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Courier New" pitchFamily="49" charset="0"/>
              </a:rPr>
              <a:t>int i = 0;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while(i &lt; n.length) {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System.out.println(i + ": " + n[i]);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i++;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3659188" y="1854200"/>
            <a:ext cx="1825625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for loop version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3532188" y="4164013"/>
            <a:ext cx="2082800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while loop version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914400" y="1676400"/>
            <a:ext cx="7848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914400" y="3962400"/>
            <a:ext cx="78486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0489" name="TextBox 8"/>
          <p:cNvSpPr txBox="1">
            <a:spLocks noChangeArrowheads="1"/>
          </p:cNvSpPr>
          <p:nvPr/>
        </p:nvSpPr>
        <p:spPr bwMode="auto">
          <a:xfrm>
            <a:off x="4214813" y="714375"/>
            <a:ext cx="2481262" cy="83026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only exists inside</a:t>
            </a:r>
          </a:p>
          <a:p>
            <a:r>
              <a:rPr lang="en-US"/>
              <a:t>the loop</a:t>
            </a:r>
          </a:p>
        </p:txBody>
      </p:sp>
      <p:cxnSp>
        <p:nvCxnSpPr>
          <p:cNvPr id="20490" name="Straight Arrow Connector 10"/>
          <p:cNvCxnSpPr>
            <a:cxnSpLocks noChangeShapeType="1"/>
            <a:stCxn id="20489" idx="1"/>
          </p:cNvCxnSpPr>
          <p:nvPr/>
        </p:nvCxnSpPr>
        <p:spPr bwMode="auto">
          <a:xfrm rot="10800000" flipV="1">
            <a:off x="2071688" y="1130300"/>
            <a:ext cx="2143125" cy="1441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357313"/>
            <a:ext cx="7454900" cy="4786312"/>
          </a:xfrm>
        </p:spPr>
        <p:txBody>
          <a:bodyPr/>
          <a:lstStyle/>
          <a:p>
            <a:r>
              <a:rPr lang="en-US" sz="2800" smtClean="0">
                <a:effectLst/>
              </a:rPr>
              <a:t>1.  Parameter Passing</a:t>
            </a:r>
          </a:p>
          <a:p>
            <a:r>
              <a:rPr lang="en-US" sz="2800" smtClean="0">
                <a:effectLst/>
              </a:rPr>
              <a:t>2.  Arrays: Similar but Different</a:t>
            </a:r>
          </a:p>
          <a:p>
            <a:r>
              <a:rPr lang="en-US" sz="2800" smtClean="0">
                <a:effectLst/>
              </a:rPr>
              <a:t>3.  Call-by-Reference with Classes</a:t>
            </a:r>
          </a:p>
          <a:p>
            <a:r>
              <a:rPr lang="en-US" sz="2800" smtClean="0">
                <a:effectLst/>
              </a:rPr>
              <a:t>4.  Grouping Objects</a:t>
            </a:r>
          </a:p>
          <a:p>
            <a:r>
              <a:rPr lang="en-US" sz="2800" smtClean="0">
                <a:effectLst/>
              </a:rPr>
              <a:t>5.  A Notebook Example</a:t>
            </a:r>
          </a:p>
          <a:p>
            <a:r>
              <a:rPr lang="en-US" sz="2800" smtClean="0">
                <a:effectLst/>
              </a:rPr>
              <a:t>6.  Iteration (looping)</a:t>
            </a:r>
          </a:p>
          <a:p>
            <a:r>
              <a:rPr lang="en-US" sz="2800" smtClean="0">
                <a:effectLst/>
              </a:rPr>
              <a:t>7.  An Auction Example</a:t>
            </a:r>
          </a:p>
          <a:p>
            <a:r>
              <a:rPr lang="en-US" sz="2800" smtClean="0">
                <a:effectLst/>
              </a:rPr>
              <a:t>8.  Fixed-size Collections</a:t>
            </a:r>
          </a:p>
          <a:p>
            <a:r>
              <a:rPr lang="en-US" sz="2800" smtClean="0">
                <a:effectLst/>
              </a:rPr>
              <a:t>9. 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Passing Arrays to Methods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r>
              <a:rPr lang="th-TH" i="1" smtClean="0">
                <a:solidFill>
                  <a:schemeClr val="accent1"/>
                </a:solidFill>
                <a:effectLst/>
              </a:rPr>
              <a:t>Arrays are Java objects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they are passed to methods using </a:t>
            </a:r>
            <a:br>
              <a:rPr lang="th-TH" smtClean="0">
                <a:effectLst/>
              </a:rPr>
            </a:br>
            <a:r>
              <a:rPr lang="th-TH" smtClean="0">
                <a:effectLst/>
              </a:rPr>
              <a:t>call-by-reference</a:t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i.e. changes to an array inside a method </a:t>
            </a:r>
            <a:br>
              <a:rPr lang="th-TH" smtClean="0">
                <a:effectLst/>
              </a:rPr>
            </a:br>
            <a:r>
              <a:rPr lang="th-TH" smtClean="0">
                <a:effectLst/>
              </a:rPr>
              <a:t>affects the original</a:t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no </a:t>
            </a:r>
            <a:r>
              <a:rPr lang="en-US" smtClean="0">
                <a:effectLst/>
                <a:cs typeface="Angsana New" pitchFamily="18" charset="-34"/>
              </a:rPr>
              <a:t>return or pointers</a:t>
            </a:r>
            <a:r>
              <a:rPr lang="th-TH" smtClean="0">
                <a:effectLst/>
              </a:rPr>
              <a:t> </a:t>
            </a:r>
            <a:r>
              <a:rPr lang="en-US" smtClean="0">
                <a:effectLst/>
                <a:cs typeface="Angsana New" pitchFamily="18" charset="-34"/>
              </a:rPr>
              <a:t>are </a:t>
            </a:r>
            <a:r>
              <a:rPr lang="th-TH" smtClean="0">
                <a:effectLst/>
              </a:rPr>
              <a:t>required</a:t>
            </a:r>
            <a:endParaRPr lang="th-TH" smtClean="0">
              <a:effectLst/>
              <a:cs typeface="Angsana New" pitchFamily="18" charset="-34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effectLst/>
              </a:rPr>
              <a:t>PassArray.java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126413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public class PassArray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public static void main(String[] args)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int a[] = { 1, 2, 3, 4, 5 };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8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System.out.println("Values in the original array:");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for(int i = 0; i &lt; a.length; i++)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  System.out.print( a[i] + "  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System.out.println();</a:t>
            </a:r>
            <a:br>
              <a:rPr lang="en-GB" sz="1800" smtClean="0">
                <a:effectLst/>
                <a:latin typeface="Courier New" pitchFamily="49" charset="0"/>
              </a:rPr>
            </a:br>
            <a:r>
              <a:rPr lang="en-GB" sz="1800" smtClean="0">
                <a:effectLst/>
                <a:latin typeface="Courier New" pitchFamily="49" charset="0"/>
              </a:rPr>
              <a:t>       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8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981200"/>
            <a:ext cx="7999412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</a:rPr>
              <a:t> 	   </a:t>
            </a:r>
            <a:r>
              <a:rPr lang="en-GB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modifyArray</a:t>
            </a:r>
            <a:r>
              <a:rPr lang="en-GB" sz="1800" smtClean="0">
                <a:effectLst/>
                <a:latin typeface="Courier New" pitchFamily="49" charset="0"/>
              </a:rPr>
              <a:t>(a);    // pass array call-by-reference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8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System.out.println("Values in the modified array:");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for(int i = 0; i &lt; a.length; i++)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  System.out.print( a[i] + "  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System.out.println();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8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System.out.println("Before: a[3] = " + a[3]);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8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</a:t>
            </a:r>
            <a:r>
              <a:rPr lang="en-GB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modifyElement</a:t>
            </a:r>
            <a:r>
              <a:rPr lang="en-GB" sz="1800" smtClean="0">
                <a:effectLst/>
                <a:latin typeface="Courier New" pitchFamily="49" charset="0"/>
              </a:rPr>
              <a:t>(a[3]);   // pass call-by-value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  System.out.println("After:  a[3] = " + a[3]);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800" smtClean="0">
                <a:effectLst/>
                <a:latin typeface="Courier New" pitchFamily="49" charset="0"/>
              </a:rPr>
              <a:t>  } // end of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800" smtClean="0">
              <a:effectLst/>
              <a:latin typeface="Courier New" pitchFamily="49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7073900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</a:rPr>
              <a:t>     </a:t>
            </a:r>
            <a:r>
              <a:rPr lang="en-GB" sz="2000" smtClean="0">
                <a:effectLst/>
                <a:latin typeface="Courier New" pitchFamily="49" charset="0"/>
              </a:rPr>
              <a:t>private </a:t>
            </a:r>
            <a:r>
              <a:rPr lang="en-GB" sz="2000" b="1" smtClean="0">
                <a:effectLst/>
                <a:latin typeface="Courier New" pitchFamily="49" charset="0"/>
              </a:rPr>
              <a:t>static</a:t>
            </a:r>
            <a:r>
              <a:rPr lang="en-GB" sz="2000" smtClean="0">
                <a:effectLst/>
                <a:latin typeface="Courier New" pitchFamily="49" charset="0"/>
              </a:rPr>
              <a:t> void modifyArray(int b[])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// multiply each element by 2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  for (int j = 0; j &lt; b.length; j++)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   b[j] *= 2;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</a:t>
            </a:r>
            <a:br>
              <a:rPr lang="en-GB" sz="2000" smtClean="0">
                <a:effectLst/>
                <a:latin typeface="Courier New" pitchFamily="49" charset="0"/>
              </a:rPr>
            </a:b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private </a:t>
            </a:r>
            <a:r>
              <a:rPr lang="en-GB" sz="2000" b="1" smtClean="0">
                <a:effectLst/>
                <a:latin typeface="Courier New" pitchFamily="49" charset="0"/>
              </a:rPr>
              <a:t>static</a:t>
            </a:r>
            <a:r>
              <a:rPr lang="en-GB" sz="2000" smtClean="0">
                <a:effectLst/>
                <a:latin typeface="Courier New" pitchFamily="49" charset="0"/>
              </a:rPr>
              <a:t> void modifyElement(int elem)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// multiply elem by 2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{  elem *= 2;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}  // end of PassArray class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74638" y="428625"/>
            <a:ext cx="5868987" cy="120015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static is used so that main() can call </a:t>
            </a:r>
          </a:p>
          <a:p>
            <a:r>
              <a:rPr lang="en-GB"/>
              <a:t>these methods without creating an object first;</a:t>
            </a:r>
          </a:p>
          <a:p>
            <a:r>
              <a:rPr lang="en-GB"/>
              <a:t>it has nothing to do with parameter passing</a:t>
            </a:r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 flipH="1">
            <a:off x="7019925" y="1557338"/>
            <a:ext cx="288925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 flipH="1" flipV="1">
            <a:off x="7451725" y="4383088"/>
            <a:ext cx="609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553200" y="457200"/>
            <a:ext cx="2262188" cy="11874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b is an array</a:t>
            </a:r>
          </a:p>
          <a:p>
            <a:r>
              <a:rPr lang="th-TH"/>
              <a:t>object, so passed</a:t>
            </a:r>
          </a:p>
          <a:p>
            <a:r>
              <a:rPr lang="th-TH"/>
              <a:t>call-by-reference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918325" y="4743450"/>
            <a:ext cx="1974850" cy="155257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elem is a</a:t>
            </a:r>
          </a:p>
          <a:p>
            <a:r>
              <a:rPr lang="en-US">
                <a:cs typeface="Angsana New" pitchFamily="18" charset="-34"/>
              </a:rPr>
              <a:t>primitive</a:t>
            </a:r>
            <a:r>
              <a:rPr lang="th-TH"/>
              <a:t> type,</a:t>
            </a:r>
          </a:p>
          <a:p>
            <a:r>
              <a:rPr lang="th-TH"/>
              <a:t>so passed </a:t>
            </a:r>
          </a:p>
          <a:p>
            <a:r>
              <a:rPr lang="th-TH"/>
              <a:t>call-by-value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3924300" y="3116263"/>
            <a:ext cx="2395538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ngsana New" pitchFamily="18" charset="-34"/>
              </a:rPr>
              <a:t>no return required</a:t>
            </a:r>
            <a:endParaRPr lang="th-TH">
              <a:solidFill>
                <a:schemeClr val="bg1"/>
              </a:solidFill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Execution</a:t>
            </a:r>
            <a:endParaRPr lang="th-TH" smtClean="0">
              <a:effectLst/>
            </a:endParaRP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7604125" y="3763963"/>
            <a:ext cx="1198563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changed</a:t>
            </a: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7527925" y="4292600"/>
            <a:ext cx="1503363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unchanged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873250"/>
            <a:ext cx="6408738" cy="378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6" name="Line 7"/>
          <p:cNvSpPr>
            <a:spLocks noChangeShapeType="1"/>
          </p:cNvSpPr>
          <p:nvPr/>
        </p:nvSpPr>
        <p:spPr bwMode="auto">
          <a:xfrm flipH="1" flipV="1">
            <a:off x="2971800" y="4022725"/>
            <a:ext cx="4648200" cy="460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H="1" flipV="1">
            <a:off x="3187700" y="4508500"/>
            <a:ext cx="4279900" cy="698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Notes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81200"/>
            <a:ext cx="7239000" cy="4114800"/>
          </a:xfrm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This </a:t>
            </a:r>
            <a:r>
              <a:rPr lang="en-US" smtClean="0">
                <a:effectLst/>
              </a:rPr>
              <a:t>application</a:t>
            </a:r>
            <a:r>
              <a:rPr lang="th-TH" smtClean="0">
                <a:effectLst/>
              </a:rPr>
              <a:t> uses call-by-reference to change an entire array object, a</a:t>
            </a:r>
          </a:p>
          <a:p>
            <a:pPr lvl="1"/>
            <a:r>
              <a:rPr lang="th-TH" smtClean="0">
                <a:effectLst/>
              </a:rPr>
              <a:t>it remains changed back in </a:t>
            </a:r>
            <a:r>
              <a:rPr lang="en-US" sz="2400" smtClean="0">
                <a:effectLst/>
                <a:latin typeface="Courier New" pitchFamily="49" charset="0"/>
              </a:rPr>
              <a:t>main</a:t>
            </a:r>
            <a:r>
              <a:rPr lang="th-TH" sz="2400" smtClean="0">
                <a:effectLst/>
                <a:latin typeface="Courier New" pitchFamily="49" charset="0"/>
              </a:rPr>
              <a:t>()</a:t>
            </a:r>
            <a:endParaRPr lang="th-TH" smtClean="0">
              <a:effectLst/>
            </a:endParaRPr>
          </a:p>
          <a:p>
            <a:pPr lvl="1"/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It also tries to changes an array element, </a:t>
            </a:r>
            <a:r>
              <a:rPr lang="th-TH" sz="2400" smtClean="0">
                <a:effectLst/>
                <a:latin typeface="Courier New" pitchFamily="49" charset="0"/>
              </a:rPr>
              <a:t>a[</a:t>
            </a:r>
            <a:r>
              <a:rPr lang="en-US" sz="2400" smtClean="0">
                <a:effectLst/>
                <a:latin typeface="Courier New" pitchFamily="49" charset="0"/>
              </a:rPr>
              <a:t>3]</a:t>
            </a:r>
            <a:r>
              <a:rPr lang="th-TH" smtClean="0">
                <a:effectLst/>
              </a:rPr>
              <a:t>, by using call-by-value (copying)</a:t>
            </a:r>
          </a:p>
          <a:p>
            <a:pPr lvl="1"/>
            <a:r>
              <a:rPr lang="th-TH" smtClean="0">
                <a:effectLst/>
              </a:rPr>
              <a:t>it does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not</a:t>
            </a:r>
            <a:r>
              <a:rPr lang="th-TH" smtClean="0">
                <a:effectLst/>
              </a:rPr>
              <a:t> stay changed back in </a:t>
            </a:r>
            <a:r>
              <a:rPr lang="en-US" sz="2400" smtClean="0">
                <a:effectLst/>
                <a:latin typeface="Courier New" pitchFamily="49" charset="0"/>
                <a:cs typeface="Angsana New" pitchFamily="18" charset="-34"/>
              </a:rPr>
              <a:t>main</a:t>
            </a:r>
            <a:r>
              <a:rPr lang="th-TH" sz="2400" smtClean="0">
                <a:effectLst/>
                <a:latin typeface="Courier New" pitchFamily="49" charset="0"/>
              </a:rPr>
              <a:t>()</a:t>
            </a:r>
            <a:endParaRPr lang="th-TH" smtClean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ChangeArrowheads="1"/>
          </p:cNvSpPr>
          <p:nvPr/>
        </p:nvSpPr>
        <p:spPr bwMode="auto">
          <a:xfrm>
            <a:off x="609600" y="2057400"/>
            <a:ext cx="2971800" cy="3429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1" name="Oval 16"/>
          <p:cNvSpPr>
            <a:spLocks noChangeArrowheads="1"/>
          </p:cNvSpPr>
          <p:nvPr/>
        </p:nvSpPr>
        <p:spPr bwMode="auto">
          <a:xfrm>
            <a:off x="762000" y="2362200"/>
            <a:ext cx="25908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Call-by-Reference Diagra</a:t>
            </a:r>
            <a:r>
              <a:rPr lang="en-US" smtClean="0">
                <a:effectLst/>
                <a:cs typeface="Angsana New" pitchFamily="18" charset="-34"/>
              </a:rPr>
              <a:t>m</a:t>
            </a:r>
            <a:endParaRPr lang="th-TH" smtClean="0">
              <a:effectLst/>
              <a:cs typeface="Angsana New" pitchFamily="18" charset="-34"/>
            </a:endParaRPr>
          </a:p>
        </p:txBody>
      </p: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1066800" y="2590800"/>
            <a:ext cx="1905000" cy="457200"/>
            <a:chOff x="672" y="1488"/>
            <a:chExt cx="1200" cy="288"/>
          </a:xfrm>
        </p:grpSpPr>
        <p:sp>
          <p:nvSpPr>
            <p:cNvPr id="27672" name="Rectangle 4"/>
            <p:cNvSpPr>
              <a:spLocks noChangeArrowheads="1"/>
            </p:cNvSpPr>
            <p:nvPr/>
          </p:nvSpPr>
          <p:spPr bwMode="auto">
            <a:xfrm>
              <a:off x="672" y="1488"/>
              <a:ext cx="1200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73" name="Line 5"/>
            <p:cNvSpPr>
              <a:spLocks noChangeShapeType="1"/>
            </p:cNvSpPr>
            <p:nvPr/>
          </p:nvSpPr>
          <p:spPr bwMode="auto">
            <a:xfrm>
              <a:off x="912" y="148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6"/>
            <p:cNvSpPr>
              <a:spLocks noChangeShapeType="1"/>
            </p:cNvSpPr>
            <p:nvPr/>
          </p:nvSpPr>
          <p:spPr bwMode="auto">
            <a:xfrm>
              <a:off x="1152" y="148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Line 7"/>
            <p:cNvSpPr>
              <a:spLocks noChangeShapeType="1"/>
            </p:cNvSpPr>
            <p:nvPr/>
          </p:nvSpPr>
          <p:spPr bwMode="auto">
            <a:xfrm>
              <a:off x="1392" y="148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Line 8"/>
            <p:cNvSpPr>
              <a:spLocks noChangeShapeType="1"/>
            </p:cNvSpPr>
            <p:nvPr/>
          </p:nvSpPr>
          <p:spPr bwMode="auto">
            <a:xfrm>
              <a:off x="1632" y="148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1111250" y="259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55" name="Text Box 12"/>
          <p:cNvSpPr txBox="1">
            <a:spLocks noChangeArrowheads="1"/>
          </p:cNvSpPr>
          <p:nvPr/>
        </p:nvSpPr>
        <p:spPr bwMode="auto">
          <a:xfrm>
            <a:off x="1492250" y="259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1873250" y="259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57" name="Text Box 14"/>
          <p:cNvSpPr txBox="1">
            <a:spLocks noChangeArrowheads="1"/>
          </p:cNvSpPr>
          <p:nvPr/>
        </p:nvSpPr>
        <p:spPr bwMode="auto">
          <a:xfrm>
            <a:off x="2254250" y="259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2635250" y="259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659" name="Text Box 17"/>
          <p:cNvSpPr txBox="1">
            <a:spLocks noChangeArrowheads="1"/>
          </p:cNvSpPr>
          <p:nvPr/>
        </p:nvSpPr>
        <p:spPr bwMode="auto">
          <a:xfrm>
            <a:off x="2519363" y="3048000"/>
            <a:ext cx="1003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cs typeface="Angsana New" pitchFamily="18" charset="-34"/>
              </a:rPr>
              <a:t> </a:t>
            </a:r>
            <a:r>
              <a:rPr lang="th-TH"/>
              <a:t>object</a:t>
            </a:r>
          </a:p>
        </p:txBody>
      </p:sp>
      <p:sp>
        <p:nvSpPr>
          <p:cNvPr id="27660" name="Text Box 19"/>
          <p:cNvSpPr txBox="1">
            <a:spLocks noChangeArrowheads="1"/>
          </p:cNvSpPr>
          <p:nvPr/>
        </p:nvSpPr>
        <p:spPr bwMode="auto">
          <a:xfrm>
            <a:off x="2865438" y="1524000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main</a:t>
            </a:r>
            <a:r>
              <a:rPr lang="th-TH"/>
              <a:t>()</a:t>
            </a:r>
          </a:p>
        </p:txBody>
      </p:sp>
      <p:sp>
        <p:nvSpPr>
          <p:cNvPr id="27661" name="Text Box 20"/>
          <p:cNvSpPr txBox="1">
            <a:spLocks noChangeArrowheads="1"/>
          </p:cNvSpPr>
          <p:nvPr/>
        </p:nvSpPr>
        <p:spPr bwMode="auto">
          <a:xfrm>
            <a:off x="838200" y="3657600"/>
            <a:ext cx="2197100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    :</a:t>
            </a:r>
          </a:p>
          <a:p>
            <a:r>
              <a:rPr lang="th-TH"/>
              <a:t>modifyArray(a);</a:t>
            </a:r>
            <a:br>
              <a:rPr lang="th-TH"/>
            </a:br>
            <a:r>
              <a:rPr lang="th-TH"/>
              <a:t>    :</a:t>
            </a:r>
          </a:p>
        </p:txBody>
      </p:sp>
      <p:sp>
        <p:nvSpPr>
          <p:cNvPr id="27662" name="Rectangle 21"/>
          <p:cNvSpPr>
            <a:spLocks noChangeArrowheads="1"/>
          </p:cNvSpPr>
          <p:nvPr/>
        </p:nvSpPr>
        <p:spPr bwMode="auto">
          <a:xfrm>
            <a:off x="5486400" y="2743200"/>
            <a:ext cx="2514600" cy="2286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7663" name="Text Box 22"/>
          <p:cNvSpPr txBox="1">
            <a:spLocks noChangeArrowheads="1"/>
          </p:cNvSpPr>
          <p:nvPr/>
        </p:nvSpPr>
        <p:spPr bwMode="auto">
          <a:xfrm>
            <a:off x="5410200" y="2209800"/>
            <a:ext cx="27305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modifyArray(int b[])</a:t>
            </a:r>
          </a:p>
        </p:txBody>
      </p:sp>
      <p:sp>
        <p:nvSpPr>
          <p:cNvPr id="27664" name="Text Box 25"/>
          <p:cNvSpPr txBox="1">
            <a:spLocks noChangeArrowheads="1"/>
          </p:cNvSpPr>
          <p:nvPr/>
        </p:nvSpPr>
        <p:spPr bwMode="auto">
          <a:xfrm>
            <a:off x="6103938" y="2971800"/>
            <a:ext cx="1468437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b</a:t>
            </a:r>
            <a:r>
              <a:rPr lang="th-TH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</a:rPr>
              <a:t>variable</a:t>
            </a:r>
            <a:r>
              <a:rPr lang="th-TH"/>
              <a:t> </a:t>
            </a:r>
          </a:p>
        </p:txBody>
      </p:sp>
      <p:sp>
        <p:nvSpPr>
          <p:cNvPr id="27665" name="Line 26"/>
          <p:cNvSpPr>
            <a:spLocks noChangeShapeType="1"/>
          </p:cNvSpPr>
          <p:nvPr/>
        </p:nvSpPr>
        <p:spPr bwMode="auto">
          <a:xfrm flipH="1" flipV="1">
            <a:off x="3352800" y="28194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27"/>
          <p:cNvSpPr txBox="1">
            <a:spLocks noChangeArrowheads="1"/>
          </p:cNvSpPr>
          <p:nvPr/>
        </p:nvSpPr>
        <p:spPr bwMode="auto">
          <a:xfrm>
            <a:off x="3870325" y="3063875"/>
            <a:ext cx="1316038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reference</a:t>
            </a:r>
          </a:p>
          <a:p>
            <a:r>
              <a:rPr lang="th-TH"/>
              <a:t>back to </a:t>
            </a:r>
            <a:endParaRPr lang="th-TH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object</a:t>
            </a:r>
            <a:endParaRPr lang="th-TH">
              <a:cs typeface="Angsana New" pitchFamily="18" charset="-34"/>
            </a:endParaRPr>
          </a:p>
        </p:txBody>
      </p:sp>
      <p:sp>
        <p:nvSpPr>
          <p:cNvPr id="27667" name="Text Box 28"/>
          <p:cNvSpPr txBox="1">
            <a:spLocks noChangeArrowheads="1"/>
          </p:cNvSpPr>
          <p:nvPr/>
        </p:nvSpPr>
        <p:spPr bwMode="auto">
          <a:xfrm>
            <a:off x="5867400" y="3581400"/>
            <a:ext cx="1336675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   :</a:t>
            </a:r>
            <a:br>
              <a:rPr lang="th-TH"/>
            </a:br>
            <a:r>
              <a:rPr lang="th-TH"/>
              <a:t>b[i] *= 2;</a:t>
            </a:r>
            <a:br>
              <a:rPr lang="th-TH"/>
            </a:br>
            <a:r>
              <a:rPr lang="th-TH"/>
              <a:t>   :</a:t>
            </a:r>
          </a:p>
        </p:txBody>
      </p:sp>
      <p:sp>
        <p:nvSpPr>
          <p:cNvPr id="27668" name="Rectangle 27"/>
          <p:cNvSpPr>
            <a:spLocks noChangeArrowheads="1"/>
          </p:cNvSpPr>
          <p:nvPr/>
        </p:nvSpPr>
        <p:spPr bwMode="auto">
          <a:xfrm>
            <a:off x="5795963" y="3068638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9" name="Text Box 23"/>
          <p:cNvSpPr txBox="1">
            <a:spLocks noChangeArrowheads="1"/>
          </p:cNvSpPr>
          <p:nvPr/>
        </p:nvSpPr>
        <p:spPr bwMode="auto">
          <a:xfrm>
            <a:off x="2195513" y="36195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a</a:t>
            </a:r>
            <a:endParaRPr lang="th-TH">
              <a:cs typeface="Angsana New" pitchFamily="18" charset="-34"/>
            </a:endParaRPr>
          </a:p>
        </p:txBody>
      </p:sp>
      <p:sp>
        <p:nvSpPr>
          <p:cNvPr id="27670" name="Rectangle 29"/>
          <p:cNvSpPr>
            <a:spLocks noChangeArrowheads="1"/>
          </p:cNvSpPr>
          <p:nvPr/>
        </p:nvSpPr>
        <p:spPr bwMode="auto">
          <a:xfrm>
            <a:off x="1763713" y="3690938"/>
            <a:ext cx="431800" cy="336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1" name="Line 30"/>
          <p:cNvSpPr>
            <a:spLocks noChangeShapeType="1"/>
          </p:cNvSpPr>
          <p:nvPr/>
        </p:nvSpPr>
        <p:spPr bwMode="auto">
          <a:xfrm flipV="1">
            <a:off x="1979613" y="3284538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76250"/>
            <a:ext cx="7778750" cy="1104900"/>
          </a:xfrm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Call-by-Value Diagram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09600" y="2057400"/>
            <a:ext cx="2971800" cy="3429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762000" y="2362200"/>
            <a:ext cx="25908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8677" name="Group 6"/>
          <p:cNvGrpSpPr>
            <a:grpSpLocks/>
          </p:cNvGrpSpPr>
          <p:nvPr/>
        </p:nvGrpSpPr>
        <p:grpSpPr bwMode="auto">
          <a:xfrm>
            <a:off x="1066800" y="2590800"/>
            <a:ext cx="1905000" cy="457200"/>
            <a:chOff x="672" y="1488"/>
            <a:chExt cx="1200" cy="288"/>
          </a:xfrm>
        </p:grpSpPr>
        <p:sp>
          <p:nvSpPr>
            <p:cNvPr id="28699" name="Rectangle 7"/>
            <p:cNvSpPr>
              <a:spLocks noChangeArrowheads="1"/>
            </p:cNvSpPr>
            <p:nvPr/>
          </p:nvSpPr>
          <p:spPr bwMode="auto">
            <a:xfrm>
              <a:off x="672" y="1488"/>
              <a:ext cx="1200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00" name="Line 8"/>
            <p:cNvSpPr>
              <a:spLocks noChangeShapeType="1"/>
            </p:cNvSpPr>
            <p:nvPr/>
          </p:nvSpPr>
          <p:spPr bwMode="auto">
            <a:xfrm>
              <a:off x="912" y="148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9"/>
            <p:cNvSpPr>
              <a:spLocks noChangeShapeType="1"/>
            </p:cNvSpPr>
            <p:nvPr/>
          </p:nvSpPr>
          <p:spPr bwMode="auto">
            <a:xfrm>
              <a:off x="1152" y="148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11"/>
            <p:cNvSpPr>
              <a:spLocks noChangeShapeType="1"/>
            </p:cNvSpPr>
            <p:nvPr/>
          </p:nvSpPr>
          <p:spPr bwMode="auto">
            <a:xfrm>
              <a:off x="1632" y="148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8" name="Text Box 12"/>
          <p:cNvSpPr txBox="1">
            <a:spLocks noChangeArrowheads="1"/>
          </p:cNvSpPr>
          <p:nvPr/>
        </p:nvSpPr>
        <p:spPr bwMode="auto">
          <a:xfrm>
            <a:off x="1111250" y="259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679" name="Text Box 13"/>
          <p:cNvSpPr txBox="1">
            <a:spLocks noChangeArrowheads="1"/>
          </p:cNvSpPr>
          <p:nvPr/>
        </p:nvSpPr>
        <p:spPr bwMode="auto">
          <a:xfrm>
            <a:off x="1492250" y="259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680" name="Text Box 14"/>
          <p:cNvSpPr txBox="1">
            <a:spLocks noChangeArrowheads="1"/>
          </p:cNvSpPr>
          <p:nvPr/>
        </p:nvSpPr>
        <p:spPr bwMode="auto">
          <a:xfrm>
            <a:off x="1873250" y="259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8681" name="Text Box 15"/>
          <p:cNvSpPr txBox="1">
            <a:spLocks noChangeArrowheads="1"/>
          </p:cNvSpPr>
          <p:nvPr/>
        </p:nvSpPr>
        <p:spPr bwMode="auto">
          <a:xfrm>
            <a:off x="2254250" y="259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8682" name="Text Box 16"/>
          <p:cNvSpPr txBox="1">
            <a:spLocks noChangeArrowheads="1"/>
          </p:cNvSpPr>
          <p:nvPr/>
        </p:nvSpPr>
        <p:spPr bwMode="auto">
          <a:xfrm>
            <a:off x="2514600" y="25908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8683" name="Text Box 17"/>
          <p:cNvSpPr txBox="1">
            <a:spLocks noChangeArrowheads="1"/>
          </p:cNvSpPr>
          <p:nvPr/>
        </p:nvSpPr>
        <p:spPr bwMode="auto">
          <a:xfrm>
            <a:off x="2636838" y="3116263"/>
            <a:ext cx="9271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object</a:t>
            </a:r>
          </a:p>
        </p:txBody>
      </p:sp>
      <p:sp>
        <p:nvSpPr>
          <p:cNvPr id="28684" name="Text Box 18"/>
          <p:cNvSpPr txBox="1">
            <a:spLocks noChangeArrowheads="1"/>
          </p:cNvSpPr>
          <p:nvPr/>
        </p:nvSpPr>
        <p:spPr bwMode="auto">
          <a:xfrm>
            <a:off x="2865438" y="1524000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main</a:t>
            </a:r>
            <a:r>
              <a:rPr lang="th-TH"/>
              <a:t>()</a:t>
            </a:r>
          </a:p>
        </p:txBody>
      </p:sp>
      <p:sp>
        <p:nvSpPr>
          <p:cNvPr id="28685" name="Text Box 19"/>
          <p:cNvSpPr txBox="1">
            <a:spLocks noChangeArrowheads="1"/>
          </p:cNvSpPr>
          <p:nvPr/>
        </p:nvSpPr>
        <p:spPr bwMode="auto">
          <a:xfrm>
            <a:off x="650875" y="3657600"/>
            <a:ext cx="2930525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    :</a:t>
            </a:r>
          </a:p>
          <a:p>
            <a:r>
              <a:rPr lang="th-TH"/>
              <a:t>modifyElement( a[3]);</a:t>
            </a:r>
            <a:br>
              <a:rPr lang="th-TH"/>
            </a:br>
            <a:r>
              <a:rPr lang="th-TH"/>
              <a:t>    :</a:t>
            </a:r>
          </a:p>
        </p:txBody>
      </p:sp>
      <p:sp>
        <p:nvSpPr>
          <p:cNvPr id="28686" name="Rectangle 20"/>
          <p:cNvSpPr>
            <a:spLocks noChangeArrowheads="1"/>
          </p:cNvSpPr>
          <p:nvPr/>
        </p:nvSpPr>
        <p:spPr bwMode="auto">
          <a:xfrm>
            <a:off x="5486400" y="2743200"/>
            <a:ext cx="2514600" cy="2286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5410200" y="2209800"/>
            <a:ext cx="326707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modifyElement(int elem)</a:t>
            </a:r>
          </a:p>
        </p:txBody>
      </p:sp>
      <p:sp>
        <p:nvSpPr>
          <p:cNvPr id="28688" name="Text Box 23"/>
          <p:cNvSpPr txBox="1">
            <a:spLocks noChangeArrowheads="1"/>
          </p:cNvSpPr>
          <p:nvPr/>
        </p:nvSpPr>
        <p:spPr bwMode="auto">
          <a:xfrm>
            <a:off x="6692900" y="2971800"/>
            <a:ext cx="7747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elem</a:t>
            </a:r>
          </a:p>
        </p:txBody>
      </p:sp>
      <p:sp>
        <p:nvSpPr>
          <p:cNvPr id="28689" name="Text Box 26"/>
          <p:cNvSpPr txBox="1">
            <a:spLocks noChangeArrowheads="1"/>
          </p:cNvSpPr>
          <p:nvPr/>
        </p:nvSpPr>
        <p:spPr bwMode="auto">
          <a:xfrm>
            <a:off x="5867400" y="3581400"/>
            <a:ext cx="1487488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   :</a:t>
            </a:r>
            <a:br>
              <a:rPr lang="th-TH"/>
            </a:br>
            <a:r>
              <a:rPr lang="th-TH"/>
              <a:t>elem *= 2;</a:t>
            </a:r>
            <a:br>
              <a:rPr lang="th-TH"/>
            </a:br>
            <a:r>
              <a:rPr lang="th-TH"/>
              <a:t>   :</a:t>
            </a:r>
          </a:p>
        </p:txBody>
      </p:sp>
      <p:sp>
        <p:nvSpPr>
          <p:cNvPr id="28690" name="Line 27"/>
          <p:cNvSpPr>
            <a:spLocks noChangeShapeType="1"/>
          </p:cNvSpPr>
          <p:nvPr/>
        </p:nvSpPr>
        <p:spPr bwMode="auto">
          <a:xfrm flipV="1">
            <a:off x="3810000" y="3581400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28"/>
          <p:cNvSpPr txBox="1">
            <a:spLocks noChangeArrowheads="1"/>
          </p:cNvSpPr>
          <p:nvPr/>
        </p:nvSpPr>
        <p:spPr bwMode="auto">
          <a:xfrm>
            <a:off x="3946525" y="4057650"/>
            <a:ext cx="1122363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value is</a:t>
            </a:r>
          </a:p>
          <a:p>
            <a:r>
              <a:rPr lang="th-TH"/>
              <a:t>copied</a:t>
            </a:r>
          </a:p>
          <a:p>
            <a:r>
              <a:rPr lang="th-TH"/>
              <a:t>over</a:t>
            </a:r>
          </a:p>
        </p:txBody>
      </p:sp>
      <p:sp>
        <p:nvSpPr>
          <p:cNvPr id="28692" name="Rectangle 28"/>
          <p:cNvSpPr>
            <a:spLocks noChangeArrowheads="1"/>
          </p:cNvSpPr>
          <p:nvPr/>
        </p:nvSpPr>
        <p:spPr bwMode="auto">
          <a:xfrm>
            <a:off x="6011863" y="2852738"/>
            <a:ext cx="647700" cy="504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93" name="Text Box 29"/>
          <p:cNvSpPr txBox="1">
            <a:spLocks noChangeArrowheads="1"/>
          </p:cNvSpPr>
          <p:nvPr/>
        </p:nvSpPr>
        <p:spPr bwMode="auto">
          <a:xfrm>
            <a:off x="6180138" y="29241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5940425" y="141287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a</a:t>
            </a:r>
            <a:endParaRPr lang="th-TH">
              <a:cs typeface="Angsana New" pitchFamily="18" charset="-34"/>
            </a:endParaRPr>
          </a:p>
        </p:txBody>
      </p:sp>
      <p:sp>
        <p:nvSpPr>
          <p:cNvPr id="28695" name="Rectangle 30"/>
          <p:cNvSpPr>
            <a:spLocks noChangeArrowheads="1"/>
          </p:cNvSpPr>
          <p:nvPr/>
        </p:nvSpPr>
        <p:spPr bwMode="auto">
          <a:xfrm>
            <a:off x="5508625" y="1484313"/>
            <a:ext cx="431800" cy="336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2195513" y="36195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a</a:t>
            </a:r>
            <a:endParaRPr lang="th-TH">
              <a:cs typeface="Angsana New" pitchFamily="18" charset="-34"/>
            </a:endParaRPr>
          </a:p>
        </p:txBody>
      </p:sp>
      <p:sp>
        <p:nvSpPr>
          <p:cNvPr id="28697" name="Rectangle 32"/>
          <p:cNvSpPr>
            <a:spLocks noChangeArrowheads="1"/>
          </p:cNvSpPr>
          <p:nvPr/>
        </p:nvSpPr>
        <p:spPr bwMode="auto">
          <a:xfrm>
            <a:off x="1763713" y="3690938"/>
            <a:ext cx="431800" cy="336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8" name="Line 33"/>
          <p:cNvSpPr>
            <a:spLocks noChangeShapeType="1"/>
          </p:cNvSpPr>
          <p:nvPr/>
        </p:nvSpPr>
        <p:spPr bwMode="auto">
          <a:xfrm flipV="1">
            <a:off x="1979613" y="3284538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3. Call-by-Ref with Classes</a:t>
            </a:r>
            <a:endParaRPr 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public class Counter {</a:t>
            </a:r>
          </a:p>
          <a:p>
            <a:pPr marL="0" indent="0">
              <a:buFont typeface="Arial" charset="0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private int val;</a:t>
            </a:r>
          </a:p>
          <a:p>
            <a:pPr marL="0" indent="0">
              <a:buFont typeface="Arial" charset="0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public Counter(int x)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  val = x;  }</a:t>
            </a:r>
          </a:p>
          <a:p>
            <a:pPr marL="0" indent="0">
              <a:buFont typeface="Arial" charset="0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public void incr()</a:t>
            </a:r>
          </a:p>
          <a:p>
            <a:pPr marL="0" indent="0">
              <a:buFont typeface="Arial" charset="0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  val++;  }</a:t>
            </a:r>
          </a:p>
          <a:p>
            <a:pPr marL="0" indent="0">
              <a:buFont typeface="Arial" charset="0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public int getVal()</a:t>
            </a:r>
          </a:p>
          <a:p>
            <a:pPr marL="0" indent="0">
              <a:buFont typeface="Arial" charset="0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  return val;  }</a:t>
            </a:r>
          </a:p>
          <a:p>
            <a:pPr marL="0" indent="0">
              <a:buFont typeface="Arial" charset="0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Using Counter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Counter c = new Counter(5);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Counter d = c;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Counter e = d;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e.incr();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System.out.println( c.getVal() );</a:t>
            </a:r>
          </a:p>
          <a:p>
            <a:pPr marL="0" indent="0">
              <a:buFont typeface="Arial" charset="0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mtClean="0"/>
              <a:t>What is printed?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1.  </a:t>
            </a:r>
            <a:r>
              <a:rPr lang="th-TH" smtClean="0">
                <a:effectLst/>
              </a:rPr>
              <a:t>Parameter Passing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981200"/>
            <a:ext cx="8072438" cy="4114800"/>
          </a:xfrm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In C all arguments are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copied</a:t>
            </a:r>
            <a:r>
              <a:rPr lang="th-TH" smtClean="0">
                <a:effectLst/>
              </a:rPr>
              <a:t> into functions:</a:t>
            </a:r>
          </a:p>
          <a:p>
            <a:pPr lvl="1"/>
            <a:r>
              <a:rPr lang="th-TH" smtClean="0">
                <a:effectLst/>
              </a:rPr>
              <a:t>called </a:t>
            </a:r>
            <a:r>
              <a:rPr lang="th-TH" i="1" smtClean="0">
                <a:effectLst/>
              </a:rPr>
              <a:t>call-by-value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Java uses </a:t>
            </a:r>
            <a:r>
              <a:rPr lang="th-TH" i="1" smtClean="0">
                <a:solidFill>
                  <a:schemeClr val="tx2"/>
                </a:solidFill>
                <a:effectLst/>
              </a:rPr>
              <a:t>call-by-value</a:t>
            </a:r>
            <a:r>
              <a:rPr lang="th-TH" smtClean="0">
                <a:effectLst/>
              </a:rPr>
              <a:t> and </a:t>
            </a:r>
            <a:r>
              <a:rPr lang="th-TH" i="1" smtClean="0">
                <a:solidFill>
                  <a:schemeClr val="tx2"/>
                </a:solidFill>
                <a:effectLst/>
              </a:rPr>
              <a:t>call-by-reference</a:t>
            </a:r>
            <a:r>
              <a:rPr lang="th-TH" smtClean="0">
                <a:effectLst/>
              </a:rPr>
              <a:t>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Using Counter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Counter c = new Counter(5);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foo(c);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System.out.println( c.getVal() 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private static void foo(Counter w)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{  w.incr();  }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9163" y="2924175"/>
            <a:ext cx="1190625" cy="8318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What is</a:t>
            </a:r>
          </a:p>
          <a:p>
            <a:pPr>
              <a:defRPr/>
            </a:pPr>
            <a:r>
              <a:rPr lang="en-US"/>
              <a:t>printed?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Using Counter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Counter c = bar();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System.out.println( c.getVal() 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private static Counter bar()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Counter w = new Counter(5);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return w;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9163" y="2598738"/>
            <a:ext cx="1190625" cy="830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What is</a:t>
            </a:r>
          </a:p>
          <a:p>
            <a:pPr>
              <a:defRPr/>
            </a:pPr>
            <a:r>
              <a:rPr lang="en-US"/>
              <a:t>printed?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ffectLst/>
              </a:rPr>
              <a:t>4.  Grouping Objects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3063"/>
            <a:ext cx="7772400" cy="4114800"/>
          </a:xfrm>
        </p:spPr>
        <p:txBody>
          <a:bodyPr/>
          <a:lstStyle/>
          <a:p>
            <a:r>
              <a:rPr lang="en-US" sz="2800" smtClean="0">
                <a:effectLst/>
              </a:rPr>
              <a:t>Many applications involve collections of objects:</a:t>
            </a:r>
          </a:p>
          <a:p>
            <a:pPr lvl="1"/>
            <a:r>
              <a:rPr lang="en-US" sz="2400" smtClean="0">
                <a:effectLst/>
              </a:rPr>
              <a:t>personal organizers</a:t>
            </a:r>
          </a:p>
          <a:p>
            <a:pPr lvl="1"/>
            <a:r>
              <a:rPr lang="en-US" sz="2400" smtClean="0">
                <a:effectLst/>
              </a:rPr>
              <a:t>library catalogs</a:t>
            </a:r>
          </a:p>
          <a:p>
            <a:pPr lvl="1"/>
            <a:r>
              <a:rPr lang="en-US" sz="2400" smtClean="0">
                <a:effectLst/>
              </a:rPr>
              <a:t>student-record system</a:t>
            </a:r>
          </a:p>
          <a:p>
            <a:pPr lvl="1"/>
            <a:endParaRPr lang="en-US" sz="2400" smtClean="0">
              <a:effectLst/>
            </a:endParaRPr>
          </a:p>
          <a:p>
            <a:r>
              <a:rPr lang="en-US" sz="2800" smtClean="0">
                <a:effectLst/>
              </a:rPr>
              <a:t>The number of stored items </a:t>
            </a:r>
            <a:r>
              <a:rPr lang="en-US" sz="2800" i="1" smtClean="0">
                <a:solidFill>
                  <a:schemeClr val="tx2"/>
                </a:solidFill>
                <a:effectLst/>
              </a:rPr>
              <a:t>varies</a:t>
            </a:r>
            <a:r>
              <a:rPr lang="en-US" sz="2800" smtClean="0">
                <a:effectLst/>
              </a:rPr>
              <a:t> over time as new items are added and old ones removed.</a:t>
            </a:r>
          </a:p>
          <a:p>
            <a:endParaRPr lang="en-US" sz="2800" smtClean="0">
              <a:effectLst/>
            </a:endParaRPr>
          </a:p>
          <a:p>
            <a:r>
              <a:rPr lang="en-US" sz="2800" smtClean="0">
                <a:effectLst/>
              </a:rPr>
              <a:t>Arrays have a basic problem: their size is fixed</a:t>
            </a:r>
          </a:p>
          <a:p>
            <a:pPr lvl="1"/>
            <a:r>
              <a:rPr lang="en-US" sz="2400" smtClean="0">
                <a:effectLst/>
              </a:rPr>
              <a:t>e.g. what should the size be for a student-record array?</a:t>
            </a:r>
            <a:endParaRPr lang="en-US" sz="200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Collection Classes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Grouping objects is a common need</a:t>
            </a:r>
          </a:p>
          <a:p>
            <a:pPr lvl="1"/>
            <a:r>
              <a:rPr lang="en-US" smtClean="0">
                <a:effectLst/>
              </a:rPr>
              <a:t>the </a:t>
            </a:r>
            <a:r>
              <a:rPr lang="en-US" sz="2400" smtClean="0">
                <a:effectLst/>
                <a:latin typeface="Courier New" pitchFamily="49" charset="0"/>
              </a:rPr>
              <a:t>java.util</a:t>
            </a:r>
            <a:r>
              <a:rPr lang="en-US" smtClean="0">
                <a:effectLst/>
              </a:rPr>
              <a:t> package contains useful classes</a:t>
            </a:r>
          </a:p>
          <a:p>
            <a:pPr lvl="1"/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I'll be using the </a:t>
            </a: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smtClean="0">
                <a:effectLst/>
              </a:rPr>
              <a:t> </a:t>
            </a:r>
            <a:r>
              <a:rPr lang="en-US" smtClean="0">
                <a:effectLst/>
              </a:rPr>
              <a:t>collection class</a:t>
            </a:r>
          </a:p>
          <a:p>
            <a:pPr lvl="1"/>
            <a:r>
              <a:rPr lang="en-US" smtClean="0">
                <a:effectLst/>
              </a:rPr>
              <a:t>a list data structure with no fixed size</a:t>
            </a:r>
          </a:p>
          <a:p>
            <a:pPr lvl="2"/>
            <a:r>
              <a:rPr lang="en-US" smtClean="0">
                <a:effectLst/>
              </a:rPr>
              <a:t>it grows and shrinks depending on how many obejcts are stored inside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11"/>
          <p:cNvSpPr>
            <a:spLocks noChangeArrowheads="1"/>
          </p:cNvSpPr>
          <p:nvPr/>
        </p:nvSpPr>
        <p:spPr bwMode="auto">
          <a:xfrm>
            <a:off x="3852863" y="6191250"/>
            <a:ext cx="1295400" cy="3603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ArrayList Example</a:t>
            </a:r>
            <a:endParaRPr lang="th-TH" smtClean="0">
              <a:effectLst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73238"/>
            <a:ext cx="7772400" cy="2735262"/>
          </a:xfrm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800" smtClean="0">
                <a:effectLst/>
                <a:latin typeface="Courier New" pitchFamily="49" charset="0"/>
              </a:rPr>
              <a:t>ArrayList&lt;String&gt; msgs;</a:t>
            </a:r>
          </a:p>
          <a:p>
            <a:pPr>
              <a:buFont typeface="Arial" charset="0"/>
              <a:buNone/>
            </a:pPr>
            <a:r>
              <a:rPr lang="en-US" sz="1800" smtClean="0">
                <a:effectLst/>
                <a:latin typeface="Courier New" pitchFamily="49" charset="0"/>
              </a:rPr>
              <a:t>msgs = new ArrayList&lt;String&gt;();   // no fixed size</a:t>
            </a:r>
            <a:br>
              <a:rPr lang="en-US" sz="1800" smtClean="0">
                <a:effectLst/>
                <a:latin typeface="Courier New" pitchFamily="49" charset="0"/>
              </a:rPr>
            </a:br>
            <a:endParaRPr lang="en-US" sz="1800" smtClean="0">
              <a:effectLst/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800" smtClean="0">
                <a:effectLst/>
                <a:latin typeface="Courier New" pitchFamily="49" charset="0"/>
              </a:rPr>
              <a:t>msgs.add(“hello”);</a:t>
            </a:r>
          </a:p>
          <a:p>
            <a:pPr>
              <a:buFont typeface="Arial" charset="0"/>
              <a:buNone/>
            </a:pPr>
            <a:r>
              <a:rPr lang="en-US" sz="1800" smtClean="0">
                <a:effectLst/>
                <a:latin typeface="Courier New" pitchFamily="49" charset="0"/>
              </a:rPr>
              <a:t>msgs.add(“see you”);</a:t>
            </a:r>
          </a:p>
          <a:p>
            <a:pPr>
              <a:buFont typeface="Arial" charset="0"/>
              <a:buNone/>
            </a:pPr>
            <a:endParaRPr lang="en-US" sz="1800" smtClean="0">
              <a:effectLst/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800" smtClean="0">
                <a:effectLst/>
                <a:latin typeface="Courier New" pitchFamily="49" charset="0"/>
              </a:rPr>
              <a:t>String s1 = msgs.get(0);</a:t>
            </a:r>
          </a:p>
          <a:p>
            <a:pPr>
              <a:buFont typeface="Arial" charset="0"/>
              <a:buNone/>
            </a:pPr>
            <a:r>
              <a:rPr lang="en-US" sz="1800" smtClean="0">
                <a:effectLst/>
                <a:latin typeface="Courier New" pitchFamily="49" charset="0"/>
              </a:rPr>
              <a:t>System.out.println(“size: “ + msgs.size());</a:t>
            </a:r>
            <a:endParaRPr lang="th-TH" sz="1800" smtClean="0">
              <a:effectLst/>
              <a:latin typeface="Courier New" pitchFamily="49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995738" y="5157788"/>
            <a:ext cx="4464050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4859338" y="5157788"/>
            <a:ext cx="0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5651500" y="5157788"/>
            <a:ext cx="0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6588125" y="5157788"/>
            <a:ext cx="0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3903663" y="6140450"/>
            <a:ext cx="1062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E4F"/>
                </a:solidFill>
              </a:rPr>
              <a:t>“hello”</a:t>
            </a:r>
            <a:endParaRPr lang="th-TH">
              <a:solidFill>
                <a:srgbClr val="007E4F"/>
              </a:solidFill>
            </a:endParaRP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3635375" y="4673600"/>
            <a:ext cx="811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msgs</a:t>
            </a:r>
            <a:endParaRPr lang="th-TH"/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6948488" y="5300663"/>
            <a:ext cx="56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. . .</a:t>
            </a:r>
            <a:endParaRPr lang="th-TH" b="1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4427538" y="5589588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3" name="Oval 15"/>
          <p:cNvSpPr>
            <a:spLocks noChangeArrowheads="1"/>
          </p:cNvSpPr>
          <p:nvPr/>
        </p:nvSpPr>
        <p:spPr bwMode="auto">
          <a:xfrm>
            <a:off x="5292725" y="6262688"/>
            <a:ext cx="2087563" cy="3603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5580063" y="6165850"/>
            <a:ext cx="1460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7E4F"/>
                </a:solidFill>
              </a:rPr>
              <a:t>“see you”</a:t>
            </a:r>
            <a:endParaRPr lang="th-TH">
              <a:solidFill>
                <a:srgbClr val="007E4F"/>
              </a:solidFill>
            </a:endParaRPr>
          </a:p>
        </p:txBody>
      </p:sp>
      <p:sp>
        <p:nvSpPr>
          <p:cNvPr id="35855" name="Line 17"/>
          <p:cNvSpPr>
            <a:spLocks noChangeShapeType="1"/>
          </p:cNvSpPr>
          <p:nvPr/>
        </p:nvSpPr>
        <p:spPr bwMode="auto">
          <a:xfrm>
            <a:off x="5364163" y="5589588"/>
            <a:ext cx="215900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remove() Complicates Things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msgs.remove(0);</a:t>
            </a:r>
          </a:p>
          <a:p>
            <a:pPr marL="0" indent="0">
              <a:buFont typeface="Arial" charset="0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System.out.println( msgs.size() );    // ??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String s2 = msgs.get(0);  // ??</a:t>
            </a:r>
          </a:p>
          <a:p>
            <a:pPr marL="0" indent="0">
              <a:buFont typeface="Arial" charset="0"/>
              <a:buNone/>
              <a:defRPr/>
            </a:pP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636963" y="4776788"/>
            <a:ext cx="4464050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4500563" y="4776788"/>
            <a:ext cx="0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5292725" y="4776788"/>
            <a:ext cx="0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6229350" y="4776788"/>
            <a:ext cx="0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3276600" y="4292600"/>
            <a:ext cx="811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msgs</a:t>
            </a:r>
            <a:endParaRPr lang="th-TH"/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6589713" y="4919663"/>
            <a:ext cx="56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. . .</a:t>
            </a:r>
            <a:endParaRPr lang="th-TH" b="1"/>
          </a:p>
        </p:txBody>
      </p:sp>
      <p:sp>
        <p:nvSpPr>
          <p:cNvPr id="36874" name="Oval 15"/>
          <p:cNvSpPr>
            <a:spLocks noChangeArrowheads="1"/>
          </p:cNvSpPr>
          <p:nvPr/>
        </p:nvSpPr>
        <p:spPr bwMode="auto">
          <a:xfrm>
            <a:off x="3997325" y="5881688"/>
            <a:ext cx="2087563" cy="3603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5" name="Text Box 16"/>
          <p:cNvSpPr txBox="1">
            <a:spLocks noChangeArrowheads="1"/>
          </p:cNvSpPr>
          <p:nvPr/>
        </p:nvSpPr>
        <p:spPr bwMode="auto">
          <a:xfrm>
            <a:off x="4284663" y="5784850"/>
            <a:ext cx="1460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7E4F"/>
                </a:solidFill>
              </a:rPr>
              <a:t>“see you”</a:t>
            </a:r>
            <a:endParaRPr lang="th-TH">
              <a:solidFill>
                <a:srgbClr val="007E4F"/>
              </a:solidFill>
            </a:endParaRPr>
          </a:p>
        </p:txBody>
      </p:sp>
      <p:sp>
        <p:nvSpPr>
          <p:cNvPr id="36876" name="Line 17"/>
          <p:cNvSpPr>
            <a:spLocks noChangeShapeType="1"/>
          </p:cNvSpPr>
          <p:nvPr/>
        </p:nvSpPr>
        <p:spPr bwMode="auto">
          <a:xfrm>
            <a:off x="4068763" y="5208588"/>
            <a:ext cx="215900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5.  A Notebook Example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343150"/>
            <a:ext cx="3619500" cy="2428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785813" y="2771775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store a note</a:t>
            </a:r>
          </a:p>
        </p:txBody>
      </p:sp>
      <p:cxnSp>
        <p:nvCxnSpPr>
          <p:cNvPr id="37893" name="Straight Arrow Connector 6"/>
          <p:cNvCxnSpPr>
            <a:cxnSpLocks noChangeShapeType="1"/>
          </p:cNvCxnSpPr>
          <p:nvPr/>
        </p:nvCxnSpPr>
        <p:spPr bwMode="auto">
          <a:xfrm>
            <a:off x="2000250" y="3200400"/>
            <a:ext cx="71437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894" name="TextBox 7"/>
          <p:cNvSpPr txBox="1">
            <a:spLocks noChangeArrowheads="1"/>
          </p:cNvSpPr>
          <p:nvPr/>
        </p:nvSpPr>
        <p:spPr bwMode="auto">
          <a:xfrm>
            <a:off x="785813" y="3738563"/>
            <a:ext cx="1908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remove a note</a:t>
            </a:r>
          </a:p>
        </p:txBody>
      </p:sp>
      <p:cxnSp>
        <p:nvCxnSpPr>
          <p:cNvPr id="37895" name="Straight Arrow Connector 8"/>
          <p:cNvCxnSpPr>
            <a:cxnSpLocks noChangeShapeType="1"/>
          </p:cNvCxnSpPr>
          <p:nvPr/>
        </p:nvCxnSpPr>
        <p:spPr bwMode="auto">
          <a:xfrm>
            <a:off x="2000250" y="4167188"/>
            <a:ext cx="71437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37896" name="TextBox 9"/>
          <p:cNvSpPr txBox="1">
            <a:spLocks noChangeArrowheads="1"/>
          </p:cNvSpPr>
          <p:nvPr/>
        </p:nvSpPr>
        <p:spPr bwMode="auto">
          <a:xfrm>
            <a:off x="4429125" y="1628775"/>
            <a:ext cx="163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show a note</a:t>
            </a:r>
          </a:p>
        </p:txBody>
      </p:sp>
      <p:cxnSp>
        <p:nvCxnSpPr>
          <p:cNvPr id="37897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4035425" y="1878013"/>
            <a:ext cx="642937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898" name="TextBox 12"/>
          <p:cNvSpPr txBox="1">
            <a:spLocks noChangeArrowheads="1"/>
          </p:cNvSpPr>
          <p:nvPr/>
        </p:nvSpPr>
        <p:spPr bwMode="auto">
          <a:xfrm>
            <a:off x="6989763" y="2700338"/>
            <a:ext cx="165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list all notes</a:t>
            </a:r>
          </a:p>
        </p:txBody>
      </p:sp>
      <p:cxnSp>
        <p:nvCxnSpPr>
          <p:cNvPr id="37899" name="Straight Arrow Connector 14"/>
          <p:cNvCxnSpPr>
            <a:cxnSpLocks noChangeShapeType="1"/>
          </p:cNvCxnSpPr>
          <p:nvPr/>
        </p:nvCxnSpPr>
        <p:spPr bwMode="auto">
          <a:xfrm>
            <a:off x="6643688" y="3162300"/>
            <a:ext cx="928687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00" name="TextBox 15"/>
          <p:cNvSpPr txBox="1">
            <a:spLocks noChangeArrowheads="1"/>
          </p:cNvSpPr>
          <p:nvPr/>
        </p:nvSpPr>
        <p:spPr bwMode="auto">
          <a:xfrm>
            <a:off x="6989763" y="3627438"/>
            <a:ext cx="2085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get the number </a:t>
            </a:r>
          </a:p>
          <a:p>
            <a:r>
              <a:rPr lang="en-US"/>
              <a:t>of notes</a:t>
            </a:r>
          </a:p>
        </p:txBody>
      </p:sp>
      <p:cxnSp>
        <p:nvCxnSpPr>
          <p:cNvPr id="37901" name="Straight Arrow Connector 16"/>
          <p:cNvCxnSpPr>
            <a:cxnSpLocks noChangeShapeType="1"/>
          </p:cNvCxnSpPr>
          <p:nvPr/>
        </p:nvCxnSpPr>
        <p:spPr bwMode="auto">
          <a:xfrm>
            <a:off x="6643688" y="4090988"/>
            <a:ext cx="928687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02" name="Content Placeholder 17"/>
          <p:cNvSpPr>
            <a:spLocks noGrp="1"/>
          </p:cNvSpPr>
          <p:nvPr>
            <p:ph idx="1"/>
          </p:nvPr>
        </p:nvSpPr>
        <p:spPr>
          <a:xfrm>
            <a:off x="838200" y="5057775"/>
            <a:ext cx="8054975" cy="1090613"/>
          </a:xfrm>
        </p:spPr>
        <p:txBody>
          <a:bodyPr/>
          <a:lstStyle/>
          <a:p>
            <a:r>
              <a:rPr lang="en-US" smtClean="0">
                <a:effectLst/>
              </a:rPr>
              <a:t>This interface helps the implementor decide on the class's operation/methods.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Notebook Class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import java.util.ArrayList;</a:t>
            </a: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public class Notebook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ArrayList&lt;String&gt; notes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public Notebook()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  notes =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ArrayList&lt;String&gt;();  }</a:t>
            </a: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6143625" y="2428875"/>
            <a:ext cx="2481263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list will store</a:t>
            </a:r>
          </a:p>
          <a:p>
            <a:r>
              <a:rPr lang="en-US"/>
              <a:t>String objects, and</a:t>
            </a:r>
          </a:p>
          <a:p>
            <a:r>
              <a:rPr lang="en-US"/>
              <a:t>is called notes</a:t>
            </a:r>
          </a:p>
        </p:txBody>
      </p:sp>
      <p:cxnSp>
        <p:nvCxnSpPr>
          <p:cNvPr id="38917" name="Straight Arrow Connector 5"/>
          <p:cNvCxnSpPr>
            <a:cxnSpLocks noChangeShapeType="1"/>
            <a:stCxn id="38916" idx="1"/>
          </p:cNvCxnSpPr>
          <p:nvPr/>
        </p:nvCxnSpPr>
        <p:spPr bwMode="auto">
          <a:xfrm rot="10800000" flipV="1">
            <a:off x="5572125" y="3028950"/>
            <a:ext cx="571500" cy="8286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7073900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253412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public void storeNote(String note)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// add a note (a string) to the notebook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  notes.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(note); }</a:t>
            </a: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public void removeNote(int noteIdx)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// Remove a note from the notebook if it exists.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if ((noteIdx &gt;= 0) &amp;&amp; (noteIdx &lt; notes.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())) 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                // a valid note number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  notes.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(noteIdx);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6273800" y="571500"/>
            <a:ext cx="2560638" cy="11874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ArrayList.add(),</a:t>
            </a:r>
          </a:p>
          <a:p>
            <a:r>
              <a:rPr lang="en-US"/>
              <a:t>ArrayList.remove()</a:t>
            </a:r>
          </a:p>
          <a:p>
            <a:r>
              <a:rPr lang="en-US"/>
              <a:t>ArrayList.size()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563"/>
            <a:ext cx="7772400" cy="4114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ArrayList.add() adds to the end of the list, and each entry has an index position</a:t>
            </a:r>
          </a:p>
          <a:p>
            <a:pPr lvl="1">
              <a:defRPr/>
            </a:pPr>
            <a:r>
              <a:rPr lang="en-US" smtClean="0"/>
              <a:t>the indicies start at 0</a:t>
            </a:r>
          </a:p>
          <a:p>
            <a:pPr>
              <a:buFont typeface="Arial" pitchFamily="34" charset="0"/>
              <a:buChar char="•"/>
              <a:defRPr/>
            </a:pPr>
            <a:endParaRPr lang="en-US" smtClean="0"/>
          </a:p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ArrayList.remove() removes the object at the specified index position, which </a:t>
            </a:r>
            <a:r>
              <a:rPr lang="en-US" i="1" smtClean="0">
                <a:solidFill>
                  <a:schemeClr val="tx2"/>
                </a:solidFill>
              </a:rPr>
              <a:t>changes</a:t>
            </a:r>
            <a:r>
              <a:rPr lang="en-US" smtClean="0"/>
              <a:t> the indicies of the objects after it in the list.</a:t>
            </a:r>
          </a:p>
          <a:p>
            <a:pPr>
              <a:buFont typeface="Arial" pitchFamily="34" charset="0"/>
              <a:buChar char="•"/>
              <a:defRPr/>
            </a:pPr>
            <a:endParaRPr lang="en-US" smtClean="0"/>
          </a:p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ArrayList.size() returns the current size of the list.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What is Call-by-Reference?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81200"/>
            <a:ext cx="7772400" cy="685800"/>
          </a:xfrm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An example for an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imaginary</a:t>
            </a:r>
            <a:r>
              <a:rPr lang="th-TH" smtClean="0">
                <a:effectLst/>
              </a:rPr>
              <a:t> language: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714375" y="3352800"/>
            <a:ext cx="2638425" cy="230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function foo()</a:t>
            </a:r>
            <a:br>
              <a:rPr lang="th-TH"/>
            </a:br>
            <a:r>
              <a:rPr lang="en-US">
                <a:cs typeface="Angsana New" pitchFamily="18" charset="-34"/>
              </a:rPr>
              <a:t>{</a:t>
            </a:r>
            <a:r>
              <a:rPr lang="th-TH"/>
              <a:t/>
            </a:r>
            <a:br>
              <a:rPr lang="th-TH"/>
            </a:br>
            <a:r>
              <a:rPr lang="th-TH"/>
              <a:t>   integer x := 2;</a:t>
            </a:r>
            <a:br>
              <a:rPr lang="th-TH"/>
            </a:br>
            <a:r>
              <a:rPr lang="th-TH"/>
              <a:t>  </a:t>
            </a:r>
            <a:r>
              <a:rPr lang="en-US"/>
              <a:t> </a:t>
            </a:r>
            <a:r>
              <a:rPr lang="th-TH"/>
              <a:t>bar(x);</a:t>
            </a:r>
            <a:br>
              <a:rPr lang="th-TH"/>
            </a:br>
            <a:r>
              <a:rPr lang="th-TH"/>
              <a:t>  </a:t>
            </a:r>
            <a:r>
              <a:rPr lang="en-US"/>
              <a:t> </a:t>
            </a:r>
            <a:r>
              <a:rPr lang="th-TH"/>
              <a:t>print(“x is” + x);</a:t>
            </a:r>
            <a:br>
              <a:rPr lang="th-TH"/>
            </a:br>
            <a:r>
              <a:rPr lang="en-US">
                <a:cs typeface="Angsana New" pitchFamily="18" charset="-34"/>
              </a:rPr>
              <a:t>}</a:t>
            </a:r>
            <a:endParaRPr lang="th-TH">
              <a:cs typeface="Angsana New" pitchFamily="18" charset="-34"/>
            </a:endParaRP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4953000" y="3429000"/>
            <a:ext cx="3733800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function bar(</a:t>
            </a:r>
            <a:r>
              <a:rPr lang="th-TH" b="1">
                <a:solidFill>
                  <a:schemeClr val="accent1"/>
                </a:solidFill>
              </a:rPr>
              <a:t>ref</a:t>
            </a:r>
            <a:r>
              <a:rPr lang="th-TH"/>
              <a:t> integer w)</a:t>
            </a:r>
            <a:br>
              <a:rPr lang="th-TH"/>
            </a:br>
            <a:r>
              <a:rPr lang="en-US">
                <a:cs typeface="Angsana New" pitchFamily="18" charset="-34"/>
              </a:rPr>
              <a:t>{</a:t>
            </a:r>
            <a:r>
              <a:rPr lang="th-TH"/>
              <a:t/>
            </a:r>
            <a:br>
              <a:rPr lang="th-TH"/>
            </a:br>
            <a:r>
              <a:rPr lang="th-TH"/>
              <a:t>   w := 5;</a:t>
            </a:r>
            <a:br>
              <a:rPr lang="th-TH"/>
            </a:br>
            <a:r>
              <a:rPr lang="en-US">
                <a:cs typeface="Angsana New" pitchFamily="18" charset="-34"/>
              </a:rPr>
              <a:t>}</a:t>
            </a:r>
            <a:endParaRPr lang="th-TH">
              <a:cs typeface="Angsana New" pitchFamily="18" charset="-34"/>
            </a:endParaRPr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4022725" y="5734050"/>
            <a:ext cx="2332038" cy="457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/>
              <a:t>“x is 5” is printed</a:t>
            </a:r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6918325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sp>
        <p:nvSpPr>
          <p:cNvPr id="5128" name="Freeform 12"/>
          <p:cNvSpPr>
            <a:spLocks/>
          </p:cNvSpPr>
          <p:nvPr/>
        </p:nvSpPr>
        <p:spPr bwMode="auto">
          <a:xfrm>
            <a:off x="2209800" y="3530600"/>
            <a:ext cx="2743200" cy="1244600"/>
          </a:xfrm>
          <a:custGeom>
            <a:avLst/>
            <a:gdLst>
              <a:gd name="T0" fmla="*/ 0 w 1728"/>
              <a:gd name="T1" fmla="*/ 2147483647 h 784"/>
              <a:gd name="T2" fmla="*/ 2147483647 w 1728"/>
              <a:gd name="T3" fmla="*/ 2147483647 h 784"/>
              <a:gd name="T4" fmla="*/ 2147483647 w 1728"/>
              <a:gd name="T5" fmla="*/ 2147483647 h 784"/>
              <a:gd name="T6" fmla="*/ 2147483647 w 1728"/>
              <a:gd name="T7" fmla="*/ 2147483647 h 784"/>
              <a:gd name="T8" fmla="*/ 2147483647 w 1728"/>
              <a:gd name="T9" fmla="*/ 2147483647 h 784"/>
              <a:gd name="T10" fmla="*/ 2147483647 w 1728"/>
              <a:gd name="T11" fmla="*/ 2147483647 h 784"/>
              <a:gd name="T12" fmla="*/ 2147483647 w 1728"/>
              <a:gd name="T13" fmla="*/ 2147483647 h 7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784"/>
              <a:gd name="T23" fmla="*/ 1728 w 1728"/>
              <a:gd name="T24" fmla="*/ 784 h 7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784">
                <a:moveTo>
                  <a:pt x="0" y="752"/>
                </a:moveTo>
                <a:cubicBezTo>
                  <a:pt x="152" y="768"/>
                  <a:pt x="304" y="784"/>
                  <a:pt x="480" y="752"/>
                </a:cubicBezTo>
                <a:cubicBezTo>
                  <a:pt x="656" y="720"/>
                  <a:pt x="952" y="648"/>
                  <a:pt x="1056" y="560"/>
                </a:cubicBezTo>
                <a:cubicBezTo>
                  <a:pt x="1160" y="472"/>
                  <a:pt x="1072" y="312"/>
                  <a:pt x="1104" y="224"/>
                </a:cubicBezTo>
                <a:cubicBezTo>
                  <a:pt x="1136" y="136"/>
                  <a:pt x="1176" y="64"/>
                  <a:pt x="1248" y="32"/>
                </a:cubicBezTo>
                <a:cubicBezTo>
                  <a:pt x="1320" y="0"/>
                  <a:pt x="1456" y="24"/>
                  <a:pt x="1536" y="32"/>
                </a:cubicBezTo>
                <a:cubicBezTo>
                  <a:pt x="1616" y="40"/>
                  <a:pt x="1672" y="60"/>
                  <a:pt x="1728" y="80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ffectLst/>
              </a:rPr>
              <a:t>Using add()</a:t>
            </a:r>
          </a:p>
        </p:txBody>
      </p:sp>
      <p:pic>
        <p:nvPicPr>
          <p:cNvPr id="41987" name="Picture 5" descr="fig4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785938"/>
            <a:ext cx="3471862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5" descr="fig4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4000500"/>
            <a:ext cx="456723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500563" y="2967038"/>
            <a:ext cx="3916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notes.add("11:30 meet John");</a:t>
            </a:r>
          </a:p>
        </p:txBody>
      </p:sp>
      <p:sp>
        <p:nvSpPr>
          <p:cNvPr id="9" name="Arc 8"/>
          <p:cNvSpPr/>
          <p:nvPr/>
        </p:nvSpPr>
        <p:spPr bwMode="auto">
          <a:xfrm>
            <a:off x="4143375" y="2357438"/>
            <a:ext cx="1857375" cy="939800"/>
          </a:xfrm>
          <a:prstGeom prst="arc">
            <a:avLst>
              <a:gd name="adj1" fmla="val 16200000"/>
              <a:gd name="adj2" fmla="val 2155499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" name="Arc 10"/>
          <p:cNvSpPr/>
          <p:nvPr/>
        </p:nvSpPr>
        <p:spPr bwMode="auto">
          <a:xfrm rot="5400000">
            <a:off x="4893469" y="3107532"/>
            <a:ext cx="1143000" cy="1071562"/>
          </a:xfrm>
          <a:prstGeom prst="arc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1992" name="Oval 12"/>
          <p:cNvSpPr>
            <a:spLocks noChangeArrowheads="1"/>
          </p:cNvSpPr>
          <p:nvPr/>
        </p:nvSpPr>
        <p:spPr bwMode="auto">
          <a:xfrm>
            <a:off x="2357438" y="2786063"/>
            <a:ext cx="285750" cy="2047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993" name="Oval 14"/>
          <p:cNvSpPr>
            <a:spLocks noChangeArrowheads="1"/>
          </p:cNvSpPr>
          <p:nvPr/>
        </p:nvSpPr>
        <p:spPr bwMode="auto">
          <a:xfrm>
            <a:off x="2813050" y="2795588"/>
            <a:ext cx="285750" cy="2047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994" name="Oval 15"/>
          <p:cNvSpPr>
            <a:spLocks noChangeArrowheads="1"/>
          </p:cNvSpPr>
          <p:nvPr/>
        </p:nvSpPr>
        <p:spPr bwMode="auto">
          <a:xfrm>
            <a:off x="2428875" y="5072063"/>
            <a:ext cx="285750" cy="2047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995" name="Oval 16"/>
          <p:cNvSpPr>
            <a:spLocks noChangeArrowheads="1"/>
          </p:cNvSpPr>
          <p:nvPr/>
        </p:nvSpPr>
        <p:spPr bwMode="auto">
          <a:xfrm>
            <a:off x="3000375" y="5081588"/>
            <a:ext cx="285750" cy="2047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996" name="Oval 17"/>
          <p:cNvSpPr>
            <a:spLocks noChangeArrowheads="1"/>
          </p:cNvSpPr>
          <p:nvPr/>
        </p:nvSpPr>
        <p:spPr bwMode="auto">
          <a:xfrm>
            <a:off x="3429000" y="5072063"/>
            <a:ext cx="285750" cy="2047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997" name="TextBox 18"/>
          <p:cNvSpPr txBox="1">
            <a:spLocks noChangeArrowheads="1"/>
          </p:cNvSpPr>
          <p:nvPr/>
        </p:nvSpPr>
        <p:spPr bwMode="auto">
          <a:xfrm>
            <a:off x="5786438" y="5214938"/>
            <a:ext cx="2181225" cy="82232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notes.size() now</a:t>
            </a:r>
          </a:p>
          <a:p>
            <a:r>
              <a:rPr lang="en-US"/>
              <a:t>returns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Using remove()</a:t>
            </a:r>
          </a:p>
        </p:txBody>
      </p:sp>
      <p:pic>
        <p:nvPicPr>
          <p:cNvPr id="43011" name="Picture 5" descr="fig4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428750"/>
            <a:ext cx="4567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5224463" y="2967038"/>
            <a:ext cx="2276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notes.remove(1);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714875" y="2357438"/>
            <a:ext cx="1000125" cy="939800"/>
          </a:xfrm>
          <a:prstGeom prst="arc">
            <a:avLst>
              <a:gd name="adj1" fmla="val 16200000"/>
              <a:gd name="adj2" fmla="val 2155499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 rot="5400000">
            <a:off x="4572001" y="3184525"/>
            <a:ext cx="1143000" cy="917575"/>
          </a:xfrm>
          <a:prstGeom prst="arc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3015" name="Oval 6"/>
          <p:cNvSpPr>
            <a:spLocks noChangeArrowheads="1"/>
          </p:cNvSpPr>
          <p:nvPr/>
        </p:nvSpPr>
        <p:spPr bwMode="auto">
          <a:xfrm>
            <a:off x="2214563" y="2500313"/>
            <a:ext cx="285750" cy="2047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2786063" y="2509838"/>
            <a:ext cx="285750" cy="2047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17" name="Oval 8"/>
          <p:cNvSpPr>
            <a:spLocks noChangeArrowheads="1"/>
          </p:cNvSpPr>
          <p:nvPr/>
        </p:nvSpPr>
        <p:spPr bwMode="auto">
          <a:xfrm>
            <a:off x="3214688" y="2500313"/>
            <a:ext cx="285750" cy="2047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3018" name="Picture 6" descr="fig4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4005263"/>
            <a:ext cx="4286250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9" name="Oval 10"/>
          <p:cNvSpPr>
            <a:spLocks noChangeArrowheads="1"/>
          </p:cNvSpPr>
          <p:nvPr/>
        </p:nvSpPr>
        <p:spPr bwMode="auto">
          <a:xfrm>
            <a:off x="2643188" y="4643438"/>
            <a:ext cx="285750" cy="2047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020" name="Oval 11"/>
          <p:cNvSpPr>
            <a:spLocks noChangeArrowheads="1"/>
          </p:cNvSpPr>
          <p:nvPr/>
        </p:nvSpPr>
        <p:spPr bwMode="auto">
          <a:xfrm>
            <a:off x="3071813" y="4652963"/>
            <a:ext cx="285750" cy="2047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21" name="TextBox 12"/>
          <p:cNvSpPr txBox="1">
            <a:spLocks noChangeArrowheads="1"/>
          </p:cNvSpPr>
          <p:nvPr/>
        </p:nvSpPr>
        <p:spPr bwMode="auto">
          <a:xfrm>
            <a:off x="5413375" y="4071938"/>
            <a:ext cx="330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index position of</a:t>
            </a:r>
          </a:p>
          <a:p>
            <a:r>
              <a:rPr lang="en-US"/>
              <a:t>the "meet" note</a:t>
            </a:r>
          </a:p>
          <a:p>
            <a:r>
              <a:rPr lang="en-US"/>
              <a:t>changes when the second</a:t>
            </a:r>
          </a:p>
          <a:p>
            <a:r>
              <a:rPr lang="en-US"/>
              <a:t>object is removed.</a:t>
            </a:r>
          </a:p>
          <a:p>
            <a:endParaRPr lang="en-US"/>
          </a:p>
          <a:p>
            <a:r>
              <a:rPr lang="en-US"/>
              <a:t>notes.size() is now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Notebook Class</a:t>
            </a:r>
            <a:r>
              <a:rPr lang="en-US" sz="3200" smtClean="0">
                <a:effectLst/>
              </a:rPr>
              <a:t> (continued)</a:t>
            </a:r>
            <a:endParaRPr lang="en-US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public void showNote(int noteIdx)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if ((noteIdx &gt;= 0) &amp;&amp; 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  (noteIdx &lt; notes.size())) 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             // if a valid note number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  System.out.println( notes.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(noteIdx) 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public int numNotes()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  return notes.size(); }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6000750" y="4929188"/>
            <a:ext cx="25749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ArrayList.get() </a:t>
            </a:r>
          </a:p>
          <a:p>
            <a:r>
              <a:rPr lang="en-US"/>
              <a:t>returns a link to the</a:t>
            </a:r>
          </a:p>
          <a:p>
            <a:r>
              <a:rPr lang="en-US"/>
              <a:t>object at index</a:t>
            </a:r>
          </a:p>
          <a:p>
            <a:r>
              <a:rPr lang="en-US"/>
              <a:t>noteIdx</a:t>
            </a:r>
          </a:p>
        </p:txBody>
      </p:sp>
      <p:cxnSp>
        <p:nvCxnSpPr>
          <p:cNvPr id="44037" name="Straight Arrow Connector 5"/>
          <p:cNvCxnSpPr>
            <a:cxnSpLocks noChangeShapeType="1"/>
          </p:cNvCxnSpPr>
          <p:nvPr/>
        </p:nvCxnSpPr>
        <p:spPr bwMode="auto">
          <a:xfrm rot="16200000" flipV="1">
            <a:off x="5965032" y="4250531"/>
            <a:ext cx="857250" cy="5000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7073900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public void listNotes()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// for each note in notes, print it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{ for (String note : notes)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System.out.println(note);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  // end of Notebook class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2214563" y="1038225"/>
            <a:ext cx="3005137" cy="46196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Java for-each loop</a:t>
            </a:r>
          </a:p>
        </p:txBody>
      </p:sp>
      <p:cxnSp>
        <p:nvCxnSpPr>
          <p:cNvPr id="45060" name="Straight Arrow Connector 5"/>
          <p:cNvCxnSpPr>
            <a:cxnSpLocks noChangeShapeType="1"/>
          </p:cNvCxnSpPr>
          <p:nvPr/>
        </p:nvCxnSpPr>
        <p:spPr bwMode="auto">
          <a:xfrm rot="5400000">
            <a:off x="1607344" y="1893094"/>
            <a:ext cx="1071562" cy="571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For-each Loop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743200" y="3124200"/>
            <a:ext cx="6115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for(</a:t>
            </a:r>
            <a:r>
              <a:rPr lang="en-US" sz="1800" i="1">
                <a:latin typeface="Courier New" pitchFamily="49" charset="0"/>
              </a:rPr>
              <a:t>ElementType element : collection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i="1">
                <a:latin typeface="Courier New" pitchFamily="49" charset="0"/>
              </a:rPr>
              <a:t>loop body;</a:t>
            </a:r>
            <a:endParaRPr lang="en-US" sz="1800">
              <a:latin typeface="Courier New" pitchFamily="49" charset="0"/>
            </a:endParaRPr>
          </a:p>
          <a:p>
            <a:pPr eaLnBrk="1" hangingPunct="1"/>
            <a:r>
              <a:rPr lang="en-US" sz="1800">
                <a:latin typeface="Courier New" pitchFamily="49" charset="0"/>
              </a:rPr>
              <a:t>}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728913" y="4500563"/>
            <a:ext cx="44592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>
                <a:latin typeface="+mn-lt"/>
              </a:rPr>
              <a:t>For each element in collection, </a:t>
            </a:r>
          </a:p>
          <a:p>
            <a:pPr eaLnBrk="1" hangingPunct="1">
              <a:defRPr/>
            </a:pPr>
            <a:r>
              <a:rPr lang="en-US">
                <a:latin typeface="+mn-lt"/>
              </a:rPr>
              <a:t>do the statements in the loop body.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4572000" y="24384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loop header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H="1">
            <a:off x="3786188" y="2667000"/>
            <a:ext cx="785812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1143000" y="2286000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for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keyword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20574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5562600" y="3733800"/>
            <a:ext cx="31242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Statement(s) to be repeated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 flipV="1">
            <a:off x="4732338" y="3643313"/>
            <a:ext cx="830262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3"/>
          <p:cNvSpPr>
            <a:spLocks noChangeArrowheads="1"/>
          </p:cNvSpPr>
          <p:nvPr/>
        </p:nvSpPr>
        <p:spPr bwMode="auto">
          <a:xfrm>
            <a:off x="990600" y="1676400"/>
            <a:ext cx="7772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46092" name="AutoShape 15"/>
          <p:cNvSpPr>
            <a:spLocks noChangeArrowheads="1"/>
          </p:cNvSpPr>
          <p:nvPr/>
        </p:nvSpPr>
        <p:spPr bwMode="auto">
          <a:xfrm flipH="1" flipV="1">
            <a:off x="1524000" y="3124200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46093" name="Line 16"/>
          <p:cNvSpPr>
            <a:spLocks noChangeShapeType="1"/>
          </p:cNvSpPr>
          <p:nvPr/>
        </p:nvSpPr>
        <p:spPr bwMode="auto">
          <a:xfrm>
            <a:off x="6019800" y="2667000"/>
            <a:ext cx="909638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Generic Classes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5888"/>
            <a:ext cx="7772400" cy="4114800"/>
          </a:xfrm>
        </p:spPr>
        <p:txBody>
          <a:bodyPr/>
          <a:lstStyle/>
          <a:p>
            <a:r>
              <a:rPr lang="en-GB" sz="2800" smtClean="0">
                <a:effectLst/>
              </a:rPr>
              <a:t>Collections are known as </a:t>
            </a:r>
            <a:r>
              <a:rPr lang="en-GB" sz="2800" i="1" smtClean="0">
                <a:solidFill>
                  <a:schemeClr val="tx2"/>
                </a:solidFill>
                <a:effectLst/>
              </a:rPr>
              <a:t>parameterized</a:t>
            </a:r>
            <a:r>
              <a:rPr lang="en-GB" sz="2800" smtClean="0">
                <a:effectLst/>
              </a:rPr>
              <a:t> or </a:t>
            </a:r>
            <a:r>
              <a:rPr lang="en-GB" sz="2800" i="1" smtClean="0">
                <a:solidFill>
                  <a:schemeClr val="tx2"/>
                </a:solidFill>
                <a:effectLst/>
              </a:rPr>
              <a:t>generic</a:t>
            </a:r>
            <a:r>
              <a:rPr lang="en-GB" sz="2800" smtClean="0">
                <a:effectLst/>
              </a:rPr>
              <a:t> classes.</a:t>
            </a:r>
          </a:p>
          <a:p>
            <a:endParaRPr lang="en-GB" sz="2800" smtClean="0">
              <a:effectLst/>
            </a:endParaRPr>
          </a:p>
          <a:p>
            <a:r>
              <a:rPr lang="en-GB" sz="2800" smtClean="0">
                <a:effectLst/>
              </a:rPr>
              <a:t>The type parameter says what we want in the list:</a:t>
            </a:r>
          </a:p>
          <a:p>
            <a:pPr lvl="1"/>
            <a:r>
              <a:rPr lang="en-GB" sz="2000" smtClean="0">
                <a:effectLst/>
                <a:latin typeface="Courier New" pitchFamily="49" charset="0"/>
              </a:rPr>
              <a:t>ArrayList&lt;String&gt;</a:t>
            </a:r>
          </a:p>
          <a:p>
            <a:pPr lvl="1"/>
            <a:r>
              <a:rPr lang="en-GB" sz="2000" smtClean="0">
                <a:effectLst/>
                <a:latin typeface="Courier New" pitchFamily="49" charset="0"/>
              </a:rPr>
              <a:t>ArrayList&lt;TicketMachine&gt;</a:t>
            </a:r>
          </a:p>
          <a:p>
            <a:pPr lvl="1"/>
            <a:r>
              <a:rPr lang="en-GB" sz="2400" smtClean="0">
                <a:effectLst/>
              </a:rPr>
              <a:t>etc.</a:t>
            </a:r>
          </a:p>
          <a:p>
            <a:endParaRPr lang="en-GB" sz="2800" smtClean="0">
              <a:effectLst/>
            </a:endParaRPr>
          </a:p>
          <a:p>
            <a:r>
              <a:rPr lang="en-GB" sz="2400" smtClean="0">
                <a:effectLst/>
                <a:latin typeface="Courier New" pitchFamily="49" charset="0"/>
              </a:rPr>
              <a:t>ArrayList</a:t>
            </a:r>
            <a:r>
              <a:rPr lang="en-GB" sz="2400" smtClean="0">
                <a:effectLst/>
              </a:rPr>
              <a:t> </a:t>
            </a:r>
            <a:r>
              <a:rPr lang="en-GB" sz="2800" smtClean="0">
                <a:effectLst/>
              </a:rPr>
              <a:t>implements list functionality, and there are other classes in java.util that implement queues, sets, maps, etc.</a:t>
            </a:r>
          </a:p>
          <a:p>
            <a:endParaRPr lang="en-GB" sz="240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Notebook Class Diagram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3" y="2643188"/>
            <a:ext cx="3432175" cy="2786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357188" y="2928938"/>
            <a:ext cx="292893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My class diagram generation tool, essmodel, doesn't handle generic collections correctly</a:t>
            </a:r>
          </a:p>
        </p:txBody>
      </p:sp>
      <p:cxnSp>
        <p:nvCxnSpPr>
          <p:cNvPr id="48133" name="Straight Arrow Connector 7"/>
          <p:cNvCxnSpPr>
            <a:cxnSpLocks noChangeShapeType="1"/>
          </p:cNvCxnSpPr>
          <p:nvPr/>
        </p:nvCxnSpPr>
        <p:spPr bwMode="auto">
          <a:xfrm>
            <a:off x="2714625" y="3357563"/>
            <a:ext cx="1143000" cy="714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8134" name="Group 11"/>
          <p:cNvGrpSpPr>
            <a:grpSpLocks/>
          </p:cNvGrpSpPr>
          <p:nvPr/>
        </p:nvGrpSpPr>
        <p:grpSpPr bwMode="auto">
          <a:xfrm>
            <a:off x="5143500" y="3286125"/>
            <a:ext cx="571500" cy="285750"/>
            <a:chOff x="4429124" y="3000372"/>
            <a:chExt cx="571504" cy="285752"/>
          </a:xfrm>
        </p:grpSpPr>
        <p:cxnSp>
          <p:nvCxnSpPr>
            <p:cNvPr id="48135" name="Straight Connector 9"/>
            <p:cNvCxnSpPr>
              <a:cxnSpLocks noChangeShapeType="1"/>
            </p:cNvCxnSpPr>
            <p:nvPr/>
          </p:nvCxnSpPr>
          <p:spPr bwMode="auto">
            <a:xfrm>
              <a:off x="4429124" y="3000372"/>
              <a:ext cx="571504" cy="285752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8136" name="Straight Connector 10"/>
            <p:cNvCxnSpPr>
              <a:cxnSpLocks noChangeShapeType="1"/>
            </p:cNvCxnSpPr>
            <p:nvPr/>
          </p:nvCxnSpPr>
          <p:spPr bwMode="auto">
            <a:xfrm flipH="1">
              <a:off x="4429124" y="3000372"/>
              <a:ext cx="571504" cy="285752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Using Notebook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NotebookDemo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static void main(String[] args)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Notebook book = new Notebook();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System.out.println("Store note: \"Teaching maths\"");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book.storeNote("Teaching maths");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System.out.println("Store note: \"Teaching Java\"");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book.storeNote("Teaching Java");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System.out.println("No. of notes: " + book.numNotes());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		: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871538" y="1357313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System.out.println("Note 1: 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book.showNote(1);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System.out.println("Note 2: 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book.showNote(2);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System.out.println("All notes: 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book.listNotes();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System.out.println("Remove Note 0");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book.removeNote(0);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System.out.println("No. of notes: " + book.numNotes());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System.out.println("All notes: 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book.listNotes();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main()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// end of NotebookDemo class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Execution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500188"/>
            <a:ext cx="4857750" cy="5062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7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Call-by-reference creates a </a:t>
            </a:r>
            <a:r>
              <a:rPr lang="th-TH" i="1" smtClean="0">
                <a:solidFill>
                  <a:schemeClr val="tx2"/>
                </a:solidFill>
                <a:effectLst/>
              </a:rPr>
              <a:t>link</a:t>
            </a:r>
            <a:r>
              <a:rPr lang="th-TH" smtClean="0">
                <a:effectLst/>
              </a:rPr>
              <a:t> from the variable in the called function </a:t>
            </a:r>
            <a:br>
              <a:rPr lang="th-TH" smtClean="0">
                <a:effectLst/>
              </a:rPr>
            </a:br>
            <a:r>
              <a:rPr lang="th-TH" smtClean="0">
                <a:effectLst/>
              </a:rPr>
              <a:t>(e.g. </a:t>
            </a:r>
            <a:r>
              <a:rPr lang="th-TH" sz="2800" smtClean="0">
                <a:effectLst/>
                <a:latin typeface="Courier New" pitchFamily="49" charset="0"/>
              </a:rPr>
              <a:t>w</a:t>
            </a:r>
            <a:r>
              <a:rPr lang="th-TH" smtClean="0">
                <a:effectLst/>
              </a:rPr>
              <a:t> in </a:t>
            </a:r>
            <a:r>
              <a:rPr lang="th-TH" sz="2800" smtClean="0">
                <a:effectLst/>
                <a:latin typeface="Courier New" pitchFamily="49" charset="0"/>
              </a:rPr>
              <a:t>bar()</a:t>
            </a:r>
            <a:r>
              <a:rPr lang="th-TH" smtClean="0">
                <a:effectLst/>
              </a:rPr>
              <a:t>) to the original variable (e.g. </a:t>
            </a:r>
            <a:r>
              <a:rPr lang="th-TH" sz="2800" smtClean="0">
                <a:effectLst/>
                <a:latin typeface="Courier New" pitchFamily="49" charset="0"/>
              </a:rPr>
              <a:t>x</a:t>
            </a:r>
            <a:r>
              <a:rPr lang="th-TH" smtClean="0">
                <a:effectLst/>
              </a:rPr>
              <a:t> in </a:t>
            </a:r>
            <a:r>
              <a:rPr lang="th-TH" sz="2800" smtClean="0">
                <a:effectLst/>
                <a:latin typeface="Courier New" pitchFamily="49" charset="0"/>
              </a:rPr>
              <a:t>foo()</a:t>
            </a:r>
            <a:r>
              <a:rPr lang="th-TH" smtClean="0">
                <a:effectLst/>
              </a:rPr>
              <a:t>)</a:t>
            </a:r>
          </a:p>
          <a:p>
            <a:pPr lvl="1"/>
            <a:r>
              <a:rPr lang="th-TH" smtClean="0">
                <a:effectLst/>
              </a:rPr>
              <a:t>when </a:t>
            </a:r>
            <a:r>
              <a:rPr lang="th-TH" smtClean="0">
                <a:effectLst/>
                <a:latin typeface="Courier New" pitchFamily="49" charset="0"/>
              </a:rPr>
              <a:t>w</a:t>
            </a:r>
            <a:r>
              <a:rPr lang="th-TH" smtClean="0">
                <a:effectLst/>
              </a:rPr>
              <a:t> changes, </a:t>
            </a:r>
            <a:r>
              <a:rPr lang="th-TH" smtClean="0">
                <a:effectLst/>
                <a:latin typeface="Courier New" pitchFamily="49" charset="0"/>
              </a:rPr>
              <a:t>x</a:t>
            </a:r>
            <a:r>
              <a:rPr lang="th-TH" smtClean="0">
                <a:effectLst/>
              </a:rPr>
              <a:t> is also changed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6.  Iteration (looping)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effectLst/>
              </a:rPr>
              <a:t>We often want to perform some actions an arbitrary number of times.</a:t>
            </a:r>
          </a:p>
          <a:p>
            <a:pPr lvl="1"/>
            <a:r>
              <a:rPr lang="en-US" sz="2400" smtClean="0">
                <a:effectLst/>
              </a:rPr>
              <a:t>e.g., print all the notes in the notebook</a:t>
            </a:r>
          </a:p>
          <a:p>
            <a:pPr lvl="1"/>
            <a:endParaRPr lang="en-US" sz="2400" smtClean="0">
              <a:effectLst/>
            </a:endParaRPr>
          </a:p>
          <a:p>
            <a:r>
              <a:rPr lang="en-US" sz="2800" smtClean="0">
                <a:effectLst/>
              </a:rPr>
              <a:t>Java has several sorts of loop statement</a:t>
            </a:r>
          </a:p>
          <a:p>
            <a:pPr lvl="1"/>
            <a:r>
              <a:rPr lang="en-US" sz="2400" smtClean="0">
                <a:effectLst/>
              </a:rPr>
              <a:t>familiar ones: for, while, do-while</a:t>
            </a:r>
          </a:p>
          <a:p>
            <a:pPr lvl="1"/>
            <a:r>
              <a:rPr lang="en-US" sz="2400" smtClean="0">
                <a:effectLst/>
              </a:rPr>
              <a:t>new one: for-each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990600" y="1889125"/>
            <a:ext cx="751046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Courier New" pitchFamily="49" charset="0"/>
              </a:rPr>
              <a:t>public void listNotes()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 int index = 0;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 while(index &lt; notes.size()) {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   System.out.println(notes.get(index));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   index++;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2000">
                <a:latin typeface="Courier New" pitchFamily="49" charset="0"/>
              </a:rPr>
              <a:t>} </a:t>
            </a:r>
          </a:p>
        </p:txBody>
      </p:sp>
      <p:sp>
        <p:nvSpPr>
          <p:cNvPr id="25606" name="AutoShape 8"/>
          <p:cNvSpPr>
            <a:spLocks noChangeArrowheads="1"/>
          </p:cNvSpPr>
          <p:nvPr/>
        </p:nvSpPr>
        <p:spPr bwMode="auto">
          <a:xfrm>
            <a:off x="1490663" y="4718050"/>
            <a:ext cx="6996112" cy="7826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GB" sz="2000">
                <a:latin typeface="+mn-lt"/>
              </a:rPr>
              <a:t>while the value of </a:t>
            </a:r>
            <a:r>
              <a:rPr lang="en-GB" sz="2000" i="1">
                <a:latin typeface="+mn-lt"/>
              </a:rPr>
              <a:t>index</a:t>
            </a:r>
            <a:r>
              <a:rPr lang="en-GB" sz="2000">
                <a:latin typeface="+mn-lt"/>
              </a:rPr>
              <a:t> is less than the size of the collection, print the next note, and then increment </a:t>
            </a:r>
            <a:r>
              <a:rPr lang="en-GB" sz="2000" i="1">
                <a:latin typeface="+mn-lt"/>
              </a:rPr>
              <a:t>index</a:t>
            </a:r>
          </a:p>
        </p:txBody>
      </p:sp>
      <p:sp>
        <p:nvSpPr>
          <p:cNvPr id="5325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listNotes() using 'while'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6683375" y="857250"/>
            <a:ext cx="2317750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 with the</a:t>
            </a:r>
          </a:p>
          <a:p>
            <a:r>
              <a:rPr lang="en-US"/>
              <a:t>for-each version </a:t>
            </a:r>
          </a:p>
          <a:p>
            <a:r>
              <a:rPr lang="en-US"/>
              <a:t>on slide 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for-each versus while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163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mtClean="0">
                <a:effectLst/>
              </a:rPr>
              <a:t>for-each: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ffectLst/>
              </a:rPr>
              <a:t>easier to write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ffectLst/>
              </a:rPr>
              <a:t>safer: it's guaranteed to finish</a:t>
            </a:r>
            <a:br>
              <a:rPr lang="en-GB" smtClean="0">
                <a:effectLst/>
              </a:rPr>
            </a:br>
            <a:endParaRPr lang="en-GB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GB" smtClean="0">
                <a:effectLst/>
              </a:rPr>
              <a:t>while: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ffectLst/>
              </a:rPr>
              <a:t>processing order can be varied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ffectLst/>
              </a:rPr>
              <a:t>'while' can be used with data structures other than collections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ffectLst/>
              </a:rPr>
              <a:t>take care: a 'while' loop can go into an </a:t>
            </a:r>
            <a:r>
              <a:rPr lang="en-GB" i="1" smtClean="0">
                <a:solidFill>
                  <a:schemeClr val="tx2"/>
                </a:solidFill>
                <a:effectLst/>
              </a:rPr>
              <a:t>infinite loop</a:t>
            </a:r>
            <a:r>
              <a:rPr lang="en-GB" smtClean="0">
                <a:effectLst/>
              </a:rPr>
              <a:t> (never stops)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'While' Without a Collection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357313" y="2705100"/>
            <a:ext cx="6477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>
                <a:latin typeface="Courier New" pitchFamily="49" charset="0"/>
              </a:rPr>
              <a:t>// print all even integers from 0 to 30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int index = 0;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while(index &lt;= 30) {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  System.out.println(index);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  index = index + 2;  // steps of 2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Searching a Collection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28688" y="2074863"/>
            <a:ext cx="73310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>
                <a:latin typeface="Courier New" pitchFamily="49" charset="0"/>
              </a:rPr>
              <a:t>public int findNote(String searchString)</a:t>
            </a:r>
            <a:br>
              <a:rPr lang="en-GB" sz="2000">
                <a:latin typeface="Courier New" pitchFamily="49" charset="0"/>
              </a:rPr>
            </a:br>
            <a:r>
              <a:rPr lang="en-GB" sz="20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  int index = 0;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  while(index &lt; notes.size()) {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    String note = notes.get(index);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    if(note.</a:t>
            </a:r>
            <a:r>
              <a:rPr lang="en-GB" sz="2000" b="1">
                <a:solidFill>
                  <a:schemeClr val="tx2"/>
                </a:solidFill>
                <a:latin typeface="Courier New" pitchFamily="49" charset="0"/>
              </a:rPr>
              <a:t>contains</a:t>
            </a:r>
            <a:r>
              <a:rPr lang="en-GB" sz="2000">
                <a:latin typeface="Courier New" pitchFamily="49" charset="0"/>
              </a:rPr>
              <a:t>(searchString))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      return index;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    index++;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  return -1;   // used to indicate failure</a:t>
            </a:r>
          </a:p>
          <a:p>
            <a:pPr eaLnBrk="1" hangingPunct="1"/>
            <a:r>
              <a:rPr lang="en-GB" sz="2000">
                <a:latin typeface="Courier New" pitchFamily="49" charset="0"/>
              </a:rPr>
              <a:t>}</a:t>
            </a: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4786313" y="5527675"/>
            <a:ext cx="3143250" cy="83026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contains() is from the String class </a:t>
            </a:r>
          </a:p>
        </p:txBody>
      </p:sp>
      <p:cxnSp>
        <p:nvCxnSpPr>
          <p:cNvPr id="56325" name="Straight Arrow Connector 5"/>
          <p:cNvCxnSpPr>
            <a:cxnSpLocks noChangeShapeType="1"/>
          </p:cNvCxnSpPr>
          <p:nvPr/>
        </p:nvCxnSpPr>
        <p:spPr bwMode="auto">
          <a:xfrm rot="10800000">
            <a:off x="4000500" y="4000500"/>
            <a:ext cx="1571625" cy="15001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638"/>
            <a:ext cx="7772400" cy="4114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The 'while' loop requires that the data structure have an index, so that different elements can be accessed</a:t>
            </a:r>
          </a:p>
          <a:p>
            <a:pPr lvl="1">
              <a:defRPr/>
            </a:pPr>
            <a:r>
              <a:rPr lang="en-US" smtClean="0"/>
              <a:t>e.g. array[index],     notes.get(index)</a:t>
            </a:r>
          </a:p>
          <a:p>
            <a:pPr lvl="1">
              <a:defRPr/>
            </a:pPr>
            <a:endParaRPr lang="en-US" smtClean="0"/>
          </a:p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Many data structures don't have indicies</a:t>
            </a:r>
          </a:p>
          <a:p>
            <a:pPr lvl="1">
              <a:defRPr/>
            </a:pPr>
            <a:r>
              <a:rPr lang="en-US" smtClean="0"/>
              <a:t>e.g. trees, graphs</a:t>
            </a:r>
          </a:p>
          <a:p>
            <a:pPr lvl="1">
              <a:defRPr/>
            </a:pPr>
            <a:r>
              <a:rPr lang="en-US" smtClean="0"/>
              <a:t>so it's not easy to search them with 'while'</a:t>
            </a:r>
          </a:p>
          <a:p>
            <a:pPr lvl="1">
              <a:defRPr/>
            </a:pPr>
            <a:r>
              <a:rPr lang="en-US" i="1" smtClean="0">
                <a:solidFill>
                  <a:schemeClr val="tx2"/>
                </a:solidFill>
              </a:rPr>
              <a:t>iterators</a:t>
            </a:r>
            <a:r>
              <a:rPr lang="en-US" smtClean="0"/>
              <a:t> are the solution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Using an Iterator Object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323975" y="2493963"/>
            <a:ext cx="71469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Courier New" pitchFamily="49" charset="0"/>
                <a:cs typeface="Courier New" pitchFamily="49" charset="0"/>
              </a:rPr>
              <a:t>Iterator&lt;ElementType&gt; it = myCollection.iterator();</a:t>
            </a:r>
          </a:p>
          <a:p>
            <a:pPr eaLnBrk="1" hangingPunct="1"/>
            <a:r>
              <a:rPr lang="en-US" sz="1800">
                <a:latin typeface="Courier New" pitchFamily="49" charset="0"/>
                <a:cs typeface="Courier New" pitchFamily="49" charset="0"/>
              </a:rPr>
              <a:t>while(it.hasNext()) {</a:t>
            </a:r>
          </a:p>
          <a:p>
            <a:pPr eaLnBrk="1" hangingPunct="1"/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it.next()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 to get the next object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800" i="1">
                <a:latin typeface="Courier New" pitchFamily="49" charset="0"/>
                <a:cs typeface="Courier New" pitchFamily="49" charset="0"/>
              </a:rPr>
              <a:t>    do something with that object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800">
                <a:latin typeface="Courier New" pitchFamily="49" charset="0"/>
              </a:rPr>
              <a:t>}</a:t>
            </a:r>
            <a:r>
              <a:rPr lang="en-US" sz="1800"/>
              <a:t> </a:t>
            </a: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2178050" y="1954213"/>
            <a:ext cx="2681288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java.util.Iterator</a:t>
            </a:r>
          </a:p>
        </p:txBody>
      </p:sp>
      <p:sp>
        <p:nvSpPr>
          <p:cNvPr id="58373" name="Line 6"/>
          <p:cNvSpPr>
            <a:spLocks noChangeShapeType="1"/>
          </p:cNvSpPr>
          <p:nvPr/>
        </p:nvSpPr>
        <p:spPr bwMode="auto">
          <a:xfrm flipH="1">
            <a:off x="2238375" y="2362200"/>
            <a:ext cx="5810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4" name="AutoShape 8"/>
          <p:cNvSpPr>
            <a:spLocks noChangeArrowheads="1"/>
          </p:cNvSpPr>
          <p:nvPr/>
        </p:nvSpPr>
        <p:spPr bwMode="auto">
          <a:xfrm>
            <a:off x="5348288" y="1827213"/>
            <a:ext cx="3324225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returns an </a:t>
            </a:r>
            <a:r>
              <a:rPr lang="en-US" sz="1800" b="1">
                <a:solidFill>
                  <a:schemeClr val="accent1"/>
                </a:solidFill>
                <a:latin typeface="Courier New" pitchFamily="49" charset="0"/>
              </a:rPr>
              <a:t>Iterator</a:t>
            </a:r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 object</a:t>
            </a:r>
          </a:p>
        </p:txBody>
      </p:sp>
      <p:sp>
        <p:nvSpPr>
          <p:cNvPr id="58375" name="Line 9"/>
          <p:cNvSpPr>
            <a:spLocks noChangeShapeType="1"/>
          </p:cNvSpPr>
          <p:nvPr/>
        </p:nvSpPr>
        <p:spPr bwMode="auto">
          <a:xfrm>
            <a:off x="71628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6" name="Rectangle 10"/>
          <p:cNvSpPr>
            <a:spLocks noChangeArrowheads="1"/>
          </p:cNvSpPr>
          <p:nvPr/>
        </p:nvSpPr>
        <p:spPr bwMode="auto">
          <a:xfrm>
            <a:off x="990600" y="1600200"/>
            <a:ext cx="7772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58377" name="Text Box 11"/>
          <p:cNvSpPr txBox="1">
            <a:spLocks noChangeArrowheads="1"/>
          </p:cNvSpPr>
          <p:nvPr/>
        </p:nvSpPr>
        <p:spPr bwMode="auto">
          <a:xfrm>
            <a:off x="1077913" y="4562475"/>
            <a:ext cx="64944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 New" pitchFamily="49" charset="0"/>
                <a:cs typeface="Courier New" pitchFamily="49" charset="0"/>
              </a:rPr>
              <a:t>public void listNotes()</a:t>
            </a:r>
          </a:p>
          <a:p>
            <a:pPr eaLnBrk="1" hangingPunct="1"/>
            <a:r>
              <a:rPr 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2000">
                <a:latin typeface="Courier New" pitchFamily="49" charset="0"/>
                <a:cs typeface="Courier New" pitchFamily="49" charset="0"/>
              </a:rPr>
              <a:t>  Iterator&lt;String&gt; it = notes.iterator();</a:t>
            </a:r>
          </a:p>
          <a:p>
            <a:pPr eaLnBrk="1" hangingPunct="1"/>
            <a:r>
              <a:rPr lang="en-US" sz="2000">
                <a:latin typeface="Courier New" pitchFamily="49" charset="0"/>
                <a:cs typeface="Courier New" pitchFamily="49" charset="0"/>
              </a:rPr>
              <a:t>  while(it.hasNext())</a:t>
            </a:r>
          </a:p>
          <a:p>
            <a:pPr eaLnBrk="1" hangingPunct="1"/>
            <a:r>
              <a:rPr lang="en-US" sz="2000">
                <a:latin typeface="Courier New" pitchFamily="49" charset="0"/>
                <a:cs typeface="Courier New" pitchFamily="49" charset="0"/>
              </a:rPr>
              <a:t>    System.out.println(it.next());</a:t>
            </a:r>
          </a:p>
          <a:p>
            <a:pPr eaLnBrk="1" hangingPunct="1"/>
            <a:r>
              <a:rPr lang="en-US" sz="200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8378" name="Text Box 4"/>
          <p:cNvSpPr txBox="1">
            <a:spLocks noChangeArrowheads="1"/>
          </p:cNvSpPr>
          <p:nvPr/>
        </p:nvSpPr>
        <p:spPr bwMode="auto">
          <a:xfrm>
            <a:off x="7073900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5429250" y="3729038"/>
            <a:ext cx="3643313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compare with the</a:t>
            </a:r>
          </a:p>
          <a:p>
            <a:r>
              <a:rPr lang="en-US"/>
              <a:t>for-each and while versions </a:t>
            </a:r>
          </a:p>
          <a:p>
            <a:r>
              <a:rPr lang="en-US"/>
              <a:t>on slides 37 and 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All collection classes (e.g. ArrayList) provide special </a:t>
            </a:r>
            <a:r>
              <a:rPr lang="en-US" sz="2400" smtClean="0">
                <a:effectLst/>
                <a:latin typeface="Courier New" pitchFamily="49" charset="0"/>
              </a:rPr>
              <a:t>Iterator</a:t>
            </a:r>
            <a:r>
              <a:rPr lang="en-US" sz="2800" smtClean="0">
                <a:effectLst/>
              </a:rPr>
              <a:t> </a:t>
            </a:r>
            <a:r>
              <a:rPr lang="en-US" smtClean="0">
                <a:effectLst/>
              </a:rPr>
              <a:t>objects that provide sequential access to the whole collection.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Test for a 'next' element with hasNext()</a:t>
            </a:r>
          </a:p>
          <a:p>
            <a:r>
              <a:rPr lang="en-US" smtClean="0">
                <a:effectLst/>
              </a:rPr>
              <a:t>Get 'next' element with next()</a:t>
            </a:r>
          </a:p>
          <a:p>
            <a:endParaRPr lang="en-US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>
                <a:effectLst/>
              </a:rPr>
              <a:t>Comparing for-each, 'while' and Iterator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64306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mtClean="0">
                <a:effectLst/>
              </a:rPr>
              <a:t>Ways to iterate over a collection: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ffectLst/>
              </a:rPr>
              <a:t>for-each loop</a:t>
            </a:r>
          </a:p>
          <a:p>
            <a:pPr lvl="2">
              <a:lnSpc>
                <a:spcPct val="90000"/>
              </a:lnSpc>
            </a:pPr>
            <a:r>
              <a:rPr lang="en-GB" smtClean="0">
                <a:effectLst/>
              </a:rPr>
              <a:t>use if we want to process every element from start to finish</a:t>
            </a:r>
            <a:br>
              <a:rPr lang="en-GB" smtClean="0">
                <a:effectLst/>
              </a:rPr>
            </a:br>
            <a:endParaRPr lang="en-GB" smtClean="0">
              <a:effectLst/>
            </a:endParaRPr>
          </a:p>
          <a:p>
            <a:pPr lvl="1">
              <a:lnSpc>
                <a:spcPct val="90000"/>
              </a:lnSpc>
            </a:pPr>
            <a:r>
              <a:rPr lang="en-GB" smtClean="0">
                <a:effectLst/>
              </a:rPr>
              <a:t>while loop</a:t>
            </a:r>
          </a:p>
          <a:p>
            <a:pPr lvl="2">
              <a:lnSpc>
                <a:spcPct val="90000"/>
              </a:lnSpc>
            </a:pPr>
            <a:r>
              <a:rPr lang="en-GB" smtClean="0">
                <a:effectLst/>
              </a:rPr>
              <a:t>use if we want to vary the processing order</a:t>
            </a:r>
          </a:p>
          <a:p>
            <a:pPr lvl="2">
              <a:lnSpc>
                <a:spcPct val="90000"/>
              </a:lnSpc>
            </a:pPr>
            <a:r>
              <a:rPr lang="en-GB" smtClean="0">
                <a:effectLst/>
              </a:rPr>
              <a:t>use for repetition that doesn't involve a collection</a:t>
            </a:r>
            <a:br>
              <a:rPr lang="en-GB" smtClean="0">
                <a:effectLst/>
              </a:rPr>
            </a:br>
            <a:endParaRPr lang="en-GB" smtClean="0">
              <a:effectLst/>
            </a:endParaRPr>
          </a:p>
          <a:p>
            <a:pPr lvl="1">
              <a:lnSpc>
                <a:spcPct val="90000"/>
              </a:lnSpc>
            </a:pPr>
            <a:r>
              <a:rPr lang="en-GB" smtClean="0">
                <a:effectLst/>
              </a:rPr>
              <a:t>Iterator object</a:t>
            </a:r>
          </a:p>
          <a:p>
            <a:pPr lvl="2">
              <a:lnSpc>
                <a:spcPct val="90000"/>
              </a:lnSpc>
            </a:pPr>
            <a:r>
              <a:rPr lang="en-GB" smtClean="0">
                <a:effectLst/>
              </a:rPr>
              <a:t>often used with collections where indexed access is not very efficient, or impossible</a:t>
            </a:r>
            <a:endParaRPr lang="en-GB" sz="320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7.  An Auction 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772400" cy="1090613"/>
          </a:xfrm>
        </p:spPr>
        <p:txBody>
          <a:bodyPr/>
          <a:lstStyle/>
          <a:p>
            <a:r>
              <a:rPr lang="en-US" smtClean="0">
                <a:effectLst/>
              </a:rPr>
              <a:t>An auction consists of a list of </a:t>
            </a:r>
            <a:r>
              <a:rPr lang="en-US" i="1" smtClean="0">
                <a:effectLst/>
              </a:rPr>
              <a:t>lots</a:t>
            </a:r>
            <a:r>
              <a:rPr lang="en-US" smtClean="0">
                <a:effectLst/>
              </a:rPr>
              <a:t> (things to sell). A lot may include a bid.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071688" y="3571875"/>
            <a:ext cx="2928937" cy="7858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2286000" y="3714750"/>
            <a:ext cx="357188" cy="4699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786063" y="3714750"/>
            <a:ext cx="357187" cy="4699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286125" y="3714750"/>
            <a:ext cx="357188" cy="4699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1143000" y="3214688"/>
            <a:ext cx="571500" cy="2143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2071688" y="4857750"/>
            <a:ext cx="2286000" cy="150018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3643313" y="5000625"/>
            <a:ext cx="571500" cy="2143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51" name="Rectangle 10"/>
          <p:cNvSpPr>
            <a:spLocks noChangeArrowheads="1"/>
          </p:cNvSpPr>
          <p:nvPr/>
        </p:nvSpPr>
        <p:spPr bwMode="auto">
          <a:xfrm>
            <a:off x="3643313" y="5357813"/>
            <a:ext cx="571500" cy="2143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52" name="Rectangle 11"/>
          <p:cNvSpPr>
            <a:spLocks noChangeArrowheads="1"/>
          </p:cNvSpPr>
          <p:nvPr/>
        </p:nvSpPr>
        <p:spPr bwMode="auto">
          <a:xfrm>
            <a:off x="3786188" y="5715000"/>
            <a:ext cx="428625" cy="50006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53" name="Rectangle 12"/>
          <p:cNvSpPr>
            <a:spLocks noChangeArrowheads="1"/>
          </p:cNvSpPr>
          <p:nvPr/>
        </p:nvSpPr>
        <p:spPr bwMode="auto">
          <a:xfrm>
            <a:off x="5786438" y="5407025"/>
            <a:ext cx="2428875" cy="10001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54" name="Rectangle 13"/>
          <p:cNvSpPr>
            <a:spLocks noChangeArrowheads="1"/>
          </p:cNvSpPr>
          <p:nvPr/>
        </p:nvSpPr>
        <p:spPr bwMode="auto">
          <a:xfrm>
            <a:off x="7500938" y="5621338"/>
            <a:ext cx="571500" cy="2143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55" name="Rectangle 14"/>
          <p:cNvSpPr>
            <a:spLocks noChangeArrowheads="1"/>
          </p:cNvSpPr>
          <p:nvPr/>
        </p:nvSpPr>
        <p:spPr bwMode="auto">
          <a:xfrm>
            <a:off x="7500938" y="5978525"/>
            <a:ext cx="571500" cy="2143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56" name="TextBox 15"/>
          <p:cNvSpPr txBox="1">
            <a:spLocks noChangeArrowheads="1"/>
          </p:cNvSpPr>
          <p:nvPr/>
        </p:nvSpPr>
        <p:spPr bwMode="auto">
          <a:xfrm>
            <a:off x="920750" y="2828925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auction</a:t>
            </a:r>
          </a:p>
        </p:txBody>
      </p:sp>
      <p:sp>
        <p:nvSpPr>
          <p:cNvPr id="61457" name="TextBox 16"/>
          <p:cNvSpPr txBox="1">
            <a:spLocks noChangeArrowheads="1"/>
          </p:cNvSpPr>
          <p:nvPr/>
        </p:nvSpPr>
        <p:spPr bwMode="auto">
          <a:xfrm>
            <a:off x="2265363" y="3181350"/>
            <a:ext cx="313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ArrayList of Lot objects</a:t>
            </a:r>
          </a:p>
        </p:txBody>
      </p:sp>
      <p:sp>
        <p:nvSpPr>
          <p:cNvPr id="61458" name="TextBox 17"/>
          <p:cNvSpPr txBox="1">
            <a:spLocks noChangeArrowheads="1"/>
          </p:cNvSpPr>
          <p:nvPr/>
        </p:nvSpPr>
        <p:spPr bwMode="auto">
          <a:xfrm>
            <a:off x="3765550" y="36814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 . </a:t>
            </a:r>
          </a:p>
        </p:txBody>
      </p:sp>
      <p:sp>
        <p:nvSpPr>
          <p:cNvPr id="61459" name="TextBox 18"/>
          <p:cNvSpPr txBox="1">
            <a:spLocks noChangeArrowheads="1"/>
          </p:cNvSpPr>
          <p:nvPr/>
        </p:nvSpPr>
        <p:spPr bwMode="auto">
          <a:xfrm>
            <a:off x="1150938" y="5170488"/>
            <a:ext cx="927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Lot </a:t>
            </a:r>
          </a:p>
          <a:p>
            <a:pPr algn="r"/>
            <a:r>
              <a:rPr lang="en-US"/>
              <a:t>object</a:t>
            </a:r>
          </a:p>
        </p:txBody>
      </p:sp>
      <p:sp>
        <p:nvSpPr>
          <p:cNvPr id="61460" name="TextBox 19"/>
          <p:cNvSpPr txBox="1">
            <a:spLocks noChangeArrowheads="1"/>
          </p:cNvSpPr>
          <p:nvPr/>
        </p:nvSpPr>
        <p:spPr bwMode="auto">
          <a:xfrm>
            <a:off x="2603500" y="4824413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idNum</a:t>
            </a:r>
          </a:p>
        </p:txBody>
      </p:sp>
      <p:sp>
        <p:nvSpPr>
          <p:cNvPr id="61461" name="TextBox 20"/>
          <p:cNvSpPr txBox="1">
            <a:spLocks noChangeArrowheads="1"/>
          </p:cNvSpPr>
          <p:nvPr/>
        </p:nvSpPr>
        <p:spPr bwMode="auto">
          <a:xfrm>
            <a:off x="2163763" y="5181600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description</a:t>
            </a:r>
          </a:p>
        </p:txBody>
      </p:sp>
      <p:sp>
        <p:nvSpPr>
          <p:cNvPr id="61462" name="TextBox 21"/>
          <p:cNvSpPr txBox="1">
            <a:spLocks noChangeArrowheads="1"/>
          </p:cNvSpPr>
          <p:nvPr/>
        </p:nvSpPr>
        <p:spPr bwMode="auto">
          <a:xfrm>
            <a:off x="2498725" y="5572125"/>
            <a:ext cx="1063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highest</a:t>
            </a:r>
            <a:br>
              <a:rPr lang="en-US"/>
            </a:br>
            <a:r>
              <a:rPr lang="en-US"/>
              <a:t>Bid</a:t>
            </a:r>
          </a:p>
        </p:txBody>
      </p:sp>
      <p:sp>
        <p:nvSpPr>
          <p:cNvPr id="61463" name="TextBox 22"/>
          <p:cNvSpPr txBox="1">
            <a:spLocks noChangeArrowheads="1"/>
          </p:cNvSpPr>
          <p:nvPr/>
        </p:nvSpPr>
        <p:spPr bwMode="auto">
          <a:xfrm>
            <a:off x="6116638" y="4967288"/>
            <a:ext cx="1443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Bid object</a:t>
            </a:r>
          </a:p>
        </p:txBody>
      </p:sp>
      <p:sp>
        <p:nvSpPr>
          <p:cNvPr id="61464" name="TextBox 23"/>
          <p:cNvSpPr txBox="1">
            <a:spLocks noChangeArrowheads="1"/>
          </p:cNvSpPr>
          <p:nvPr/>
        </p:nvSpPr>
        <p:spPr bwMode="auto">
          <a:xfrm>
            <a:off x="5857875" y="5478463"/>
            <a:ext cx="168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bidderName</a:t>
            </a:r>
          </a:p>
        </p:txBody>
      </p:sp>
      <p:sp>
        <p:nvSpPr>
          <p:cNvPr id="61465" name="TextBox 24"/>
          <p:cNvSpPr txBox="1">
            <a:spLocks noChangeArrowheads="1"/>
          </p:cNvSpPr>
          <p:nvPr/>
        </p:nvSpPr>
        <p:spPr bwMode="auto">
          <a:xfrm>
            <a:off x="6651625" y="583565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</a:t>
            </a:r>
          </a:p>
        </p:txBody>
      </p:sp>
      <p:cxnSp>
        <p:nvCxnSpPr>
          <p:cNvPr id="61466" name="Straight Arrow Connector 26"/>
          <p:cNvCxnSpPr>
            <a:cxnSpLocks noChangeShapeType="1"/>
            <a:endCxn id="61444" idx="1"/>
          </p:cNvCxnSpPr>
          <p:nvPr/>
        </p:nvCxnSpPr>
        <p:spPr bwMode="auto">
          <a:xfrm rot="16200000" flipH="1">
            <a:off x="1481932" y="3375819"/>
            <a:ext cx="608012" cy="571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467" name="Straight Arrow Connector 28"/>
          <p:cNvCxnSpPr>
            <a:cxnSpLocks noChangeShapeType="1"/>
            <a:endCxn id="61452" idx="1"/>
          </p:cNvCxnSpPr>
          <p:nvPr/>
        </p:nvCxnSpPr>
        <p:spPr bwMode="auto">
          <a:xfrm flipV="1">
            <a:off x="3143250" y="5965825"/>
            <a:ext cx="642938" cy="349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468" name="Straight Connector 30"/>
          <p:cNvCxnSpPr>
            <a:cxnSpLocks noChangeShapeType="1"/>
          </p:cNvCxnSpPr>
          <p:nvPr/>
        </p:nvCxnSpPr>
        <p:spPr bwMode="auto">
          <a:xfrm>
            <a:off x="2643188" y="4214813"/>
            <a:ext cx="1714500" cy="64293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61469" name="Straight Connector 31"/>
          <p:cNvCxnSpPr>
            <a:cxnSpLocks noChangeShapeType="1"/>
          </p:cNvCxnSpPr>
          <p:nvPr/>
        </p:nvCxnSpPr>
        <p:spPr bwMode="auto">
          <a:xfrm rot="5400000">
            <a:off x="1857375" y="4429126"/>
            <a:ext cx="642937" cy="214312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61470" name="Straight Connector 33"/>
          <p:cNvCxnSpPr>
            <a:cxnSpLocks noChangeShapeType="1"/>
          </p:cNvCxnSpPr>
          <p:nvPr/>
        </p:nvCxnSpPr>
        <p:spPr bwMode="auto">
          <a:xfrm rot="10800000" flipV="1">
            <a:off x="4214813" y="5429250"/>
            <a:ext cx="1571625" cy="28575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61471" name="Straight Connector 36"/>
          <p:cNvCxnSpPr>
            <a:cxnSpLocks noChangeShapeType="1"/>
          </p:cNvCxnSpPr>
          <p:nvPr/>
        </p:nvCxnSpPr>
        <p:spPr bwMode="auto">
          <a:xfrm rot="10800000">
            <a:off x="4214813" y="6215063"/>
            <a:ext cx="1571625" cy="214312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1472" name="TextBox 38"/>
          <p:cNvSpPr txBox="1">
            <a:spLocks noChangeArrowheads="1"/>
          </p:cNvSpPr>
          <p:nvPr/>
        </p:nvSpPr>
        <p:spPr bwMode="auto">
          <a:xfrm>
            <a:off x="4143375" y="5715000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Java’s Parameter Passing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215312" cy="4114800"/>
          </a:xfrm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Variables of </a:t>
            </a:r>
            <a:r>
              <a:rPr lang="en-US" smtClean="0">
                <a:effectLst/>
                <a:cs typeface="Angsana New" pitchFamily="18" charset="-34"/>
              </a:rPr>
              <a:t>primitive</a:t>
            </a:r>
            <a:r>
              <a:rPr lang="th-TH" smtClean="0">
                <a:effectLst/>
              </a:rPr>
              <a:t> types (e.g. </a:t>
            </a:r>
            <a:r>
              <a:rPr lang="th-TH" sz="2400" smtClean="0">
                <a:effectLst/>
                <a:latin typeface="Courier New" pitchFamily="49" charset="0"/>
              </a:rPr>
              <a:t>int</a:t>
            </a:r>
            <a:r>
              <a:rPr lang="th-TH" smtClean="0">
                <a:effectLst/>
              </a:rPr>
              <a:t>, </a:t>
            </a:r>
            <a:r>
              <a:rPr lang="th-TH" sz="2400" smtClean="0">
                <a:effectLst/>
                <a:latin typeface="Courier New" pitchFamily="49" charset="0"/>
              </a:rPr>
              <a:t>double</a:t>
            </a:r>
            <a:r>
              <a:rPr lang="th-TH" smtClean="0">
                <a:effectLst/>
              </a:rPr>
              <a:t>, </a:t>
            </a:r>
            <a:r>
              <a:rPr lang="th-TH" sz="2400" smtClean="0">
                <a:effectLst/>
                <a:latin typeface="Courier New" pitchFamily="49" charset="0"/>
              </a:rPr>
              <a:t>char</a:t>
            </a:r>
            <a:r>
              <a:rPr lang="th-TH" smtClean="0">
                <a:effectLst/>
              </a:rPr>
              <a:t>) are passed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call-by-value</a:t>
            </a:r>
            <a:r>
              <a:rPr lang="th-TH" smtClean="0">
                <a:effectLst/>
              </a:rPr>
              <a:t> (</a:t>
            </a:r>
            <a:r>
              <a:rPr lang="th-TH" i="1" smtClean="0">
                <a:effectLst/>
              </a:rPr>
              <a:t>copied</a:t>
            </a:r>
            <a:r>
              <a:rPr lang="th-TH" smtClean="0">
                <a:effectLst/>
              </a:rPr>
              <a:t>)</a:t>
            </a:r>
            <a:endParaRPr lang="th-TH" smtClean="0">
              <a:effectLst/>
              <a:cs typeface="Angsana New" pitchFamily="18" charset="-34"/>
            </a:endParaRPr>
          </a:p>
          <a:p>
            <a:pPr lvl="1"/>
            <a:r>
              <a:rPr lang="en-US" smtClean="0">
                <a:effectLst/>
                <a:cs typeface="Angsana New" pitchFamily="18" charset="-34"/>
              </a:rPr>
              <a:t>this means that methods must 'return' results</a:t>
            </a:r>
          </a:p>
          <a:p>
            <a:pPr lvl="1"/>
            <a:r>
              <a:rPr lang="en-US" smtClean="0">
                <a:effectLst/>
                <a:cs typeface="Angsana New" pitchFamily="18" charset="-34"/>
              </a:rPr>
              <a:t>e.g. see next example</a:t>
            </a:r>
          </a:p>
          <a:p>
            <a:endParaRPr lang="th-TH" smtClean="0">
              <a:effectLst/>
              <a:cs typeface="Angsana New" pitchFamily="18" charset="-34"/>
            </a:endParaRPr>
          </a:p>
          <a:p>
            <a:r>
              <a:rPr lang="th-TH" smtClean="0">
                <a:effectLst/>
              </a:rPr>
              <a:t>Object</a:t>
            </a:r>
            <a:r>
              <a:rPr lang="en-US" smtClean="0">
                <a:effectLst/>
              </a:rPr>
              <a:t>-type variables</a:t>
            </a:r>
            <a:r>
              <a:rPr lang="th-TH" smtClean="0">
                <a:effectLst/>
              </a:rPr>
              <a:t> are passed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call-by-reference</a:t>
            </a:r>
            <a:endParaRPr lang="th-TH" i="1" smtClean="0">
              <a:solidFill>
                <a:schemeClr val="accent1"/>
              </a:solidFill>
              <a:effectLst/>
              <a:cs typeface="Angsana New" pitchFamily="18" charset="-34"/>
            </a:endParaRPr>
          </a:p>
          <a:p>
            <a:pPr lvl="1"/>
            <a:r>
              <a:rPr lang="en-US" smtClean="0">
                <a:effectLst/>
                <a:cs typeface="Angsana New" pitchFamily="18" charset="-34"/>
              </a:rPr>
              <a:t>this means that change</a:t>
            </a:r>
            <a:r>
              <a:rPr lang="en-GB" smtClean="0">
                <a:effectLst/>
                <a:cs typeface="Angsana New" pitchFamily="18" charset="-34"/>
              </a:rPr>
              <a:t>s to objects are 'remembered' when a method finishes without the need for a 'return'</a:t>
            </a:r>
            <a:endParaRPr lang="th-TH" smtClean="0">
              <a:effectLst/>
              <a:cs typeface="Angsana New" pitchFamily="18" charset="-34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Auction Class Diagrams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63" y="1401763"/>
            <a:ext cx="2500312" cy="5313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62468" name="Straight Arrow Connector 5"/>
          <p:cNvCxnSpPr>
            <a:cxnSpLocks noChangeShapeType="1"/>
          </p:cNvCxnSpPr>
          <p:nvPr/>
        </p:nvCxnSpPr>
        <p:spPr bwMode="auto">
          <a:xfrm rot="5400000">
            <a:off x="4214019" y="3356769"/>
            <a:ext cx="715963" cy="3175"/>
          </a:xfrm>
          <a:prstGeom prst="straightConnector1">
            <a:avLst/>
          </a:prstGeom>
          <a:noFill/>
          <a:ln w="28575" algn="ctr">
            <a:solidFill>
              <a:srgbClr val="007E4F"/>
            </a:solidFill>
            <a:round/>
            <a:headEnd/>
            <a:tailEnd type="arrow" w="med" len="med"/>
          </a:ln>
        </p:spPr>
      </p:cxnSp>
      <p:grpSp>
        <p:nvGrpSpPr>
          <p:cNvPr id="62469" name="Group 6"/>
          <p:cNvGrpSpPr>
            <a:grpSpLocks/>
          </p:cNvGrpSpPr>
          <p:nvPr/>
        </p:nvGrpSpPr>
        <p:grpSpPr bwMode="auto">
          <a:xfrm>
            <a:off x="3857625" y="1857375"/>
            <a:ext cx="357188" cy="177800"/>
            <a:chOff x="4429124" y="3000372"/>
            <a:chExt cx="571504" cy="285752"/>
          </a:xfrm>
        </p:grpSpPr>
        <p:cxnSp>
          <p:nvCxnSpPr>
            <p:cNvPr id="62472" name="Straight Connector 7"/>
            <p:cNvCxnSpPr>
              <a:cxnSpLocks noChangeShapeType="1"/>
            </p:cNvCxnSpPr>
            <p:nvPr/>
          </p:nvCxnSpPr>
          <p:spPr bwMode="auto">
            <a:xfrm>
              <a:off x="4429124" y="3000372"/>
              <a:ext cx="571504" cy="285752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2473" name="Straight Connector 8"/>
            <p:cNvCxnSpPr>
              <a:cxnSpLocks noChangeShapeType="1"/>
            </p:cNvCxnSpPr>
            <p:nvPr/>
          </p:nvCxnSpPr>
          <p:spPr bwMode="auto">
            <a:xfrm flipH="1">
              <a:off x="4429124" y="3000372"/>
              <a:ext cx="571504" cy="285752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8" name="TextBox 7"/>
          <p:cNvSpPr txBox="1"/>
          <p:nvPr/>
        </p:nvSpPr>
        <p:spPr>
          <a:xfrm>
            <a:off x="4643438" y="3071813"/>
            <a:ext cx="7159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uses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3288" y="5072063"/>
            <a:ext cx="7159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Using Auction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AuctionDemo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static void main(String[] args)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Auction auc = new Auction();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System.out.println("Add lot 5: \"Amazing Fantasy 15\"");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auc.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enterLot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(5, "Amazing Fantasy 15");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System.out.println("Add lot 6: \"FF 1\"");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auc.enterLot(6, "FF 1");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System.out.println("Add lot 2: \"Xmen 5\"");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auc.enterLot(2, "Xmen 5");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	: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System.out.println("Current lots");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auc.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showLots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System.out.println("ad bids 100 for lot 5");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auc.bidFor(5, "ad", 100);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System.out.println("klc bids 25 for lot 6");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auc.bidFor(6, "klc", 25);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System.out.println("ad bids 10 for lot 6");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auc.bidFor(6, "ad", 10);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System.out.println("klc bids 101 for lot 5");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auc.bidFor(5, "klc", 101);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System.out.println("Lot 5 info: " + auc.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getLot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(5));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System.out.println("Current lots");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auc.showLots();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main()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// end of AuctionDemo class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Execution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428750"/>
            <a:ext cx="7215188" cy="519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Auction Class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42938" y="1785938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Auction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ArrayList&lt;Lot&gt; lots; // list of lots in the auction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Auction()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lots = new ArrayList&lt;Lot&gt;();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enterLot(int lotNum, String description)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lots.add(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new Lot(lotNum, description)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);  }    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  // should check uniqueness of lotNum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showLots()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for (Lot lot : lots)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System.out.println(lot.toString());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6000750" y="1000125"/>
            <a:ext cx="2786063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 </a:t>
            </a:r>
            <a:r>
              <a:rPr lang="en-US" i="1"/>
              <a:t>anonymous</a:t>
            </a:r>
            <a:endParaRPr lang="en-US"/>
          </a:p>
          <a:p>
            <a:r>
              <a:rPr lang="en-US" i="1"/>
              <a:t>object</a:t>
            </a:r>
            <a:r>
              <a:rPr lang="en-US"/>
              <a:t> (one with no</a:t>
            </a:r>
            <a:br>
              <a:rPr lang="en-US"/>
            </a:br>
            <a:r>
              <a:rPr lang="en-US"/>
              <a:t>variable name)</a:t>
            </a:r>
          </a:p>
        </p:txBody>
      </p:sp>
      <p:cxnSp>
        <p:nvCxnSpPr>
          <p:cNvPr id="66565" name="Straight Arrow Connector 5"/>
          <p:cNvCxnSpPr>
            <a:cxnSpLocks noChangeShapeType="1"/>
          </p:cNvCxnSpPr>
          <p:nvPr/>
        </p:nvCxnSpPr>
        <p:spPr bwMode="auto">
          <a:xfrm rot="10800000" flipV="1">
            <a:off x="3143250" y="2143125"/>
            <a:ext cx="3429000" cy="20716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7073900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5076825" y="549275"/>
            <a:ext cx="132873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(partial)</a:t>
            </a:r>
            <a:endParaRPr lang="th-TH" sz="2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527050" y="1052513"/>
            <a:ext cx="7500938" cy="525621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Lot getLot(int lotNum)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/* Return the lot with the given number. Return null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if a lot with this number does not exist.  */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for (Lot lot : lots)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if (lot.getIdNum() == lotNum)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return lot;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// lot with that number not found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System.out.println("Lot number: " + lotNum + 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                  " does not exist.");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getLot()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:  // more methods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}  // end of Auction class</a:t>
            </a:r>
          </a:p>
        </p:txBody>
      </p:sp>
      <p:sp>
        <p:nvSpPr>
          <p:cNvPr id="67587" name="TextBox 3"/>
          <p:cNvSpPr txBox="1">
            <a:spLocks noChangeArrowheads="1"/>
          </p:cNvSpPr>
          <p:nvPr/>
        </p:nvSpPr>
        <p:spPr bwMode="auto">
          <a:xfrm>
            <a:off x="4313238" y="4910138"/>
            <a:ext cx="3214687" cy="4572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null means 'no object'</a:t>
            </a:r>
          </a:p>
        </p:txBody>
      </p:sp>
      <p:cxnSp>
        <p:nvCxnSpPr>
          <p:cNvPr id="67588" name="Straight Arrow Connector 5"/>
          <p:cNvCxnSpPr>
            <a:cxnSpLocks noChangeShapeType="1"/>
            <a:stCxn id="67587" idx="1"/>
          </p:cNvCxnSpPr>
          <p:nvPr/>
        </p:nvCxnSpPr>
        <p:spPr bwMode="auto">
          <a:xfrm rot="10800000">
            <a:off x="2670175" y="4408488"/>
            <a:ext cx="1643063" cy="7302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8.  Fixed-size Collections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If the size of the collection is known when the program is being written then the collection can be stored in an </a:t>
            </a:r>
            <a:r>
              <a:rPr lang="en-US" i="1" smtClean="0">
                <a:solidFill>
                  <a:schemeClr val="tx2"/>
                </a:solidFill>
                <a:effectLst/>
              </a:rPr>
              <a:t>array</a:t>
            </a:r>
            <a:r>
              <a:rPr lang="en-US" smtClean="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endParaRPr lang="en-US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Java arrays can store objects or primitive-type values (e.g. ints, chars, floats).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LogAnalyzer 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The LogAnalyzer reads in a log file and reports the information grouped into hours.</a:t>
            </a:r>
          </a:p>
          <a:p>
            <a:pPr>
              <a:lnSpc>
                <a:spcPct val="90000"/>
              </a:lnSpc>
            </a:pPr>
            <a:endParaRPr lang="en-US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The log file (weblog.txt) consists of lines of the form: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ffectLst/>
              </a:rPr>
              <a:t>year month day hour minute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weblog.txt Contents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1481138" y="1571625"/>
            <a:ext cx="2447925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2007 5 01 00 10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2007 5 01 00 10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2007 5 01 00 19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2007 5 01 01 27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2007 5 01 02 17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2007 5 01 02 28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2007 5 01 02 28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2007 5 01 02 28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2007 5 01 02 28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2007 5 01 02 28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2007 5 01 02 28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2007 5 01 02 51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2007 5 01 05 12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2007 5 01 05 30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: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:</a:t>
            </a:r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4500563" y="2643188"/>
            <a:ext cx="4143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/>
              <a:t>year month day hour minute</a:t>
            </a:r>
          </a:p>
          <a:p>
            <a:endParaRPr lang="en-US"/>
          </a:p>
        </p:txBody>
      </p:sp>
      <p:cxnSp>
        <p:nvCxnSpPr>
          <p:cNvPr id="70661" name="Straight Arrow Connector 5"/>
          <p:cNvCxnSpPr>
            <a:cxnSpLocks noChangeShapeType="1"/>
          </p:cNvCxnSpPr>
          <p:nvPr/>
        </p:nvCxnSpPr>
        <p:spPr bwMode="auto">
          <a:xfrm rot="10800000">
            <a:off x="3714750" y="2928938"/>
            <a:ext cx="71437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Using LogAnalyzer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public class LADemo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public static void main(String[] args)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LogAnalyzer la = new LogAnalyzer(); 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la.printData();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la.printHourlyCounts();     // hourly output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}  // end of main()</a:t>
            </a: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} // end of LADemo class</a:t>
            </a: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Call-by-Value Example</a:t>
            </a:r>
            <a:endParaRPr lang="en-GB" smtClean="0">
              <a:effectLst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public class SimpleCalls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public static void main(String[] args)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int x = 3;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System.out.println("1. x = " + x);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</a:t>
            </a:r>
            <a:r>
              <a:rPr lang="en-GB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squareBad</a:t>
            </a:r>
            <a:r>
              <a:rPr lang="en-GB" sz="2000" smtClean="0">
                <a:effectLst/>
                <a:latin typeface="Courier New" pitchFamily="49" charset="0"/>
              </a:rPr>
              <a:t>(x);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// x = </a:t>
            </a:r>
            <a:r>
              <a:rPr lang="en-GB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squareGood</a:t>
            </a:r>
            <a:r>
              <a:rPr lang="en-GB" sz="2000" smtClean="0">
                <a:effectLst/>
                <a:latin typeface="Courier New" pitchFamily="49" charset="0"/>
              </a:rPr>
              <a:t>(x);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System.out.println("2. x = " + x);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}  // end of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6918325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Hourly Output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357313"/>
            <a:ext cx="3929062" cy="537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2708" name="TextBox 5"/>
          <p:cNvSpPr txBox="1">
            <a:spLocks noChangeArrowheads="1"/>
          </p:cNvSpPr>
          <p:nvPr/>
        </p:nvSpPr>
        <p:spPr bwMode="auto">
          <a:xfrm>
            <a:off x="5214938" y="2571750"/>
            <a:ext cx="3643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output is always grouped into 24 hours, and so can be stored in an array.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548563" cy="1104900"/>
          </a:xfrm>
        </p:spPr>
        <p:txBody>
          <a:bodyPr/>
          <a:lstStyle/>
          <a:p>
            <a:r>
              <a:rPr lang="en-US" smtClean="0">
                <a:effectLst/>
              </a:rPr>
              <a:t>The </a:t>
            </a:r>
            <a:r>
              <a:rPr lang="en-US" sz="4000" smtClean="0">
                <a:effectLst/>
                <a:latin typeface="Courier New" pitchFamily="49" charset="0"/>
              </a:rPr>
              <a:t>hourCounts[]</a:t>
            </a:r>
            <a:r>
              <a:rPr lang="en-US" sz="4000" smtClean="0">
                <a:effectLst/>
              </a:rPr>
              <a:t> </a:t>
            </a:r>
            <a:r>
              <a:rPr lang="en-US" smtClean="0">
                <a:effectLst/>
              </a:rPr>
              <a:t>Array</a:t>
            </a:r>
          </a:p>
        </p:txBody>
      </p:sp>
      <p:pic>
        <p:nvPicPr>
          <p:cNvPr id="73731" name="Picture 3" descr="fig4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6625"/>
            <a:ext cx="77724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LogAnalyzer Class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public class LogAnalyzer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static final String LOG_FNM = "weblog.txt";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int[] hourCounts;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LogfileReader reader;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LogAnalyzer()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 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hourCounts = new int[24];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reader = new LogfileReader(LOG_FNM);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effectLst/>
                <a:latin typeface="Courier New" pitchFamily="49" charset="0"/>
                <a:cs typeface="Courier New" pitchFamily="49" charset="0"/>
              </a:rPr>
              <a:t>analyzeHourlyData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LogAnalyzer()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756" name="AutoShape 6"/>
          <p:cNvSpPr>
            <a:spLocks noChangeArrowheads="1"/>
          </p:cNvSpPr>
          <p:nvPr/>
        </p:nvSpPr>
        <p:spPr bwMode="auto">
          <a:xfrm>
            <a:off x="6018213" y="4806950"/>
            <a:ext cx="2530475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Array object creation</a:t>
            </a:r>
          </a:p>
        </p:txBody>
      </p:sp>
      <p:sp>
        <p:nvSpPr>
          <p:cNvPr id="74757" name="AutoShape 7"/>
          <p:cNvSpPr>
            <a:spLocks noChangeArrowheads="1"/>
          </p:cNvSpPr>
          <p:nvPr/>
        </p:nvSpPr>
        <p:spPr bwMode="auto">
          <a:xfrm>
            <a:off x="5643563" y="3143250"/>
            <a:ext cx="2898775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accent1"/>
                </a:solidFill>
                <a:latin typeface="Trebuchet MS" pitchFamily="34" charset="0"/>
              </a:rPr>
              <a:t>Array variable declaration</a:t>
            </a:r>
          </a:p>
        </p:txBody>
      </p:sp>
      <p:cxnSp>
        <p:nvCxnSpPr>
          <p:cNvPr id="74758" name="Straight Arrow Connector 6"/>
          <p:cNvCxnSpPr>
            <a:cxnSpLocks noChangeShapeType="1"/>
            <a:stCxn id="74757" idx="1"/>
          </p:cNvCxnSpPr>
          <p:nvPr/>
        </p:nvCxnSpPr>
        <p:spPr bwMode="auto">
          <a:xfrm rot="10800000" flipV="1">
            <a:off x="4357688" y="3346450"/>
            <a:ext cx="1285875" cy="111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4759" name="Straight Arrow Connector 8"/>
          <p:cNvCxnSpPr>
            <a:cxnSpLocks noChangeShapeType="1"/>
            <a:stCxn id="74756" idx="1"/>
          </p:cNvCxnSpPr>
          <p:nvPr/>
        </p:nvCxnSpPr>
        <p:spPr bwMode="auto">
          <a:xfrm rot="10800000" flipV="1">
            <a:off x="4643438" y="5011738"/>
            <a:ext cx="1374775" cy="603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4760" name="Text Box 4"/>
          <p:cNvSpPr txBox="1">
            <a:spLocks noChangeArrowheads="1"/>
          </p:cNvSpPr>
          <p:nvPr/>
        </p:nvSpPr>
        <p:spPr bwMode="auto">
          <a:xfrm>
            <a:off x="7073900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private void analyzeHourlyData()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while (reader.hasMoreEntries())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LogEntry entry = reader.nextEntry();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int hour = entry.getHour();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mtClean="0">
                <a:solidFill>
                  <a:srgbClr val="FFFF00"/>
                </a:solidFill>
                <a:effectLst/>
                <a:latin typeface="Courier New" pitchFamily="49" charset="0"/>
                <a:cs typeface="Courier New" pitchFamily="49" charset="0"/>
              </a:rPr>
              <a:t>hourCounts[hour]++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analyzeHourlyData()</a:t>
            </a: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7073900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printHourlyCounts()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System.out.println("--------------------------------");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System.out.println("Hour: Count");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for (int hour = 0; hour &lt; hourCounts.length; hour++)</a:t>
            </a:r>
          </a:p>
          <a:p>
            <a:pPr>
              <a:buFont typeface="Monotype Sorts" pitchFamily="2" charset="2"/>
              <a:buNone/>
            </a:pP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     System.out.println(hour + ": " + hourCounts[hour]);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System.out.println("--------------------------------");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printHourlyCounts()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ffectLst/>
              </a:rPr>
              <a:t>9. 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Java has many </a:t>
            </a:r>
            <a:r>
              <a:rPr lang="en-US" i="1" smtClean="0">
                <a:solidFill>
                  <a:schemeClr val="tx2"/>
                </a:solidFill>
              </a:rPr>
              <a:t>tutorials</a:t>
            </a:r>
            <a:r>
              <a:rPr lang="en-US" smtClean="0"/>
              <a:t> on different topics, and extensive </a:t>
            </a:r>
            <a:r>
              <a:rPr lang="en-US" i="1" smtClean="0">
                <a:solidFill>
                  <a:schemeClr val="tx2"/>
                </a:solidFill>
              </a:rPr>
              <a:t>documentation</a:t>
            </a:r>
          </a:p>
          <a:p>
            <a:pPr lvl="1">
              <a:defRPr/>
            </a:pPr>
            <a:r>
              <a:rPr lang="en-US" smtClean="0"/>
              <a:t>I asked you to download the Java tutorials and docs along with the SDK at the start of this course</a:t>
            </a:r>
          </a:p>
          <a:p>
            <a:pPr>
              <a:buFont typeface="Arial" pitchFamily="34" charset="0"/>
              <a:buChar char="•"/>
              <a:defRPr/>
            </a:pP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857250" y="428625"/>
            <a:ext cx="7778750" cy="1104900"/>
          </a:xfrm>
        </p:spPr>
        <p:txBody>
          <a:bodyPr/>
          <a:lstStyle/>
          <a:p>
            <a:r>
              <a:rPr lang="en-US" smtClean="0">
                <a:effectLst/>
              </a:rPr>
              <a:t>Collections Tutorial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570038"/>
            <a:ext cx="8004175" cy="4787900"/>
          </a:xfrm>
          <a:prstGeom prst="rect">
            <a:avLst/>
          </a:prstGeom>
          <a:noFill/>
          <a:ln w="12700">
            <a:solidFill>
              <a:schemeClr val="accent4">
                <a:lumMod val="1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Collections Documentation</a:t>
            </a:r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550988"/>
            <a:ext cx="8037513" cy="48069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ArrayList Documentation</a:t>
            </a: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525588"/>
            <a:ext cx="7766050" cy="4832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357188" y="3571875"/>
            <a:ext cx="1071562" cy="357188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cxnSp>
        <p:nvCxnSpPr>
          <p:cNvPr id="80901" name="Straight Arrow Connector 6"/>
          <p:cNvCxnSpPr>
            <a:cxnSpLocks noChangeShapeType="1"/>
          </p:cNvCxnSpPr>
          <p:nvPr/>
        </p:nvCxnSpPr>
        <p:spPr bwMode="auto">
          <a:xfrm flipV="1">
            <a:off x="1428750" y="3071813"/>
            <a:ext cx="1143000" cy="64293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46225"/>
            <a:ext cx="7772400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	private </a:t>
            </a:r>
            <a:r>
              <a:rPr lang="en-GB" sz="2000" b="1" smtClean="0">
                <a:effectLst/>
                <a:latin typeface="Courier New" pitchFamily="49" charset="0"/>
              </a:rPr>
              <a:t>static</a:t>
            </a:r>
            <a:r>
              <a:rPr lang="en-GB" sz="2000" smtClean="0">
                <a:effectLst/>
                <a:latin typeface="Courier New" pitchFamily="49" charset="0"/>
              </a:rPr>
              <a:t> void squareBad(int x)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System.out.println("sqBad 1. x = " + x);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x = x*x;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System.out.println("sqBad 2. x = " + x);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private </a:t>
            </a:r>
            <a:r>
              <a:rPr lang="en-GB" sz="2000" b="1" smtClean="0">
                <a:effectLst/>
                <a:latin typeface="Courier New" pitchFamily="49" charset="0"/>
              </a:rPr>
              <a:t>static</a:t>
            </a:r>
            <a:r>
              <a:rPr lang="en-GB" sz="2000" smtClean="0">
                <a:effectLst/>
                <a:latin typeface="Courier New" pitchFamily="49" charset="0"/>
              </a:rPr>
              <a:t> int squareGood(int x)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System.out.println("sqGood 1. x = " + x);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x = x*x;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System.out.println("sqGood 2. x = " + x);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  </a:t>
            </a:r>
            <a:r>
              <a:rPr lang="en-GB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return x;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} // end of SimpleCalls class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003300" y="214313"/>
            <a:ext cx="5868988" cy="120015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static is used so that main() can call </a:t>
            </a:r>
          </a:p>
          <a:p>
            <a:r>
              <a:rPr lang="en-GB"/>
              <a:t>these methods without creating an object first;</a:t>
            </a:r>
          </a:p>
          <a:p>
            <a:r>
              <a:rPr lang="en-GB"/>
              <a:t>it has nothing to do with parameter passing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effectLst/>
              </a:rPr>
              <a:t>Execution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700213"/>
            <a:ext cx="3960812" cy="2598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63575" y="4602163"/>
            <a:ext cx="3582988" cy="830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When calling squareBad()</a:t>
            </a:r>
          </a:p>
          <a:p>
            <a:r>
              <a:rPr lang="en-GB"/>
              <a:t>→ no change to x in main()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700213"/>
            <a:ext cx="3960812" cy="2598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148263" y="4622800"/>
            <a:ext cx="360045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When calling squareGood()</a:t>
            </a:r>
          </a:p>
          <a:p>
            <a:r>
              <a:rPr lang="en-GB"/>
              <a:t>→ x is changed in main()</a:t>
            </a:r>
          </a:p>
        </p:txBody>
      </p:sp>
      <p:cxnSp>
        <p:nvCxnSpPr>
          <p:cNvPr id="10247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5107782" y="4036219"/>
            <a:ext cx="1143000" cy="71437"/>
          </a:xfrm>
          <a:prstGeom prst="straightConnector1">
            <a:avLst/>
          </a:prstGeom>
          <a:noFill/>
          <a:ln w="5080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7.0&quot;&gt;&lt;object type=&quot;1&quot; unique_id=&quot;10001&quot;&gt;&lt;object type=&quot;8&quot; unique_id=&quot;10248&quot;&gt;&lt;/object&gt;&lt;object type=&quot;2&quot; unique_id=&quot;10249&quot;&gt;&lt;object type=&quot;3&quot; unique_id=&quot;10250&quot;&gt;&lt;property id=&quot;20148&quot; value=&quot;5&quot;/&gt;&lt;property id=&quot;20300&quot; value=&quot;Slide 1 - &amp;quot;242-210 F II&amp;quot;&quot;/&gt;&lt;property id=&quot;20307&quot; value=&quot;297&quot;/&gt;&lt;/object&gt;&lt;object type=&quot;3&quot; unique_id=&quot;10251&quot;&gt;&lt;property id=&quot;20148&quot; value=&quot;5&quot;/&gt;&lt;property id=&quot;20300&quot; value=&quot;Slide 2 - &amp;quot;Topics&amp;quot;&quot;/&gt;&lt;property id=&quot;20307&quot; value=&quot;257&quot;/&gt;&lt;/object&gt;&lt;object type=&quot;3&quot; unique_id=&quot;10252&quot;&gt;&lt;property id=&quot;20148&quot; value=&quot;5&quot;/&gt;&lt;property id=&quot;20300&quot; value=&quot;Slide 3 - &amp;quot;1.  Parameter Passing&amp;quot;&quot;/&gt;&lt;property id=&quot;20307&quot; value=&quot;328&quot;/&gt;&lt;/object&gt;&lt;object type=&quot;3&quot; unique_id=&quot;10253&quot;&gt;&lt;property id=&quot;20148&quot; value=&quot;5&quot;/&gt;&lt;property id=&quot;20300&quot; value=&quot;Slide 4 - &amp;quot;What is Call-by-Reference?&amp;quot;&quot;/&gt;&lt;property id=&quot;20307&quot; value=&quot;329&quot;/&gt;&lt;/object&gt;&lt;object type=&quot;3&quot; unique_id=&quot;10254&quot;&gt;&lt;property id=&quot;20148&quot; value=&quot;5&quot;/&gt;&lt;property id=&quot;20300&quot; value=&quot;Slide 5&quot;/&gt;&lt;property id=&quot;20307&quot; value=&quot;330&quot;/&gt;&lt;/object&gt;&lt;object type=&quot;3&quot; unique_id=&quot;10255&quot;&gt;&lt;property id=&quot;20148&quot; value=&quot;5&quot;/&gt;&lt;property id=&quot;20300&quot; value=&quot;Slide 6 - &amp;quot;Java’s Parameter Passing&amp;quot;&quot;/&gt;&lt;property id=&quot;20307&quot; value=&quot;331&quot;/&gt;&lt;/object&gt;&lt;object type=&quot;3&quot; unique_id=&quot;10256&quot;&gt;&lt;property id=&quot;20148&quot; value=&quot;5&quot;/&gt;&lt;property id=&quot;20300&quot; value=&quot;Slide 7 - &amp;quot;Call-by-Value Example&amp;quot;&quot;/&gt;&lt;property id=&quot;20307&quot; value=&quot;332&quot;/&gt;&lt;/object&gt;&lt;object type=&quot;3&quot; unique_id=&quot;10257&quot;&gt;&lt;property id=&quot;20148&quot; value=&quot;5&quot;/&gt;&lt;property id=&quot;20300&quot; value=&quot;Slide 8&quot;/&gt;&lt;property id=&quot;20307&quot; value=&quot;333&quot;/&gt;&lt;/object&gt;&lt;object type=&quot;3&quot; unique_id=&quot;10258&quot;&gt;&lt;property id=&quot;20148&quot; value=&quot;5&quot;/&gt;&lt;property id=&quot;20300&quot; value=&quot;Slide 9 - &amp;quot;Execution&amp;quot;&quot;/&gt;&lt;property id=&quot;20307&quot; value=&quot;334&quot;/&gt;&lt;/object&gt;&lt;object type=&quot;3&quot; unique_id=&quot;10259&quot;&gt;&lt;property id=&quot;20148&quot; value=&quot;5&quot;/&gt;&lt;property id=&quot;20300&quot; value=&quot;Slide 10 - &amp;quot;2.  Arrays: Similar but Different&amp;quot;&quot;/&gt;&lt;property id=&quot;20307&quot; value=&quot;336&quot;/&gt;&lt;/object&gt;&lt;object type=&quot;3&quot; unique_id=&quot;10260&quot;&gt;&lt;property id=&quot;20148&quot; value=&quot;5&quot;/&gt;&lt;property id=&quot;20300&quot; value=&quot;Slide 11 - &amp;quot;Declaring and Allocating Arrays&amp;quot;&quot;/&gt;&lt;property id=&quot;20307&quot; value=&quot;337&quot;/&gt;&lt;/object&gt;&lt;object type=&quot;3&quot; unique_id=&quot;10261&quot;&gt;&lt;property id=&quot;20148&quot; value=&quot;5&quot;/&gt;&lt;property id=&quot;20300&quot; value=&quot;Slide 12&quot;/&gt;&lt;property id=&quot;20307&quot; value=&quot;338&quot;/&gt;&lt;/object&gt;&lt;object type=&quot;3&quot; unique_id=&quot;10262&quot;&gt;&lt;property id=&quot;20148&quot; value=&quot;5&quot;/&gt;&lt;property id=&quot;20300&quot; value=&quot;Slide 13 - &amp;quot;A Different Syntax&amp;quot;&quot;/&gt;&lt;property id=&quot;20307&quot; value=&quot;350&quot;/&gt;&lt;/object&gt;&lt;object type=&quot;3&quot; unique_id=&quot;10263&quot;&gt;&lt;property id=&quot;20148&quot; value=&quot;5&quot;/&gt;&lt;property id=&quot;20300&quot; value=&quot;Slide 14 - &amp;quot;UseArray.java&amp;quot;&quot;/&gt;&lt;property id=&quot;20307&quot; value=&quot;339&quot;/&gt;&lt;/object&gt;&lt;object type=&quot;3&quot; unique_id=&quot;10264&quot;&gt;&lt;property id=&quot;20148&quot; value=&quot;5&quot;/&gt;&lt;property id=&quot;20300&quot; value=&quot;Slide 15 - &amp;quot;Execution&amp;quot;&quot;/&gt;&lt;property id=&quot;20307&quot; value=&quot;340&quot;/&gt;&lt;/object&gt;&lt;object type=&quot;3&quot; unique_id=&quot;10265&quot;&gt;&lt;property id=&quot;20148&quot; value=&quot;5&quot;/&gt;&lt;property id=&quot;20300&quot; value=&quot;Slide 16 - &amp;quot;Notes&amp;quot;&quot;/&gt;&lt;property id=&quot;20307&quot; value=&quot;341&quot;/&gt;&lt;/object&gt;&lt;object type=&quot;3&quot; unique_id=&quot;10266&quot;&gt;&lt;property id=&quot;20148&quot; value=&quot;5&quot;/&gt;&lt;property id=&quot;20300&quot; value=&quot;Slide 17 - &amp;quot;Using an Array&amp;quot;&quot;/&gt;&lt;property id=&quot;20307&quot; value=&quot;351&quot;/&gt;&lt;/object&gt;&lt;object type=&quot;3&quot; unique_id=&quot;10267&quot;&gt;&lt;property id=&quot;20148&quot; value=&quot;5&quot;/&gt;&lt;property id=&quot;20300&quot; value=&quot;Slide 18 - &amp;quot;For-loop pseudo-code&amp;quot;&quot;/&gt;&lt;property id=&quot;20307&quot; value=&quot;353&quot;/&gt;&lt;/object&gt;&lt;object type=&quot;3&quot; unique_id=&quot;10268&quot;&gt;&lt;property id=&quot;20148&quot; value=&quot;5&quot;/&gt;&lt;property id=&quot;20300&quot; value=&quot;Slide 19 - &amp;quot;Example&amp;quot;&quot;/&gt;&lt;property id=&quot;20307&quot; value=&quot;354&quot;/&gt;&lt;/object&gt;&lt;object type=&quot;3&quot; unique_id=&quot;10269&quot;&gt;&lt;property id=&quot;20148&quot; value=&quot;5&quot;/&gt;&lt;property id=&quot;20300&quot; value=&quot;Slide 20 - &amp;quot;Passing Arrays to Methods&amp;quot;&quot;/&gt;&lt;property id=&quot;20307&quot; value=&quot;342&quot;/&gt;&lt;/object&gt;&lt;object type=&quot;3&quot; unique_id=&quot;10270&quot;&gt;&lt;property id=&quot;20148&quot; value=&quot;5&quot;/&gt;&lt;property id=&quot;20300&quot; value=&quot;Slide 21 - &amp;quot;PassArray.java&amp;quot;&quot;/&gt;&lt;property id=&quot;20307&quot; value=&quot;343&quot;/&gt;&lt;/object&gt;&lt;object type=&quot;3&quot; unique_id=&quot;10271&quot;&gt;&lt;property id=&quot;20148&quot; value=&quot;5&quot;/&gt;&lt;property id=&quot;20300&quot; value=&quot;Slide 22&quot;/&gt;&lt;property id=&quot;20307&quot; value=&quot;344&quot;/&gt;&lt;/object&gt;&lt;object type=&quot;3&quot; unique_id=&quot;10272&quot;&gt;&lt;property id=&quot;20148&quot; value=&quot;5&quot;/&gt;&lt;property id=&quot;20300&quot; value=&quot;Slide 23&quot;/&gt;&lt;property id=&quot;20307&quot; value=&quot;345&quot;/&gt;&lt;/object&gt;&lt;object type=&quot;3&quot; unique_id=&quot;10273&quot;&gt;&lt;property id=&quot;20148&quot; value=&quot;5&quot;/&gt;&lt;property id=&quot;20300&quot; value=&quot;Slide 24 - &amp;quot;Execution&amp;quot;&quot;/&gt;&lt;property id=&quot;20307&quot; value=&quot;346&quot;/&gt;&lt;/object&gt;&lt;object type=&quot;3&quot; unique_id=&quot;10274&quot;&gt;&lt;property id=&quot;20148&quot; value=&quot;5&quot;/&gt;&lt;property id=&quot;20300&quot; value=&quot;Slide 25 - &amp;quot;Notes&amp;quot;&quot;/&gt;&lt;property id=&quot;20307&quot; value=&quot;347&quot;/&gt;&lt;/object&gt;&lt;object type=&quot;3&quot; unique_id=&quot;10275&quot;&gt;&lt;property id=&quot;20148&quot; value=&quot;5&quot;/&gt;&lt;property id=&quot;20300&quot; value=&quot;Slide 26 - &amp;quot;Call-by-Reference Diagram&amp;quot;&quot;/&gt;&lt;property id=&quot;20307&quot; value=&quot;348&quot;/&gt;&lt;/object&gt;&lt;object type=&quot;3&quot; unique_id=&quot;10276&quot;&gt;&lt;property id=&quot;20148&quot; value=&quot;5&quot;/&gt;&lt;property id=&quot;20300&quot; value=&quot;Slide 27 - &amp;quot;Call-by-Value Diagram&amp;quot;&quot;/&gt;&lt;property id=&quot;20307&quot; value=&quot;349&quot;/&gt;&lt;/object&gt;&lt;object type=&quot;3&quot; unique_id=&quot;10277&quot;&gt;&lt;property id=&quot;20148&quot; value=&quot;5&quot;/&gt;&lt;property id=&quot;20300&quot; value=&quot;Slide 28 - &amp;quot;3. Call-by-Ref with Classes&amp;quot;&quot;/&gt;&lt;property id=&quot;20307&quot; value=&quot;356&quot;/&gt;&lt;/object&gt;&lt;object type=&quot;3&quot; unique_id=&quot;10278&quot;&gt;&lt;property id=&quot;20148&quot; value=&quot;5&quot;/&gt;&lt;property id=&quot;20300&quot; value=&quot;Slide 29 - &amp;quot;Using Counter (1)&amp;quot;&quot;/&gt;&lt;property id=&quot;20307&quot; value=&quot;357&quot;/&gt;&lt;/object&gt;&lt;object type=&quot;3&quot; unique_id=&quot;10279&quot;&gt;&lt;property id=&quot;20148&quot; value=&quot;5&quot;/&gt;&lt;property id=&quot;20300&quot; value=&quot;Slide 30 - &amp;quot;Using Counter (2)&amp;quot;&quot;/&gt;&lt;property id=&quot;20307&quot; value=&quot;358&quot;/&gt;&lt;/object&gt;&lt;object type=&quot;3&quot; unique_id=&quot;10280&quot;&gt;&lt;property id=&quot;20148&quot; value=&quot;5&quot;/&gt;&lt;property id=&quot;20300&quot; value=&quot;Slide 31 - &amp;quot;Using Counter (3)&amp;quot;&quot;/&gt;&lt;property id=&quot;20307&quot; value=&quot;359&quot;/&gt;&lt;/object&gt;&lt;object type=&quot;3&quot; unique_id=&quot;10281&quot;&gt;&lt;property id=&quot;20148&quot; value=&quot;5&quot;/&gt;&lt;property id=&quot;20300&quot; value=&quot;Slide 32 - &amp;quot;4.  Grouping Objects&amp;quot;&quot;/&gt;&lt;property id=&quot;20307&quot; value=&quot;258&quot;/&gt;&lt;/object&gt;&lt;object type=&quot;3&quot; unique_id=&quot;10282&quot;&gt;&lt;property id=&quot;20148&quot; value=&quot;5&quot;/&gt;&lt;property id=&quot;20300&quot; value=&quot;Slide 33 - &amp;quot;Collection Classes&amp;quot;&quot;/&gt;&lt;property id=&quot;20307&quot; value=&quot;260&quot;/&gt;&lt;/object&gt;&lt;object type=&quot;3&quot; unique_id=&quot;10283&quot;&gt;&lt;property id=&quot;20148&quot; value=&quot;5&quot;/&gt;&lt;property id=&quot;20300&quot; value=&quot;Slide 34 - &amp;quot;ArrayList Example&amp;quot;&quot;/&gt;&lt;property id=&quot;20307&quot; value=&quot;355&quot;/&gt;&lt;/object&gt;&lt;object type=&quot;3&quot; unique_id=&quot;10284&quot;&gt;&lt;property id=&quot;20148&quot; value=&quot;5&quot;/&gt;&lt;property id=&quot;20300&quot; value=&quot;Slide 35 - &amp;quot;remove() Complicates Things&amp;quot;&quot;/&gt;&lt;property id=&quot;20307&quot; value=&quot;360&quot;/&gt;&lt;/object&gt;&lt;object type=&quot;3&quot; unique_id=&quot;10285&quot;&gt;&lt;property id=&quot;20148&quot; value=&quot;5&quot;/&gt;&lt;property id=&quot;20300&quot; value=&quot;Slide 36 - &amp;quot;5.  A Notebook Example&amp;quot;&quot;/&gt;&lt;property id=&quot;20307&quot; value=&quot;298&quot;/&gt;&lt;/object&gt;&lt;object type=&quot;3&quot; unique_id=&quot;10286&quot;&gt;&lt;property id=&quot;20148&quot; value=&quot;5&quot;/&gt;&lt;property id=&quot;20300&quot; value=&quot;Slide 37 - &amp;quot;The Notebook Class&amp;quot;&quot;/&gt;&lt;property id=&quot;20307&quot; value=&quot;299&quot;/&gt;&lt;/object&gt;&lt;object type=&quot;3&quot; unique_id=&quot;10287&quot;&gt;&lt;property id=&quot;20148&quot; value=&quot;5&quot;/&gt;&lt;property id=&quot;20300&quot; value=&quot;Slide 38&quot;/&gt;&lt;property id=&quot;20307&quot; value=&quot;300&quot;/&gt;&lt;/object&gt;&lt;object type=&quot;3&quot; unique_id=&quot;10288&quot;&gt;&lt;property id=&quot;20148&quot; value=&quot;5&quot;/&gt;&lt;property id=&quot;20300&quot; value=&quot;Slide 39&quot;/&gt;&lt;property id=&quot;20307&quot; value=&quot;301&quot;/&gt;&lt;/object&gt;&lt;object type=&quot;3&quot; unique_id=&quot;10289&quot;&gt;&lt;property id=&quot;20148&quot; value=&quot;5&quot;/&gt;&lt;property id=&quot;20300&quot; value=&quot;Slide 40 - &amp;quot;Using add()&amp;quot;&quot;/&gt;&lt;property id=&quot;20307&quot; value=&quot;262&quot;/&gt;&lt;/object&gt;&lt;object type=&quot;3&quot; unique_id=&quot;10290&quot;&gt;&lt;property id=&quot;20148&quot; value=&quot;5&quot;/&gt;&lt;property id=&quot;20300&quot; value=&quot;Slide 41 - &amp;quot;Using remove()&amp;quot;&quot;/&gt;&lt;property id=&quot;20307&quot; value=&quot;302&quot;/&gt;&lt;/object&gt;&lt;object type=&quot;3&quot; unique_id=&quot;10291&quot;&gt;&lt;property id=&quot;20148&quot; value=&quot;5&quot;/&gt;&lt;property id=&quot;20300&quot; value=&quot;Slide 42 - &amp;quot;The Notebook Class (continued)&amp;quot;&quot;/&gt;&lt;property id=&quot;20307&quot; value=&quot;303&quot;/&gt;&lt;/object&gt;&lt;object type=&quot;3&quot; unique_id=&quot;10292&quot;&gt;&lt;property id=&quot;20148&quot; value=&quot;5&quot;/&gt;&lt;property id=&quot;20300&quot; value=&quot;Slide 43&quot;/&gt;&lt;property id=&quot;20307&quot; value=&quot;304&quot;/&gt;&lt;/object&gt;&lt;object type=&quot;3&quot; unique_id=&quot;10293&quot;&gt;&lt;property id=&quot;20148&quot; value=&quot;5&quot;/&gt;&lt;property id=&quot;20300&quot; value=&quot;Slide 44 - &amp;quot;The For-each Loop&amp;quot;&quot;/&gt;&lt;property id=&quot;20307&quot; value=&quot;289&quot;/&gt;&lt;/object&gt;&lt;object type=&quot;3&quot; unique_id=&quot;10294&quot;&gt;&lt;property id=&quot;20148&quot; value=&quot;5&quot;/&gt;&lt;property id=&quot;20300&quot; value=&quot;Slide 45 - &amp;quot;Generic Classes&amp;quot;&quot;/&gt;&lt;property id=&quot;20307&quot; value=&quot;287&quot;/&gt;&lt;/object&gt;&lt;object type=&quot;3&quot; unique_id=&quot;10295&quot;&gt;&lt;property id=&quot;20148&quot; value=&quot;5&quot;/&gt;&lt;property id=&quot;20300&quot; value=&quot;Slide 46 - &amp;quot;The Notebook Class Diagram&amp;quot;&quot;/&gt;&lt;property id=&quot;20307&quot; value=&quot;311&quot;/&gt;&lt;/object&gt;&lt;object type=&quot;3&quot; unique_id=&quot;10296&quot;&gt;&lt;property id=&quot;20148&quot; value=&quot;5&quot;/&gt;&lt;property id=&quot;20300&quot; value=&quot;Slide 47 - &amp;quot;Using Notebook&amp;quot;&quot;/&gt;&lt;property id=&quot;20307&quot; value=&quot;312&quot;/&gt;&lt;/object&gt;&lt;object type=&quot;3&quot; unique_id=&quot;10297&quot;&gt;&lt;property id=&quot;20148&quot; value=&quot;5&quot;/&gt;&lt;property id=&quot;20300&quot; value=&quot;Slide 48&quot;/&gt;&lt;property id=&quot;20307&quot; value=&quot;313&quot;/&gt;&lt;/object&gt;&lt;object type=&quot;3&quot; unique_id=&quot;10298&quot;&gt;&lt;property id=&quot;20148&quot; value=&quot;5&quot;/&gt;&lt;property id=&quot;20300&quot; value=&quot;Slide 49 - &amp;quot;Execution&amp;quot;&quot;/&gt;&lt;property id=&quot;20307&quot; value=&quot;314&quot;/&gt;&lt;/object&gt;&lt;object type=&quot;3&quot; unique_id=&quot;10299&quot;&gt;&lt;property id=&quot;20148&quot; value=&quot;5&quot;/&gt;&lt;property id=&quot;20300&quot; value=&quot;Slide 50 - &amp;quot;6.  Iteration (looping)&amp;quot;&quot;/&gt;&lt;property id=&quot;20307&quot; value=&quot;271&quot;/&gt;&lt;/object&gt;&lt;object type=&quot;3&quot; unique_id=&quot;10300&quot;&gt;&lt;property id=&quot;20148&quot; value=&quot;5&quot;/&gt;&lt;property id=&quot;20300&quot; value=&quot;Slide 51 - &amp;quot;listNotes() using 'while'&amp;quot;&quot;/&gt;&lt;property id=&quot;20307&quot; value=&quot;291&quot;/&gt;&lt;/object&gt;&lt;object type=&quot;3&quot; unique_id=&quot;10301&quot;&gt;&lt;property id=&quot;20148&quot; value=&quot;5&quot;/&gt;&lt;property id=&quot;20300&quot; value=&quot;Slide 52 - &amp;quot;for-each versus while&amp;quot;&quot;/&gt;&lt;property id=&quot;20307&quot; value=&quot;292&quot;/&gt;&lt;/object&gt;&lt;object type=&quot;3&quot; unique_id=&quot;10302&quot;&gt;&lt;property id=&quot;20148&quot; value=&quot;5&quot;/&gt;&lt;property id=&quot;20300&quot; value=&quot;Slide 53 - &amp;quot;'While' Without a Collection&amp;quot;&quot;/&gt;&lt;property id=&quot;20307&quot; value=&quot;293&quot;/&gt;&lt;/object&gt;&lt;object type=&quot;3&quot; unique_id=&quot;10303&quot;&gt;&lt;property id=&quot;20148&quot; value=&quot;5&quot;/&gt;&lt;property id=&quot;20300&quot; value=&quot;Slide 54 - &amp;quot;Searching a Collection&amp;quot;&quot;/&gt;&lt;property id=&quot;20307&quot; value=&quot;294&quot;/&gt;&lt;/object&gt;&lt;object type=&quot;3&quot; unique_id=&quot;10304&quot;&gt;&lt;property id=&quot;20148&quot; value=&quot;5&quot;/&gt;&lt;property id=&quot;20300&quot; value=&quot;Slide 55 - &amp;quot;Iterators&amp;quot;&quot;/&gt;&lt;property id=&quot;20307&quot; value=&quot;305&quot;/&gt;&lt;/object&gt;&lt;object type=&quot;3&quot; unique_id=&quot;10305&quot;&gt;&lt;property id=&quot;20148&quot; value=&quot;5&quot;/&gt;&lt;property id=&quot;20300&quot; value=&quot;Slide 56 - &amp;quot;Using an Iterator Object&amp;quot;&quot;/&gt;&lt;property id=&quot;20307&quot; value=&quot;274&quot;/&gt;&lt;/object&gt;&lt;object type=&quot;3&quot; unique_id=&quot;10306&quot;&gt;&lt;property id=&quot;20148&quot; value=&quot;5&quot;/&gt;&lt;property id=&quot;20300&quot; value=&quot;Slide 57&quot;/&gt;&lt;property id=&quot;20307&quot; value=&quot;306&quot;/&gt;&lt;/object&gt;&lt;object type=&quot;3&quot; unique_id=&quot;10307&quot;&gt;&lt;property id=&quot;20148&quot; value=&quot;5&quot;/&gt;&lt;property id=&quot;20300&quot; value=&quot;Slide 58 - &amp;quot;Comparing for-each, 'while' and Iterator&amp;quot;&quot;/&gt;&lt;property id=&quot;20307&quot; value=&quot;295&quot;/&gt;&lt;/object&gt;&lt;object type=&quot;3&quot; unique_id=&quot;10308&quot;&gt;&lt;property id=&quot;20148&quot; value=&quot;5&quot;/&gt;&lt;property id=&quot;20300&quot; value=&quot;Slide 59 - &amp;quot;7.  An Auction Example&amp;quot;&quot;/&gt;&lt;property id=&quot;20307&quot; value=&quot;275&quot;/&gt;&lt;/object&gt;&lt;object type=&quot;3&quot; unique_id=&quot;10309&quot;&gt;&lt;property id=&quot;20148&quot; value=&quot;5&quot;/&gt;&lt;property id=&quot;20300&quot; value=&quot;Slide 60 - &amp;quot;The Auction Class Diagrams&amp;quot;&quot;/&gt;&lt;property id=&quot;20307&quot; value=&quot;315&quot;/&gt;&lt;/object&gt;&lt;object type=&quot;3&quot; unique_id=&quot;10310&quot;&gt;&lt;property id=&quot;20148&quot; value=&quot;5&quot;/&gt;&lt;property id=&quot;20300&quot; value=&quot;Slide 61 - &amp;quot;Using Auction&amp;quot;&quot;/&gt;&lt;property id=&quot;20307&quot; value=&quot;317&quot;/&gt;&lt;/object&gt;&lt;object type=&quot;3&quot; unique_id=&quot;10311&quot;&gt;&lt;property id=&quot;20148&quot; value=&quot;5&quot;/&gt;&lt;property id=&quot;20300&quot; value=&quot;Slide 62&quot;/&gt;&lt;property id=&quot;20307&quot; value=&quot;318&quot;/&gt;&lt;/object&gt;&lt;object type=&quot;3&quot; unique_id=&quot;10312&quot;&gt;&lt;property id=&quot;20148&quot; value=&quot;5&quot;/&gt;&lt;property id=&quot;20300&quot; value=&quot;Slide 63 - &amp;quot;Execution&amp;quot;&quot;/&gt;&lt;property id=&quot;20307&quot; value=&quot;319&quot;/&gt;&lt;/object&gt;&lt;object type=&quot;3&quot; unique_id=&quot;10313&quot;&gt;&lt;property id=&quot;20148&quot; value=&quot;5&quot;/&gt;&lt;property id=&quot;20300&quot; value=&quot;Slide 64 - &amp;quot;The Auction Class&amp;quot;&quot;/&gt;&lt;property id=&quot;20307&quot; value=&quot;316&quot;/&gt;&lt;/object&gt;&lt;object type=&quot;3&quot; unique_id=&quot;10314&quot;&gt;&lt;property id=&quot;20148&quot; value=&quot;5&quot;/&gt;&lt;property id=&quot;20300&quot; value=&quot;Slide 65&quot;/&gt;&lt;property id=&quot;20307&quot; value=&quot;321&quot;/&gt;&lt;/object&gt;&lt;object type=&quot;3&quot; unique_id=&quot;10315&quot;&gt;&lt;property id=&quot;20148&quot; value=&quot;5&quot;/&gt;&lt;property id=&quot;20300&quot; value=&quot;Slide 66 - &amp;quot;8.  Fixed-size Collections&amp;quot;&quot;/&gt;&lt;property id=&quot;20307&quot; value=&quot;277&quot;/&gt;&lt;/object&gt;&lt;object type=&quot;3&quot; unique_id=&quot;10316&quot;&gt;&lt;property id=&quot;20148&quot; value=&quot;5&quot;/&gt;&lt;property id=&quot;20300&quot; value=&quot;Slide 67 - &amp;quot;The LogAnalyzer Example&amp;quot;&quot;/&gt;&lt;property id=&quot;20307&quot; value=&quot;278&quot;/&gt;&lt;/object&gt;&lt;object type=&quot;3&quot; unique_id=&quot;10317&quot;&gt;&lt;property id=&quot;20148&quot; value=&quot;5&quot;/&gt;&lt;property id=&quot;20300&quot; value=&quot;Slide 68 - &amp;quot;weblog.txt Contents&amp;quot;&quot;/&gt;&lt;property id=&quot;20307&quot; value=&quot;322&quot;/&gt;&lt;/object&gt;&lt;object type=&quot;3&quot; unique_id=&quot;10318&quot;&gt;&lt;property id=&quot;20148&quot; value=&quot;5&quot;/&gt;&lt;property id=&quot;20300&quot; value=&quot;Slide 69 - &amp;quot;Using LogAnalyzer&amp;quot;&quot;/&gt;&lt;property id=&quot;20307&quot; value=&quot;323&quot;/&gt;&lt;/object&gt;&lt;object type=&quot;3&quot; unique_id=&quot;10319&quot;&gt;&lt;property id=&quot;20148&quot; value=&quot;5&quot;/&gt;&lt;property id=&quot;20300&quot; value=&quot;Slide 70 - &amp;quot;Hourly Output&amp;quot;&quot;/&gt;&lt;property id=&quot;20307&quot; value=&quot;324&quot;/&gt;&lt;/object&gt;&lt;object type=&quot;3&quot; unique_id=&quot;10320&quot;&gt;&lt;property id=&quot;20148&quot; value=&quot;5&quot;/&gt;&lt;property id=&quot;20300&quot; value=&quot;Slide 71 - &amp;quot;The hourCounts[] Array&amp;quot;&quot;/&gt;&lt;property id=&quot;20307&quot; value=&quot;280&quot;/&gt;&lt;/object&gt;&lt;object type=&quot;3&quot; unique_id=&quot;10321&quot;&gt;&lt;property id=&quot;20148&quot; value=&quot;5&quot;/&gt;&lt;property id=&quot;20300&quot; value=&quot;Slide 72 - &amp;quot;The LogAnalyzer Class&amp;quot;&quot;/&gt;&lt;property id=&quot;20307&quot; value=&quot;325&quot;/&gt;&lt;/object&gt;&lt;object type=&quot;3&quot; unique_id=&quot;10322&quot;&gt;&lt;property id=&quot;20148&quot; value=&quot;5&quot;/&gt;&lt;property id=&quot;20300&quot; value=&quot;Slide 73&quot;/&gt;&lt;property id=&quot;20307&quot; value=&quot;326&quot;/&gt;&lt;/object&gt;&lt;object type=&quot;3&quot; unique_id=&quot;10323&quot;&gt;&lt;property id=&quot;20148&quot; value=&quot;5&quot;/&gt;&lt;property id=&quot;20300&quot; value=&quot;Slide 74&quot;/&gt;&lt;property id=&quot;20307&quot; value=&quot;327&quot;/&gt;&lt;/object&gt;&lt;object type=&quot;3&quot; unique_id=&quot;10324&quot;&gt;&lt;property id=&quot;20148&quot; value=&quot;5&quot;/&gt;&lt;property id=&quot;20300&quot; value=&quot;Slide 75 - &amp;quot;9.  More Information&amp;quot;&quot;/&gt;&lt;property id=&quot;20307&quot; value=&quot;307&quot;/&gt;&lt;/object&gt;&lt;object type=&quot;3&quot; unique_id=&quot;10325&quot;&gt;&lt;property id=&quot;20148&quot; value=&quot;5&quot;/&gt;&lt;property id=&quot;20300&quot; value=&quot;Slide 76 - &amp;quot;Collections Tutorial&amp;quot;&quot;/&gt;&lt;property id=&quot;20307&quot; value=&quot;308&quot;/&gt;&lt;/object&gt;&lt;object type=&quot;3&quot; unique_id=&quot;10326&quot;&gt;&lt;property id=&quot;20148&quot; value=&quot;5&quot;/&gt;&lt;property id=&quot;20300&quot; value=&quot;Slide 77 - &amp;quot;Collections Documentation&amp;quot;&quot;/&gt;&lt;property id=&quot;20307&quot; value=&quot;310&quot;/&gt;&lt;/object&gt;&lt;object type=&quot;3&quot; unique_id=&quot;10327&quot;&gt;&lt;property id=&quot;20148&quot; value=&quot;5&quot;/&gt;&lt;property id=&quot;20300&quot; value=&quot;Slide 78 - &amp;quot;ArrayList Documentation&amp;quot;&quot;/&gt;&lt;property id=&quot;20307&quot; value=&quot;3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amonds.ppt - Diamond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diamonds.ppt - Diamo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amonds.ppt - 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s.ppt - 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</Template>
  <TotalTime>1338</TotalTime>
  <Words>2861</Words>
  <Application>Microsoft Office PowerPoint</Application>
  <PresentationFormat>On-screen Show (4:3)</PresentationFormat>
  <Paragraphs>735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Times New Roman</vt:lpstr>
      <vt:lpstr>Arial</vt:lpstr>
      <vt:lpstr>Courier New</vt:lpstr>
      <vt:lpstr>Angsana New</vt:lpstr>
      <vt:lpstr>Monotype Sorts</vt:lpstr>
      <vt:lpstr>Trebuchet MS</vt:lpstr>
      <vt:lpstr>diamonds.ppt - Diamond</vt:lpstr>
      <vt:lpstr>242-210 PF II</vt:lpstr>
      <vt:lpstr>Topics</vt:lpstr>
      <vt:lpstr>1.  Parameter Passing</vt:lpstr>
      <vt:lpstr>What is Call-by-Reference?</vt:lpstr>
      <vt:lpstr>Slide 5</vt:lpstr>
      <vt:lpstr>Java’s Parameter Passing</vt:lpstr>
      <vt:lpstr>Call-by-Value Example</vt:lpstr>
      <vt:lpstr>Slide 8</vt:lpstr>
      <vt:lpstr>Execution</vt:lpstr>
      <vt:lpstr>2.  Arrays: Similar but Different</vt:lpstr>
      <vt:lpstr>Declaring and Allocating Arrays</vt:lpstr>
      <vt:lpstr>Slide 12</vt:lpstr>
      <vt:lpstr>A Different Syntax</vt:lpstr>
      <vt:lpstr>UseArray.java</vt:lpstr>
      <vt:lpstr>Execution</vt:lpstr>
      <vt:lpstr>Notes</vt:lpstr>
      <vt:lpstr>Using an Array</vt:lpstr>
      <vt:lpstr>For-loop pseudo-code</vt:lpstr>
      <vt:lpstr>Example</vt:lpstr>
      <vt:lpstr>Passing Arrays to Methods</vt:lpstr>
      <vt:lpstr>PassArray.java</vt:lpstr>
      <vt:lpstr>Slide 22</vt:lpstr>
      <vt:lpstr>Slide 23</vt:lpstr>
      <vt:lpstr>Execution</vt:lpstr>
      <vt:lpstr>Notes</vt:lpstr>
      <vt:lpstr>Call-by-Reference Diagram</vt:lpstr>
      <vt:lpstr>Call-by-Value Diagram</vt:lpstr>
      <vt:lpstr>3. Call-by-Ref with Classes</vt:lpstr>
      <vt:lpstr>Using Counter (1)</vt:lpstr>
      <vt:lpstr>Using Counter (2)</vt:lpstr>
      <vt:lpstr>Using Counter (3)</vt:lpstr>
      <vt:lpstr>4.  Grouping Objects</vt:lpstr>
      <vt:lpstr>Collection Classes</vt:lpstr>
      <vt:lpstr>ArrayList Example</vt:lpstr>
      <vt:lpstr>remove() Complicates Things</vt:lpstr>
      <vt:lpstr>5.  A Notebook Example</vt:lpstr>
      <vt:lpstr>The Notebook Class</vt:lpstr>
      <vt:lpstr>Slide 38</vt:lpstr>
      <vt:lpstr>Slide 39</vt:lpstr>
      <vt:lpstr>Using add()</vt:lpstr>
      <vt:lpstr>Using remove()</vt:lpstr>
      <vt:lpstr>The Notebook Class (continued)</vt:lpstr>
      <vt:lpstr>Slide 43</vt:lpstr>
      <vt:lpstr>The For-each Loop</vt:lpstr>
      <vt:lpstr>Generic Classes</vt:lpstr>
      <vt:lpstr>The Notebook Class Diagram</vt:lpstr>
      <vt:lpstr>Using Notebook</vt:lpstr>
      <vt:lpstr>Slide 48</vt:lpstr>
      <vt:lpstr>Execution</vt:lpstr>
      <vt:lpstr>6.  Iteration (looping)</vt:lpstr>
      <vt:lpstr>listNotes() using 'while'</vt:lpstr>
      <vt:lpstr>for-each versus while</vt:lpstr>
      <vt:lpstr>'While' Without a Collection</vt:lpstr>
      <vt:lpstr>Searching a Collection</vt:lpstr>
      <vt:lpstr>Iterators</vt:lpstr>
      <vt:lpstr>Using an Iterator Object</vt:lpstr>
      <vt:lpstr>Slide 57</vt:lpstr>
      <vt:lpstr>Comparing for-each, 'while' and Iterator</vt:lpstr>
      <vt:lpstr>7.  An Auction Example</vt:lpstr>
      <vt:lpstr>The Auction Class Diagrams</vt:lpstr>
      <vt:lpstr>Using Auction</vt:lpstr>
      <vt:lpstr>Slide 62</vt:lpstr>
      <vt:lpstr>Execution</vt:lpstr>
      <vt:lpstr>The Auction Class</vt:lpstr>
      <vt:lpstr>Slide 65</vt:lpstr>
      <vt:lpstr>8.  Fixed-size Collections</vt:lpstr>
      <vt:lpstr>The LogAnalyzer Example</vt:lpstr>
      <vt:lpstr>weblog.txt Contents</vt:lpstr>
      <vt:lpstr>Using LogAnalyzer</vt:lpstr>
      <vt:lpstr>Hourly Output</vt:lpstr>
      <vt:lpstr>The hourCounts[] Array</vt:lpstr>
      <vt:lpstr>The LogAnalyzer Class</vt:lpstr>
      <vt:lpstr>Slide 73</vt:lpstr>
      <vt:lpstr>Slide 74</vt:lpstr>
      <vt:lpstr>9.  More Information</vt:lpstr>
      <vt:lpstr>Collections Tutorial</vt:lpstr>
      <vt:lpstr>Collections Documentation</vt:lpstr>
      <vt:lpstr>ArrayList Documentation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CPT (Java) and OOP</dc:title>
  <dc:creator>samit</dc:creator>
  <cp:lastModifiedBy>samit</cp:lastModifiedBy>
  <cp:revision>142</cp:revision>
  <cp:lastPrinted>2003-09-01T07:39:20Z</cp:lastPrinted>
  <dcterms:created xsi:type="dcterms:W3CDTF">2002-09-10T09:04:06Z</dcterms:created>
  <dcterms:modified xsi:type="dcterms:W3CDTF">2015-01-21T02:54:01Z</dcterms:modified>
</cp:coreProperties>
</file>