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4"/>
  </p:notesMasterIdLst>
  <p:handoutMasterIdLst>
    <p:handoutMasterId r:id="rId35"/>
  </p:handoutMasterIdLst>
  <p:sldIdLst>
    <p:sldId id="302" r:id="rId2"/>
    <p:sldId id="258" r:id="rId3"/>
    <p:sldId id="310" r:id="rId4"/>
    <p:sldId id="311" r:id="rId5"/>
    <p:sldId id="312" r:id="rId6"/>
    <p:sldId id="325" r:id="rId7"/>
    <p:sldId id="313" r:id="rId8"/>
    <p:sldId id="314" r:id="rId9"/>
    <p:sldId id="315" r:id="rId10"/>
    <p:sldId id="316" r:id="rId11"/>
    <p:sldId id="326" r:id="rId12"/>
    <p:sldId id="317" r:id="rId13"/>
    <p:sldId id="356" r:id="rId14"/>
    <p:sldId id="357" r:id="rId15"/>
    <p:sldId id="308" r:id="rId16"/>
    <p:sldId id="327" r:id="rId17"/>
    <p:sldId id="328" r:id="rId18"/>
    <p:sldId id="352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6" r:id="rId31"/>
    <p:sldId id="347" r:id="rId32"/>
    <p:sldId id="348" r:id="rId33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807"/>
    <a:srgbClr val="C01012"/>
    <a:srgbClr val="007643"/>
    <a:srgbClr val="DC4A1A"/>
    <a:srgbClr val="F37A20"/>
    <a:srgbClr val="FED601"/>
    <a:srgbClr val="CD2626"/>
    <a:srgbClr val="F47A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49" autoAdjust="0"/>
    <p:restoredTop sz="86377" autoAdjust="0"/>
  </p:normalViewPr>
  <p:slideViewPr>
    <p:cSldViewPr>
      <p:cViewPr varScale="1">
        <p:scale>
          <a:sx n="94" d="100"/>
          <a:sy n="94" d="100"/>
        </p:scale>
        <p:origin x="-970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30"/>
    </p:cViewPr>
  </p:sorterViewPr>
  <p:notesViewPr>
    <p:cSldViewPr>
      <p:cViewPr>
        <p:scale>
          <a:sx n="100" d="100"/>
          <a:sy n="100" d="100"/>
        </p:scale>
        <p:origin x="-1110" y="-78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50387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GB"/>
              <a:t>241-211 OOP (Java): Libraries/6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5588" y="9431338"/>
            <a:ext cx="13335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2A57162-F730-4AA2-8551-9D058A3DDDC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3B41A40-F9E4-4AC3-924B-E92EB3C73F5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419100"/>
            <a:ext cx="1944687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8166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00050" y="209550"/>
            <a:ext cx="1525588" cy="1525588"/>
            <a:chOff x="252" y="132"/>
            <a:chExt cx="961" cy="961"/>
          </a:xfrm>
        </p:grpSpPr>
        <p:sp>
          <p:nvSpPr>
            <p:cNvPr id="1031" name="Freeform 3"/>
            <p:cNvSpPr>
              <a:spLocks/>
            </p:cNvSpPr>
            <p:nvPr/>
          </p:nvSpPr>
          <p:spPr bwMode="auto">
            <a:xfrm>
              <a:off x="348" y="228"/>
              <a:ext cx="769" cy="769"/>
            </a:xfrm>
            <a:custGeom>
              <a:avLst/>
              <a:gdLst>
                <a:gd name="T0" fmla="*/ 384 w 769"/>
                <a:gd name="T1" fmla="*/ 0 h 769"/>
                <a:gd name="T2" fmla="*/ 0 w 769"/>
                <a:gd name="T3" fmla="*/ 384 h 769"/>
                <a:gd name="T4" fmla="*/ 384 w 769"/>
                <a:gd name="T5" fmla="*/ 768 h 769"/>
                <a:gd name="T6" fmla="*/ 768 w 769"/>
                <a:gd name="T7" fmla="*/ 384 h 769"/>
                <a:gd name="T8" fmla="*/ 384 w 769"/>
                <a:gd name="T9" fmla="*/ 0 h 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9" h="769">
                  <a:moveTo>
                    <a:pt x="384" y="0"/>
                  </a:moveTo>
                  <a:lnTo>
                    <a:pt x="0" y="384"/>
                  </a:lnTo>
                  <a:lnTo>
                    <a:pt x="384" y="768"/>
                  </a:lnTo>
                  <a:lnTo>
                    <a:pt x="768" y="384"/>
                  </a:lnTo>
                  <a:lnTo>
                    <a:pt x="384" y="0"/>
                  </a:lnTo>
                </a:path>
              </a:pathLst>
            </a:custGeom>
            <a:solidFill>
              <a:srgbClr val="00B7A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4"/>
            <p:cNvSpPr>
              <a:spLocks/>
            </p:cNvSpPr>
            <p:nvPr/>
          </p:nvSpPr>
          <p:spPr bwMode="auto">
            <a:xfrm>
              <a:off x="732" y="132"/>
              <a:ext cx="481" cy="481"/>
            </a:xfrm>
            <a:custGeom>
              <a:avLst/>
              <a:gdLst>
                <a:gd name="T0" fmla="*/ 0 w 481"/>
                <a:gd name="T1" fmla="*/ 96 h 481"/>
                <a:gd name="T2" fmla="*/ 0 w 481"/>
                <a:gd name="T3" fmla="*/ 0 h 481"/>
                <a:gd name="T4" fmla="*/ 480 w 481"/>
                <a:gd name="T5" fmla="*/ 480 h 481"/>
                <a:gd name="T6" fmla="*/ 384 w 481"/>
                <a:gd name="T7" fmla="*/ 480 h 481"/>
                <a:gd name="T8" fmla="*/ 0 w 481"/>
                <a:gd name="T9" fmla="*/ 96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0" y="96"/>
                  </a:moveTo>
                  <a:lnTo>
                    <a:pt x="0" y="0"/>
                  </a:lnTo>
                  <a:lnTo>
                    <a:pt x="480" y="480"/>
                  </a:lnTo>
                  <a:lnTo>
                    <a:pt x="384" y="480"/>
                  </a:lnTo>
                  <a:lnTo>
                    <a:pt x="0" y="96"/>
                  </a:lnTo>
                </a:path>
              </a:pathLst>
            </a:custGeom>
            <a:solidFill>
              <a:srgbClr val="14D1B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5"/>
            <p:cNvSpPr>
              <a:spLocks/>
            </p:cNvSpPr>
            <p:nvPr/>
          </p:nvSpPr>
          <p:spPr bwMode="auto">
            <a:xfrm>
              <a:off x="252" y="132"/>
              <a:ext cx="481" cy="481"/>
            </a:xfrm>
            <a:custGeom>
              <a:avLst/>
              <a:gdLst>
                <a:gd name="T0" fmla="*/ 480 w 481"/>
                <a:gd name="T1" fmla="*/ 0 h 481"/>
                <a:gd name="T2" fmla="*/ 480 w 481"/>
                <a:gd name="T3" fmla="*/ 96 h 481"/>
                <a:gd name="T4" fmla="*/ 96 w 481"/>
                <a:gd name="T5" fmla="*/ 480 h 481"/>
                <a:gd name="T6" fmla="*/ 0 w 481"/>
                <a:gd name="T7" fmla="*/ 480 h 481"/>
                <a:gd name="T8" fmla="*/ 480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480" y="0"/>
                  </a:moveTo>
                  <a:lnTo>
                    <a:pt x="480" y="96"/>
                  </a:lnTo>
                  <a:lnTo>
                    <a:pt x="96" y="480"/>
                  </a:lnTo>
                  <a:lnTo>
                    <a:pt x="0" y="480"/>
                  </a:lnTo>
                  <a:lnTo>
                    <a:pt x="480" y="0"/>
                  </a:lnTo>
                </a:path>
              </a:pathLst>
            </a:custGeom>
            <a:solidFill>
              <a:srgbClr val="8CF4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"/>
            <p:cNvSpPr>
              <a:spLocks/>
            </p:cNvSpPr>
            <p:nvPr/>
          </p:nvSpPr>
          <p:spPr bwMode="auto">
            <a:xfrm>
              <a:off x="732" y="612"/>
              <a:ext cx="481" cy="481"/>
            </a:xfrm>
            <a:custGeom>
              <a:avLst/>
              <a:gdLst>
                <a:gd name="T0" fmla="*/ 384 w 481"/>
                <a:gd name="T1" fmla="*/ 0 h 481"/>
                <a:gd name="T2" fmla="*/ 480 w 481"/>
                <a:gd name="T3" fmla="*/ 0 h 481"/>
                <a:gd name="T4" fmla="*/ 0 w 481"/>
                <a:gd name="T5" fmla="*/ 480 h 481"/>
                <a:gd name="T6" fmla="*/ 0 w 481"/>
                <a:gd name="T7" fmla="*/ 384 h 481"/>
                <a:gd name="T8" fmla="*/ 384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384" y="0"/>
                  </a:moveTo>
                  <a:lnTo>
                    <a:pt x="480" y="0"/>
                  </a:lnTo>
                  <a:lnTo>
                    <a:pt x="0" y="480"/>
                  </a:lnTo>
                  <a:lnTo>
                    <a:pt x="0" y="384"/>
                  </a:lnTo>
                  <a:lnTo>
                    <a:pt x="384" y="0"/>
                  </a:lnTo>
                </a:path>
              </a:pathLst>
            </a:custGeom>
            <a:solidFill>
              <a:srgbClr val="00968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7"/>
            <p:cNvSpPr>
              <a:spLocks/>
            </p:cNvSpPr>
            <p:nvPr/>
          </p:nvSpPr>
          <p:spPr bwMode="auto">
            <a:xfrm>
              <a:off x="252" y="612"/>
              <a:ext cx="481" cy="481"/>
            </a:xfrm>
            <a:custGeom>
              <a:avLst/>
              <a:gdLst>
                <a:gd name="T0" fmla="*/ 96 w 481"/>
                <a:gd name="T1" fmla="*/ 0 h 481"/>
                <a:gd name="T2" fmla="*/ 480 w 481"/>
                <a:gd name="T3" fmla="*/ 384 h 481"/>
                <a:gd name="T4" fmla="*/ 480 w 481"/>
                <a:gd name="T5" fmla="*/ 480 h 481"/>
                <a:gd name="T6" fmla="*/ 0 w 481"/>
                <a:gd name="T7" fmla="*/ 0 h 481"/>
                <a:gd name="T8" fmla="*/ 96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96" y="0"/>
                  </a:moveTo>
                  <a:lnTo>
                    <a:pt x="480" y="384"/>
                  </a:lnTo>
                  <a:lnTo>
                    <a:pt x="480" y="480"/>
                  </a:ln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solidFill>
              <a:srgbClr val="006B6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053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875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15053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850900" y="6486525"/>
            <a:ext cx="3930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242-210 Programming Fundamentals 2</a:t>
            </a:r>
            <a:r>
              <a:rPr lang="th-TH" sz="1400" dirty="0" smtClean="0"/>
              <a:t>: </a:t>
            </a:r>
            <a:r>
              <a:rPr lang="en-US" sz="1400" dirty="0" smtClean="0">
                <a:cs typeface="Angsana New" panose="02020603050405020304" pitchFamily="18" charset="-34"/>
              </a:rPr>
              <a:t>Libraries/6</a:t>
            </a:r>
            <a:endParaRPr lang="th-TH" sz="1400" dirty="0" smtClean="0">
              <a:cs typeface="Angsana New" panose="02020603050405020304" pitchFamily="18" charset="-34"/>
            </a:endParaRP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8664575" y="6486525"/>
            <a:ext cx="3873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0BDFBC28-C9E4-467E-A4F7-7DAF1D0F512D}" type="slidenum">
              <a:rPr lang="en-US" sz="1400"/>
              <a:pPr algn="r"/>
              <a:t>‹#›</a:t>
            </a:fld>
            <a:endParaRPr lang="th-TH" sz="14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20000"/>
        <a:buFont typeface="Arial" charset="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Arial" charset="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8050" y="381000"/>
            <a:ext cx="8007350" cy="1104900"/>
          </a:xfrm>
          <a:noFill/>
          <a:ln w="9525"/>
        </p:spPr>
        <p:txBody>
          <a:bodyPr/>
          <a:lstStyle/>
          <a:p>
            <a:r>
              <a:rPr lang="en-GB" dirty="0" smtClean="0">
                <a:effectLst/>
              </a:rPr>
              <a:t>242-210 </a:t>
            </a:r>
            <a:r>
              <a:rPr lang="en-GB" dirty="0" smtClean="0">
                <a:effectLst/>
              </a:rPr>
              <a:t>PF </a:t>
            </a:r>
            <a:r>
              <a:rPr lang="en-GB" dirty="0" smtClean="0">
                <a:effectLst/>
              </a:rPr>
              <a:t>II</a:t>
            </a:r>
            <a:endParaRPr lang="th-TH" dirty="0" smtClean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3938588"/>
            <a:ext cx="6934200" cy="1952625"/>
          </a:xfrm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Objectives</a:t>
            </a:r>
          </a:p>
          <a:p>
            <a:pPr lvl="1"/>
            <a:r>
              <a:rPr lang="en-US" smtClean="0">
                <a:effectLst/>
              </a:rPr>
              <a:t>utilize some useful Java libraries</a:t>
            </a:r>
          </a:p>
          <a:p>
            <a:pPr lvl="2"/>
            <a:r>
              <a:rPr lang="en-US" smtClean="0">
                <a:effectLst/>
              </a:rPr>
              <a:t>e.g. String, Scanner, HashMap, and Random</a:t>
            </a:r>
            <a:endParaRPr lang="th-TH" smtClean="0">
              <a:effectLst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57400" y="2643188"/>
            <a:ext cx="4768850" cy="650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600"/>
              <a:t>6. Using Libraries</a:t>
            </a:r>
            <a:endParaRPr lang="th-TH" sz="3600"/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6156325" y="6405563"/>
            <a:ext cx="24225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/>
              <a:t>Original Slides by Dr. Andrew Davison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Changing Strings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524000"/>
            <a:ext cx="8286750" cy="4572000"/>
          </a:xfrm>
        </p:spPr>
        <p:txBody>
          <a:bodyPr/>
          <a:lstStyle/>
          <a:p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z="2400" smtClean="0">
                <a:effectLst/>
                <a:latin typeface="Courier New" pitchFamily="49" charset="0"/>
              </a:rPr>
              <a:t>.replace(</a:t>
            </a:r>
            <a:r>
              <a:rPr lang="en-US" sz="2400" smtClean="0">
                <a:effectLst/>
                <a:latin typeface="Courier New" pitchFamily="49" charset="0"/>
              </a:rPr>
              <a:t>'</a:t>
            </a:r>
            <a:r>
              <a:rPr lang="th-TH" sz="2400" smtClean="0">
                <a:effectLst/>
                <a:latin typeface="Courier New" pitchFamily="49" charset="0"/>
              </a:rPr>
              <a:t>a</a:t>
            </a:r>
            <a:r>
              <a:rPr lang="en-US" sz="2400" smtClean="0">
                <a:effectLst/>
                <a:latin typeface="Courier New" pitchFamily="49" charset="0"/>
              </a:rPr>
              <a:t>'</a:t>
            </a:r>
            <a:r>
              <a:rPr lang="th-TH" sz="2400" smtClean="0">
                <a:effectLst/>
                <a:latin typeface="Courier New" pitchFamily="49" charset="0"/>
              </a:rPr>
              <a:t>, </a:t>
            </a:r>
            <a:r>
              <a:rPr lang="en-US" sz="2400" smtClean="0">
                <a:effectLst/>
                <a:latin typeface="Courier New" pitchFamily="49" charset="0"/>
              </a:rPr>
              <a:t>'</a:t>
            </a:r>
            <a:r>
              <a:rPr lang="th-TH" sz="2400" smtClean="0">
                <a:effectLst/>
                <a:latin typeface="Courier New" pitchFamily="49" charset="0"/>
              </a:rPr>
              <a:t>d</a:t>
            </a:r>
            <a:r>
              <a:rPr lang="en-US" sz="2400" smtClean="0">
                <a:effectLst/>
                <a:latin typeface="Courier New" pitchFamily="49" charset="0"/>
              </a:rPr>
              <a:t>'</a:t>
            </a:r>
            <a:r>
              <a:rPr lang="th-TH" sz="2400" smtClean="0">
                <a:effectLst/>
                <a:latin typeface="Courier New" pitchFamily="49" charset="0"/>
              </a:rPr>
              <a:t>)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return </a:t>
            </a:r>
            <a:r>
              <a:rPr lang="th-TH" i="1" smtClean="0">
                <a:solidFill>
                  <a:schemeClr val="tx2"/>
                </a:solidFill>
                <a:effectLst/>
              </a:rPr>
              <a:t>new</a:t>
            </a:r>
            <a:r>
              <a:rPr lang="th-TH" smtClean="0">
                <a:effectLst/>
              </a:rPr>
              <a:t> </a:t>
            </a:r>
            <a:r>
              <a:rPr lang="en-US" smtClean="0">
                <a:effectLst/>
              </a:rPr>
              <a:t>S</a:t>
            </a:r>
            <a:r>
              <a:rPr lang="th-TH" smtClean="0">
                <a:effectLst/>
              </a:rPr>
              <a:t>tring</a:t>
            </a:r>
            <a:r>
              <a:rPr lang="en-US" smtClean="0">
                <a:effectLst/>
              </a:rPr>
              <a:t> object</a:t>
            </a:r>
            <a:r>
              <a:rPr lang="th-TH" smtClean="0">
                <a:effectLst/>
              </a:rPr>
              <a:t>; replace every </a:t>
            </a:r>
            <a:r>
              <a:rPr lang="th-TH" sz="2400" smtClean="0">
                <a:effectLst/>
                <a:latin typeface="Courier New" pitchFamily="49" charset="0"/>
              </a:rPr>
              <a:t>‘a’</a:t>
            </a:r>
            <a:r>
              <a:rPr lang="th-TH" smtClean="0">
                <a:effectLst/>
              </a:rPr>
              <a:t> by </a:t>
            </a:r>
            <a:r>
              <a:rPr lang="th-TH" sz="2400" smtClean="0">
                <a:effectLst/>
                <a:latin typeface="Courier New" pitchFamily="49" charset="0"/>
              </a:rPr>
              <a:t>‘d’</a:t>
            </a:r>
            <a:r>
              <a:rPr lang="th-TH" smtClean="0">
                <a:effectLst/>
              </a:rPr>
              <a:t/>
            </a:r>
            <a:br>
              <a:rPr lang="th-TH" smtClean="0">
                <a:effectLst/>
              </a:rPr>
            </a:br>
            <a:endParaRPr lang="th-TH" smtClean="0">
              <a:effectLst/>
            </a:endParaRPr>
          </a:p>
          <a:p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z="2400" smtClean="0">
                <a:effectLst/>
                <a:latin typeface="Courier New" pitchFamily="49" charset="0"/>
              </a:rPr>
              <a:t>.toLowerCase()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return </a:t>
            </a:r>
            <a:r>
              <a:rPr lang="th-TH" i="1" smtClean="0">
                <a:solidFill>
                  <a:schemeClr val="tx2"/>
                </a:solidFill>
                <a:effectLst/>
              </a:rPr>
              <a:t>new</a:t>
            </a:r>
            <a:r>
              <a:rPr lang="th-TH" smtClean="0">
                <a:effectLst/>
              </a:rPr>
              <a:t> </a:t>
            </a:r>
            <a:r>
              <a:rPr lang="en-US" smtClean="0">
                <a:effectLst/>
              </a:rPr>
              <a:t>S</a:t>
            </a:r>
            <a:r>
              <a:rPr lang="th-TH" smtClean="0">
                <a:effectLst/>
              </a:rPr>
              <a:t>tring</a:t>
            </a:r>
            <a:r>
              <a:rPr lang="en-US" smtClean="0">
                <a:effectLst/>
              </a:rPr>
              <a:t> object </a:t>
            </a:r>
            <a:r>
              <a:rPr lang="th-TH" smtClean="0">
                <a:effectLst/>
              </a:rPr>
              <a:t>where every char has been converted to lowercase</a:t>
            </a:r>
          </a:p>
          <a:p>
            <a:pPr lvl="1"/>
            <a:endParaRPr lang="th-TH" smtClean="0">
              <a:effectLst/>
            </a:endParaRPr>
          </a:p>
          <a:p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z="2400" smtClean="0">
                <a:effectLst/>
                <a:latin typeface="Courier New" pitchFamily="49" charset="0"/>
              </a:rPr>
              <a:t>.trim()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return </a:t>
            </a:r>
            <a:r>
              <a:rPr lang="th-TH" i="1" smtClean="0">
                <a:solidFill>
                  <a:schemeClr val="tx2"/>
                </a:solidFill>
                <a:effectLst/>
              </a:rPr>
              <a:t>new</a:t>
            </a:r>
            <a:r>
              <a:rPr lang="th-TH" smtClean="0">
                <a:effectLst/>
              </a:rPr>
              <a:t> </a:t>
            </a:r>
            <a:r>
              <a:rPr lang="en-US" smtClean="0">
                <a:effectLst/>
              </a:rPr>
              <a:t>S</a:t>
            </a:r>
            <a:r>
              <a:rPr lang="th-TH" smtClean="0">
                <a:effectLst/>
              </a:rPr>
              <a:t>tring</a:t>
            </a:r>
            <a:r>
              <a:rPr lang="en-US" smtClean="0">
                <a:effectLst/>
              </a:rPr>
              <a:t> object </a:t>
            </a:r>
            <a:r>
              <a:rPr lang="th-TH" smtClean="0">
                <a:effectLst/>
              </a:rPr>
              <a:t>where any white space before or after the </a:t>
            </a:r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mtClean="0">
                <a:effectLst/>
              </a:rPr>
              <a:t> text has been removed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How do you Change a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5938"/>
            <a:ext cx="7772400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mtClean="0"/>
              <a:t>Any change to a String object creates a </a:t>
            </a:r>
            <a:r>
              <a:rPr lang="en-US" i="1" smtClean="0">
                <a:solidFill>
                  <a:srgbClr val="FFFF00"/>
                </a:solidFill>
              </a:rPr>
              <a:t>new</a:t>
            </a:r>
            <a:r>
              <a:rPr lang="en-US" smtClean="0"/>
              <a:t> object, but this can be assigned back to the existing String variable.</a:t>
            </a:r>
          </a:p>
          <a:p>
            <a:pPr>
              <a:buFont typeface="Monotype Sorts" pitchFamily="2" charset="2"/>
              <a:buNone/>
              <a:defRPr/>
            </a:pPr>
            <a:endParaRPr lang="en-US" sz="24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	String w = "foo";</a:t>
            </a:r>
            <a:b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String newW = w + "bar";</a:t>
            </a:r>
            <a:b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w = newW;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or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	String w = "foo";</a:t>
            </a:r>
            <a:b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w = w + "bar";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7215188" y="3500438"/>
            <a:ext cx="1214437" cy="64293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"foo"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6143625" y="3714750"/>
            <a:ext cx="500063" cy="2857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6143625" y="3286125"/>
            <a:ext cx="423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cxnSp>
        <p:nvCxnSpPr>
          <p:cNvPr id="14343" name="Straight Arrow Connector 6"/>
          <p:cNvCxnSpPr>
            <a:cxnSpLocks noChangeShapeType="1"/>
            <a:endCxn id="4" idx="2"/>
          </p:cNvCxnSpPr>
          <p:nvPr/>
        </p:nvCxnSpPr>
        <p:spPr bwMode="auto">
          <a:xfrm flipV="1">
            <a:off x="6357938" y="3822700"/>
            <a:ext cx="857250" cy="349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Other String Methods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077200" cy="4114800"/>
          </a:xfrm>
        </p:spPr>
        <p:txBody>
          <a:bodyPr/>
          <a:lstStyle/>
          <a:p>
            <a:r>
              <a:rPr lang="th-TH" smtClean="0">
                <a:effectLst/>
              </a:rPr>
              <a:t>The</a:t>
            </a:r>
            <a:r>
              <a:rPr lang="en-US" smtClean="0">
                <a:effectLst/>
                <a:cs typeface="Angsana New" pitchFamily="18" charset="-34"/>
              </a:rPr>
              <a:t>re </a:t>
            </a:r>
            <a:r>
              <a:rPr lang="th-TH" smtClean="0">
                <a:effectLst/>
              </a:rPr>
              <a:t>are </a:t>
            </a:r>
            <a:r>
              <a:rPr lang="th-TH" i="1" smtClean="0">
                <a:solidFill>
                  <a:schemeClr val="accent1"/>
                </a:solidFill>
                <a:effectLst/>
              </a:rPr>
              <a:t>many more</a:t>
            </a:r>
            <a:r>
              <a:rPr lang="th-TH" smtClean="0">
                <a:effectLst/>
              </a:rPr>
              <a:t> </a:t>
            </a:r>
            <a:r>
              <a:rPr lang="th-TH" sz="2800" smtClean="0">
                <a:effectLst/>
                <a:latin typeface="Courier New" pitchFamily="49" charset="0"/>
              </a:rPr>
              <a:t>String</a:t>
            </a:r>
            <a:r>
              <a:rPr lang="th-TH" smtClean="0">
                <a:effectLst/>
              </a:rPr>
              <a:t> methods!</a:t>
            </a:r>
          </a:p>
          <a:p>
            <a:pPr lvl="1"/>
            <a:r>
              <a:rPr lang="th-TH" smtClean="0">
                <a:effectLst/>
              </a:rPr>
              <a:t>e.g. </a:t>
            </a:r>
            <a:r>
              <a:rPr lang="th-TH" sz="2400" smtClean="0">
                <a:effectLst/>
                <a:latin typeface="Courier New" pitchFamily="49" charset="0"/>
              </a:rPr>
              <a:t>s.length</a:t>
            </a:r>
            <a:r>
              <a:rPr lang="en-US" sz="2400" smtClean="0">
                <a:effectLst/>
                <a:latin typeface="Courier New" pitchFamily="49" charset="0"/>
              </a:rPr>
              <a:t>()</a:t>
            </a:r>
            <a:r>
              <a:rPr lang="th-TH" smtClean="0">
                <a:effectLst/>
              </a:rPr>
              <a:t/>
            </a:r>
            <a:br>
              <a:rPr lang="th-TH" smtClean="0">
                <a:effectLst/>
              </a:rPr>
            </a:br>
            <a:endParaRPr lang="th-TH" smtClean="0">
              <a:effectLst/>
            </a:endParaRPr>
          </a:p>
          <a:p>
            <a:r>
              <a:rPr lang="th-TH" smtClean="0">
                <a:effectLst/>
              </a:rPr>
              <a:t>Look at the Java documentation for the </a:t>
            </a:r>
            <a:r>
              <a:rPr lang="th-TH" sz="2400" smtClean="0">
                <a:effectLst/>
                <a:latin typeface="Courier New" pitchFamily="49" charset="0"/>
              </a:rPr>
              <a:t>String</a:t>
            </a:r>
            <a:r>
              <a:rPr lang="th-TH" smtClean="0">
                <a:effectLst/>
              </a:rPr>
              <a:t> class</a:t>
            </a:r>
            <a:r>
              <a:rPr lang="en-US" smtClean="0">
                <a:effectLst/>
              </a:rPr>
              <a:t>.</a:t>
            </a:r>
            <a:endParaRPr lang="th-TH" sz="2800" smtClean="0"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Strings and Arrays</a:t>
            </a:r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String[] msgs = new String[2];</a:t>
            </a:r>
          </a:p>
          <a:p>
            <a:pPr marL="0" indent="0">
              <a:buFont typeface="Arial" charset="0"/>
              <a:buNone/>
            </a:pP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msgs[0] = "hello";</a:t>
            </a:r>
          </a:p>
          <a:p>
            <a:pPr marL="0" indent="0">
              <a:buFont typeface="Arial" charset="0"/>
              <a:buNone/>
            </a:pP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msgs[1] = new String("hi");</a:t>
            </a:r>
          </a:p>
          <a:p>
            <a:pPr marL="0" indent="0">
              <a:buFont typeface="Arial" charset="0"/>
              <a:buNone/>
            </a:pPr>
            <a:endParaRPr lang="en-US" sz="2400" smtClean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String t = msgs[1];</a:t>
            </a:r>
          </a:p>
          <a:p>
            <a:pPr marL="0" indent="0">
              <a:buFont typeface="Arial" charset="0"/>
              <a:buNone/>
            </a:pP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t.toLowerCase();</a:t>
            </a:r>
          </a:p>
          <a:p>
            <a:pPr marL="0" indent="0">
              <a:buFont typeface="Arial" charset="0"/>
              <a:buNone/>
            </a:pP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msgs[1].toLowerCase();</a:t>
            </a:r>
          </a:p>
          <a:p>
            <a:pPr marL="0" indent="0">
              <a:buFont typeface="Arial" charset="0"/>
              <a:buNone/>
            </a:pP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t = msgs[1].toLowerCase();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5463" y="2492375"/>
            <a:ext cx="1908175" cy="4619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What is built?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6688" y="4292600"/>
            <a:ext cx="2368550" cy="4619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What is changed?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7778750" cy="1104900"/>
          </a:xfrm>
        </p:spPr>
        <p:txBody>
          <a:bodyPr/>
          <a:lstStyle/>
          <a:p>
            <a:r>
              <a:rPr lang="en-US" smtClean="0">
                <a:effectLst/>
              </a:rPr>
              <a:t>StringBuilder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063"/>
            <a:ext cx="7772400" cy="3657600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A StringBuilder object is like a String, but can be modified</a:t>
            </a:r>
          </a:p>
          <a:p>
            <a:pPr lvl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its contents are changed in-place through calls such as append(), without the overhead of creating a new object (as happens with String)</a:t>
            </a:r>
          </a:p>
          <a:p>
            <a:pPr lvl="1">
              <a:defRPr/>
            </a:pPr>
            <a:endParaRPr lang="en-US" sz="2400" smtClean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>
              <a:defRPr/>
            </a:pPr>
            <a:r>
              <a:rPr lang="en-US" sz="2800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The </a:t>
            </a:r>
            <a:r>
              <a:rPr lang="en-US" sz="2800" i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StringBuffer</a:t>
            </a:r>
            <a:r>
              <a:rPr lang="en-US" sz="2800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 class is similar to StringBuilder but is slower since it can deal with Java threads.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476375" y="5667375"/>
            <a:ext cx="660082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StringBuilder sb = new StringBuilder("Andrew");</a:t>
            </a:r>
          </a:p>
          <a:p>
            <a:r>
              <a:rPr lang="en-US" sz="1800">
                <a:latin typeface="Courier New" pitchFamily="49" charset="0"/>
              </a:rPr>
              <a:t>sb.append(" Davison");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Java API Docs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571625"/>
            <a:ext cx="7780338" cy="482917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2500313" y="2643188"/>
            <a:ext cx="4857750" cy="714375"/>
          </a:xfrm>
          <a:prstGeom prst="ellipse">
            <a:avLst/>
          </a:prstGeom>
          <a:noFill/>
          <a:ln w="76200" algn="ctr">
            <a:solidFill>
              <a:srgbClr val="DC4A1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68313" y="5016500"/>
            <a:ext cx="1071562" cy="428625"/>
          </a:xfrm>
          <a:prstGeom prst="ellipse">
            <a:avLst/>
          </a:prstGeom>
          <a:noFill/>
          <a:ln w="76200" algn="ctr">
            <a:solidFill>
              <a:srgbClr val="DC4A1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2.  The InputReader Class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import java.util.*;</a:t>
            </a:r>
          </a:p>
          <a:p>
            <a:pPr>
              <a:buFont typeface="Monotype Sorts" pitchFamily="2" charset="2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public class InputReader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2000" b="1" smtClean="0">
                <a:solidFill>
                  <a:srgbClr val="FFFF00"/>
                </a:solidFill>
                <a:effectLst/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public InputReader()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{  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reader = new Scanner( System.in );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6389688" y="4005263"/>
            <a:ext cx="2143125" cy="82232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Java's name for </a:t>
            </a:r>
          </a:p>
          <a:p>
            <a:r>
              <a:rPr lang="en-US"/>
              <a:t>stdin / cin</a:t>
            </a:r>
            <a:endParaRPr lang="en-GB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 flipH="1">
            <a:off x="5724525" y="4581525"/>
            <a:ext cx="647700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7300913" y="6386513"/>
            <a:ext cx="1381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public String getInput() 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// Read a line of text from standard input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System.out.print("&gt;&gt; "); // print prompt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String inputLine = 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reader.nextLine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inputLine.trim().toLowerCase();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</a:t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   // trim spaces, and make lowercase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}  // end of getInput()</a:t>
            </a:r>
          </a:p>
          <a:p>
            <a:pPr>
              <a:buFont typeface="Monotype Sorts" pitchFamily="2" charset="2"/>
              <a:buNone/>
            </a:pP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}  // end of InputReader class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Combining String Ops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	String s1 = "    ANDREW   ";</a:t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s1 = s1.trim();           // "ANDREW"</a:t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s1 = s1.toLowerCase();    // "andrew"</a:t>
            </a:r>
          </a:p>
          <a:p>
            <a:r>
              <a:rPr lang="en-US" smtClean="0">
                <a:effectLst/>
              </a:rPr>
              <a:t>or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	String s1 = "    ANDREW   ";</a:t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s1 = s1.trim().toLowerCase();    // "andrew"</a:t>
            </a:r>
          </a:p>
          <a:p>
            <a:endParaRPr lang="en-US" smtClean="0">
              <a:effectLst/>
            </a:endParaRPr>
          </a:p>
          <a:p>
            <a:endParaRPr lang="en-US" smtClean="0"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4.  Reading </a:t>
            </a:r>
            <a:r>
              <a:rPr lang="th-TH" smtClean="0">
                <a:effectLst/>
              </a:rPr>
              <a:t>Input </a:t>
            </a:r>
            <a:r>
              <a:rPr lang="en-US" smtClean="0">
                <a:effectLst/>
              </a:rPr>
              <a:t>with Scanner</a:t>
            </a:r>
            <a:endParaRPr lang="th-TH" smtClean="0">
              <a:effectLst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r>
              <a:rPr lang="th-TH" sz="2800" smtClean="0">
                <a:effectLst/>
              </a:rPr>
              <a:t>The </a:t>
            </a:r>
            <a:r>
              <a:rPr lang="th-TH" sz="2400" smtClean="0">
                <a:effectLst/>
                <a:latin typeface="Courier New" pitchFamily="49" charset="0"/>
              </a:rPr>
              <a:t>Scanner</a:t>
            </a:r>
            <a:r>
              <a:rPr lang="th-TH" sz="2800" smtClean="0">
                <a:effectLst/>
              </a:rPr>
              <a:t> class reads </a:t>
            </a:r>
            <a:r>
              <a:rPr lang="th-TH" sz="2800" i="1" smtClean="0">
                <a:solidFill>
                  <a:schemeClr val="tx2"/>
                </a:solidFill>
                <a:effectLst/>
              </a:rPr>
              <a:t>tokens</a:t>
            </a:r>
            <a:r>
              <a:rPr lang="th-TH" sz="2800" smtClean="0">
                <a:effectLst/>
              </a:rPr>
              <a:t> </a:t>
            </a:r>
            <a:r>
              <a:rPr lang="en-US" sz="2800" smtClean="0">
                <a:effectLst/>
              </a:rPr>
              <a:t>(words) </a:t>
            </a:r>
            <a:r>
              <a:rPr lang="th-TH" sz="2800" smtClean="0">
                <a:effectLst/>
              </a:rPr>
              <a:t>from an input </a:t>
            </a:r>
            <a:r>
              <a:rPr lang="en-US" sz="2800" smtClean="0">
                <a:effectLst/>
              </a:rPr>
              <a:t>stream</a:t>
            </a:r>
            <a:r>
              <a:rPr lang="th-TH" sz="2800" smtClean="0">
                <a:effectLst/>
              </a:rPr>
              <a:t>. </a:t>
            </a:r>
          </a:p>
          <a:p>
            <a:endParaRPr lang="th-TH" sz="2800" smtClean="0">
              <a:effectLst/>
            </a:endParaRPr>
          </a:p>
          <a:p>
            <a:r>
              <a:rPr lang="th-TH" sz="2800" smtClean="0">
                <a:effectLst/>
              </a:rPr>
              <a:t>The input is broken into tokens based on spaces or </a:t>
            </a:r>
            <a:r>
              <a:rPr lang="th-TH" sz="2800" i="1" smtClean="0">
                <a:solidFill>
                  <a:schemeClr val="accent1"/>
                </a:solidFill>
                <a:effectLst/>
              </a:rPr>
              <a:t>regular expressions</a:t>
            </a:r>
          </a:p>
          <a:p>
            <a:pPr lvl="1"/>
            <a:r>
              <a:rPr lang="th-TH" smtClean="0">
                <a:effectLst/>
              </a:rPr>
              <a:t>the </a:t>
            </a:r>
            <a:r>
              <a:rPr lang="en-US" smtClean="0">
                <a:effectLst/>
              </a:rPr>
              <a:t>token separator </a:t>
            </a:r>
            <a:r>
              <a:rPr lang="th-TH" smtClean="0">
                <a:effectLst/>
              </a:rPr>
              <a:t>can be changed</a:t>
            </a:r>
          </a:p>
          <a:p>
            <a:endParaRPr lang="th-TH" sz="2800" smtClean="0">
              <a:effectLst/>
            </a:endParaRPr>
          </a:p>
          <a:p>
            <a:r>
              <a:rPr lang="th-TH" sz="2800" smtClean="0">
                <a:effectLst/>
              </a:rPr>
              <a:t>The tokens can be Strings, </a:t>
            </a:r>
            <a:r>
              <a:rPr lang="en-US" sz="2800" smtClean="0">
                <a:effectLst/>
                <a:cs typeface="Angsana New" pitchFamily="18" charset="-34"/>
              </a:rPr>
              <a:t>primitive</a:t>
            </a:r>
            <a:r>
              <a:rPr lang="th-TH" sz="2800" smtClean="0">
                <a:effectLst/>
              </a:rPr>
              <a:t> types (e.g. int, float, char, double, boolean), BigIntegers, or BigDecimals.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Topics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50018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effectLst/>
              </a:rPr>
              <a:t>1.  The String Class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effectLst/>
              </a:rPr>
              <a:t>2.  The InputReader Class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effectLst/>
              </a:rPr>
              <a:t>3.  Reading Input with Scanner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effectLst/>
              </a:rPr>
              <a:t>4.  Maps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419100"/>
            <a:ext cx="7562850" cy="1104900"/>
          </a:xfrm>
        </p:spPr>
        <p:txBody>
          <a:bodyPr/>
          <a:lstStyle/>
          <a:p>
            <a:r>
              <a:rPr lang="th-TH" sz="4000" smtClean="0">
                <a:effectLst/>
              </a:rPr>
              <a:t>Read an </a:t>
            </a:r>
            <a:r>
              <a:rPr lang="en-US" sz="4000" smtClean="0">
                <a:effectLst/>
              </a:rPr>
              <a:t>I</a:t>
            </a:r>
            <a:r>
              <a:rPr lang="th-TH" sz="4000" smtClean="0">
                <a:effectLst/>
              </a:rPr>
              <a:t>nteger from the </a:t>
            </a:r>
            <a:r>
              <a:rPr lang="en-US" sz="4000" smtClean="0">
                <a:effectLst/>
              </a:rPr>
              <a:t>K</a:t>
            </a:r>
            <a:r>
              <a:rPr lang="th-TH" sz="4000" smtClean="0">
                <a:effectLst/>
              </a:rPr>
              <a:t>eyboard</a:t>
            </a:r>
            <a:endParaRPr lang="th-TH" smtClean="0">
              <a:effectLst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400" smtClean="0">
                <a:effectLst/>
                <a:latin typeface="Courier New" pitchFamily="49" charset="0"/>
              </a:rPr>
              <a:t>Scanner sc = new Scanner(System.in);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int i = sc.nextInt();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sc.close();</a:t>
            </a:r>
          </a:p>
          <a:p>
            <a:endParaRPr lang="th-TH" smtClean="0">
              <a:effectLst/>
            </a:endParaRPr>
          </a:p>
          <a:p>
            <a:r>
              <a:rPr lang="th-TH" smtClean="0">
                <a:effectLst/>
              </a:rPr>
              <a:t>You specify the input token type by calling methods like </a:t>
            </a:r>
            <a:r>
              <a:rPr lang="th-TH" sz="2800" smtClean="0">
                <a:effectLst/>
                <a:latin typeface="Courier New" pitchFamily="49" charset="0"/>
              </a:rPr>
              <a:t>nextInt()</a:t>
            </a:r>
            <a:r>
              <a:rPr lang="th-TH" smtClean="0">
                <a:effectLst/>
              </a:rPr>
              <a:t>, </a:t>
            </a:r>
            <a:r>
              <a:rPr lang="th-TH" sz="2800" smtClean="0">
                <a:effectLst/>
                <a:latin typeface="Courier New" pitchFamily="49" charset="0"/>
              </a:rPr>
              <a:t>nextDouble()</a:t>
            </a:r>
            <a:r>
              <a:rPr lang="th-TH" smtClean="0">
                <a:effectLst/>
              </a:rPr>
              <a:t>, etc. </a:t>
            </a:r>
          </a:p>
          <a:p>
            <a:endParaRPr lang="th-TH" smtClean="0">
              <a:effectLst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300913" y="6386513"/>
            <a:ext cx="1381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The </a:t>
            </a:r>
            <a:r>
              <a:rPr lang="th-TH" sz="2800" smtClean="0">
                <a:effectLst/>
                <a:latin typeface="Courier New" pitchFamily="49" charset="0"/>
              </a:rPr>
              <a:t>nextXXX()</a:t>
            </a:r>
            <a:r>
              <a:rPr lang="th-TH" smtClean="0">
                <a:effectLst/>
              </a:rPr>
              <a:t> method throws an</a:t>
            </a:r>
            <a:r>
              <a:rPr lang="en-US" smtClean="0">
                <a:effectLst/>
              </a:rPr>
              <a:t> exception (error)</a:t>
            </a:r>
            <a:r>
              <a:rPr lang="th-TH" smtClean="0">
                <a:effectLst/>
              </a:rPr>
              <a:t> when the input doesn't match the expected token type.</a:t>
            </a:r>
          </a:p>
          <a:p>
            <a:endParaRPr lang="th-TH" smtClean="0">
              <a:effectLst/>
            </a:endParaRPr>
          </a:p>
          <a:p>
            <a:r>
              <a:rPr lang="th-TH" sz="2800" smtClean="0">
                <a:effectLst/>
                <a:latin typeface="Courier New" pitchFamily="49" charset="0"/>
              </a:rPr>
              <a:t>nextXXX()</a:t>
            </a:r>
            <a:r>
              <a:rPr lang="th-TH" smtClean="0">
                <a:effectLst/>
              </a:rPr>
              <a:t> ignores spaces before/after the input.</a:t>
            </a:r>
          </a:p>
          <a:p>
            <a:endParaRPr lang="th-TH" smtClean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ConsoleAdd.java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534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import java.util.Scanner;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public class ConsoleAdd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{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public static void main(String[] args)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{ Scanner s = new Scanner( System.in 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System.out.print("Enter first integer: ")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int x = s.nextInt();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System.out.print("Enter second integer: ")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int y = s.nextInt();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s.close();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System.out.println("Adding gives: " + (x+y) 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}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}  // end of ConsoleAdd class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Usage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700213"/>
            <a:ext cx="6985000" cy="4379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Read floats from a </a:t>
            </a:r>
            <a:r>
              <a:rPr lang="en-US" smtClean="0">
                <a:effectLst/>
                <a:cs typeface="Angsana New" pitchFamily="18" charset="-34"/>
              </a:rPr>
              <a:t>F</a:t>
            </a:r>
            <a:r>
              <a:rPr lang="th-TH" smtClean="0">
                <a:effectLst/>
              </a:rPr>
              <a:t>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162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400" smtClean="0">
                <a:effectLst/>
                <a:latin typeface="Courier New" pitchFamily="49" charset="0"/>
              </a:rPr>
              <a:t>	Scanner sc = 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   new Scanner(new </a:t>
            </a:r>
            <a:r>
              <a:rPr lang="th-TH" sz="24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File</a:t>
            </a:r>
            <a:r>
              <a:rPr lang="th-TH" sz="2400" smtClean="0">
                <a:effectLst/>
                <a:latin typeface="Courier New" pitchFamily="49" charset="0"/>
              </a:rPr>
              <a:t>("floats.txt"));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while (</a:t>
            </a:r>
            <a:r>
              <a:rPr lang="th-TH" sz="2400" smtClean="0">
                <a:effectLst/>
                <a:latin typeface="Courier New" pitchFamily="49" charset="0"/>
                <a:cs typeface="Angsana New" pitchFamily="18" charset="-34"/>
              </a:rPr>
              <a:t> </a:t>
            </a:r>
            <a:r>
              <a:rPr lang="th-TH" sz="2400" smtClean="0">
                <a:effectLst/>
                <a:latin typeface="Courier New" pitchFamily="49" charset="0"/>
              </a:rPr>
              <a:t>sc.hasNextFloat()</a:t>
            </a:r>
            <a:r>
              <a:rPr lang="th-TH" sz="2400" smtClean="0">
                <a:effectLst/>
                <a:latin typeface="Courier New" pitchFamily="49" charset="0"/>
                <a:cs typeface="Angsana New" pitchFamily="18" charset="-34"/>
              </a:rPr>
              <a:t> </a:t>
            </a:r>
            <a:r>
              <a:rPr lang="th-TH" sz="2400" smtClean="0">
                <a:effectLst/>
                <a:latin typeface="Courier New" pitchFamily="49" charset="0"/>
              </a:rPr>
              <a:t>)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  float f = sc.nextFloat();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sc.close();</a:t>
            </a:r>
            <a:br>
              <a:rPr lang="th-TH" sz="2400" smtClean="0">
                <a:effectLst/>
                <a:latin typeface="Courier New" pitchFamily="49" charset="0"/>
              </a:rPr>
            </a:br>
            <a:endParaRPr lang="th-TH" sz="2400" smtClean="0">
              <a:effectLst/>
              <a:latin typeface="Courier New" pitchFamily="49" charset="0"/>
            </a:endParaRPr>
          </a:p>
          <a:p>
            <a:r>
              <a:rPr lang="th-TH" sz="2400" smtClean="0">
                <a:effectLst/>
                <a:latin typeface="Courier New" pitchFamily="49" charset="0"/>
              </a:rPr>
              <a:t>Scanner</a:t>
            </a:r>
            <a:r>
              <a:rPr lang="th-TH" sz="2800" smtClean="0">
                <a:effectLst/>
              </a:rPr>
              <a:t> supports many </a:t>
            </a:r>
            <a:r>
              <a:rPr lang="th-TH" sz="2400" smtClean="0">
                <a:effectLst/>
                <a:latin typeface="Courier New" pitchFamily="49" charset="0"/>
              </a:rPr>
              <a:t>nextXXX()</a:t>
            </a:r>
            <a:r>
              <a:rPr lang="th-TH" sz="2800" smtClean="0">
                <a:effectLst/>
              </a:rPr>
              <a:t> and  </a:t>
            </a:r>
            <a:r>
              <a:rPr lang="th-TH" sz="2400" smtClean="0">
                <a:effectLst/>
                <a:latin typeface="Courier New" pitchFamily="49" charset="0"/>
              </a:rPr>
              <a:t>hasNextXXX()</a:t>
            </a:r>
            <a:r>
              <a:rPr lang="th-TH" sz="2800" smtClean="0">
                <a:effectLst/>
              </a:rPr>
              <a:t> methods </a:t>
            </a:r>
          </a:p>
          <a:p>
            <a:pPr lvl="1"/>
            <a:r>
              <a:rPr lang="th-TH" sz="2400" smtClean="0">
                <a:effectLst/>
              </a:rPr>
              <a:t>e.g. nextBoolean() and hasNextBoolean() </a:t>
            </a:r>
          </a:p>
          <a:p>
            <a:endParaRPr lang="th-TH" sz="2400" smtClean="0">
              <a:effectLst/>
              <a:latin typeface="Courier New" pitchFamily="49" charset="0"/>
            </a:endParaRPr>
          </a:p>
          <a:p>
            <a:r>
              <a:rPr lang="th-TH" sz="2400" smtClean="0">
                <a:effectLst/>
                <a:latin typeface="Courier New" pitchFamily="49" charset="0"/>
              </a:rPr>
              <a:t>hasNextXXX()</a:t>
            </a:r>
            <a:r>
              <a:rPr lang="th-TH" sz="2800" smtClean="0">
                <a:effectLst/>
              </a:rPr>
              <a:t> returns true if </a:t>
            </a:r>
            <a:r>
              <a:rPr lang="th-TH" sz="2400" smtClean="0">
                <a:effectLst/>
                <a:latin typeface="Courier New" pitchFamily="49" charset="0"/>
              </a:rPr>
              <a:t>nextXXX()</a:t>
            </a:r>
            <a:r>
              <a:rPr lang="th-TH" sz="2800" smtClean="0">
                <a:effectLst/>
              </a:rPr>
              <a:t> would succeed.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FloatsAdd.java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000" smtClean="0">
                <a:effectLst/>
                <a:latin typeface="Courier New" pitchFamily="49" charset="0"/>
              </a:rPr>
              <a:t>import java.io.*;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import java.util.Scanner;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public class FloatsAdd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{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public static void main(String[] args)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{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float num;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float total = </a:t>
            </a:r>
            <a:r>
              <a:rPr lang="en-US" sz="2000" smtClean="0">
                <a:effectLst/>
                <a:latin typeface="Courier New" pitchFamily="49" charset="0"/>
              </a:rPr>
              <a:t>0.0</a:t>
            </a:r>
            <a:r>
              <a:rPr lang="th-TH" sz="2000" smtClean="0">
                <a:effectLst/>
                <a:latin typeface="Courier New" pitchFamily="49" charset="0"/>
              </a:rPr>
              <a:t>f;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System.out.println("Openning " + args[</a:t>
            </a:r>
            <a:r>
              <a:rPr lang="en-US" sz="2000" smtClean="0">
                <a:effectLst/>
                <a:latin typeface="Courier New" pitchFamily="49" charset="0"/>
              </a:rPr>
              <a:t>0]</a:t>
            </a:r>
            <a:r>
              <a:rPr lang="th-TH" sz="2000" smtClean="0">
                <a:effectLst/>
                <a:latin typeface="Courier New" pitchFamily="49" charset="0"/>
              </a:rPr>
              <a:t>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      :</a:t>
            </a:r>
            <a:endParaRPr lang="th-TH" sz="2400" smtClean="0"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    try {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Scanner sc = new Scanner( new File(args[</a:t>
            </a:r>
            <a:r>
              <a:rPr lang="en-US" sz="2000" smtClean="0">
                <a:effectLst/>
                <a:latin typeface="Courier New" pitchFamily="49" charset="0"/>
              </a:rPr>
              <a:t>0]</a:t>
            </a:r>
            <a:r>
              <a:rPr lang="th-TH" sz="2000" smtClean="0">
                <a:effectLst/>
                <a:latin typeface="Courier New" pitchFamily="49" charset="0"/>
              </a:rPr>
              <a:t>) 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while ( sc.hasNextFloat() ) {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  num = sc.nextFloat();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  System.out.println(num);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  total += num;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}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sc.close();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}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catch(FileNotFoundException e)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{ System.out.println("Error: " + args[</a:t>
            </a:r>
            <a:r>
              <a:rPr lang="en-US" sz="2000" smtClean="0">
                <a:effectLst/>
                <a:latin typeface="Courier New" pitchFamily="49" charset="0"/>
              </a:rPr>
              <a:t>0]</a:t>
            </a:r>
            <a:r>
              <a:rPr lang="th-TH" sz="2000" smtClean="0">
                <a:effectLst/>
                <a:latin typeface="Courier New" pitchFamily="49" charset="0"/>
              </a:rPr>
              <a:t> +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                            " not found");  }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System.out.println("Floats total = " + total 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}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}  // end of FloatsAdd class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floats.txt Input File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57400"/>
            <a:ext cx="4343400" cy="22050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Usage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903413"/>
            <a:ext cx="7200900" cy="3470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8229600" cy="1104900"/>
          </a:xfrm>
        </p:spPr>
        <p:txBody>
          <a:bodyPr/>
          <a:lstStyle/>
          <a:p>
            <a:r>
              <a:rPr lang="th-TH" smtClean="0">
                <a:effectLst/>
              </a:rPr>
              <a:t>Extract day and year from a </a:t>
            </a:r>
            <a:r>
              <a:rPr lang="en-US" smtClean="0">
                <a:effectLst/>
                <a:cs typeface="Angsana New" pitchFamily="18" charset="-34"/>
              </a:rPr>
              <a:t>S</a:t>
            </a:r>
            <a:r>
              <a:rPr lang="th-TH" smtClean="0">
                <a:effectLst/>
              </a:rPr>
              <a:t>tring</a:t>
            </a:r>
            <a:endParaRPr lang="th-TH" sz="4800" smtClean="0">
              <a:effectLst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86000"/>
            <a:ext cx="7467600" cy="366395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String sampleDate = "</a:t>
            </a:r>
            <a:r>
              <a:rPr lang="en-US" sz="2000" smtClean="0">
                <a:effectLst/>
                <a:latin typeface="Courier New" pitchFamily="49" charset="0"/>
              </a:rPr>
              <a:t>25 </a:t>
            </a:r>
            <a:r>
              <a:rPr lang="th-TH" sz="2000" smtClean="0">
                <a:effectLst/>
                <a:latin typeface="Courier New" pitchFamily="49" charset="0"/>
              </a:rPr>
              <a:t>Dec </a:t>
            </a:r>
            <a:r>
              <a:rPr lang="en-US" sz="2000" smtClean="0">
                <a:effectLst/>
                <a:latin typeface="Courier New" pitchFamily="49" charset="0"/>
              </a:rPr>
              <a:t>2007</a:t>
            </a:r>
            <a:r>
              <a:rPr lang="th-TH" sz="2000" smtClean="0">
                <a:effectLst/>
                <a:latin typeface="Courier New" pitchFamily="49" charset="0"/>
              </a:rPr>
              <a:t>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Scanner sDate = Scanner.create(sampleDate);</a:t>
            </a:r>
            <a:r>
              <a:rPr lang="th-TH" sz="2000" smtClean="0">
                <a:effectLst/>
                <a:latin typeface="Courier New" pitchFamily="49" charset="0"/>
                <a:cs typeface="Angsana New" pitchFamily="18" charset="-34"/>
              </a:rPr>
              <a:t/>
            </a:r>
            <a:br>
              <a:rPr lang="th-TH" sz="2000" smtClean="0">
                <a:effectLst/>
                <a:latin typeface="Courier New" pitchFamily="49" charset="0"/>
                <a:cs typeface="Angsana New" pitchFamily="18" charset="-34"/>
              </a:rPr>
            </a:br>
            <a:endParaRPr lang="th-TH" sz="2000" smtClean="0">
              <a:effectLst/>
              <a:latin typeface="Courier New" pitchFamily="49" charset="0"/>
              <a:cs typeface="Angsana New" pitchFamily="18" charset="-34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int dom = sDate.nextInt();     // gets </a:t>
            </a:r>
            <a:r>
              <a:rPr lang="en-US" sz="2000" smtClean="0">
                <a:effectLst/>
                <a:latin typeface="Courier New" pitchFamily="49" charset="0"/>
              </a:rPr>
              <a:t>25</a:t>
            </a:r>
            <a:endParaRPr lang="th-TH" sz="2000" smtClean="0">
              <a:effectLst/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String mon = sDate.next();     // gets "Dec"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int year = sDate.nextInt();    // gets </a:t>
            </a:r>
            <a:r>
              <a:rPr lang="en-US" sz="2000" smtClean="0">
                <a:effectLst/>
                <a:latin typeface="Courier New" pitchFamily="49" charset="0"/>
              </a:rPr>
              <a:t>2007</a:t>
            </a:r>
            <a:br>
              <a:rPr lang="en-US" sz="2000" smtClean="0">
                <a:effectLst/>
                <a:latin typeface="Courier New" pitchFamily="49" charset="0"/>
              </a:rPr>
            </a:br>
            <a:endParaRPr lang="th-TH" sz="2000" smtClean="0">
              <a:effectLst/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sDate.close();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th-TH" smtClean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cs typeface="Angsana New" pitchFamily="18" charset="-34"/>
              </a:rPr>
              <a:t>1.  </a:t>
            </a:r>
            <a:r>
              <a:rPr lang="th-TH" smtClean="0">
                <a:effectLst/>
              </a:rPr>
              <a:t>The String Class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500188"/>
            <a:ext cx="7332662" cy="5048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8" name="Oval 5"/>
          <p:cNvSpPr>
            <a:spLocks noChangeArrowheads="1"/>
          </p:cNvSpPr>
          <p:nvPr/>
        </p:nvSpPr>
        <p:spPr bwMode="auto">
          <a:xfrm>
            <a:off x="642938" y="5000625"/>
            <a:ext cx="1071562" cy="428625"/>
          </a:xfrm>
          <a:prstGeom prst="ellipse">
            <a:avLst/>
          </a:prstGeom>
          <a:noFill/>
          <a:ln w="76200" algn="ctr">
            <a:solidFill>
              <a:srgbClr val="DC4A1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5724525" y="884238"/>
            <a:ext cx="3171825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In</a:t>
            </a:r>
            <a:r>
              <a:rPr lang="th-TH">
                <a:cs typeface="Angsana New" pitchFamily="18" charset="-34"/>
              </a:rPr>
              <a:t> the java.lang package</a:t>
            </a:r>
            <a:endParaRPr lang="en-GB">
              <a:cs typeface="Angsana New" pitchFamily="18" charset="-34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4.  Maps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0213"/>
            <a:ext cx="7772400" cy="4327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mtClean="0">
                <a:effectLst/>
              </a:rPr>
              <a:t>Maps are collections that contain </a:t>
            </a:r>
            <a:r>
              <a:rPr lang="en-GB" i="1" smtClean="0">
                <a:solidFill>
                  <a:schemeClr val="tx2"/>
                </a:solidFill>
                <a:effectLst/>
              </a:rPr>
              <a:t>pairs</a:t>
            </a:r>
            <a:r>
              <a:rPr lang="en-GB" smtClean="0">
                <a:effectLst/>
              </a:rPr>
              <a:t> of objects.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ffectLst/>
              </a:rPr>
              <a:t>a pair consists of a </a:t>
            </a:r>
            <a:r>
              <a:rPr lang="en-GB" i="1" smtClean="0">
                <a:effectLst/>
              </a:rPr>
              <a:t>key</a:t>
            </a:r>
            <a:r>
              <a:rPr lang="en-GB" smtClean="0">
                <a:effectLst/>
              </a:rPr>
              <a:t> and a </a:t>
            </a:r>
            <a:r>
              <a:rPr lang="en-GB" i="1" smtClean="0">
                <a:effectLst/>
              </a:rPr>
              <a:t>value</a:t>
            </a:r>
            <a:endParaRPr lang="en-GB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en-GB" smtClean="0">
                <a:effectLst/>
              </a:rPr>
              <a:t>A real-world Map example: </a:t>
            </a:r>
          </a:p>
          <a:p>
            <a:pPr lvl="1">
              <a:lnSpc>
                <a:spcPct val="90000"/>
              </a:lnSpc>
            </a:pPr>
            <a:r>
              <a:rPr lang="en-GB" smtClean="0">
                <a:effectLst/>
              </a:rPr>
              <a:t>a telephone book</a:t>
            </a:r>
          </a:p>
          <a:p>
            <a:pPr lvl="1">
              <a:lnSpc>
                <a:spcPct val="90000"/>
              </a:lnSpc>
            </a:pPr>
            <a:endParaRPr lang="en-GB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en-GB" smtClean="0">
                <a:effectLst/>
              </a:rPr>
              <a:t>The programmer passes a key to the Map.get() method, and it returns the matching value (or null).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6143625" y="3500438"/>
            <a:ext cx="2571750" cy="46196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name → phone no.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Using a Map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685800"/>
          </a:xfrm>
        </p:spPr>
        <p:txBody>
          <a:bodyPr/>
          <a:lstStyle/>
          <a:p>
            <a:r>
              <a:rPr lang="en-GB" smtClean="0">
                <a:effectLst/>
              </a:rPr>
              <a:t>A HashMap with Strings as keys and values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1752600" y="2895600"/>
            <a:ext cx="5638800" cy="2514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362200" y="3573463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solidFill>
                  <a:srgbClr val="000807"/>
                </a:solidFill>
                <a:latin typeface="Trebuchet MS" pitchFamily="34" charset="0"/>
              </a:rPr>
              <a:t>"Charles Nguyen"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752600" y="2971800"/>
            <a:ext cx="5638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AU" sz="2000" u="sng">
                <a:latin typeface="Trebuchet MS" pitchFamily="34" charset="0"/>
              </a:rPr>
              <a:t>HashMap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591050" y="3573463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solidFill>
                  <a:srgbClr val="000807"/>
                </a:solidFill>
                <a:latin typeface="Trebuchet MS" pitchFamily="34" charset="0"/>
              </a:rPr>
              <a:t>"(531) 9392 4587"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362200" y="4030663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solidFill>
                  <a:srgbClr val="000807"/>
                </a:solidFill>
                <a:latin typeface="Trebuchet MS" pitchFamily="34" charset="0"/>
              </a:rPr>
              <a:t>"Lisa Jones"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4591050" y="4030663"/>
            <a:ext cx="2228850" cy="3127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solidFill>
                  <a:srgbClr val="000807"/>
                </a:solidFill>
                <a:latin typeface="Trebuchet MS" pitchFamily="34" charset="0"/>
              </a:rPr>
              <a:t>"(402) 4536 4674"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362200" y="4479925"/>
            <a:ext cx="2228850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solidFill>
                  <a:srgbClr val="000807"/>
                </a:solidFill>
                <a:latin typeface="Trebuchet MS" pitchFamily="34" charset="0"/>
              </a:rPr>
              <a:t>"William H. Smith"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591050" y="4479925"/>
            <a:ext cx="2228850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sz="1800">
                <a:solidFill>
                  <a:srgbClr val="000807"/>
                </a:solidFill>
                <a:latin typeface="Trebuchet MS" pitchFamily="34" charset="0"/>
              </a:rPr>
              <a:t>"(998) 5488 0123"</a:t>
            </a:r>
          </a:p>
        </p:txBody>
      </p:sp>
      <p:sp>
        <p:nvSpPr>
          <p:cNvPr id="34828" name="TextBox 11"/>
          <p:cNvSpPr txBox="1">
            <a:spLocks noChangeArrowheads="1"/>
          </p:cNvSpPr>
          <p:nvPr/>
        </p:nvSpPr>
        <p:spPr bwMode="auto">
          <a:xfrm>
            <a:off x="2932113" y="5429250"/>
            <a:ext cx="2354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telephone book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Coding a Map</a:t>
            </a:r>
          </a:p>
        </p:txBody>
      </p:sp>
      <p:sp>
        <p:nvSpPr>
          <p:cNvPr id="3584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28688" y="2224088"/>
            <a:ext cx="7467600" cy="3276600"/>
          </a:xfrm>
        </p:spPr>
        <p:txBody>
          <a:bodyPr lIns="91440" tIns="45720" rIns="91440" bIns="4572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smtClean="0">
                <a:effectLst/>
                <a:latin typeface="Courier New" pitchFamily="49" charset="0"/>
              </a:rPr>
              <a:t>HashMap &lt;String, String&gt; phoneBook =</a:t>
            </a:r>
            <a:br>
              <a:rPr lang="en-GB" sz="1800" smtClean="0">
                <a:effectLst/>
                <a:latin typeface="Courier New" pitchFamily="49" charset="0"/>
              </a:rPr>
            </a:br>
            <a:r>
              <a:rPr lang="en-GB" sz="1800" smtClean="0">
                <a:effectLst/>
                <a:latin typeface="Courier New" pitchFamily="49" charset="0"/>
              </a:rPr>
              <a:t>          new </a:t>
            </a:r>
            <a:r>
              <a:rPr lang="en-GB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HashMap</a:t>
            </a:r>
            <a:r>
              <a:rPr lang="en-GB" sz="1800" smtClean="0">
                <a:effectLst/>
                <a:latin typeface="Courier New" pitchFamily="49" charset="0"/>
              </a:rPr>
              <a:t>&lt;String, String&gt;();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smtClean="0">
              <a:effectLst/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smtClean="0">
                <a:effectLst/>
                <a:latin typeface="Courier New" pitchFamily="49" charset="0"/>
              </a:rPr>
              <a:t>phoneBook.</a:t>
            </a:r>
            <a:r>
              <a:rPr lang="en-GB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put</a:t>
            </a:r>
            <a:r>
              <a:rPr lang="en-GB" sz="1800" smtClean="0">
                <a:effectLst/>
                <a:latin typeface="Courier New" pitchFamily="49" charset="0"/>
              </a:rPr>
              <a:t>("Charles Nguyen", "(531) 9392 4587");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smtClean="0">
                <a:effectLst/>
                <a:latin typeface="Courier New" pitchFamily="49" charset="0"/>
              </a:rPr>
              <a:t>phoneBook.</a:t>
            </a:r>
            <a:r>
              <a:rPr lang="en-GB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put</a:t>
            </a:r>
            <a:r>
              <a:rPr lang="en-GB" sz="1800" smtClean="0">
                <a:effectLst/>
                <a:latin typeface="Courier New" pitchFamily="49" charset="0"/>
              </a:rPr>
              <a:t>("Lisa Jones", "(402) 4536 4674");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smtClean="0">
                <a:effectLst/>
                <a:latin typeface="Courier New" pitchFamily="49" charset="0"/>
              </a:rPr>
              <a:t>phoneBook.</a:t>
            </a:r>
            <a:r>
              <a:rPr lang="en-GB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put</a:t>
            </a:r>
            <a:r>
              <a:rPr lang="en-GB" sz="1800" smtClean="0">
                <a:effectLst/>
                <a:latin typeface="Courier New" pitchFamily="49" charset="0"/>
              </a:rPr>
              <a:t>("William H. Smith", "(998) 5488 0123");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smtClean="0">
              <a:effectLst/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sz="1800" smtClean="0">
              <a:effectLst/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smtClean="0">
                <a:effectLst/>
                <a:latin typeface="Courier New" pitchFamily="49" charset="0"/>
              </a:rPr>
              <a:t>String phoneNumber = phoneBook.</a:t>
            </a:r>
            <a:r>
              <a:rPr lang="en-GB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get</a:t>
            </a:r>
            <a:r>
              <a:rPr lang="en-GB" sz="1800" smtClean="0">
                <a:effectLst/>
                <a:latin typeface="Courier New" pitchFamily="49" charset="0"/>
              </a:rPr>
              <a:t>("Lisa Jones");</a:t>
            </a:r>
            <a:br>
              <a:rPr lang="en-GB" sz="1800" smtClean="0">
                <a:effectLst/>
                <a:latin typeface="Courier New" pitchFamily="49" charset="0"/>
              </a:rPr>
            </a:br>
            <a:endParaRPr lang="en-GB" sz="1800" smtClean="0">
              <a:effectLst/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smtClean="0">
                <a:effectLst/>
                <a:latin typeface="Courier New" pitchFamily="49" charset="0"/>
              </a:rPr>
              <a:t>System.out.println( phoneNumber );</a:t>
            </a:r>
            <a:endParaRPr lang="en-AU" sz="1800" smtClean="0">
              <a:effectLst/>
              <a:latin typeface="Courier New" pitchFamily="49" charset="0"/>
            </a:endParaRP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4429125" y="5824538"/>
            <a:ext cx="3286125" cy="46196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prints:  (402) 4536 4674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Creating a String Object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</a:rPr>
              <a:t>	</a:t>
            </a:r>
            <a:r>
              <a:rPr lang="th-TH" sz="2000" smtClean="0">
                <a:effectLst/>
                <a:latin typeface="Courier New" pitchFamily="49" charset="0"/>
              </a:rPr>
              <a:t>String color </a:t>
            </a:r>
            <a:r>
              <a:rPr lang="en-US" sz="2000" smtClean="0">
                <a:effectLst/>
                <a:latin typeface="Courier New" pitchFamily="49" charset="0"/>
              </a:rPr>
              <a:t>=</a:t>
            </a:r>
            <a:r>
              <a:rPr lang="th-TH" sz="2000" smtClean="0">
                <a:effectLst/>
                <a:latin typeface="Courier New" pitchFamily="49" charset="0"/>
              </a:rPr>
              <a:t> </a:t>
            </a:r>
            <a:r>
              <a:rPr lang="en-US" sz="2000" smtClean="0">
                <a:effectLst/>
                <a:latin typeface="Courier New" pitchFamily="49" charset="0"/>
              </a:rPr>
              <a:t>"</a:t>
            </a:r>
            <a:r>
              <a:rPr lang="th-TH" sz="2000" smtClean="0">
                <a:effectLst/>
                <a:latin typeface="Courier New" pitchFamily="49" charset="0"/>
              </a:rPr>
              <a:t>blue";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String s</a:t>
            </a:r>
            <a:r>
              <a:rPr lang="en-US" sz="2000" smtClean="0">
                <a:effectLst/>
                <a:latin typeface="Courier New" pitchFamily="49" charset="0"/>
              </a:rPr>
              <a:t>1 =</a:t>
            </a:r>
            <a:r>
              <a:rPr lang="th-TH" sz="2000" smtClean="0">
                <a:effectLst/>
                <a:latin typeface="Courier New" pitchFamily="49" charset="0"/>
              </a:rPr>
              <a:t> new String(</a:t>
            </a:r>
            <a:r>
              <a:rPr lang="en-US" sz="2000" smtClean="0">
                <a:effectLst/>
                <a:latin typeface="Courier New" pitchFamily="49" charset="0"/>
              </a:rPr>
              <a:t>"</a:t>
            </a:r>
            <a:r>
              <a:rPr lang="th-TH" sz="2000" smtClean="0">
                <a:effectLst/>
                <a:latin typeface="Courier New" pitchFamily="49" charset="0"/>
              </a:rPr>
              <a:t>hello </a:t>
            </a:r>
            <a:r>
              <a:rPr lang="en-US" sz="2000" smtClean="0">
                <a:effectLst/>
                <a:latin typeface="Courier New" pitchFamily="49" charset="0"/>
              </a:rPr>
              <a:t>"</a:t>
            </a:r>
            <a:r>
              <a:rPr lang="th-TH" sz="2000" smtClean="0">
                <a:effectLst/>
                <a:latin typeface="Courier New" pitchFamily="49" charset="0"/>
              </a:rPr>
              <a:t>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char chs[] = {‘a’, ‘n’, ‘d’, ‘y’};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String s</a:t>
            </a:r>
            <a:r>
              <a:rPr lang="en-US" sz="2000" smtClean="0">
                <a:effectLst/>
                <a:latin typeface="Courier New" pitchFamily="49" charset="0"/>
              </a:rPr>
              <a:t>2</a:t>
            </a:r>
            <a:r>
              <a:rPr lang="th-TH" sz="2000" smtClean="0">
                <a:effectLst/>
                <a:latin typeface="Courier New" pitchFamily="49" charset="0"/>
              </a:rPr>
              <a:t> = new String(chs);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String s3</a:t>
            </a:r>
            <a:r>
              <a:rPr lang="th-TH" sz="2000" smtClean="0">
                <a:effectLst/>
                <a:latin typeface="Courier New" pitchFamily="49" charset="0"/>
              </a:rPr>
              <a:t> </a:t>
            </a:r>
            <a:r>
              <a:rPr lang="en-US" sz="2000" smtClean="0">
                <a:effectLst/>
                <a:latin typeface="Courier New" pitchFamily="49" charset="0"/>
              </a:rPr>
              <a:t>=</a:t>
            </a:r>
            <a:r>
              <a:rPr lang="th-TH" sz="2000" smtClean="0">
                <a:effectLst/>
                <a:latin typeface="Courier New" pitchFamily="49" charset="0"/>
              </a:rPr>
              <a:t> s</a:t>
            </a:r>
            <a:r>
              <a:rPr lang="en-US" sz="2000" smtClean="0">
                <a:effectLst/>
                <a:latin typeface="Courier New" pitchFamily="49" charset="0"/>
              </a:rPr>
              <a:t>1</a:t>
            </a:r>
            <a:r>
              <a:rPr lang="th-TH" sz="2000" smtClean="0">
                <a:effectLst/>
                <a:latin typeface="Courier New" pitchFamily="49" charset="0"/>
              </a:rPr>
              <a:t> </a:t>
            </a:r>
            <a:r>
              <a:rPr lang="en-US" sz="2000" smtClean="0">
                <a:effectLst/>
                <a:latin typeface="Courier New" pitchFamily="49" charset="0"/>
              </a:rPr>
              <a:t>+</a:t>
            </a:r>
            <a:r>
              <a:rPr lang="th-TH" sz="2000" smtClean="0">
                <a:effectLst/>
                <a:latin typeface="Courier New" pitchFamily="49" charset="0"/>
              </a:rPr>
              <a:t> s</a:t>
            </a:r>
            <a:r>
              <a:rPr lang="en-US" sz="2000" smtClean="0">
                <a:effectLst/>
                <a:latin typeface="Courier New" pitchFamily="49" charset="0"/>
              </a:rPr>
              <a:t>2</a:t>
            </a:r>
            <a:r>
              <a:rPr lang="th-TH" sz="2000" smtClean="0">
                <a:effectLst/>
                <a:latin typeface="Courier New" pitchFamily="49" charset="0"/>
              </a:rPr>
              <a:t> </a:t>
            </a:r>
            <a:r>
              <a:rPr lang="en-US" sz="2000" smtClean="0">
                <a:effectLst/>
                <a:latin typeface="Courier New" pitchFamily="49" charset="0"/>
              </a:rPr>
              <a:t>+</a:t>
            </a:r>
            <a:r>
              <a:rPr lang="th-TH" sz="2000" smtClean="0">
                <a:effectLst/>
                <a:latin typeface="Courier New" pitchFamily="49" charset="0"/>
              </a:rPr>
              <a:t> </a:t>
            </a:r>
            <a:r>
              <a:rPr lang="en-US" sz="2000" smtClean="0">
                <a:effectLst/>
                <a:latin typeface="Courier New" pitchFamily="49" charset="0"/>
              </a:rPr>
              <a:t>"</a:t>
            </a:r>
            <a:r>
              <a:rPr lang="th-TH" sz="2000" smtClean="0">
                <a:effectLst/>
                <a:latin typeface="Courier New" pitchFamily="49" charset="0"/>
              </a:rPr>
              <a:t> davison</a:t>
            </a:r>
            <a:r>
              <a:rPr lang="en-US" sz="2000" smtClean="0">
                <a:effectLst/>
                <a:latin typeface="Courier New" pitchFamily="49" charset="0"/>
              </a:rPr>
              <a:t>"</a:t>
            </a:r>
            <a:r>
              <a:rPr lang="th-TH" sz="2000" smtClean="0">
                <a:effectLst/>
                <a:latin typeface="Courier New" pitchFamily="49" charset="0"/>
              </a:rPr>
              <a:t>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// + is string </a:t>
            </a:r>
            <a:r>
              <a:rPr lang="th-TH" sz="2000" i="1" smtClean="0">
                <a:solidFill>
                  <a:schemeClr val="tx2"/>
                </a:solidFill>
                <a:effectLst/>
                <a:latin typeface="Courier New" pitchFamily="49" charset="0"/>
              </a:rPr>
              <a:t>concatenation</a:t>
            </a:r>
            <a:endParaRPr lang="th-TH" sz="2000" smtClean="0">
              <a:effectLst/>
              <a:latin typeface="Courier New" pitchFamily="49" charset="0"/>
            </a:endParaRP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6057900" y="1295400"/>
            <a:ext cx="258762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/>
              <a:t>Four different ways</a:t>
            </a:r>
          </a:p>
          <a:p>
            <a:r>
              <a:rPr lang="th-TH"/>
              <a:t>(there are more).</a:t>
            </a:r>
          </a:p>
        </p:txBody>
      </p:sp>
      <p:sp>
        <p:nvSpPr>
          <p:cNvPr id="7173" name="Oval 9"/>
          <p:cNvSpPr>
            <a:spLocks noChangeArrowheads="1"/>
          </p:cNvSpPr>
          <p:nvPr/>
        </p:nvSpPr>
        <p:spPr bwMode="auto">
          <a:xfrm>
            <a:off x="468313" y="1928813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>
                <a:solidFill>
                  <a:srgbClr val="000000"/>
                </a:solidFill>
              </a:rPr>
              <a:t>1</a:t>
            </a:r>
            <a:endParaRPr lang="th-TH"/>
          </a:p>
        </p:txBody>
      </p:sp>
      <p:sp>
        <p:nvSpPr>
          <p:cNvPr id="7174" name="Oval 10"/>
          <p:cNvSpPr>
            <a:spLocks noChangeArrowheads="1"/>
          </p:cNvSpPr>
          <p:nvPr/>
        </p:nvSpPr>
        <p:spPr bwMode="auto">
          <a:xfrm>
            <a:off x="468313" y="257175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>
                <a:solidFill>
                  <a:srgbClr val="000000"/>
                </a:solidFill>
              </a:rPr>
              <a:t>2</a:t>
            </a:r>
            <a:endParaRPr lang="th-TH"/>
          </a:p>
        </p:txBody>
      </p:sp>
      <p:sp>
        <p:nvSpPr>
          <p:cNvPr id="7175" name="Oval 11"/>
          <p:cNvSpPr>
            <a:spLocks noChangeArrowheads="1"/>
          </p:cNvSpPr>
          <p:nvPr/>
        </p:nvSpPr>
        <p:spPr bwMode="auto">
          <a:xfrm>
            <a:off x="468313" y="3357563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>
                <a:solidFill>
                  <a:srgbClr val="000000"/>
                </a:solidFill>
              </a:rPr>
              <a:t>3</a:t>
            </a:r>
            <a:endParaRPr lang="th-TH"/>
          </a:p>
        </p:txBody>
      </p:sp>
      <p:sp>
        <p:nvSpPr>
          <p:cNvPr id="7176" name="Oval 12"/>
          <p:cNvSpPr>
            <a:spLocks noChangeArrowheads="1"/>
          </p:cNvSpPr>
          <p:nvPr/>
        </p:nvSpPr>
        <p:spPr bwMode="auto">
          <a:xfrm>
            <a:off x="468313" y="4143375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>
                <a:solidFill>
                  <a:srgbClr val="000000"/>
                </a:solidFill>
              </a:rPr>
              <a:t>4</a:t>
            </a:r>
            <a:endParaRPr lang="th-TH"/>
          </a:p>
        </p:txBody>
      </p:sp>
      <p:sp>
        <p:nvSpPr>
          <p:cNvPr id="9" name="Oval 8"/>
          <p:cNvSpPr/>
          <p:nvPr/>
        </p:nvSpPr>
        <p:spPr bwMode="auto">
          <a:xfrm>
            <a:off x="7429500" y="2500313"/>
            <a:ext cx="1606550" cy="64293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"hello "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6429375" y="2714625"/>
            <a:ext cx="500063" cy="2857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9" name="TextBox 11"/>
          <p:cNvSpPr txBox="1">
            <a:spLocks noChangeArrowheads="1"/>
          </p:cNvSpPr>
          <p:nvPr/>
        </p:nvSpPr>
        <p:spPr bwMode="auto">
          <a:xfrm>
            <a:off x="6429375" y="2286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s1</a:t>
            </a:r>
          </a:p>
        </p:txBody>
      </p:sp>
      <p:cxnSp>
        <p:nvCxnSpPr>
          <p:cNvPr id="7180" name="Straight Arrow Connector 13"/>
          <p:cNvCxnSpPr>
            <a:cxnSpLocks noChangeShapeType="1"/>
            <a:endCxn id="9" idx="2"/>
          </p:cNvCxnSpPr>
          <p:nvPr/>
        </p:nvCxnSpPr>
        <p:spPr bwMode="auto">
          <a:xfrm flipV="1">
            <a:off x="6643688" y="2822575"/>
            <a:ext cx="785812" cy="365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Testing Strings for Equality</a:t>
            </a:r>
            <a:endParaRPr lang="th-TH" smtClean="0">
              <a:effectLst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28788"/>
            <a:ext cx="8001000" cy="4700587"/>
          </a:xfrm>
        </p:spPr>
        <p:txBody>
          <a:bodyPr/>
          <a:lstStyle/>
          <a:p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z="2400" smtClean="0">
                <a:effectLst/>
                <a:latin typeface="Courier New" pitchFamily="49" charset="0"/>
              </a:rPr>
              <a:t>.equals(s</a:t>
            </a:r>
            <a:r>
              <a:rPr lang="en-US" sz="2400" smtClean="0">
                <a:effectLst/>
                <a:latin typeface="Courier New" pitchFamily="49" charset="0"/>
              </a:rPr>
              <a:t>2</a:t>
            </a:r>
            <a:r>
              <a:rPr lang="th-TH" sz="2400" smtClean="0">
                <a:effectLst/>
                <a:latin typeface="Courier New" pitchFamily="49" charset="0"/>
              </a:rPr>
              <a:t>)</a:t>
            </a:r>
            <a:endParaRPr lang="th-TH" smtClean="0">
              <a:effectLst/>
            </a:endParaRPr>
          </a:p>
          <a:p>
            <a:pPr lvl="1"/>
            <a:r>
              <a:rPr lang="th-TH" i="1" smtClean="0">
                <a:solidFill>
                  <a:schemeClr val="accent1"/>
                </a:solidFill>
                <a:effectLst/>
              </a:rPr>
              <a:t>lexicographical</a:t>
            </a:r>
            <a:r>
              <a:rPr lang="th-TH" smtClean="0">
                <a:effectLst/>
              </a:rPr>
              <a:t> </a:t>
            </a:r>
            <a:r>
              <a:rPr lang="en-US" smtClean="0">
                <a:effectLst/>
                <a:cs typeface="Angsana New" pitchFamily="18" charset="-34"/>
              </a:rPr>
              <a:t>(dictionary) </a:t>
            </a:r>
            <a:r>
              <a:rPr lang="th-TH" smtClean="0">
                <a:effectLst/>
              </a:rPr>
              <a:t>comparison</a:t>
            </a:r>
          </a:p>
          <a:p>
            <a:pPr lvl="1"/>
            <a:r>
              <a:rPr lang="th-TH" smtClean="0">
                <a:effectLst/>
              </a:rPr>
              <a:t>returns true if </a:t>
            </a:r>
            <a:r>
              <a:rPr lang="th-TH" sz="2400" smtClean="0">
                <a:effectLst/>
                <a:latin typeface="Courier New" pitchFamily="49" charset="0"/>
              </a:rPr>
              <a:t>s1</a:t>
            </a:r>
            <a:r>
              <a:rPr lang="th-TH" smtClean="0">
                <a:effectLst/>
              </a:rPr>
              <a:t> and </a:t>
            </a:r>
            <a:r>
              <a:rPr lang="th-TH" sz="2400" smtClean="0">
                <a:effectLst/>
                <a:latin typeface="Courier New" pitchFamily="49" charset="0"/>
              </a:rPr>
              <a:t>s2</a:t>
            </a:r>
            <a:r>
              <a:rPr lang="th-TH" smtClean="0">
                <a:effectLst/>
              </a:rPr>
              <a:t> contain the same </a:t>
            </a:r>
            <a:r>
              <a:rPr lang="th-TH" i="1" smtClean="0">
                <a:effectLst/>
              </a:rPr>
              <a:t>text</a:t>
            </a:r>
            <a:r>
              <a:rPr lang="th-TH" smtClean="0">
                <a:effectLst/>
              </a:rPr>
              <a:t/>
            </a:r>
            <a:br>
              <a:rPr lang="th-TH" smtClean="0">
                <a:effectLst/>
              </a:rPr>
            </a:br>
            <a:endParaRPr lang="th-TH" smtClean="0">
              <a:effectLst/>
            </a:endParaRPr>
          </a:p>
          <a:p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z="2400" smtClean="0">
                <a:effectLst/>
                <a:latin typeface="Courier New" pitchFamily="49" charset="0"/>
              </a:rPr>
              <a:t> </a:t>
            </a:r>
            <a:r>
              <a:rPr lang="en-US" sz="2400" smtClean="0">
                <a:effectLst/>
                <a:latin typeface="Courier New" pitchFamily="49" charset="0"/>
              </a:rPr>
              <a:t>==</a:t>
            </a:r>
            <a:r>
              <a:rPr lang="th-TH" sz="2400" smtClean="0">
                <a:effectLst/>
                <a:latin typeface="Courier New" pitchFamily="49" charset="0"/>
              </a:rPr>
              <a:t> s</a:t>
            </a:r>
            <a:r>
              <a:rPr lang="en-US" sz="2400" smtClean="0">
                <a:effectLst/>
                <a:latin typeface="Courier New" pitchFamily="49" charset="0"/>
              </a:rPr>
              <a:t>2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returns true if </a:t>
            </a:r>
            <a:r>
              <a:rPr lang="th-TH" sz="2400" smtClean="0">
                <a:effectLst/>
                <a:latin typeface="Courier New" pitchFamily="49" charset="0"/>
              </a:rPr>
              <a:t>s1</a:t>
            </a:r>
            <a:r>
              <a:rPr lang="th-TH" smtClean="0">
                <a:effectLst/>
              </a:rPr>
              <a:t> and </a:t>
            </a:r>
            <a:r>
              <a:rPr lang="th-TH" sz="2400" smtClean="0">
                <a:effectLst/>
                <a:latin typeface="Courier New" pitchFamily="49" charset="0"/>
              </a:rPr>
              <a:t>s2</a:t>
            </a:r>
            <a:r>
              <a:rPr lang="th-TH" smtClean="0">
                <a:effectLst/>
              </a:rPr>
              <a:t> refer to the same </a:t>
            </a:r>
            <a:r>
              <a:rPr lang="th-TH" i="1" smtClean="0">
                <a:effectLst/>
              </a:rPr>
              <a:t>object</a:t>
            </a:r>
            <a:endParaRPr lang="en-US" i="1" smtClean="0">
              <a:effectLst/>
            </a:endParaRPr>
          </a:p>
          <a:p>
            <a:pPr lvl="1"/>
            <a:endParaRPr lang="en-US" i="1" smtClean="0">
              <a:effectLst/>
            </a:endParaRPr>
          </a:p>
          <a:p>
            <a:r>
              <a:rPr lang="en-AU" smtClean="0">
                <a:effectLst/>
              </a:rPr>
              <a:t>Strings should always be compared with</a:t>
            </a:r>
            <a:r>
              <a:rPr lang="en-AU" b="1" smtClean="0">
                <a:effectLst/>
              </a:rPr>
              <a:t> </a:t>
            </a:r>
            <a:r>
              <a:rPr lang="en-AU" sz="2800" smtClean="0">
                <a:effectLst/>
                <a:latin typeface="Courier New" pitchFamily="49" charset="0"/>
              </a:rPr>
              <a:t>equals().</a:t>
            </a:r>
            <a:endParaRPr lang="en-AU" smtClean="0">
              <a:effectLst/>
              <a:latin typeface="Courier New" pitchFamily="49" charset="0"/>
            </a:endParaRPr>
          </a:p>
          <a:p>
            <a:endParaRPr lang="th-TH" i="1" smtClean="0">
              <a:effectLst/>
            </a:endParaRPr>
          </a:p>
        </p:txBody>
      </p:sp>
      <p:sp>
        <p:nvSpPr>
          <p:cNvPr id="8196" name="Text Box 19"/>
          <p:cNvSpPr txBox="1">
            <a:spLocks noChangeArrowheads="1"/>
          </p:cNvSpPr>
          <p:nvPr/>
        </p:nvSpPr>
        <p:spPr bwMode="auto">
          <a:xfrm>
            <a:off x="6842125" y="62674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ffectLst/>
                <a:latin typeface="Courier New" pitchFamily="49" charset="0"/>
                <a:cs typeface="Courier New" pitchFamily="49" charset="0"/>
              </a:rPr>
              <a:t>String t1 = "foo";</a:t>
            </a:r>
            <a:br>
              <a:rPr lang="en-US" sz="28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800" smtClean="0">
                <a:effectLst/>
                <a:latin typeface="Courier New" pitchFamily="49" charset="0"/>
                <a:cs typeface="Courier New" pitchFamily="49" charset="0"/>
              </a:rPr>
              <a:t>String t2 = "foo";</a:t>
            </a:r>
            <a:br>
              <a:rPr lang="en-US" sz="2800" smtClean="0">
                <a:effectLst/>
                <a:latin typeface="Courier New" pitchFamily="49" charset="0"/>
                <a:cs typeface="Courier New" pitchFamily="49" charset="0"/>
              </a:rPr>
            </a:br>
            <a:endParaRPr lang="en-US" sz="2800" smtClean="0"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mtClean="0">
                <a:effectLst/>
              </a:rPr>
              <a:t>t1 == t2 returns false since t1 and t2 are different objects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t1.equals(t2) returns true since t1 and t2 contain the same text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7215188" y="1071563"/>
            <a:ext cx="1214437" cy="64293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"foo"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143625" y="1285875"/>
            <a:ext cx="500063" cy="2857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6143625" y="857250"/>
            <a:ext cx="423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t1</a:t>
            </a:r>
          </a:p>
        </p:txBody>
      </p:sp>
      <p:cxnSp>
        <p:nvCxnSpPr>
          <p:cNvPr id="9222" name="Straight Arrow Connector 6"/>
          <p:cNvCxnSpPr>
            <a:cxnSpLocks noChangeShapeType="1"/>
            <a:endCxn id="4" idx="2"/>
          </p:cNvCxnSpPr>
          <p:nvPr/>
        </p:nvCxnSpPr>
        <p:spPr bwMode="auto">
          <a:xfrm flipV="1">
            <a:off x="6357938" y="1392238"/>
            <a:ext cx="857250" cy="365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Oval 7"/>
          <p:cNvSpPr/>
          <p:nvPr/>
        </p:nvSpPr>
        <p:spPr bwMode="auto">
          <a:xfrm>
            <a:off x="7215188" y="2143125"/>
            <a:ext cx="1214437" cy="64293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"foo"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143625" y="2357438"/>
            <a:ext cx="500063" cy="2857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225" name="TextBox 9"/>
          <p:cNvSpPr txBox="1">
            <a:spLocks noChangeArrowheads="1"/>
          </p:cNvSpPr>
          <p:nvPr/>
        </p:nvSpPr>
        <p:spPr bwMode="auto">
          <a:xfrm>
            <a:off x="6143625" y="1928813"/>
            <a:ext cx="4238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cxnSp>
        <p:nvCxnSpPr>
          <p:cNvPr id="9226" name="Straight Arrow Connector 10"/>
          <p:cNvCxnSpPr>
            <a:cxnSpLocks noChangeShapeType="1"/>
            <a:endCxn id="8" idx="2"/>
          </p:cNvCxnSpPr>
          <p:nvPr/>
        </p:nvCxnSpPr>
        <p:spPr bwMode="auto">
          <a:xfrm flipV="1">
            <a:off x="6357938" y="2463800"/>
            <a:ext cx="857250" cy="365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5813" y="1714500"/>
            <a:ext cx="7772400" cy="4114800"/>
          </a:xfrm>
        </p:spPr>
        <p:txBody>
          <a:bodyPr/>
          <a:lstStyle/>
          <a:p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z="2400" smtClean="0">
                <a:effectLst/>
                <a:latin typeface="Courier New" pitchFamily="49" charset="0"/>
              </a:rPr>
              <a:t>.compareTo(s</a:t>
            </a:r>
            <a:r>
              <a:rPr lang="en-US" sz="2400" smtClean="0">
                <a:effectLst/>
                <a:latin typeface="Courier New" pitchFamily="49" charset="0"/>
              </a:rPr>
              <a:t>2</a:t>
            </a:r>
            <a:r>
              <a:rPr lang="th-TH" sz="2400" smtClean="0">
                <a:effectLst/>
                <a:latin typeface="Courier New" pitchFamily="49" charset="0"/>
              </a:rPr>
              <a:t>)</a:t>
            </a:r>
          </a:p>
          <a:p>
            <a:pPr lvl="1"/>
            <a:r>
              <a:rPr lang="th-TH" smtClean="0">
                <a:effectLst/>
              </a:rPr>
              <a:t>returns </a:t>
            </a:r>
            <a:r>
              <a:rPr lang="en-US" smtClean="0">
                <a:effectLst/>
              </a:rPr>
              <a:t>0</a:t>
            </a:r>
            <a:r>
              <a:rPr lang="th-TH" smtClean="0">
                <a:effectLst/>
              </a:rPr>
              <a:t> if </a:t>
            </a:r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mtClean="0">
                <a:effectLst/>
              </a:rPr>
              <a:t> and </a:t>
            </a:r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2</a:t>
            </a:r>
            <a:r>
              <a:rPr lang="th-TH" smtClean="0">
                <a:effectLst/>
              </a:rPr>
              <a:t> are equal</a:t>
            </a:r>
          </a:p>
          <a:p>
            <a:pPr lvl="1"/>
            <a:r>
              <a:rPr lang="th-TH" smtClean="0">
                <a:effectLst/>
              </a:rPr>
              <a:t>returns &lt; </a:t>
            </a:r>
            <a:r>
              <a:rPr lang="en-US" smtClean="0">
                <a:effectLst/>
              </a:rPr>
              <a:t>0</a:t>
            </a:r>
            <a:r>
              <a:rPr lang="th-TH" smtClean="0">
                <a:effectLst/>
              </a:rPr>
              <a:t> if </a:t>
            </a:r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mtClean="0">
                <a:effectLst/>
              </a:rPr>
              <a:t> &lt; </a:t>
            </a:r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2</a:t>
            </a:r>
            <a:r>
              <a:rPr lang="th-TH" smtClean="0">
                <a:effectLst/>
              </a:rPr>
              <a:t>;   &gt; </a:t>
            </a:r>
            <a:r>
              <a:rPr lang="en-US" smtClean="0">
                <a:effectLst/>
              </a:rPr>
              <a:t>0</a:t>
            </a:r>
            <a:r>
              <a:rPr lang="th-TH" smtClean="0">
                <a:effectLst/>
              </a:rPr>
              <a:t> if </a:t>
            </a:r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mtClean="0">
                <a:effectLst/>
              </a:rPr>
              <a:t> &gt; </a:t>
            </a:r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2</a:t>
            </a:r>
            <a:r>
              <a:rPr lang="th-TH" smtClean="0">
                <a:effectLst/>
              </a:rPr>
              <a:t/>
            </a:r>
            <a:br>
              <a:rPr lang="th-TH" smtClean="0">
                <a:effectLst/>
              </a:rPr>
            </a:br>
            <a:endParaRPr lang="th-TH" smtClean="0">
              <a:effectLst/>
            </a:endParaRPr>
          </a:p>
          <a:p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z="2400" smtClean="0">
                <a:effectLst/>
                <a:latin typeface="Courier New" pitchFamily="49" charset="0"/>
              </a:rPr>
              <a:t>.startsWith(</a:t>
            </a:r>
            <a:r>
              <a:rPr lang="en-US" sz="2400" smtClean="0">
                <a:effectLst/>
                <a:latin typeface="Courier New" pitchFamily="49" charset="0"/>
              </a:rPr>
              <a:t>"</a:t>
            </a:r>
            <a:r>
              <a:rPr lang="th-TH" sz="2400" smtClean="0">
                <a:effectLst/>
                <a:latin typeface="Courier New" pitchFamily="49" charset="0"/>
              </a:rPr>
              <a:t>text</a:t>
            </a:r>
            <a:r>
              <a:rPr lang="en-US" sz="2400" smtClean="0">
                <a:effectLst/>
                <a:latin typeface="Courier New" pitchFamily="49" charset="0"/>
              </a:rPr>
              <a:t>"</a:t>
            </a:r>
            <a:r>
              <a:rPr lang="th-TH" sz="2400" smtClean="0">
                <a:effectLst/>
                <a:latin typeface="Courier New" pitchFamily="49" charset="0"/>
              </a:rPr>
              <a:t>)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returns </a:t>
            </a:r>
            <a:r>
              <a:rPr lang="th-TH" sz="2400" smtClean="0">
                <a:effectLst/>
                <a:latin typeface="Courier New" pitchFamily="49" charset="0"/>
              </a:rPr>
              <a:t>true</a:t>
            </a:r>
            <a:r>
              <a:rPr lang="th-TH" smtClean="0">
                <a:effectLst/>
              </a:rPr>
              <a:t> if </a:t>
            </a:r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mtClean="0">
                <a:effectLst/>
              </a:rPr>
              <a:t> starts with </a:t>
            </a:r>
            <a:r>
              <a:rPr lang="th-TH" sz="2400" smtClean="0">
                <a:effectLst/>
                <a:latin typeface="Courier New" pitchFamily="49" charset="0"/>
              </a:rPr>
              <a:t>“text”</a:t>
            </a:r>
            <a:r>
              <a:rPr lang="th-TH" smtClean="0">
                <a:effectLst/>
              </a:rPr>
              <a:t/>
            </a:r>
            <a:br>
              <a:rPr lang="th-TH" smtClean="0">
                <a:effectLst/>
              </a:rPr>
            </a:br>
            <a:endParaRPr lang="th-TH" smtClean="0">
              <a:effectLst/>
            </a:endParaRPr>
          </a:p>
          <a:p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z="2400" smtClean="0">
                <a:effectLst/>
                <a:latin typeface="Courier New" pitchFamily="49" charset="0"/>
              </a:rPr>
              <a:t>.endsWith(</a:t>
            </a:r>
            <a:r>
              <a:rPr lang="en-US" sz="2400" smtClean="0">
                <a:effectLst/>
                <a:latin typeface="Courier New" pitchFamily="49" charset="0"/>
              </a:rPr>
              <a:t>"</a:t>
            </a:r>
            <a:r>
              <a:rPr lang="th-TH" sz="2400" smtClean="0">
                <a:effectLst/>
                <a:latin typeface="Courier New" pitchFamily="49" charset="0"/>
              </a:rPr>
              <a:t>text</a:t>
            </a:r>
            <a:r>
              <a:rPr lang="en-US" sz="2400" smtClean="0">
                <a:effectLst/>
                <a:latin typeface="Courier New" pitchFamily="49" charset="0"/>
              </a:rPr>
              <a:t>"</a:t>
            </a:r>
            <a:r>
              <a:rPr lang="th-TH" sz="2400" smtClean="0">
                <a:effectLst/>
                <a:latin typeface="Courier New" pitchFamily="49" charset="0"/>
              </a:rPr>
              <a:t>)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returns true if </a:t>
            </a:r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mtClean="0">
                <a:effectLst/>
              </a:rPr>
              <a:t> ends with </a:t>
            </a:r>
            <a:r>
              <a:rPr lang="th-TH" sz="2400" smtClean="0">
                <a:effectLst/>
                <a:latin typeface="Courier New" pitchFamily="49" charset="0"/>
              </a:rPr>
              <a:t>“text”</a:t>
            </a:r>
          </a:p>
        </p:txBody>
      </p:sp>
      <p:sp>
        <p:nvSpPr>
          <p:cNvPr id="10243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Comparing Strings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Locating Things in Strings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114800"/>
          </a:xfrm>
        </p:spPr>
        <p:txBody>
          <a:bodyPr/>
          <a:lstStyle/>
          <a:p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z="2400" smtClean="0">
                <a:effectLst/>
                <a:latin typeface="Courier New" pitchFamily="49" charset="0"/>
              </a:rPr>
              <a:t>.indexOf(</a:t>
            </a:r>
            <a:r>
              <a:rPr lang="en-US" sz="2400" smtClean="0">
                <a:effectLst/>
                <a:latin typeface="Courier New" pitchFamily="49" charset="0"/>
              </a:rPr>
              <a:t>'</a:t>
            </a:r>
            <a:r>
              <a:rPr lang="th-TH" sz="2400" smtClean="0">
                <a:effectLst/>
                <a:latin typeface="Courier New" pitchFamily="49" charset="0"/>
              </a:rPr>
              <a:t>c</a:t>
            </a:r>
            <a:r>
              <a:rPr lang="en-US" sz="2400" smtClean="0">
                <a:effectLst/>
                <a:latin typeface="Courier New" pitchFamily="49" charset="0"/>
              </a:rPr>
              <a:t>'</a:t>
            </a:r>
            <a:r>
              <a:rPr lang="th-TH" sz="2400" smtClean="0">
                <a:effectLst/>
                <a:latin typeface="Courier New" pitchFamily="49" charset="0"/>
              </a:rPr>
              <a:t>)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returns index position of </a:t>
            </a:r>
            <a:r>
              <a:rPr lang="th-TH" i="1" smtClean="0">
                <a:effectLst/>
              </a:rPr>
              <a:t>first</a:t>
            </a:r>
            <a:r>
              <a:rPr lang="th-TH" smtClean="0">
                <a:effectLst/>
              </a:rPr>
              <a:t> </a:t>
            </a:r>
            <a:r>
              <a:rPr lang="th-TH" sz="2400" smtClean="0">
                <a:effectLst/>
                <a:latin typeface="Courier New" pitchFamily="49" charset="0"/>
              </a:rPr>
              <a:t>‘c’</a:t>
            </a:r>
            <a:r>
              <a:rPr lang="th-TH" smtClean="0">
                <a:effectLst/>
              </a:rPr>
              <a:t> in </a:t>
            </a:r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mtClean="0">
                <a:effectLst/>
              </a:rPr>
              <a:t>, otherwise -</a:t>
            </a:r>
            <a:r>
              <a:rPr lang="en-US" smtClean="0">
                <a:effectLst/>
              </a:rPr>
              <a:t>1</a:t>
            </a:r>
            <a:r>
              <a:rPr lang="th-TH" smtClean="0">
                <a:effectLst/>
              </a:rPr>
              <a:t/>
            </a:r>
            <a:br>
              <a:rPr lang="th-TH" smtClean="0">
                <a:effectLst/>
              </a:rPr>
            </a:br>
            <a:endParaRPr lang="th-TH" smtClean="0">
              <a:effectLst/>
            </a:endParaRPr>
          </a:p>
          <a:p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z="2400" smtClean="0">
                <a:effectLst/>
                <a:latin typeface="Courier New" pitchFamily="49" charset="0"/>
              </a:rPr>
              <a:t>.lastIndexOf(</a:t>
            </a:r>
            <a:r>
              <a:rPr lang="en-US" sz="2400" smtClean="0">
                <a:effectLst/>
                <a:latin typeface="Courier New" pitchFamily="49" charset="0"/>
              </a:rPr>
              <a:t>'</a:t>
            </a:r>
            <a:r>
              <a:rPr lang="th-TH" sz="2400" smtClean="0">
                <a:effectLst/>
                <a:latin typeface="Courier New" pitchFamily="49" charset="0"/>
              </a:rPr>
              <a:t>c</a:t>
            </a:r>
            <a:r>
              <a:rPr lang="en-US" sz="2400" smtClean="0">
                <a:effectLst/>
                <a:latin typeface="Courier New" pitchFamily="49" charset="0"/>
              </a:rPr>
              <a:t>'</a:t>
            </a:r>
            <a:r>
              <a:rPr lang="th-TH" sz="2400" smtClean="0">
                <a:effectLst/>
                <a:latin typeface="Courier New" pitchFamily="49" charset="0"/>
              </a:rPr>
              <a:t>)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returns index position of </a:t>
            </a:r>
            <a:r>
              <a:rPr lang="th-TH" i="1" smtClean="0">
                <a:effectLst/>
              </a:rPr>
              <a:t>last</a:t>
            </a:r>
            <a:r>
              <a:rPr lang="th-TH" smtClean="0">
                <a:effectLst/>
              </a:rPr>
              <a:t> </a:t>
            </a:r>
            <a:r>
              <a:rPr lang="th-TH" sz="2400" smtClean="0">
                <a:effectLst/>
                <a:latin typeface="Courier New" pitchFamily="49" charset="0"/>
              </a:rPr>
              <a:t>‘c’</a:t>
            </a:r>
            <a:r>
              <a:rPr lang="th-TH" smtClean="0">
                <a:effectLst/>
              </a:rPr>
              <a:t> in </a:t>
            </a:r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mtClean="0">
                <a:effectLst/>
              </a:rPr>
              <a:t>, otherwise -</a:t>
            </a:r>
            <a:r>
              <a:rPr lang="en-US" smtClean="0">
                <a:effectLst/>
              </a:rPr>
              <a:t>1</a:t>
            </a:r>
            <a:r>
              <a:rPr lang="th-TH" smtClean="0">
                <a:effectLst/>
              </a:rPr>
              <a:t/>
            </a:r>
            <a:br>
              <a:rPr lang="th-TH" smtClean="0">
                <a:effectLst/>
              </a:rPr>
            </a:br>
            <a:endParaRPr lang="th-TH" smtClean="0">
              <a:effectLst/>
            </a:endParaRPr>
          </a:p>
          <a:p>
            <a:r>
              <a:rPr lang="th-TH" smtClean="0">
                <a:effectLst/>
              </a:rPr>
              <a:t>Both of these can also take string arguments:</a:t>
            </a:r>
          </a:p>
          <a:p>
            <a:pPr lvl="1"/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z="2400" smtClean="0">
                <a:effectLst/>
                <a:latin typeface="Courier New" pitchFamily="49" charset="0"/>
              </a:rPr>
              <a:t>.indexOf(</a:t>
            </a:r>
            <a:r>
              <a:rPr lang="en-US" sz="2400" smtClean="0">
                <a:effectLst/>
                <a:latin typeface="Courier New" pitchFamily="49" charset="0"/>
              </a:rPr>
              <a:t>"</a:t>
            </a:r>
            <a:r>
              <a:rPr lang="th-TH" sz="2400" smtClean="0">
                <a:effectLst/>
                <a:latin typeface="Courier New" pitchFamily="49" charset="0"/>
              </a:rPr>
              <a:t>text</a:t>
            </a:r>
            <a:r>
              <a:rPr lang="en-US" sz="2400" smtClean="0">
                <a:effectLst/>
                <a:latin typeface="Courier New" pitchFamily="49" charset="0"/>
              </a:rPr>
              <a:t>"</a:t>
            </a:r>
            <a:r>
              <a:rPr lang="th-TH" sz="2400" smtClean="0">
                <a:effectLst/>
                <a:latin typeface="Courier New" pitchFamily="49" charset="0"/>
              </a:rPr>
              <a:t>)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329363" y="1371600"/>
            <a:ext cx="21288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/>
              <a:t>for text analysis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Extracting Substrings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z="2400" smtClean="0">
                <a:effectLst/>
                <a:latin typeface="Courier New" pitchFamily="49" charset="0"/>
              </a:rPr>
              <a:t>.substring(</a:t>
            </a:r>
            <a:r>
              <a:rPr lang="en-US" sz="2400" smtClean="0">
                <a:effectLst/>
                <a:latin typeface="Courier New" pitchFamily="49" charset="0"/>
              </a:rPr>
              <a:t>5</a:t>
            </a:r>
            <a:r>
              <a:rPr lang="th-TH" sz="2400" smtClean="0">
                <a:effectLst/>
                <a:latin typeface="Courier New" pitchFamily="49" charset="0"/>
              </a:rPr>
              <a:t>)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returns the substring starting at index position </a:t>
            </a:r>
            <a:r>
              <a:rPr lang="en-US" smtClean="0">
                <a:effectLst/>
              </a:rPr>
              <a:t>5</a:t>
            </a:r>
            <a:r>
              <a:rPr lang="th-TH" smtClean="0">
                <a:effectLst/>
              </a:rPr>
              <a:t/>
            </a:r>
            <a:br>
              <a:rPr lang="th-TH" smtClean="0">
                <a:effectLst/>
              </a:rPr>
            </a:br>
            <a:endParaRPr lang="th-TH" smtClean="0">
              <a:effectLst/>
            </a:endParaRPr>
          </a:p>
          <a:p>
            <a:r>
              <a:rPr lang="th-TH" sz="2400" smtClean="0">
                <a:effectLst/>
                <a:latin typeface="Courier New" pitchFamily="49" charset="0"/>
              </a:rPr>
              <a:t>s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z="2400" smtClean="0">
                <a:effectLst/>
                <a:latin typeface="Courier New" pitchFamily="49" charset="0"/>
              </a:rPr>
              <a:t>.substring(</a:t>
            </a:r>
            <a:r>
              <a:rPr lang="en-US" sz="2400" smtClean="0">
                <a:effectLst/>
                <a:latin typeface="Courier New" pitchFamily="49" charset="0"/>
              </a:rPr>
              <a:t>1</a:t>
            </a:r>
            <a:r>
              <a:rPr lang="th-TH" sz="2400" smtClean="0">
                <a:effectLst/>
                <a:latin typeface="Courier New" pitchFamily="49" charset="0"/>
              </a:rPr>
              <a:t>, </a:t>
            </a:r>
            <a:r>
              <a:rPr lang="en-US" sz="2400" smtClean="0">
                <a:effectLst/>
                <a:latin typeface="Courier New" pitchFamily="49" charset="0"/>
              </a:rPr>
              <a:t>4</a:t>
            </a:r>
            <a:r>
              <a:rPr lang="th-TH" sz="2400" smtClean="0">
                <a:effectLst/>
                <a:latin typeface="Courier New" pitchFamily="49" charset="0"/>
              </a:rPr>
              <a:t>)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returns substring between positions </a:t>
            </a:r>
            <a:r>
              <a:rPr lang="en-US" smtClean="0">
                <a:effectLst/>
              </a:rPr>
              <a:t>1</a:t>
            </a:r>
            <a:r>
              <a:rPr lang="th-TH" smtClean="0">
                <a:effectLst/>
              </a:rPr>
              <a:t> and </a:t>
            </a:r>
            <a:r>
              <a:rPr lang="en-US" smtClean="0">
                <a:effectLst/>
              </a:rPr>
              <a:t>3</a:t>
            </a:r>
            <a:endParaRPr lang="th-TH" smtClean="0">
              <a:effectLst/>
            </a:endParaRPr>
          </a:p>
          <a:p>
            <a:pPr lvl="1"/>
            <a:r>
              <a:rPr lang="th-TH" i="1" smtClean="0">
                <a:solidFill>
                  <a:schemeClr val="accent1"/>
                </a:solidFill>
                <a:effectLst/>
              </a:rPr>
              <a:t>note</a:t>
            </a:r>
            <a:r>
              <a:rPr lang="th-TH" smtClean="0">
                <a:effectLst/>
              </a:rPr>
              <a:t>: second argument is end position + </a:t>
            </a:r>
            <a:r>
              <a:rPr lang="en-US" smtClean="0">
                <a:effectLst/>
              </a:rPr>
              <a:t>1</a:t>
            </a:r>
            <a:endParaRPr lang="th-TH" smtClean="0">
              <a:effectLst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iamonds.ppt - Diamond">
  <a:themeElements>
    <a:clrScheme name="">
      <a:dk1>
        <a:srgbClr val="919191"/>
      </a:dk1>
      <a:lt1>
        <a:srgbClr val="FFFFFF"/>
      </a:lt1>
      <a:dk2>
        <a:srgbClr val="006B61"/>
      </a:dk2>
      <a:lt2>
        <a:srgbClr val="FAFD00"/>
      </a:lt2>
      <a:accent1>
        <a:srgbClr val="8CF4EA"/>
      </a:accent1>
      <a:accent2>
        <a:srgbClr val="D073CE"/>
      </a:accent2>
      <a:accent3>
        <a:srgbClr val="AABAB7"/>
      </a:accent3>
      <a:accent4>
        <a:srgbClr val="DADADA"/>
      </a:accent4>
      <a:accent5>
        <a:srgbClr val="C5F8F3"/>
      </a:accent5>
      <a:accent6>
        <a:srgbClr val="BC68BA"/>
      </a:accent6>
      <a:hlink>
        <a:srgbClr val="D4A45A"/>
      </a:hlink>
      <a:folHlink>
        <a:srgbClr val="00B7A5"/>
      </a:folHlink>
    </a:clrScheme>
    <a:fontScheme name="diamonds.ppt - Diamon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amonds.ppt - Diamo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s.ppt - Diamo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</Template>
  <TotalTime>2058</TotalTime>
  <Words>738</Words>
  <Application>Microsoft Office PowerPoint</Application>
  <PresentationFormat>On-screen Show (4:3)</PresentationFormat>
  <Paragraphs>194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Times New Roman</vt:lpstr>
      <vt:lpstr>Arial</vt:lpstr>
      <vt:lpstr>Angsana New</vt:lpstr>
      <vt:lpstr>Monotype Sorts</vt:lpstr>
      <vt:lpstr>Courier New</vt:lpstr>
      <vt:lpstr>Trebuchet MS</vt:lpstr>
      <vt:lpstr>diamonds.ppt - Diamond</vt:lpstr>
      <vt:lpstr>242-210 PF II</vt:lpstr>
      <vt:lpstr>Topics</vt:lpstr>
      <vt:lpstr>1.  The String Class</vt:lpstr>
      <vt:lpstr>Creating a String Object</vt:lpstr>
      <vt:lpstr>Testing Strings for Equality</vt:lpstr>
      <vt:lpstr>Slide 6</vt:lpstr>
      <vt:lpstr>Comparing Strings</vt:lpstr>
      <vt:lpstr>Locating Things in Strings</vt:lpstr>
      <vt:lpstr>Extracting Substrings</vt:lpstr>
      <vt:lpstr>Changing Strings</vt:lpstr>
      <vt:lpstr>How do you Change a String?</vt:lpstr>
      <vt:lpstr>Other String Methods</vt:lpstr>
      <vt:lpstr>Strings and Arrays</vt:lpstr>
      <vt:lpstr>StringBuilder</vt:lpstr>
      <vt:lpstr>The Java API Docs</vt:lpstr>
      <vt:lpstr>2.  The InputReader Class</vt:lpstr>
      <vt:lpstr>Slide 17</vt:lpstr>
      <vt:lpstr>Combining String Ops</vt:lpstr>
      <vt:lpstr>4.  Reading Input with Scanner</vt:lpstr>
      <vt:lpstr>Read an Integer from the Keyboard</vt:lpstr>
      <vt:lpstr>Slide 21</vt:lpstr>
      <vt:lpstr>ConsoleAdd.java</vt:lpstr>
      <vt:lpstr>Usage</vt:lpstr>
      <vt:lpstr>Read floats from a File</vt:lpstr>
      <vt:lpstr>FloatsAdd.java</vt:lpstr>
      <vt:lpstr>Slide 26</vt:lpstr>
      <vt:lpstr>floats.txt Input File</vt:lpstr>
      <vt:lpstr>Usage</vt:lpstr>
      <vt:lpstr>Extract day and year from a String</vt:lpstr>
      <vt:lpstr>4.  Maps</vt:lpstr>
      <vt:lpstr>Using a Map</vt:lpstr>
      <vt:lpstr>Coding a Map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CPT (Java) and OOP</dc:title>
  <dc:creator>samit</dc:creator>
  <cp:lastModifiedBy>samit</cp:lastModifiedBy>
  <cp:revision>232</cp:revision>
  <cp:lastPrinted>2003-09-01T07:41:09Z</cp:lastPrinted>
  <dcterms:created xsi:type="dcterms:W3CDTF">2009-04-22T19:24:48Z</dcterms:created>
  <dcterms:modified xsi:type="dcterms:W3CDTF">2015-01-21T02:56:35Z</dcterms:modified>
</cp:coreProperties>
</file>