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3"/>
  </p:notesMasterIdLst>
  <p:handoutMasterIdLst>
    <p:handoutMasterId r:id="rId44"/>
  </p:handoutMasterIdLst>
  <p:sldIdLst>
    <p:sldId id="280" r:id="rId2"/>
    <p:sldId id="257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67" r:id="rId14"/>
    <p:sldId id="269" r:id="rId15"/>
    <p:sldId id="274" r:id="rId16"/>
    <p:sldId id="310" r:id="rId17"/>
    <p:sldId id="296" r:id="rId18"/>
    <p:sldId id="298" r:id="rId19"/>
    <p:sldId id="297" r:id="rId20"/>
    <p:sldId id="311" r:id="rId21"/>
    <p:sldId id="271" r:id="rId22"/>
    <p:sldId id="308" r:id="rId23"/>
    <p:sldId id="309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12" r:id="rId32"/>
    <p:sldId id="313" r:id="rId33"/>
    <p:sldId id="314" r:id="rId34"/>
    <p:sldId id="258" r:id="rId35"/>
    <p:sldId id="259" r:id="rId36"/>
    <p:sldId id="260" r:id="rId37"/>
    <p:sldId id="265" r:id="rId38"/>
    <p:sldId id="315" r:id="rId39"/>
    <p:sldId id="272" r:id="rId40"/>
    <p:sldId id="273" r:id="rId41"/>
    <p:sldId id="276" r:id="rId42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45" autoAdjust="0"/>
    <p:restoredTop sz="86377" autoAdjust="0"/>
  </p:normalViewPr>
  <p:slideViewPr>
    <p:cSldViewPr>
      <p:cViewPr varScale="1">
        <p:scale>
          <a:sx n="94" d="100"/>
          <a:sy n="94" d="100"/>
        </p:scale>
        <p:origin x="-1637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656"/>
    </p:cViewPr>
  </p:sorterViewPr>
  <p:notesViewPr>
    <p:cSldViewPr>
      <p:cViewPr>
        <p:scale>
          <a:sx n="100" d="100"/>
          <a:sy n="100" d="100"/>
        </p:scale>
        <p:origin x="-1110" y="2790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52609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241-211 OOP (Java): More Inheritance/9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08613" y="9431338"/>
            <a:ext cx="12604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fld id="{BC44069E-D8C1-4ABC-9B8B-D4C0F1EAA8E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" pitchFamily="1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" pitchFamily="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68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" pitchFamily="1" charset="0"/>
              </a:defRPr>
            </a:lvl1pPr>
          </a:lstStyle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368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" pitchFamily="18" charset="0"/>
              </a:defRPr>
            </a:lvl1pPr>
          </a:lstStyle>
          <a:p>
            <a:fld id="{2FCD9220-96D3-4B3E-9C6E-C292793F5B1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4716463"/>
            <a:ext cx="4725988" cy="4456112"/>
          </a:xfrm>
          <a:noFill/>
          <a:ln/>
        </p:spPr>
        <p:txBody>
          <a:bodyPr lIns="91031" tIns="44717" rIns="91031" bIns="44717"/>
          <a:lstStyle/>
          <a:p>
            <a:endParaRPr lang="en-US" smtClean="0"/>
          </a:p>
        </p:txBody>
      </p:sp>
      <p:sp>
        <p:nvSpPr>
          <p:cNvPr id="21507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012825" y="862013"/>
            <a:ext cx="4643438" cy="3484562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419100"/>
            <a:ext cx="1944687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8166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875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Times New Roman" pitchFamily="18" charset="0"/>
              <a:buChar char="•"/>
              <a:defRPr/>
            </a:lvl1pPr>
            <a:lvl3pPr>
              <a:buFont typeface="Arial" pitchFamily="34" charset="0"/>
              <a:buChar char="•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00050" y="209550"/>
            <a:ext cx="1525588" cy="1525588"/>
            <a:chOff x="252" y="132"/>
            <a:chExt cx="961" cy="961"/>
          </a:xfrm>
        </p:grpSpPr>
        <p:sp>
          <p:nvSpPr>
            <p:cNvPr id="1032" name="Freeform 3"/>
            <p:cNvSpPr>
              <a:spLocks/>
            </p:cNvSpPr>
            <p:nvPr/>
          </p:nvSpPr>
          <p:spPr bwMode="auto">
            <a:xfrm>
              <a:off x="348" y="228"/>
              <a:ext cx="769" cy="769"/>
            </a:xfrm>
            <a:custGeom>
              <a:avLst/>
              <a:gdLst>
                <a:gd name="T0" fmla="*/ 384 w 769"/>
                <a:gd name="T1" fmla="*/ 0 h 769"/>
                <a:gd name="T2" fmla="*/ 0 w 769"/>
                <a:gd name="T3" fmla="*/ 384 h 769"/>
                <a:gd name="T4" fmla="*/ 384 w 769"/>
                <a:gd name="T5" fmla="*/ 768 h 769"/>
                <a:gd name="T6" fmla="*/ 768 w 769"/>
                <a:gd name="T7" fmla="*/ 384 h 769"/>
                <a:gd name="T8" fmla="*/ 384 w 769"/>
                <a:gd name="T9" fmla="*/ 0 h 7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9" h="769">
                  <a:moveTo>
                    <a:pt x="384" y="0"/>
                  </a:moveTo>
                  <a:lnTo>
                    <a:pt x="0" y="384"/>
                  </a:lnTo>
                  <a:lnTo>
                    <a:pt x="384" y="768"/>
                  </a:lnTo>
                  <a:lnTo>
                    <a:pt x="768" y="384"/>
                  </a:lnTo>
                  <a:lnTo>
                    <a:pt x="384" y="0"/>
                  </a:lnTo>
                </a:path>
              </a:pathLst>
            </a:custGeom>
            <a:solidFill>
              <a:srgbClr val="00B7A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auto">
            <a:xfrm>
              <a:off x="732" y="132"/>
              <a:ext cx="481" cy="481"/>
            </a:xfrm>
            <a:custGeom>
              <a:avLst/>
              <a:gdLst>
                <a:gd name="T0" fmla="*/ 0 w 481"/>
                <a:gd name="T1" fmla="*/ 96 h 481"/>
                <a:gd name="T2" fmla="*/ 0 w 481"/>
                <a:gd name="T3" fmla="*/ 0 h 481"/>
                <a:gd name="T4" fmla="*/ 480 w 481"/>
                <a:gd name="T5" fmla="*/ 480 h 481"/>
                <a:gd name="T6" fmla="*/ 384 w 481"/>
                <a:gd name="T7" fmla="*/ 480 h 481"/>
                <a:gd name="T8" fmla="*/ 0 w 481"/>
                <a:gd name="T9" fmla="*/ 96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0" y="96"/>
                  </a:moveTo>
                  <a:lnTo>
                    <a:pt x="0" y="0"/>
                  </a:lnTo>
                  <a:lnTo>
                    <a:pt x="480" y="480"/>
                  </a:lnTo>
                  <a:lnTo>
                    <a:pt x="384" y="480"/>
                  </a:lnTo>
                  <a:lnTo>
                    <a:pt x="0" y="96"/>
                  </a:lnTo>
                </a:path>
              </a:pathLst>
            </a:custGeom>
            <a:solidFill>
              <a:srgbClr val="14D1B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auto">
            <a:xfrm>
              <a:off x="252" y="132"/>
              <a:ext cx="481" cy="481"/>
            </a:xfrm>
            <a:custGeom>
              <a:avLst/>
              <a:gdLst>
                <a:gd name="T0" fmla="*/ 480 w 481"/>
                <a:gd name="T1" fmla="*/ 0 h 481"/>
                <a:gd name="T2" fmla="*/ 480 w 481"/>
                <a:gd name="T3" fmla="*/ 96 h 481"/>
                <a:gd name="T4" fmla="*/ 96 w 481"/>
                <a:gd name="T5" fmla="*/ 480 h 481"/>
                <a:gd name="T6" fmla="*/ 0 w 481"/>
                <a:gd name="T7" fmla="*/ 480 h 481"/>
                <a:gd name="T8" fmla="*/ 480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480" y="0"/>
                  </a:moveTo>
                  <a:lnTo>
                    <a:pt x="480" y="96"/>
                  </a:lnTo>
                  <a:lnTo>
                    <a:pt x="96" y="480"/>
                  </a:lnTo>
                  <a:lnTo>
                    <a:pt x="0" y="480"/>
                  </a:lnTo>
                  <a:lnTo>
                    <a:pt x="480" y="0"/>
                  </a:lnTo>
                </a:path>
              </a:pathLst>
            </a:custGeom>
            <a:solidFill>
              <a:srgbClr val="8CF4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auto">
            <a:xfrm>
              <a:off x="732" y="612"/>
              <a:ext cx="481" cy="481"/>
            </a:xfrm>
            <a:custGeom>
              <a:avLst/>
              <a:gdLst>
                <a:gd name="T0" fmla="*/ 384 w 481"/>
                <a:gd name="T1" fmla="*/ 0 h 481"/>
                <a:gd name="T2" fmla="*/ 480 w 481"/>
                <a:gd name="T3" fmla="*/ 0 h 481"/>
                <a:gd name="T4" fmla="*/ 0 w 481"/>
                <a:gd name="T5" fmla="*/ 480 h 481"/>
                <a:gd name="T6" fmla="*/ 0 w 481"/>
                <a:gd name="T7" fmla="*/ 384 h 481"/>
                <a:gd name="T8" fmla="*/ 384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384" y="0"/>
                  </a:moveTo>
                  <a:lnTo>
                    <a:pt x="480" y="0"/>
                  </a:lnTo>
                  <a:lnTo>
                    <a:pt x="0" y="480"/>
                  </a:lnTo>
                  <a:lnTo>
                    <a:pt x="0" y="384"/>
                  </a:lnTo>
                  <a:lnTo>
                    <a:pt x="384" y="0"/>
                  </a:lnTo>
                </a:path>
              </a:pathLst>
            </a:custGeom>
            <a:solidFill>
              <a:srgbClr val="00968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7"/>
            <p:cNvSpPr>
              <a:spLocks/>
            </p:cNvSpPr>
            <p:nvPr/>
          </p:nvSpPr>
          <p:spPr bwMode="auto">
            <a:xfrm>
              <a:off x="252" y="612"/>
              <a:ext cx="481" cy="481"/>
            </a:xfrm>
            <a:custGeom>
              <a:avLst/>
              <a:gdLst>
                <a:gd name="T0" fmla="*/ 96 w 481"/>
                <a:gd name="T1" fmla="*/ 0 h 481"/>
                <a:gd name="T2" fmla="*/ 480 w 481"/>
                <a:gd name="T3" fmla="*/ 384 h 481"/>
                <a:gd name="T4" fmla="*/ 480 w 481"/>
                <a:gd name="T5" fmla="*/ 480 h 481"/>
                <a:gd name="T6" fmla="*/ 0 w 481"/>
                <a:gd name="T7" fmla="*/ 0 h 481"/>
                <a:gd name="T8" fmla="*/ 96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96" y="0"/>
                  </a:moveTo>
                  <a:lnTo>
                    <a:pt x="480" y="384"/>
                  </a:lnTo>
                  <a:lnTo>
                    <a:pt x="480" y="480"/>
                  </a:ln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solidFill>
              <a:srgbClr val="006B6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5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875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850900" y="6486525"/>
            <a:ext cx="4041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242-210 Programming Fundamentals 2</a:t>
            </a:r>
            <a:r>
              <a:rPr lang="th-TH" sz="1400" dirty="0" smtClean="0"/>
              <a:t>:</a:t>
            </a:r>
            <a:r>
              <a:rPr lang="en-US" sz="1400" dirty="0" smtClean="0"/>
              <a:t> Inheritance/8</a:t>
            </a:r>
            <a:endParaRPr lang="th-TH" sz="1400" dirty="0" smtClean="0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8664575" y="6486525"/>
            <a:ext cx="3873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B34EFAE9-0B44-406C-8C0B-8390E408FB6F}" type="slidenum">
              <a:rPr lang="en-US" sz="1400"/>
              <a:pPr algn="r"/>
              <a:t>‹#›</a:t>
            </a:fld>
            <a:endParaRPr lang="th-TH" sz="1400"/>
          </a:p>
        </p:txBody>
      </p:sp>
      <p:pic>
        <p:nvPicPr>
          <p:cNvPr id="1031" name="Picture 13" descr="Icon Coe 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600" y="6324600"/>
            <a:ext cx="660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v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8050" y="381000"/>
            <a:ext cx="8007350" cy="1104900"/>
          </a:xfrm>
          <a:noFill/>
          <a:ln w="9525"/>
        </p:spPr>
        <p:txBody>
          <a:bodyPr/>
          <a:lstStyle/>
          <a:p>
            <a:r>
              <a:rPr lang="en-GB" smtClean="0">
                <a:effectLst/>
              </a:rPr>
              <a:t>242-210 F II</a:t>
            </a:r>
            <a:endParaRPr lang="th-TH" smtClean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4000500"/>
            <a:ext cx="6934200" cy="2309813"/>
          </a:xfrm>
          <a:noFill/>
          <a:ln w="9525"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mtClean="0">
                <a:effectLst/>
              </a:rPr>
              <a:t>Objectives</a:t>
            </a:r>
          </a:p>
          <a:p>
            <a:pPr lvl="1"/>
            <a:r>
              <a:rPr lang="en-US" smtClean="0">
                <a:effectLst/>
              </a:rPr>
              <a:t>the use of super, overriding, method polymorphism (dynamic binding), protected access, toString()</a:t>
            </a:r>
            <a:endParaRPr lang="th-TH" smtClean="0">
              <a:effectLst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19238" y="1290638"/>
            <a:ext cx="633412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Semester </a:t>
            </a:r>
            <a:r>
              <a:rPr lang="en-US"/>
              <a:t>2, 2012-2013</a:t>
            </a:r>
            <a:endParaRPr lang="th-TH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057400" y="2895600"/>
            <a:ext cx="4768850" cy="6508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600"/>
              <a:t>8.  More on Inheritance</a:t>
            </a:r>
            <a:endParaRPr lang="th-TH" sz="3600"/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6372225" y="6440488"/>
            <a:ext cx="24225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/>
              <a:t>Original Slides by Dr. Andrew Davison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Compilation and Execution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81200"/>
            <a:ext cx="4941888" cy="2617788"/>
          </a:xfrm>
          <a:noFill/>
          <a:ln w="9525"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	$ javac Student.java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$ javac GradStudent.java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$ javac TestStuds.java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$ java TestStuds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TestStuds Output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</a:rPr>
              <a:t>	</a:t>
            </a:r>
            <a:r>
              <a:rPr lang="th-TH" sz="2000" smtClean="0">
                <a:effectLst/>
                <a:latin typeface="Courier New" pitchFamily="49" charset="0"/>
              </a:rPr>
              <a:t>$ java TestStuds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Student s</a:t>
            </a:r>
            <a:r>
              <a:rPr lang="en-US" sz="2000" smtClean="0">
                <a:effectLst/>
                <a:latin typeface="Courier New" pitchFamily="49" charset="0"/>
              </a:rPr>
              <a:t>1</a:t>
            </a: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Student: Jane Doe, </a:t>
            </a:r>
            <a:r>
              <a:rPr lang="en-US" sz="2000" smtClean="0">
                <a:effectLst/>
                <a:latin typeface="Courier New" pitchFamily="49" charset="0"/>
              </a:rPr>
              <a:t>100</a:t>
            </a:r>
            <a:r>
              <a:rPr lang="th-TH" sz="2000" smtClean="0">
                <a:effectLst/>
                <a:latin typeface="Courier New" pitchFamily="49" charset="0"/>
              </a:rPr>
              <a:t>, </a:t>
            </a:r>
            <a:r>
              <a:rPr lang="en-US" sz="2000" smtClean="0">
                <a:effectLst/>
                <a:latin typeface="Courier New" pitchFamily="49" charset="0"/>
              </a:rPr>
              <a:t>1</a:t>
            </a: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Year </a:t>
            </a:r>
            <a:r>
              <a:rPr lang="en-US" sz="2000" smtClean="0">
                <a:effectLst/>
                <a:latin typeface="Courier New" pitchFamily="49" charset="0"/>
              </a:rPr>
              <a:t>1</a:t>
            </a: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Grad student gs</a:t>
            </a:r>
            <a:r>
              <a:rPr lang="en-US" sz="2000" smtClean="0">
                <a:effectLst/>
                <a:latin typeface="Courier New" pitchFamily="49" charset="0"/>
              </a:rPr>
              <a:t>1</a:t>
            </a: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GradStudent: John Smith, </a:t>
            </a:r>
            <a:r>
              <a:rPr lang="en-US" sz="2000" smtClean="0">
                <a:effectLst/>
                <a:latin typeface="Courier New" pitchFamily="49" charset="0"/>
              </a:rPr>
              <a:t>200</a:t>
            </a:r>
            <a:r>
              <a:rPr lang="th-TH" sz="2000" smtClean="0">
                <a:effectLst/>
                <a:latin typeface="Courier New" pitchFamily="49" charset="0"/>
              </a:rPr>
              <a:t>, </a:t>
            </a:r>
            <a:r>
              <a:rPr lang="en-US" sz="2000" smtClean="0">
                <a:effectLst/>
                <a:latin typeface="Courier New" pitchFamily="49" charset="0"/>
              </a:rPr>
              <a:t>4</a:t>
            </a:r>
            <a:r>
              <a:rPr lang="th-TH" sz="2000" smtClean="0">
                <a:effectLst/>
                <a:latin typeface="Courier New" pitchFamily="49" charset="0"/>
              </a:rPr>
              <a:t>, Pharmacy,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			Retail Thesis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Year </a:t>
            </a:r>
            <a:r>
              <a:rPr lang="en-US" sz="2000" smtClean="0">
                <a:effectLst/>
                <a:latin typeface="Courier New" pitchFamily="49" charset="0"/>
              </a:rPr>
              <a:t>4</a:t>
            </a: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: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// see later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3"/>
          <p:cNvSpPr>
            <a:spLocks noChangeArrowheads="1"/>
          </p:cNvSpPr>
          <p:nvPr/>
        </p:nvSpPr>
        <p:spPr bwMode="auto">
          <a:xfrm>
            <a:off x="5243513" y="2816225"/>
            <a:ext cx="3336925" cy="34210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5363" name="Rectangle 12"/>
          <p:cNvSpPr>
            <a:spLocks noChangeArrowheads="1"/>
          </p:cNvSpPr>
          <p:nvPr/>
        </p:nvSpPr>
        <p:spPr bwMode="auto">
          <a:xfrm>
            <a:off x="887413" y="2755900"/>
            <a:ext cx="3336925" cy="20891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Objects </a:t>
            </a:r>
            <a:r>
              <a:rPr lang="en-US" smtClean="0">
                <a:effectLst/>
              </a:rPr>
              <a:t>Diagrams</a:t>
            </a:r>
            <a:endParaRPr lang="th-TH" smtClean="0">
              <a:effectLst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2371725" y="3005138"/>
            <a:ext cx="801688" cy="4079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922338" y="2949575"/>
            <a:ext cx="1449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student_id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2495550" y="2987675"/>
            <a:ext cx="638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100</a:t>
            </a:r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2370138" y="3633788"/>
            <a:ext cx="801687" cy="4079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1576388" y="3590925"/>
            <a:ext cx="704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year</a:t>
            </a: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2608263" y="361632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1</a:t>
            </a: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2378075" y="4244975"/>
            <a:ext cx="1584325" cy="4079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5372" name="Rectangle 10"/>
          <p:cNvSpPr>
            <a:spLocks noChangeArrowheads="1"/>
          </p:cNvSpPr>
          <p:nvPr/>
        </p:nvSpPr>
        <p:spPr bwMode="auto">
          <a:xfrm>
            <a:off x="1584325" y="4202113"/>
            <a:ext cx="8397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name</a:t>
            </a: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2374900" y="4227513"/>
            <a:ext cx="15763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“Jane Doe”</a:t>
            </a: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323850" y="1628775"/>
            <a:ext cx="1458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cs typeface="Angsana New" pitchFamily="18" charset="-34"/>
              </a:rPr>
              <a:t>Student </a:t>
            </a:r>
            <a:r>
              <a:rPr lang="th-TH"/>
              <a:t>s1</a:t>
            </a:r>
          </a:p>
        </p:txBody>
      </p:sp>
      <p:sp>
        <p:nvSpPr>
          <p:cNvPr id="15375" name="Rectangle 14"/>
          <p:cNvSpPr>
            <a:spLocks noChangeArrowheads="1"/>
          </p:cNvSpPr>
          <p:nvPr/>
        </p:nvSpPr>
        <p:spPr bwMode="auto">
          <a:xfrm>
            <a:off x="6727825" y="3065463"/>
            <a:ext cx="801688" cy="4079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5278438" y="3009900"/>
            <a:ext cx="1449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student_id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851650" y="3048000"/>
            <a:ext cx="638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200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26238" y="3694113"/>
            <a:ext cx="801687" cy="4079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5932488" y="3651250"/>
            <a:ext cx="704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year</a:t>
            </a:r>
          </a:p>
        </p:txBody>
      </p:sp>
      <p:sp>
        <p:nvSpPr>
          <p:cNvPr id="15380" name="Rectangle 19"/>
          <p:cNvSpPr>
            <a:spLocks noChangeArrowheads="1"/>
          </p:cNvSpPr>
          <p:nvPr/>
        </p:nvSpPr>
        <p:spPr bwMode="auto">
          <a:xfrm>
            <a:off x="6964363" y="367665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4</a:t>
            </a:r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6734175" y="4305300"/>
            <a:ext cx="1758950" cy="4079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5382" name="Rectangle 21"/>
          <p:cNvSpPr>
            <a:spLocks noChangeArrowheads="1"/>
          </p:cNvSpPr>
          <p:nvPr/>
        </p:nvSpPr>
        <p:spPr bwMode="auto">
          <a:xfrm>
            <a:off x="5940425" y="4262438"/>
            <a:ext cx="8397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name</a:t>
            </a:r>
          </a:p>
        </p:txBody>
      </p:sp>
      <p:sp>
        <p:nvSpPr>
          <p:cNvPr id="15383" name="Rectangle 22"/>
          <p:cNvSpPr>
            <a:spLocks noChangeArrowheads="1"/>
          </p:cNvSpPr>
          <p:nvPr/>
        </p:nvSpPr>
        <p:spPr bwMode="auto">
          <a:xfrm>
            <a:off x="6705600" y="4287838"/>
            <a:ext cx="18303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“John Smith”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3708400" y="1700213"/>
            <a:ext cx="2220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cs typeface="Angsana New" pitchFamily="18" charset="-34"/>
              </a:rPr>
              <a:t>GradStudent </a:t>
            </a:r>
            <a:r>
              <a:rPr lang="th-TH"/>
              <a:t>gs1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6704013" y="4959350"/>
            <a:ext cx="1646237" cy="4079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6000750" y="4916488"/>
            <a:ext cx="704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dept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6646863" y="4941888"/>
            <a:ext cx="16684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“Pharmacy”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6491288" y="5627688"/>
            <a:ext cx="1976437" cy="4079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5608638" y="5584825"/>
            <a:ext cx="874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thesis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6486525" y="5595938"/>
            <a:ext cx="20478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“Retail Thesis”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5219700" y="2133600"/>
            <a:ext cx="792163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5392" name="Freeform 32"/>
          <p:cNvSpPr>
            <a:spLocks/>
          </p:cNvSpPr>
          <p:nvPr/>
        </p:nvSpPr>
        <p:spPr bwMode="auto">
          <a:xfrm>
            <a:off x="5724525" y="2349500"/>
            <a:ext cx="792163" cy="431800"/>
          </a:xfrm>
          <a:custGeom>
            <a:avLst/>
            <a:gdLst>
              <a:gd name="T0" fmla="*/ 0 w 499"/>
              <a:gd name="T1" fmla="*/ 0 h 272"/>
              <a:gd name="T2" fmla="*/ 2147483646 w 499"/>
              <a:gd name="T3" fmla="*/ 2147483646 h 272"/>
              <a:gd name="T4" fmla="*/ 2147483646 w 499"/>
              <a:gd name="T5" fmla="*/ 2147483646 h 272"/>
              <a:gd name="T6" fmla="*/ 0 60000 65536"/>
              <a:gd name="T7" fmla="*/ 0 60000 65536"/>
              <a:gd name="T8" fmla="*/ 0 60000 65536"/>
              <a:gd name="T9" fmla="*/ 0 w 499"/>
              <a:gd name="T10" fmla="*/ 0 h 272"/>
              <a:gd name="T11" fmla="*/ 499 w 499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272">
                <a:moveTo>
                  <a:pt x="0" y="0"/>
                </a:moveTo>
                <a:cubicBezTo>
                  <a:pt x="162" y="0"/>
                  <a:pt x="325" y="0"/>
                  <a:pt x="408" y="45"/>
                </a:cubicBezTo>
                <a:cubicBezTo>
                  <a:pt x="491" y="90"/>
                  <a:pt x="495" y="181"/>
                  <a:pt x="499" y="27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971550" y="2060575"/>
            <a:ext cx="792163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5394" name="Freeform 34"/>
          <p:cNvSpPr>
            <a:spLocks/>
          </p:cNvSpPr>
          <p:nvPr/>
        </p:nvSpPr>
        <p:spPr bwMode="auto">
          <a:xfrm>
            <a:off x="1476375" y="2276475"/>
            <a:ext cx="792163" cy="431800"/>
          </a:xfrm>
          <a:custGeom>
            <a:avLst/>
            <a:gdLst>
              <a:gd name="T0" fmla="*/ 0 w 499"/>
              <a:gd name="T1" fmla="*/ 0 h 272"/>
              <a:gd name="T2" fmla="*/ 2147483646 w 499"/>
              <a:gd name="T3" fmla="*/ 2147483646 h 272"/>
              <a:gd name="T4" fmla="*/ 2147483646 w 499"/>
              <a:gd name="T5" fmla="*/ 2147483646 h 272"/>
              <a:gd name="T6" fmla="*/ 0 60000 65536"/>
              <a:gd name="T7" fmla="*/ 0 60000 65536"/>
              <a:gd name="T8" fmla="*/ 0 60000 65536"/>
              <a:gd name="T9" fmla="*/ 0 w 499"/>
              <a:gd name="T10" fmla="*/ 0 h 272"/>
              <a:gd name="T11" fmla="*/ 499 w 499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272">
                <a:moveTo>
                  <a:pt x="0" y="0"/>
                </a:moveTo>
                <a:cubicBezTo>
                  <a:pt x="162" y="0"/>
                  <a:pt x="325" y="0"/>
                  <a:pt x="408" y="45"/>
                </a:cubicBezTo>
                <a:cubicBezTo>
                  <a:pt x="491" y="90"/>
                  <a:pt x="495" y="181"/>
                  <a:pt x="499" y="27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5916613" y="6284913"/>
            <a:ext cx="2543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GradStudent object</a:t>
            </a:r>
            <a:endParaRPr lang="en-GB">
              <a:cs typeface="Angsana New" pitchFamily="18" charset="-34"/>
            </a:endParaRP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1774825" y="4868863"/>
            <a:ext cx="193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Student object</a:t>
            </a:r>
            <a:endParaRPr lang="en-GB">
              <a:cs typeface="Angsana New" pitchFamily="18" charset="-34"/>
            </a:endParaRPr>
          </a:p>
        </p:txBody>
      </p:sp>
      <p:pic>
        <p:nvPicPr>
          <p:cNvPr id="153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4214813"/>
            <a:ext cx="534987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3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5143500"/>
            <a:ext cx="785812" cy="1001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Method Lookup for s1.toString()</a:t>
            </a: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742950" y="2852738"/>
            <a:ext cx="1462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Student s1</a:t>
            </a:r>
            <a:endParaRPr lang="en-GB">
              <a:cs typeface="Angsana New" pitchFamily="18" charset="-34"/>
            </a:endParaRPr>
          </a:p>
        </p:txBody>
      </p:sp>
      <p:sp>
        <p:nvSpPr>
          <p:cNvPr id="16388" name="Rectangle 12"/>
          <p:cNvSpPr>
            <a:spLocks noChangeArrowheads="1"/>
          </p:cNvSpPr>
          <p:nvPr/>
        </p:nvSpPr>
        <p:spPr bwMode="auto">
          <a:xfrm>
            <a:off x="2255838" y="4292600"/>
            <a:ext cx="1452562" cy="909638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Student</a:t>
            </a:r>
          </a:p>
          <a:p>
            <a:pPr algn="ctr"/>
            <a:r>
              <a:rPr lang="en-US"/>
              <a:t>object</a:t>
            </a:r>
          </a:p>
        </p:txBody>
      </p:sp>
      <p:sp>
        <p:nvSpPr>
          <p:cNvPr id="16389" name="Rectangle 9"/>
          <p:cNvSpPr>
            <a:spLocks noChangeArrowheads="1"/>
          </p:cNvSpPr>
          <p:nvPr/>
        </p:nvSpPr>
        <p:spPr bwMode="auto">
          <a:xfrm>
            <a:off x="1247775" y="3284538"/>
            <a:ext cx="863600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6390" name="Freeform 10"/>
          <p:cNvSpPr>
            <a:spLocks/>
          </p:cNvSpPr>
          <p:nvPr/>
        </p:nvSpPr>
        <p:spPr bwMode="auto">
          <a:xfrm>
            <a:off x="1679575" y="3441700"/>
            <a:ext cx="863600" cy="850900"/>
          </a:xfrm>
          <a:custGeom>
            <a:avLst/>
            <a:gdLst>
              <a:gd name="T0" fmla="*/ 0 w 544"/>
              <a:gd name="T1" fmla="*/ 2147483646 h 536"/>
              <a:gd name="T2" fmla="*/ 2147483646 w 544"/>
              <a:gd name="T3" fmla="*/ 2147483646 h 536"/>
              <a:gd name="T4" fmla="*/ 2147483646 w 544"/>
              <a:gd name="T5" fmla="*/ 2147483646 h 536"/>
              <a:gd name="T6" fmla="*/ 0 60000 65536"/>
              <a:gd name="T7" fmla="*/ 0 60000 65536"/>
              <a:gd name="T8" fmla="*/ 0 60000 65536"/>
              <a:gd name="T9" fmla="*/ 0 w 544"/>
              <a:gd name="T10" fmla="*/ 0 h 536"/>
              <a:gd name="T11" fmla="*/ 544 w 544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536">
                <a:moveTo>
                  <a:pt x="0" y="37"/>
                </a:moveTo>
                <a:cubicBezTo>
                  <a:pt x="158" y="18"/>
                  <a:pt x="317" y="0"/>
                  <a:pt x="408" y="83"/>
                </a:cubicBezTo>
                <a:cubicBezTo>
                  <a:pt x="499" y="166"/>
                  <a:pt x="521" y="461"/>
                  <a:pt x="544" y="5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16391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1628775"/>
            <a:ext cx="3600450" cy="2700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392" name="Line 12"/>
          <p:cNvSpPr>
            <a:spLocks noChangeShapeType="1"/>
          </p:cNvSpPr>
          <p:nvPr/>
        </p:nvSpPr>
        <p:spPr bwMode="auto">
          <a:xfrm flipV="1">
            <a:off x="3708400" y="3644900"/>
            <a:ext cx="1439863" cy="9366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3997325" y="4292600"/>
            <a:ext cx="1511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instance of</a:t>
            </a:r>
            <a:endParaRPr lang="en-GB"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Method Lookup for gs1.toString()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5143500" y="5084763"/>
            <a:ext cx="36766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chemeClr val="tx2"/>
                </a:solidFill>
              </a:rPr>
              <a:t>Overriding</a:t>
            </a:r>
            <a:r>
              <a:rPr lang="en-US"/>
              <a:t>: use the first version of toString() found in the inheritance hierarchy.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742950" y="2852738"/>
            <a:ext cx="2224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GradStudent gs1</a:t>
            </a:r>
            <a:endParaRPr lang="en-GB">
              <a:cs typeface="Angsana New" pitchFamily="18" charset="-34"/>
            </a:endParaRP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1979613" y="4292600"/>
            <a:ext cx="1728787" cy="9096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GradStudent</a:t>
            </a:r>
          </a:p>
          <a:p>
            <a:pPr algn="ctr"/>
            <a:r>
              <a:rPr lang="en-US"/>
              <a:t>object</a:t>
            </a:r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1247775" y="3284538"/>
            <a:ext cx="863600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7415" name="Freeform 10"/>
          <p:cNvSpPr>
            <a:spLocks/>
          </p:cNvSpPr>
          <p:nvPr/>
        </p:nvSpPr>
        <p:spPr bwMode="auto">
          <a:xfrm>
            <a:off x="1679575" y="3441700"/>
            <a:ext cx="863600" cy="850900"/>
          </a:xfrm>
          <a:custGeom>
            <a:avLst/>
            <a:gdLst>
              <a:gd name="T0" fmla="*/ 0 w 544"/>
              <a:gd name="T1" fmla="*/ 2147483646 h 536"/>
              <a:gd name="T2" fmla="*/ 2147483646 w 544"/>
              <a:gd name="T3" fmla="*/ 2147483646 h 536"/>
              <a:gd name="T4" fmla="*/ 2147483646 w 544"/>
              <a:gd name="T5" fmla="*/ 2147483646 h 536"/>
              <a:gd name="T6" fmla="*/ 0 60000 65536"/>
              <a:gd name="T7" fmla="*/ 0 60000 65536"/>
              <a:gd name="T8" fmla="*/ 0 60000 65536"/>
              <a:gd name="T9" fmla="*/ 0 w 544"/>
              <a:gd name="T10" fmla="*/ 0 h 536"/>
              <a:gd name="T11" fmla="*/ 544 w 544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536">
                <a:moveTo>
                  <a:pt x="0" y="37"/>
                </a:moveTo>
                <a:cubicBezTo>
                  <a:pt x="158" y="18"/>
                  <a:pt x="317" y="0"/>
                  <a:pt x="408" y="83"/>
                </a:cubicBezTo>
                <a:cubicBezTo>
                  <a:pt x="499" y="166"/>
                  <a:pt x="521" y="461"/>
                  <a:pt x="544" y="5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 flipV="1">
            <a:off x="3708400" y="4508500"/>
            <a:ext cx="2232025" cy="730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3997325" y="4556125"/>
            <a:ext cx="1511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instance of</a:t>
            </a:r>
            <a:endParaRPr lang="en-GB">
              <a:cs typeface="Angsana New" pitchFamily="18" charset="-34"/>
            </a:endParaRPr>
          </a:p>
        </p:txBody>
      </p:sp>
      <p:pic>
        <p:nvPicPr>
          <p:cNvPr id="1741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425" y="1703388"/>
            <a:ext cx="2028825" cy="3024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Super Calls in Methods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Overridden methods are hidden ...</a:t>
            </a:r>
          </a:p>
          <a:p>
            <a:r>
              <a:rPr lang="en-US" smtClean="0">
                <a:effectLst/>
              </a:rPr>
              <a:t>... but we still want to be able to call them.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An overridden method </a:t>
            </a:r>
            <a:r>
              <a:rPr lang="en-US" i="1" smtClean="0">
                <a:solidFill>
                  <a:schemeClr val="tx2"/>
                </a:solidFill>
                <a:effectLst/>
              </a:rPr>
              <a:t>can</a:t>
            </a:r>
            <a:r>
              <a:rPr lang="en-US" smtClean="0">
                <a:effectLst/>
              </a:rPr>
              <a:t> be called from the method that overrides it with:</a:t>
            </a:r>
          </a:p>
          <a:p>
            <a:pPr lvl="1">
              <a:buFontTx/>
              <a:buNone/>
            </a:pPr>
            <a:r>
              <a:rPr lang="en-US" sz="2400" smtClean="0">
                <a:effectLst/>
                <a:latin typeface="Courier New" pitchFamily="49" charset="0"/>
              </a:rPr>
              <a:t>			super.method(...)</a:t>
            </a:r>
          </a:p>
          <a:p>
            <a:pPr lvl="1"/>
            <a:r>
              <a:rPr lang="en-US" smtClean="0">
                <a:effectLst/>
              </a:rPr>
              <a:t>compare with the use of </a:t>
            </a:r>
            <a:r>
              <a:rPr lang="en-US" sz="2400" smtClean="0">
                <a:effectLst/>
                <a:latin typeface="Courier New" pitchFamily="49" charset="0"/>
              </a:rPr>
              <a:t>super</a:t>
            </a:r>
            <a:r>
              <a:rPr lang="en-US" smtClean="0">
                <a:effectLst/>
              </a:rPr>
              <a:t> in constructors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sz="4000" smtClean="0">
                <a:effectLst/>
              </a:rPr>
              <a:t>Method Lookup for gs1.year_group()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5257800" y="5270500"/>
            <a:ext cx="33766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Move up the inheritance</a:t>
            </a:r>
          </a:p>
          <a:p>
            <a:r>
              <a:rPr lang="en-US"/>
              <a:t>hierarchy until a suitable</a:t>
            </a:r>
          </a:p>
          <a:p>
            <a:r>
              <a:rPr lang="en-US"/>
              <a:t>method is found.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742950" y="2852738"/>
            <a:ext cx="2244725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GradStudent gs1</a:t>
            </a:r>
            <a:endParaRPr lang="en-GB">
              <a:cs typeface="Angsana New" pitchFamily="18" charset="-34"/>
            </a:endParaRPr>
          </a:p>
        </p:txBody>
      </p:sp>
      <p:sp>
        <p:nvSpPr>
          <p:cNvPr id="19461" name="Rectangle 12"/>
          <p:cNvSpPr>
            <a:spLocks noChangeArrowheads="1"/>
          </p:cNvSpPr>
          <p:nvPr/>
        </p:nvSpPr>
        <p:spPr bwMode="auto">
          <a:xfrm>
            <a:off x="1979613" y="4292600"/>
            <a:ext cx="1728787" cy="9096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GradStudent</a:t>
            </a:r>
          </a:p>
          <a:p>
            <a:pPr algn="ctr"/>
            <a:r>
              <a:rPr lang="en-US"/>
              <a:t>object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1247775" y="3284538"/>
            <a:ext cx="863600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9463" name="Freeform 8"/>
          <p:cNvSpPr>
            <a:spLocks/>
          </p:cNvSpPr>
          <p:nvPr/>
        </p:nvSpPr>
        <p:spPr bwMode="auto">
          <a:xfrm>
            <a:off x="1679575" y="3441700"/>
            <a:ext cx="863600" cy="850900"/>
          </a:xfrm>
          <a:custGeom>
            <a:avLst/>
            <a:gdLst>
              <a:gd name="T0" fmla="*/ 0 w 544"/>
              <a:gd name="T1" fmla="*/ 2147483646 h 536"/>
              <a:gd name="T2" fmla="*/ 2147483646 w 544"/>
              <a:gd name="T3" fmla="*/ 2147483646 h 536"/>
              <a:gd name="T4" fmla="*/ 2147483646 w 544"/>
              <a:gd name="T5" fmla="*/ 2147483646 h 536"/>
              <a:gd name="T6" fmla="*/ 0 60000 65536"/>
              <a:gd name="T7" fmla="*/ 0 60000 65536"/>
              <a:gd name="T8" fmla="*/ 0 60000 65536"/>
              <a:gd name="T9" fmla="*/ 0 w 544"/>
              <a:gd name="T10" fmla="*/ 0 h 536"/>
              <a:gd name="T11" fmla="*/ 544 w 544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536">
                <a:moveTo>
                  <a:pt x="0" y="37"/>
                </a:moveTo>
                <a:cubicBezTo>
                  <a:pt x="158" y="18"/>
                  <a:pt x="317" y="0"/>
                  <a:pt x="408" y="83"/>
                </a:cubicBezTo>
                <a:cubicBezTo>
                  <a:pt x="499" y="166"/>
                  <a:pt x="521" y="461"/>
                  <a:pt x="544" y="5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 flipV="1">
            <a:off x="3708400" y="4508500"/>
            <a:ext cx="2232025" cy="730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3997325" y="4556125"/>
            <a:ext cx="1511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instance of</a:t>
            </a:r>
            <a:endParaRPr lang="en-GB">
              <a:cs typeface="Angsana New" pitchFamily="18" charset="-34"/>
            </a:endParaRPr>
          </a:p>
        </p:txBody>
      </p:sp>
      <p:pic>
        <p:nvPicPr>
          <p:cNvPr id="19466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425" y="1703388"/>
            <a:ext cx="2028825" cy="3024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TestStuds.java Continued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1981200"/>
            <a:ext cx="8032750" cy="4114800"/>
          </a:xfrm>
          <a:noFill/>
          <a:ln w="9525"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	    	: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Student stud;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</a:t>
            </a:r>
            <a:r>
              <a:rPr lang="th-TH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stud = gs1;		// refer to subclass</a:t>
            </a: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System.out.println("Student stud");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System.out.println(</a:t>
            </a:r>
            <a:r>
              <a:rPr lang="en-US" sz="2000" smtClean="0">
                <a:effectLst/>
                <a:latin typeface="Courier New" pitchFamily="49" charset="0"/>
              </a:rPr>
              <a:t> </a:t>
            </a:r>
            <a:r>
              <a:rPr lang="th-TH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stud.toString</a:t>
            </a:r>
            <a:r>
              <a:rPr lang="th-TH" sz="2000" smtClean="0">
                <a:effectLst/>
                <a:latin typeface="Courier New" pitchFamily="49" charset="0"/>
              </a:rPr>
              <a:t>()</a:t>
            </a:r>
            <a:r>
              <a:rPr lang="en-US" sz="2000" smtClean="0">
                <a:effectLst/>
                <a:latin typeface="Courier New" pitchFamily="49" charset="0"/>
              </a:rPr>
              <a:t> </a:t>
            </a:r>
            <a:r>
              <a:rPr lang="th-TH" sz="2000" smtClean="0">
                <a:effectLst/>
                <a:latin typeface="Courier New" pitchFamily="49" charset="0"/>
              </a:rPr>
              <a:t>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System.out.println("Year " +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		</a:t>
            </a:r>
            <a:r>
              <a:rPr lang="en-US" sz="2000" smtClean="0">
                <a:effectLst/>
                <a:latin typeface="Courier New" pitchFamily="49" charset="0"/>
              </a:rPr>
              <a:t>     </a:t>
            </a:r>
            <a:r>
              <a:rPr lang="th-TH" sz="2000" smtClean="0">
                <a:effectLst/>
                <a:latin typeface="Courier New" pitchFamily="49" charset="0"/>
              </a:rPr>
              <a:t>stud.year_group());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}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} // end of TestStuds class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2"/>
          <p:cNvSpPr>
            <a:spLocks noChangeArrowheads="1"/>
          </p:cNvSpPr>
          <p:nvPr/>
        </p:nvSpPr>
        <p:spPr bwMode="auto">
          <a:xfrm>
            <a:off x="4259263" y="2205038"/>
            <a:ext cx="3336925" cy="34210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Objects </a:t>
            </a:r>
            <a:r>
              <a:rPr lang="en-US" smtClean="0">
                <a:effectLst/>
              </a:rPr>
              <a:t>Diagram</a:t>
            </a:r>
            <a:endParaRPr lang="th-TH" smtClean="0">
              <a:effectLst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5743575" y="2454275"/>
            <a:ext cx="801688" cy="4079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294188" y="2398713"/>
            <a:ext cx="1449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student_id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867400" y="2436813"/>
            <a:ext cx="638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200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741988" y="3082925"/>
            <a:ext cx="801687" cy="4079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4948238" y="3040063"/>
            <a:ext cx="704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year</a:t>
            </a: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5980113" y="3065463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4</a:t>
            </a: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5749925" y="3694113"/>
            <a:ext cx="1758950" cy="4079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4956175" y="3651250"/>
            <a:ext cx="8397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name</a:t>
            </a:r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5716588" y="3676650"/>
            <a:ext cx="1830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“John Smith”</a:t>
            </a:r>
          </a:p>
        </p:txBody>
      </p:sp>
      <p:sp>
        <p:nvSpPr>
          <p:cNvPr id="22541" name="Rectangle 14"/>
          <p:cNvSpPr>
            <a:spLocks noChangeArrowheads="1"/>
          </p:cNvSpPr>
          <p:nvPr/>
        </p:nvSpPr>
        <p:spPr bwMode="auto">
          <a:xfrm>
            <a:off x="5719763" y="4348163"/>
            <a:ext cx="1646237" cy="4079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5016500" y="4305300"/>
            <a:ext cx="704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dept</a:t>
            </a:r>
          </a:p>
        </p:txBody>
      </p:sp>
      <p:sp>
        <p:nvSpPr>
          <p:cNvPr id="22543" name="Rectangle 16"/>
          <p:cNvSpPr>
            <a:spLocks noChangeArrowheads="1"/>
          </p:cNvSpPr>
          <p:nvPr/>
        </p:nvSpPr>
        <p:spPr bwMode="auto">
          <a:xfrm>
            <a:off x="5716588" y="4330700"/>
            <a:ext cx="16684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“Pharmacy”</a:t>
            </a:r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auto">
          <a:xfrm>
            <a:off x="5507038" y="5016500"/>
            <a:ext cx="1976437" cy="4079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2545" name="Rectangle 18"/>
          <p:cNvSpPr>
            <a:spLocks noChangeArrowheads="1"/>
          </p:cNvSpPr>
          <p:nvPr/>
        </p:nvSpPr>
        <p:spPr bwMode="auto">
          <a:xfrm>
            <a:off x="4624388" y="4973638"/>
            <a:ext cx="874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thesis</a:t>
            </a:r>
          </a:p>
        </p:txBody>
      </p:sp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5487988" y="4984750"/>
            <a:ext cx="20478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“Retail Thesis”</a:t>
            </a:r>
          </a:p>
        </p:txBody>
      </p:sp>
      <p:sp>
        <p:nvSpPr>
          <p:cNvPr id="22547" name="Rectangle 20"/>
          <p:cNvSpPr>
            <a:spLocks noChangeArrowheads="1"/>
          </p:cNvSpPr>
          <p:nvPr/>
        </p:nvSpPr>
        <p:spPr bwMode="auto">
          <a:xfrm>
            <a:off x="1042988" y="3681413"/>
            <a:ext cx="1695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cs typeface="Angsana New" pitchFamily="18" charset="-34"/>
              </a:rPr>
              <a:t>Student </a:t>
            </a:r>
            <a:r>
              <a:rPr lang="th-TH"/>
              <a:t>stud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1331913" y="4473575"/>
            <a:ext cx="2446337" cy="83026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gs1 and </a:t>
            </a:r>
            <a:r>
              <a:rPr lang="th-TH"/>
              <a:t>stud refer</a:t>
            </a:r>
            <a:endParaRPr lang="th-TH">
              <a:cs typeface="Angsana New" pitchFamily="18" charset="-34"/>
            </a:endParaRPr>
          </a:p>
          <a:p>
            <a:r>
              <a:rPr lang="th-TH"/>
              <a:t>to the </a:t>
            </a:r>
            <a:r>
              <a:rPr lang="th-TH" b="1">
                <a:solidFill>
                  <a:srgbClr val="FFFF00"/>
                </a:solidFill>
              </a:rPr>
              <a:t>same</a:t>
            </a:r>
            <a:r>
              <a:rPr lang="th-TH"/>
              <a:t> object</a:t>
            </a:r>
          </a:p>
        </p:txBody>
      </p:sp>
      <p:sp>
        <p:nvSpPr>
          <p:cNvPr id="22549" name="Rectangle 24"/>
          <p:cNvSpPr>
            <a:spLocks noChangeArrowheads="1"/>
          </p:cNvSpPr>
          <p:nvPr/>
        </p:nvSpPr>
        <p:spPr bwMode="auto">
          <a:xfrm>
            <a:off x="539750" y="2817813"/>
            <a:ext cx="2220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cs typeface="Angsana New" pitchFamily="18" charset="-34"/>
              </a:rPr>
              <a:t>GradStudent </a:t>
            </a:r>
            <a:r>
              <a:rPr lang="th-TH"/>
              <a:t>gs1</a:t>
            </a:r>
          </a:p>
        </p:txBody>
      </p:sp>
      <p:sp>
        <p:nvSpPr>
          <p:cNvPr id="22550" name="Rectangle 24"/>
          <p:cNvSpPr>
            <a:spLocks noChangeArrowheads="1"/>
          </p:cNvSpPr>
          <p:nvPr/>
        </p:nvSpPr>
        <p:spPr bwMode="auto">
          <a:xfrm>
            <a:off x="2743200" y="2865438"/>
            <a:ext cx="792163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2551" name="Rectangle 26"/>
          <p:cNvSpPr>
            <a:spLocks noChangeArrowheads="1"/>
          </p:cNvSpPr>
          <p:nvPr/>
        </p:nvSpPr>
        <p:spPr bwMode="auto">
          <a:xfrm>
            <a:off x="2784475" y="3752850"/>
            <a:ext cx="792163" cy="36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2552" name="Line 28"/>
          <p:cNvSpPr>
            <a:spLocks noChangeShapeType="1"/>
          </p:cNvSpPr>
          <p:nvPr/>
        </p:nvSpPr>
        <p:spPr bwMode="auto">
          <a:xfrm>
            <a:off x="3360738" y="3033713"/>
            <a:ext cx="865187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Line 29"/>
          <p:cNvSpPr>
            <a:spLocks noChangeShapeType="1"/>
          </p:cNvSpPr>
          <p:nvPr/>
        </p:nvSpPr>
        <p:spPr bwMode="auto">
          <a:xfrm flipV="1">
            <a:off x="3360738" y="3825875"/>
            <a:ext cx="865187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Text Box 30"/>
          <p:cNvSpPr txBox="1">
            <a:spLocks noChangeArrowheads="1"/>
          </p:cNvSpPr>
          <p:nvPr/>
        </p:nvSpPr>
        <p:spPr bwMode="auto">
          <a:xfrm>
            <a:off x="4643438" y="5635625"/>
            <a:ext cx="2543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GradStudent object</a:t>
            </a:r>
            <a:endParaRPr lang="en-GB">
              <a:cs typeface="Angsana New" pitchFamily="18" charset="-34"/>
            </a:endParaRPr>
          </a:p>
        </p:txBody>
      </p:sp>
      <p:pic>
        <p:nvPicPr>
          <p:cNvPr id="2255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0" y="3714750"/>
            <a:ext cx="785813" cy="1001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Output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7391400" cy="3733800"/>
          </a:xfrm>
          <a:noFill/>
          <a:ln w="9525"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	Student stud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Grad Student: John Smith, 200, 4, Pharmacy,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			Retail Thesis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Year 4</a:t>
            </a:r>
            <a:br>
              <a:rPr lang="th-TH" sz="2000" smtClean="0">
                <a:effectLst/>
                <a:latin typeface="Courier New" pitchFamily="49" charset="0"/>
              </a:rPr>
            </a:br>
            <a:endParaRPr lang="th-TH" sz="2000" smtClean="0">
              <a:effectLst/>
              <a:latin typeface="Courier New" pitchFamily="49" charset="0"/>
            </a:endParaRPr>
          </a:p>
          <a:p>
            <a:endParaRPr lang="th-TH" sz="2000" smtClean="0">
              <a:effectLst/>
              <a:latin typeface="Courier New" pitchFamily="49" charset="0"/>
            </a:endParaRPr>
          </a:p>
          <a:p>
            <a:pPr>
              <a:buFont typeface="Courier New" pitchFamily="49" charset="0"/>
              <a:buChar char="o"/>
            </a:pPr>
            <a:r>
              <a:rPr lang="th-TH" smtClean="0">
                <a:effectLst/>
              </a:rPr>
              <a:t>Even though </a:t>
            </a:r>
            <a:r>
              <a:rPr lang="th-TH" sz="2400" smtClean="0">
                <a:effectLst/>
                <a:latin typeface="Courier New" pitchFamily="49" charset="0"/>
              </a:rPr>
              <a:t>stud</a:t>
            </a:r>
            <a:r>
              <a:rPr lang="th-TH" smtClean="0">
                <a:effectLst/>
              </a:rPr>
              <a:t> is of type </a:t>
            </a:r>
            <a:r>
              <a:rPr lang="th-TH" sz="2400" smtClean="0">
                <a:effectLst/>
                <a:latin typeface="Courier New" pitchFamily="49" charset="0"/>
              </a:rPr>
              <a:t>Student</a:t>
            </a:r>
            <a:r>
              <a:rPr lang="th-TH" smtClean="0">
                <a:effectLst/>
              </a:rPr>
              <a:t>, it can refer to a </a:t>
            </a:r>
            <a:r>
              <a:rPr lang="th-TH" sz="2400" smtClean="0">
                <a:effectLst/>
                <a:latin typeface="Courier New" pitchFamily="49" charset="0"/>
              </a:rPr>
              <a:t>GradStudent</a:t>
            </a:r>
            <a:r>
              <a:rPr lang="th-TH" smtClean="0">
                <a:effectLst/>
              </a:rPr>
              <a:t> object</a:t>
            </a:r>
          </a:p>
          <a:p>
            <a:pPr lvl="1"/>
            <a:r>
              <a:rPr lang="th-TH" smtClean="0">
                <a:effectLst/>
              </a:rPr>
              <a:t>because </a:t>
            </a:r>
            <a:r>
              <a:rPr lang="th-TH" sz="2400" smtClean="0">
                <a:effectLst/>
                <a:latin typeface="Courier New" pitchFamily="49" charset="0"/>
              </a:rPr>
              <a:t>GradStudent</a:t>
            </a:r>
            <a:r>
              <a:rPr lang="th-TH" smtClean="0">
                <a:effectLst/>
              </a:rPr>
              <a:t> is a subclass of </a:t>
            </a:r>
            <a:r>
              <a:rPr lang="th-TH" sz="2400" smtClean="0">
                <a:effectLst/>
                <a:latin typeface="Courier New" pitchFamily="49" charset="0"/>
              </a:rPr>
              <a:t>Student</a:t>
            </a:r>
            <a:endParaRPr lang="th-TH" smtClean="0">
              <a:effectLst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Topics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1.  Students Example</a:t>
            </a:r>
          </a:p>
          <a:p>
            <a:r>
              <a:rPr lang="en-US" smtClean="0">
                <a:effectLst/>
              </a:rPr>
              <a:t>2.  Method Polymorphism</a:t>
            </a:r>
          </a:p>
          <a:p>
            <a:r>
              <a:rPr lang="en-US" smtClean="0">
                <a:effectLst/>
              </a:rPr>
              <a:t>3.  Extends and Private</a:t>
            </a:r>
          </a:p>
          <a:p>
            <a:r>
              <a:rPr lang="en-US" smtClean="0">
                <a:effectLst/>
              </a:rPr>
              <a:t>4.  DoME v.2 Output Problem</a:t>
            </a:r>
          </a:p>
          <a:p>
            <a:r>
              <a:rPr lang="en-US" smtClean="0">
                <a:effectLst/>
              </a:rPr>
              <a:t>5.  The Object Class's Methods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Method Lookup of stud.toString()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5257800" y="5270500"/>
            <a:ext cx="33766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chemeClr val="tx2"/>
                </a:solidFill>
              </a:rPr>
              <a:t>Overriding</a:t>
            </a:r>
            <a:r>
              <a:rPr lang="en-US"/>
              <a:t> again: use the first version found.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742950" y="2852738"/>
            <a:ext cx="16986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Student stud</a:t>
            </a:r>
            <a:endParaRPr lang="en-GB">
              <a:cs typeface="Angsana New" pitchFamily="18" charset="-34"/>
            </a:endParaRPr>
          </a:p>
        </p:txBody>
      </p:sp>
      <p:sp>
        <p:nvSpPr>
          <p:cNvPr id="24581" name="Rectangle 12"/>
          <p:cNvSpPr>
            <a:spLocks noChangeArrowheads="1"/>
          </p:cNvSpPr>
          <p:nvPr/>
        </p:nvSpPr>
        <p:spPr bwMode="auto">
          <a:xfrm>
            <a:off x="1979613" y="4292600"/>
            <a:ext cx="1728787" cy="9096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GradStudent</a:t>
            </a:r>
          </a:p>
          <a:p>
            <a:pPr algn="ctr"/>
            <a:r>
              <a:rPr lang="en-US"/>
              <a:t>object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1247775" y="3284538"/>
            <a:ext cx="863600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4583" name="Freeform 8"/>
          <p:cNvSpPr>
            <a:spLocks/>
          </p:cNvSpPr>
          <p:nvPr/>
        </p:nvSpPr>
        <p:spPr bwMode="auto">
          <a:xfrm>
            <a:off x="1679575" y="3441700"/>
            <a:ext cx="863600" cy="850900"/>
          </a:xfrm>
          <a:custGeom>
            <a:avLst/>
            <a:gdLst>
              <a:gd name="T0" fmla="*/ 0 w 544"/>
              <a:gd name="T1" fmla="*/ 2147483646 h 536"/>
              <a:gd name="T2" fmla="*/ 2147483646 w 544"/>
              <a:gd name="T3" fmla="*/ 2147483646 h 536"/>
              <a:gd name="T4" fmla="*/ 2147483646 w 544"/>
              <a:gd name="T5" fmla="*/ 2147483646 h 536"/>
              <a:gd name="T6" fmla="*/ 0 60000 65536"/>
              <a:gd name="T7" fmla="*/ 0 60000 65536"/>
              <a:gd name="T8" fmla="*/ 0 60000 65536"/>
              <a:gd name="T9" fmla="*/ 0 w 544"/>
              <a:gd name="T10" fmla="*/ 0 h 536"/>
              <a:gd name="T11" fmla="*/ 544 w 544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536">
                <a:moveTo>
                  <a:pt x="0" y="37"/>
                </a:moveTo>
                <a:cubicBezTo>
                  <a:pt x="158" y="18"/>
                  <a:pt x="317" y="0"/>
                  <a:pt x="408" y="83"/>
                </a:cubicBezTo>
                <a:cubicBezTo>
                  <a:pt x="499" y="166"/>
                  <a:pt x="521" y="461"/>
                  <a:pt x="544" y="53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 flipV="1">
            <a:off x="3708400" y="4508500"/>
            <a:ext cx="2232025" cy="730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3997325" y="4556125"/>
            <a:ext cx="1511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instance of</a:t>
            </a:r>
            <a:endParaRPr lang="en-GB">
              <a:cs typeface="Angsana New" pitchFamily="18" charset="-34"/>
            </a:endParaRPr>
          </a:p>
        </p:txBody>
      </p:sp>
      <p:pic>
        <p:nvPicPr>
          <p:cNvPr id="24586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425" y="1703388"/>
            <a:ext cx="2028825" cy="3024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2.  Method Polymorphism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 superclass variable can store subclass objects.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Method calls are </a:t>
            </a:r>
            <a:r>
              <a:rPr lang="en-US" i="1" smtClean="0">
                <a:solidFill>
                  <a:schemeClr val="tx2"/>
                </a:solidFill>
                <a:effectLst/>
              </a:rPr>
              <a:t>polymorphic</a:t>
            </a:r>
            <a:r>
              <a:rPr lang="en-US" smtClean="0">
                <a:effectLst/>
              </a:rPr>
              <a:t>:</a:t>
            </a:r>
          </a:p>
          <a:p>
            <a:pPr lvl="1"/>
            <a:r>
              <a:rPr lang="en-US" smtClean="0">
                <a:effectLst/>
              </a:rPr>
              <a:t>the chosen method depends on the object</a:t>
            </a:r>
          </a:p>
          <a:p>
            <a:pPr lvl="1"/>
            <a:r>
              <a:rPr lang="en-US" smtClean="0">
                <a:effectLst/>
              </a:rPr>
              <a:t>often called </a:t>
            </a:r>
            <a:r>
              <a:rPr lang="en-US" i="1" smtClean="0">
                <a:solidFill>
                  <a:schemeClr val="tx2"/>
                </a:solidFill>
                <a:effectLst/>
              </a:rPr>
              <a:t>dynamic binding</a:t>
            </a:r>
            <a:r>
              <a:rPr lang="en-US" smtClean="0">
                <a:effectLst/>
              </a:rPr>
              <a:t> since the choice of method is made at run-time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7250" y="541338"/>
            <a:ext cx="7772400" cy="9906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  <a:cs typeface="Angsana New" pitchFamily="18" charset="-34"/>
              </a:rPr>
              <a:t>Method Polymorphism</a:t>
            </a:r>
            <a:r>
              <a:rPr lang="th-TH" smtClean="0">
                <a:effectLst/>
              </a:rPr>
              <a:t> 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27225"/>
            <a:ext cx="7772400" cy="4059238"/>
          </a:xfrm>
          <a:noFill/>
          <a:ln w="9525"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400" smtClean="0">
                <a:effectLst/>
                <a:latin typeface="Courier New" pitchFamily="49" charset="0"/>
              </a:rPr>
              <a:t>	</a:t>
            </a:r>
            <a:r>
              <a:rPr lang="th-TH" sz="2000" smtClean="0">
                <a:effectLst/>
                <a:latin typeface="Courier New" pitchFamily="49" charset="0"/>
              </a:rPr>
              <a:t>Student stud;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GradStudent g;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PostGradStudent p;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: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stud = new Student();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stud.toString();	</a:t>
            </a:r>
            <a:r>
              <a:rPr lang="th-TH" sz="2000" smtClean="0">
                <a:solidFill>
                  <a:schemeClr val="tx2"/>
                </a:solidFill>
                <a:effectLst/>
                <a:latin typeface="Courier New" pitchFamily="49" charset="0"/>
              </a:rPr>
              <a:t>// which toString()?</a:t>
            </a:r>
            <a:br>
              <a:rPr lang="th-TH" sz="2000" smtClean="0">
                <a:solidFill>
                  <a:schemeClr val="tx2"/>
                </a:solidFill>
                <a:effectLst/>
                <a:latin typeface="Courier New" pitchFamily="49" charset="0"/>
              </a:rPr>
            </a:br>
            <a:r>
              <a:rPr lang="th-TH" sz="2000" smtClean="0">
                <a:solidFill>
                  <a:schemeClr val="tx2"/>
                </a:solidFill>
                <a:effectLst/>
                <a:latin typeface="Courier New" pitchFamily="49" charset="0"/>
              </a:rPr>
              <a:t/>
            </a:r>
            <a:br>
              <a:rPr lang="th-TH" sz="2000" smtClean="0">
                <a:solidFill>
                  <a:schemeClr val="tx2"/>
                </a:solidFill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val = // some input number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if (val == 1)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stud = g;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else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stud = p;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stud.toString();	</a:t>
            </a:r>
            <a:r>
              <a:rPr lang="th-TH" sz="2000" smtClean="0">
                <a:solidFill>
                  <a:schemeClr val="tx2"/>
                </a:solidFill>
                <a:effectLst/>
                <a:latin typeface="Courier New" pitchFamily="49" charset="0"/>
              </a:rPr>
              <a:t>// which toString()?</a:t>
            </a:r>
            <a:r>
              <a:rPr lang="th-TH" sz="2800" smtClean="0">
                <a:effectLst/>
              </a:rPr>
              <a:t/>
            </a:r>
            <a:br>
              <a:rPr lang="th-TH" sz="2800" smtClean="0">
                <a:effectLst/>
              </a:rPr>
            </a:br>
            <a:endParaRPr lang="th-TH" sz="2800" smtClean="0">
              <a:effectLst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th-TH" smtClean="0">
                <a:effectLst/>
              </a:rPr>
              <a:t>The </a:t>
            </a:r>
            <a:r>
              <a:rPr lang="th-TH" sz="2400" smtClean="0">
                <a:effectLst/>
                <a:latin typeface="Courier New" pitchFamily="49" charset="0"/>
              </a:rPr>
              <a:t>toString()</a:t>
            </a:r>
            <a:r>
              <a:rPr lang="th-TH" smtClean="0">
                <a:effectLst/>
              </a:rPr>
              <a:t> method used by </a:t>
            </a:r>
            <a:r>
              <a:rPr lang="th-TH" sz="2400" smtClean="0">
                <a:effectLst/>
                <a:latin typeface="Courier New" pitchFamily="49" charset="0"/>
              </a:rPr>
              <a:t>stud</a:t>
            </a:r>
            <a:r>
              <a:rPr lang="th-TH" smtClean="0">
                <a:effectLst/>
              </a:rPr>
              <a:t> will vary over time</a:t>
            </a:r>
          </a:p>
          <a:p>
            <a:pPr lvl="1"/>
            <a:r>
              <a:rPr lang="th-TH" smtClean="0">
                <a:effectLst/>
              </a:rPr>
              <a:t>initially it will be the one in </a:t>
            </a:r>
            <a:r>
              <a:rPr lang="th-TH" sz="2400" smtClean="0">
                <a:effectLst/>
                <a:latin typeface="Courier New" pitchFamily="49" charset="0"/>
              </a:rPr>
              <a:t>Student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later, depending on the value of </a:t>
            </a:r>
            <a:r>
              <a:rPr lang="th-TH" sz="2400" smtClean="0">
                <a:effectLst/>
                <a:latin typeface="Courier New" pitchFamily="49" charset="0"/>
              </a:rPr>
              <a:t>val</a:t>
            </a:r>
            <a:r>
              <a:rPr lang="th-TH" smtClean="0">
                <a:effectLst/>
              </a:rPr>
              <a:t>, it will be the method in </a:t>
            </a:r>
            <a:r>
              <a:rPr lang="th-TH" sz="2400" smtClean="0">
                <a:effectLst/>
                <a:latin typeface="Courier New" pitchFamily="49" charset="0"/>
              </a:rPr>
              <a:t>GradStudent</a:t>
            </a:r>
            <a:r>
              <a:rPr lang="th-TH" smtClean="0">
                <a:effectLst/>
              </a:rPr>
              <a:t> or </a:t>
            </a:r>
            <a:r>
              <a:rPr lang="th-TH" sz="2400" smtClean="0">
                <a:effectLst/>
                <a:latin typeface="Courier New" pitchFamily="49" charset="0"/>
              </a:rPr>
              <a:t>PostGradStudent</a:t>
            </a:r>
            <a:endParaRPr lang="en-US" sz="2400" smtClean="0">
              <a:effectLst/>
              <a:latin typeface="Courier New" pitchFamily="49" charset="0"/>
            </a:endParaRPr>
          </a:p>
          <a:p>
            <a:pPr lvl="1"/>
            <a:r>
              <a:rPr lang="en-US" smtClean="0">
                <a:effectLst/>
              </a:rPr>
              <a:t>the JVM can only choose the right class when the code is executed (i.e. at run-time)</a:t>
            </a:r>
            <a:endParaRPr lang="th-TH" smtClean="0">
              <a:effectLst/>
            </a:endParaRPr>
          </a:p>
          <a:p>
            <a:pPr lvl="1"/>
            <a:endParaRPr lang="th-TH" smtClean="0">
              <a:effectLst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5813" y="428625"/>
            <a:ext cx="7778750" cy="11049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3.  </a:t>
            </a:r>
            <a:r>
              <a:rPr lang="th-TH" smtClean="0">
                <a:effectLst/>
              </a:rPr>
              <a:t>Extends and Private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th-TH" sz="2400" smtClean="0">
                <a:effectLst/>
                <a:latin typeface="Courier New" pitchFamily="49" charset="0"/>
              </a:rPr>
              <a:t>Student</a:t>
            </a:r>
            <a:r>
              <a:rPr lang="th-TH" smtClean="0">
                <a:effectLst/>
              </a:rPr>
              <a:t> has three </a:t>
            </a:r>
            <a:r>
              <a:rPr lang="th-TH" sz="2400" smtClean="0">
                <a:effectLst/>
                <a:latin typeface="Courier New" pitchFamily="49" charset="0"/>
              </a:rPr>
              <a:t>private</a:t>
            </a:r>
            <a:r>
              <a:rPr lang="th-TH" smtClean="0">
                <a:effectLst/>
              </a:rPr>
              <a:t> variables </a:t>
            </a:r>
            <a:r>
              <a:rPr lang="en-US" smtClean="0">
                <a:effectLst/>
              </a:rPr>
              <a:t>(</a:t>
            </a:r>
            <a:r>
              <a:rPr lang="th-TH" sz="2400" smtClean="0">
                <a:effectLst/>
                <a:latin typeface="Courier New" pitchFamily="49" charset="0"/>
              </a:rPr>
              <a:t>student_id</a:t>
            </a:r>
            <a:r>
              <a:rPr lang="th-TH" smtClean="0">
                <a:effectLst/>
              </a:rPr>
              <a:t>, </a:t>
            </a:r>
            <a:r>
              <a:rPr lang="th-TH" sz="2400" smtClean="0">
                <a:effectLst/>
                <a:latin typeface="Courier New" pitchFamily="49" charset="0"/>
              </a:rPr>
              <a:t>name</a:t>
            </a:r>
            <a:r>
              <a:rPr lang="th-TH" smtClean="0">
                <a:effectLst/>
              </a:rPr>
              <a:t>, </a:t>
            </a:r>
            <a:r>
              <a:rPr lang="th-TH" sz="2400" smtClean="0">
                <a:effectLst/>
                <a:latin typeface="Courier New" pitchFamily="49" charset="0"/>
              </a:rPr>
              <a:t>year</a:t>
            </a:r>
            <a:r>
              <a:rPr lang="th-TH" smtClean="0">
                <a:effectLst/>
              </a:rPr>
              <a:t>) which are inherited by </a:t>
            </a:r>
            <a:r>
              <a:rPr lang="th-TH" sz="2400" smtClean="0">
                <a:effectLst/>
                <a:latin typeface="Courier New" pitchFamily="49" charset="0"/>
              </a:rPr>
              <a:t>GradStudent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what does this mean?</a:t>
            </a:r>
          </a:p>
          <a:p>
            <a:pPr lvl="1"/>
            <a:endParaRPr lang="th-TH" smtClean="0">
              <a:effectLst/>
            </a:endParaRPr>
          </a:p>
          <a:p>
            <a:pPr>
              <a:buFont typeface="Courier New" pitchFamily="49" charset="0"/>
              <a:buChar char="o"/>
            </a:pPr>
            <a:r>
              <a:rPr lang="th-TH" smtClean="0">
                <a:effectLst/>
              </a:rPr>
              <a:t>Private variables in a superclass </a:t>
            </a:r>
            <a:r>
              <a:rPr lang="th-TH" i="1" smtClean="0">
                <a:solidFill>
                  <a:schemeClr val="accent1"/>
                </a:solidFill>
                <a:effectLst/>
              </a:rPr>
              <a:t>cannot be directly seen or changed</a:t>
            </a:r>
            <a:r>
              <a:rPr lang="th-TH" smtClean="0">
                <a:effectLst/>
              </a:rPr>
              <a:t> by a subclass.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14400"/>
            <a:ext cx="7772400" cy="4114800"/>
          </a:xfrm>
          <a:noFill/>
          <a:ln w="9525"/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th-TH" smtClean="0">
                <a:effectLst/>
              </a:rPr>
              <a:t>This means that methods in the </a:t>
            </a:r>
            <a:r>
              <a:rPr lang="th-TH" sz="2400" smtClean="0">
                <a:effectLst/>
                <a:latin typeface="Courier New" pitchFamily="49" charset="0"/>
              </a:rPr>
              <a:t>GradStudent</a:t>
            </a:r>
            <a:r>
              <a:rPr lang="th-TH" smtClean="0">
                <a:effectLst/>
              </a:rPr>
              <a:t> class </a:t>
            </a:r>
            <a:r>
              <a:rPr lang="th-TH" i="1" smtClean="0">
                <a:solidFill>
                  <a:schemeClr val="accent1"/>
                </a:solidFill>
                <a:effectLst/>
              </a:rPr>
              <a:t>cannot</a:t>
            </a:r>
            <a:r>
              <a:rPr lang="th-TH" smtClean="0">
                <a:effectLst/>
              </a:rPr>
              <a:t> directly see or change </a:t>
            </a:r>
            <a:r>
              <a:rPr lang="th-TH" sz="2400" smtClean="0">
                <a:effectLst/>
                <a:latin typeface="Courier New" pitchFamily="49" charset="0"/>
              </a:rPr>
              <a:t>student_id</a:t>
            </a:r>
            <a:r>
              <a:rPr lang="th-TH" smtClean="0">
                <a:effectLst/>
              </a:rPr>
              <a:t>, </a:t>
            </a:r>
            <a:r>
              <a:rPr lang="th-TH" sz="2400" smtClean="0">
                <a:effectLst/>
                <a:latin typeface="Courier New" pitchFamily="49" charset="0"/>
              </a:rPr>
              <a:t>name</a:t>
            </a:r>
            <a:r>
              <a:rPr lang="th-TH" smtClean="0">
                <a:effectLst/>
              </a:rPr>
              <a:t>, or </a:t>
            </a:r>
            <a:r>
              <a:rPr lang="th-TH" sz="2400" smtClean="0">
                <a:effectLst/>
                <a:latin typeface="Courier New" pitchFamily="49" charset="0"/>
              </a:rPr>
              <a:t>year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how can they be seen/changed?</a:t>
            </a:r>
          </a:p>
          <a:p>
            <a:pPr lvl="1"/>
            <a:endParaRPr lang="th-TH" smtClean="0">
              <a:effectLst/>
            </a:endParaRPr>
          </a:p>
          <a:p>
            <a:pPr>
              <a:buFont typeface="Courier New" pitchFamily="49" charset="0"/>
              <a:buChar char="o"/>
            </a:pPr>
            <a:r>
              <a:rPr lang="th-TH" smtClean="0">
                <a:effectLst/>
              </a:rPr>
              <a:t>A better object diagram: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5243513" y="3200400"/>
            <a:ext cx="3443287" cy="35544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6727825" y="3582988"/>
            <a:ext cx="801688" cy="4079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5278438" y="3527425"/>
            <a:ext cx="1449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student_id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6851650" y="3565525"/>
            <a:ext cx="638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200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6726238" y="4211638"/>
            <a:ext cx="801687" cy="4079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5932488" y="4168775"/>
            <a:ext cx="704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year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6964363" y="419417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4</a:t>
            </a:r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6734175" y="4822825"/>
            <a:ext cx="1758950" cy="4079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5940425" y="4779963"/>
            <a:ext cx="8397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name</a:t>
            </a:r>
          </a:p>
        </p:txBody>
      </p: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6705600" y="4805363"/>
            <a:ext cx="18303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“John Smith”</a:t>
            </a:r>
          </a:p>
        </p:txBody>
      </p:sp>
      <p:sp>
        <p:nvSpPr>
          <p:cNvPr id="29709" name="Rectangle 15"/>
          <p:cNvSpPr>
            <a:spLocks noChangeArrowheads="1"/>
          </p:cNvSpPr>
          <p:nvPr/>
        </p:nvSpPr>
        <p:spPr bwMode="auto">
          <a:xfrm>
            <a:off x="6704013" y="5476875"/>
            <a:ext cx="1646237" cy="4079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710" name="Rectangle 16"/>
          <p:cNvSpPr>
            <a:spLocks noChangeArrowheads="1"/>
          </p:cNvSpPr>
          <p:nvPr/>
        </p:nvSpPr>
        <p:spPr bwMode="auto">
          <a:xfrm>
            <a:off x="6000750" y="5434013"/>
            <a:ext cx="704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dept</a:t>
            </a:r>
          </a:p>
        </p:txBody>
      </p:sp>
      <p:sp>
        <p:nvSpPr>
          <p:cNvPr id="29711" name="Rectangle 17"/>
          <p:cNvSpPr>
            <a:spLocks noChangeArrowheads="1"/>
          </p:cNvSpPr>
          <p:nvPr/>
        </p:nvSpPr>
        <p:spPr bwMode="auto">
          <a:xfrm>
            <a:off x="6646863" y="5459413"/>
            <a:ext cx="16684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“Pharmacy”</a:t>
            </a:r>
          </a:p>
        </p:txBody>
      </p:sp>
      <p:sp>
        <p:nvSpPr>
          <p:cNvPr id="29712" name="Rectangle 18"/>
          <p:cNvSpPr>
            <a:spLocks noChangeArrowheads="1"/>
          </p:cNvSpPr>
          <p:nvPr/>
        </p:nvSpPr>
        <p:spPr bwMode="auto">
          <a:xfrm>
            <a:off x="6491288" y="6145213"/>
            <a:ext cx="1976437" cy="4079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713" name="Rectangle 19"/>
          <p:cNvSpPr>
            <a:spLocks noChangeArrowheads="1"/>
          </p:cNvSpPr>
          <p:nvPr/>
        </p:nvSpPr>
        <p:spPr bwMode="auto">
          <a:xfrm>
            <a:off x="5608638" y="6102350"/>
            <a:ext cx="874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thesis</a:t>
            </a:r>
          </a:p>
        </p:txBody>
      </p:sp>
      <p:sp>
        <p:nvSpPr>
          <p:cNvPr id="29714" name="Rectangle 20"/>
          <p:cNvSpPr>
            <a:spLocks noChangeArrowheads="1"/>
          </p:cNvSpPr>
          <p:nvPr/>
        </p:nvSpPr>
        <p:spPr bwMode="auto">
          <a:xfrm>
            <a:off x="6486525" y="6113463"/>
            <a:ext cx="20478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“Retail Thesis”</a:t>
            </a:r>
          </a:p>
        </p:txBody>
      </p:sp>
      <p:sp>
        <p:nvSpPr>
          <p:cNvPr id="29715" name="Rectangle 21"/>
          <p:cNvSpPr>
            <a:spLocks noChangeArrowheads="1"/>
          </p:cNvSpPr>
          <p:nvPr/>
        </p:nvSpPr>
        <p:spPr bwMode="auto">
          <a:xfrm>
            <a:off x="5334000" y="3352800"/>
            <a:ext cx="3276600" cy="198120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716" name="Rectangle 22"/>
          <p:cNvSpPr>
            <a:spLocks noChangeArrowheads="1"/>
          </p:cNvSpPr>
          <p:nvPr/>
        </p:nvSpPr>
        <p:spPr bwMode="auto">
          <a:xfrm>
            <a:off x="2209800" y="6303963"/>
            <a:ext cx="1381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  <p:sp>
        <p:nvSpPr>
          <p:cNvPr id="29717" name="Rectangle 24"/>
          <p:cNvSpPr>
            <a:spLocks noChangeArrowheads="1"/>
          </p:cNvSpPr>
          <p:nvPr/>
        </p:nvSpPr>
        <p:spPr bwMode="auto">
          <a:xfrm>
            <a:off x="1528763" y="4903788"/>
            <a:ext cx="2243137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cs typeface="Angsana New" pitchFamily="18" charset="-34"/>
              </a:rPr>
              <a:t>GradStudent </a:t>
            </a:r>
            <a:r>
              <a:rPr lang="th-TH"/>
              <a:t>gs</a:t>
            </a:r>
            <a:r>
              <a:rPr lang="en-US"/>
              <a:t>1</a:t>
            </a:r>
            <a:endParaRPr lang="th-TH"/>
          </a:p>
        </p:txBody>
      </p:sp>
      <p:sp>
        <p:nvSpPr>
          <p:cNvPr id="29718" name="Rectangle 24"/>
          <p:cNvSpPr>
            <a:spLocks noChangeArrowheads="1"/>
          </p:cNvSpPr>
          <p:nvPr/>
        </p:nvSpPr>
        <p:spPr bwMode="auto">
          <a:xfrm>
            <a:off x="3732213" y="4951413"/>
            <a:ext cx="792162" cy="360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719" name="Line 28"/>
          <p:cNvSpPr>
            <a:spLocks noChangeShapeType="1"/>
          </p:cNvSpPr>
          <p:nvPr/>
        </p:nvSpPr>
        <p:spPr bwMode="auto">
          <a:xfrm>
            <a:off x="4349750" y="5119688"/>
            <a:ext cx="865188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114800"/>
          </a:xfrm>
          <a:noFill/>
          <a:ln w="9525"/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th-TH" smtClean="0">
                <a:effectLst/>
              </a:rPr>
              <a:t>The creator of a class with private variables can also include public get/set methods for them:</a:t>
            </a: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public class Student {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private String name: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	: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public String </a:t>
            </a:r>
            <a:r>
              <a:rPr lang="th-TH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getName</a:t>
            </a:r>
            <a:r>
              <a:rPr lang="th-TH" sz="2000" smtClean="0">
                <a:effectLst/>
                <a:latin typeface="Courier New" pitchFamily="49" charset="0"/>
              </a:rPr>
              <a:t>()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{  return name;  }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public void </a:t>
            </a:r>
            <a:r>
              <a:rPr lang="th-TH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setName</a:t>
            </a:r>
            <a:r>
              <a:rPr lang="th-TH" sz="2000" smtClean="0">
                <a:effectLst/>
                <a:latin typeface="Courier New" pitchFamily="49" charset="0"/>
              </a:rPr>
              <a:t>(String n)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{  name = n;  }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: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}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6429375" y="3857625"/>
            <a:ext cx="1792288" cy="830263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bad design</a:t>
            </a:r>
          </a:p>
          <a:p>
            <a:r>
              <a:rPr lang="en-US"/>
              <a:t>choice.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4114800"/>
          </a:xfrm>
          <a:noFill/>
          <a:ln w="9525"/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th-TH" smtClean="0">
                <a:effectLst/>
              </a:rPr>
              <a:t>Usage in </a:t>
            </a:r>
            <a:r>
              <a:rPr lang="th-TH" sz="2400" smtClean="0">
                <a:effectLst/>
                <a:latin typeface="Courier New" pitchFamily="49" charset="0"/>
              </a:rPr>
              <a:t>GradStudent.java</a:t>
            </a:r>
            <a:r>
              <a:rPr lang="th-TH" smtClean="0">
                <a:effectLst/>
              </a:rPr>
              <a:t>:</a:t>
            </a: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public String changeName(</a:t>
            </a:r>
            <a:r>
              <a:rPr lang="en-US" sz="2000" smtClean="0">
                <a:effectLst/>
                <a:latin typeface="Courier New" pitchFamily="49" charset="0"/>
              </a:rPr>
              <a:t>...</a:t>
            </a:r>
            <a:r>
              <a:rPr lang="th-TH" sz="2000" smtClean="0">
                <a:effectLst/>
                <a:latin typeface="Courier New" pitchFamily="49" charset="0"/>
              </a:rPr>
              <a:t>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{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String name = getName();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// change name in some way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setName( name ):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}</a:t>
            </a:r>
            <a:r>
              <a:rPr lang="th-TH" sz="2400" smtClean="0">
                <a:effectLst/>
                <a:latin typeface="Courier New" pitchFamily="49" charset="0"/>
              </a:rPr>
              <a:t/>
            </a:r>
            <a:br>
              <a:rPr lang="th-TH" sz="2400" smtClean="0">
                <a:effectLst/>
                <a:latin typeface="Courier New" pitchFamily="49" charset="0"/>
              </a:rPr>
            </a:br>
            <a:endParaRPr lang="th-TH" smtClean="0">
              <a:effectLst/>
            </a:endParaRPr>
          </a:p>
          <a:p>
            <a:pPr>
              <a:buFont typeface="Courier New" pitchFamily="49" charset="0"/>
              <a:buChar char="o"/>
            </a:pPr>
            <a:r>
              <a:rPr lang="th-TH" smtClean="0">
                <a:effectLst/>
              </a:rPr>
              <a:t>In the user’s code:</a:t>
            </a:r>
          </a:p>
          <a:p>
            <a:pPr lvl="1">
              <a:buFontTx/>
              <a:buNone/>
            </a:pPr>
            <a:r>
              <a:rPr lang="th-TH" sz="2400" smtClean="0">
                <a:effectLst/>
                <a:latin typeface="Courier New" pitchFamily="49" charset="0"/>
              </a:rPr>
              <a:t>	GradStudent gs = new GradStudent(…);</a:t>
            </a:r>
            <a:br>
              <a:rPr lang="th-TH" sz="24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  <a:latin typeface="Courier New" pitchFamily="49" charset="0"/>
              </a:rPr>
              <a:t>gs.setName(“andy”);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5343525" y="5465763"/>
            <a:ext cx="2576513" cy="82232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probably a bad idea</a:t>
            </a:r>
          </a:p>
          <a:p>
            <a:r>
              <a:rPr lang="en-US">
                <a:cs typeface="Angsana New" pitchFamily="18" charset="-34"/>
              </a:rPr>
              <a:t>to allow this</a:t>
            </a:r>
            <a:endParaRPr lang="th-TH"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th-TH" smtClean="0">
                <a:effectLst/>
              </a:rPr>
              <a:t>Public get/set methods allow subclasses to see/change private variables, </a:t>
            </a:r>
            <a:r>
              <a:rPr lang="th-TH" i="1" smtClean="0">
                <a:solidFill>
                  <a:schemeClr val="accent1"/>
                </a:solidFill>
                <a:effectLst/>
              </a:rPr>
              <a:t>but</a:t>
            </a:r>
            <a:r>
              <a:rPr lang="th-TH" smtClean="0">
                <a:effectLst/>
              </a:rPr>
              <a:t> they also can be used by users</a:t>
            </a:r>
          </a:p>
          <a:p>
            <a:pPr lvl="1"/>
            <a:r>
              <a:rPr lang="th-TH" smtClean="0">
                <a:effectLst/>
              </a:rPr>
              <a:t>this solution destroys </a:t>
            </a:r>
            <a:r>
              <a:rPr lang="en-US" smtClean="0">
                <a:effectLst/>
              </a:rPr>
              <a:t>the interface</a:t>
            </a:r>
          </a:p>
          <a:p>
            <a:pPr lvl="1"/>
            <a:r>
              <a:rPr lang="en-US" smtClean="0">
                <a:effectLst/>
              </a:rPr>
              <a:t>that's why it's a bad design choice</a:t>
            </a:r>
            <a:endParaRPr lang="th-TH" smtClean="0">
              <a:effectLst/>
            </a:endParaRPr>
          </a:p>
          <a:p>
            <a:pPr lvl="1"/>
            <a:endParaRPr lang="th-TH" smtClean="0">
              <a:effectLst/>
            </a:endParaRPr>
          </a:p>
          <a:p>
            <a:pPr>
              <a:buFont typeface="Courier New" pitchFamily="49" charset="0"/>
              <a:buChar char="o"/>
            </a:pPr>
            <a:r>
              <a:rPr lang="th-TH" smtClean="0">
                <a:effectLst/>
              </a:rPr>
              <a:t>The better solution is to </a:t>
            </a:r>
            <a:r>
              <a:rPr lang="en-US" smtClean="0">
                <a:effectLst/>
                <a:cs typeface="Angsana New" pitchFamily="18" charset="-34"/>
              </a:rPr>
              <a:t>use</a:t>
            </a:r>
            <a:r>
              <a:rPr lang="th-TH" smtClean="0">
                <a:effectLst/>
              </a:rPr>
              <a:t> </a:t>
            </a:r>
            <a:r>
              <a:rPr lang="th-TH" sz="2400" smtClean="0">
                <a:effectLst/>
                <a:latin typeface="Courier New" pitchFamily="49" charset="0"/>
              </a:rPr>
              <a:t>protected</a:t>
            </a:r>
            <a:r>
              <a:rPr lang="th-TH" smtClean="0">
                <a:effectLst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Protected  Variables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th-TH" smtClean="0">
                <a:effectLst/>
              </a:rPr>
              <a:t>The </a:t>
            </a:r>
            <a:r>
              <a:rPr lang="th-TH" sz="2400" smtClean="0">
                <a:effectLst/>
                <a:latin typeface="Courier New" pitchFamily="49" charset="0"/>
              </a:rPr>
              <a:t>protected</a:t>
            </a:r>
            <a:r>
              <a:rPr lang="th-TH" sz="2400" smtClean="0">
                <a:effectLst/>
              </a:rPr>
              <a:t> </a:t>
            </a:r>
            <a:r>
              <a:rPr lang="th-TH" smtClean="0">
                <a:effectLst/>
              </a:rPr>
              <a:t>variables of a superclass </a:t>
            </a:r>
            <a:r>
              <a:rPr lang="th-TH" i="1" smtClean="0">
                <a:solidFill>
                  <a:schemeClr val="accent1"/>
                </a:solidFill>
                <a:effectLst/>
              </a:rPr>
              <a:t>can</a:t>
            </a:r>
            <a:r>
              <a:rPr lang="th-TH" smtClean="0">
                <a:effectLst/>
              </a:rPr>
              <a:t> be accessed by methods in subclasses</a:t>
            </a:r>
          </a:p>
          <a:p>
            <a:pPr lvl="1"/>
            <a:r>
              <a:rPr lang="th-TH" smtClean="0">
                <a:effectLst/>
              </a:rPr>
              <a:t>(and by other classes in the package)</a:t>
            </a:r>
          </a:p>
          <a:p>
            <a:pPr lvl="1"/>
            <a:r>
              <a:rPr lang="th-TH" smtClean="0">
                <a:effectLst/>
              </a:rPr>
              <a:t>but they are </a:t>
            </a:r>
            <a:r>
              <a:rPr lang="th-TH" i="1" smtClean="0">
                <a:solidFill>
                  <a:schemeClr val="accent1"/>
                </a:solidFill>
                <a:effectLst/>
              </a:rPr>
              <a:t>private to users</a:t>
            </a:r>
            <a:r>
              <a:rPr lang="th-TH" smtClean="0">
                <a:effectLst/>
              </a:rPr>
              <a:t> of the class</a:t>
            </a:r>
          </a:p>
          <a:p>
            <a:pPr lvl="1"/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this level of visibility is between </a:t>
            </a:r>
            <a:r>
              <a:rPr lang="th-TH" sz="2400" smtClean="0">
                <a:effectLst/>
                <a:latin typeface="Courier New" pitchFamily="49" charset="0"/>
              </a:rPr>
              <a:t>public</a:t>
            </a:r>
            <a:r>
              <a:rPr lang="th-TH" smtClean="0">
                <a:effectLst/>
              </a:rPr>
              <a:t> and </a:t>
            </a:r>
            <a:r>
              <a:rPr lang="th-TH" sz="2400" smtClean="0">
                <a:effectLst/>
                <a:latin typeface="Courier New" pitchFamily="49" charset="0"/>
              </a:rPr>
              <a:t>private</a:t>
            </a: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6215063" y="500063"/>
            <a:ext cx="2481262" cy="12001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Better, but still</a:t>
            </a:r>
          </a:p>
          <a:p>
            <a:r>
              <a:rPr lang="en-US"/>
              <a:t>not the best design</a:t>
            </a:r>
          </a:p>
          <a:p>
            <a:r>
              <a:rPr lang="en-US"/>
              <a:t>choice.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03238"/>
            <a:ext cx="7772400" cy="99060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1.  </a:t>
            </a:r>
            <a:r>
              <a:rPr lang="th-TH" smtClean="0">
                <a:effectLst/>
              </a:rPr>
              <a:t>Students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2143125"/>
            <a:ext cx="6465888" cy="2343150"/>
          </a:xfrm>
          <a:noFill/>
          <a:ln w="9525"/>
        </p:spPr>
        <p:txBody>
          <a:bodyPr/>
          <a:lstStyle/>
          <a:p>
            <a:pPr>
              <a:lnSpc>
                <a:spcPct val="90000"/>
              </a:lnSpc>
              <a:buFont typeface="Courier New" pitchFamily="49" charset="0"/>
              <a:buChar char="o"/>
            </a:pPr>
            <a:r>
              <a:rPr lang="th-TH" smtClean="0">
                <a:effectLst/>
              </a:rPr>
              <a:t>Develop a class called </a:t>
            </a:r>
            <a:r>
              <a:rPr lang="th-TH" smtClean="0">
                <a:effectLst/>
                <a:cs typeface="Angsana New" pitchFamily="18" charset="-34"/>
              </a:rPr>
              <a:t/>
            </a:r>
            <a:br>
              <a:rPr lang="th-TH" smtClean="0">
                <a:effectLst/>
                <a:cs typeface="Angsana New" pitchFamily="18" charset="-34"/>
              </a:rPr>
            </a:br>
            <a:r>
              <a:rPr lang="th-TH" sz="2400" smtClean="0">
                <a:effectLst/>
                <a:latin typeface="Courier New" pitchFamily="49" charset="0"/>
              </a:rPr>
              <a:t>Student</a:t>
            </a:r>
            <a:r>
              <a:rPr lang="th-TH" smtClean="0">
                <a:effectLst/>
              </a:rPr>
              <a:t/>
            </a:r>
            <a:br>
              <a:rPr lang="th-TH" smtClean="0">
                <a:effectLst/>
              </a:rPr>
            </a:br>
            <a:endParaRPr lang="en-US" smtClean="0">
              <a:effectLst/>
            </a:endParaRPr>
          </a:p>
          <a:p>
            <a:pPr>
              <a:lnSpc>
                <a:spcPct val="90000"/>
              </a:lnSpc>
              <a:buFont typeface="Courier New" pitchFamily="49" charset="0"/>
              <a:buChar char="o"/>
            </a:pPr>
            <a:endParaRPr lang="th-TH" smtClean="0">
              <a:effectLst/>
            </a:endParaRPr>
          </a:p>
          <a:p>
            <a:pPr>
              <a:lnSpc>
                <a:spcPct val="90000"/>
              </a:lnSpc>
              <a:buFont typeface="Courier New" pitchFamily="49" charset="0"/>
              <a:buChar char="o"/>
            </a:pPr>
            <a:r>
              <a:rPr lang="th-TH" smtClean="0">
                <a:effectLst/>
              </a:rPr>
              <a:t>Use it to define a subclass </a:t>
            </a:r>
            <a:r>
              <a:rPr lang="th-TH" smtClean="0">
                <a:effectLst/>
                <a:cs typeface="Angsana New" pitchFamily="18" charset="-34"/>
              </a:rPr>
              <a:t/>
            </a:r>
            <a:br>
              <a:rPr lang="th-TH" smtClean="0">
                <a:effectLst/>
                <a:cs typeface="Angsana New" pitchFamily="18" charset="-34"/>
              </a:rPr>
            </a:br>
            <a:r>
              <a:rPr lang="th-TH" smtClean="0">
                <a:effectLst/>
              </a:rPr>
              <a:t>called </a:t>
            </a:r>
            <a:r>
              <a:rPr lang="th-TH" sz="2400" smtClean="0">
                <a:effectLst/>
                <a:latin typeface="Courier New" pitchFamily="49" charset="0"/>
              </a:rPr>
              <a:t>GradStudent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425" y="1341438"/>
            <a:ext cx="2947988" cy="439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38" y="1571625"/>
            <a:ext cx="654050" cy="157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5" y="4500563"/>
            <a:ext cx="1087438" cy="1385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8750" cy="1104900"/>
          </a:xfrm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09700"/>
            <a:ext cx="7772400" cy="4114800"/>
          </a:xfrm>
          <a:noFill/>
          <a:ln w="9525"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smtClean="0">
                <a:effectLst/>
                <a:latin typeface="Courier New" pitchFamily="49" charset="0"/>
              </a:rPr>
              <a:t>	</a:t>
            </a:r>
            <a:r>
              <a:rPr lang="th-TH" sz="2000" smtClean="0">
                <a:effectLst/>
                <a:latin typeface="Courier New" pitchFamily="49" charset="0"/>
              </a:rPr>
              <a:t>public class Student {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private int student_id;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private int year;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protected</a:t>
            </a:r>
            <a:r>
              <a:rPr lang="en-US" sz="2000" smtClean="0">
                <a:effectLst/>
                <a:latin typeface="Courier New" pitchFamily="49" charset="0"/>
              </a:rPr>
              <a:t> </a:t>
            </a:r>
            <a:r>
              <a:rPr lang="th-TH" sz="2000" smtClean="0">
                <a:effectLst/>
                <a:latin typeface="Courier New" pitchFamily="49" charset="0"/>
              </a:rPr>
              <a:t>String name;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: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}</a:t>
            </a: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endParaRPr lang="th-TH" sz="2000" smtClean="0">
              <a:effectLst/>
              <a:latin typeface="Courier New" pitchFamily="49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mtClean="0">
                <a:effectLst/>
              </a:rPr>
              <a:t>Now </a:t>
            </a:r>
            <a:r>
              <a:rPr lang="th-TH" sz="2400" smtClean="0">
                <a:effectLst/>
                <a:latin typeface="Courier New" pitchFamily="49" charset="0"/>
              </a:rPr>
              <a:t>GradStudent</a:t>
            </a:r>
            <a:r>
              <a:rPr lang="th-TH" smtClean="0">
                <a:effectLst/>
              </a:rPr>
              <a:t> can use </a:t>
            </a:r>
            <a:r>
              <a:rPr lang="en-US" sz="2400" smtClean="0">
                <a:effectLst/>
                <a:latin typeface="Courier New" pitchFamily="49" charset="0"/>
              </a:rPr>
              <a:t>name </a:t>
            </a:r>
            <a:r>
              <a:rPr lang="th-TH" smtClean="0">
                <a:effectLst/>
              </a:rPr>
              <a:t>directly, but cannot see/change </a:t>
            </a:r>
            <a:r>
              <a:rPr lang="th-TH" sz="2400" smtClean="0">
                <a:effectLst/>
                <a:latin typeface="Courier New" pitchFamily="49" charset="0"/>
              </a:rPr>
              <a:t>student_id</a:t>
            </a:r>
            <a:r>
              <a:rPr lang="th-TH" smtClean="0">
                <a:effectLst/>
              </a:rPr>
              <a:t> or </a:t>
            </a:r>
            <a:r>
              <a:rPr lang="en-US" sz="2400" smtClean="0">
                <a:effectLst/>
                <a:latin typeface="Courier New" pitchFamily="49" charset="0"/>
              </a:rPr>
              <a:t>year:</a:t>
            </a:r>
          </a:p>
          <a:p>
            <a:pPr lvl="1">
              <a:buFontTx/>
              <a:buNone/>
            </a:pPr>
            <a:r>
              <a:rPr lang="en-US" sz="2000" smtClean="0">
                <a:effectLst/>
                <a:latin typeface="Courier New" pitchFamily="49" charset="0"/>
              </a:rPr>
              <a:t>	name = "andrew";  // in GradStudent</a:t>
            </a:r>
            <a:r>
              <a:rPr lang="th-TH" smtClean="0">
                <a:effectLst/>
              </a:rPr>
              <a:t/>
            </a:r>
            <a:br>
              <a:rPr lang="th-TH" smtClean="0">
                <a:effectLst/>
              </a:rPr>
            </a:br>
            <a:endParaRPr lang="th-TH" smtClean="0">
              <a:effectLst/>
            </a:endParaRPr>
          </a:p>
          <a:p>
            <a:pPr>
              <a:buFont typeface="Courier New" pitchFamily="49" charset="0"/>
              <a:buChar char="o"/>
            </a:pPr>
            <a:r>
              <a:rPr lang="th-TH" smtClean="0">
                <a:effectLst/>
              </a:rPr>
              <a:t>Users of </a:t>
            </a:r>
            <a:r>
              <a:rPr lang="th-TH" sz="2400" smtClean="0">
                <a:effectLst/>
                <a:latin typeface="Courier New" pitchFamily="49" charset="0"/>
              </a:rPr>
              <a:t>Student</a:t>
            </a:r>
            <a:r>
              <a:rPr lang="th-TH" smtClean="0">
                <a:effectLst/>
              </a:rPr>
              <a:t> cannot see/change any of the variables.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Protected Methods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best approach is to use protected</a:t>
            </a:r>
            <a:r>
              <a:rPr lang="th-TH" smtClean="0">
                <a:effectLst/>
              </a:rPr>
              <a:t> get/set </a:t>
            </a:r>
            <a:r>
              <a:rPr lang="th-TH" i="1" smtClean="0">
                <a:solidFill>
                  <a:schemeClr val="tx2"/>
                </a:solidFill>
                <a:effectLst/>
              </a:rPr>
              <a:t>methods</a:t>
            </a:r>
            <a:r>
              <a:rPr lang="th-TH" smtClean="0">
                <a:effectLst/>
              </a:rPr>
              <a:t> for </a:t>
            </a:r>
            <a:r>
              <a:rPr lang="en-US" smtClean="0">
                <a:effectLst/>
              </a:rPr>
              <a:t>a private variable</a:t>
            </a:r>
            <a:r>
              <a:rPr lang="th-TH" smtClean="0">
                <a:effectLst/>
              </a:rPr>
              <a:t>:</a:t>
            </a:r>
          </a:p>
          <a:p>
            <a:pPr lvl="1">
              <a:buFontTx/>
              <a:buNone/>
            </a:pPr>
            <a:r>
              <a:rPr lang="en-US" sz="2000" smtClean="0">
                <a:effectLst/>
                <a:latin typeface="Courier New" pitchFamily="49" charset="0"/>
              </a:rPr>
              <a:t/>
            </a:r>
            <a:br>
              <a:rPr lang="en-US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public class Student {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en-US" sz="2000" smtClean="0">
                <a:effectLst/>
                <a:latin typeface="Courier New" pitchFamily="49" charset="0"/>
              </a:rPr>
              <a:t>  </a:t>
            </a:r>
            <a:r>
              <a:rPr lang="th-TH" sz="2000" smtClean="0">
                <a:effectLst/>
                <a:latin typeface="Courier New" pitchFamily="49" charset="0"/>
              </a:rPr>
              <a:t>private String name</a:t>
            </a:r>
            <a:r>
              <a:rPr lang="en-US" sz="2000" smtClean="0">
                <a:effectLst/>
                <a:latin typeface="Courier New" pitchFamily="49" charset="0"/>
              </a:rPr>
              <a:t>;  // stays private</a:t>
            </a: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	</a:t>
            </a:r>
            <a:r>
              <a:rPr lang="en-US" sz="2000" smtClean="0">
                <a:effectLst/>
                <a:latin typeface="Courier New" pitchFamily="49" charset="0"/>
              </a:rPr>
              <a:t>       </a:t>
            </a:r>
            <a:r>
              <a:rPr lang="th-TH" sz="2000" smtClean="0">
                <a:effectLst/>
                <a:latin typeface="Courier New" pitchFamily="49" charset="0"/>
              </a:rPr>
              <a:t>: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en-US" sz="2000" smtClean="0">
                <a:effectLst/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protected</a:t>
            </a:r>
            <a:r>
              <a:rPr lang="en-US" sz="2000" smtClean="0">
                <a:effectLst/>
                <a:latin typeface="Courier New" pitchFamily="49" charset="0"/>
              </a:rPr>
              <a:t> </a:t>
            </a:r>
            <a:r>
              <a:rPr lang="th-TH" sz="2000" smtClean="0">
                <a:effectLst/>
                <a:latin typeface="Courier New" pitchFamily="49" charset="0"/>
              </a:rPr>
              <a:t>String getName()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en-US" sz="2000" smtClean="0">
                <a:effectLst/>
                <a:latin typeface="Courier New" pitchFamily="49" charset="0"/>
              </a:rPr>
              <a:t>  </a:t>
            </a:r>
            <a:r>
              <a:rPr lang="th-TH" sz="2000" smtClean="0">
                <a:effectLst/>
                <a:latin typeface="Courier New" pitchFamily="49" charset="0"/>
              </a:rPr>
              <a:t>{  return name;  }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en-US" sz="2000" smtClean="0">
                <a:effectLst/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protected</a:t>
            </a:r>
            <a:r>
              <a:rPr lang="en-US" sz="2000" smtClean="0">
                <a:effectLst/>
                <a:latin typeface="Courier New" pitchFamily="49" charset="0"/>
              </a:rPr>
              <a:t> </a:t>
            </a:r>
            <a:r>
              <a:rPr lang="th-TH" sz="2000" smtClean="0">
                <a:effectLst/>
                <a:latin typeface="Courier New" pitchFamily="49" charset="0"/>
              </a:rPr>
              <a:t>void setName(String n)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en-US" sz="2000" smtClean="0">
                <a:effectLst/>
                <a:latin typeface="Courier New" pitchFamily="49" charset="0"/>
              </a:rPr>
              <a:t>  </a:t>
            </a:r>
            <a:r>
              <a:rPr lang="th-TH" sz="2000" smtClean="0">
                <a:effectLst/>
                <a:latin typeface="Courier New" pitchFamily="49" charset="0"/>
              </a:rPr>
              <a:t>{  name = n;  }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: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}</a:t>
            </a:r>
            <a:endParaRPr lang="th-TH" sz="2000" smtClean="0">
              <a:effectLst/>
              <a:latin typeface="Courier New" pitchFamily="49" charset="0"/>
            </a:endParaRPr>
          </a:p>
          <a:p>
            <a:endParaRPr lang="en-US" smtClean="0">
              <a:effectLst/>
            </a:endParaRP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6215063" y="500063"/>
            <a:ext cx="2114550" cy="830262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best design</a:t>
            </a:r>
          </a:p>
          <a:p>
            <a:r>
              <a:rPr lang="en-US"/>
              <a:t>choice.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Protected methods hide the implementation of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400" smtClean="0"/>
              <a:t> </a:t>
            </a:r>
            <a:r>
              <a:rPr lang="en-US" smtClean="0"/>
              <a:t>from GradStudent</a:t>
            </a:r>
          </a:p>
          <a:p>
            <a:pPr lvl="1">
              <a:defRPr/>
            </a:pPr>
            <a:r>
              <a:rPr lang="en-US" smtClean="0"/>
              <a:t>the interface is maintained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Protected methods cannot be called by the users of Student or GradStudent.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Summary of the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45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How do we make inherited private data accessible to subclass methods?</a:t>
            </a:r>
          </a:p>
          <a:p>
            <a:pPr>
              <a:defRPr/>
            </a:pPr>
            <a:r>
              <a:rPr lang="en-US" smtClean="0"/>
              <a:t>Three approaches:</a:t>
            </a:r>
          </a:p>
          <a:p>
            <a:pPr lvl="1">
              <a:defRPr/>
            </a:pPr>
            <a:r>
              <a:rPr lang="en-US" smtClean="0"/>
              <a:t>public methods</a:t>
            </a:r>
          </a:p>
          <a:p>
            <a:pPr lvl="2">
              <a:defRPr/>
            </a:pPr>
            <a:r>
              <a:rPr lang="en-US" smtClean="0"/>
              <a:t>exposes inherited class to user; bad</a:t>
            </a:r>
          </a:p>
          <a:p>
            <a:pPr lvl="1">
              <a:defRPr/>
            </a:pPr>
            <a:r>
              <a:rPr lang="en-US" smtClean="0"/>
              <a:t>protected variables</a:t>
            </a:r>
          </a:p>
          <a:p>
            <a:pPr lvl="2">
              <a:defRPr/>
            </a:pPr>
            <a:r>
              <a:rPr lang="en-US" smtClean="0"/>
              <a:t>variables only visible to subclass, but subclass sees implementation; not good</a:t>
            </a:r>
          </a:p>
          <a:p>
            <a:pPr lvl="1">
              <a:defRPr/>
            </a:pPr>
            <a:r>
              <a:rPr lang="en-US" smtClean="0"/>
              <a:t>protected methods</a:t>
            </a:r>
          </a:p>
          <a:p>
            <a:pPr lvl="2">
              <a:defRPr/>
            </a:pPr>
            <a:r>
              <a:rPr lang="en-US" smtClean="0"/>
              <a:t>best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4. DoME v.2 Output Problem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508375" y="1643063"/>
            <a:ext cx="5368925" cy="206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CD: A Swingin' Affair (64 mins)*</a:t>
            </a:r>
          </a:p>
          <a:p>
            <a:r>
              <a:rPr lang="en-US" sz="1600">
                <a:latin typeface="Courier New" pitchFamily="49" charset="0"/>
              </a:rPr>
              <a:t>    Frank Sinatra</a:t>
            </a:r>
          </a:p>
          <a:p>
            <a:r>
              <a:rPr lang="en-US" sz="1600">
                <a:latin typeface="Courier New" pitchFamily="49" charset="0"/>
              </a:rPr>
              <a:t>    tracks: 16</a:t>
            </a:r>
          </a:p>
          <a:p>
            <a:r>
              <a:rPr lang="en-US" sz="1600">
                <a:latin typeface="Courier New" pitchFamily="49" charset="0"/>
              </a:rPr>
              <a:t>    my favourite Sinatra album</a:t>
            </a:r>
          </a:p>
          <a:p>
            <a:r>
              <a:rPr lang="en-US" sz="1600">
                <a:latin typeface="Courier New" pitchFamily="49" charset="0"/>
              </a:rPr>
              <a:t> </a:t>
            </a:r>
          </a:p>
          <a:p>
            <a:r>
              <a:rPr lang="en-US" sz="1600">
                <a:latin typeface="Courier New" pitchFamily="49" charset="0"/>
              </a:rPr>
              <a:t>DVD: O Brother, Where Art Thou? (106 mins)</a:t>
            </a:r>
          </a:p>
          <a:p>
            <a:r>
              <a:rPr lang="en-US" sz="1600">
                <a:latin typeface="Courier New" pitchFamily="49" charset="0"/>
              </a:rPr>
              <a:t>     Joel &amp; Ethan Coen</a:t>
            </a:r>
          </a:p>
          <a:p>
            <a:r>
              <a:rPr lang="en-US" sz="1600">
                <a:latin typeface="Courier New" pitchFamily="49" charset="0"/>
              </a:rPr>
              <a:t>     The Coen brothers’ best movie</a:t>
            </a:r>
            <a:r>
              <a:rPr lang="en-AU" sz="1600">
                <a:latin typeface="Courier New" pitchFamily="49" charset="0"/>
              </a:rPr>
              <a:t>!</a:t>
            </a:r>
            <a:r>
              <a:rPr lang="en-US" sz="1600">
                <a:latin typeface="Courier New" pitchFamily="49" charset="0"/>
              </a:rPr>
              <a:t> 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3508375" y="4373563"/>
            <a:ext cx="5614988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title: A Swingin' Affair (64 mins)*</a:t>
            </a:r>
          </a:p>
          <a:p>
            <a:r>
              <a:rPr lang="en-US" sz="1600">
                <a:latin typeface="Courier New" pitchFamily="49" charset="0"/>
              </a:rPr>
              <a:t>       my favourite Sinatra album</a:t>
            </a: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title: O Brother, Where Art Thou? (106 mins)</a:t>
            </a:r>
          </a:p>
          <a:p>
            <a:r>
              <a:rPr lang="en-US" sz="1600">
                <a:latin typeface="Courier New" pitchFamily="49" charset="0"/>
              </a:rPr>
              <a:t>       The Coen brothers’ best movie</a:t>
            </a:r>
            <a:r>
              <a:rPr lang="en-AU" sz="1600">
                <a:latin typeface="Courier New" pitchFamily="49" charset="0"/>
              </a:rPr>
              <a:t>!</a:t>
            </a:r>
            <a:endParaRPr lang="en-US" sz="1600">
              <a:latin typeface="Courier New" pitchFamily="49" charset="0"/>
            </a:endParaRPr>
          </a:p>
        </p:txBody>
      </p:sp>
      <p:sp>
        <p:nvSpPr>
          <p:cNvPr id="5125" name="Oval 6"/>
          <p:cNvSpPr>
            <a:spLocks noChangeArrowheads="1"/>
          </p:cNvSpPr>
          <p:nvPr/>
        </p:nvSpPr>
        <p:spPr bwMode="auto">
          <a:xfrm>
            <a:off x="1071563" y="2528888"/>
            <a:ext cx="2052637" cy="7858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solidFill>
                  <a:schemeClr val="accent1"/>
                </a:solidFill>
                <a:latin typeface="+mn-lt"/>
              </a:rPr>
              <a:t>What we get</a:t>
            </a:r>
          </a:p>
          <a:p>
            <a:pPr algn="ctr">
              <a:defRPr/>
            </a:pPr>
            <a:r>
              <a:rPr lang="en-US" sz="2000" b="1">
                <a:solidFill>
                  <a:schemeClr val="accent1"/>
                </a:solidFill>
                <a:latin typeface="+mn-lt"/>
              </a:rPr>
              <a:t>in DoME v.1</a:t>
            </a:r>
          </a:p>
        </p:txBody>
      </p:sp>
      <p:sp>
        <p:nvSpPr>
          <p:cNvPr id="5126" name="Oval 7"/>
          <p:cNvSpPr>
            <a:spLocks noChangeArrowheads="1"/>
          </p:cNvSpPr>
          <p:nvPr/>
        </p:nvSpPr>
        <p:spPr bwMode="auto">
          <a:xfrm>
            <a:off x="1000125" y="4643438"/>
            <a:ext cx="2124075" cy="7858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solidFill>
                  <a:schemeClr val="accent1"/>
                </a:solidFill>
                <a:latin typeface="+mn-lt"/>
              </a:rPr>
              <a:t>What we get</a:t>
            </a:r>
            <a:br>
              <a:rPr lang="en-US" sz="2000" b="1">
                <a:solidFill>
                  <a:schemeClr val="accent1"/>
                </a:solidFill>
                <a:latin typeface="+mn-lt"/>
              </a:rPr>
            </a:br>
            <a:r>
              <a:rPr lang="en-US" sz="2000" b="1">
                <a:solidFill>
                  <a:schemeClr val="accent1"/>
                </a:solidFill>
                <a:latin typeface="+mn-lt"/>
              </a:rPr>
              <a:t>in DoME v.2</a:t>
            </a:r>
          </a:p>
        </p:txBody>
      </p:sp>
      <p:sp>
        <p:nvSpPr>
          <p:cNvPr id="38919" name="Down Arrow 6"/>
          <p:cNvSpPr>
            <a:spLocks noChangeArrowheads="1"/>
          </p:cNvSpPr>
          <p:nvPr/>
        </p:nvSpPr>
        <p:spPr bwMode="auto">
          <a:xfrm>
            <a:off x="2714625" y="3786188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3851275" y="6110288"/>
            <a:ext cx="4006850" cy="46196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Some information isn't printed</a:t>
            </a:r>
          </a:p>
        </p:txBody>
      </p:sp>
      <p:cxnSp>
        <p:nvCxnSpPr>
          <p:cNvPr id="38921" name="Straight Arrow Connector 9"/>
          <p:cNvCxnSpPr>
            <a:cxnSpLocks noChangeShapeType="1"/>
            <a:stCxn id="38920" idx="0"/>
          </p:cNvCxnSpPr>
          <p:nvPr/>
        </p:nvCxnSpPr>
        <p:spPr bwMode="auto">
          <a:xfrm rot="5400000" flipH="1" flipV="1">
            <a:off x="5694363" y="5946775"/>
            <a:ext cx="323850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Inheritance Hierarchy</a:t>
            </a:r>
          </a:p>
        </p:txBody>
      </p:sp>
      <p:pic>
        <p:nvPicPr>
          <p:cNvPr id="39939" name="Picture 5" descr="fig9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752600"/>
            <a:ext cx="5048250" cy="38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643188" y="2857500"/>
            <a:ext cx="71596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2">
                    <a:lumMod val="50000"/>
                  </a:schemeClr>
                </a:solidFill>
              </a:rPr>
              <a:t>uses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6188" y="3929063"/>
            <a:ext cx="6032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2">
                    <a:lumMod val="50000"/>
                  </a:schemeClr>
                </a:solidFill>
              </a:rPr>
              <a:t>is a</a:t>
            </a:r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6215063" y="2857500"/>
            <a:ext cx="2649537" cy="12001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At runtime, a call to</a:t>
            </a:r>
          </a:p>
          <a:p>
            <a:r>
              <a:rPr lang="en-US"/>
              <a:t>print() will use</a:t>
            </a:r>
          </a:p>
          <a:p>
            <a:r>
              <a:rPr lang="en-US"/>
              <a:t>Item.print().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Reason for the Problem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</a:t>
            </a:r>
            <a:r>
              <a:rPr lang="en-US" sz="2400" smtClean="0">
                <a:effectLst/>
                <a:latin typeface="Courier New" pitchFamily="49" charset="0"/>
              </a:rPr>
              <a:t>print()</a:t>
            </a:r>
            <a:r>
              <a:rPr lang="en-US" smtClean="0">
                <a:effectLst/>
              </a:rPr>
              <a:t> method in </a:t>
            </a:r>
            <a:r>
              <a:rPr lang="en-US" sz="2400" smtClean="0">
                <a:effectLst/>
                <a:latin typeface="Courier New" pitchFamily="49" charset="0"/>
              </a:rPr>
              <a:t>Item</a:t>
            </a:r>
            <a:r>
              <a:rPr lang="en-US" sz="2800" smtClean="0">
                <a:effectLst/>
              </a:rPr>
              <a:t> </a:t>
            </a:r>
            <a:r>
              <a:rPr lang="en-US" smtClean="0">
                <a:effectLst/>
              </a:rPr>
              <a:t>only prints the fields defined in </a:t>
            </a:r>
            <a:r>
              <a:rPr lang="en-US" sz="2400" smtClean="0">
                <a:effectLst/>
                <a:latin typeface="Courier New" pitchFamily="49" charset="0"/>
              </a:rPr>
              <a:t>Item</a:t>
            </a:r>
            <a:r>
              <a:rPr lang="en-US" smtClean="0">
                <a:effectLst/>
              </a:rPr>
              <a:t>.</a:t>
            </a:r>
          </a:p>
          <a:p>
            <a:r>
              <a:rPr lang="en-US" smtClean="0">
                <a:effectLst/>
              </a:rPr>
              <a:t>Inheritance only works 'upwards':</a:t>
            </a:r>
          </a:p>
          <a:p>
            <a:pPr lvl="1"/>
            <a:r>
              <a:rPr lang="en-US" smtClean="0">
                <a:effectLst/>
              </a:rPr>
              <a:t>a subclass inherits its superclass fields and methods</a:t>
            </a:r>
          </a:p>
          <a:p>
            <a:r>
              <a:rPr lang="en-US" smtClean="0">
                <a:effectLst/>
              </a:rPr>
              <a:t>The superclass method (e.g. </a:t>
            </a:r>
            <a:r>
              <a:rPr lang="en-US" sz="2400" smtClean="0">
                <a:effectLst/>
                <a:latin typeface="Courier New" pitchFamily="49" charset="0"/>
              </a:rPr>
              <a:t>print()</a:t>
            </a:r>
            <a:r>
              <a:rPr lang="en-US" smtClean="0">
                <a:effectLst/>
              </a:rPr>
              <a:t>) knows nothing about its subclass’s fields or methods.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0" descr="fig9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2160588"/>
            <a:ext cx="4303712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Solution: Overriding</a:t>
            </a:r>
          </a:p>
        </p:txBody>
      </p:sp>
      <p:sp>
        <p:nvSpPr>
          <p:cNvPr id="12292" name="Oval 6"/>
          <p:cNvSpPr>
            <a:spLocks noChangeArrowheads="1"/>
          </p:cNvSpPr>
          <p:nvPr/>
        </p:nvSpPr>
        <p:spPr bwMode="auto">
          <a:xfrm>
            <a:off x="5562600" y="1981200"/>
            <a:ext cx="3081338" cy="995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</a:rPr>
              <a:t>print() in super- and subclasses.</a:t>
            </a:r>
          </a:p>
        </p:txBody>
      </p:sp>
      <p:sp>
        <p:nvSpPr>
          <p:cNvPr id="41989" name="Line 7"/>
          <p:cNvSpPr>
            <a:spLocks noChangeShapeType="1"/>
          </p:cNvSpPr>
          <p:nvPr/>
        </p:nvSpPr>
        <p:spPr bwMode="auto">
          <a:xfrm flipH="1">
            <a:off x="4648200" y="2714625"/>
            <a:ext cx="1138238" cy="942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Line 8"/>
          <p:cNvSpPr>
            <a:spLocks noChangeShapeType="1"/>
          </p:cNvSpPr>
          <p:nvPr/>
        </p:nvSpPr>
        <p:spPr bwMode="auto">
          <a:xfrm flipH="1">
            <a:off x="5105400" y="2714625"/>
            <a:ext cx="681038" cy="17811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Oval 9"/>
          <p:cNvSpPr>
            <a:spLocks noChangeArrowheads="1"/>
          </p:cNvSpPr>
          <p:nvPr/>
        </p:nvSpPr>
        <p:spPr bwMode="auto">
          <a:xfrm>
            <a:off x="5580063" y="3860800"/>
            <a:ext cx="3106737" cy="193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>
                <a:latin typeface="+mn-lt"/>
              </a:rPr>
              <a:t>CD and DVD print() will use super.print() to print the Item info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0313" y="3109913"/>
            <a:ext cx="71596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2">
                    <a:lumMod val="50000"/>
                  </a:schemeClr>
                </a:solidFill>
              </a:rPr>
              <a:t>uses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4750" y="4000500"/>
            <a:ext cx="6032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2">
                    <a:lumMod val="50000"/>
                  </a:schemeClr>
                </a:solidFill>
              </a:rPr>
              <a:t>is a</a:t>
            </a:r>
          </a:p>
        </p:txBody>
      </p:sp>
      <p:sp>
        <p:nvSpPr>
          <p:cNvPr id="41994" name="TextBox 9"/>
          <p:cNvSpPr txBox="1">
            <a:spLocks noChangeArrowheads="1"/>
          </p:cNvSpPr>
          <p:nvPr/>
        </p:nvSpPr>
        <p:spPr bwMode="auto">
          <a:xfrm>
            <a:off x="2286000" y="5514975"/>
            <a:ext cx="3570288" cy="12001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At runtime, a call to</a:t>
            </a:r>
          </a:p>
          <a:p>
            <a:r>
              <a:rPr lang="en-US"/>
              <a:t>print() will use either</a:t>
            </a:r>
          </a:p>
          <a:p>
            <a:r>
              <a:rPr lang="en-US"/>
              <a:t>CD.print() or DVD.print() 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CD's print()</a:t>
            </a:r>
          </a:p>
        </p:txBody>
      </p:sp>
      <p:sp>
        <p:nvSpPr>
          <p:cNvPr id="4301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// in the CD class</a:t>
            </a:r>
          </a:p>
          <a:p>
            <a:pPr>
              <a:buFont typeface="Times New Roman" pitchFamily="18" charset="0"/>
              <a:buNone/>
            </a:pP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public void print()</a:t>
            </a:r>
          </a:p>
          <a:p>
            <a:pPr>
              <a:buFont typeface="Times New Roman" pitchFamily="18" charset="0"/>
              <a:buNone/>
            </a:pP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  System.out.println("CD: " + artist);</a:t>
            </a:r>
          </a:p>
          <a:p>
            <a:pPr>
              <a:buFont typeface="Times New Roman" pitchFamily="18" charset="0"/>
              <a:buNone/>
            </a:pP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  System.out.println("tracks: " + numTracks);</a:t>
            </a:r>
            <a:b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800" b="1" smtClean="0">
                <a:solidFill>
                  <a:srgbClr val="FFFF00"/>
                </a:solidFill>
                <a:effectLst/>
                <a:latin typeface="Courier New" pitchFamily="49" charset="0"/>
                <a:cs typeface="Courier New" pitchFamily="49" charset="0"/>
              </a:rPr>
              <a:t>super.print</a:t>
            </a: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();    // print info stored in Item</a:t>
            </a:r>
          </a:p>
          <a:p>
            <a:pPr>
              <a:buFont typeface="Times New Roman" pitchFamily="18" charset="0"/>
              <a:buNone/>
            </a:pP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5.  The Object Class’s Methods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981200"/>
            <a:ext cx="7858125" cy="4343400"/>
          </a:xfrm>
        </p:spPr>
        <p:txBody>
          <a:bodyPr/>
          <a:lstStyle/>
          <a:p>
            <a:r>
              <a:rPr lang="en-US" smtClean="0">
                <a:effectLst/>
              </a:rPr>
              <a:t>Methods in </a:t>
            </a:r>
            <a:r>
              <a:rPr lang="en-US" sz="2800" smtClean="0">
                <a:effectLst/>
                <a:latin typeface="Courier New" pitchFamily="49" charset="0"/>
              </a:rPr>
              <a:t>Object</a:t>
            </a:r>
            <a:r>
              <a:rPr lang="en-US" smtClean="0">
                <a:effectLst/>
              </a:rPr>
              <a:t> are inherited by all classes.</a:t>
            </a:r>
          </a:p>
          <a:p>
            <a:pPr lvl="1"/>
            <a:r>
              <a:rPr lang="en-US" smtClean="0">
                <a:effectLst/>
              </a:rPr>
              <a:t>any of these may be overridden</a:t>
            </a:r>
          </a:p>
          <a:p>
            <a:r>
              <a:rPr lang="en-US" smtClean="0">
                <a:effectLst/>
              </a:rPr>
              <a:t>The </a:t>
            </a:r>
            <a:r>
              <a:rPr lang="en-US" sz="2400" smtClean="0">
                <a:effectLst/>
                <a:latin typeface="Courier New" pitchFamily="49" charset="0"/>
              </a:rPr>
              <a:t>toString()</a:t>
            </a:r>
            <a:r>
              <a:rPr lang="en-US" smtClean="0">
                <a:effectLst/>
              </a:rPr>
              <a:t> method is often overridden</a:t>
            </a:r>
          </a:p>
          <a:p>
            <a:pPr lvl="1">
              <a:buFontTx/>
              <a:buNone/>
            </a:pPr>
            <a:r>
              <a:rPr lang="en-US" sz="2400" smtClean="0">
                <a:effectLst/>
                <a:latin typeface="Courier New" pitchFamily="49" charset="0"/>
              </a:rPr>
              <a:t>		public String toString()</a:t>
            </a:r>
            <a:endParaRPr lang="en-US" sz="2400" smtClean="0">
              <a:effectLst/>
            </a:endParaRPr>
          </a:p>
          <a:p>
            <a:pPr lvl="1"/>
            <a:r>
              <a:rPr lang="en-US" smtClean="0">
                <a:effectLst/>
              </a:rPr>
              <a:t>returns a string representation of the object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Student.java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	public class Student </a:t>
            </a:r>
            <a:r>
              <a:rPr lang="en-US" sz="2000" smtClean="0">
                <a:effectLst/>
                <a:latin typeface="Courier New" pitchFamily="49" charset="0"/>
              </a:rPr>
              <a:t/>
            </a:r>
            <a:br>
              <a:rPr lang="en-US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{</a:t>
            </a: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private int student_id;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private int year;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private String name;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endParaRPr lang="th-TH" sz="2000" smtClean="0">
              <a:effectLst/>
              <a:latin typeface="Courier New" pitchFamily="49" charset="0"/>
              <a:cs typeface="Angsana New" pitchFamily="18" charset="-34"/>
            </a:endParaRPr>
          </a:p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th-TH" sz="2000" smtClean="0">
                <a:effectLst/>
                <a:latin typeface="Courier New" pitchFamily="49" charset="0"/>
                <a:cs typeface="Angsana New" pitchFamily="18" charset="-34"/>
              </a:rPr>
              <a:t>  </a:t>
            </a:r>
            <a:r>
              <a:rPr lang="th-TH" sz="2000" smtClean="0">
                <a:effectLst/>
                <a:latin typeface="Courier New" pitchFamily="49" charset="0"/>
              </a:rPr>
              <a:t>public Student(String nm, int id, int y)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{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name = new String(nm);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student_id = id;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year = y;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en-US" sz="2000" smtClean="0">
                <a:effectLst/>
                <a:latin typeface="Courier New" pitchFamily="49" charset="0"/>
              </a:rPr>
              <a:t>}</a:t>
            </a:r>
            <a:endParaRPr lang="th-TH" sz="2000" smtClean="0">
              <a:effectLst/>
              <a:latin typeface="Courier New" pitchFamily="49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63" y="785813"/>
            <a:ext cx="928687" cy="2230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8" y="428625"/>
            <a:ext cx="7696200" cy="1143000"/>
          </a:xfrm>
        </p:spPr>
        <p:txBody>
          <a:bodyPr/>
          <a:lstStyle/>
          <a:p>
            <a:r>
              <a:rPr lang="en-US" smtClean="0">
                <a:effectLst/>
              </a:rPr>
              <a:t>Overriding toString()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71500" y="1879600"/>
            <a:ext cx="828675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Item</a:t>
            </a:r>
          </a:p>
          <a:p>
            <a:r>
              <a:rPr lang="en-US" sz="1800">
                <a:latin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</a:rPr>
              <a:t>       :</a:t>
            </a:r>
          </a:p>
          <a:p>
            <a:r>
              <a:rPr lang="en-US" sz="1800">
                <a:latin typeface="Courier New" pitchFamily="49" charset="0"/>
              </a:rPr>
              <a:t>    public String toString()</a:t>
            </a:r>
          </a:p>
          <a:p>
            <a:r>
              <a:rPr lang="en-US" sz="1800">
                <a:latin typeface="Courier New" pitchFamily="49" charset="0"/>
              </a:rPr>
              <a:t>    {</a:t>
            </a:r>
          </a:p>
          <a:p>
            <a:r>
              <a:rPr lang="en-US" sz="1800">
                <a:latin typeface="Courier New" pitchFamily="49" charset="0"/>
              </a:rPr>
              <a:t>      String info = title + " (" + playingTime + " mins)");</a:t>
            </a:r>
          </a:p>
          <a:p>
            <a:r>
              <a:rPr lang="en-US" sz="1800">
                <a:latin typeface="Courier New" pitchFamily="49" charset="0"/>
              </a:rPr>
              <a:t>      if(gotIt)</a:t>
            </a:r>
          </a:p>
          <a:p>
            <a:r>
              <a:rPr lang="en-US" sz="1800">
                <a:latin typeface="Courier New" pitchFamily="49" charset="0"/>
              </a:rPr>
              <a:t>        return info + "*\n" + "    " + comment + "\n");</a:t>
            </a:r>
          </a:p>
          <a:p>
            <a:r>
              <a:rPr lang="en-US" sz="1800">
                <a:latin typeface="Courier New" pitchFamily="49" charset="0"/>
              </a:rPr>
              <a:t>      else</a:t>
            </a:r>
          </a:p>
          <a:p>
            <a:r>
              <a:rPr lang="en-US" sz="1800">
                <a:latin typeface="Courier New" pitchFamily="49" charset="0"/>
              </a:rPr>
              <a:t>        return info + "\n" + "    " + comment + "\n");</a:t>
            </a:r>
          </a:p>
          <a:p>
            <a:r>
              <a:rPr lang="en-US" sz="1800">
                <a:latin typeface="Courier New" pitchFamily="49" charset="0"/>
              </a:rPr>
              <a:t>    }  // end of toString()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AU" sz="1800">
                <a:latin typeface="Courier New" pitchFamily="49" charset="0"/>
              </a:rPr>
              <a:t>}</a:t>
            </a:r>
            <a:r>
              <a:rPr lang="en-US" sz="1800">
                <a:latin typeface="Courier New" pitchFamily="49" charset="0"/>
              </a:rPr>
              <a:t> // end of Item class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Using toString()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Instead of a </a:t>
            </a:r>
            <a:r>
              <a:rPr lang="en-US" sz="2400" smtClean="0">
                <a:effectLst/>
                <a:latin typeface="Courier New" pitchFamily="49" charset="0"/>
              </a:rPr>
              <a:t>print()</a:t>
            </a:r>
            <a:r>
              <a:rPr lang="en-US" smtClean="0">
                <a:effectLst/>
              </a:rPr>
              <a:t> method use </a:t>
            </a: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smtClean="0">
                <a:effectLst/>
              </a:rPr>
              <a:t>:</a:t>
            </a:r>
          </a:p>
          <a:p>
            <a:pPr lvl="1">
              <a:buFontTx/>
              <a:buNone/>
            </a:pPr>
            <a:r>
              <a:rPr lang="en-US" sz="2000" smtClean="0">
                <a:effectLst/>
                <a:latin typeface="Courier New" pitchFamily="49" charset="0"/>
              </a:rPr>
              <a:t>		System.out.println( item.toString() );</a:t>
            </a:r>
          </a:p>
          <a:p>
            <a:pPr lvl="1">
              <a:buFontTx/>
              <a:buNone/>
            </a:pPr>
            <a:endParaRPr lang="en-US" sz="3200" smtClean="0">
              <a:effectLst/>
            </a:endParaRPr>
          </a:p>
          <a:p>
            <a:r>
              <a:rPr lang="en-US" sz="2400" smtClean="0">
                <a:effectLst/>
                <a:latin typeface="Courier New" pitchFamily="49" charset="0"/>
              </a:rPr>
              <a:t>println()</a:t>
            </a:r>
            <a:r>
              <a:rPr lang="en-US" smtClean="0">
                <a:effectLst/>
              </a:rPr>
              <a:t> will call an object's </a:t>
            </a: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toString() </a:t>
            </a:r>
            <a:r>
              <a:rPr lang="en-US" smtClean="0">
                <a:effectLst/>
              </a:rPr>
              <a:t>method automatically, so the above call can be simplified to:</a:t>
            </a:r>
          </a:p>
          <a:p>
            <a:pPr lvl="1">
              <a:buFontTx/>
              <a:buNone/>
            </a:pPr>
            <a:r>
              <a:rPr lang="en-US" sz="2000" smtClean="0">
                <a:effectLst/>
                <a:latin typeface="Courier New" pitchFamily="49" charset="0"/>
              </a:rPr>
              <a:t>		System.out.println( item );</a:t>
            </a:r>
            <a:endParaRPr lang="en-US" smtClean="0">
              <a:effectLst/>
            </a:endParaRPr>
          </a:p>
          <a:p>
            <a:pPr lvl="1"/>
            <a:endParaRPr lang="en-US" sz="2000" smtClean="0">
              <a:effectLst/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	  public String toString()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{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return "Student: " + name + ", " +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	student_id + ", " + year;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}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public int year_group()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{ return year; }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} // end of Student class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GradStudent.java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2938" y="1714500"/>
            <a:ext cx="7772400" cy="4114800"/>
          </a:xfrm>
          <a:noFill/>
          <a:ln w="9525"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	public class GradStudent </a:t>
            </a:r>
            <a:r>
              <a:rPr lang="th-TH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extends</a:t>
            </a:r>
            <a:r>
              <a:rPr lang="th-TH" sz="2000" smtClean="0">
                <a:effectLst/>
                <a:latin typeface="Courier New" pitchFamily="49" charset="0"/>
              </a:rPr>
              <a:t> Student </a:t>
            </a:r>
            <a:r>
              <a:rPr lang="en-US" sz="2000" smtClean="0">
                <a:effectLst/>
                <a:latin typeface="Courier New" pitchFamily="49" charset="0"/>
              </a:rPr>
              <a:t/>
            </a:r>
            <a:br>
              <a:rPr lang="en-US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{</a:t>
            </a: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private String dept;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private String thesis;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th-TH" sz="2000" smtClean="0">
                <a:effectLst/>
                <a:latin typeface="Courier New" pitchFamily="49" charset="0"/>
                <a:cs typeface="Angsana New" pitchFamily="18" charset="-34"/>
              </a:rPr>
              <a:t> </a:t>
            </a:r>
            <a:r>
              <a:rPr lang="th-TH" sz="2000" smtClean="0">
                <a:effectLst/>
                <a:latin typeface="Courier New" pitchFamily="49" charset="0"/>
              </a:rPr>
              <a:t>// constructor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th-TH" sz="2000" smtClean="0">
                <a:effectLst/>
                <a:latin typeface="Courier New" pitchFamily="49" charset="0"/>
                <a:cs typeface="Angsana New" pitchFamily="18" charset="-34"/>
              </a:rPr>
              <a:t> </a:t>
            </a:r>
            <a:r>
              <a:rPr lang="th-TH" sz="2000" smtClean="0">
                <a:effectLst/>
                <a:latin typeface="Courier New" pitchFamily="49" charset="0"/>
              </a:rPr>
              <a:t>public GradStudent(String nm, int id,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	int y, String d, String th)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en-US" sz="2000" smtClean="0">
                <a:effectLst/>
                <a:latin typeface="Courier New" pitchFamily="49" charset="0"/>
              </a:rPr>
              <a:t> {</a:t>
            </a: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</a:t>
            </a:r>
            <a:r>
              <a:rPr lang="en-US" sz="2000" smtClean="0">
                <a:effectLst/>
                <a:latin typeface="Courier New" pitchFamily="49" charset="0"/>
              </a:rPr>
              <a:t>  </a:t>
            </a:r>
            <a:r>
              <a:rPr lang="th-TH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super</a:t>
            </a:r>
            <a:r>
              <a:rPr lang="th-TH" sz="2000" smtClean="0">
                <a:effectLst/>
                <a:latin typeface="Courier New" pitchFamily="49" charset="0"/>
              </a:rPr>
              <a:t>(nm, id, y);   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	// call superclass constructor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dept = new String(d);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thesis = new String(th);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en-US" sz="2000" smtClean="0">
                <a:effectLst/>
                <a:latin typeface="Courier New" pitchFamily="49" charset="0"/>
              </a:rPr>
              <a:t> }</a:t>
            </a:r>
            <a:endParaRPr lang="th-TH" sz="2000" smtClean="0">
              <a:effectLst/>
              <a:latin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38" y="500063"/>
            <a:ext cx="1233487" cy="157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mtClean="0">
                <a:effectLst/>
              </a:rPr>
              <a:t>	  </a:t>
            </a:r>
            <a:r>
              <a:rPr lang="en-US" smtClean="0">
                <a:effectLst/>
              </a:rPr>
              <a:t> </a:t>
            </a:r>
            <a:r>
              <a:rPr lang="th-TH" sz="2000" smtClean="0">
                <a:effectLst/>
                <a:latin typeface="Courier New" pitchFamily="49" charset="0"/>
              </a:rPr>
              <a:t>public String toString()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{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return "Grad " + </a:t>
            </a:r>
            <a:r>
              <a:rPr lang="th-TH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super.</a:t>
            </a:r>
            <a:r>
              <a:rPr lang="th-TH" sz="2000" smtClean="0">
                <a:effectLst/>
                <a:latin typeface="Courier New" pitchFamily="49" charset="0"/>
              </a:rPr>
              <a:t>toString() + ", " +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		dept + ", " + thesis;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}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} // end of GradStudent class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TestStuds.java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981200"/>
            <a:ext cx="8426450" cy="4114800"/>
          </a:xfrm>
          <a:noFill/>
          <a:ln w="9525"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	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public class TestStuds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{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public static void main(String args[])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en-US" sz="2000" smtClean="0">
                <a:effectLst/>
                <a:latin typeface="Courier New" pitchFamily="49" charset="0"/>
              </a:rPr>
              <a:t>{</a:t>
            </a: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</a:t>
            </a:r>
            <a:r>
              <a:rPr lang="en-US" sz="2000" smtClean="0">
                <a:effectLst/>
                <a:latin typeface="Courier New" pitchFamily="49" charset="0"/>
              </a:rPr>
              <a:t> </a:t>
            </a:r>
            <a:r>
              <a:rPr lang="th-TH" sz="2000" smtClean="0">
                <a:effectLst/>
                <a:latin typeface="Courier New" pitchFamily="49" charset="0"/>
              </a:rPr>
              <a:t>Student s</a:t>
            </a:r>
            <a:r>
              <a:rPr lang="en-US" sz="2000" smtClean="0">
                <a:effectLst/>
                <a:latin typeface="Courier New" pitchFamily="49" charset="0"/>
              </a:rPr>
              <a:t>1</a:t>
            </a:r>
            <a:r>
              <a:rPr lang="th-TH" sz="2000" smtClean="0">
                <a:effectLst/>
                <a:latin typeface="Courier New" pitchFamily="49" charset="0"/>
              </a:rPr>
              <a:t> = new Student("Jane Doe", </a:t>
            </a:r>
            <a:r>
              <a:rPr lang="en-US" sz="2000" smtClean="0">
                <a:effectLst/>
                <a:latin typeface="Courier New" pitchFamily="49" charset="0"/>
              </a:rPr>
              <a:t>100</a:t>
            </a:r>
            <a:r>
              <a:rPr lang="th-TH" sz="2000" smtClean="0">
                <a:effectLst/>
                <a:latin typeface="Courier New" pitchFamily="49" charset="0"/>
              </a:rPr>
              <a:t>, </a:t>
            </a:r>
            <a:r>
              <a:rPr lang="en-US" sz="2000" smtClean="0">
                <a:effectLst/>
                <a:latin typeface="Courier New" pitchFamily="49" charset="0"/>
              </a:rPr>
              <a:t>1</a:t>
            </a:r>
            <a:r>
              <a:rPr lang="th-TH" sz="2000" smtClean="0">
                <a:effectLst/>
                <a:latin typeface="Courier New" pitchFamily="49" charset="0"/>
              </a:rPr>
              <a:t>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</a:t>
            </a:r>
            <a:r>
              <a:rPr lang="en-US" sz="2000" smtClean="0">
                <a:effectLst/>
                <a:latin typeface="Courier New" pitchFamily="49" charset="0"/>
              </a:rPr>
              <a:t> </a:t>
            </a:r>
            <a:r>
              <a:rPr lang="th-TH" sz="2000" smtClean="0">
                <a:effectLst/>
                <a:latin typeface="Courier New" pitchFamily="49" charset="0"/>
              </a:rPr>
              <a:t>GradStudent gs</a:t>
            </a:r>
            <a:r>
              <a:rPr lang="en-US" sz="2000" smtClean="0">
                <a:effectLst/>
                <a:latin typeface="Courier New" pitchFamily="49" charset="0"/>
              </a:rPr>
              <a:t>1</a:t>
            </a:r>
            <a:r>
              <a:rPr lang="th-TH" sz="2000" smtClean="0">
                <a:effectLst/>
                <a:latin typeface="Courier New" pitchFamily="49" charset="0"/>
              </a:rPr>
              <a:t>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</a:t>
            </a:r>
            <a:r>
              <a:rPr lang="en-US" sz="2000" smtClean="0">
                <a:effectLst/>
                <a:latin typeface="Courier New" pitchFamily="49" charset="0"/>
              </a:rPr>
              <a:t> </a:t>
            </a:r>
            <a:r>
              <a:rPr lang="th-TH" sz="2000" smtClean="0">
                <a:effectLst/>
                <a:latin typeface="Courier New" pitchFamily="49" charset="0"/>
              </a:rPr>
              <a:t>gs</a:t>
            </a:r>
            <a:r>
              <a:rPr lang="en-US" sz="2000" smtClean="0">
                <a:effectLst/>
                <a:latin typeface="Courier New" pitchFamily="49" charset="0"/>
              </a:rPr>
              <a:t>1</a:t>
            </a:r>
            <a:r>
              <a:rPr lang="th-TH" sz="2000" smtClean="0">
                <a:effectLst/>
                <a:latin typeface="Courier New" pitchFamily="49" charset="0"/>
              </a:rPr>
              <a:t> = new GradStudent("John Smith", </a:t>
            </a:r>
            <a:r>
              <a:rPr lang="en-US" sz="2000" smtClean="0">
                <a:effectLst/>
                <a:latin typeface="Courier New" pitchFamily="49" charset="0"/>
              </a:rPr>
              <a:t>200</a:t>
            </a:r>
            <a:r>
              <a:rPr lang="th-TH" sz="2000" smtClean="0">
                <a:effectLst/>
                <a:latin typeface="Courier New" pitchFamily="49" charset="0"/>
              </a:rPr>
              <a:t>, </a:t>
            </a:r>
            <a:r>
              <a:rPr lang="en-US" sz="2000" smtClean="0">
                <a:effectLst/>
                <a:latin typeface="Courier New" pitchFamily="49" charset="0"/>
              </a:rPr>
              <a:t>4</a:t>
            </a:r>
            <a:r>
              <a:rPr lang="th-TH" sz="2000" smtClean="0">
                <a:effectLst/>
                <a:latin typeface="Courier New" pitchFamily="49" charset="0"/>
              </a:rPr>
              <a:t>,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            "Pharmacy", "Retail Thesis");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: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15138" y="6303963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	    System.out.println("Student s</a:t>
            </a:r>
            <a:r>
              <a:rPr lang="en-US" sz="2000" smtClean="0">
                <a:effectLst/>
                <a:latin typeface="Courier New" pitchFamily="49" charset="0"/>
              </a:rPr>
              <a:t>1</a:t>
            </a:r>
            <a:r>
              <a:rPr lang="th-TH" sz="2000" smtClean="0">
                <a:effectLst/>
                <a:latin typeface="Courier New" pitchFamily="49" charset="0"/>
              </a:rPr>
              <a:t>");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System.out.println(</a:t>
            </a:r>
            <a:r>
              <a:rPr lang="th-TH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s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1</a:t>
            </a:r>
            <a:r>
              <a:rPr lang="th-TH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.toString</a:t>
            </a:r>
            <a:r>
              <a:rPr lang="th-TH" sz="2000" smtClean="0">
                <a:effectLst/>
                <a:latin typeface="Courier New" pitchFamily="49" charset="0"/>
              </a:rPr>
              <a:t>());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System.out.println("Year " +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	s1.year_group() + "\n");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System.out.println("GradStudent gs</a:t>
            </a:r>
            <a:r>
              <a:rPr lang="en-US" sz="2000" smtClean="0">
                <a:effectLst/>
                <a:latin typeface="Courier New" pitchFamily="49" charset="0"/>
              </a:rPr>
              <a:t>1</a:t>
            </a:r>
            <a:r>
              <a:rPr lang="th-TH" sz="2000" smtClean="0">
                <a:effectLst/>
                <a:latin typeface="Courier New" pitchFamily="49" charset="0"/>
              </a:rPr>
              <a:t>");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System.out.println(</a:t>
            </a:r>
            <a:r>
              <a:rPr lang="th-TH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gs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1</a:t>
            </a:r>
            <a:r>
              <a:rPr lang="th-TH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.toString</a:t>
            </a:r>
            <a:r>
              <a:rPr lang="th-TH" sz="2000" smtClean="0">
                <a:effectLst/>
                <a:latin typeface="Courier New" pitchFamily="49" charset="0"/>
              </a:rPr>
              <a:t>());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System.out.println("Year " +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	gs1.year_group() + "\n");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: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// see later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</a:t>
            </a:r>
            <a:r>
              <a:rPr lang="en-US" sz="2000" smtClean="0">
                <a:effectLst/>
                <a:latin typeface="Courier New" pitchFamily="49" charset="0"/>
              </a:rPr>
              <a:t>}</a:t>
            </a: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}  // end of TestStuds class</a:t>
            </a:r>
            <a:endParaRPr lang="th-TH" sz="2000" smtClean="0"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iamonds.ppt - Diamond">
  <a:themeElements>
    <a:clrScheme name="">
      <a:dk1>
        <a:srgbClr val="919191"/>
      </a:dk1>
      <a:lt1>
        <a:srgbClr val="FFFFFF"/>
      </a:lt1>
      <a:dk2>
        <a:srgbClr val="006B61"/>
      </a:dk2>
      <a:lt2>
        <a:srgbClr val="FAFD00"/>
      </a:lt2>
      <a:accent1>
        <a:srgbClr val="8CF4EA"/>
      </a:accent1>
      <a:accent2>
        <a:srgbClr val="D073CE"/>
      </a:accent2>
      <a:accent3>
        <a:srgbClr val="AABAB7"/>
      </a:accent3>
      <a:accent4>
        <a:srgbClr val="DADADA"/>
      </a:accent4>
      <a:accent5>
        <a:srgbClr val="C5F8F3"/>
      </a:accent5>
      <a:accent6>
        <a:srgbClr val="BC68BA"/>
      </a:accent6>
      <a:hlink>
        <a:srgbClr val="D4A45A"/>
      </a:hlink>
      <a:folHlink>
        <a:srgbClr val="00B7A5"/>
      </a:folHlink>
    </a:clrScheme>
    <a:fontScheme name="diamonds.ppt - Diamon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amonds.ppt - Diamo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monds.ppt - Diamo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</Template>
  <TotalTime>629</TotalTime>
  <Words>1022</Words>
  <Application>Microsoft Office PowerPoint</Application>
  <PresentationFormat>On-screen Show (4:3)</PresentationFormat>
  <Paragraphs>262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Times New Roman</vt:lpstr>
      <vt:lpstr>Arial</vt:lpstr>
      <vt:lpstr>Monotype Sorts</vt:lpstr>
      <vt:lpstr>Times</vt:lpstr>
      <vt:lpstr>Angsana New</vt:lpstr>
      <vt:lpstr>Courier New</vt:lpstr>
      <vt:lpstr>diamonds.ppt - Diamond</vt:lpstr>
      <vt:lpstr>242-210 F II</vt:lpstr>
      <vt:lpstr>Topics</vt:lpstr>
      <vt:lpstr>1.  Students Example</vt:lpstr>
      <vt:lpstr>Student.java</vt:lpstr>
      <vt:lpstr>Slide 5</vt:lpstr>
      <vt:lpstr>GradStudent.java</vt:lpstr>
      <vt:lpstr>Slide 7</vt:lpstr>
      <vt:lpstr>TestStuds.java</vt:lpstr>
      <vt:lpstr>Slide 9</vt:lpstr>
      <vt:lpstr>Compilation and Execution</vt:lpstr>
      <vt:lpstr>TestStuds Output</vt:lpstr>
      <vt:lpstr>Objects Diagrams</vt:lpstr>
      <vt:lpstr>Method Lookup for s1.toString()</vt:lpstr>
      <vt:lpstr>Method Lookup for gs1.toString()</vt:lpstr>
      <vt:lpstr>Super Calls in Methods</vt:lpstr>
      <vt:lpstr>Method Lookup for gs1.year_group()</vt:lpstr>
      <vt:lpstr>TestStuds.java Continued</vt:lpstr>
      <vt:lpstr>Objects Diagram</vt:lpstr>
      <vt:lpstr>Output</vt:lpstr>
      <vt:lpstr>Method Lookup of stud.toString()</vt:lpstr>
      <vt:lpstr>2.  Method Polymorphism</vt:lpstr>
      <vt:lpstr>Method Polymorphism Example</vt:lpstr>
      <vt:lpstr>Slide 23</vt:lpstr>
      <vt:lpstr>3.  Extends and Private</vt:lpstr>
      <vt:lpstr>Slide 25</vt:lpstr>
      <vt:lpstr>Slide 26</vt:lpstr>
      <vt:lpstr>Slide 27</vt:lpstr>
      <vt:lpstr>Slide 28</vt:lpstr>
      <vt:lpstr>Protected  Variables</vt:lpstr>
      <vt:lpstr>Example</vt:lpstr>
      <vt:lpstr>Protected Methods</vt:lpstr>
      <vt:lpstr>Slide 32</vt:lpstr>
      <vt:lpstr>Summary of the Approaches</vt:lpstr>
      <vt:lpstr>4. DoME v.2 Output Problem</vt:lpstr>
      <vt:lpstr>The Inheritance Hierarchy</vt:lpstr>
      <vt:lpstr>The Reason for the Problem</vt:lpstr>
      <vt:lpstr>The Solution: Overriding</vt:lpstr>
      <vt:lpstr>CD's print()</vt:lpstr>
      <vt:lpstr>5.  The Object Class’s Methods</vt:lpstr>
      <vt:lpstr>Overriding toString()</vt:lpstr>
      <vt:lpstr>Using toString()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CPT (Java) and OOP</dc:title>
  <dc:creator>suthon</dc:creator>
  <cp:lastModifiedBy>samit</cp:lastModifiedBy>
  <cp:revision>74</cp:revision>
  <cp:lastPrinted>2003-09-01T07:45:51Z</cp:lastPrinted>
  <dcterms:created xsi:type="dcterms:W3CDTF">2002-10-08T14:34:55Z</dcterms:created>
  <dcterms:modified xsi:type="dcterms:W3CDTF">2015-03-25T02:47:12Z</dcterms:modified>
</cp:coreProperties>
</file>