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61"/>
  </p:notesMasterIdLst>
  <p:handoutMasterIdLst>
    <p:handoutMasterId r:id="rId62"/>
  </p:handoutMasterIdLst>
  <p:sldIdLst>
    <p:sldId id="292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93" r:id="rId10"/>
    <p:sldId id="266" r:id="rId11"/>
    <p:sldId id="267" r:id="rId12"/>
    <p:sldId id="294" r:id="rId13"/>
    <p:sldId id="295" r:id="rId14"/>
    <p:sldId id="269" r:id="rId15"/>
    <p:sldId id="270" r:id="rId16"/>
    <p:sldId id="296" r:id="rId17"/>
    <p:sldId id="297" r:id="rId18"/>
    <p:sldId id="272" r:id="rId19"/>
    <p:sldId id="273" r:id="rId20"/>
    <p:sldId id="274" r:id="rId21"/>
    <p:sldId id="275" r:id="rId22"/>
    <p:sldId id="276" r:id="rId23"/>
    <p:sldId id="298" r:id="rId24"/>
    <p:sldId id="277" r:id="rId25"/>
    <p:sldId id="300" r:id="rId26"/>
    <p:sldId id="279" r:id="rId27"/>
    <p:sldId id="278" r:id="rId28"/>
    <p:sldId id="301" r:id="rId29"/>
    <p:sldId id="302" r:id="rId30"/>
    <p:sldId id="280" r:id="rId31"/>
    <p:sldId id="303" r:id="rId32"/>
    <p:sldId id="304" r:id="rId33"/>
    <p:sldId id="308" r:id="rId34"/>
    <p:sldId id="305" r:id="rId35"/>
    <p:sldId id="283" r:id="rId36"/>
    <p:sldId id="306" r:id="rId37"/>
    <p:sldId id="315" r:id="rId38"/>
    <p:sldId id="307" r:id="rId39"/>
    <p:sldId id="309" r:id="rId40"/>
    <p:sldId id="32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10" r:id="rId50"/>
    <p:sldId id="311" r:id="rId51"/>
    <p:sldId id="312" r:id="rId52"/>
    <p:sldId id="313" r:id="rId53"/>
    <p:sldId id="281" r:id="rId54"/>
    <p:sldId id="282" r:id="rId55"/>
    <p:sldId id="284" r:id="rId56"/>
    <p:sldId id="286" r:id="rId57"/>
    <p:sldId id="287" r:id="rId58"/>
    <p:sldId id="314" r:id="rId59"/>
    <p:sldId id="324" r:id="rId60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45" autoAdjust="0"/>
    <p:restoredTop sz="86377" autoAdjust="0"/>
  </p:normalViewPr>
  <p:slideViewPr>
    <p:cSldViewPr>
      <p:cViewPr varScale="1">
        <p:scale>
          <a:sx n="74" d="100"/>
          <a:sy n="74" d="100"/>
        </p:scale>
        <p:origin x="-6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42"/>
    </p:cViewPr>
  </p:sorterViewPr>
  <p:notesViewPr>
    <p:cSldViewPr>
      <p:cViewPr>
        <p:scale>
          <a:sx n="100" d="100"/>
          <a:sy n="100" d="100"/>
        </p:scale>
        <p:origin x="-1110" y="2790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241-211 OOP (Java): abstract/10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cs typeface="Times New Roman" pitchFamily="18" charset="0"/>
              </a:defRPr>
            </a:lvl1pPr>
          </a:lstStyle>
          <a:p>
            <a:fld id="{61A06059-A6AE-4EA4-B855-437D84F64BFE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" pitchFamily="18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" pitchFamily="18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" pitchFamily="18" charset="0"/>
              </a:defRPr>
            </a:lvl1pPr>
          </a:lstStyle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" pitchFamily="18" charset="0"/>
              </a:defRPr>
            </a:lvl1pPr>
          </a:lstStyle>
          <a:p>
            <a:fld id="{A48C1C06-7153-4D51-AF1D-CA6A1F15726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F1F55-DFC6-472C-BD6E-32D929ADABDF}" type="slidenum">
              <a:rPr lang="en-GB"/>
              <a:pPr/>
              <a:t>2</a:t>
            </a:fld>
            <a:endParaRPr lang="en-GB"/>
          </a:p>
        </p:txBody>
      </p:sp>
      <p:sp>
        <p:nvSpPr>
          <p:cNvPr id="614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419100"/>
            <a:ext cx="1944687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8166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Arial" pitchFamily="34" charset="0"/>
              <a:buChar char="•"/>
              <a:defRPr/>
            </a:lvl1pPr>
            <a:lvl3pPr>
              <a:buFont typeface="Arial" pitchFamily="34" charset="0"/>
              <a:buChar char="•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00050" y="209550"/>
            <a:ext cx="1525588" cy="1525588"/>
            <a:chOff x="252" y="132"/>
            <a:chExt cx="961" cy="961"/>
          </a:xfrm>
        </p:grpSpPr>
        <p:sp>
          <p:nvSpPr>
            <p:cNvPr id="1032" name="Freeform 3"/>
            <p:cNvSpPr>
              <a:spLocks/>
            </p:cNvSpPr>
            <p:nvPr/>
          </p:nvSpPr>
          <p:spPr bwMode="auto">
            <a:xfrm>
              <a:off x="348" y="228"/>
              <a:ext cx="769" cy="769"/>
            </a:xfrm>
            <a:custGeom>
              <a:avLst/>
              <a:gdLst>
                <a:gd name="T0" fmla="*/ 384 w 769"/>
                <a:gd name="T1" fmla="*/ 0 h 769"/>
                <a:gd name="T2" fmla="*/ 0 w 769"/>
                <a:gd name="T3" fmla="*/ 384 h 769"/>
                <a:gd name="T4" fmla="*/ 384 w 769"/>
                <a:gd name="T5" fmla="*/ 768 h 769"/>
                <a:gd name="T6" fmla="*/ 768 w 769"/>
                <a:gd name="T7" fmla="*/ 384 h 769"/>
                <a:gd name="T8" fmla="*/ 384 w 769"/>
                <a:gd name="T9" fmla="*/ 0 h 7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9" h="769">
                  <a:moveTo>
                    <a:pt x="384" y="0"/>
                  </a:moveTo>
                  <a:lnTo>
                    <a:pt x="0" y="384"/>
                  </a:lnTo>
                  <a:lnTo>
                    <a:pt x="384" y="768"/>
                  </a:lnTo>
                  <a:lnTo>
                    <a:pt x="768" y="384"/>
                  </a:lnTo>
                  <a:lnTo>
                    <a:pt x="384" y="0"/>
                  </a:lnTo>
                </a:path>
              </a:pathLst>
            </a:custGeom>
            <a:solidFill>
              <a:srgbClr val="00B7A5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auto">
            <a:xfrm>
              <a:off x="732" y="132"/>
              <a:ext cx="481" cy="481"/>
            </a:xfrm>
            <a:custGeom>
              <a:avLst/>
              <a:gdLst>
                <a:gd name="T0" fmla="*/ 0 w 481"/>
                <a:gd name="T1" fmla="*/ 96 h 481"/>
                <a:gd name="T2" fmla="*/ 0 w 481"/>
                <a:gd name="T3" fmla="*/ 0 h 481"/>
                <a:gd name="T4" fmla="*/ 480 w 481"/>
                <a:gd name="T5" fmla="*/ 480 h 481"/>
                <a:gd name="T6" fmla="*/ 384 w 481"/>
                <a:gd name="T7" fmla="*/ 480 h 481"/>
                <a:gd name="T8" fmla="*/ 0 w 481"/>
                <a:gd name="T9" fmla="*/ 96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0" y="96"/>
                  </a:moveTo>
                  <a:lnTo>
                    <a:pt x="0" y="0"/>
                  </a:lnTo>
                  <a:lnTo>
                    <a:pt x="480" y="480"/>
                  </a:lnTo>
                  <a:lnTo>
                    <a:pt x="384" y="480"/>
                  </a:lnTo>
                  <a:lnTo>
                    <a:pt x="0" y="96"/>
                  </a:lnTo>
                </a:path>
              </a:pathLst>
            </a:custGeom>
            <a:solidFill>
              <a:srgbClr val="14D1B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auto">
            <a:xfrm>
              <a:off x="252" y="132"/>
              <a:ext cx="481" cy="481"/>
            </a:xfrm>
            <a:custGeom>
              <a:avLst/>
              <a:gdLst>
                <a:gd name="T0" fmla="*/ 480 w 481"/>
                <a:gd name="T1" fmla="*/ 0 h 481"/>
                <a:gd name="T2" fmla="*/ 480 w 481"/>
                <a:gd name="T3" fmla="*/ 96 h 481"/>
                <a:gd name="T4" fmla="*/ 96 w 481"/>
                <a:gd name="T5" fmla="*/ 480 h 481"/>
                <a:gd name="T6" fmla="*/ 0 w 481"/>
                <a:gd name="T7" fmla="*/ 480 h 481"/>
                <a:gd name="T8" fmla="*/ 480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480" y="0"/>
                  </a:moveTo>
                  <a:lnTo>
                    <a:pt x="480" y="96"/>
                  </a:lnTo>
                  <a:lnTo>
                    <a:pt x="96" y="480"/>
                  </a:lnTo>
                  <a:lnTo>
                    <a:pt x="0" y="480"/>
                  </a:lnTo>
                  <a:lnTo>
                    <a:pt x="480" y="0"/>
                  </a:lnTo>
                </a:path>
              </a:pathLst>
            </a:custGeom>
            <a:solidFill>
              <a:srgbClr val="8CF4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auto">
            <a:xfrm>
              <a:off x="732" y="612"/>
              <a:ext cx="481" cy="481"/>
            </a:xfrm>
            <a:custGeom>
              <a:avLst/>
              <a:gdLst>
                <a:gd name="T0" fmla="*/ 384 w 481"/>
                <a:gd name="T1" fmla="*/ 0 h 481"/>
                <a:gd name="T2" fmla="*/ 480 w 481"/>
                <a:gd name="T3" fmla="*/ 0 h 481"/>
                <a:gd name="T4" fmla="*/ 0 w 481"/>
                <a:gd name="T5" fmla="*/ 480 h 481"/>
                <a:gd name="T6" fmla="*/ 0 w 481"/>
                <a:gd name="T7" fmla="*/ 384 h 481"/>
                <a:gd name="T8" fmla="*/ 384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384" y="0"/>
                  </a:moveTo>
                  <a:lnTo>
                    <a:pt x="480" y="0"/>
                  </a:lnTo>
                  <a:lnTo>
                    <a:pt x="0" y="480"/>
                  </a:lnTo>
                  <a:lnTo>
                    <a:pt x="0" y="384"/>
                  </a:lnTo>
                  <a:lnTo>
                    <a:pt x="384" y="0"/>
                  </a:lnTo>
                </a:path>
              </a:pathLst>
            </a:custGeom>
            <a:solidFill>
              <a:srgbClr val="00968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036" name="Freeform 7"/>
            <p:cNvSpPr>
              <a:spLocks/>
            </p:cNvSpPr>
            <p:nvPr/>
          </p:nvSpPr>
          <p:spPr bwMode="auto">
            <a:xfrm>
              <a:off x="252" y="612"/>
              <a:ext cx="481" cy="481"/>
            </a:xfrm>
            <a:custGeom>
              <a:avLst/>
              <a:gdLst>
                <a:gd name="T0" fmla="*/ 96 w 481"/>
                <a:gd name="T1" fmla="*/ 0 h 481"/>
                <a:gd name="T2" fmla="*/ 480 w 481"/>
                <a:gd name="T3" fmla="*/ 384 h 481"/>
                <a:gd name="T4" fmla="*/ 480 w 481"/>
                <a:gd name="T5" fmla="*/ 480 h 481"/>
                <a:gd name="T6" fmla="*/ 0 w 481"/>
                <a:gd name="T7" fmla="*/ 0 h 481"/>
                <a:gd name="T8" fmla="*/ 96 w 481"/>
                <a:gd name="T9" fmla="*/ 0 h 4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481">
                  <a:moveTo>
                    <a:pt x="96" y="0"/>
                  </a:moveTo>
                  <a:lnTo>
                    <a:pt x="480" y="384"/>
                  </a:lnTo>
                  <a:lnTo>
                    <a:pt x="480" y="480"/>
                  </a:ln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solidFill>
              <a:srgbClr val="006B6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5120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875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title style</a:t>
            </a:r>
          </a:p>
        </p:txBody>
      </p:sp>
      <p:sp>
        <p:nvSpPr>
          <p:cNvPr id="5120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850900" y="6486525"/>
            <a:ext cx="3802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r>
              <a:rPr lang="en-US" sz="1400"/>
              <a:t>242-210 Programming Fundamentals 2</a:t>
            </a:r>
            <a:r>
              <a:rPr lang="th-TH" sz="1400"/>
              <a:t>:</a:t>
            </a:r>
            <a:r>
              <a:rPr lang="en-US" sz="1400"/>
              <a:t> Abstract</a:t>
            </a:r>
            <a:endParaRPr lang="th-TH" sz="1400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8664575" y="6486525"/>
            <a:ext cx="3873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5A57F67B-76E9-4C79-B938-F1590DC0B2B0}" type="slidenum">
              <a:rPr lang="en-US" sz="1400"/>
              <a:pPr algn="r"/>
              <a:t>‹#›</a:t>
            </a:fld>
            <a:endParaRPr lang="th-TH" sz="1400"/>
          </a:p>
        </p:txBody>
      </p:sp>
      <p:pic>
        <p:nvPicPr>
          <p:cNvPr id="1031" name="Picture 13" descr="Icon Coe 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1600" y="6324600"/>
            <a:ext cx="660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v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8050" y="381000"/>
            <a:ext cx="8007350" cy="1104900"/>
          </a:xfrm>
          <a:noFill/>
          <a:ln w="9525"/>
        </p:spPr>
        <p:txBody>
          <a:bodyPr/>
          <a:lstStyle/>
          <a:p>
            <a:r>
              <a:rPr lang="en-GB" smtClean="0">
                <a:effectLst/>
              </a:rPr>
              <a:t>242-210 F II</a:t>
            </a:r>
            <a:endParaRPr lang="th-TH" smtClean="0"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4073525"/>
            <a:ext cx="6934200" cy="1371600"/>
          </a:xfrm>
          <a:noFill/>
          <a:ln w="9525"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mtClean="0">
                <a:effectLst/>
              </a:rPr>
              <a:t>Objectives</a:t>
            </a:r>
          </a:p>
          <a:p>
            <a:pPr lvl="1"/>
            <a:r>
              <a:rPr lang="en-US" smtClean="0">
                <a:effectLst/>
              </a:rPr>
              <a:t>use a foxes-and-rabbits simulation to introduce abstract classes, interfaces, and multiple inheritance</a:t>
            </a:r>
            <a:endParaRPr lang="th-TH" smtClean="0">
              <a:effectLst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19238" y="1290638"/>
            <a:ext cx="6334125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Semester </a:t>
            </a:r>
            <a:r>
              <a:rPr lang="en-US"/>
              <a:t>2, 2012-2013</a:t>
            </a:r>
            <a:endParaRPr lang="th-TH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057400" y="2565400"/>
            <a:ext cx="4768850" cy="1200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600"/>
              <a:t>9</a:t>
            </a:r>
            <a:r>
              <a:rPr lang="en-US" sz="3600" smtClean="0"/>
              <a:t>. </a:t>
            </a:r>
            <a:r>
              <a:rPr lang="en-US" sz="3600" dirty="0"/>
              <a:t>More Abstraction Techniques </a:t>
            </a:r>
            <a:endParaRPr lang="th-TH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A Rabbit’s State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143000" y="1995488"/>
            <a:ext cx="7491413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Rabbit</a:t>
            </a:r>
          </a:p>
          <a:p>
            <a:r>
              <a:rPr lang="en-US" sz="1800">
                <a:latin typeface="Courier New" pitchFamily="49" charset="0"/>
              </a:rPr>
              <a:t>{</a:t>
            </a:r>
          </a:p>
          <a:p>
            <a:r>
              <a:rPr lang="en-US" sz="1800">
                <a:latin typeface="Courier New" pitchFamily="49" charset="0"/>
              </a:rPr>
              <a:t>    // constants . . .</a:t>
            </a: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>
                <a:latin typeface="Courier New" pitchFamily="49" charset="0"/>
              </a:rPr>
              <a:t>    private int age;</a:t>
            </a:r>
          </a:p>
          <a:p>
            <a:r>
              <a:rPr lang="en-US" sz="1800">
                <a:latin typeface="Courier New" pitchFamily="49" charset="0"/>
              </a:rPr>
              <a:t>    private boolean alive;       // alive or not?</a:t>
            </a:r>
          </a:p>
          <a:p>
            <a:r>
              <a:rPr lang="en-US" sz="1800">
                <a:latin typeface="Courier New" pitchFamily="49" charset="0"/>
              </a:rPr>
              <a:t>    private Location location;   // position in field</a:t>
            </a: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>
                <a:latin typeface="Courier New" pitchFamily="49" charset="0"/>
              </a:rPr>
              <a:t>    // methods . . .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688" y="1285875"/>
            <a:ext cx="1581150" cy="1255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A Rabbit’s Behaviour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Implemented in </a:t>
            </a:r>
            <a:r>
              <a:rPr lang="en-US" sz="2400" smtClean="0">
                <a:effectLst/>
                <a:latin typeface="Courier New" pitchFamily="49" charset="0"/>
              </a:rPr>
              <a:t>Rabbit.act()</a:t>
            </a:r>
            <a:r>
              <a:rPr lang="en-US" smtClean="0">
                <a:effectLst/>
              </a:rPr>
              <a:t>:</a:t>
            </a:r>
          </a:p>
          <a:p>
            <a:pPr lvl="1"/>
            <a:r>
              <a:rPr lang="en-US" smtClean="0">
                <a:effectLst/>
              </a:rPr>
              <a:t>a rabbit gets older when act() is called</a:t>
            </a:r>
          </a:p>
          <a:p>
            <a:pPr lvl="2"/>
            <a:r>
              <a:rPr lang="en-US" smtClean="0">
                <a:effectLst/>
              </a:rPr>
              <a:t>it may die of old age</a:t>
            </a:r>
          </a:p>
          <a:p>
            <a:pPr lvl="1"/>
            <a:r>
              <a:rPr lang="en-US" smtClean="0">
                <a:effectLst/>
              </a:rPr>
              <a:t>a rabbit may create new rabbits</a:t>
            </a:r>
          </a:p>
          <a:p>
            <a:pPr lvl="1"/>
            <a:r>
              <a:rPr lang="en-US" smtClean="0">
                <a:effectLst/>
              </a:rPr>
              <a:t>a rabbit tries to move to an empty adjacent square in the field</a:t>
            </a:r>
          </a:p>
          <a:p>
            <a:pPr lvl="1"/>
            <a:r>
              <a:rPr lang="en-US" smtClean="0">
                <a:effectLst/>
              </a:rPr>
              <a:t>overcrowding will kill a rabbit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13" y="5143500"/>
            <a:ext cx="1928812" cy="1019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Rabbit.act()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28625" y="1981200"/>
            <a:ext cx="8429625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act</a:t>
            </a: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(Field updatedField, List&lt;Rabbit&gt; newRabbits)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/* A rabbit breeds, moves about, or dies of 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old age or overcrowding. */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incrementAge();    // may die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if (isAlive)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int numBirths = breed();    // have rabbit breed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for (int b = 0; b &lt; numBirths; b++)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Rabbit newRabbit = new Rabbit(false);   //create new rabbit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newRabbits.add(newRabbit);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Location loc = updatedField.randomAdjLoc(location);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newRabbit.setLocation(loc);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updatedField.place(newRabbit, loc);  // put rabbit in field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: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6181725" y="785813"/>
            <a:ext cx="2462213" cy="830262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details are not</a:t>
            </a:r>
          </a:p>
          <a:p>
            <a:r>
              <a:rPr lang="en-US"/>
              <a:t>important.</a:t>
            </a:r>
          </a:p>
        </p:txBody>
      </p: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7219950" y="63563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// try to move this rabbit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Location newLoc = updatedField.freeAdjLoc(location);  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                           // find a new location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if (newLoc != null) {   // if new location is free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setLocation(newLoc);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updatedField.place(this, newLoc);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else  // can't move - so die due to overcrowding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isAlive = false;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  // end of act()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A Fox’s State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57250" y="2012950"/>
            <a:ext cx="74914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Fox</a:t>
            </a:r>
          </a:p>
          <a:p>
            <a:r>
              <a:rPr lang="en-US" sz="1800">
                <a:latin typeface="Courier New" pitchFamily="49" charset="0"/>
              </a:rPr>
              <a:t>{ </a:t>
            </a:r>
          </a:p>
          <a:p>
            <a:r>
              <a:rPr lang="en-US" sz="1800">
                <a:latin typeface="Courier New" pitchFamily="49" charset="0"/>
              </a:rPr>
              <a:t>    // constants . . .</a:t>
            </a:r>
          </a:p>
          <a:p>
            <a:r>
              <a:rPr lang="en-US" sz="1800">
                <a:latin typeface="Courier New" pitchFamily="49" charset="0"/>
              </a:rPr>
              <a:t> </a:t>
            </a:r>
          </a:p>
          <a:p>
            <a:r>
              <a:rPr lang="en-US" sz="1800">
                <a:latin typeface="Courier New" pitchFamily="49" charset="0"/>
              </a:rPr>
              <a:t>    private int age;</a:t>
            </a:r>
          </a:p>
          <a:p>
            <a:r>
              <a:rPr lang="en-US" sz="1800">
                <a:latin typeface="Courier New" pitchFamily="49" charset="0"/>
              </a:rPr>
              <a:t>    private boolean alive;      // alive or not?</a:t>
            </a:r>
          </a:p>
          <a:p>
            <a:r>
              <a:rPr lang="en-US" sz="1800">
                <a:latin typeface="Courier New" pitchFamily="49" charset="0"/>
              </a:rPr>
              <a:t>    private Location location;  // position in field</a:t>
            </a:r>
          </a:p>
          <a:p>
            <a:r>
              <a:rPr lang="en-US" sz="1800">
                <a:latin typeface="Courier New" pitchFamily="49" charset="0"/>
              </a:rPr>
              <a:t>    private int foodLevel;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                      // increased by eating rabbits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// methods . . .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5" y="714375"/>
            <a:ext cx="2286000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A Fox’s Behavior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Implemented in </a:t>
            </a:r>
            <a:r>
              <a:rPr lang="en-US" sz="2400" smtClean="0">
                <a:effectLst/>
                <a:latin typeface="Courier New" pitchFamily="49" charset="0"/>
              </a:rPr>
              <a:t>Fox.act()</a:t>
            </a:r>
            <a:r>
              <a:rPr lang="en-US" smtClean="0">
                <a:effectLst/>
              </a:rPr>
              <a:t>:</a:t>
            </a:r>
          </a:p>
          <a:p>
            <a:pPr lvl="1"/>
            <a:r>
              <a:rPr lang="en-US" smtClean="0">
                <a:effectLst/>
              </a:rPr>
              <a:t>a fox gets older and hungrier when act() is called</a:t>
            </a:r>
          </a:p>
          <a:p>
            <a:pPr lvl="2"/>
            <a:r>
              <a:rPr lang="en-US" smtClean="0">
                <a:effectLst/>
              </a:rPr>
              <a:t>it may die of old age or hunger</a:t>
            </a:r>
          </a:p>
          <a:p>
            <a:pPr lvl="1"/>
            <a:r>
              <a:rPr lang="en-US" smtClean="0">
                <a:effectLst/>
              </a:rPr>
              <a:t>a fox may create new foxes</a:t>
            </a:r>
          </a:p>
          <a:p>
            <a:pPr lvl="1"/>
            <a:r>
              <a:rPr lang="en-US" smtClean="0">
                <a:effectLst/>
              </a:rPr>
              <a:t>a fox tries to move to a food (rabbit) location or an empty adjacent square in the field</a:t>
            </a:r>
          </a:p>
          <a:p>
            <a:pPr lvl="1"/>
            <a:r>
              <a:rPr lang="en-US" smtClean="0">
                <a:effectLst/>
              </a:rPr>
              <a:t>overcrowding will kill a fox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38" y="3286125"/>
            <a:ext cx="1714500" cy="1133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Fox.act()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28625" y="1500188"/>
            <a:ext cx="8429625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public void 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act</a:t>
            </a: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(Field currentField, Field updatedField, 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                               List&lt;Fox&gt; newFoxes)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/* A fox breeds, moves about looking for food, 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or dies of old age, hunger, or overcrowding.  */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incrementAge();      // may die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incrementHunger();   // may die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if (isAlive)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int numBirths = breed();   // have fox breed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for (int b = 0; b &lt; numBirths; b++) 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Fox newFox = new Fox(false);     // create new fox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newFoxes.add(newFox);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Location loc = updatedField.randomAdjLoc(location);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newFox.setLocation(loc);         // place new fox in field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updatedField.place(newFox, loc);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: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6396038" y="428625"/>
            <a:ext cx="2462212" cy="830263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details are not</a:t>
            </a:r>
          </a:p>
          <a:p>
            <a:r>
              <a:rPr lang="en-US"/>
              <a:t>important.</a:t>
            </a:r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7219950" y="63563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28625" y="1643063"/>
            <a:ext cx="8181975" cy="44529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// try to move this fox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Location newLoc = findFood(currentField, location);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if (newLoc == null) // if no food found then move randomly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newLoc = updatedField.freeAdjLoc(location);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if (newLoc != null) {  // if new location is free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setLocation(newLoc);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updatedField.place(this, newLoc);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else  // can't move - so die due to overcrowding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isAlive = false;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}  // end of act()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Simulator Class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885950"/>
            <a:ext cx="7772400" cy="4114800"/>
          </a:xfrm>
        </p:spPr>
        <p:txBody>
          <a:bodyPr/>
          <a:lstStyle/>
          <a:p>
            <a:r>
              <a:rPr lang="en-US" smtClean="0">
                <a:effectLst/>
              </a:rPr>
              <a:t>Three main parts:</a:t>
            </a:r>
          </a:p>
          <a:p>
            <a:pPr lvl="1"/>
            <a:r>
              <a:rPr lang="en-US" smtClean="0">
                <a:effectLst/>
              </a:rPr>
              <a:t>a constructor that sets up lists of rabbits and foxes, two field objects (current, updated), the GUI </a:t>
            </a:r>
          </a:p>
          <a:p>
            <a:pPr lvl="1"/>
            <a:r>
              <a:rPr lang="en-US" smtClean="0">
                <a:effectLst/>
              </a:rPr>
              <a:t>a </a:t>
            </a:r>
            <a:r>
              <a:rPr lang="en-US" sz="2400" smtClean="0">
                <a:effectLst/>
                <a:latin typeface="Courier New" pitchFamily="49" charset="0"/>
              </a:rPr>
              <a:t>populate()</a:t>
            </a:r>
            <a:r>
              <a:rPr lang="en-US" smtClean="0">
                <a:effectLst/>
              </a:rPr>
              <a:t> method</a:t>
            </a:r>
          </a:p>
          <a:p>
            <a:pPr lvl="2"/>
            <a:r>
              <a:rPr lang="en-US" smtClean="0">
                <a:effectLst/>
              </a:rPr>
              <a:t>each animal is given a random starting age and location on the field</a:t>
            </a:r>
          </a:p>
          <a:p>
            <a:pPr lvl="1"/>
            <a:r>
              <a:rPr lang="en-US" smtClean="0">
                <a:effectLst/>
              </a:rPr>
              <a:t>a </a:t>
            </a:r>
            <a:r>
              <a:rPr lang="en-US" sz="2400" smtClean="0">
                <a:effectLst/>
                <a:latin typeface="Courier New" pitchFamily="49" charset="0"/>
              </a:rPr>
              <a:t>simulateOneStep()</a:t>
            </a:r>
            <a:r>
              <a:rPr lang="en-US" smtClean="0">
                <a:effectLst/>
              </a:rPr>
              <a:t> method</a:t>
            </a:r>
          </a:p>
          <a:p>
            <a:pPr lvl="2"/>
            <a:r>
              <a:rPr lang="en-US" smtClean="0">
                <a:effectLst/>
              </a:rPr>
              <a:t>iterates over the lists of foxes and rabbits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>
                <a:effectLst/>
              </a:rPr>
              <a:t>Part of simulateOneStep()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71500" y="1825625"/>
            <a:ext cx="8715375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</a:rPr>
              <a:t>for(Iterator&lt;Rabbit&gt; it = rabbits.iterator(); it.hasNext(); ){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  Rabbit rabbit = it.next();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rabbit.act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(updatedField, newRabbits);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  if(! rabbit.isAlive())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    it.remove();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...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for(Iterator&lt;Fox&gt; it = foxes.iterator(); it.hasNext(); ) {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  Fox fox = it.next();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fox.act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(field, updatedField, newFoxes);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  if(! fox.isAlive())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    it.remove();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Topics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1.  Benefits of Simulation</a:t>
            </a:r>
          </a:p>
          <a:p>
            <a:r>
              <a:rPr lang="en-US" smtClean="0">
                <a:effectLst/>
              </a:rPr>
              <a:t>2.  Foxes and Rabbits Simulation</a:t>
            </a:r>
          </a:p>
          <a:p>
            <a:r>
              <a:rPr lang="en-US" smtClean="0">
                <a:effectLst/>
              </a:rPr>
              <a:t>3.  Improving the Code</a:t>
            </a:r>
          </a:p>
          <a:p>
            <a:r>
              <a:rPr lang="en-US" smtClean="0">
                <a:effectLst/>
              </a:rPr>
              <a:t>4.  Further Abstractions</a:t>
            </a:r>
          </a:p>
          <a:p>
            <a:r>
              <a:rPr lang="en-US" smtClean="0">
                <a:effectLst/>
              </a:rPr>
              <a:t>5.  From Abstract to Interface</a:t>
            </a:r>
          </a:p>
          <a:p>
            <a:r>
              <a:rPr lang="en-US" smtClean="0">
                <a:effectLst/>
              </a:rPr>
              <a:t>6.  Why Have Interface Types?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3.  Improving the Code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643063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effectLst/>
                <a:latin typeface="Courier New" pitchFamily="49" charset="0"/>
              </a:rPr>
              <a:t>Fox</a:t>
            </a:r>
            <a:r>
              <a:rPr lang="en-US" sz="2800" smtClean="0">
                <a:effectLst/>
              </a:rPr>
              <a:t> </a:t>
            </a:r>
            <a:r>
              <a:rPr lang="en-US" smtClean="0">
                <a:effectLst/>
              </a:rPr>
              <a:t>and </a:t>
            </a:r>
            <a:r>
              <a:rPr lang="en-US" sz="2800" smtClean="0">
                <a:effectLst/>
                <a:latin typeface="Courier New" pitchFamily="49" charset="0"/>
              </a:rPr>
              <a:t>Rabbit</a:t>
            </a:r>
            <a:r>
              <a:rPr lang="en-US" sz="2800" smtClean="0">
                <a:effectLst/>
              </a:rPr>
              <a:t> </a:t>
            </a:r>
            <a:r>
              <a:rPr lang="en-US" smtClean="0">
                <a:effectLst/>
              </a:rPr>
              <a:t>are very similar but do not have a common superclass.</a:t>
            </a:r>
          </a:p>
          <a:p>
            <a:pPr>
              <a:lnSpc>
                <a:spcPct val="90000"/>
              </a:lnSpc>
            </a:pPr>
            <a:endParaRPr lang="en-US" smtClean="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simulateOneStep()</a:t>
            </a:r>
            <a:r>
              <a:rPr lang="en-US" smtClean="0">
                <a:effectLst/>
              </a:rPr>
              <a:t> uses similar-looking code for manipulating both animal lists.</a:t>
            </a:r>
          </a:p>
          <a:p>
            <a:pPr>
              <a:lnSpc>
                <a:spcPct val="90000"/>
              </a:lnSpc>
            </a:pPr>
            <a:endParaRPr lang="en-US" smtClean="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effectLst/>
                <a:latin typeface="Courier New" pitchFamily="49" charset="0"/>
              </a:rPr>
              <a:t>Simulator</a:t>
            </a:r>
            <a:r>
              <a:rPr lang="en-US" sz="2800" smtClean="0">
                <a:effectLst/>
              </a:rPr>
              <a:t> </a:t>
            </a:r>
            <a:r>
              <a:rPr lang="en-US" smtClean="0">
                <a:effectLst/>
              </a:rPr>
              <a:t>is tightly coupled to specific classes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ffectLst/>
              </a:rPr>
              <a:t>it ‘knows’ a lot about the behaviour of foxes and rabbits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Animal Superclass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Place common animal fields in </a:t>
            </a:r>
            <a:r>
              <a:rPr lang="en-US" sz="2400" smtClean="0">
                <a:effectLst/>
                <a:latin typeface="Courier New" pitchFamily="49" charset="0"/>
              </a:rPr>
              <a:t>Animal</a:t>
            </a:r>
            <a:r>
              <a:rPr lang="en-US" smtClean="0">
                <a:effectLst/>
              </a:rPr>
              <a:t>:</a:t>
            </a:r>
          </a:p>
          <a:p>
            <a:pPr lvl="1"/>
            <a:r>
              <a:rPr lang="en-US" sz="2000" smtClean="0">
                <a:effectLst/>
                <a:latin typeface="Courier New" pitchFamily="49" charset="0"/>
              </a:rPr>
              <a:t>age</a:t>
            </a:r>
            <a:r>
              <a:rPr lang="en-US" smtClean="0">
                <a:effectLst/>
              </a:rPr>
              <a:t>, </a:t>
            </a:r>
            <a:r>
              <a:rPr lang="en-US" sz="2000" smtClean="0">
                <a:effectLst/>
                <a:latin typeface="Courier New" pitchFamily="49" charset="0"/>
              </a:rPr>
              <a:t>alive</a:t>
            </a:r>
            <a:r>
              <a:rPr lang="en-US" smtClean="0">
                <a:effectLst/>
              </a:rPr>
              <a:t>, </a:t>
            </a:r>
            <a:r>
              <a:rPr lang="en-US" sz="2000" smtClean="0">
                <a:effectLst/>
                <a:latin typeface="Courier New" pitchFamily="49" charset="0"/>
              </a:rPr>
              <a:t>location</a:t>
            </a:r>
          </a:p>
          <a:p>
            <a:pPr lvl="1"/>
            <a:endParaRPr lang="en-US" sz="2400" smtClean="0">
              <a:effectLst/>
              <a:latin typeface="Verdana" pitchFamily="34" charset="0"/>
            </a:endParaRPr>
          </a:p>
          <a:p>
            <a:r>
              <a:rPr lang="en-US" sz="2400" smtClean="0">
                <a:effectLst/>
                <a:latin typeface="Courier New" pitchFamily="49" charset="0"/>
                <a:cs typeface="Courier New" pitchFamily="49" charset="0"/>
              </a:rPr>
              <a:t>Simulator</a:t>
            </a:r>
            <a:r>
              <a:rPr lang="en-US" sz="2800" smtClean="0">
                <a:effectLst/>
              </a:rPr>
              <a:t> </a:t>
            </a:r>
            <a:r>
              <a:rPr lang="en-US" smtClean="0">
                <a:effectLst/>
              </a:rPr>
              <a:t>can now be significantly decoupled.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38163"/>
            <a:ext cx="8929688" cy="1104900"/>
          </a:xfrm>
        </p:spPr>
        <p:txBody>
          <a:bodyPr/>
          <a:lstStyle/>
          <a:p>
            <a:r>
              <a:rPr lang="en-US" sz="4000" smtClean="0">
                <a:effectLst/>
              </a:rPr>
              <a:t>Decoupled Iteration in simulateOneStep()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14313" y="2266950"/>
            <a:ext cx="871537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for(Iterator&lt;Animal&gt; it = animals.iterator(); it.hasNext(); ){</a:t>
            </a:r>
          </a:p>
          <a:p>
            <a:r>
              <a:rPr lang="en-US" sz="1800">
                <a:latin typeface="Courier New" pitchFamily="49" charset="0"/>
              </a:rPr>
              <a:t>    Animal animal = iter.next();</a:t>
            </a:r>
          </a:p>
          <a:p>
            <a:r>
              <a:rPr lang="en-US" sz="1800">
                <a:latin typeface="Courier New" pitchFamily="49" charset="0"/>
              </a:rPr>
              <a:t>    animal.</a:t>
            </a: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act</a:t>
            </a:r>
            <a:r>
              <a:rPr lang="en-US" sz="1800">
                <a:latin typeface="Courier New" pitchFamily="49" charset="0"/>
              </a:rPr>
              <a:t>(field, updatedField, newAnimals);</a:t>
            </a:r>
          </a:p>
          <a:p>
            <a:r>
              <a:rPr lang="en-US" sz="1800">
                <a:latin typeface="Courier New" pitchFamily="49" charset="0"/>
              </a:rPr>
              <a:t>    if(! animal.isAlive())</a:t>
            </a:r>
          </a:p>
          <a:p>
            <a:r>
              <a:rPr lang="en-US" sz="1800">
                <a:latin typeface="Courier New" pitchFamily="49" charset="0"/>
              </a:rPr>
              <a:t>      it.remove();</a:t>
            </a:r>
          </a:p>
          <a:p>
            <a:r>
              <a:rPr lang="en-US" sz="1800">
                <a:latin typeface="Courier New" pitchFamily="49" charset="0"/>
              </a:rPr>
              <a:t>} 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785813" y="4429125"/>
            <a:ext cx="77866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This code uses a single list of Animals, which stores both Rabbit and Fox objects.</a:t>
            </a:r>
          </a:p>
          <a:p>
            <a:endParaRPr lang="en-US"/>
          </a:p>
          <a:p>
            <a:r>
              <a:rPr lang="en-US"/>
              <a:t>All objects are updated by calling act().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Simulation Class Diagrams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928813"/>
            <a:ext cx="8235950" cy="3571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 bwMode="auto">
          <a:xfrm>
            <a:off x="3071813" y="3000375"/>
            <a:ext cx="1500187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429000" y="2928938"/>
            <a:ext cx="71596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4">
                    <a:lumMod val="10000"/>
                  </a:schemeClr>
                </a:solidFill>
              </a:rPr>
              <a:t>uses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0688" y="3571875"/>
            <a:ext cx="6032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4">
                    <a:lumMod val="10000"/>
                  </a:schemeClr>
                </a:solidFill>
              </a:rPr>
              <a:t>is 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Animal.act()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There must be an </a:t>
            </a:r>
            <a:r>
              <a:rPr lang="en-US" sz="2400" smtClean="0">
                <a:effectLst/>
                <a:latin typeface="Courier New" pitchFamily="49" charset="0"/>
              </a:rPr>
              <a:t>act()</a:t>
            </a:r>
            <a:r>
              <a:rPr lang="en-US" smtClean="0">
                <a:effectLst/>
              </a:rPr>
              <a:t> method in </a:t>
            </a:r>
            <a:r>
              <a:rPr lang="en-US" sz="2400" smtClean="0">
                <a:effectLst/>
                <a:latin typeface="Courier New" pitchFamily="49" charset="0"/>
              </a:rPr>
              <a:t>Animal</a:t>
            </a:r>
            <a:r>
              <a:rPr lang="en-US" smtClean="0">
                <a:effectLst/>
              </a:rPr>
              <a:t>.</a:t>
            </a:r>
          </a:p>
          <a:p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But it's </a:t>
            </a:r>
            <a:r>
              <a:rPr lang="en-US" i="1" smtClean="0">
                <a:solidFill>
                  <a:srgbClr val="FFFF00"/>
                </a:solidFill>
                <a:effectLst/>
              </a:rPr>
              <a:t>not clear what should go in act()</a:t>
            </a:r>
            <a:r>
              <a:rPr lang="en-US" smtClean="0">
                <a:effectLst/>
              </a:rPr>
              <a:t>, since the behaviours of Rabbit and Fox are so different</a:t>
            </a:r>
          </a:p>
          <a:p>
            <a:pPr lvl="1"/>
            <a:r>
              <a:rPr lang="en-US" sz="2400" smtClean="0">
                <a:effectLst/>
              </a:rPr>
              <a:t>compare the code in the old Rabbit.act() and Fox.act()</a:t>
            </a:r>
          </a:p>
        </p:txBody>
      </p:sp>
      <p:sp>
        <p:nvSpPr>
          <p:cNvPr id="28676" name="Text Box 7"/>
          <p:cNvSpPr txBox="1">
            <a:spLocks noChangeArrowheads="1"/>
          </p:cNvSpPr>
          <p:nvPr/>
        </p:nvSpPr>
        <p:spPr bwMode="auto">
          <a:xfrm>
            <a:off x="7219950" y="63563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500188"/>
            <a:ext cx="8215313" cy="41148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Instead of writing an Animal.act() method which does nothing useful, define it as </a:t>
            </a:r>
            <a:r>
              <a:rPr lang="en-US" i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abstract</a:t>
            </a:r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:</a:t>
            </a:r>
            <a:b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/>
            </a:r>
            <a:b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</a:b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public void act(Field currentField,</a:t>
            </a:r>
            <a:b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                       Field updatedField,</a:t>
            </a:r>
            <a:b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                   List&lt;Animal&gt; newAnimals)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// no body code for act()</a:t>
            </a:r>
            <a:b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</a:br>
            <a:endParaRPr lang="en-US" sz="2000" smtClean="0"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This makes the Animal class become </a:t>
            </a:r>
            <a:r>
              <a:rPr lang="en-US" i="1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abstract</a:t>
            </a:r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Animal </a:t>
            </a:r>
            <a:r>
              <a:rPr lang="en-US" u="sng" smtClean="0">
                <a:effectLst/>
              </a:rPr>
              <a:t>Abstract</a:t>
            </a:r>
            <a:r>
              <a:rPr lang="en-US" smtClean="0">
                <a:effectLst/>
              </a:rPr>
              <a:t> Class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85813" y="2209800"/>
            <a:ext cx="78295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class Animal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1800" i="1">
                <a:latin typeface="Courier New" pitchFamily="49" charset="0"/>
                <a:cs typeface="Courier New" pitchFamily="49" charset="0"/>
              </a:rPr>
              <a:t>fields . . .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public void act(Field currentField, 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         Field updatedField, List&lt;Animal&gt; newAnimals);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r>
              <a:rPr lang="en-US" sz="1800">
                <a:latin typeface="Courier New" pitchFamily="49" charset="0"/>
                <a:cs typeface="Courier New" pitchFamily="49" charset="0"/>
              </a:rPr>
              <a:t>    // no body code for act()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1800" i="1">
                <a:latin typeface="Courier New" pitchFamily="49" charset="0"/>
                <a:cs typeface="Courier New" pitchFamily="49" charset="0"/>
              </a:rPr>
              <a:t>other (ordinary) methods . . .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Abstract Classes and Methods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981200"/>
            <a:ext cx="8253412" cy="4114800"/>
          </a:xfrm>
        </p:spPr>
        <p:txBody>
          <a:bodyPr/>
          <a:lstStyle/>
          <a:p>
            <a:r>
              <a:rPr lang="en-US" smtClean="0">
                <a:effectLst/>
              </a:rPr>
              <a:t>An abstract method has no body code</a:t>
            </a:r>
          </a:p>
          <a:p>
            <a:pPr lvl="1"/>
            <a:r>
              <a:rPr lang="en-US" smtClean="0">
                <a:effectLst/>
              </a:rPr>
              <a:t>i.e. the method has no implementation</a:t>
            </a:r>
          </a:p>
          <a:p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Abstract classes cannot be used to create objects</a:t>
            </a:r>
          </a:p>
          <a:p>
            <a:pPr lvl="1"/>
            <a:r>
              <a:rPr lang="en-US" smtClean="0">
                <a:effectLst/>
              </a:rPr>
              <a:t>e.g. you </a:t>
            </a:r>
            <a:r>
              <a:rPr lang="en-US" b="1" smtClean="0">
                <a:effectLst/>
              </a:rPr>
              <a:t>cannot</a:t>
            </a:r>
            <a:r>
              <a:rPr lang="en-US" smtClean="0">
                <a:effectLst/>
              </a:rPr>
              <a:t> write:</a:t>
            </a:r>
            <a:br>
              <a:rPr lang="en-US" smtClean="0">
                <a:effectLst/>
              </a:rPr>
            </a:br>
            <a:r>
              <a:rPr lang="en-US" smtClean="0">
                <a:effectLst/>
                <a:latin typeface="Courier New" pitchFamily="49" charset="0"/>
                <a:cs typeface="Courier New" pitchFamily="49" charset="0"/>
              </a:rPr>
              <a:t>	Animal a = new Animal();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7219950" y="63563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7772400" cy="41148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Subclasses of an abstract class should implement the abstract methods</a:t>
            </a:r>
          </a:p>
          <a:p>
            <a:pPr lvl="1"/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e.g. Rabbit and Fox must implement act()</a:t>
            </a:r>
          </a:p>
          <a:p>
            <a:pPr lvl="1"/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Rabbit and Fox are called </a:t>
            </a:r>
            <a:r>
              <a:rPr lang="en-US" i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concrete classes</a:t>
            </a:r>
          </a:p>
          <a:p>
            <a:pPr lvl="1"/>
            <a:endParaRPr lang="en-US" smtClean="0">
              <a:effectLst>
                <a:outerShdw blurRad="38100" dist="38100" dir="2700000" algn="tl">
                  <a:srgbClr val="919191"/>
                </a:outerShdw>
              </a:effectLst>
            </a:endParaRPr>
          </a:p>
          <a:p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If a subclass does not implement act() then it becomes abstract (just like Animal), and so cannot create objects.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4.  Further Abstractions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A better simulation would include more animals, and other types of things (e.g. people, trees, the weather).</a:t>
            </a:r>
          </a:p>
          <a:p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This means that the superclass used by Simulator should be more general than Animal.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1.  Benefits of Simulation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Use to make predictions:</a:t>
            </a:r>
          </a:p>
          <a:p>
            <a:pPr lvl="1"/>
            <a:r>
              <a:rPr lang="en-US" smtClean="0">
                <a:effectLst/>
              </a:rPr>
              <a:t>the weather, the stock market, traffic systems, nuclear processes</a:t>
            </a:r>
          </a:p>
          <a:p>
            <a:r>
              <a:rPr lang="en-US" smtClean="0">
                <a:effectLst/>
              </a:rPr>
              <a:t>Allows experimentation</a:t>
            </a:r>
          </a:p>
          <a:p>
            <a:pPr lvl="1"/>
            <a:r>
              <a:rPr lang="en-US" smtClean="0">
                <a:effectLst/>
              </a:rPr>
              <a:t>safer, cheaper, quicker</a:t>
            </a:r>
          </a:p>
          <a:p>
            <a:r>
              <a:rPr lang="en-US" smtClean="0">
                <a:effectLst/>
              </a:rPr>
              <a:t>Example:</a:t>
            </a:r>
          </a:p>
          <a:p>
            <a:pPr lvl="1"/>
            <a:r>
              <a:rPr lang="en-US" smtClean="0">
                <a:effectLst/>
              </a:rPr>
              <a:t>‘How will the wildlife be affected if </a:t>
            </a:r>
            <a:br>
              <a:rPr lang="en-US" smtClean="0">
                <a:effectLst/>
              </a:rPr>
            </a:br>
            <a:r>
              <a:rPr lang="en-US" smtClean="0">
                <a:effectLst/>
              </a:rPr>
              <a:t>we build a road through a park?’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5" y="1071563"/>
            <a:ext cx="1427163" cy="143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13" y="3714750"/>
            <a:ext cx="1776412" cy="6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188" y="4857750"/>
            <a:ext cx="1641475" cy="1223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7DECE"/>
              </a:clrFrom>
              <a:clrTo>
                <a:srgbClr val="E7DEC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0450" y="5718175"/>
            <a:ext cx="1404938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Simulator using Actor</a:t>
            </a:r>
          </a:p>
        </p:txBody>
      </p:sp>
      <p:pic>
        <p:nvPicPr>
          <p:cNvPr id="34820" name="Picture 3" descr="fig10-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88" y="1643063"/>
            <a:ext cx="5543550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429000" y="3000375"/>
            <a:ext cx="7159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4">
                    <a:lumMod val="10000"/>
                  </a:schemeClr>
                </a:solidFill>
              </a:rPr>
              <a:t>uses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0688" y="3571875"/>
            <a:ext cx="6032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4">
                    <a:lumMod val="10000"/>
                  </a:schemeClr>
                </a:solidFill>
              </a:rPr>
              <a:t>is a</a:t>
            </a:r>
          </a:p>
        </p:txBody>
      </p:sp>
      <p:sp>
        <p:nvSpPr>
          <p:cNvPr id="34823" name="Oval 5"/>
          <p:cNvSpPr>
            <a:spLocks noChangeArrowheads="1"/>
          </p:cNvSpPr>
          <p:nvPr/>
        </p:nvSpPr>
        <p:spPr bwMode="auto">
          <a:xfrm rot="18900000" flipV="1">
            <a:off x="3217863" y="2860675"/>
            <a:ext cx="3429000" cy="14287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4" name="TextBox 6"/>
          <p:cNvSpPr txBox="1">
            <a:spLocks noChangeArrowheads="1"/>
          </p:cNvSpPr>
          <p:nvPr/>
        </p:nvSpPr>
        <p:spPr bwMode="auto">
          <a:xfrm>
            <a:off x="714375" y="3857625"/>
            <a:ext cx="11398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abstract</a:t>
            </a:r>
          </a:p>
          <a:p>
            <a:r>
              <a:rPr lang="en-US"/>
              <a:t>classes</a:t>
            </a:r>
          </a:p>
        </p:txBody>
      </p:sp>
      <p:cxnSp>
        <p:nvCxnSpPr>
          <p:cNvPr id="34825" name="Straight Connector 8"/>
          <p:cNvCxnSpPr>
            <a:cxnSpLocks noChangeShapeType="1"/>
            <a:stCxn id="34824" idx="3"/>
          </p:cNvCxnSpPr>
          <p:nvPr/>
        </p:nvCxnSpPr>
        <p:spPr bwMode="auto">
          <a:xfrm flipV="1">
            <a:off x="1854200" y="3429000"/>
            <a:ext cx="2217738" cy="84455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34826" name="TextBox 10"/>
          <p:cNvSpPr txBox="1">
            <a:spLocks noChangeArrowheads="1"/>
          </p:cNvSpPr>
          <p:nvPr/>
        </p:nvSpPr>
        <p:spPr bwMode="auto">
          <a:xfrm>
            <a:off x="6500813" y="6072188"/>
            <a:ext cx="2155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concrete classes</a:t>
            </a:r>
          </a:p>
        </p:txBody>
      </p:sp>
      <p:cxnSp>
        <p:nvCxnSpPr>
          <p:cNvPr id="34827" name="Straight Arrow Connector 12"/>
          <p:cNvCxnSpPr>
            <a:cxnSpLocks noChangeShapeType="1"/>
            <a:stCxn id="34826" idx="1"/>
          </p:cNvCxnSpPr>
          <p:nvPr/>
        </p:nvCxnSpPr>
        <p:spPr bwMode="auto">
          <a:xfrm rot="10800000">
            <a:off x="3929063" y="5643563"/>
            <a:ext cx="2571750" cy="658812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  <p:cxnSp>
        <p:nvCxnSpPr>
          <p:cNvPr id="34828" name="Straight Arrow Connector 13"/>
          <p:cNvCxnSpPr>
            <a:cxnSpLocks noChangeShapeType="1"/>
          </p:cNvCxnSpPr>
          <p:nvPr/>
        </p:nvCxnSpPr>
        <p:spPr bwMode="auto">
          <a:xfrm rot="16200000" flipV="1">
            <a:off x="6536531" y="5179219"/>
            <a:ext cx="1357313" cy="428625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  <p:cxnSp>
        <p:nvCxnSpPr>
          <p:cNvPr id="34829" name="Straight Arrow Connector 16"/>
          <p:cNvCxnSpPr>
            <a:cxnSpLocks noChangeShapeType="1"/>
          </p:cNvCxnSpPr>
          <p:nvPr/>
        </p:nvCxnSpPr>
        <p:spPr bwMode="auto">
          <a:xfrm rot="10800000">
            <a:off x="6357938" y="5572125"/>
            <a:ext cx="714375" cy="587375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  <p:pic>
        <p:nvPicPr>
          <p:cNvPr id="34830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38" y="5929313"/>
            <a:ext cx="571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483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13" y="3857625"/>
            <a:ext cx="13731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Actor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7772400" cy="4114800"/>
          </a:xfrm>
        </p:spPr>
        <p:txBody>
          <a:bodyPr/>
          <a:lstStyle/>
          <a:p>
            <a:r>
              <a:rPr lang="en-US" smtClean="0">
                <a:effectLst/>
              </a:rPr>
              <a:t>The Actor class contains the common parts of all actors, including an abstract act() method.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		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public 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class Actor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	   // </a:t>
            </a:r>
            <a:r>
              <a:rPr lang="en-US" sz="1600" i="1" smtClean="0">
                <a:effectLst/>
                <a:latin typeface="Courier New" pitchFamily="49" charset="0"/>
                <a:cs typeface="Courier New" pitchFamily="49" charset="0"/>
              </a:rPr>
              <a:t>fields . . .</a:t>
            </a: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		   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public void act(Field currentField, 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     Field updatedField, List&lt;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Actor</a:t>
            </a: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&gt; newActors);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// no body code for act()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 // </a:t>
            </a:r>
            <a:r>
              <a:rPr lang="en-US" sz="1600" i="1" smtClean="0">
                <a:effectLst/>
                <a:latin typeface="Courier New" pitchFamily="49" charset="0"/>
                <a:cs typeface="Courier New" pitchFamily="49" charset="0"/>
              </a:rPr>
              <a:t>other (ordinary) methods . . .</a:t>
            </a: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		}</a:t>
            </a:r>
            <a:endParaRPr lang="en-US" smtClean="0">
              <a:effectLst>
                <a:outerShdw blurRad="38100" dist="38100" dir="2700000" algn="tl">
                  <a:srgbClr val="919191"/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775"/>
            <a:ext cx="8020050" cy="4114800"/>
          </a:xfrm>
        </p:spPr>
        <p:txBody>
          <a:bodyPr/>
          <a:lstStyle/>
          <a:p>
            <a:r>
              <a:rPr lang="en-US" smtClean="0">
                <a:effectLst/>
              </a:rPr>
              <a:t>Animal would extend Actor, but still be abstract:</a:t>
            </a:r>
          </a:p>
          <a:p>
            <a:pPr>
              <a:buFont typeface="Monotype Sorts" pitchFamily="2" charset="2"/>
              <a:buNone/>
            </a:pP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b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8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> class Animal </a:t>
            </a:r>
            <a:r>
              <a:rPr lang="en-US" sz="18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extends Actor</a:t>
            </a:r>
          </a:p>
          <a:p>
            <a:pPr>
              <a:buFont typeface="Monotype Sorts" pitchFamily="2" charset="2"/>
              <a:buNone/>
            </a:pP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buFont typeface="Monotype Sorts" pitchFamily="2" charset="2"/>
              <a:buNone/>
            </a:pP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>          // </a:t>
            </a:r>
            <a:r>
              <a:rPr lang="en-US" sz="1800" i="1" smtClean="0">
                <a:effectLst/>
                <a:latin typeface="Courier New" pitchFamily="49" charset="0"/>
                <a:cs typeface="Courier New" pitchFamily="49" charset="0"/>
              </a:rPr>
              <a:t>fields . . .</a:t>
            </a:r>
            <a:endParaRPr lang="en-US" sz="18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 typeface="Monotype Sorts" pitchFamily="2" charset="2"/>
              <a:buNone/>
            </a:pP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> public void act(Field currentField, </a:t>
            </a:r>
          </a:p>
          <a:p>
            <a:pPr>
              <a:buFont typeface="Monotype Sorts" pitchFamily="2" charset="2"/>
              <a:buNone/>
            </a:pP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>           Field updatedField, List&lt;Actor&gt; newActors);</a:t>
            </a:r>
            <a:b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>        // no body code for act()</a:t>
            </a:r>
            <a:b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</a:br>
            <a:endParaRPr lang="en-US" sz="18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>          // </a:t>
            </a:r>
            <a:r>
              <a:rPr lang="en-US" sz="1800" i="1" smtClean="0">
                <a:effectLst/>
                <a:latin typeface="Courier New" pitchFamily="49" charset="0"/>
                <a:cs typeface="Courier New" pitchFamily="49" charset="0"/>
              </a:rPr>
              <a:t>other (ordinary) methods . . .</a:t>
            </a:r>
            <a:endParaRPr lang="en-US" sz="18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smtClean="0">
                <a:effectLst/>
                <a:latin typeface="Courier New" pitchFamily="49" charset="0"/>
                <a:cs typeface="Courier New" pitchFamily="49" charset="0"/>
              </a:rPr>
              <a:t>       }</a:t>
            </a:r>
            <a:endParaRPr lang="en-US" smtClean="0">
              <a:effectLst>
                <a:outerShdw blurRad="38100" dist="38100" dir="2700000" algn="tl">
                  <a:srgbClr val="919191"/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063"/>
            <a:ext cx="7772400" cy="4114800"/>
          </a:xfrm>
        </p:spPr>
        <p:txBody>
          <a:bodyPr/>
          <a:lstStyle/>
          <a:p>
            <a:r>
              <a:rPr lang="en-US" smtClean="0">
                <a:effectLst/>
              </a:rPr>
              <a:t>Hunter would extend Actor, and supply code for act():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	public class Hunter 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extends Actor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// </a:t>
            </a:r>
            <a:r>
              <a:rPr lang="en-US" sz="1600" i="1" smtClean="0">
                <a:effectLst/>
                <a:latin typeface="Courier New" pitchFamily="49" charset="0"/>
                <a:cs typeface="Courier New" pitchFamily="49" charset="0"/>
              </a:rPr>
              <a:t>fields . . .</a:t>
            </a: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public void act(Field currentField, 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    Field updatedField, List&lt;Actor&gt; newActors);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{  code for Hunter behaviour ...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// </a:t>
            </a:r>
            <a:r>
              <a:rPr lang="en-US" sz="1600" i="1" smtClean="0">
                <a:effectLst/>
                <a:latin typeface="Courier New" pitchFamily="49" charset="0"/>
                <a:cs typeface="Courier New" pitchFamily="49" charset="0"/>
              </a:rPr>
              <a:t>other methods . . .</a:t>
            </a: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} </a:t>
            </a:r>
          </a:p>
          <a:p>
            <a:endParaRPr lang="en-US" sz="1600" smtClean="0">
              <a:effectLst>
                <a:outerShdw blurRad="38100" dist="38100" dir="2700000" algn="tl">
                  <a:srgbClr val="919191"/>
                </a:outerShdw>
              </a:effectLst>
            </a:endParaRPr>
          </a:p>
        </p:txBody>
      </p:sp>
      <p:pic>
        <p:nvPicPr>
          <p:cNvPr id="3789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2428875"/>
            <a:ext cx="1928813" cy="1150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5.  From Abstract to Interface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If an abstract class is so general that it </a:t>
            </a:r>
            <a:r>
              <a:rPr lang="en-US" i="1" smtClean="0">
                <a:solidFill>
                  <a:schemeClr val="accent1"/>
                </a:solidFill>
                <a:effectLst/>
              </a:rPr>
              <a:t>cannot contain any useful data</a:t>
            </a:r>
            <a:r>
              <a:rPr lang="en-US" smtClean="0">
                <a:effectLst/>
              </a:rPr>
              <a:t> fields for objects, only abstract methods, then it can be changed into an </a:t>
            </a:r>
            <a:r>
              <a:rPr lang="en-US" i="1" smtClean="0">
                <a:solidFill>
                  <a:schemeClr val="tx2"/>
                </a:solidFill>
                <a:effectLst/>
              </a:rPr>
              <a:t>interface</a:t>
            </a:r>
          </a:p>
          <a:p>
            <a:pPr lvl="1"/>
            <a:r>
              <a:rPr lang="en-US" smtClean="0">
                <a:effectLst/>
              </a:rPr>
              <a:t>sometimes called an </a:t>
            </a:r>
            <a:r>
              <a:rPr lang="en-US" i="1" smtClean="0">
                <a:solidFill>
                  <a:schemeClr val="tx2"/>
                </a:solidFill>
                <a:effectLst/>
              </a:rPr>
              <a:t>interface type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An Actor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767138"/>
            <a:ext cx="7772400" cy="2447925"/>
          </a:xfrm>
        </p:spPr>
        <p:txBody>
          <a:bodyPr/>
          <a:lstStyle/>
          <a:p>
            <a:pPr>
              <a:defRPr/>
            </a:pPr>
            <a:r>
              <a:rPr lang="en-US" smtClean="0"/>
              <a:t>All the methods in an interface are public and abstract by default</a:t>
            </a:r>
          </a:p>
          <a:p>
            <a:pPr lvl="1">
              <a:defRPr/>
            </a:pPr>
            <a:r>
              <a:rPr lang="en-US" smtClean="0"/>
              <a:t>so no need to include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smtClean="0"/>
              <a:t> </a:t>
            </a:r>
            <a:r>
              <a:rPr lang="en-US" smtClean="0"/>
              <a:t>and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mtClean="0"/>
              <a:t> keywords</a:t>
            </a:r>
            <a:endParaRPr lang="en-US"/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762000" y="1639888"/>
            <a:ext cx="74914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Actor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  void act(Field currentField, Field updatedField,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           List&lt;Actor&gt; newActors);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7219950" y="63563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An interface cannot have a constructor.</a:t>
            </a:r>
          </a:p>
          <a:p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An interface can have fields, but they must be for defining class constants</a:t>
            </a:r>
          </a:p>
          <a:p>
            <a:pPr lvl="1"/>
            <a:r>
              <a:rPr lang="en-US" smtClean="0">
                <a:effectLst/>
              </a:rPr>
              <a:t>i.e. defined as </a:t>
            </a:r>
            <a:r>
              <a:rPr lang="en-GB" smtClean="0">
                <a:effectLst/>
              </a:rPr>
              <a:t>public, static, and final</a:t>
            </a:r>
            <a:endParaRPr lang="en-US" smtClean="0">
              <a:effectLst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88" y="1214438"/>
            <a:ext cx="1162050" cy="154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>
                <a:effectLst/>
              </a:rPr>
              <a:t>Classes and Interface Summary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95288" y="1844675"/>
            <a:ext cx="254635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i="1">
                <a:solidFill>
                  <a:schemeClr val="accent1"/>
                </a:solidFill>
              </a:rPr>
              <a:t>A (ordinary) Class.</a:t>
            </a:r>
          </a:p>
          <a:p>
            <a:r>
              <a:rPr lang="en-GB" b="1">
                <a:solidFill>
                  <a:schemeClr val="tx2"/>
                </a:solidFill>
              </a:rPr>
              <a:t>All</a:t>
            </a:r>
            <a:r>
              <a:rPr lang="en-GB"/>
              <a:t> methods have</a:t>
            </a:r>
          </a:p>
          <a:p>
            <a:r>
              <a:rPr lang="en-GB"/>
              <a:t>implementations.</a:t>
            </a:r>
            <a:br>
              <a:rPr lang="en-GB"/>
            </a:br>
            <a:r>
              <a:rPr lang="en-GB"/>
              <a:t>Can create objects.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203575" y="2951163"/>
            <a:ext cx="3527425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i="1">
                <a:solidFill>
                  <a:schemeClr val="accent1"/>
                </a:solidFill>
              </a:rPr>
              <a:t>An Abstract Class.</a:t>
            </a:r>
          </a:p>
          <a:p>
            <a:r>
              <a:rPr lang="en-GB" b="1">
                <a:solidFill>
                  <a:schemeClr val="tx2"/>
                </a:solidFill>
              </a:rPr>
              <a:t>Some</a:t>
            </a:r>
            <a:r>
              <a:rPr lang="en-GB"/>
              <a:t> methods have</a:t>
            </a:r>
          </a:p>
          <a:p>
            <a:r>
              <a:rPr lang="en-GB"/>
              <a:t>implementations; the ones with no implementations </a:t>
            </a:r>
          </a:p>
          <a:p>
            <a:r>
              <a:rPr lang="en-GB"/>
              <a:t>are </a:t>
            </a:r>
            <a:r>
              <a:rPr lang="en-GB" i="1"/>
              <a:t>abstract.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6577013" y="4581525"/>
            <a:ext cx="2316162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i="1">
                <a:solidFill>
                  <a:schemeClr val="accent1"/>
                </a:solidFill>
              </a:rPr>
              <a:t>An Interface</a:t>
            </a:r>
          </a:p>
          <a:p>
            <a:r>
              <a:rPr lang="en-GB" b="1">
                <a:solidFill>
                  <a:schemeClr val="tx2"/>
                </a:solidFill>
              </a:rPr>
              <a:t>No</a:t>
            </a:r>
            <a:r>
              <a:rPr lang="en-GB"/>
              <a:t> methods have</a:t>
            </a:r>
          </a:p>
          <a:p>
            <a:r>
              <a:rPr lang="en-GB"/>
              <a:t>implementations.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995738" y="5270500"/>
            <a:ext cx="1865312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Cannot create</a:t>
            </a:r>
          </a:p>
          <a:p>
            <a:r>
              <a:rPr lang="en-US"/>
              <a:t>objects.</a:t>
            </a:r>
            <a:endParaRPr lang="en-GB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4787900" y="4581525"/>
            <a:ext cx="288925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4787900" y="4868863"/>
            <a:ext cx="180022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pic>
        <p:nvPicPr>
          <p:cNvPr id="41994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98"/>
              </a:clrFrom>
              <a:clrTo>
                <a:srgbClr val="FCFC9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88" y="2071688"/>
            <a:ext cx="1179512" cy="1687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1995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43813" y="3714750"/>
            <a:ext cx="1214437" cy="984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Using an Interface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An interface is reused with the keyword </a:t>
            </a:r>
            <a:r>
              <a:rPr lang="en-US" sz="2400" smtClean="0">
                <a:effectLst/>
                <a:latin typeface="Courier New" pitchFamily="49" charset="0"/>
              </a:rPr>
              <a:t>implements</a:t>
            </a:r>
            <a:r>
              <a:rPr lang="en-US" smtClean="0">
                <a:effectLst/>
              </a:rPr>
              <a:t> (not </a:t>
            </a:r>
            <a:r>
              <a:rPr lang="en-US" sz="2400" smtClean="0">
                <a:effectLst/>
                <a:latin typeface="Courier New" pitchFamily="49" charset="0"/>
              </a:rPr>
              <a:t>extends</a:t>
            </a:r>
            <a:r>
              <a:rPr lang="en-US" smtClean="0">
                <a:effectLst/>
              </a:rPr>
              <a:t>).</a:t>
            </a:r>
          </a:p>
          <a:p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The subclass must implement </a:t>
            </a:r>
            <a:r>
              <a:rPr lang="en-US" i="1" smtClean="0">
                <a:solidFill>
                  <a:schemeClr val="accent1"/>
                </a:solidFill>
                <a:effectLst/>
              </a:rPr>
              <a:t>all</a:t>
            </a:r>
            <a:r>
              <a:rPr lang="en-US" smtClean="0">
                <a:effectLst/>
              </a:rPr>
              <a:t> of the methods in the interface.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7219950" y="63563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063"/>
            <a:ext cx="7772400" cy="4114800"/>
          </a:xfrm>
        </p:spPr>
        <p:txBody>
          <a:bodyPr/>
          <a:lstStyle/>
          <a:p>
            <a:r>
              <a:rPr lang="en-US" smtClean="0">
                <a:effectLst/>
              </a:rPr>
              <a:t>Hunter would implement the Actor interface by supplying code for act():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	public class Hunter </a:t>
            </a:r>
            <a:r>
              <a:rPr lang="en-US" sz="1600" b="1" u="sng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Actor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// </a:t>
            </a:r>
            <a:r>
              <a:rPr lang="en-US" sz="1600" i="1" smtClean="0">
                <a:effectLst/>
                <a:latin typeface="Courier New" pitchFamily="49" charset="0"/>
                <a:cs typeface="Courier New" pitchFamily="49" charset="0"/>
              </a:rPr>
              <a:t>fields . . .</a:t>
            </a: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public void act(Field currentField, 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    Field updatedField, List&lt;Actor&gt; newActors);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{  code for Hunter behaviour ...  }</a:t>
            </a:r>
            <a:b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</a:b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   // </a:t>
            </a:r>
            <a:r>
              <a:rPr lang="en-US" sz="1600" i="1" smtClean="0">
                <a:effectLst/>
                <a:latin typeface="Courier New" pitchFamily="49" charset="0"/>
                <a:cs typeface="Courier New" pitchFamily="49" charset="0"/>
              </a:rPr>
              <a:t>other methods . . .</a:t>
            </a:r>
            <a:endParaRPr lang="en-US" sz="160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  <a:cs typeface="Courier New" pitchFamily="49" charset="0"/>
              </a:rPr>
              <a:t>       } </a:t>
            </a:r>
          </a:p>
          <a:p>
            <a:endParaRPr lang="en-US" sz="1600" smtClean="0">
              <a:effectLst>
                <a:outerShdw blurRad="38100" dist="38100" dir="2700000" algn="tl">
                  <a:srgbClr val="919191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Predator-prey Simulations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1233488"/>
          </a:xfrm>
        </p:spPr>
        <p:txBody>
          <a:bodyPr/>
          <a:lstStyle/>
          <a:p>
            <a:r>
              <a:rPr lang="en-US" smtClean="0">
                <a:effectLst/>
              </a:rPr>
              <a:t>There is often a natural balance between wild animals which varies over time.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3357563"/>
            <a:ext cx="5969000" cy="307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7358063" y="3600450"/>
            <a:ext cx="1314450" cy="40005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e.g. rabbits</a:t>
            </a:r>
            <a:endParaRPr lang="en-US"/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7358063" y="4071938"/>
            <a:ext cx="1173162" cy="40005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e.g. foxes</a:t>
            </a:r>
            <a:endParaRPr lang="en-US"/>
          </a:p>
        </p:txBody>
      </p:sp>
      <p:pic>
        <p:nvPicPr>
          <p:cNvPr id="819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7DECE"/>
              </a:clrFrom>
              <a:clrTo>
                <a:srgbClr val="E7DEC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38" y="5072063"/>
            <a:ext cx="1404937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8200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4875" y="4117975"/>
            <a:ext cx="571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6.  Why have Interface Types?</a:t>
            </a:r>
            <a:endParaRPr lang="en-GB" smtClean="0">
              <a:effectLst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There are three main reasons for using interfaces:</a:t>
            </a:r>
          </a:p>
          <a:p>
            <a:pPr marL="971550" lvl="1" indent="-514350">
              <a:buFont typeface="Times New Roman" pitchFamily="18" charset="0"/>
              <a:buAutoNum type="arabicPeriod"/>
            </a:pPr>
            <a:r>
              <a:rPr lang="en-US" smtClean="0">
                <a:effectLst/>
              </a:rPr>
              <a:t>to support </a:t>
            </a:r>
            <a:r>
              <a:rPr lang="en-US" i="1" smtClean="0">
                <a:solidFill>
                  <a:schemeClr val="accent1"/>
                </a:solidFill>
                <a:effectLst/>
              </a:rPr>
              <a:t>polymorphism</a:t>
            </a:r>
            <a:r>
              <a:rPr lang="en-US" smtClean="0">
                <a:effectLst/>
              </a:rPr>
              <a:t> between different objects</a:t>
            </a:r>
          </a:p>
          <a:p>
            <a:pPr marL="971550" lvl="1" indent="-514350">
              <a:buFont typeface="Times New Roman" pitchFamily="18" charset="0"/>
              <a:buAutoNum type="arabicPeriod"/>
            </a:pPr>
            <a:r>
              <a:rPr lang="en-US" smtClean="0">
                <a:effectLst/>
              </a:rPr>
              <a:t>to implement a form of </a:t>
            </a:r>
            <a:r>
              <a:rPr lang="en-US" i="1" smtClean="0">
                <a:solidFill>
                  <a:schemeClr val="accent1"/>
                </a:solidFill>
                <a:effectLst/>
              </a:rPr>
              <a:t>multiple inheritance</a:t>
            </a:r>
          </a:p>
          <a:p>
            <a:pPr marL="971550" lvl="1" indent="-514350">
              <a:buFont typeface="Times New Roman" pitchFamily="18" charset="0"/>
              <a:buAutoNum type="arabicPeriod"/>
            </a:pPr>
            <a:r>
              <a:rPr lang="en-US" smtClean="0">
                <a:effectLst/>
              </a:rPr>
              <a:t>to allow classes to offer </a:t>
            </a:r>
            <a:r>
              <a:rPr lang="en-US" i="1" smtClean="0">
                <a:solidFill>
                  <a:schemeClr val="accent1"/>
                </a:solidFill>
                <a:effectLst/>
              </a:rPr>
              <a:t>different implementations</a:t>
            </a:r>
            <a:r>
              <a:rPr lang="en-US" smtClean="0">
                <a:effectLst/>
              </a:rPr>
              <a:t> for the same thing</a:t>
            </a:r>
            <a:endParaRPr lang="en-GB" smtClean="0">
              <a:effectLst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smtClean="0">
                <a:effectLst/>
              </a:rPr>
              <a:t>6.1.  Why have Interface Types? (1)</a:t>
            </a:r>
            <a:endParaRPr lang="en-GB" sz="4000" smtClean="0">
              <a:effectLst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71688"/>
            <a:ext cx="7772400" cy="3090862"/>
          </a:xfrm>
          <a:noFill/>
        </p:spPr>
        <p:txBody>
          <a:bodyPr/>
          <a:lstStyle/>
          <a:p>
            <a:r>
              <a:rPr lang="en-US" smtClean="0">
                <a:effectLst/>
              </a:rPr>
              <a:t>Implementing an interface </a:t>
            </a:r>
            <a:r>
              <a:rPr lang="en-US" i="1" smtClean="0">
                <a:solidFill>
                  <a:srgbClr val="FFFF00"/>
                </a:solidFill>
                <a:effectLst/>
              </a:rPr>
              <a:t>forces a class to offer the interface methods</a:t>
            </a:r>
            <a:r>
              <a:rPr lang="en-US" smtClean="0">
                <a:effectLst/>
              </a:rPr>
              <a:t> and become the interface's subclass</a:t>
            </a:r>
          </a:p>
          <a:p>
            <a:pPr lvl="1"/>
            <a:r>
              <a:rPr lang="en-US" smtClean="0">
                <a:effectLst/>
              </a:rPr>
              <a:t>this allows objects to be grouped together and manipulated more easily</a:t>
            </a:r>
          </a:p>
          <a:p>
            <a:pPr lvl="2"/>
            <a:r>
              <a:rPr lang="en-US" smtClean="0">
                <a:effectLst/>
              </a:rPr>
              <a:t>e.g. into polymorphic data structures</a:t>
            </a:r>
            <a:endParaRPr lang="en-GB" smtClean="0">
              <a:effectLst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Example: Using Polymorphism</a:t>
            </a:r>
            <a:endParaRPr lang="en-GB" smtClean="0">
              <a:effectLst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public </a:t>
            </a:r>
            <a:r>
              <a:rPr lang="en-GB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interface</a:t>
            </a:r>
            <a:r>
              <a:rPr lang="en-GB" sz="2000" smtClean="0">
                <a:effectLst/>
                <a:latin typeface="Courier New" pitchFamily="49" charset="0"/>
              </a:rPr>
              <a:t> Insurable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// methods required to make an class insurable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void setRisk(String risk);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20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  String getRisk();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2000" smtClean="0">
                <a:effectLst/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>
                <a:effectLst/>
              </a:rPr>
              <a:t>An Insurable Car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2875"/>
            <a:ext cx="8126413" cy="4114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public class InsurableCar </a:t>
            </a:r>
            <a:r>
              <a:rPr lang="en-GB" sz="16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implements Insurable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private String type;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private int yearMade;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private Color colour;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// other fields related to cars...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6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private String riskKind;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public InsurableCar(String t, int y, Color c)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{ type = 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yearMade = y;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colour = c;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riskKind = "Third Party, fire and theft";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}  // end of InsurableCar()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public String toString()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{  return "CAR: " + colour + ", " + type + ", " + yearMade;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// other methods related to cars...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6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219950" y="63563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public void setRisk(String risk)</a:t>
            </a:r>
          </a:p>
          <a:p>
            <a:pPr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{ riskKind = risk;  }</a:t>
            </a:r>
          </a:p>
          <a:p>
            <a:pPr>
              <a:buFont typeface="Monotype Sorts" pitchFamily="2" charset="2"/>
              <a:buNone/>
            </a:pPr>
            <a:endParaRPr lang="en-GB" sz="1600" smtClean="0">
              <a:effectLst/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public String getRisk()</a:t>
            </a:r>
          </a:p>
          <a:p>
            <a:pPr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{ return riskKind; }</a:t>
            </a:r>
          </a:p>
          <a:p>
            <a:pPr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}  // end of InsurableCar class</a:t>
            </a:r>
          </a:p>
          <a:p>
            <a:pPr>
              <a:buFont typeface="Monotype Sorts" pitchFamily="2" charset="2"/>
              <a:buNone/>
            </a:pPr>
            <a:endParaRPr lang="en-GB" sz="1600" smtClean="0">
              <a:effectLst/>
              <a:latin typeface="Courier New" pitchFamily="49" charset="0"/>
            </a:endParaRPr>
          </a:p>
          <a:p>
            <a:endParaRPr lang="en-GB" sz="1600" smtClean="0">
              <a:effectLst/>
              <a:latin typeface="Courier New" pitchFamily="49" charset="0"/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5867400" y="1876425"/>
            <a:ext cx="2943225" cy="155257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These methods MUST</a:t>
            </a:r>
          </a:p>
          <a:p>
            <a:r>
              <a:rPr lang="en-GB"/>
              <a:t>be here since </a:t>
            </a:r>
          </a:p>
          <a:p>
            <a:r>
              <a:rPr lang="en-GB"/>
              <a:t>InsurableCar </a:t>
            </a:r>
          </a:p>
          <a:p>
            <a:r>
              <a:rPr lang="en-GB"/>
              <a:t>implements Insurable.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>
                <a:effectLst/>
              </a:rPr>
              <a:t>An Insurable House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2875"/>
            <a:ext cx="7772400" cy="4114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public class InsurableHouse </a:t>
            </a:r>
            <a:r>
              <a:rPr lang="en-GB" sz="16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implements Insurable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private int yearBuilt;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private int numRooms;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// other fields related to houses...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6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private String riskKind;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6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public InsurableHouse(int y, int nr)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{ yearBuilt = y;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numRooms = nr;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riskKind = null;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}  // end of InsurableHouse()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6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public String toString()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{  return "HOUSE: " + numRooms + ", " + yearBuilt;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// other methods related to houses...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600" smtClean="0">
              <a:effectLst/>
              <a:latin typeface="Courier New" pitchFamily="49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219950" y="63563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public void setRisk(String risk)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if (riskKind == null)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  riskKind = risk;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else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  riskKind = riskKind + " / " + risk;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}  // end of setRisk()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6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public String getRisk()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{ return riskKind;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}  // end of InsurableHouse class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600" smtClean="0">
              <a:effectLst/>
              <a:latin typeface="Courier New" pitchFamily="49" charset="0"/>
            </a:endParaRP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6092825" y="2740025"/>
            <a:ext cx="2943225" cy="155257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These methods MUST</a:t>
            </a:r>
          </a:p>
          <a:p>
            <a:r>
              <a:rPr lang="en-GB"/>
              <a:t>be here since </a:t>
            </a:r>
          </a:p>
          <a:p>
            <a:r>
              <a:rPr lang="en-GB"/>
              <a:t>InsurableHouse </a:t>
            </a:r>
          </a:p>
          <a:p>
            <a:r>
              <a:rPr lang="en-GB"/>
              <a:t>implements Insurable.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>
                <a:effectLst/>
              </a:rPr>
              <a:t>Using Insurables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569325" cy="4114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public class UseInsurables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public static void main(String[] args)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</a:t>
            </a:r>
            <a:r>
              <a:rPr lang="en-GB" sz="16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Insurable[] ins = new Insurable[3];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ins[0] = new InsurableCar("toyota corolla", 1999, Color.WHITE);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6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ins[1] = new InsurableHouse(1995, 7);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ins[1].setRisk("Subsidence");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ins[1].setRisk("Flood");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6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ins[2] = new InsurableCar("porsche", 2007, Color.RED);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ins[2].setRisk("Comprehensive");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ins[2].setRisk("Any Named Driver");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6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for (Insurable in : ins)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    System.out.println(in + " (" + </a:t>
            </a:r>
            <a:r>
              <a:rPr lang="en-GB" sz="16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in.getRisk()</a:t>
            </a:r>
            <a:r>
              <a:rPr lang="en-GB" sz="1600" smtClean="0">
                <a:effectLst/>
                <a:latin typeface="Courier New" pitchFamily="49" charset="0"/>
              </a:rPr>
              <a:t> + ")");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  }  // end of main()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600" smtClean="0">
              <a:effectLst/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GB" sz="1600" smtClean="0">
                <a:effectLst/>
                <a:latin typeface="Courier New" pitchFamily="49" charset="0"/>
              </a:rPr>
              <a:t>}  // end of UseInsurables class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GB" sz="1600" smtClean="0">
              <a:effectLst/>
              <a:latin typeface="Courier New" pitchFamily="49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940425" y="836613"/>
            <a:ext cx="2701925" cy="11874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Collect the insurable</a:t>
            </a:r>
          </a:p>
          <a:p>
            <a:r>
              <a:rPr lang="en-GB"/>
              <a:t>objects together in a</a:t>
            </a:r>
          </a:p>
          <a:p>
            <a:r>
              <a:rPr lang="en-GB"/>
              <a:t>polymorphic array.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5364163" y="5991225"/>
            <a:ext cx="3349625" cy="830263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This method </a:t>
            </a:r>
            <a:r>
              <a:rPr lang="en-GB" b="1"/>
              <a:t>must</a:t>
            </a:r>
            <a:r>
              <a:rPr lang="en-GB"/>
              <a:t> be</a:t>
            </a:r>
          </a:p>
          <a:p>
            <a:r>
              <a:rPr lang="en-GB"/>
              <a:t>available  to every object.</a:t>
            </a: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 flipH="1" flipV="1">
            <a:off x="5940425" y="5805488"/>
            <a:ext cx="144463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>
                <a:effectLst/>
              </a:rPr>
              <a:t>Execution</a:t>
            </a:r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844675"/>
            <a:ext cx="8713788" cy="252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effectLst/>
              </a:rPr>
              <a:t>6.2.  Why have Interface Types?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981200"/>
            <a:ext cx="7591425" cy="41148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Interface types allow Java subclasses </a:t>
            </a:r>
            <a:b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to </a:t>
            </a:r>
            <a:r>
              <a:rPr lang="en-US" i="1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 a form of </a:t>
            </a:r>
            <a:r>
              <a:rPr lang="en-US" i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multiple inheritance</a:t>
            </a:r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.</a:t>
            </a:r>
          </a:p>
          <a:p>
            <a:pPr lvl="1"/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e.g. an iPhone is a phone, </a:t>
            </a:r>
            <a:r>
              <a:rPr lang="en-US" i="1" smtClean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and</a:t>
            </a:r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 a camera, </a:t>
            </a:r>
            <a:b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</a:br>
            <a:r>
              <a:rPr lang="en-US" i="1" smtClean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and</a:t>
            </a:r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 a web browser</a:t>
            </a:r>
            <a:b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</a:br>
            <a:endParaRPr lang="en-US" smtClean="0">
              <a:effectLst>
                <a:outerShdw blurRad="38100" dist="38100" dir="2700000" algn="tl">
                  <a:srgbClr val="919191"/>
                </a:outerShdw>
              </a:effectLst>
            </a:endParaRPr>
          </a:p>
          <a:p>
            <a:pPr lvl="1"/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less powerful then multiple inheritance in C++ but simpler to understand, and much easier to implement efficiently in the JVM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5" y="1714500"/>
            <a:ext cx="1697038" cy="1924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2. Foxes and Rabbits Simulation</a:t>
            </a:r>
          </a:p>
        </p:txBody>
      </p:sp>
      <p:pic>
        <p:nvPicPr>
          <p:cNvPr id="9219" name="Picture 4" descr="fig10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8" y="1677988"/>
            <a:ext cx="5757862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7572375" y="1643063"/>
            <a:ext cx="1355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Version 1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6643688" y="5286375"/>
            <a:ext cx="1908175" cy="120015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application</a:t>
            </a:r>
          </a:p>
          <a:p>
            <a:r>
              <a:rPr lang="en-US"/>
              <a:t>details are not</a:t>
            </a:r>
          </a:p>
          <a:p>
            <a:r>
              <a:rPr lang="en-US"/>
              <a:t>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Multiple Inheritance Example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All of the simulation objects representing real things (e.g. Rabbit, Fox, Hunter) need to drawn after each update.</a:t>
            </a:r>
          </a:p>
          <a:p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This suggests a separate collection of drawable things which simulateOneStep() iterates over after its update stage.</a:t>
            </a:r>
          </a:p>
          <a:p>
            <a:endParaRPr lang="en-US" smtClean="0">
              <a:effectLst/>
            </a:endParaRPr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7219950" y="63563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802005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</a:rPr>
              <a:t>// update all actors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</a:rPr>
              <a:t>for(Iterator&lt;Actor&gt; it = actors.iterator(); it.hasNext(); ){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</a:rPr>
              <a:t>   Actor actor = iter.next();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</a:rPr>
              <a:t>   actor.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act</a:t>
            </a:r>
            <a:r>
              <a:rPr lang="en-US" sz="1600" smtClean="0">
                <a:effectLst/>
                <a:latin typeface="Courier New" pitchFamily="49" charset="0"/>
              </a:rPr>
              <a:t>(field, updatedField, newActors);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</a:rPr>
              <a:t>   if(!actor.isAlive())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</a:rPr>
              <a:t>     it.remove();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</a:rPr>
              <a:t>} 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</a:rPr>
              <a:t>// draw things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</a:rPr>
              <a:t>for(Drawable d  : drawables)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>
                <a:effectLst/>
                <a:latin typeface="Courier New" pitchFamily="49" charset="0"/>
              </a:rPr>
              <a:t>   d.</a:t>
            </a:r>
            <a:r>
              <a:rPr lang="en-US" sz="16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draw</a:t>
            </a:r>
            <a:r>
              <a:rPr lang="en-US" sz="1600" smtClean="0">
                <a:effectLst/>
                <a:latin typeface="Courier New" pitchFamily="49" charset="0"/>
              </a:rPr>
              <a:t>(...);</a:t>
            </a: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effectLst/>
            </a:endParaRP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7219950" y="63563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continued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This approach requires another superclass called Drawable, which declares an abstract draw() method.</a:t>
            </a:r>
          </a:p>
          <a:p>
            <a:endParaRPr lang="en-US" smtClean="0">
              <a:effectLst>
                <a:outerShdw blurRad="38100" dist="38100" dir="2700000" algn="tl">
                  <a:srgbClr val="919191"/>
                </a:outerShdw>
              </a:effectLst>
            </a:endParaRPr>
          </a:p>
          <a:p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Drawable simulation things must then inherit </a:t>
            </a:r>
            <a:r>
              <a:rPr lang="en-US" i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both</a:t>
            </a:r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 Drawable </a:t>
            </a:r>
            <a:r>
              <a:rPr lang="en-US" i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and</a:t>
            </a:r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 Actor</a:t>
            </a:r>
          </a:p>
          <a:p>
            <a:pPr lvl="1"/>
            <a:r>
              <a:rPr lang="en-US" smtClean="0">
                <a:effectLst>
                  <a:outerShdw blurRad="38100" dist="38100" dir="2700000" algn="tl">
                    <a:srgbClr val="919191"/>
                  </a:outerShdw>
                </a:effectLst>
              </a:rPr>
              <a:t>i.e. use multiple inhertitance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Class Diagram</a:t>
            </a:r>
          </a:p>
        </p:txBody>
      </p:sp>
      <p:pic>
        <p:nvPicPr>
          <p:cNvPr id="58371" name="Picture 3" descr="fig10-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2613" y="2133600"/>
            <a:ext cx="6934200" cy="390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Oval 3"/>
          <p:cNvSpPr>
            <a:spLocks noChangeArrowheads="1"/>
          </p:cNvSpPr>
          <p:nvPr/>
        </p:nvSpPr>
        <p:spPr bwMode="auto">
          <a:xfrm>
            <a:off x="2557463" y="4857750"/>
            <a:ext cx="1214437" cy="5000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8373" name="Oval 4"/>
          <p:cNvSpPr>
            <a:spLocks noChangeArrowheads="1"/>
          </p:cNvSpPr>
          <p:nvPr/>
        </p:nvSpPr>
        <p:spPr bwMode="auto">
          <a:xfrm>
            <a:off x="4271963" y="4929188"/>
            <a:ext cx="928687" cy="35718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8374" name="Oval 5"/>
          <p:cNvSpPr>
            <a:spLocks noChangeArrowheads="1"/>
          </p:cNvSpPr>
          <p:nvPr/>
        </p:nvSpPr>
        <p:spPr bwMode="auto">
          <a:xfrm>
            <a:off x="6700838" y="3429000"/>
            <a:ext cx="1071562" cy="5000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8375" name="TextBox 6"/>
          <p:cNvSpPr txBox="1">
            <a:spLocks noChangeArrowheads="1"/>
          </p:cNvSpPr>
          <p:nvPr/>
        </p:nvSpPr>
        <p:spPr bwMode="auto">
          <a:xfrm>
            <a:off x="142875" y="4429125"/>
            <a:ext cx="1549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multiple</a:t>
            </a:r>
          </a:p>
          <a:p>
            <a:r>
              <a:rPr lang="en-US"/>
              <a:t>inheritance</a:t>
            </a:r>
          </a:p>
        </p:txBody>
      </p:sp>
      <p:sp>
        <p:nvSpPr>
          <p:cNvPr id="58376" name="TextBox 8"/>
          <p:cNvSpPr txBox="1">
            <a:spLocks noChangeArrowheads="1"/>
          </p:cNvSpPr>
          <p:nvPr/>
        </p:nvSpPr>
        <p:spPr bwMode="auto">
          <a:xfrm>
            <a:off x="5643563" y="1714500"/>
            <a:ext cx="2143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&lt;&lt;interface&gt;&gt;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22788" y="3824288"/>
            <a:ext cx="15494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4">
                    <a:lumMod val="10000"/>
                  </a:schemeClr>
                </a:solidFill>
              </a:rPr>
              <a:t>abstract</a:t>
            </a:r>
          </a:p>
        </p:txBody>
      </p:sp>
      <p:sp>
        <p:nvSpPr>
          <p:cNvPr id="58378" name="TextBox 12"/>
          <p:cNvSpPr txBox="1">
            <a:spLocks noChangeArrowheads="1"/>
          </p:cNvSpPr>
          <p:nvPr/>
        </p:nvSpPr>
        <p:spPr bwMode="auto">
          <a:xfrm>
            <a:off x="6416675" y="6143625"/>
            <a:ext cx="2155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concrete classes</a:t>
            </a:r>
          </a:p>
        </p:txBody>
      </p:sp>
      <p:cxnSp>
        <p:nvCxnSpPr>
          <p:cNvPr id="58379" name="Straight Arrow Connector 13"/>
          <p:cNvCxnSpPr>
            <a:cxnSpLocks noChangeShapeType="1"/>
            <a:stCxn id="58378" idx="1"/>
          </p:cNvCxnSpPr>
          <p:nvPr/>
        </p:nvCxnSpPr>
        <p:spPr bwMode="auto">
          <a:xfrm rot="10800000">
            <a:off x="3214688" y="5857875"/>
            <a:ext cx="3201987" cy="515938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  <p:cxnSp>
        <p:nvCxnSpPr>
          <p:cNvPr id="58380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7322344" y="5393532"/>
            <a:ext cx="1571625" cy="71437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  <p:cxnSp>
        <p:nvCxnSpPr>
          <p:cNvPr id="58381" name="Straight Arrow Connector 15"/>
          <p:cNvCxnSpPr>
            <a:cxnSpLocks noChangeShapeType="1"/>
          </p:cNvCxnSpPr>
          <p:nvPr/>
        </p:nvCxnSpPr>
        <p:spPr bwMode="auto">
          <a:xfrm rot="10800000">
            <a:off x="6273800" y="5643563"/>
            <a:ext cx="714375" cy="587375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  <p:cxnSp>
        <p:nvCxnSpPr>
          <p:cNvPr id="58382" name="Straight Arrow Connector 18"/>
          <p:cNvCxnSpPr>
            <a:cxnSpLocks noChangeShapeType="1"/>
          </p:cNvCxnSpPr>
          <p:nvPr/>
        </p:nvCxnSpPr>
        <p:spPr bwMode="auto">
          <a:xfrm rot="10800000">
            <a:off x="5072063" y="5786438"/>
            <a:ext cx="1630362" cy="515937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</p:spPr>
      </p:cxnSp>
      <p:sp>
        <p:nvSpPr>
          <p:cNvPr id="58383" name="TextBox 21"/>
          <p:cNvSpPr txBox="1">
            <a:spLocks noChangeArrowheads="1"/>
          </p:cNvSpPr>
          <p:nvPr/>
        </p:nvSpPr>
        <p:spPr bwMode="auto">
          <a:xfrm>
            <a:off x="2357438" y="1714500"/>
            <a:ext cx="2143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&lt;&lt;interface&gt;&gt;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79600" y="3214688"/>
            <a:ext cx="1549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4">
                    <a:lumMod val="10000"/>
                  </a:schemeClr>
                </a:solidFill>
              </a:rPr>
              <a:t>implements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65538" y="3071813"/>
            <a:ext cx="1549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4">
                    <a:lumMod val="10000"/>
                  </a:schemeClr>
                </a:solidFill>
              </a:rPr>
              <a:t>implements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80100" y="3190875"/>
            <a:ext cx="15494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4">
                    <a:lumMod val="10000"/>
                  </a:schemeClr>
                </a:solidFill>
              </a:rPr>
              <a:t>implements</a:t>
            </a:r>
          </a:p>
        </p:txBody>
      </p:sp>
      <p:sp>
        <p:nvSpPr>
          <p:cNvPr id="58387" name="Line 20"/>
          <p:cNvSpPr>
            <a:spLocks noChangeShapeType="1"/>
          </p:cNvSpPr>
          <p:nvPr/>
        </p:nvSpPr>
        <p:spPr bwMode="auto">
          <a:xfrm>
            <a:off x="1547813" y="4868863"/>
            <a:ext cx="1079500" cy="144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Multiple Inheritance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Multiple inheritance allows a class to inherit functionality from multiple ancestors.</a:t>
            </a:r>
          </a:p>
          <a:p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Java only allows it for interfaces</a:t>
            </a:r>
          </a:p>
          <a:p>
            <a:pPr lvl="1"/>
            <a:r>
              <a:rPr lang="en-US" smtClean="0">
                <a:effectLst/>
              </a:rPr>
              <a:t>since interfaces have no implementations, and so can be 'combined' easily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Classes with Multiple Inheritance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00063" y="4319588"/>
            <a:ext cx="8032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  <a:cs typeface="Courier New" pitchFamily="49" charset="0"/>
              </a:rPr>
              <a:t>public class Fox extends Animal implements Drawable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76263" y="1962150"/>
            <a:ext cx="726281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  <a:cs typeface="Courier New" pitchFamily="49" charset="0"/>
              </a:rPr>
              <a:t>public class Hunter implements Actor, Drawable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60421" name="Oval 4"/>
          <p:cNvSpPr>
            <a:spLocks noChangeArrowheads="1"/>
          </p:cNvSpPr>
          <p:nvPr/>
        </p:nvSpPr>
        <p:spPr bwMode="auto">
          <a:xfrm>
            <a:off x="6429375" y="1857375"/>
            <a:ext cx="1571625" cy="5715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0422" name="Oval 5"/>
          <p:cNvSpPr>
            <a:spLocks noChangeArrowheads="1"/>
          </p:cNvSpPr>
          <p:nvPr/>
        </p:nvSpPr>
        <p:spPr bwMode="auto">
          <a:xfrm>
            <a:off x="7072313" y="4248150"/>
            <a:ext cx="1571625" cy="5715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0423" name="Oval 6"/>
          <p:cNvSpPr>
            <a:spLocks noChangeArrowheads="1"/>
          </p:cNvSpPr>
          <p:nvPr/>
        </p:nvSpPr>
        <p:spPr bwMode="auto">
          <a:xfrm>
            <a:off x="4286250" y="4248150"/>
            <a:ext cx="1143000" cy="5000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0424" name="Oval 7"/>
          <p:cNvSpPr>
            <a:spLocks noChangeArrowheads="1"/>
          </p:cNvSpPr>
          <p:nvPr/>
        </p:nvSpPr>
        <p:spPr bwMode="auto">
          <a:xfrm>
            <a:off x="5214938" y="1928813"/>
            <a:ext cx="1214437" cy="50006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0425" name="TextBox 8"/>
          <p:cNvSpPr txBox="1">
            <a:spLocks noChangeArrowheads="1"/>
          </p:cNvSpPr>
          <p:nvPr/>
        </p:nvSpPr>
        <p:spPr bwMode="auto">
          <a:xfrm>
            <a:off x="5072063" y="5715000"/>
            <a:ext cx="2770187" cy="830263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okay, since only one </a:t>
            </a:r>
          </a:p>
          <a:p>
            <a:r>
              <a:rPr lang="en-US"/>
              <a:t>class</a:t>
            </a:r>
          </a:p>
        </p:txBody>
      </p:sp>
      <p:cxnSp>
        <p:nvCxnSpPr>
          <p:cNvPr id="60426" name="Straight Arrow Connector 10"/>
          <p:cNvCxnSpPr>
            <a:cxnSpLocks noChangeShapeType="1"/>
          </p:cNvCxnSpPr>
          <p:nvPr/>
        </p:nvCxnSpPr>
        <p:spPr bwMode="auto">
          <a:xfrm rot="16200000" flipV="1">
            <a:off x="5107782" y="4893468"/>
            <a:ext cx="857250" cy="7858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effectLst/>
              </a:rPr>
              <a:t>6.3.  Why have Interfaces Types ? (3)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FF00"/>
                </a:solidFill>
                <a:effectLst/>
              </a:rPr>
              <a:t>Classes that implement the same interface must have the same methods</a:t>
            </a:r>
            <a:r>
              <a:rPr lang="en-US" smtClean="0">
                <a:effectLst/>
              </a:rPr>
              <a:t>, but can implement those methods in any way they want.</a:t>
            </a:r>
          </a:p>
          <a:p>
            <a:endParaRPr lang="en-US" sz="3600" smtClean="0">
              <a:effectLst/>
            </a:endParaRPr>
          </a:p>
          <a:p>
            <a:r>
              <a:rPr lang="en-US" smtClean="0">
                <a:effectLst/>
              </a:rPr>
              <a:t>This gives the user more choice over which classes to use, and allows the choice to be changed easily.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Alternative Implementations</a:t>
            </a:r>
          </a:p>
        </p:txBody>
      </p:sp>
      <p:pic>
        <p:nvPicPr>
          <p:cNvPr id="62467" name="Picture 3" descr="fig10-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43063"/>
            <a:ext cx="6019800" cy="388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Text Box 7"/>
          <p:cNvSpPr txBox="1">
            <a:spLocks noChangeArrowheads="1"/>
          </p:cNvSpPr>
          <p:nvPr/>
        </p:nvSpPr>
        <p:spPr bwMode="auto">
          <a:xfrm>
            <a:off x="7219950" y="6356350"/>
            <a:ext cx="1384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continued</a:t>
            </a: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285750" y="2593975"/>
            <a:ext cx="10604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Part of</a:t>
            </a:r>
          </a:p>
          <a:p>
            <a:r>
              <a:rPr lang="en-US"/>
              <a:t>Java's</a:t>
            </a:r>
          </a:p>
          <a:p>
            <a:r>
              <a:rPr lang="en-US"/>
              <a:t>library.</a:t>
            </a:r>
          </a:p>
        </p:txBody>
      </p:sp>
      <p:sp>
        <p:nvSpPr>
          <p:cNvPr id="62470" name="TextBox 5"/>
          <p:cNvSpPr txBox="1">
            <a:spLocks noChangeArrowheads="1"/>
          </p:cNvSpPr>
          <p:nvPr/>
        </p:nvSpPr>
        <p:spPr bwMode="auto">
          <a:xfrm>
            <a:off x="2571750" y="5594350"/>
            <a:ext cx="49498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both classes offer the same List </a:t>
            </a:r>
            <a:br>
              <a:rPr lang="en-US"/>
            </a:br>
            <a:r>
              <a:rPr lang="en-US"/>
              <a:t>methods (but implemented differently)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users of the ArrayList and LinkedList classes know that they have the same interface since they both implement List.</a:t>
            </a:r>
          </a:p>
          <a:p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The choice is about which implementation is faster for the operations needed</a:t>
            </a:r>
          </a:p>
          <a:p>
            <a:pPr lvl="1"/>
            <a:r>
              <a:rPr lang="en-US" smtClean="0">
                <a:effectLst/>
              </a:rPr>
              <a:t>e.g. compare ArrayList.add()'s speed with that for LinkedList.add()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Code Fragment</a:t>
            </a:r>
            <a:endParaRPr lang="en-GB" smtClean="0">
              <a:effectLst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ffectLst/>
              </a:rPr>
              <a:t>Using ArrayList: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effectLst/>
                <a:latin typeface="Courier New" pitchFamily="49" charset="0"/>
              </a:rPr>
              <a:t>	</a:t>
            </a:r>
            <a:br>
              <a:rPr lang="en-US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ArrayList&lt;String&gt; notes = </a:t>
            </a:r>
            <a:br>
              <a:rPr lang="en-US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            new ArrayList&lt;String&gt;();</a:t>
            </a:r>
            <a:br>
              <a:rPr lang="en-US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notes.add("hello");</a:t>
            </a:r>
            <a:br>
              <a:rPr lang="en-US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notes.add(0, "hi");</a:t>
            </a:r>
            <a:br>
              <a:rPr lang="en-US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System.out.println( notes.get(1) );</a:t>
            </a:r>
            <a:br>
              <a:rPr lang="en-US" sz="2000" smtClean="0">
                <a:effectLst/>
                <a:latin typeface="Courier New" pitchFamily="49" charset="0"/>
              </a:rPr>
            </a:br>
            <a:endParaRPr lang="en-US" sz="2000" smtClean="0">
              <a:effectLst/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ffectLst/>
              </a:rPr>
              <a:t>To use a LinkedList instead, change only the first line to: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effectLst/>
                <a:latin typeface="Courier New" pitchFamily="49" charset="0"/>
              </a:rPr>
              <a:t>	</a:t>
            </a:r>
            <a:br>
              <a:rPr lang="en-US" sz="2000" smtClean="0">
                <a:effectLst/>
                <a:latin typeface="Courier New" pitchFamily="49" charset="0"/>
              </a:rPr>
            </a:b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LinkedList</a:t>
            </a:r>
            <a:r>
              <a:rPr lang="en-US" sz="2000" smtClean="0">
                <a:effectLst/>
                <a:latin typeface="Courier New" pitchFamily="49" charset="0"/>
              </a:rPr>
              <a:t>&lt;String&gt; notes = </a:t>
            </a:r>
            <a:br>
              <a:rPr lang="en-US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             new </a:t>
            </a:r>
            <a:r>
              <a:rPr lang="en-US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LinkedList</a:t>
            </a:r>
            <a:r>
              <a:rPr lang="en-US" sz="2000" smtClean="0">
                <a:effectLst/>
                <a:latin typeface="Courier New" pitchFamily="49" charset="0"/>
              </a:rPr>
              <a:t>&lt;String&gt;();</a:t>
            </a:r>
            <a:br>
              <a:rPr lang="en-US" sz="2000" smtClean="0">
                <a:effectLst/>
                <a:latin typeface="Courier New" pitchFamily="49" charset="0"/>
              </a:rPr>
            </a:br>
            <a:endParaRPr lang="en-US" sz="2000" smtClean="0">
              <a:effectLst/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GB" sz="2400" smtClean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Important Classes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effectLst/>
                <a:latin typeface="Courier New" pitchFamily="49" charset="0"/>
              </a:rPr>
              <a:t>Fox</a:t>
            </a:r>
            <a:endParaRPr lang="en-US" smtClean="0">
              <a:effectLst/>
              <a:latin typeface="Courier New" pitchFamily="49" charset="0"/>
            </a:endParaRPr>
          </a:p>
          <a:p>
            <a:pPr lvl="1"/>
            <a:r>
              <a:rPr lang="en-US" smtClean="0">
                <a:effectLst/>
              </a:rPr>
              <a:t>for simulating foxes (the predators)</a:t>
            </a:r>
          </a:p>
          <a:p>
            <a:r>
              <a:rPr lang="en-US" sz="2800" smtClean="0">
                <a:effectLst/>
                <a:latin typeface="Courier New" pitchFamily="49" charset="0"/>
              </a:rPr>
              <a:t>Rabbit</a:t>
            </a:r>
          </a:p>
          <a:p>
            <a:pPr lvl="1"/>
            <a:r>
              <a:rPr lang="en-US" smtClean="0">
                <a:effectLst/>
              </a:rPr>
              <a:t>for simulating rabbits (the prey)</a:t>
            </a:r>
          </a:p>
          <a:p>
            <a:r>
              <a:rPr lang="en-US" sz="2800" smtClean="0">
                <a:effectLst/>
                <a:latin typeface="Courier New" pitchFamily="49" charset="0"/>
              </a:rPr>
              <a:t>Simulator</a:t>
            </a:r>
          </a:p>
          <a:p>
            <a:pPr lvl="1"/>
            <a:r>
              <a:rPr lang="en-US" smtClean="0">
                <a:effectLst/>
              </a:rPr>
              <a:t>manages the overall simulation</a:t>
            </a:r>
          </a:p>
          <a:p>
            <a:pPr lvl="1"/>
            <a:r>
              <a:rPr lang="en-US" smtClean="0">
                <a:effectLst/>
              </a:rPr>
              <a:t>holds collections of foxes and rabbits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Remaining Classes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1638"/>
            <a:ext cx="7772400" cy="4114800"/>
          </a:xfrm>
        </p:spPr>
        <p:txBody>
          <a:bodyPr/>
          <a:lstStyle/>
          <a:p>
            <a:r>
              <a:rPr lang="en-US" sz="2800" smtClean="0">
                <a:effectLst/>
                <a:latin typeface="Courier New" pitchFamily="49" charset="0"/>
              </a:rPr>
              <a:t>Field</a:t>
            </a:r>
          </a:p>
          <a:p>
            <a:pPr lvl="1"/>
            <a:r>
              <a:rPr lang="en-US" smtClean="0">
                <a:effectLst/>
              </a:rPr>
              <a:t>the field where the foxes and rabbits live, breed, get eaten, die</a:t>
            </a:r>
          </a:p>
          <a:p>
            <a:r>
              <a:rPr lang="en-US" sz="2800" smtClean="0">
                <a:effectLst/>
                <a:latin typeface="Courier New" pitchFamily="49" charset="0"/>
              </a:rPr>
              <a:t>Location</a:t>
            </a:r>
          </a:p>
          <a:p>
            <a:pPr lvl="1"/>
            <a:r>
              <a:rPr lang="en-US" smtClean="0">
                <a:effectLst/>
              </a:rPr>
              <a:t>a 2D position in the field</a:t>
            </a:r>
          </a:p>
          <a:p>
            <a:r>
              <a:rPr lang="en-US" sz="2800" smtClean="0">
                <a:effectLst/>
                <a:latin typeface="Courier New" pitchFamily="49" charset="0"/>
              </a:rPr>
              <a:t>SimulatorView</a:t>
            </a:r>
          </a:p>
          <a:p>
            <a:pPr lvl="1"/>
            <a:r>
              <a:rPr lang="en-US" smtClean="0">
                <a:effectLst/>
              </a:rPr>
              <a:t>a graphical view of the field</a:t>
            </a:r>
          </a:p>
          <a:p>
            <a:r>
              <a:rPr lang="en-US" sz="2800" smtClean="0">
                <a:effectLst/>
                <a:latin typeface="Courier New" pitchFamily="49" charset="0"/>
              </a:rPr>
              <a:t>FieldStats</a:t>
            </a:r>
            <a:r>
              <a:rPr lang="en-US" sz="2800" smtClean="0">
                <a:effectLst/>
              </a:rPr>
              <a:t>, </a:t>
            </a:r>
            <a:r>
              <a:rPr lang="en-US" sz="2800" smtClean="0">
                <a:effectLst/>
                <a:latin typeface="Courier New" pitchFamily="49" charset="0"/>
              </a:rPr>
              <a:t>Counter</a:t>
            </a:r>
          </a:p>
          <a:p>
            <a:pPr lvl="1"/>
            <a:r>
              <a:rPr lang="en-US" smtClean="0">
                <a:effectLst/>
              </a:rPr>
              <a:t>calculates statistics shown in the GUI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SimulatorView Visualization</a:t>
            </a:r>
          </a:p>
        </p:txBody>
      </p:sp>
      <p:pic>
        <p:nvPicPr>
          <p:cNvPr id="12291" name="Picture 3" descr="fig10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600200"/>
            <a:ext cx="4075113" cy="472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285750" y="4071938"/>
            <a:ext cx="19431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Rabbits =</a:t>
            </a:r>
          </a:p>
          <a:p>
            <a:r>
              <a:rPr lang="en-US"/>
              <a:t>orange/yellow</a:t>
            </a: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285750" y="5027613"/>
            <a:ext cx="17764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Foxes = blue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effectLst/>
              </a:rPr>
              <a:t>2.1.  Simulating Rabbits and Foxes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Simulator object sets up the field, and creates an initial mix of rabbits and foxes.</a:t>
            </a:r>
          </a:p>
          <a:p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Simulator then enters a loop, which advances the simulation one step at a time</a:t>
            </a:r>
          </a:p>
          <a:p>
            <a:pPr lvl="1"/>
            <a:r>
              <a:rPr lang="en-US" smtClean="0">
                <a:effectLst/>
              </a:rPr>
              <a:t>in each step, all the rabbits and foxes are updated by calling their 'behaviour'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s.ppt - Diamond">
  <a:themeElements>
    <a:clrScheme name="">
      <a:dk1>
        <a:srgbClr val="919191"/>
      </a:dk1>
      <a:lt1>
        <a:srgbClr val="FFFFFF"/>
      </a:lt1>
      <a:dk2>
        <a:srgbClr val="006B61"/>
      </a:dk2>
      <a:lt2>
        <a:srgbClr val="FAFD00"/>
      </a:lt2>
      <a:accent1>
        <a:srgbClr val="8CF4EA"/>
      </a:accent1>
      <a:accent2>
        <a:srgbClr val="D073CE"/>
      </a:accent2>
      <a:accent3>
        <a:srgbClr val="AABAB7"/>
      </a:accent3>
      <a:accent4>
        <a:srgbClr val="DADADA"/>
      </a:accent4>
      <a:accent5>
        <a:srgbClr val="C5F8F3"/>
      </a:accent5>
      <a:accent6>
        <a:srgbClr val="BC68BA"/>
      </a:accent6>
      <a:hlink>
        <a:srgbClr val="D4A45A"/>
      </a:hlink>
      <a:folHlink>
        <a:srgbClr val="00B7A5"/>
      </a:folHlink>
    </a:clrScheme>
    <a:fontScheme name="diamonds.ppt - Diamon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amonds.ppt - Diamo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monds.ppt - Diamo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- Diamo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</Template>
  <TotalTime>1009</TotalTime>
  <Words>2163</Words>
  <Application>Microsoft Office PowerPoint</Application>
  <PresentationFormat>On-screen Show (4:3)</PresentationFormat>
  <Paragraphs>500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Times New Roman</vt:lpstr>
      <vt:lpstr>Arial</vt:lpstr>
      <vt:lpstr>Monotype Sorts</vt:lpstr>
      <vt:lpstr>Times</vt:lpstr>
      <vt:lpstr>Courier New</vt:lpstr>
      <vt:lpstr>Verdana</vt:lpstr>
      <vt:lpstr>diamonds.ppt - Diamond</vt:lpstr>
      <vt:lpstr>242-210 F II</vt:lpstr>
      <vt:lpstr>Topics</vt:lpstr>
      <vt:lpstr>1.  Benefits of Simulation</vt:lpstr>
      <vt:lpstr>Predator-prey Simulations</vt:lpstr>
      <vt:lpstr>2. Foxes and Rabbits Simulation</vt:lpstr>
      <vt:lpstr>The Important Classes</vt:lpstr>
      <vt:lpstr>The Remaining Classes</vt:lpstr>
      <vt:lpstr>SimulatorView Visualization</vt:lpstr>
      <vt:lpstr>2.1.  Simulating Rabbits and Foxes</vt:lpstr>
      <vt:lpstr>A Rabbit’s State</vt:lpstr>
      <vt:lpstr>A Rabbit’s Behaviour</vt:lpstr>
      <vt:lpstr>Rabbit.act()</vt:lpstr>
      <vt:lpstr>Slide 13</vt:lpstr>
      <vt:lpstr>A Fox’s State</vt:lpstr>
      <vt:lpstr>A Fox’s Behavior</vt:lpstr>
      <vt:lpstr>Fox.act()</vt:lpstr>
      <vt:lpstr>Slide 17</vt:lpstr>
      <vt:lpstr>The Simulator Class</vt:lpstr>
      <vt:lpstr>Part of simulateOneStep()</vt:lpstr>
      <vt:lpstr>3.  Improving the Code</vt:lpstr>
      <vt:lpstr>The Animal Superclass</vt:lpstr>
      <vt:lpstr>Decoupled Iteration in simulateOneStep()</vt:lpstr>
      <vt:lpstr>Simulation Class Diagrams</vt:lpstr>
      <vt:lpstr>Animal.act()</vt:lpstr>
      <vt:lpstr>Slide 25</vt:lpstr>
      <vt:lpstr>The Animal Abstract Class</vt:lpstr>
      <vt:lpstr>Abstract Classes and Methods</vt:lpstr>
      <vt:lpstr>Slide 28</vt:lpstr>
      <vt:lpstr>4.  Further Abstractions</vt:lpstr>
      <vt:lpstr>Simulator using Actor</vt:lpstr>
      <vt:lpstr>The Actor Abstract Class</vt:lpstr>
      <vt:lpstr>Slide 32</vt:lpstr>
      <vt:lpstr>Slide 33</vt:lpstr>
      <vt:lpstr>5.  From Abstract to Interface</vt:lpstr>
      <vt:lpstr>An Actor Interface</vt:lpstr>
      <vt:lpstr>Slide 36</vt:lpstr>
      <vt:lpstr>Classes and Interface Summary</vt:lpstr>
      <vt:lpstr>Using an Interface</vt:lpstr>
      <vt:lpstr>Slide 39</vt:lpstr>
      <vt:lpstr>6.  Why have Interface Types?</vt:lpstr>
      <vt:lpstr>6.1.  Why have Interface Types? (1)</vt:lpstr>
      <vt:lpstr>Example: Using Polymorphism</vt:lpstr>
      <vt:lpstr>An Insurable Car</vt:lpstr>
      <vt:lpstr>Slide 44</vt:lpstr>
      <vt:lpstr>An Insurable House</vt:lpstr>
      <vt:lpstr>Slide 46</vt:lpstr>
      <vt:lpstr>Using Insurables</vt:lpstr>
      <vt:lpstr>Execution</vt:lpstr>
      <vt:lpstr>6.2.  Why have Interface Types? (2)</vt:lpstr>
      <vt:lpstr>Multiple Inheritance Example</vt:lpstr>
      <vt:lpstr>Slide 51</vt:lpstr>
      <vt:lpstr>Slide 52</vt:lpstr>
      <vt:lpstr>Class Diagram</vt:lpstr>
      <vt:lpstr>Multiple Inheritance</vt:lpstr>
      <vt:lpstr>Classes with Multiple Inheritance</vt:lpstr>
      <vt:lpstr>6.3.  Why have Interfaces Types ? (3)</vt:lpstr>
      <vt:lpstr>Alternative Implementations</vt:lpstr>
      <vt:lpstr>Slide 58</vt:lpstr>
      <vt:lpstr>Code Fragment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CPT (Java) and OOP</dc:title>
  <dc:subject/>
  <cp:keywords/>
  <cp:lastModifiedBy>User</cp:lastModifiedBy>
  <cp:revision>107</cp:revision>
  <dcterms:created xsi:type="dcterms:W3CDTF">2002-09-27T14:18:06Z</dcterms:created>
  <dcterms:modified xsi:type="dcterms:W3CDTF">2014-01-21T09:41:53Z</dcterms:modified>
  <cp:category/>
</cp:coreProperties>
</file>