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324" r:id="rId11"/>
    <p:sldId id="325" r:id="rId12"/>
    <p:sldId id="277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321" r:id="rId25"/>
    <p:sldId id="322" r:id="rId26"/>
    <p:sldId id="323" r:id="rId27"/>
    <p:sldId id="294" r:id="rId28"/>
    <p:sldId id="295" r:id="rId29"/>
    <p:sldId id="296" r:id="rId30"/>
    <p:sldId id="319" r:id="rId31"/>
    <p:sldId id="297" r:id="rId32"/>
    <p:sldId id="298" r:id="rId33"/>
    <p:sldId id="299" r:id="rId34"/>
    <p:sldId id="326" r:id="rId35"/>
    <p:sldId id="311" r:id="rId36"/>
    <p:sldId id="312" r:id="rId37"/>
    <p:sldId id="305" r:id="rId38"/>
    <p:sldId id="269" r:id="rId39"/>
  </p:sldIdLst>
  <p:sldSz cx="9144000" cy="6858000" type="screen4x3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54" autoAdjust="0"/>
    <p:restoredTop sz="86371" autoAdjust="0"/>
  </p:normalViewPr>
  <p:slideViewPr>
    <p:cSldViewPr>
      <p:cViewPr varScale="1">
        <p:scale>
          <a:sx n="71" d="100"/>
          <a:sy n="71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0" d="100"/>
          <a:sy n="130" d="100"/>
        </p:scale>
        <p:origin x="-696" y="429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235700" y="9536113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0" tIns="44721" rIns="91040" bIns="44721" anchor="ctr">
            <a:spAutoFit/>
          </a:bodyPr>
          <a:lstStyle/>
          <a:p>
            <a:pPr algn="r"/>
            <a:fld id="{6A91E0DE-5FAC-4C0C-9DB2-82E09F8C59C5}" type="slidenum">
              <a:rPr lang="th-TH" sz="1200"/>
              <a:pPr algn="r"/>
              <a:t>‹#›</a:t>
            </a:fld>
            <a:endParaRPr lang="th-TH" sz="120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" y="9569450"/>
            <a:ext cx="25431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5999" rIns="91998" bIns="4599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200" smtClean="0"/>
              <a:t>242-301 Adv. Comp Eng </a:t>
            </a:r>
            <a:r>
              <a:rPr lang="th-TH" sz="1200" smtClean="0"/>
              <a:t>Lab: JDBC</a:t>
            </a:r>
          </a:p>
        </p:txBody>
      </p:sp>
    </p:spTree>
    <p:extLst>
      <p:ext uri="{BB962C8B-B14F-4D97-AF65-F5344CB8AC3E}">
        <p14:creationId xmlns:p14="http://schemas.microsoft.com/office/powerpoint/2010/main" val="3032654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4714875"/>
            <a:ext cx="4725988" cy="445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040" tIns="44721" rIns="91040" bIns="44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notes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1238" y="860425"/>
            <a:ext cx="4646612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27670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00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8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0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10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8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1" name="Freeform 2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Freeform 3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92075" y="6486525"/>
            <a:ext cx="240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400"/>
              <a:t>242</a:t>
            </a:r>
            <a:r>
              <a:rPr lang="th-TH" sz="1400"/>
              <a:t>-</a:t>
            </a:r>
            <a:r>
              <a:rPr lang="en-US" sz="1400"/>
              <a:t>301</a:t>
            </a:r>
            <a:r>
              <a:rPr lang="th-TH" sz="1400"/>
              <a:t> </a:t>
            </a:r>
            <a:r>
              <a:rPr lang="en-US" sz="1400"/>
              <a:t>Adv. CoE </a:t>
            </a:r>
            <a:r>
              <a:rPr lang="th-TH" sz="1400"/>
              <a:t>Lab</a:t>
            </a:r>
            <a:r>
              <a:rPr lang="en-US" sz="1400"/>
              <a:t>:</a:t>
            </a:r>
            <a:r>
              <a:rPr lang="th-TH" sz="1400"/>
              <a:t> JDBC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2C78B51-6930-4BC2-8EB4-5CBD4CAD29FF}" type="slidenum">
              <a:rPr lang="th-TH" sz="1400"/>
              <a:pPr algn="r"/>
              <a:t>‹#›</a:t>
            </a:fld>
            <a:endParaRPr lang="th-TH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/>
              </a:rPr>
              <a:t>Computer Engineering Lab 1 </a:t>
            </a:r>
            <a:endParaRPr lang="th-TH" smtClean="0">
              <a:effectLst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191000"/>
            <a:ext cx="6934200" cy="13716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Objective</a:t>
            </a:r>
          </a:p>
          <a:p>
            <a:pPr lvl="1"/>
            <a:r>
              <a:rPr lang="th-TH" smtClean="0">
                <a:effectLst/>
              </a:rPr>
              <a:t>to give some background on JDBC to help with the lab exercises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19238" y="1290638"/>
            <a:ext cx="63341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242-301</a:t>
            </a:r>
            <a:r>
              <a:rPr lang="th-TH"/>
              <a:t>, Semester </a:t>
            </a:r>
            <a:r>
              <a:rPr lang="en-US"/>
              <a:t>1</a:t>
            </a:r>
            <a:r>
              <a:rPr lang="th-TH"/>
              <a:t>, </a:t>
            </a:r>
            <a:r>
              <a:rPr lang="en-US" smtClean="0"/>
              <a:t>2017-2018</a:t>
            </a:r>
            <a:endParaRPr lang="th-TH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2133600" y="2209800"/>
            <a:ext cx="5073650" cy="1197764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 smtClean="0"/>
              <a:t>3SA03. </a:t>
            </a:r>
            <a:r>
              <a:rPr lang="th-TH" sz="3600" smtClean="0"/>
              <a:t>Introduction </a:t>
            </a:r>
            <a:r>
              <a:rPr lang="th-TH" sz="3600"/>
              <a:t>to </a:t>
            </a:r>
            <a:r>
              <a:rPr lang="th-TH" sz="3600" smtClean="0"/>
              <a:t>JDBC</a:t>
            </a:r>
            <a:endParaRPr lang="th-TH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UCanAccess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 </a:t>
            </a:r>
            <a:r>
              <a:rPr lang="en-US" smtClean="0"/>
              <a:t>UCanAccess-4.0.2-</a:t>
            </a:r>
            <a:r>
              <a:rPr lang="en-US" b="1" smtClean="0">
                <a:solidFill>
                  <a:schemeClr val="tx2"/>
                </a:solidFill>
              </a:rPr>
              <a:t>bin</a:t>
            </a:r>
            <a:r>
              <a:rPr lang="en-US" smtClean="0"/>
              <a:t>.zip </a:t>
            </a:r>
            <a:r>
              <a:rPr lang="en-US" smtClean="0"/>
              <a:t>from:</a:t>
            </a:r>
          </a:p>
          <a:p>
            <a:pPr lvl="1"/>
            <a:r>
              <a:rPr lang="en-US" smtClean="0"/>
              <a:t>http</a:t>
            </a:r>
            <a:r>
              <a:rPr lang="en-US"/>
              <a:t>://sourceforge.net/projects/ucanaccess/</a:t>
            </a:r>
          </a:p>
          <a:p>
            <a:pPr lvl="1"/>
            <a:r>
              <a:rPr lang="en-US" smtClean="0"/>
              <a:t>unzip in directory with my code and batch files</a:t>
            </a:r>
          </a:p>
          <a:p>
            <a:endParaRPr lang="en-US"/>
          </a:p>
          <a:p>
            <a:r>
              <a:rPr lang="en-US" smtClean="0"/>
              <a:t>Documentation at:</a:t>
            </a:r>
          </a:p>
          <a:p>
            <a:pPr lvl="1"/>
            <a:r>
              <a:rPr lang="en-US"/>
              <a:t>http://ucanaccess.sourceforge.net/site.html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UCanAccess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ffectLst/>
              </a:rPr>
              <a:t>Supports many old Access formats</a:t>
            </a:r>
            <a:endParaRPr lang="en-US" sz="2800">
              <a:effectLst/>
            </a:endParaRPr>
          </a:p>
          <a:p>
            <a:r>
              <a:rPr lang="en-US" sz="2800">
                <a:effectLst/>
              </a:rPr>
              <a:t>SELECT, INSERT, UPDATE, </a:t>
            </a:r>
            <a:r>
              <a:rPr lang="en-US" sz="2800" smtClean="0">
                <a:effectLst/>
              </a:rPr>
              <a:t>DELETE </a:t>
            </a:r>
          </a:p>
          <a:p>
            <a:r>
              <a:rPr lang="en-US" sz="2800" smtClean="0">
                <a:effectLst/>
              </a:rPr>
              <a:t>DDL: CREATE table </a:t>
            </a:r>
            <a:r>
              <a:rPr lang="en-US" sz="2800">
                <a:effectLst/>
              </a:rPr>
              <a:t>with primary key, </a:t>
            </a:r>
            <a:r>
              <a:rPr lang="en-US" sz="2800" smtClean="0">
                <a:effectLst/>
              </a:rPr>
              <a:t>DROP</a:t>
            </a:r>
          </a:p>
          <a:p>
            <a:r>
              <a:rPr lang="en-US" sz="2800" smtClean="0">
                <a:effectLst/>
              </a:rPr>
              <a:t>Transactions </a:t>
            </a:r>
            <a:r>
              <a:rPr lang="en-US" sz="2800">
                <a:effectLst/>
              </a:rPr>
              <a:t>and </a:t>
            </a:r>
            <a:r>
              <a:rPr lang="en-US" sz="2800" smtClean="0">
                <a:effectLst/>
              </a:rPr>
              <a:t>savepoints</a:t>
            </a:r>
            <a:endParaRPr lang="en-US" sz="2800">
              <a:effectLst/>
            </a:endParaRPr>
          </a:p>
          <a:p>
            <a:r>
              <a:rPr lang="en-US" sz="2800" smtClean="0">
                <a:effectLst/>
              </a:rPr>
              <a:t>Concurrent </a:t>
            </a:r>
            <a:r>
              <a:rPr lang="en-US" sz="2800">
                <a:effectLst/>
              </a:rPr>
              <a:t>access from multiple </a:t>
            </a:r>
            <a:r>
              <a:rPr lang="en-US" sz="2800" smtClean="0">
                <a:effectLst/>
              </a:rPr>
              <a:t>users</a:t>
            </a:r>
            <a:endParaRPr lang="en-US" sz="2800">
              <a:effectLst/>
            </a:endParaRPr>
          </a:p>
          <a:p>
            <a:r>
              <a:rPr lang="en-US" sz="2800" smtClean="0">
                <a:effectLst/>
              </a:rPr>
              <a:t>ANSI </a:t>
            </a:r>
            <a:r>
              <a:rPr lang="en-US" sz="2800">
                <a:effectLst/>
              </a:rPr>
              <a:t>92 SQL, core </a:t>
            </a:r>
            <a:r>
              <a:rPr lang="en-US" sz="2800" smtClean="0">
                <a:effectLst/>
              </a:rPr>
              <a:t>SQL-2008, MS </a:t>
            </a:r>
            <a:r>
              <a:rPr lang="en-US" sz="2800">
                <a:effectLst/>
              </a:rPr>
              <a:t>Access </a:t>
            </a:r>
            <a:r>
              <a:rPr lang="en-US" sz="2800" smtClean="0">
                <a:effectLst/>
              </a:rPr>
              <a:t>SQL</a:t>
            </a:r>
            <a:endParaRPr lang="en-US" sz="2800">
              <a:effectLst/>
            </a:endParaRPr>
          </a:p>
          <a:p>
            <a:r>
              <a:rPr lang="en-US" sz="2800" smtClean="0">
                <a:effectLst/>
              </a:rPr>
              <a:t>LIKE operator, wildcard character</a:t>
            </a:r>
            <a:endParaRPr lang="en-US" sz="2800">
              <a:effectLst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013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Other </a:t>
            </a:r>
            <a:r>
              <a:rPr lang="th-TH" smtClean="0">
                <a:effectLst/>
              </a:rPr>
              <a:t>JDBC Drivers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L</a:t>
            </a:r>
            <a:r>
              <a:rPr lang="th-TH" smtClean="0">
                <a:effectLst/>
              </a:rPr>
              <a:t>ist</a:t>
            </a:r>
            <a:r>
              <a:rPr lang="en-US" smtClean="0">
                <a:effectLst/>
              </a:rPr>
              <a:t>s</a:t>
            </a:r>
            <a:r>
              <a:rPr lang="th-TH" smtClean="0">
                <a:effectLst/>
              </a:rPr>
              <a:t> of drivers (freeware, shareware, and commercial) can be found at:</a:t>
            </a:r>
          </a:p>
          <a:p>
            <a:pPr lvl="1">
              <a:buFontTx/>
              <a:buNone/>
            </a:pPr>
            <a:r>
              <a:rPr lang="th-TH" smtClean="0">
                <a:effectLst/>
              </a:rPr>
              <a:t>	</a:t>
            </a:r>
            <a:r>
              <a:rPr lang="en-US" sz="2000">
                <a:effectLst/>
                <a:latin typeface="Courier New" pitchFamily="49" charset="0"/>
              </a:rPr>
              <a:t>http://</a:t>
            </a:r>
            <a:r>
              <a:rPr lang="en-US" sz="2000" smtClean="0">
                <a:effectLst/>
                <a:latin typeface="Courier New" pitchFamily="49" charset="0"/>
              </a:rPr>
              <a:t>en.wikipedia.org/wiki/JDBC_driver</a:t>
            </a:r>
          </a:p>
          <a:p>
            <a:pPr lvl="1">
              <a:buFontTx/>
              <a:buNone/>
            </a:pPr>
            <a:endParaRPr lang="en-US" sz="2000">
              <a:effectLst/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http://www.oracle.com/technetwork/java/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                  index-136695.html</a:t>
            </a:r>
            <a:endParaRPr lang="th-TH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</a:t>
            </a:r>
            <a:r>
              <a:rPr lang="th-TH" smtClean="0">
                <a:effectLst/>
              </a:rPr>
              <a:t>.  </a:t>
            </a:r>
            <a:r>
              <a:rPr lang="en-US" smtClean="0">
                <a:effectLst/>
              </a:rPr>
              <a:t>JDBC</a:t>
            </a:r>
            <a:r>
              <a:rPr lang="th-TH" smtClean="0">
                <a:effectLst/>
              </a:rPr>
              <a:t> as a Diagram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57200" y="2286000"/>
            <a:ext cx="1524000" cy="669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solidFill>
                  <a:srgbClr val="000000"/>
                </a:solidFill>
              </a:rPr>
              <a:t>DriveManager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819400" y="2286000"/>
            <a:ext cx="1524000" cy="669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solidFill>
                  <a:srgbClr val="000000"/>
                </a:solidFill>
              </a:rPr>
              <a:t>Connection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4876800" y="2286000"/>
            <a:ext cx="1524000" cy="669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solidFill>
                  <a:srgbClr val="000000"/>
                </a:solidFill>
              </a:rPr>
              <a:t>Statement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7239000" y="2286000"/>
            <a:ext cx="1524000" cy="669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solidFill>
                  <a:srgbClr val="000000"/>
                </a:solidFill>
              </a:rPr>
              <a:t>ResultSet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1982788" y="266541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4343400" y="2667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6400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905000" y="2270125"/>
            <a:ext cx="88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sz="2000"/>
              <a:t>creates</a:t>
            </a:r>
            <a:endParaRPr lang="th-TH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4191000" y="2209800"/>
            <a:ext cx="88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sz="2000"/>
              <a:t>creates</a:t>
            </a:r>
            <a:endParaRPr lang="th-TH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27788" y="2270125"/>
            <a:ext cx="887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sz="2000"/>
              <a:t>creates</a:t>
            </a:r>
            <a:endParaRPr lang="th-TH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5105400" y="3810000"/>
            <a:ext cx="3429000" cy="669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5715000" y="2971800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5013325" y="314325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SQL</a:t>
            </a:r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5867400" y="44958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5486400" y="48006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SQL</a:t>
            </a:r>
          </a:p>
        </p:txBody>
      </p:sp>
      <p:sp>
        <p:nvSpPr>
          <p:cNvPr id="13331" name="Line 21"/>
          <p:cNvSpPr>
            <a:spLocks noChangeShapeType="1"/>
          </p:cNvSpPr>
          <p:nvPr/>
        </p:nvSpPr>
        <p:spPr bwMode="auto">
          <a:xfrm flipV="1">
            <a:off x="7924800" y="2971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7985125" y="314325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data</a:t>
            </a:r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 flipV="1">
            <a:off x="7543800" y="44958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7696200" y="47244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data</a:t>
            </a:r>
          </a:p>
        </p:txBody>
      </p:sp>
      <p:sp>
        <p:nvSpPr>
          <p:cNvPr id="13335" name="Freeform 25"/>
          <p:cNvSpPr>
            <a:spLocks/>
          </p:cNvSpPr>
          <p:nvPr/>
        </p:nvSpPr>
        <p:spPr bwMode="auto">
          <a:xfrm>
            <a:off x="3251200" y="2971800"/>
            <a:ext cx="1854200" cy="1219200"/>
          </a:xfrm>
          <a:custGeom>
            <a:avLst/>
            <a:gdLst>
              <a:gd name="T0" fmla="*/ 2147483647 w 736"/>
              <a:gd name="T1" fmla="*/ 0 h 720"/>
              <a:gd name="T2" fmla="*/ 2147483647 w 736"/>
              <a:gd name="T3" fmla="*/ 2147483647 h 720"/>
              <a:gd name="T4" fmla="*/ 2147483647 w 736"/>
              <a:gd name="T5" fmla="*/ 2147483647 h 720"/>
              <a:gd name="T6" fmla="*/ 0 60000 65536"/>
              <a:gd name="T7" fmla="*/ 0 60000 65536"/>
              <a:gd name="T8" fmla="*/ 0 60000 65536"/>
              <a:gd name="T9" fmla="*/ 0 w 736"/>
              <a:gd name="T10" fmla="*/ 0 h 720"/>
              <a:gd name="T11" fmla="*/ 736 w 73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6" h="720">
                <a:moveTo>
                  <a:pt x="64" y="0"/>
                </a:moveTo>
                <a:cubicBezTo>
                  <a:pt x="32" y="180"/>
                  <a:pt x="0" y="360"/>
                  <a:pt x="112" y="480"/>
                </a:cubicBezTo>
                <a:cubicBezTo>
                  <a:pt x="224" y="600"/>
                  <a:pt x="480" y="660"/>
                  <a:pt x="736" y="72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2819400" y="3902075"/>
            <a:ext cx="1392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make link</a:t>
            </a:r>
            <a:br>
              <a:rPr lang="th-TH"/>
            </a:br>
            <a:r>
              <a:rPr lang="th-TH"/>
              <a:t>to driver</a:t>
            </a:r>
          </a:p>
        </p:txBody>
      </p:sp>
      <p:sp>
        <p:nvSpPr>
          <p:cNvPr id="13337" name="TextBox 24"/>
          <p:cNvSpPr txBox="1">
            <a:spLocks noChangeArrowheads="1"/>
          </p:cNvSpPr>
          <p:nvPr/>
        </p:nvSpPr>
        <p:spPr bwMode="auto">
          <a:xfrm>
            <a:off x="323850" y="4102100"/>
            <a:ext cx="17986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Green means</a:t>
            </a:r>
          </a:p>
          <a:p>
            <a:r>
              <a:rPr lang="en-US"/>
              <a:t>"Java code"</a:t>
            </a:r>
          </a:p>
        </p:txBody>
      </p:sp>
      <p:cxnSp>
        <p:nvCxnSpPr>
          <p:cNvPr id="13338" name="Straight Arrow Connector 25"/>
          <p:cNvCxnSpPr>
            <a:cxnSpLocks noChangeShapeType="1"/>
            <a:stCxn id="13337" idx="0"/>
          </p:cNvCxnSpPr>
          <p:nvPr/>
        </p:nvCxnSpPr>
        <p:spPr bwMode="auto">
          <a:xfrm flipV="1">
            <a:off x="1222375" y="3644900"/>
            <a:ext cx="471488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170" name="Picture 2" descr="C:\Users\Ad\Desktop\d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4949663"/>
            <a:ext cx="12763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DriveManager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248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It is responsible for establishing the connection to the database through the driver.</a:t>
            </a: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e.g.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  <a:t>Class.forName( </a:t>
            </a:r>
            <a:b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  <a:t>	"</a:t>
            </a:r>
            <a:r>
              <a:rPr lang="en-US" sz="2400">
                <a:effectLst/>
                <a:latin typeface="Courier New" pitchFamily="49" charset="0"/>
                <a:cs typeface="Cordia New" pitchFamily="34" charset="-34"/>
              </a:rPr>
              <a:t>net.ucanaccess.jdbc.UcanaccessDriver</a:t>
            </a:r>
            <a: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  <a:t>");</a:t>
            </a:r>
            <a:endParaRPr lang="en-US" sz="2400" smtClean="0">
              <a:effectLst/>
              <a:latin typeface="Courier New" pitchFamily="49" charset="0"/>
              <a:cs typeface="Cordia New" pitchFamily="34" charset="-34"/>
            </a:endParaRP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  <a:t>Connection conn = </a:t>
            </a:r>
            <a:b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  <a:t>      DriveManager.getConnection(</a:t>
            </a:r>
            <a:r>
              <a:rPr lang="th-TH" sz="2400" b="1" smtClean="0">
                <a:solidFill>
                  <a:schemeClr val="tx2"/>
                </a:solidFill>
                <a:effectLst/>
                <a:latin typeface="Courier New" pitchFamily="49" charset="0"/>
                <a:cs typeface="Cordia New" pitchFamily="34" charset="-34"/>
              </a:rPr>
              <a:t>url</a:t>
            </a:r>
            <a:r>
              <a:rPr lang="th-TH" sz="2400" smtClean="0">
                <a:effectLst/>
                <a:latin typeface="Courier New" pitchFamily="49" charset="0"/>
                <a:cs typeface="Cordia New" pitchFamily="34" charset="-34"/>
              </a:rPr>
              <a:t>);</a:t>
            </a:r>
            <a:endParaRPr lang="th-TH" smtClean="0">
              <a:effectLst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156325" y="5949950"/>
            <a:ext cx="277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name of the database</a:t>
            </a:r>
          </a:p>
        </p:txBody>
      </p:sp>
      <p:cxnSp>
        <p:nvCxnSpPr>
          <p:cNvPr id="14341" name="Straight Arrow Connector 4"/>
          <p:cNvCxnSpPr>
            <a:cxnSpLocks noChangeShapeType="1"/>
            <a:stCxn id="14340" idx="0"/>
          </p:cNvCxnSpPr>
          <p:nvPr/>
        </p:nvCxnSpPr>
        <p:spPr bwMode="auto">
          <a:xfrm flipV="1">
            <a:off x="7540625" y="5589588"/>
            <a:ext cx="415925" cy="3603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Name the Database 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The name and location of the database is given as a URL</a:t>
            </a:r>
          </a:p>
          <a:p>
            <a:pPr lvl="1"/>
            <a:r>
              <a:rPr lang="th-TH" smtClean="0">
                <a:effectLst/>
              </a:rPr>
              <a:t>the details of the URL vary depending on the type of database that is being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UCanAccess </a:t>
            </a:r>
            <a:r>
              <a:rPr lang="th-TH" smtClean="0">
                <a:effectLst/>
              </a:rPr>
              <a:t>Database URL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133600"/>
            <a:ext cx="9067800" cy="99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effectLst/>
              </a:rPr>
              <a:t>jdbc:ucanaccess</a:t>
            </a:r>
            <a:r>
              <a:rPr lang="en-US" smtClean="0">
                <a:effectLst/>
              </a:rPr>
              <a:t>:// </a:t>
            </a:r>
            <a:r>
              <a:rPr lang="th-TH" smtClean="0">
                <a:effectLst/>
              </a:rPr>
              <a:t>host.domain.com:  </a:t>
            </a:r>
            <a:r>
              <a:rPr lang="en-US" smtClean="0">
                <a:effectLst/>
              </a:rPr>
              <a:t>2048 </a:t>
            </a:r>
            <a:r>
              <a:rPr lang="th-TH" smtClean="0">
                <a:effectLst/>
              </a:rPr>
              <a:t> </a:t>
            </a:r>
            <a:r>
              <a:rPr lang="en-US" smtClean="0">
                <a:effectLst/>
              </a:rPr>
              <a:t>c:</a:t>
            </a:r>
            <a:r>
              <a:rPr lang="th-TH" smtClean="0">
                <a:effectLst/>
              </a:rPr>
              <a:t>/file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07504" y="2133600"/>
            <a:ext cx="3108448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265016" y="2133600"/>
            <a:ext cx="2983384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248400" y="2133600"/>
            <a:ext cx="1066328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7390928" y="2133600"/>
            <a:ext cx="1524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1612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The comms</a:t>
            </a:r>
          </a:p>
          <a:p>
            <a:r>
              <a:rPr lang="th-TH"/>
              <a:t>protocol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036888" y="3505200"/>
            <a:ext cx="17637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The machine</a:t>
            </a:r>
          </a:p>
          <a:p>
            <a:r>
              <a:rPr lang="th-TH"/>
              <a:t>holding the </a:t>
            </a:r>
          </a:p>
          <a:p>
            <a:r>
              <a:rPr lang="th-TH"/>
              <a:t>database.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00" y="3505200"/>
            <a:ext cx="1698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The port</a:t>
            </a:r>
          </a:p>
          <a:p>
            <a:r>
              <a:rPr lang="th-TH"/>
              <a:t>used for the </a:t>
            </a:r>
          </a:p>
          <a:p>
            <a:r>
              <a:rPr lang="th-TH"/>
              <a:t>connection.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177088" y="3536950"/>
            <a:ext cx="20617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The path to</a:t>
            </a:r>
          </a:p>
          <a:p>
            <a:r>
              <a:rPr lang="th-TH"/>
              <a:t>the database</a:t>
            </a:r>
          </a:p>
          <a:p>
            <a:r>
              <a:rPr lang="th-TH"/>
              <a:t>on the </a:t>
            </a:r>
            <a:r>
              <a:rPr lang="th-TH" smtClean="0"/>
              <a:t>machine</a:t>
            </a:r>
            <a:endParaRPr lang="en-US" smtClean="0"/>
          </a:p>
          <a:p>
            <a:r>
              <a:rPr lang="en-US" smtClean="0"/>
              <a:t>(accdb or mdb)</a:t>
            </a:r>
            <a:endParaRPr lang="th-TH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1524000" y="2819400"/>
            <a:ext cx="152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3810000" y="28956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6248400" y="28956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620000" y="28956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990600" y="5486400"/>
            <a:ext cx="7037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2800"/>
              <a:t>e.g.   </a:t>
            </a:r>
            <a:r>
              <a:rPr lang="en-US">
                <a:latin typeface="Courier New" pitchFamily="49" charset="0"/>
                <a:cs typeface="Cordia New" pitchFamily="34" charset="-34"/>
              </a:rPr>
              <a:t>jdbc:ucanaccess://</a:t>
            </a:r>
            <a:r>
              <a:rPr lang="th-TH" smtClean="0">
                <a:latin typeface="Courier New" pitchFamily="49" charset="0"/>
                <a:cs typeface="Cordia New" pitchFamily="34" charset="-34"/>
              </a:rPr>
              <a:t>Books</a:t>
            </a:r>
            <a:r>
              <a:rPr lang="en-US" smtClean="0">
                <a:latin typeface="Courier New" pitchFamily="49" charset="0"/>
                <a:cs typeface="Cordia New" pitchFamily="34" charset="-34"/>
              </a:rPr>
              <a:t>.accdb</a:t>
            </a:r>
            <a:endParaRPr lang="th-TH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Statement Object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The </a:t>
            </a:r>
            <a:r>
              <a:rPr lang="th-TH" sz="2800" smtClean="0">
                <a:effectLst/>
                <a:latin typeface="Courier New" pitchFamily="49" charset="0"/>
              </a:rPr>
              <a:t>Statement</a:t>
            </a:r>
            <a:r>
              <a:rPr lang="th-TH" smtClean="0">
                <a:effectLst/>
              </a:rPr>
              <a:t> object provides a ‘workspace’ where SQL queries can be created, executed, and results collected.</a:t>
            </a: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e.g.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</a:rPr>
              <a:t>	</a:t>
            </a:r>
            <a:r>
              <a:rPr lang="th-TH" sz="2000" smtClean="0">
                <a:effectLst/>
                <a:latin typeface="Courier New" pitchFamily="49" charset="0"/>
              </a:rPr>
              <a:t>Statement st = conn.createStatement():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ResultSet rs = st.executeQuery(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</a:t>
            </a:r>
            <a:r>
              <a:rPr lang="en-US" sz="2000" smtClean="0">
                <a:effectLst/>
                <a:latin typeface="Courier New" pitchFamily="49" charset="0"/>
              </a:rPr>
              <a:t>          </a:t>
            </a:r>
            <a:r>
              <a:rPr lang="th-TH" sz="2000" smtClean="0">
                <a:effectLst/>
                <a:latin typeface="Courier New" pitchFamily="49" charset="0"/>
              </a:rPr>
              <a:t>“select * from Authors”);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st.close();</a:t>
            </a:r>
            <a:endParaRPr lang="th-TH" sz="24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ResultSet Object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391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Stores the results of a SQL query.</a:t>
            </a:r>
          </a:p>
          <a:p>
            <a:pPr>
              <a:buFont typeface="Arial" charset="0"/>
              <a:buChar char="•"/>
            </a:pP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A </a:t>
            </a:r>
            <a:r>
              <a:rPr lang="th-TH" sz="2800" smtClean="0">
                <a:effectLst/>
                <a:latin typeface="Courier New" pitchFamily="49" charset="0"/>
              </a:rPr>
              <a:t>ResultSet</a:t>
            </a:r>
            <a:r>
              <a:rPr lang="th-TH" smtClean="0">
                <a:effectLst/>
              </a:rPr>
              <a:t> object is similar to a ‘table’ of answers, which can be examined by moving a ‘pointer’ (cursor).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772400" cy="36576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Cursor operations:</a:t>
            </a:r>
          </a:p>
          <a:p>
            <a:pPr lvl="1"/>
            <a:r>
              <a:rPr lang="th-TH" sz="2400" smtClean="0">
                <a:effectLst/>
                <a:latin typeface="Courier New" pitchFamily="49" charset="0"/>
              </a:rPr>
              <a:t>first()</a:t>
            </a:r>
            <a:r>
              <a:rPr lang="th-TH" smtClean="0">
                <a:effectLst/>
              </a:rPr>
              <a:t>,</a:t>
            </a:r>
            <a:r>
              <a:rPr lang="th-TH" sz="2400" smtClean="0">
                <a:effectLst/>
                <a:latin typeface="Courier New" pitchFamily="49" charset="0"/>
              </a:rPr>
              <a:t> last()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next()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previous()</a:t>
            </a:r>
            <a:r>
              <a:rPr lang="th-TH" smtClean="0">
                <a:effectLst/>
              </a:rPr>
              <a:t>, etc.</a:t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Typical code:</a:t>
            </a:r>
          </a:p>
          <a:p>
            <a:pPr lvl="1">
              <a:buFontTx/>
              <a:buNone/>
            </a:pPr>
            <a:r>
              <a:rPr lang="th-TH" smtClean="0">
                <a:effectLst/>
              </a:rPr>
              <a:t>	</a:t>
            </a:r>
            <a:r>
              <a:rPr lang="th-TH" sz="2400" smtClean="0">
                <a:effectLst/>
                <a:latin typeface="Courier New" pitchFamily="49" charset="0"/>
              </a:rPr>
              <a:t>while( rs.next() ) {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  // process the row;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}</a:t>
            </a:r>
            <a:endParaRPr lang="th-TH" smtClean="0">
              <a:effectLst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715000" y="1066800"/>
            <a:ext cx="25908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5715000" y="1524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5715000" y="1981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5715000" y="2438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6477000" y="1066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5867400" y="106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23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5867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5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5867400" y="1981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17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5867400" y="2438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98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6934200" y="1066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John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6934200" y="15240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Mark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6934200" y="19812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Paul</a:t>
            </a: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6934200" y="24384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Peter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4495800" y="106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4327525" y="55245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cursor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6629400" cy="4114800"/>
          </a:xfrm>
        </p:spPr>
        <p:txBody>
          <a:bodyPr/>
          <a:lstStyle/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1</a:t>
            </a:r>
            <a:r>
              <a:rPr lang="th-TH" smtClean="0">
                <a:effectLst/>
              </a:rPr>
              <a:t>. 	What is JDBC?</a:t>
            </a:r>
          </a:p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2</a:t>
            </a:r>
            <a:r>
              <a:rPr lang="th-TH" smtClean="0">
                <a:effectLst/>
              </a:rPr>
              <a:t>. 	The JDBC-ODBC Bridge</a:t>
            </a:r>
          </a:p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.		Four </a:t>
            </a:r>
            <a:r>
              <a:rPr lang="en-US" smtClean="0">
                <a:effectLst/>
              </a:rPr>
              <a:t>Types </a:t>
            </a:r>
            <a:r>
              <a:rPr lang="th-TH" smtClean="0">
                <a:effectLst/>
              </a:rPr>
              <a:t>of JDBC Drivers</a:t>
            </a:r>
          </a:p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4</a:t>
            </a:r>
            <a:r>
              <a:rPr lang="th-TH" smtClean="0">
                <a:effectLst/>
              </a:rPr>
              <a:t>.		JDBC Pseudocode</a:t>
            </a:r>
          </a:p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5</a:t>
            </a:r>
            <a:r>
              <a:rPr lang="th-TH" smtClean="0">
                <a:effectLst/>
              </a:rPr>
              <a:t>.		</a:t>
            </a:r>
            <a:r>
              <a:rPr lang="en-US" sz="2800" smtClean="0">
                <a:effectLst/>
                <a:latin typeface="Courier New" pitchFamily="49" charset="0"/>
              </a:rPr>
              <a:t>SimpleJDBC</a:t>
            </a:r>
            <a:r>
              <a:rPr lang="th-TH" sz="2800" smtClean="0">
                <a:effectLst/>
                <a:latin typeface="Courier New" pitchFamily="49" charset="0"/>
              </a:rPr>
              <a:t>.java</a:t>
            </a:r>
            <a:endParaRPr lang="th-TH" smtClean="0">
              <a:effectLst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</a:t>
            </a:r>
            <a:r>
              <a:rPr lang="th-TH" smtClean="0">
                <a:effectLst/>
              </a:rPr>
              <a:t>.  </a:t>
            </a:r>
            <a:r>
              <a:rPr lang="en-US" smtClean="0">
                <a:effectLst/>
              </a:rPr>
              <a:t>SimpleJDBC</a:t>
            </a:r>
            <a:r>
              <a:rPr lang="th-TH" smtClean="0">
                <a:effectLst/>
              </a:rPr>
              <a:t>.java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// SimpleJDBC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.java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// Displays the firstnames and lastnames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// of the Authors table in the Books db.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import java.sql.*;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public class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SimpleJDBC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{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public static void main(String[] args)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{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// The URL for the Books database.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String url =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UcanaccessDriver.URL_PREFIX </a:t>
            </a:r>
            <a:r>
              <a:rPr lang="en-US" sz="2000">
                <a:effectLst/>
                <a:latin typeface="Courier New" pitchFamily="49" charset="0"/>
                <a:cs typeface="Cordia New" pitchFamily="34" charset="-34"/>
              </a:rPr>
              <a:t>+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                  "</a:t>
            </a:r>
            <a:r>
              <a:rPr lang="en-US" sz="2000" b="1">
                <a:effectLst/>
                <a:latin typeface="Courier New" pitchFamily="49" charset="0"/>
                <a:cs typeface="Cordia New" pitchFamily="34" charset="-34"/>
              </a:rPr>
              <a:t>Books.accdb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";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	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3672" y="836712"/>
            <a:ext cx="8686800" cy="532859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</a:rPr>
              <a:t>		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try {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   // load the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UCanAccess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driver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Class.forName(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           "</a:t>
            </a:r>
            <a:r>
              <a:rPr lang="en-US" sz="2000">
                <a:effectLst/>
                <a:latin typeface="Courier New" pitchFamily="49" charset="0"/>
                <a:cs typeface="Cordia New" pitchFamily="34" charset="-34"/>
              </a:rPr>
              <a:t>net.ucanaccess.jdbc.UcanaccessDriver"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// connect to db using DriverManager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Connection conn =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DriverManager.getConnection(url);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// Create a statement object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   Statement statement = conn.createStatement();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   // Execute the SQL query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ResultSet rs = statement.executeQuery(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    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 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rdia New" pitchFamily="34" charset="-34"/>
              </a:rPr>
              <a:t>"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rdia New" pitchFamily="34" charset="-34"/>
              </a:rPr>
              <a:t>SELECT lastName, firstName FROM Authors"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		: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endParaRPr lang="th-TH" sz="2000" smtClean="0">
              <a:effectLst/>
              <a:latin typeface="Courier New" pitchFamily="49" charset="0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</a:rPr>
              <a:t>		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// Print the result set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  while( rs.next() )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System.out.println(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   rs.getString("lastName") + ", " +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   rs.getString("firstName") 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// Close down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statement.close();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conn.close();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} 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		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24000"/>
            <a:ext cx="8215064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	    catch (ClassNotFoundException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e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) {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  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System.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out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.println(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    </a:t>
            </a:r>
            <a:r>
              <a:rPr lang="en-US" sz="2000">
                <a:effectLst/>
                <a:latin typeface="Courier New" pitchFamily="49" charset="0"/>
                <a:cs typeface="Cordia New" pitchFamily="34" charset="-34"/>
              </a:rPr>
              <a:t>  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"</a:t>
            </a:r>
            <a:r>
              <a:rPr lang="en-US" sz="2000">
                <a:effectLst/>
                <a:latin typeface="Courier New" pitchFamily="49" charset="0"/>
                <a:cs typeface="Cordia New" pitchFamily="34" charset="-34"/>
              </a:rPr>
              <a:t>Could not load UCanAccess library: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"+e);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}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catch (SQLException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e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) {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 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     System.out.println</a:t>
            </a:r>
            <a:r>
              <a:rPr lang="en-US" sz="2000">
                <a:effectLst/>
                <a:latin typeface="Courier New" pitchFamily="49" charset="0"/>
                <a:cs typeface="Cordia New" pitchFamily="34" charset="-34"/>
              </a:rPr>
              <a:t>("SQL Exception: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"+e);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  }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 } // end of main()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} // end of </a:t>
            </a:r>
            <a:r>
              <a:rPr lang="en-US" sz="2000" smtClean="0">
                <a:effectLst/>
                <a:latin typeface="Courier New" pitchFamily="49" charset="0"/>
                <a:cs typeface="Cordia New" pitchFamily="34" charset="-34"/>
              </a:rPr>
              <a:t>SimpleJDBC</a:t>
            </a:r>
            <a: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  <a:t> class</a:t>
            </a:r>
            <a:br>
              <a:rPr lang="th-TH" sz="2000" smtClean="0">
                <a:effectLst/>
                <a:latin typeface="Courier New" pitchFamily="49" charset="0"/>
                <a:cs typeface="Cordia New" pitchFamily="34" charset="-34"/>
              </a:rPr>
            </a:br>
            <a:endParaRPr lang="th-TH" sz="2000" smtClean="0">
              <a:effectLst/>
              <a:latin typeface="Courier New" pitchFamily="49" charset="0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 Execution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1035"/>
            <a:ext cx="7848872" cy="53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UCanAccess Folder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796213" cy="52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0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Books.accdb in Folder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48872" cy="53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4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5.1</a:t>
            </a:r>
            <a:r>
              <a:rPr lang="th-TH" smtClean="0">
                <a:effectLst/>
              </a:rPr>
              <a:t>.  Accessing a ResultSet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1200"/>
            <a:ext cx="8071048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The </a:t>
            </a:r>
            <a:r>
              <a:rPr lang="th-TH" sz="2800" smtClean="0">
                <a:effectLst/>
                <a:latin typeface="Courier New" pitchFamily="49" charset="0"/>
              </a:rPr>
              <a:t>ResultSet</a:t>
            </a:r>
            <a:r>
              <a:rPr lang="th-TH" smtClean="0">
                <a:effectLst/>
              </a:rPr>
              <a:t> class contains many methods for accessing the value of a column of the current row</a:t>
            </a:r>
          </a:p>
          <a:p>
            <a:pPr lvl="1"/>
            <a:r>
              <a:rPr lang="th-TH" smtClean="0">
                <a:effectLst/>
              </a:rPr>
              <a:t>can use the column name or position</a:t>
            </a:r>
          </a:p>
          <a:p>
            <a:pPr lvl="1"/>
            <a:r>
              <a:rPr lang="th-TH" smtClean="0">
                <a:effectLst/>
              </a:rPr>
              <a:t>e.g. get the value in the lastName column:</a:t>
            </a:r>
          </a:p>
          <a:p>
            <a:pPr lvl="2">
              <a:buFont typeface="Monotype Sorts" pitchFamily="2" charset="2"/>
              <a:buNone/>
            </a:pPr>
            <a:r>
              <a:rPr lang="th-TH" smtClean="0">
                <a:effectLst/>
                <a:latin typeface="Courier New" pitchFamily="49" charset="0"/>
                <a:cs typeface="Cordia New" pitchFamily="34" charset="-34"/>
              </a:rPr>
              <a:t>rs.getString("lastName")</a:t>
            </a:r>
            <a:endParaRPr lang="th-TH" sz="4000" smtClean="0">
              <a:effectLst/>
            </a:endParaRPr>
          </a:p>
          <a:p>
            <a:pPr lvl="1"/>
            <a:endParaRPr lang="th-TH" smtClean="0">
              <a:effectLst/>
            </a:endParaRPr>
          </a:p>
          <a:p>
            <a:pPr lvl="1"/>
            <a:endParaRPr lang="th-TH" smtClean="0">
              <a:effectLst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8760"/>
            <a:ext cx="7772400" cy="459864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There are many methods for accessing the data, e.g.</a:t>
            </a:r>
          </a:p>
          <a:p>
            <a:pPr lvl="1"/>
            <a:r>
              <a:rPr lang="th-TH" sz="2400" smtClean="0">
                <a:effectLst/>
                <a:latin typeface="Courier New" pitchFamily="49" charset="0"/>
              </a:rPr>
              <a:t>getString(), getDate(), getInt(), getFloat(), getObject()</a:t>
            </a:r>
            <a:endParaRPr lang="en-US" sz="2400" smtClean="0">
              <a:effectLst/>
              <a:latin typeface="Courier New" pitchFamily="49" charset="0"/>
            </a:endParaRPr>
          </a:p>
          <a:p>
            <a:pPr lvl="1"/>
            <a:endParaRPr lang="en-US" sz="2400">
              <a:effectLst/>
              <a:latin typeface="Courier New" pitchFamily="49" charset="0"/>
            </a:endParaRPr>
          </a:p>
          <a:p>
            <a:r>
              <a:rPr lang="en-US">
                <a:effectLst/>
              </a:rPr>
              <a:t>JDBC </a:t>
            </a:r>
            <a:r>
              <a:rPr lang="en-US" smtClean="0">
                <a:effectLst/>
              </a:rPr>
              <a:t>documentation starts at:</a:t>
            </a:r>
          </a:p>
          <a:p>
            <a:pPr lvl="1"/>
            <a:r>
              <a:rPr lang="en-US">
                <a:effectLst/>
              </a:rPr>
              <a:t>http://docs.oracle.com/javase/7/docs/api</a:t>
            </a:r>
            <a:r>
              <a:rPr lang="en-US" smtClean="0">
                <a:effectLst/>
              </a:rPr>
              <a:t>/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       java/sql/package-summary.html</a:t>
            </a:r>
          </a:p>
          <a:p>
            <a:pPr lvl="1"/>
            <a:r>
              <a:rPr lang="en-US" smtClean="0">
                <a:effectLst/>
              </a:rPr>
              <a:t>look in "ResultSet"</a:t>
            </a:r>
            <a:endParaRPr lang="th-TH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</a:t>
            </a:r>
            <a:r>
              <a:rPr lang="th-TH" smtClean="0">
                <a:effectLst/>
              </a:rPr>
              <a:t>.  Meta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Meta data is the information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about</a:t>
            </a:r>
            <a:r>
              <a:rPr lang="th-TH" smtClean="0">
                <a:effectLst/>
              </a:rPr>
              <a:t> the database:</a:t>
            </a:r>
          </a:p>
          <a:p>
            <a:pPr lvl="1"/>
            <a:r>
              <a:rPr lang="th-TH" smtClean="0">
                <a:effectLst/>
              </a:rPr>
              <a:t>e.g. the number of columns, the types of the columns</a:t>
            </a:r>
          </a:p>
          <a:p>
            <a:pPr lvl="1"/>
            <a:r>
              <a:rPr lang="th-TH" smtClean="0">
                <a:effectLst/>
              </a:rPr>
              <a:t>meta data is the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schema</a:t>
            </a:r>
            <a:r>
              <a:rPr lang="th-TH" smtClean="0">
                <a:effectLst/>
              </a:rPr>
              <a:t> information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43000" y="4648200"/>
            <a:ext cx="6248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43000" y="4648200"/>
            <a:ext cx="62484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133600" y="4648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038600" y="4648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943600" y="4648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1371600" y="47244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ID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2667000" y="472440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Name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4572000" y="4724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Course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248400" y="4724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Mark</a:t>
            </a:r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1143000" y="56388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1295400" y="51816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007</a:t>
            </a:r>
            <a:endParaRPr lang="th-TH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2286000" y="5181600"/>
            <a:ext cx="166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James Bond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4419600" y="5181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Shooting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6477000" y="51816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99</a:t>
            </a:r>
            <a:endParaRPr lang="th-TH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1295400" y="5638800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008</a:t>
            </a:r>
            <a:endParaRPr lang="th-TH"/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2286000" y="5638800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Aj. Andrew</a:t>
            </a: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4419600" y="563880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Kung Fu</a:t>
            </a: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6537325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  <a:endParaRPr lang="th-TH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>
            <a:off x="7618413" y="4951413"/>
            <a:ext cx="9159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7543800" y="4495800"/>
            <a:ext cx="135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meta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6</a:t>
            </a:r>
            <a:r>
              <a:rPr lang="th-TH" smtClean="0">
                <a:effectLst/>
              </a:rPr>
              <a:t>.	</a:t>
            </a:r>
            <a:r>
              <a:rPr lang="en-US" smtClean="0">
                <a:effectLst/>
              </a:rPr>
              <a:t>     </a:t>
            </a:r>
            <a:r>
              <a:rPr lang="th-TH" smtClean="0">
                <a:effectLst/>
              </a:rPr>
              <a:t>Meta Data</a:t>
            </a:r>
            <a:endParaRPr lang="en-US" smtClean="0">
              <a:effectLst/>
            </a:endParaRPr>
          </a:p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7.     Using MS Access</a:t>
            </a:r>
            <a:endParaRPr lang="th-TH" smtClean="0">
              <a:effectLst/>
            </a:endParaRPr>
          </a:p>
          <a:p>
            <a:pPr>
              <a:spcBef>
                <a:spcPct val="15000"/>
              </a:spcBef>
              <a:spcAft>
                <a:spcPct val="10000"/>
              </a:spcAft>
              <a:buFont typeface="Monotype Sorts" pitchFamily="2" charset="2"/>
              <a:buNone/>
            </a:pPr>
            <a:r>
              <a:rPr lang="en-US" smtClean="0">
                <a:effectLst/>
              </a:rPr>
              <a:t>8</a:t>
            </a:r>
            <a:r>
              <a:rPr lang="th-TH" smtClean="0">
                <a:effectLst/>
              </a:rPr>
              <a:t>.</a:t>
            </a:r>
            <a:r>
              <a:rPr lang="en-US" smtClean="0">
                <a:effectLst/>
              </a:rPr>
              <a:t> 	</a:t>
            </a:r>
            <a:r>
              <a:rPr lang="th-TH" smtClean="0">
                <a:effectLst/>
              </a:rPr>
              <a:t>More Information</a:t>
            </a:r>
          </a:p>
          <a:p>
            <a:pPr>
              <a:buFont typeface="Arial" charset="0"/>
              <a:buChar char="•"/>
            </a:pPr>
            <a:endParaRPr lang="th-TH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 important use for metadata is for formatting result set data</a:t>
            </a:r>
          </a:p>
          <a:p>
            <a:pPr lvl="1">
              <a:defRPr/>
            </a:pPr>
            <a:r>
              <a:rPr lang="en-US" smtClean="0"/>
              <a:t>e.g. instead of displaying the results as text, display them in a Java table with headers, rows, columns</a:t>
            </a:r>
          </a:p>
          <a:p>
            <a:pPr lvl="2">
              <a:defRPr/>
            </a:pPr>
            <a:r>
              <a:rPr lang="en-US" smtClean="0"/>
              <a:t>see TableDisplay.java in the Exercises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6.1</a:t>
            </a:r>
            <a:r>
              <a:rPr lang="th-TH" smtClean="0">
                <a:effectLst/>
              </a:rPr>
              <a:t>.  Accessing Meta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The </a:t>
            </a:r>
            <a:r>
              <a:rPr lang="th-TH" sz="2800" smtClean="0">
                <a:effectLst/>
                <a:latin typeface="Courier New" pitchFamily="49" charset="0"/>
              </a:rPr>
              <a:t>getMetaData()</a:t>
            </a:r>
            <a:r>
              <a:rPr lang="th-TH" smtClean="0">
                <a:effectLst/>
              </a:rPr>
              <a:t> method can be used on a </a:t>
            </a:r>
            <a:r>
              <a:rPr lang="th-TH" sz="2800" smtClean="0">
                <a:effectLst/>
                <a:latin typeface="Courier New" pitchFamily="49" charset="0"/>
              </a:rPr>
              <a:t>ResultSet</a:t>
            </a:r>
            <a:r>
              <a:rPr lang="th-TH" smtClean="0">
                <a:effectLst/>
              </a:rPr>
              <a:t> object to create its meta data object.</a:t>
            </a: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e.g.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</a:rPr>
              <a:t>	ResultSetMetaData </a:t>
            </a:r>
            <a:r>
              <a:rPr lang="th-TH" sz="24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md</a:t>
            </a:r>
            <a:r>
              <a:rPr lang="th-TH" sz="2400" smtClean="0">
                <a:solidFill>
                  <a:schemeClr val="tx2"/>
                </a:solidFill>
                <a:effectLst/>
                <a:latin typeface="Courier New" pitchFamily="49" charset="0"/>
              </a:rPr>
              <a:t> </a:t>
            </a:r>
            <a:r>
              <a:rPr lang="th-TH" sz="2400" smtClean="0">
                <a:effectLst/>
                <a:latin typeface="Courier New" pitchFamily="49" charset="0"/>
              </a:rPr>
              <a:t>= 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				rs.getMetaData();</a:t>
            </a:r>
            <a:endParaRPr lang="th-TH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6.2</a:t>
            </a:r>
            <a:r>
              <a:rPr lang="th-TH" smtClean="0">
                <a:effectLst/>
              </a:rPr>
              <a:t>.  Using Meta Data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400" smtClean="0">
                <a:effectLst/>
                <a:latin typeface="Courier New" pitchFamily="49" charset="0"/>
              </a:rPr>
              <a:t>	int numCols = </a:t>
            </a:r>
            <a:r>
              <a:rPr lang="th-TH" sz="24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md.</a:t>
            </a:r>
            <a:r>
              <a:rPr lang="th-TH" sz="2400" smtClean="0">
                <a:effectLst/>
                <a:latin typeface="Courier New" pitchFamily="49" charset="0"/>
              </a:rPr>
              <a:t>getColumnCount();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/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for (int i = </a:t>
            </a:r>
            <a:r>
              <a:rPr lang="en-US" sz="2400" b="1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; i </a:t>
            </a:r>
            <a:r>
              <a:rPr lang="th-TH" sz="2400" b="1" smtClean="0">
                <a:effectLst/>
                <a:latin typeface="Courier New" pitchFamily="49" charset="0"/>
              </a:rPr>
              <a:t>&lt;=</a:t>
            </a:r>
            <a:r>
              <a:rPr lang="th-TH" sz="2400" smtClean="0">
                <a:effectLst/>
                <a:latin typeface="Courier New" pitchFamily="49" charset="0"/>
              </a:rPr>
              <a:t> numCols; i++) {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  if (md.getColumnType(i) ==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					Types.CHAR)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    System.out.println(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			md.getColumnName(i) )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6.3</a:t>
            </a:r>
            <a:r>
              <a:rPr lang="th-TH" smtClean="0">
                <a:effectLst/>
              </a:rPr>
              <a:t>.  More Meta Data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th-TH" sz="2800" smtClean="0">
                <a:effectLst/>
                <a:latin typeface="Courier New" pitchFamily="49" charset="0"/>
              </a:rPr>
              <a:t>getTableName()</a:t>
            </a: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th-TH" sz="2800" smtClean="0">
                <a:effectLst/>
                <a:latin typeface="Courier New" pitchFamily="49" charset="0"/>
              </a:rPr>
              <a:t>getPrecision()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number of decimal digits in the column</a:t>
            </a:r>
          </a:p>
          <a:p>
            <a:pPr>
              <a:buFont typeface="Arial" charset="0"/>
              <a:buChar char="•"/>
            </a:pPr>
            <a:r>
              <a:rPr lang="th-TH" sz="2800" smtClean="0">
                <a:effectLst/>
                <a:latin typeface="Courier New" pitchFamily="49" charset="0"/>
              </a:rPr>
              <a:t>isSigned()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true if column has signed numbers</a:t>
            </a:r>
          </a:p>
          <a:p>
            <a:pPr>
              <a:buFont typeface="Arial" charset="0"/>
              <a:buChar char="•"/>
            </a:pPr>
            <a:r>
              <a:rPr lang="th-TH" sz="2800" smtClean="0">
                <a:effectLst/>
                <a:latin typeface="Courier New" pitchFamily="49" charset="0"/>
              </a:rPr>
              <a:t>isCurrency()</a:t>
            </a: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ResultSetMetaData Docs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JDBC documentation starts at:</a:t>
            </a:r>
          </a:p>
          <a:p>
            <a:pPr lvl="1"/>
            <a:r>
              <a:rPr lang="en-US">
                <a:effectLst/>
              </a:rPr>
              <a:t>http://docs.oracle.com/javase/7/docs/api/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       </a:t>
            </a:r>
            <a:r>
              <a:rPr lang="en-US" smtClean="0">
                <a:effectLst/>
              </a:rPr>
              <a:t>java/sql/package-summary.html</a:t>
            </a:r>
          </a:p>
          <a:p>
            <a:pPr lvl="1"/>
            <a:endParaRPr lang="en-US">
              <a:effectLst/>
            </a:endParaRPr>
          </a:p>
          <a:p>
            <a:pPr lvl="1"/>
            <a:r>
              <a:rPr lang="en-US">
                <a:effectLst/>
              </a:rPr>
              <a:t>look in "</a:t>
            </a:r>
            <a:r>
              <a:rPr lang="en-US" smtClean="0">
                <a:effectLst/>
              </a:rPr>
              <a:t>ResultSetMetaData"</a:t>
            </a:r>
            <a:endParaRPr lang="th-TH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7. Using MS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Access changed its file formats when Access 2007 was released:</a:t>
            </a:r>
          </a:p>
          <a:p>
            <a:pPr lvl="1">
              <a:defRPr/>
            </a:pPr>
            <a:r>
              <a:rPr lang="en-US" smtClean="0"/>
              <a:t>for Access 2003 (and earlier) you should use Books.</a:t>
            </a:r>
            <a:r>
              <a:rPr lang="en-US" b="1" smtClean="0">
                <a:solidFill>
                  <a:srgbClr val="FFFF00"/>
                </a:solidFill>
              </a:rPr>
              <a:t>mdb</a:t>
            </a:r>
          </a:p>
          <a:p>
            <a:pPr lvl="1">
              <a:defRPr/>
            </a:pPr>
            <a:r>
              <a:rPr lang="en-US" smtClean="0"/>
              <a:t>for Access 2007 and later, you should use Books.</a:t>
            </a:r>
            <a:r>
              <a:rPr lang="en-US" b="1" smtClean="0">
                <a:solidFill>
                  <a:srgbClr val="FFFF00"/>
                </a:solidFill>
              </a:rPr>
              <a:t>accdb</a:t>
            </a:r>
          </a:p>
          <a:p>
            <a:pPr lvl="1">
              <a:defRPr/>
            </a:pPr>
            <a:r>
              <a:rPr lang="en-US" smtClean="0"/>
              <a:t>both versions are in the lab's website.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and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070850" cy="1663700"/>
          </a:xfrm>
        </p:spPr>
        <p:txBody>
          <a:bodyPr/>
          <a:lstStyle/>
          <a:p>
            <a:pPr>
              <a:defRPr/>
            </a:pPr>
            <a:r>
              <a:rPr lang="en-US" smtClean="0"/>
              <a:t>How to use SQL in Access is described </a:t>
            </a:r>
            <a:r>
              <a:rPr lang="en-US"/>
              <a:t>at:</a:t>
            </a:r>
          </a:p>
          <a:p>
            <a:pPr lvl="1">
              <a:defRPr/>
            </a:pPr>
            <a:r>
              <a:rPr lang="en-US" sz="2400" smtClean="0"/>
              <a:t>http://www.jaffainc.com/SQLStatementsInAccess.htm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5792787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025" y="3789363"/>
            <a:ext cx="2016125" cy="19383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/>
              <a:t>And on the website, in sqlAccess2007.txt and sql_intr.pdf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smtClean="0">
                <a:effectLst/>
              </a:rPr>
              <a:t>Table</a:t>
            </a:r>
            <a:r>
              <a:rPr lang="en-US" sz="4000" smtClean="0">
                <a:effectLst/>
              </a:rPr>
              <a:t>Relationships</a:t>
            </a:r>
            <a:r>
              <a:rPr lang="th-TH" sz="4000" smtClean="0">
                <a:effectLst/>
              </a:rPr>
              <a:t> in Books.</a:t>
            </a:r>
            <a:r>
              <a:rPr lang="en-US" sz="4000" smtClean="0">
                <a:effectLst/>
              </a:rPr>
              <a:t>acc</a:t>
            </a:r>
            <a:r>
              <a:rPr lang="th-TH" sz="4000" smtClean="0">
                <a:effectLst/>
              </a:rPr>
              <a:t>db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5572125" y="1285875"/>
            <a:ext cx="232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(and Books.mdb)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87820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TextBox 1"/>
          <p:cNvSpPr txBox="1">
            <a:spLocks noChangeArrowheads="1"/>
          </p:cNvSpPr>
          <p:nvPr/>
        </p:nvSpPr>
        <p:spPr bwMode="auto">
          <a:xfrm>
            <a:off x="2195513" y="6308725"/>
            <a:ext cx="490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Under Database Tools &gt;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8</a:t>
            </a:r>
            <a:r>
              <a:rPr lang="th-TH" smtClean="0">
                <a:effectLst/>
              </a:rPr>
              <a:t>.  More Information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0384" y="1905000"/>
            <a:ext cx="7762056" cy="4191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800" i="1" smtClean="0">
                <a:effectLst/>
              </a:rPr>
              <a:t>Java: How to Program, </a:t>
            </a:r>
            <a:r>
              <a:rPr lang="en-US" sz="2800" smtClean="0">
                <a:effectLst/>
              </a:rPr>
              <a:t>10th edition</a:t>
            </a:r>
            <a:r>
              <a:rPr lang="en-US" sz="2800" i="1" smtClean="0">
                <a:effectLst/>
              </a:rPr>
              <a:t/>
            </a:r>
            <a:br>
              <a:rPr lang="en-US" sz="2800" i="1" smtClean="0">
                <a:effectLst/>
              </a:rPr>
            </a:br>
            <a:r>
              <a:rPr lang="en-US" sz="2800" smtClean="0">
                <a:effectLst/>
              </a:rPr>
              <a:t>Paul Deitel and Harvey Deitel</a:t>
            </a:r>
            <a:br>
              <a:rPr lang="en-US" sz="2800" smtClean="0">
                <a:effectLst/>
              </a:rPr>
            </a:br>
            <a:r>
              <a:rPr lang="en-US" sz="2800" smtClean="0">
                <a:effectLst/>
              </a:rPr>
              <a:t>Pearson, 2015, </a:t>
            </a:r>
            <a:r>
              <a:rPr lang="th-TH" sz="2800" smtClean="0">
                <a:effectLst/>
              </a:rPr>
              <a:t>Chapter </a:t>
            </a:r>
            <a:r>
              <a:rPr lang="en-US" sz="2800" smtClean="0">
                <a:effectLst/>
              </a:rPr>
              <a:t>24</a:t>
            </a:r>
            <a:endParaRPr lang="en-US" sz="2800">
              <a:effectLst/>
            </a:endParaRPr>
          </a:p>
          <a:p>
            <a:pPr lvl="1">
              <a:buFont typeface="Arial" charset="0"/>
              <a:buChar char="•"/>
            </a:pPr>
            <a:r>
              <a:rPr lang="en-US" sz="2400" smtClean="0">
                <a:effectLst/>
              </a:rPr>
              <a:t>I've placed an extract of that chapter on the website</a:t>
            </a:r>
          </a:p>
          <a:p>
            <a:pPr lvl="1">
              <a:buFont typeface="Arial" charset="0"/>
              <a:buChar char="•"/>
            </a:pPr>
            <a:r>
              <a:rPr lang="en-US" sz="2400" smtClean="0">
                <a:effectLst/>
              </a:rPr>
              <a:t>It will only be there for 1-2 weeks</a:t>
            </a:r>
            <a:r>
              <a:rPr lang="th-TH" sz="2000" smtClean="0">
                <a:effectLst/>
              </a:rPr>
              <a:t/>
            </a:r>
            <a:br>
              <a:rPr lang="th-TH" sz="2000" smtClean="0">
                <a:effectLst/>
              </a:rPr>
            </a:br>
            <a:endParaRPr lang="en-US" sz="2400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th-TH">
                <a:effectLst/>
              </a:rPr>
              <a:t>The </a:t>
            </a:r>
            <a:r>
              <a:rPr lang="en-US">
                <a:effectLst/>
              </a:rPr>
              <a:t>JDBC tutorial is very good</a:t>
            </a:r>
          </a:p>
          <a:p>
            <a:pPr lvl="1"/>
            <a:r>
              <a:rPr lang="en-US" sz="2000">
                <a:effectLst/>
                <a:latin typeface="Courier New" pitchFamily="49" charset="0"/>
                <a:cs typeface="Courier New" pitchFamily="49" charset="0"/>
              </a:rPr>
              <a:t>http://docs.oracle.com/javase/tutorial/</a:t>
            </a:r>
            <a:r>
              <a:rPr lang="en-US" sz="2000" b="1">
                <a:solidFill>
                  <a:srgbClr val="FFFF00"/>
                </a:solidFill>
                <a:effectLst/>
                <a:latin typeface="Courier New" pitchFamily="49" charset="0"/>
                <a:cs typeface="Courier New" pitchFamily="49" charset="0"/>
              </a:rPr>
              <a:t>jdbc</a:t>
            </a:r>
            <a:endParaRPr lang="th-TH" sz="2000" b="1">
              <a:solidFill>
                <a:srgbClr val="FFFF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Char char="•"/>
            </a:pPr>
            <a:endParaRPr lang="th-TH" smtClean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</a:t>
            </a:r>
            <a:r>
              <a:rPr lang="th-TH" smtClean="0">
                <a:effectLst/>
              </a:rPr>
              <a:t>.  What is JDBC?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JDBC is a</a:t>
            </a:r>
            <a:r>
              <a:rPr lang="en-US" smtClean="0">
                <a:effectLst/>
              </a:rPr>
              <a:t> Java library</a:t>
            </a:r>
            <a:r>
              <a:rPr lang="th-TH" smtClean="0">
                <a:effectLst/>
              </a:rPr>
              <a:t> which allows Java </a:t>
            </a:r>
            <a:r>
              <a:rPr lang="en-US" smtClean="0">
                <a:effectLst/>
              </a:rPr>
              <a:t>programs </a:t>
            </a:r>
            <a:r>
              <a:rPr lang="th-TH" smtClean="0">
                <a:effectLst/>
              </a:rPr>
              <a:t>to execute SQL inside databases</a:t>
            </a:r>
            <a:r>
              <a:rPr lang="en-US" smtClean="0">
                <a:effectLst/>
              </a:rPr>
              <a:t>.</a:t>
            </a:r>
            <a:endParaRPr lang="th-TH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JDBC in Use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209800" y="2743200"/>
            <a:ext cx="24384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762000" y="2971800"/>
            <a:ext cx="8382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33400" y="2133600"/>
            <a:ext cx="1216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th-TH"/>
              <a:t>Java </a:t>
            </a:r>
          </a:p>
          <a:p>
            <a:pPr algn="ctr"/>
            <a:r>
              <a:rPr lang="th-TH"/>
              <a:t>program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346325" y="2762250"/>
            <a:ext cx="168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>
                <a:solidFill>
                  <a:srgbClr val="000000"/>
                </a:solidFill>
              </a:rPr>
              <a:t>connectivity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2286000" y="32004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>
                <a:solidFill>
                  <a:srgbClr val="000000"/>
                </a:solidFill>
              </a:rPr>
              <a:t>data processing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2498725" y="3581400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>
                <a:solidFill>
                  <a:srgbClr val="000000"/>
                </a:solidFill>
              </a:rPr>
              <a:t>utilities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2803525" y="215265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/>
              <a:t>JDBC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5169024" y="1017893"/>
            <a:ext cx="1676400" cy="838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driver</a:t>
            </a:r>
          </a:p>
          <a:p>
            <a:pPr algn="ctr"/>
            <a:r>
              <a:rPr lang="th-TH">
                <a:solidFill>
                  <a:srgbClr val="000000"/>
                </a:solidFill>
              </a:rPr>
              <a:t>for Oracle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5169024" y="2237093"/>
            <a:ext cx="1676400" cy="838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driver</a:t>
            </a:r>
          </a:p>
          <a:p>
            <a:pPr algn="ctr"/>
            <a:r>
              <a:rPr lang="th-TH">
                <a:solidFill>
                  <a:srgbClr val="000000"/>
                </a:solidFill>
              </a:rPr>
              <a:t>for Sybase</a:t>
            </a:r>
          </a:p>
        </p:txBody>
      </p:sp>
      <p:sp>
        <p:nvSpPr>
          <p:cNvPr id="6156" name="Oval 13"/>
          <p:cNvSpPr>
            <a:spLocks noChangeArrowheads="1"/>
          </p:cNvSpPr>
          <p:nvPr/>
        </p:nvSpPr>
        <p:spPr bwMode="auto">
          <a:xfrm>
            <a:off x="2743200" y="5029200"/>
            <a:ext cx="1676400" cy="762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jdbc-odbc</a:t>
            </a:r>
          </a:p>
          <a:p>
            <a:pPr algn="ctr"/>
            <a:r>
              <a:rPr lang="th-TH">
                <a:solidFill>
                  <a:srgbClr val="000000"/>
                </a:solidFill>
              </a:rPr>
              <a:t>bridge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4953000" y="5029200"/>
            <a:ext cx="1676400" cy="838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odbc</a:t>
            </a:r>
          </a:p>
          <a:p>
            <a:pPr algn="ctr"/>
            <a:r>
              <a:rPr lang="th-TH">
                <a:solidFill>
                  <a:srgbClr val="000000"/>
                </a:solidFill>
              </a:rPr>
              <a:t>driver</a:t>
            </a:r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1600200" y="3198813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 flipV="1">
            <a:off x="4648200" y="1551293"/>
            <a:ext cx="520824" cy="14046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 flipV="1">
            <a:off x="4648200" y="2694292"/>
            <a:ext cx="520824" cy="7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20"/>
          <p:cNvSpPr>
            <a:spLocks noChangeShapeType="1"/>
          </p:cNvSpPr>
          <p:nvPr/>
        </p:nvSpPr>
        <p:spPr bwMode="auto">
          <a:xfrm>
            <a:off x="3200400" y="4114800"/>
            <a:ext cx="304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>
            <a:off x="4419600" y="541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22"/>
          <p:cNvSpPr>
            <a:spLocks noChangeShapeType="1"/>
          </p:cNvSpPr>
          <p:nvPr/>
        </p:nvSpPr>
        <p:spPr bwMode="auto">
          <a:xfrm flipV="1">
            <a:off x="6629400" y="5410200"/>
            <a:ext cx="749424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>
            <a:off x="6845424" y="269429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4"/>
          <p:cNvSpPr>
            <a:spLocks noChangeShapeType="1"/>
          </p:cNvSpPr>
          <p:nvPr/>
        </p:nvSpPr>
        <p:spPr bwMode="auto">
          <a:xfrm flipV="1">
            <a:off x="6845424" y="1170293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Box 1"/>
          <p:cNvSpPr txBox="1">
            <a:spLocks noChangeArrowheads="1"/>
          </p:cNvSpPr>
          <p:nvPr/>
        </p:nvSpPr>
        <p:spPr bwMode="auto">
          <a:xfrm>
            <a:off x="533400" y="4572000"/>
            <a:ext cx="1798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Green means</a:t>
            </a:r>
          </a:p>
          <a:p>
            <a:r>
              <a:rPr lang="en-US"/>
              <a:t>"Java code"</a:t>
            </a:r>
          </a:p>
        </p:txBody>
      </p:sp>
      <p:cxnSp>
        <p:nvCxnSpPr>
          <p:cNvPr id="6170" name="Straight Arrow Connector 5"/>
          <p:cNvCxnSpPr>
            <a:cxnSpLocks noChangeShapeType="1"/>
            <a:stCxn id="6169" idx="0"/>
          </p:cNvCxnSpPr>
          <p:nvPr/>
        </p:nvCxnSpPr>
        <p:spPr bwMode="auto">
          <a:xfrm flipV="1">
            <a:off x="1433513" y="4114800"/>
            <a:ext cx="4699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" name="Picture 2" descr="C:\Users\Ad\Desktop\d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69" y="433842"/>
            <a:ext cx="1061005" cy="134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\Desktop\d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4" y="2097467"/>
            <a:ext cx="1061005" cy="134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d\Desktop\d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75" y="4649875"/>
            <a:ext cx="1061005" cy="134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78575" y="-27384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Oracle DB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12028" y="181576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Sybase DB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25675" y="418821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Access DB</a:t>
            </a:r>
            <a:endParaRPr lang="en-US"/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5114731" y="3811675"/>
            <a:ext cx="1819469" cy="838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non-MS </a:t>
            </a:r>
            <a:r>
              <a:rPr lang="th-TH" smtClean="0">
                <a:solidFill>
                  <a:srgbClr val="000000"/>
                </a:solidFill>
              </a:rPr>
              <a:t>driver</a:t>
            </a:r>
            <a:endParaRPr lang="th-TH">
              <a:solidFill>
                <a:srgbClr val="000000"/>
              </a:solidFill>
            </a:endParaRPr>
          </a:p>
          <a:p>
            <a:pPr algn="ctr"/>
            <a:r>
              <a:rPr lang="th-TH">
                <a:solidFill>
                  <a:srgbClr val="000000"/>
                </a:solidFill>
              </a:rPr>
              <a:t>for </a:t>
            </a:r>
            <a:r>
              <a:rPr lang="en-US" smtClean="0">
                <a:solidFill>
                  <a:srgbClr val="000000"/>
                </a:solidFill>
              </a:rPr>
              <a:t>Access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4686300" y="3913344"/>
            <a:ext cx="428431" cy="430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>
            <a:off x="6934200" y="4325839"/>
            <a:ext cx="444375" cy="6480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71800" y="4797152"/>
            <a:ext cx="1728192" cy="1368152"/>
            <a:chOff x="2771800" y="4797152"/>
            <a:chExt cx="1728192" cy="136815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803525" y="4797152"/>
              <a:ext cx="1696467" cy="136815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2771800" y="4797152"/>
              <a:ext cx="1696467" cy="136815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5903308" y="3232477"/>
            <a:ext cx="2061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:  // many more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2</a:t>
            </a:r>
            <a:r>
              <a:rPr lang="th-TH" smtClean="0">
                <a:effectLst/>
              </a:rPr>
              <a:t>.  The JDBC-ODBC Bridge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2816"/>
            <a:ext cx="7772400" cy="432318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ODBC (Open Database Connectivity) is a Microsoft API that allows C/C++ programs to execute SQL inside databases</a:t>
            </a:r>
          </a:p>
          <a:p>
            <a:pPr>
              <a:buFont typeface="Arial" charset="0"/>
              <a:buChar char="•"/>
            </a:pP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ODBC is supported by many </a:t>
            </a:r>
            <a:r>
              <a:rPr lang="en-US" smtClean="0">
                <a:effectLst/>
              </a:rPr>
              <a:t>database companies</a:t>
            </a:r>
            <a:r>
              <a:rPr lang="th-TH" smtClean="0">
                <a:effectLst/>
              </a:rPr>
              <a:t>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92696"/>
            <a:ext cx="7772400" cy="549855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th-TH" smtClean="0">
                <a:effectLst/>
              </a:rPr>
              <a:t>The JDBC-ODBC bridge allow</a:t>
            </a:r>
            <a:r>
              <a:rPr lang="en-US" smtClean="0">
                <a:effectLst/>
              </a:rPr>
              <a:t>ed</a:t>
            </a:r>
            <a:r>
              <a:rPr lang="th-TH" smtClean="0">
                <a:effectLst/>
              </a:rPr>
              <a:t> Java code to use the C/C++ interface of ODBC</a:t>
            </a:r>
            <a:endParaRPr lang="en-US" smtClean="0">
              <a:effectLst/>
            </a:endParaRPr>
          </a:p>
          <a:p>
            <a:pPr>
              <a:buFont typeface="Arial" charset="0"/>
              <a:buChar char="•"/>
            </a:pPr>
            <a:endParaRPr lang="en-US">
              <a:effectLst/>
            </a:endParaRPr>
          </a:p>
          <a:p>
            <a:pPr>
              <a:buFont typeface="Arial" charset="0"/>
              <a:buChar char="•"/>
            </a:pPr>
            <a:r>
              <a:rPr lang="th-TH">
                <a:effectLst/>
              </a:rPr>
              <a:t>The JDBC-ODBC bridge </a:t>
            </a:r>
            <a:r>
              <a:rPr lang="en-US">
                <a:effectLst/>
              </a:rPr>
              <a:t>used to come </a:t>
            </a:r>
            <a:r>
              <a:rPr lang="th-TH">
                <a:effectLst/>
              </a:rPr>
              <a:t>free with </a:t>
            </a:r>
            <a:r>
              <a:rPr lang="en-US" smtClean="0">
                <a:effectLst/>
              </a:rPr>
              <a:t>Java</a:t>
            </a:r>
            <a:r>
              <a:rPr lang="th-TH" smtClean="0">
                <a:effectLst/>
              </a:rPr>
              <a:t>:</a:t>
            </a:r>
            <a:endParaRPr lang="th-TH">
              <a:effectLst/>
            </a:endParaRPr>
          </a:p>
          <a:p>
            <a:pPr lvl="1"/>
            <a:r>
              <a:rPr lang="en-US" b="1" smtClean="0">
                <a:solidFill>
                  <a:schemeClr val="tx2"/>
                </a:solidFill>
                <a:effectLst/>
              </a:rPr>
              <a:t>discontinued</a:t>
            </a:r>
            <a:r>
              <a:rPr lang="en-US" smtClean="0">
                <a:solidFill>
                  <a:schemeClr val="tx2"/>
                </a:solidFill>
                <a:effectLst/>
              </a:rPr>
              <a:t> </a:t>
            </a:r>
            <a:r>
              <a:rPr lang="en-US">
                <a:effectLst/>
              </a:rPr>
              <a:t>in Java </a:t>
            </a:r>
            <a:r>
              <a:rPr lang="en-US" smtClean="0">
                <a:effectLst/>
              </a:rPr>
              <a:t>8</a:t>
            </a:r>
          </a:p>
          <a:p>
            <a:pPr lvl="1"/>
            <a:endParaRPr lang="en-US">
              <a:effectLst/>
            </a:endParaRPr>
          </a:p>
          <a:p>
            <a:r>
              <a:rPr lang="en-US"/>
              <a:t>Instead I will use the free "UCanAccess" non-Microsoft driver for Access databases.</a:t>
            </a:r>
          </a:p>
          <a:p>
            <a:pPr lvl="1"/>
            <a:r>
              <a:rPr lang="en-US"/>
              <a:t>this is a </a:t>
            </a:r>
            <a:r>
              <a:rPr lang="en-US" smtClean="0">
                <a:solidFill>
                  <a:schemeClr val="tx2"/>
                </a:solidFill>
              </a:rPr>
              <a:t>type </a:t>
            </a:r>
            <a:r>
              <a:rPr lang="en-US">
                <a:solidFill>
                  <a:schemeClr val="tx2"/>
                </a:solidFill>
              </a:rPr>
              <a:t>4</a:t>
            </a:r>
            <a:r>
              <a:rPr lang="en-US"/>
              <a:t> driver for JDBC</a:t>
            </a:r>
          </a:p>
          <a:p>
            <a:endParaRPr lang="th-TH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.  Four </a:t>
            </a:r>
            <a:r>
              <a:rPr lang="en-US" smtClean="0">
                <a:effectLst/>
              </a:rPr>
              <a:t>Types </a:t>
            </a:r>
            <a:r>
              <a:rPr lang="th-TH" smtClean="0">
                <a:effectLst/>
              </a:rPr>
              <a:t>of JDBC Driver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3238"/>
            <a:ext cx="7772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1</a:t>
            </a:r>
            <a:r>
              <a:rPr lang="th-TH" smtClean="0">
                <a:effectLst/>
              </a:rPr>
              <a:t>.  JDBC-ODBC Bridge</a:t>
            </a:r>
            <a:r>
              <a:rPr lang="en-US" smtClean="0">
                <a:effectLst/>
              </a:rPr>
              <a:t> (type 1)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translate Java to the ODBC API</a:t>
            </a:r>
            <a:endParaRPr lang="en-US" smtClean="0">
              <a:effectLst/>
            </a:endParaRPr>
          </a:p>
          <a:p>
            <a:pPr lvl="1"/>
            <a:r>
              <a:rPr lang="en-US" smtClean="0">
                <a:effectLst/>
              </a:rPr>
              <a:t>used by many Windows-based databases, e.g. MS-Access</a:t>
            </a: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2</a:t>
            </a:r>
            <a:r>
              <a:rPr lang="th-TH" smtClean="0">
                <a:effectLst/>
              </a:rPr>
              <a:t>.  </a:t>
            </a:r>
            <a:r>
              <a:rPr lang="en-US" smtClean="0">
                <a:effectLst/>
              </a:rPr>
              <a:t>Database </a:t>
            </a:r>
            <a:r>
              <a:rPr lang="th-TH" smtClean="0">
                <a:effectLst/>
              </a:rPr>
              <a:t>Protocol</a:t>
            </a:r>
            <a:r>
              <a:rPr lang="en-US" smtClean="0">
                <a:effectLst/>
              </a:rPr>
              <a:t> Driver (</a:t>
            </a:r>
            <a:r>
              <a:rPr lang="en-US" smtClean="0">
                <a:solidFill>
                  <a:srgbClr val="FFFF00"/>
                </a:solidFill>
                <a:effectLst/>
              </a:rPr>
              <a:t>type 4</a:t>
            </a:r>
            <a:r>
              <a:rPr lang="en-US" smtClean="0">
                <a:effectLst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en-US" smtClean="0">
                <a:effectLst/>
              </a:rPr>
              <a:t>Independent from the OS/hardware because the driver is in Java. </a:t>
            </a:r>
          </a:p>
          <a:p>
            <a:pPr>
              <a:buFont typeface="Arial" charset="0"/>
              <a:buChar char="•"/>
            </a:pPr>
            <a:endParaRPr lang="th-TH" smtClean="0">
              <a:effectLst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.  Native API</a:t>
            </a:r>
            <a:r>
              <a:rPr lang="en-US" smtClean="0">
                <a:effectLst/>
              </a:rPr>
              <a:t> Connection Driver (type 2)</a:t>
            </a:r>
            <a:endParaRPr lang="th-TH" smtClean="0">
              <a:effectLst/>
            </a:endParaRPr>
          </a:p>
          <a:p>
            <a:pPr lvl="1"/>
            <a:r>
              <a:rPr lang="en-US" smtClean="0">
                <a:effectLst/>
              </a:rPr>
              <a:t>connected by a OS native module, dependent on the OS or hardware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(e.g. DLLs on Windows)</a:t>
            </a:r>
            <a:endParaRPr lang="th-TH" smtClean="0">
              <a:effectLst/>
            </a:endParaRPr>
          </a:p>
          <a:p>
            <a:pPr lvl="1"/>
            <a:endParaRPr lang="th-TH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US" sz="2800" smtClean="0">
                <a:effectLst/>
              </a:rPr>
              <a:t>4</a:t>
            </a:r>
            <a:r>
              <a:rPr lang="th-TH" sz="2800" smtClean="0">
                <a:effectLst/>
              </a:rPr>
              <a:t>.  </a:t>
            </a:r>
            <a:r>
              <a:rPr lang="th-TH" smtClean="0">
                <a:effectLst/>
              </a:rPr>
              <a:t>Net </a:t>
            </a:r>
            <a:r>
              <a:rPr lang="en-US" smtClean="0">
                <a:effectLst/>
              </a:rPr>
              <a:t>Connection Driver (type 3)</a:t>
            </a:r>
            <a:endParaRPr lang="th-TH" sz="2800" smtClean="0">
              <a:effectLst/>
            </a:endParaRPr>
          </a:p>
          <a:p>
            <a:pPr lvl="1"/>
            <a:r>
              <a:rPr lang="th-TH" smtClean="0">
                <a:effectLst/>
              </a:rPr>
              <a:t>use Java to access the database via networking middleware (usually TCP/IP)</a:t>
            </a:r>
          </a:p>
          <a:p>
            <a:pPr lvl="1"/>
            <a:r>
              <a:rPr lang="th-TH" smtClean="0">
                <a:effectLst/>
              </a:rPr>
              <a:t>required for networked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lg" len="lg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lg" len="lg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Sherlock:Microsoft Office:Microsoft PowerPoint 4:Templates:On Screen &amp; 35mm Slides:diamonds.ppt - Diamond</Template>
  <TotalTime>1221</TotalTime>
  <Pages>17</Pages>
  <Words>902</Words>
  <Application>Microsoft Office PowerPoint</Application>
  <PresentationFormat>On-screen Show (4:3)</PresentationFormat>
  <Paragraphs>225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diamonds.ppt - Diamond</vt:lpstr>
      <vt:lpstr>Computer Engineering Lab 1 </vt:lpstr>
      <vt:lpstr>Overview</vt:lpstr>
      <vt:lpstr>PowerPoint Presentation</vt:lpstr>
      <vt:lpstr>1.  What is JDBC?</vt:lpstr>
      <vt:lpstr>JDBC in Use</vt:lpstr>
      <vt:lpstr>2.  The JDBC-ODBC Bridge</vt:lpstr>
      <vt:lpstr>PowerPoint Presentation</vt:lpstr>
      <vt:lpstr>3.  Four Types of JDBC Driver</vt:lpstr>
      <vt:lpstr>PowerPoint Presentation</vt:lpstr>
      <vt:lpstr>Using UCanAccess</vt:lpstr>
      <vt:lpstr>Some UCanAccess Features</vt:lpstr>
      <vt:lpstr>Other JDBC Drivers</vt:lpstr>
      <vt:lpstr>4.  JDBC as a Diagram</vt:lpstr>
      <vt:lpstr>DriveManager</vt:lpstr>
      <vt:lpstr>Name the Database  </vt:lpstr>
      <vt:lpstr>UCanAccess Database URL</vt:lpstr>
      <vt:lpstr>Statement Object</vt:lpstr>
      <vt:lpstr>ResultSet Object</vt:lpstr>
      <vt:lpstr>PowerPoint Presentation</vt:lpstr>
      <vt:lpstr>5.  SimpleJDBC.java</vt:lpstr>
      <vt:lpstr>PowerPoint Presentation</vt:lpstr>
      <vt:lpstr>PowerPoint Presentation</vt:lpstr>
      <vt:lpstr>PowerPoint Presentation</vt:lpstr>
      <vt:lpstr>Correct Execution</vt:lpstr>
      <vt:lpstr>No UCanAccess Folder</vt:lpstr>
      <vt:lpstr>No Books.accdb in Folder</vt:lpstr>
      <vt:lpstr>5.1.  Accessing a ResultSet</vt:lpstr>
      <vt:lpstr>PowerPoint Presentation</vt:lpstr>
      <vt:lpstr>6.  Meta Data</vt:lpstr>
      <vt:lpstr>PowerPoint Presentation</vt:lpstr>
      <vt:lpstr>6.1.  Accessing Meta Data</vt:lpstr>
      <vt:lpstr>6.2.  Using Meta Data</vt:lpstr>
      <vt:lpstr>6.3.  More Meta Data Methods</vt:lpstr>
      <vt:lpstr>ResultSetMetaData Docs</vt:lpstr>
      <vt:lpstr>7. Using MS Access</vt:lpstr>
      <vt:lpstr>Access and SQL</vt:lpstr>
      <vt:lpstr>TableRelationships in Books.accdb</vt:lpstr>
      <vt:lpstr>8. 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Web Pages</dc:title>
  <dc:creator>Andrew Davison</dc:creator>
  <cp:lastModifiedBy>Ad</cp:lastModifiedBy>
  <cp:revision>119</cp:revision>
  <cp:lastPrinted>2012-05-29T03:48:34Z</cp:lastPrinted>
  <dcterms:created xsi:type="dcterms:W3CDTF">1997-03-23T12:51:30Z</dcterms:created>
  <dcterms:modified xsi:type="dcterms:W3CDTF">2017-08-08T04:47:04Z</dcterms:modified>
</cp:coreProperties>
</file>