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0" r:id="rId6"/>
    <p:sldId id="259" r:id="rId7"/>
    <p:sldId id="269" r:id="rId8"/>
    <p:sldId id="262" r:id="rId9"/>
    <p:sldId id="263" r:id="rId10"/>
    <p:sldId id="267" r:id="rId11"/>
    <p:sldId id="265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CC99FF"/>
    <a:srgbClr val="E4DBF5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6075" autoAdjust="0"/>
  </p:normalViewPr>
  <p:slideViewPr>
    <p:cSldViewPr>
      <p:cViewPr varScale="1">
        <p:scale>
          <a:sx n="52" d="100"/>
          <a:sy n="52" d="100"/>
        </p:scale>
        <p:origin x="104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ushree\Desktop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nushree\Downloads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tx1"/>
                </a:solidFill>
              </a:rPr>
              <a:t>TOP 5 Performing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15185007"/>
        <c:axId val="815189807"/>
      </c:barChart>
      <c:catAx>
        <c:axId val="81518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189807"/>
        <c:crosses val="autoZero"/>
        <c:auto val="1"/>
        <c:lblAlgn val="ctr"/>
        <c:lblOffset val="100"/>
        <c:noMultiLvlLbl val="0"/>
      </c:catAx>
      <c:valAx>
        <c:axId val="815189807"/>
        <c:scaling>
          <c:orientation val="minMax"/>
        </c:scaling>
        <c:delete val="0"/>
        <c:axPos val="l"/>
        <c:majorGridlines>
          <c:spPr>
            <a:ln w="44450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tx1">
              <a:alpha val="88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1850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2800" dirty="0"/>
              <a:t>Top 5 content categories by reactions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categories'!$A$1</c:f>
              <c:strCache>
                <c:ptCount val="1"/>
                <c:pt idx="0">
                  <c:v>Category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categories'!$A$3:$A$6</c:f>
              <c:strCache>
                <c:ptCount val="4"/>
                <c:pt idx="0">
                  <c:v>healthy eating</c:v>
                </c:pt>
                <c:pt idx="1">
                  <c:v>food</c:v>
                </c:pt>
                <c:pt idx="2">
                  <c:v>technology</c:v>
                </c:pt>
                <c:pt idx="3">
                  <c:v>Studying</c:v>
                </c:pt>
              </c:strCache>
            </c:strRef>
          </c:cat>
          <c:val>
            <c:numRef>
              <c:f>'Top 5 categories'!$A$2:$A$6</c:f>
              <c:numCache>
                <c:formatCode>General</c:formatCode>
                <c:ptCount val="5"/>
                <c:pt idx="0">
                  <c:v>#N/A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4-49AD-9445-071CE2C3A6D8}"/>
            </c:ext>
          </c:extLst>
        </c:ser>
        <c:ser>
          <c:idx val="1"/>
          <c:order val="1"/>
          <c:tx>
            <c:strRef>
              <c:f>'Top 5 categories'!$B$1</c:f>
              <c:strCache>
                <c:ptCount val="1"/>
                <c:pt idx="0">
                  <c:v>Agregate 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categories'!$A$3:$A$6</c:f>
              <c:strCache>
                <c:ptCount val="4"/>
                <c:pt idx="0">
                  <c:v>healthy eating</c:v>
                </c:pt>
                <c:pt idx="1">
                  <c:v>food</c:v>
                </c:pt>
                <c:pt idx="2">
                  <c:v>technology</c:v>
                </c:pt>
                <c:pt idx="3">
                  <c:v>Studying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176178</c:v>
                </c:pt>
                <c:pt idx="1">
                  <c:v>58059</c:v>
                </c:pt>
                <c:pt idx="2">
                  <c:v>51444</c:v>
                </c:pt>
                <c:pt idx="3">
                  <c:v>50971</c:v>
                </c:pt>
                <c:pt idx="4">
                  <c:v>39433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04-49AD-9445-071CE2C3A6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48883536"/>
        <c:axId val="1448839376"/>
      </c:barChart>
      <c:catAx>
        <c:axId val="1448883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dirty="0"/>
                  <a:t>Content</a:t>
                </a:r>
                <a:r>
                  <a:rPr lang="en-IN" dirty="0"/>
                  <a:t> </a:t>
                </a:r>
                <a:r>
                  <a:rPr lang="en-IN" sz="2800" dirty="0"/>
                  <a:t>category</a:t>
                </a:r>
              </a:p>
              <a:p>
                <a:pPr>
                  <a:defRPr/>
                </a:pP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8839376"/>
        <c:crosses val="autoZero"/>
        <c:auto val="1"/>
        <c:lblAlgn val="ctr"/>
        <c:lblOffset val="100"/>
        <c:noMultiLvlLbl val="0"/>
      </c:catAx>
      <c:valAx>
        <c:axId val="1448839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dirty="0"/>
                  <a:t>Number</a:t>
                </a:r>
                <a:r>
                  <a:rPr lang="en-IN" dirty="0"/>
                  <a:t> </a:t>
                </a:r>
                <a:r>
                  <a:rPr lang="en-IN" sz="2800" dirty="0"/>
                  <a:t>of</a:t>
                </a:r>
                <a:r>
                  <a:rPr lang="en-IN" dirty="0"/>
                  <a:t> </a:t>
                </a:r>
                <a:r>
                  <a:rPr lang="en-IN" sz="2800" dirty="0"/>
                  <a:t>reactions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8883536"/>
        <c:crosses val="autoZero"/>
        <c:crossBetween val="between"/>
      </c:valAx>
      <c:spPr>
        <a:solidFill>
          <a:schemeClr val="bg1"/>
        </a:solidFill>
        <a:ln>
          <a:solidFill>
            <a:schemeClr val="accent1"/>
          </a:solidFill>
        </a:ln>
        <a:effectLst/>
      </c:spPr>
    </c:plotArea>
    <c:legend>
      <c:legendPos val="t"/>
      <c:layout>
        <c:manualLayout>
          <c:xMode val="edge"/>
          <c:yMode val="edge"/>
          <c:x val="0.40936707250800697"/>
          <c:y val="4.7172131147540985E-2"/>
          <c:w val="0.17686056864037369"/>
          <c:h val="2.3053440041306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-228600" y="407183"/>
            <a:ext cx="10117940" cy="8549336"/>
            <a:chOff x="0" y="0"/>
            <a:chExt cx="11667791" cy="11090922"/>
          </a:xfrm>
          <a:solidFill>
            <a:srgbClr val="CC99FF">
              <a:alpha val="75000"/>
            </a:srgbClr>
          </a:solidFill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  <a:grpFill/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685800" y="1315035"/>
            <a:ext cx="14950391" cy="6875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spc="-105" dirty="0">
                <a:latin typeface="Graphik Regular" panose="020B0503030202060203" pitchFamily="34" charset="0"/>
              </a:rPr>
              <a:t>TITLE: </a:t>
            </a:r>
            <a:r>
              <a:rPr lang="en-US" sz="8000" dirty="0"/>
              <a:t>Data-Driven Insights for Social Buzz’s Top Content Categories</a:t>
            </a:r>
            <a:endParaRPr lang="en-US" sz="8000" spc="-105" dirty="0">
              <a:latin typeface="Graphik Regular" panose="020B050303020206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5400" spc="-105" dirty="0">
                <a:latin typeface="Graphik Regular" panose="020B0503030202060203" pitchFamily="34" charset="0"/>
              </a:rPr>
              <a:t>Subtitle: Top 5 categories</a:t>
            </a:r>
          </a:p>
          <a:p>
            <a:pPr>
              <a:lnSpc>
                <a:spcPct val="150000"/>
              </a:lnSpc>
            </a:pPr>
            <a:r>
              <a:rPr lang="en-US" sz="4800" spc="-105" dirty="0">
                <a:latin typeface="Graphik Regular" panose="020B0503030202060203" pitchFamily="34" charset="0"/>
              </a:rPr>
              <a:t>Presented By :Panushree</a:t>
            </a:r>
          </a:p>
          <a:p>
            <a:pPr>
              <a:lnSpc>
                <a:spcPct val="150000"/>
              </a:lnSpc>
            </a:pPr>
            <a:r>
              <a:rPr lang="en-US" sz="4000" spc="-105" dirty="0">
                <a:latin typeface="Graphik Regular" panose="020B0503030202060203" pitchFamily="34" charset="0"/>
              </a:rPr>
              <a:t>Date:09-04-2025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>
            <a:extLst>
              <a:ext uri="{FF2B5EF4-FFF2-40B4-BE49-F238E27FC236}">
                <a16:creationId xmlns:a16="http://schemas.microsoft.com/office/drawing/2014/main" id="{1EC7F8C4-CBD1-20D5-EBB2-14BA8506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0686"/>
            <a:ext cx="15240000" cy="488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Deliverable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deliverables for this project include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merged dataset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Excel, which consolidates information from all three source tables. It also includes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category-wise score calculation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Excel formulas such as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VLOOKUP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an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summary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highlighting the top 5 performing categories, presented in both table and chart formats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62000" y="4191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12141B6E-44B7-57DD-46C3-5AF83209B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62997"/>
            <a:ext cx="15925800" cy="690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focused on analyzing user reactions to content in order to identify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5 Performing Categories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Using three datasets—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Reaction Types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—we performed data merging through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VLOOKUP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cleaned the combined dataset, and calculated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category-wise scores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formulas.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deliverables include: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cleaned, merged dataset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calculations per category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table and bar chart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displaying the top 5 categories based on total reaction scores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analysis provides clear insights into content performance, helping internal stakeholders make data-driven decisions for future content strategy.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7000" y="8343900"/>
            <a:ext cx="8509938" cy="481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4000" spc="-26" dirty="0"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ECF632B-7B38-BD42-585E-E0FE79328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81101"/>
            <a:ext cx="12496800" cy="69749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5600" y="1790700"/>
            <a:ext cx="8673443" cy="6079305"/>
            <a:chOff x="0" y="0"/>
            <a:chExt cx="11564591" cy="810573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807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CC99FF">
                  <a:alpha val="76000"/>
                </a:srgbClr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CC99FF">
                  <a:alpha val="75000"/>
                </a:srgbClr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CC99FF">
                  <a:alpha val="75000"/>
                </a:srgbClr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392351" y="1485900"/>
            <a:ext cx="10121491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Objects: </a:t>
            </a:r>
            <a:r>
              <a:rPr lang="en-US" sz="3600" dirty="0"/>
              <a:t>Identify the top 5 performing content categories based on reaction data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Tools Used: </a:t>
            </a:r>
            <a:r>
              <a:rPr lang="en-US" sz="3600" dirty="0"/>
              <a:t>Excel(VLOOKUP,SUMIF)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Data sources:</a:t>
            </a:r>
          </a:p>
          <a:p>
            <a:r>
              <a:rPr lang="en-US" sz="3600" dirty="0"/>
              <a:t>                         </a:t>
            </a:r>
          </a:p>
          <a:p>
            <a:r>
              <a:rPr lang="en-US" sz="3600" dirty="0"/>
              <a:t>                      Reaction Table</a:t>
            </a:r>
          </a:p>
          <a:p>
            <a:r>
              <a:rPr lang="en-US" sz="3600" dirty="0"/>
              <a:t>		     Content Table</a:t>
            </a:r>
          </a:p>
          <a:p>
            <a:r>
              <a:rPr lang="en-US" sz="3600" dirty="0"/>
              <a:t>		     Reaction Type Table</a:t>
            </a:r>
          </a:p>
          <a:p>
            <a:r>
              <a:rPr lang="en-US" sz="3600" dirty="0"/>
              <a:t>                               </a:t>
            </a:r>
            <a:endParaRPr lang="en-IN" sz="36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381001" y="148590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219200" y="31623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4368F9-E13A-9B79-FADE-BE4A0FF80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27450"/>
              </p:ext>
            </p:extLst>
          </p:nvPr>
        </p:nvGraphicFramePr>
        <p:xfrm>
          <a:off x="2057400" y="2742069"/>
          <a:ext cx="13716000" cy="6744832"/>
        </p:xfrm>
        <a:graphic>
          <a:graphicData uri="http://schemas.openxmlformats.org/drawingml/2006/table">
            <a:tbl>
              <a:tblPr/>
              <a:tblGrid>
                <a:gridCol w="4000208">
                  <a:extLst>
                    <a:ext uri="{9D8B030D-6E8A-4147-A177-3AD203B41FA5}">
                      <a16:colId xmlns:a16="http://schemas.microsoft.com/office/drawing/2014/main" val="760979080"/>
                    </a:ext>
                  </a:extLst>
                </a:gridCol>
                <a:gridCol w="4857896">
                  <a:extLst>
                    <a:ext uri="{9D8B030D-6E8A-4147-A177-3AD203B41FA5}">
                      <a16:colId xmlns:a16="http://schemas.microsoft.com/office/drawing/2014/main" val="2795141040"/>
                    </a:ext>
                  </a:extLst>
                </a:gridCol>
                <a:gridCol w="4857896">
                  <a:extLst>
                    <a:ext uri="{9D8B030D-6E8A-4147-A177-3AD203B41FA5}">
                      <a16:colId xmlns:a16="http://schemas.microsoft.com/office/drawing/2014/main" val="228102679"/>
                    </a:ext>
                  </a:extLst>
                </a:gridCol>
              </a:tblGrid>
              <a:tr h="562069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Problem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How It Was Solved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934846"/>
                  </a:ext>
                </a:extLst>
              </a:tr>
              <a:tr h="1405173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Join Issues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Some values didn’t match during VLOOKUP due to inconsistent IDs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Cleaned ID formats and removed blanks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712134"/>
                  </a:ext>
                </a:extLst>
              </a:tr>
              <a:tr h="1405173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Duplicate Entries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Multiple reactions per user/content caused inflated scores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Used pivot table/grouping to deduplicate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37436"/>
                  </a:ext>
                </a:extLst>
              </a:tr>
              <a:tr h="1405173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Missing Reaction Scores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Some reactions didn’t have matching type in Reaction Types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Added a default score or excluded them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951"/>
                  </a:ext>
                </a:extLst>
              </a:tr>
              <a:tr h="983622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Format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Date/Score columns had inconsistent formats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Normalized column types in Excel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96242"/>
                  </a:ext>
                </a:extLst>
              </a:tr>
              <a:tr h="983622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Manual Workload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Joining and cleaning was time-consuming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Used formulas &amp; filters to automate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05882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9E36C3-017E-1794-B165-44284AA5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5300"/>
            <a:ext cx="17602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Faced in This Project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Encountered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8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5"/>
          <p:cNvSpPr/>
          <p:nvPr/>
        </p:nvSpPr>
        <p:spPr>
          <a:xfrm>
            <a:off x="990600" y="647700"/>
            <a:ext cx="16306800" cy="8839199"/>
          </a:xfrm>
          <a:prstGeom prst="rect">
            <a:avLst/>
          </a:prstGeom>
          <a:solidFill>
            <a:srgbClr val="FFFFFF"/>
          </a:solidFill>
        </p:spPr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6CB5587-0FF6-6026-4438-1AECB0E8C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94301"/>
              </p:ext>
            </p:extLst>
          </p:nvPr>
        </p:nvGraphicFramePr>
        <p:xfrm>
          <a:off x="3886200" y="2628900"/>
          <a:ext cx="10287000" cy="624840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306636860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96863813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39951274"/>
                    </a:ext>
                  </a:extLst>
                </a:gridCol>
              </a:tblGrid>
              <a:tr h="134289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Responsibility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1432"/>
                  </a:ext>
                </a:extLst>
              </a:tr>
              <a:tr h="1907698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Andrew Fleming</a:t>
                      </a:r>
                      <a:endParaRPr lang="en-IN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Chief Technical Architect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Oversaw data structure and 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61532"/>
                  </a:ext>
                </a:extLst>
              </a:tr>
              <a:tr h="1090113"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Marcus Rompton</a:t>
                      </a:r>
                      <a:endParaRPr lang="en-IN" sz="28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Senior Principal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Provided strategic 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1624"/>
                  </a:ext>
                </a:extLst>
              </a:tr>
              <a:tr h="1907698"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[Your Name]</a:t>
                      </a:r>
                      <a:endParaRPr lang="en-IN" sz="28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Analyst (or Your Title)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Executed data merging, analysis, and reporting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65055"/>
                  </a:ext>
                </a:extLst>
              </a:tr>
            </a:tbl>
          </a:graphicData>
        </a:graphic>
      </p:graphicFrame>
      <p:sp>
        <p:nvSpPr>
          <p:cNvPr id="33" name="Rectangle 1">
            <a:extLst>
              <a:ext uri="{FF2B5EF4-FFF2-40B4-BE49-F238E27FC236}">
                <a16:creationId xmlns:a16="http://schemas.microsoft.com/office/drawing/2014/main" id="{AB7139D0-9CA9-897C-11F3-E4C2AE9C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91635"/>
            <a:ext cx="160020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Project Team Members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4A67FC-94DF-F816-2644-4DF1C888FC75}"/>
              </a:ext>
            </a:extLst>
          </p:cNvPr>
          <p:cNvSpPr txBox="1"/>
          <p:nvPr/>
        </p:nvSpPr>
        <p:spPr>
          <a:xfrm>
            <a:off x="381000" y="285333"/>
            <a:ext cx="17526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100FF"/>
                </a:solidFill>
              </a:rPr>
              <a:t>PROCESS</a:t>
            </a:r>
          </a:p>
          <a:p>
            <a:endParaRPr lang="en-US" sz="3200" b="1" dirty="0"/>
          </a:p>
          <a:p>
            <a:r>
              <a:rPr lang="en-US" sz="3200" b="1" dirty="0"/>
              <a:t>                 Step 1: -- Data Merging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B803D1-BD7B-46BD-B0BF-0552E7CB6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61733"/>
              </p:ext>
            </p:extLst>
          </p:nvPr>
        </p:nvGraphicFramePr>
        <p:xfrm>
          <a:off x="4114800" y="3162300"/>
          <a:ext cx="10087232" cy="6850611"/>
        </p:xfrm>
        <a:graphic>
          <a:graphicData uri="http://schemas.openxmlformats.org/drawingml/2006/table">
            <a:tbl>
              <a:tblPr/>
              <a:tblGrid>
                <a:gridCol w="5043616">
                  <a:extLst>
                    <a:ext uri="{9D8B030D-6E8A-4147-A177-3AD203B41FA5}">
                      <a16:colId xmlns:a16="http://schemas.microsoft.com/office/drawing/2014/main" val="2530411859"/>
                    </a:ext>
                  </a:extLst>
                </a:gridCol>
                <a:gridCol w="5043616">
                  <a:extLst>
                    <a:ext uri="{9D8B030D-6E8A-4147-A177-3AD203B41FA5}">
                      <a16:colId xmlns:a16="http://schemas.microsoft.com/office/drawing/2014/main" val="1198334251"/>
                    </a:ext>
                  </a:extLst>
                </a:gridCol>
              </a:tblGrid>
              <a:tr h="1197533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Action Taken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075514"/>
                  </a:ext>
                </a:extLst>
              </a:tr>
              <a:tr h="121798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Chose </a:t>
                      </a:r>
                      <a:r>
                        <a:rPr lang="en-IN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Reaction Table</a:t>
                      </a:r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as 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00048"/>
                  </a:ext>
                </a:extLst>
              </a:tr>
              <a:tr h="14263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Used VLOOKUP to bring in </a:t>
                      </a:r>
                      <a:r>
                        <a:rPr lang="en-US" sz="28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Content</a:t>
                      </a:r>
                      <a:r>
                        <a:rPr lang="en-US" sz="28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info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44535"/>
                  </a:ext>
                </a:extLst>
              </a:tr>
              <a:tr h="1504564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Used VLOOKUP to join </a:t>
                      </a:r>
                      <a:r>
                        <a:rPr lang="en-US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Reaction Type</a:t>
                      </a: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465020"/>
                  </a:ext>
                </a:extLst>
              </a:tr>
              <a:tr h="150417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Final dataset with Category, Reaction Type, and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4070"/>
                  </a:ext>
                </a:extLst>
              </a:tr>
            </a:tbl>
          </a:graphicData>
        </a:graphic>
      </p:graphicFrame>
      <p:sp>
        <p:nvSpPr>
          <p:cNvPr id="24" name="Rectangle 1">
            <a:extLst>
              <a:ext uri="{FF2B5EF4-FFF2-40B4-BE49-F238E27FC236}">
                <a16:creationId xmlns:a16="http://schemas.microsoft.com/office/drawing/2014/main" id="{1B5F808C-613C-39EC-95A0-7617ECB40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71700"/>
            <a:ext cx="31326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Merged Tables Using VLOOKUP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8F96205-822D-0258-BC38-9B8836CA8BDB}"/>
              </a:ext>
            </a:extLst>
          </p:cNvPr>
          <p:cNvSpPr/>
          <p:nvPr/>
        </p:nvSpPr>
        <p:spPr>
          <a:xfrm>
            <a:off x="304800" y="190500"/>
            <a:ext cx="20574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1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7487D-2568-750A-94EB-C5EEC9B10AFE}"/>
              </a:ext>
            </a:extLst>
          </p:cNvPr>
          <p:cNvSpPr txBox="1"/>
          <p:nvPr/>
        </p:nvSpPr>
        <p:spPr>
          <a:xfrm>
            <a:off x="2590800" y="2933700"/>
            <a:ext cx="2743200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ED7889-48D4-6B3F-9332-3E4E57DA7865}"/>
              </a:ext>
            </a:extLst>
          </p:cNvPr>
          <p:cNvSpPr/>
          <p:nvPr/>
        </p:nvSpPr>
        <p:spPr>
          <a:xfrm>
            <a:off x="2209800" y="2095500"/>
            <a:ext cx="1981200" cy="1905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EE3BBF-A139-5E18-3D27-4A83E850694E}"/>
              </a:ext>
            </a:extLst>
          </p:cNvPr>
          <p:cNvSpPr/>
          <p:nvPr/>
        </p:nvSpPr>
        <p:spPr>
          <a:xfrm>
            <a:off x="3886200" y="4229100"/>
            <a:ext cx="2057400" cy="1752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3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059FC-32E1-60AF-2033-D6636986BF8E}"/>
              </a:ext>
            </a:extLst>
          </p:cNvPr>
          <p:cNvSpPr/>
          <p:nvPr/>
        </p:nvSpPr>
        <p:spPr>
          <a:xfrm>
            <a:off x="5867400" y="6362700"/>
            <a:ext cx="19812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4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1942A0-DBD1-8C63-2635-2977AC37AC6D}"/>
              </a:ext>
            </a:extLst>
          </p:cNvPr>
          <p:cNvSpPr/>
          <p:nvPr/>
        </p:nvSpPr>
        <p:spPr>
          <a:xfrm>
            <a:off x="7467600" y="8343900"/>
            <a:ext cx="2057400" cy="1828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5</a:t>
            </a:r>
            <a:endParaRPr lang="en-IN" sz="4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965A6C-6F3B-9D40-B88A-1C37FAD063CD}"/>
              </a:ext>
            </a:extLst>
          </p:cNvPr>
          <p:cNvCxnSpPr>
            <a:cxnSpLocks/>
          </p:cNvCxnSpPr>
          <p:nvPr/>
        </p:nvCxnSpPr>
        <p:spPr>
          <a:xfrm>
            <a:off x="914400" y="1866900"/>
            <a:ext cx="0" cy="8420100"/>
          </a:xfrm>
          <a:prstGeom prst="line">
            <a:avLst/>
          </a:prstGeom>
          <a:ln>
            <a:solidFill>
              <a:srgbClr val="A1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EA7E95-1E87-AFEB-D9AA-C0A3DF3729D8}"/>
              </a:ext>
            </a:extLst>
          </p:cNvPr>
          <p:cNvCxnSpPr>
            <a:cxnSpLocks/>
          </p:cNvCxnSpPr>
          <p:nvPr/>
        </p:nvCxnSpPr>
        <p:spPr>
          <a:xfrm>
            <a:off x="2514600" y="3848100"/>
            <a:ext cx="0" cy="6324600"/>
          </a:xfrm>
          <a:prstGeom prst="line">
            <a:avLst/>
          </a:prstGeom>
          <a:ln>
            <a:solidFill>
              <a:srgbClr val="A1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5330CE-C715-A0D4-D3DE-2D9167416937}"/>
              </a:ext>
            </a:extLst>
          </p:cNvPr>
          <p:cNvCxnSpPr>
            <a:cxnSpLocks/>
          </p:cNvCxnSpPr>
          <p:nvPr/>
        </p:nvCxnSpPr>
        <p:spPr>
          <a:xfrm>
            <a:off x="4495800" y="5905500"/>
            <a:ext cx="0" cy="4381500"/>
          </a:xfrm>
          <a:prstGeom prst="line">
            <a:avLst/>
          </a:prstGeom>
          <a:ln cmpd="sng">
            <a:solidFill>
              <a:srgbClr val="A100FF">
                <a:alpha val="96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F7D15A-3E19-05E9-D6A3-2B555408E795}"/>
              </a:ext>
            </a:extLst>
          </p:cNvPr>
          <p:cNvCxnSpPr>
            <a:cxnSpLocks/>
          </p:cNvCxnSpPr>
          <p:nvPr/>
        </p:nvCxnSpPr>
        <p:spPr>
          <a:xfrm>
            <a:off x="6400800" y="8039100"/>
            <a:ext cx="0" cy="2247900"/>
          </a:xfrm>
          <a:prstGeom prst="line">
            <a:avLst/>
          </a:prstGeom>
          <a:ln>
            <a:solidFill>
              <a:srgbClr val="A1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F31D92-8BBF-1FAF-27F9-B8336F75E7C5}"/>
              </a:ext>
            </a:extLst>
          </p:cNvPr>
          <p:cNvCxnSpPr>
            <a:cxnSpLocks/>
          </p:cNvCxnSpPr>
          <p:nvPr/>
        </p:nvCxnSpPr>
        <p:spPr>
          <a:xfrm>
            <a:off x="7696200" y="9867900"/>
            <a:ext cx="0" cy="419100"/>
          </a:xfrm>
          <a:prstGeom prst="line">
            <a:avLst/>
          </a:prstGeom>
          <a:ln>
            <a:solidFill>
              <a:srgbClr val="A1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A56078-352B-B229-6284-73CB1B34949F}"/>
              </a:ext>
            </a:extLst>
          </p:cNvPr>
          <p:cNvSpPr txBox="1"/>
          <p:nvPr/>
        </p:nvSpPr>
        <p:spPr>
          <a:xfrm>
            <a:off x="2438400" y="4191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Understanding</a:t>
            </a:r>
            <a:endParaRPr lang="en-IN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F4A91-4B99-2411-E41B-650162C3175F}"/>
              </a:ext>
            </a:extLst>
          </p:cNvPr>
          <p:cNvSpPr txBox="1"/>
          <p:nvPr/>
        </p:nvSpPr>
        <p:spPr>
          <a:xfrm>
            <a:off x="4267200" y="21717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Cleaning</a:t>
            </a:r>
            <a:endParaRPr lang="en-IN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F34F93-14BD-6EAF-FF9A-F6B4FF6CC566}"/>
              </a:ext>
            </a:extLst>
          </p:cNvPr>
          <p:cNvSpPr txBox="1"/>
          <p:nvPr/>
        </p:nvSpPr>
        <p:spPr>
          <a:xfrm>
            <a:off x="5943600" y="41529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Modeling</a:t>
            </a:r>
            <a:endParaRPr lang="en-IN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9A1F92-2716-24A1-828E-600345C2217F}"/>
              </a:ext>
            </a:extLst>
          </p:cNvPr>
          <p:cNvSpPr txBox="1"/>
          <p:nvPr/>
        </p:nvSpPr>
        <p:spPr>
          <a:xfrm>
            <a:off x="7772400" y="62865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Analysis</a:t>
            </a:r>
            <a:endParaRPr lang="en-IN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8E2C76-0AE6-34AB-0042-79009E5DA803}"/>
              </a:ext>
            </a:extLst>
          </p:cNvPr>
          <p:cNvSpPr txBox="1"/>
          <p:nvPr/>
        </p:nvSpPr>
        <p:spPr>
          <a:xfrm>
            <a:off x="9448800" y="82677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Uncover Insights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9258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EA29F6-4175-961C-0AEC-4930B306C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87556"/>
              </p:ext>
            </p:extLst>
          </p:nvPr>
        </p:nvGraphicFramePr>
        <p:xfrm>
          <a:off x="2133600" y="2705100"/>
          <a:ext cx="10820400" cy="34290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690570527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26720905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lang="en-IN" sz="3200" dirty="0"/>
                        <a:t>Formula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2105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3200"/>
                        <a:t>SUMIF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To total scores by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9952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3200" dirty="0"/>
                        <a:t>Example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Category A – 245, Category B – 220,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48195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D4BF0983-796E-DCAD-BA76-D1802FC84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791171"/>
            <a:ext cx="7467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 – Calculate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Score Aggregation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2D2F4B0-40DC-78FC-37B9-3AECF7F3D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150347"/>
              </p:ext>
            </p:extLst>
          </p:nvPr>
        </p:nvGraphicFramePr>
        <p:xfrm>
          <a:off x="838200" y="1104900"/>
          <a:ext cx="17068800" cy="853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305036-187A-E0A7-4726-887D17BB0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353978"/>
              </p:ext>
            </p:extLst>
          </p:nvPr>
        </p:nvGraphicFramePr>
        <p:xfrm>
          <a:off x="152400" y="114300"/>
          <a:ext cx="17297400" cy="929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521</Words>
  <Application>Microsoft Office PowerPoint</Application>
  <PresentationFormat>Custom</PresentationFormat>
  <Paragraphs>127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Graphik Regular</vt:lpstr>
      <vt:lpstr>Arial Unicode MS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panushree p</cp:lastModifiedBy>
  <cp:revision>13</cp:revision>
  <dcterms:created xsi:type="dcterms:W3CDTF">2006-08-16T00:00:00Z</dcterms:created>
  <dcterms:modified xsi:type="dcterms:W3CDTF">2025-04-12T04:04:50Z</dcterms:modified>
  <dc:identifier>DAEhDyfaYKE</dc:identifier>
</cp:coreProperties>
</file>