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5" r:id="rId3"/>
    <p:sldId id="286" r:id="rId4"/>
    <p:sldId id="258" r:id="rId5"/>
    <p:sldId id="257" r:id="rId6"/>
    <p:sldId id="269" r:id="rId7"/>
    <p:sldId id="287" r:id="rId8"/>
    <p:sldId id="291" r:id="rId9"/>
    <p:sldId id="292" r:id="rId10"/>
    <p:sldId id="281" r:id="rId11"/>
    <p:sldId id="260"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66" d="100"/>
          <a:sy n="66" d="100"/>
        </p:scale>
        <p:origin x="2196"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5B636-1947-41B6-8D3F-D65CF7C56EE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A1F5D52-187B-4628-9B8A-D620F60BE201}">
      <dgm:prSet phldrT="[Text]"/>
      <dgm:spPr/>
      <dgm:t>
        <a:bodyPr/>
        <a:lstStyle/>
        <a:p>
          <a:pPr>
            <a:lnSpc>
              <a:spcPct val="100000"/>
            </a:lnSpc>
          </a:pPr>
          <a:r>
            <a:rPr lang="en-US" dirty="0">
              <a:latin typeface="Arial" panose="020B0604020202020204" pitchFamily="34" charset="0"/>
              <a:cs typeface="Arial" panose="020B0604020202020204" pitchFamily="34" charset="0"/>
            </a:rPr>
            <a:t>Data Pre-Processing</a:t>
          </a:r>
        </a:p>
        <a:p>
          <a:pPr>
            <a:lnSpc>
              <a:spcPct val="100000"/>
            </a:lnSpc>
          </a:pPr>
          <a:r>
            <a:rPr lang="en-US" dirty="0">
              <a:latin typeface="Arial" panose="020B0604020202020204" pitchFamily="34" charset="0"/>
              <a:cs typeface="Arial" panose="020B0604020202020204" pitchFamily="34" charset="0"/>
            </a:rPr>
            <a:t>/Cleansing </a:t>
          </a:r>
        </a:p>
      </dgm:t>
    </dgm:pt>
    <dgm:pt modelId="{B972849B-F0DA-4107-BED9-B8F2BBB9C823}" type="parTrans" cxnId="{B0C20B8C-B6D8-4B90-ACCE-4A495407FB31}">
      <dgm:prSet/>
      <dgm:spPr/>
      <dgm:t>
        <a:bodyPr/>
        <a:lstStyle/>
        <a:p>
          <a:endParaRPr lang="en-US"/>
        </a:p>
      </dgm:t>
    </dgm:pt>
    <dgm:pt modelId="{9EC816D3-D657-463D-ADAE-0D0A7942891B}" type="sibTrans" cxnId="{B0C20B8C-B6D8-4B90-ACCE-4A495407FB31}">
      <dgm:prSet/>
      <dgm:spPr/>
      <dgm:t>
        <a:bodyPr/>
        <a:lstStyle/>
        <a:p>
          <a:pPr>
            <a:lnSpc>
              <a:spcPct val="100000"/>
            </a:lnSpc>
          </a:pPr>
          <a:endParaRPr lang="en-US"/>
        </a:p>
      </dgm:t>
    </dgm:pt>
    <dgm:pt modelId="{C20926CE-B0D5-4678-B6D8-CF17A9BD375B}">
      <dgm:prSet phldrT="[Text]"/>
      <dgm:spPr/>
      <dgm:t>
        <a:bodyPr/>
        <a:lstStyle/>
        <a:p>
          <a:pPr>
            <a:lnSpc>
              <a:spcPct val="100000"/>
            </a:lnSpc>
          </a:pPr>
          <a:r>
            <a:rPr lang="en-US" dirty="0">
              <a:latin typeface="Arial" panose="020B0604020202020204" pitchFamily="34" charset="0"/>
              <a:cs typeface="Arial" panose="020B0604020202020204" pitchFamily="34" charset="0"/>
            </a:rPr>
            <a:t>Machine learning selection/ train and test model</a:t>
          </a:r>
        </a:p>
      </dgm:t>
    </dgm:pt>
    <dgm:pt modelId="{91AABC23-7007-424E-9510-C8C063B11E6A}" type="parTrans" cxnId="{7E531CE5-DA11-47B6-8900-6CA7BD994C12}">
      <dgm:prSet/>
      <dgm:spPr/>
      <dgm:t>
        <a:bodyPr/>
        <a:lstStyle/>
        <a:p>
          <a:endParaRPr lang="en-US"/>
        </a:p>
      </dgm:t>
    </dgm:pt>
    <dgm:pt modelId="{3A334128-87D7-4108-B4B1-31167FDF1B4C}" type="sibTrans" cxnId="{7E531CE5-DA11-47B6-8900-6CA7BD994C12}">
      <dgm:prSet/>
      <dgm:spPr/>
      <dgm:t>
        <a:bodyPr/>
        <a:lstStyle/>
        <a:p>
          <a:pPr>
            <a:lnSpc>
              <a:spcPct val="100000"/>
            </a:lnSpc>
          </a:pPr>
          <a:endParaRPr lang="en-US"/>
        </a:p>
      </dgm:t>
    </dgm:pt>
    <dgm:pt modelId="{2F81679A-F17B-4118-80D7-5FDD5ADEC6E8}">
      <dgm:prSet phldrT="[Text]"/>
      <dgm:spPr/>
      <dgm:t>
        <a:bodyPr/>
        <a:lstStyle/>
        <a:p>
          <a:pPr>
            <a:lnSpc>
              <a:spcPct val="100000"/>
            </a:lnSpc>
          </a:pPr>
          <a:r>
            <a:rPr lang="en-US" dirty="0">
              <a:latin typeface="Arial" panose="020B0604020202020204" pitchFamily="34" charset="0"/>
              <a:cs typeface="Arial" panose="020B0604020202020204" pitchFamily="34" charset="0"/>
            </a:rPr>
            <a:t>Deployment to marketing team</a:t>
          </a:r>
        </a:p>
      </dgm:t>
    </dgm:pt>
    <dgm:pt modelId="{AC1DE1FE-151B-4986-8FCE-DF31455B6297}" type="parTrans" cxnId="{66B2B341-4FFF-4EB0-A931-D8304A8BDB16}">
      <dgm:prSet/>
      <dgm:spPr/>
      <dgm:t>
        <a:bodyPr/>
        <a:lstStyle/>
        <a:p>
          <a:endParaRPr lang="en-US"/>
        </a:p>
      </dgm:t>
    </dgm:pt>
    <dgm:pt modelId="{DAC5A617-2C5E-4F10-B326-4BFC69EA1EE9}" type="sibTrans" cxnId="{66B2B341-4FFF-4EB0-A931-D8304A8BDB16}">
      <dgm:prSet/>
      <dgm:spPr/>
      <dgm:t>
        <a:bodyPr/>
        <a:lstStyle/>
        <a:p>
          <a:endParaRPr lang="en-US"/>
        </a:p>
      </dgm:t>
    </dgm:pt>
    <dgm:pt modelId="{9F73CFEE-2474-41C7-947D-D2573EA5BB85}" type="pres">
      <dgm:prSet presAssocID="{23C5B636-1947-41B6-8D3F-D65CF7C56EED}" presName="root" presStyleCnt="0">
        <dgm:presLayoutVars>
          <dgm:dir/>
          <dgm:resizeHandles val="exact"/>
        </dgm:presLayoutVars>
      </dgm:prSet>
      <dgm:spPr/>
    </dgm:pt>
    <dgm:pt modelId="{C5FFD6C9-9FB0-4FA6-9D69-8A6B9BE27AD1}" type="pres">
      <dgm:prSet presAssocID="{23C5B636-1947-41B6-8D3F-D65CF7C56EED}" presName="container" presStyleCnt="0">
        <dgm:presLayoutVars>
          <dgm:dir/>
          <dgm:resizeHandles val="exact"/>
        </dgm:presLayoutVars>
      </dgm:prSet>
      <dgm:spPr/>
    </dgm:pt>
    <dgm:pt modelId="{A4229717-3829-4481-B477-000F34641F4F}" type="pres">
      <dgm:prSet presAssocID="{BA1F5D52-187B-4628-9B8A-D620F60BE201}" presName="compNode" presStyleCnt="0"/>
      <dgm:spPr/>
    </dgm:pt>
    <dgm:pt modelId="{3AF02BC0-7FF6-4F01-A048-B7B973782C34}" type="pres">
      <dgm:prSet presAssocID="{BA1F5D52-187B-4628-9B8A-D620F60BE201}" presName="iconBgRect" presStyleLbl="bgShp" presStyleIdx="0" presStyleCnt="3"/>
      <dgm:spPr>
        <a:solidFill>
          <a:schemeClr val="accent1">
            <a:lumMod val="60000"/>
            <a:lumOff val="40000"/>
          </a:schemeClr>
        </a:solidFill>
      </dgm:spPr>
    </dgm:pt>
    <dgm:pt modelId="{3A627161-E309-4181-98D8-972D9216BD9B}" type="pres">
      <dgm:prSet presAssocID="{BA1F5D52-187B-4628-9B8A-D620F60BE2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52D6263-3F92-41AB-BA27-5BA4E5F910B2}" type="pres">
      <dgm:prSet presAssocID="{BA1F5D52-187B-4628-9B8A-D620F60BE201}" presName="spaceRect" presStyleCnt="0"/>
      <dgm:spPr/>
    </dgm:pt>
    <dgm:pt modelId="{4762351D-6749-43F4-95FB-BC9CE5497FA4}" type="pres">
      <dgm:prSet presAssocID="{BA1F5D52-187B-4628-9B8A-D620F60BE201}" presName="textRect" presStyleLbl="revTx" presStyleIdx="0" presStyleCnt="3" custScaleX="149694" custLinFactNeighborX="21278">
        <dgm:presLayoutVars>
          <dgm:chMax val="1"/>
          <dgm:chPref val="1"/>
        </dgm:presLayoutVars>
      </dgm:prSet>
      <dgm:spPr/>
    </dgm:pt>
    <dgm:pt modelId="{39D1F89C-8022-467B-8B08-09D026E24644}" type="pres">
      <dgm:prSet presAssocID="{9EC816D3-D657-463D-ADAE-0D0A7942891B}" presName="sibTrans" presStyleLbl="sibTrans2D1" presStyleIdx="0" presStyleCnt="0"/>
      <dgm:spPr/>
    </dgm:pt>
    <dgm:pt modelId="{00FA6209-B1DF-4FFD-A8AA-40A685613041}" type="pres">
      <dgm:prSet presAssocID="{C20926CE-B0D5-4678-B6D8-CF17A9BD375B}" presName="compNode" presStyleCnt="0"/>
      <dgm:spPr/>
    </dgm:pt>
    <dgm:pt modelId="{66C3719C-DDE0-4CDB-ABC2-0087A0D54D5A}" type="pres">
      <dgm:prSet presAssocID="{C20926CE-B0D5-4678-B6D8-CF17A9BD375B}" presName="iconBgRect" presStyleLbl="bgShp" presStyleIdx="1" presStyleCnt="3"/>
      <dgm:spPr>
        <a:solidFill>
          <a:schemeClr val="accent1">
            <a:lumMod val="60000"/>
            <a:lumOff val="40000"/>
          </a:schemeClr>
        </a:solidFill>
      </dgm:spPr>
    </dgm:pt>
    <dgm:pt modelId="{D7C66D15-CCC4-489E-864C-4549A124D7CD}" type="pres">
      <dgm:prSet presAssocID="{C20926CE-B0D5-4678-B6D8-CF17A9BD37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A6147E0-4432-44D1-A8D8-78565FAF4103}" type="pres">
      <dgm:prSet presAssocID="{C20926CE-B0D5-4678-B6D8-CF17A9BD375B}" presName="spaceRect" presStyleCnt="0"/>
      <dgm:spPr/>
    </dgm:pt>
    <dgm:pt modelId="{D4BC2961-F9B0-402E-BDF0-E638A95775CF}" type="pres">
      <dgm:prSet presAssocID="{C20926CE-B0D5-4678-B6D8-CF17A9BD375B}" presName="textRect" presStyleLbl="revTx" presStyleIdx="1" presStyleCnt="3">
        <dgm:presLayoutVars>
          <dgm:chMax val="1"/>
          <dgm:chPref val="1"/>
        </dgm:presLayoutVars>
      </dgm:prSet>
      <dgm:spPr/>
    </dgm:pt>
    <dgm:pt modelId="{02A0D5F5-611C-46EC-93ED-90C34648BC6F}" type="pres">
      <dgm:prSet presAssocID="{3A334128-87D7-4108-B4B1-31167FDF1B4C}" presName="sibTrans" presStyleLbl="sibTrans2D1" presStyleIdx="0" presStyleCnt="0"/>
      <dgm:spPr/>
    </dgm:pt>
    <dgm:pt modelId="{EC9F704F-EE10-4B87-8502-7C1E17DDB11B}" type="pres">
      <dgm:prSet presAssocID="{2F81679A-F17B-4118-80D7-5FDD5ADEC6E8}" presName="compNode" presStyleCnt="0"/>
      <dgm:spPr/>
    </dgm:pt>
    <dgm:pt modelId="{A6053700-9E63-4684-B2F9-0391DF785D40}" type="pres">
      <dgm:prSet presAssocID="{2F81679A-F17B-4118-80D7-5FDD5ADEC6E8}" presName="iconBgRect" presStyleLbl="bgShp" presStyleIdx="2" presStyleCnt="3"/>
      <dgm:spPr>
        <a:solidFill>
          <a:schemeClr val="accent1">
            <a:lumMod val="60000"/>
            <a:lumOff val="40000"/>
          </a:schemeClr>
        </a:solidFill>
      </dgm:spPr>
    </dgm:pt>
    <dgm:pt modelId="{4B49C8ED-7B46-4D59-92B3-B6DCC7A08119}" type="pres">
      <dgm:prSet presAssocID="{2F81679A-F17B-4118-80D7-5FDD5ADEC6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4B431D3B-4160-498F-B02F-FE22CF91C3A5}" type="pres">
      <dgm:prSet presAssocID="{2F81679A-F17B-4118-80D7-5FDD5ADEC6E8}" presName="spaceRect" presStyleCnt="0"/>
      <dgm:spPr/>
    </dgm:pt>
    <dgm:pt modelId="{6B4D028C-E9DC-46D0-901D-ED678F935031}" type="pres">
      <dgm:prSet presAssocID="{2F81679A-F17B-4118-80D7-5FDD5ADEC6E8}" presName="textRect" presStyleLbl="revTx" presStyleIdx="2" presStyleCnt="3">
        <dgm:presLayoutVars>
          <dgm:chMax val="1"/>
          <dgm:chPref val="1"/>
        </dgm:presLayoutVars>
      </dgm:prSet>
      <dgm:spPr/>
    </dgm:pt>
  </dgm:ptLst>
  <dgm:cxnLst>
    <dgm:cxn modelId="{14207204-6F3B-4D23-8EBF-E0F61DC9E190}" type="presOf" srcId="{9EC816D3-D657-463D-ADAE-0D0A7942891B}" destId="{39D1F89C-8022-467B-8B08-09D026E24644}" srcOrd="0" destOrd="0" presId="urn:microsoft.com/office/officeart/2018/2/layout/IconCircleList"/>
    <dgm:cxn modelId="{7098151D-DEB1-4403-9FFD-5A70761F535C}" type="presOf" srcId="{C20926CE-B0D5-4678-B6D8-CF17A9BD375B}" destId="{D4BC2961-F9B0-402E-BDF0-E638A95775CF}" srcOrd="0" destOrd="0" presId="urn:microsoft.com/office/officeart/2018/2/layout/IconCircleList"/>
    <dgm:cxn modelId="{66B2B341-4FFF-4EB0-A931-D8304A8BDB16}" srcId="{23C5B636-1947-41B6-8D3F-D65CF7C56EED}" destId="{2F81679A-F17B-4118-80D7-5FDD5ADEC6E8}" srcOrd="2" destOrd="0" parTransId="{AC1DE1FE-151B-4986-8FCE-DF31455B6297}" sibTransId="{DAC5A617-2C5E-4F10-B326-4BFC69EA1EE9}"/>
    <dgm:cxn modelId="{FB200645-1E14-4575-86F4-23E5DF393B25}" type="presOf" srcId="{3A334128-87D7-4108-B4B1-31167FDF1B4C}" destId="{02A0D5F5-611C-46EC-93ED-90C34648BC6F}" srcOrd="0" destOrd="0" presId="urn:microsoft.com/office/officeart/2018/2/layout/IconCircleList"/>
    <dgm:cxn modelId="{77C7806D-44A1-47D4-A25C-BE3AB1A5A3C6}" type="presOf" srcId="{23C5B636-1947-41B6-8D3F-D65CF7C56EED}" destId="{9F73CFEE-2474-41C7-947D-D2573EA5BB85}" srcOrd="0" destOrd="0" presId="urn:microsoft.com/office/officeart/2018/2/layout/IconCircleList"/>
    <dgm:cxn modelId="{F2FB7053-477E-45AD-B827-E341877224A1}" type="presOf" srcId="{2F81679A-F17B-4118-80D7-5FDD5ADEC6E8}" destId="{6B4D028C-E9DC-46D0-901D-ED678F935031}" srcOrd="0" destOrd="0" presId="urn:microsoft.com/office/officeart/2018/2/layout/IconCircleList"/>
    <dgm:cxn modelId="{B0C20B8C-B6D8-4B90-ACCE-4A495407FB31}" srcId="{23C5B636-1947-41B6-8D3F-D65CF7C56EED}" destId="{BA1F5D52-187B-4628-9B8A-D620F60BE201}" srcOrd="0" destOrd="0" parTransId="{B972849B-F0DA-4107-BED9-B8F2BBB9C823}" sibTransId="{9EC816D3-D657-463D-ADAE-0D0A7942891B}"/>
    <dgm:cxn modelId="{9F8703DF-923F-43EC-9A41-5B590CF636F4}" type="presOf" srcId="{BA1F5D52-187B-4628-9B8A-D620F60BE201}" destId="{4762351D-6749-43F4-95FB-BC9CE5497FA4}" srcOrd="0" destOrd="0" presId="urn:microsoft.com/office/officeart/2018/2/layout/IconCircleList"/>
    <dgm:cxn modelId="{7E531CE5-DA11-47B6-8900-6CA7BD994C12}" srcId="{23C5B636-1947-41B6-8D3F-D65CF7C56EED}" destId="{C20926CE-B0D5-4678-B6D8-CF17A9BD375B}" srcOrd="1" destOrd="0" parTransId="{91AABC23-7007-424E-9510-C8C063B11E6A}" sibTransId="{3A334128-87D7-4108-B4B1-31167FDF1B4C}"/>
    <dgm:cxn modelId="{38E520B0-7DF8-43F9-B6BB-BEBBBD7A6086}" type="presParOf" srcId="{9F73CFEE-2474-41C7-947D-D2573EA5BB85}" destId="{C5FFD6C9-9FB0-4FA6-9D69-8A6B9BE27AD1}" srcOrd="0" destOrd="0" presId="urn:microsoft.com/office/officeart/2018/2/layout/IconCircleList"/>
    <dgm:cxn modelId="{01D0D1B0-5673-47FB-BBF4-8D7D6B1269AB}" type="presParOf" srcId="{C5FFD6C9-9FB0-4FA6-9D69-8A6B9BE27AD1}" destId="{A4229717-3829-4481-B477-000F34641F4F}" srcOrd="0" destOrd="0" presId="urn:microsoft.com/office/officeart/2018/2/layout/IconCircleList"/>
    <dgm:cxn modelId="{3D1D6A85-70B5-4E4C-AEC9-C5D902D020D9}" type="presParOf" srcId="{A4229717-3829-4481-B477-000F34641F4F}" destId="{3AF02BC0-7FF6-4F01-A048-B7B973782C34}" srcOrd="0" destOrd="0" presId="urn:microsoft.com/office/officeart/2018/2/layout/IconCircleList"/>
    <dgm:cxn modelId="{AC9A9534-877D-4004-A4B9-B47ED91E60BD}" type="presParOf" srcId="{A4229717-3829-4481-B477-000F34641F4F}" destId="{3A627161-E309-4181-98D8-972D9216BD9B}" srcOrd="1" destOrd="0" presId="urn:microsoft.com/office/officeart/2018/2/layout/IconCircleList"/>
    <dgm:cxn modelId="{1808F2AF-B8CA-4794-823E-5EF1CCD9EC54}" type="presParOf" srcId="{A4229717-3829-4481-B477-000F34641F4F}" destId="{A52D6263-3F92-41AB-BA27-5BA4E5F910B2}" srcOrd="2" destOrd="0" presId="urn:microsoft.com/office/officeart/2018/2/layout/IconCircleList"/>
    <dgm:cxn modelId="{E5639917-76B4-472F-93FE-68CC99986E99}" type="presParOf" srcId="{A4229717-3829-4481-B477-000F34641F4F}" destId="{4762351D-6749-43F4-95FB-BC9CE5497FA4}" srcOrd="3" destOrd="0" presId="urn:microsoft.com/office/officeart/2018/2/layout/IconCircleList"/>
    <dgm:cxn modelId="{2E903DFC-B047-410A-872E-3D27879C544A}" type="presParOf" srcId="{C5FFD6C9-9FB0-4FA6-9D69-8A6B9BE27AD1}" destId="{39D1F89C-8022-467B-8B08-09D026E24644}" srcOrd="1" destOrd="0" presId="urn:microsoft.com/office/officeart/2018/2/layout/IconCircleList"/>
    <dgm:cxn modelId="{E40C00A8-ECCF-4F86-BBE7-FA782DBD47AB}" type="presParOf" srcId="{C5FFD6C9-9FB0-4FA6-9D69-8A6B9BE27AD1}" destId="{00FA6209-B1DF-4FFD-A8AA-40A685613041}" srcOrd="2" destOrd="0" presId="urn:microsoft.com/office/officeart/2018/2/layout/IconCircleList"/>
    <dgm:cxn modelId="{73F9DB18-F778-44D5-AB49-7F89A3197E5F}" type="presParOf" srcId="{00FA6209-B1DF-4FFD-A8AA-40A685613041}" destId="{66C3719C-DDE0-4CDB-ABC2-0087A0D54D5A}" srcOrd="0" destOrd="0" presId="urn:microsoft.com/office/officeart/2018/2/layout/IconCircleList"/>
    <dgm:cxn modelId="{9C9B9CB4-35AB-481B-808D-DFF9D9C04CA0}" type="presParOf" srcId="{00FA6209-B1DF-4FFD-A8AA-40A685613041}" destId="{D7C66D15-CCC4-489E-864C-4549A124D7CD}" srcOrd="1" destOrd="0" presId="urn:microsoft.com/office/officeart/2018/2/layout/IconCircleList"/>
    <dgm:cxn modelId="{F01A30EC-389D-40B3-914A-E1645CBD6EBA}" type="presParOf" srcId="{00FA6209-B1DF-4FFD-A8AA-40A685613041}" destId="{DA6147E0-4432-44D1-A8D8-78565FAF4103}" srcOrd="2" destOrd="0" presId="urn:microsoft.com/office/officeart/2018/2/layout/IconCircleList"/>
    <dgm:cxn modelId="{63B26C99-CF22-4901-A976-316DA032A033}" type="presParOf" srcId="{00FA6209-B1DF-4FFD-A8AA-40A685613041}" destId="{D4BC2961-F9B0-402E-BDF0-E638A95775CF}" srcOrd="3" destOrd="0" presId="urn:microsoft.com/office/officeart/2018/2/layout/IconCircleList"/>
    <dgm:cxn modelId="{D02C7884-FBB9-4F85-BCD3-EC073AF4561C}" type="presParOf" srcId="{C5FFD6C9-9FB0-4FA6-9D69-8A6B9BE27AD1}" destId="{02A0D5F5-611C-46EC-93ED-90C34648BC6F}" srcOrd="3" destOrd="0" presId="urn:microsoft.com/office/officeart/2018/2/layout/IconCircleList"/>
    <dgm:cxn modelId="{7079AE1C-3EFC-4DB7-8F06-9A2B2CC35702}" type="presParOf" srcId="{C5FFD6C9-9FB0-4FA6-9D69-8A6B9BE27AD1}" destId="{EC9F704F-EE10-4B87-8502-7C1E17DDB11B}" srcOrd="4" destOrd="0" presId="urn:microsoft.com/office/officeart/2018/2/layout/IconCircleList"/>
    <dgm:cxn modelId="{97CF4A02-2193-437E-AA74-E1754629853E}" type="presParOf" srcId="{EC9F704F-EE10-4B87-8502-7C1E17DDB11B}" destId="{A6053700-9E63-4684-B2F9-0391DF785D40}" srcOrd="0" destOrd="0" presId="urn:microsoft.com/office/officeart/2018/2/layout/IconCircleList"/>
    <dgm:cxn modelId="{2F1D5164-A361-42C5-8314-C22EDA70D38A}" type="presParOf" srcId="{EC9F704F-EE10-4B87-8502-7C1E17DDB11B}" destId="{4B49C8ED-7B46-4D59-92B3-B6DCC7A08119}" srcOrd="1" destOrd="0" presId="urn:microsoft.com/office/officeart/2018/2/layout/IconCircleList"/>
    <dgm:cxn modelId="{FB62121B-98BD-4194-AE81-6BC9141DCFD9}" type="presParOf" srcId="{EC9F704F-EE10-4B87-8502-7C1E17DDB11B}" destId="{4B431D3B-4160-498F-B02F-FE22CF91C3A5}" srcOrd="2" destOrd="0" presId="urn:microsoft.com/office/officeart/2018/2/layout/IconCircleList"/>
    <dgm:cxn modelId="{5225F298-A0B2-4615-A805-F99A6DABC2ED}" type="presParOf" srcId="{EC9F704F-EE10-4B87-8502-7C1E17DDB11B}" destId="{6B4D028C-E9DC-46D0-901D-ED678F935031}"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BDCC8-668C-4072-B1F3-3ED56DC9F68A}" type="doc">
      <dgm:prSet loTypeId="urn:microsoft.com/office/officeart/2005/8/layout/venn1" loCatId="relationship" qsTypeId="urn:microsoft.com/office/officeart/2005/8/quickstyle/simple1" qsCatId="simple" csTypeId="urn:microsoft.com/office/officeart/2005/8/colors/accent1_2" csCatId="accent1" phldr="1"/>
      <dgm:spPr/>
    </dgm:pt>
    <dgm:pt modelId="{45BCFB3F-022D-4CBE-9763-0FD58E6BFE47}">
      <dgm:prSet phldrT="[Text]"/>
      <dgm:spPr>
        <a:solidFill>
          <a:srgbClr val="414FF4">
            <a:alpha val="50000"/>
          </a:srgbClr>
        </a:solidFill>
      </dgm:spPr>
      <dgm:t>
        <a:bodyPr/>
        <a:lstStyle/>
        <a:p>
          <a:r>
            <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Visit time on Starbuck shop</a:t>
          </a:r>
          <a:endParaRPr lang="en-US" dirty="0">
            <a:solidFill>
              <a:schemeClr val="tx1"/>
            </a:solidFill>
          </a:endParaRPr>
        </a:p>
      </dgm:t>
    </dgm:pt>
    <dgm:pt modelId="{C13AEC82-9FEA-433B-98BA-359D26FA22A3}" type="parTrans" cxnId="{D53A53A4-A2B3-4CC1-991C-311DD80E4B9B}">
      <dgm:prSet/>
      <dgm:spPr/>
      <dgm:t>
        <a:bodyPr/>
        <a:lstStyle/>
        <a:p>
          <a:endParaRPr lang="en-US">
            <a:solidFill>
              <a:schemeClr val="tx1"/>
            </a:solidFill>
          </a:endParaRPr>
        </a:p>
      </dgm:t>
    </dgm:pt>
    <dgm:pt modelId="{EE255593-2C59-4347-952D-386E4B7C93BA}" type="sibTrans" cxnId="{D53A53A4-A2B3-4CC1-991C-311DD80E4B9B}">
      <dgm:prSet/>
      <dgm:spPr/>
      <dgm:t>
        <a:bodyPr/>
        <a:lstStyle/>
        <a:p>
          <a:endParaRPr lang="en-US">
            <a:solidFill>
              <a:schemeClr val="tx1"/>
            </a:solidFill>
          </a:endParaRPr>
        </a:p>
      </dgm:t>
    </dgm:pt>
    <dgm:pt modelId="{038B6D06-FE81-4626-AFC6-65F4F50F9DA2}">
      <dgm:prSet phldrT="[Text]"/>
      <dgm:spPr>
        <a:solidFill>
          <a:srgbClr val="FF0280">
            <a:alpha val="50000"/>
          </a:srgbClr>
        </a:solidFill>
      </dgm:spPr>
      <dgm:t>
        <a:bodyPr/>
        <a:lstStyle/>
        <a:p>
          <a:r>
            <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Price rate per 1 visit Starbuck shop</a:t>
          </a:r>
          <a:endParaRPr lang="en-US" dirty="0">
            <a:solidFill>
              <a:schemeClr val="tx1"/>
            </a:solidFill>
          </a:endParaRPr>
        </a:p>
      </dgm:t>
    </dgm:pt>
    <dgm:pt modelId="{DB5EBF0C-E09A-4B84-88C5-15F6268985B8}" type="parTrans" cxnId="{544AA793-D2F9-4FA6-B774-276D76A939EA}">
      <dgm:prSet/>
      <dgm:spPr/>
      <dgm:t>
        <a:bodyPr/>
        <a:lstStyle/>
        <a:p>
          <a:endParaRPr lang="en-US">
            <a:solidFill>
              <a:schemeClr val="tx1"/>
            </a:solidFill>
          </a:endParaRPr>
        </a:p>
      </dgm:t>
    </dgm:pt>
    <dgm:pt modelId="{1A1FE6F0-BDE2-40CA-8F4C-AD69267C0612}" type="sibTrans" cxnId="{544AA793-D2F9-4FA6-B774-276D76A939EA}">
      <dgm:prSet/>
      <dgm:spPr/>
      <dgm:t>
        <a:bodyPr/>
        <a:lstStyle/>
        <a:p>
          <a:endParaRPr lang="en-US">
            <a:solidFill>
              <a:schemeClr val="tx1"/>
            </a:solidFill>
          </a:endParaRPr>
        </a:p>
      </dgm:t>
    </dgm:pt>
    <dgm:pt modelId="{BFD177A6-7494-4F5F-82BF-5A893E069EAB}">
      <dgm:prSet phldrT="[Text]"/>
      <dgm:spPr/>
      <dgm:t>
        <a:bodyPr/>
        <a:lstStyle/>
        <a:p>
          <a:r>
            <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Membership card</a:t>
          </a:r>
          <a:endParaRPr lang="en-US" dirty="0">
            <a:solidFill>
              <a:schemeClr val="tx1"/>
            </a:solidFill>
          </a:endParaRPr>
        </a:p>
      </dgm:t>
    </dgm:pt>
    <dgm:pt modelId="{7043FE12-E85C-4840-964C-7276F161EA2C}" type="parTrans" cxnId="{59FC21D8-A11E-4318-A1EC-E771B3CE3734}">
      <dgm:prSet/>
      <dgm:spPr/>
      <dgm:t>
        <a:bodyPr/>
        <a:lstStyle/>
        <a:p>
          <a:endParaRPr lang="en-US">
            <a:solidFill>
              <a:schemeClr val="tx1"/>
            </a:solidFill>
          </a:endParaRPr>
        </a:p>
      </dgm:t>
    </dgm:pt>
    <dgm:pt modelId="{CA2DE46B-33A7-4336-B4A3-19D6D5BB524E}" type="sibTrans" cxnId="{59FC21D8-A11E-4318-A1EC-E771B3CE3734}">
      <dgm:prSet/>
      <dgm:spPr/>
      <dgm:t>
        <a:bodyPr/>
        <a:lstStyle/>
        <a:p>
          <a:endParaRPr lang="en-US">
            <a:solidFill>
              <a:schemeClr val="tx1"/>
            </a:solidFill>
          </a:endParaRPr>
        </a:p>
      </dgm:t>
    </dgm:pt>
    <dgm:pt modelId="{E2EF7537-85B4-4A32-B70D-6643E47C3490}">
      <dgm:prSet phldrT="[Text]"/>
      <dgm:spPr/>
      <dgm:t>
        <a:bodyPr/>
        <a:lstStyle/>
        <a:p>
          <a:r>
            <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Income per head</a:t>
          </a:r>
          <a:endParaRPr lang="en-US" dirty="0">
            <a:solidFill>
              <a:schemeClr val="tx1"/>
            </a:solidFill>
          </a:endParaRPr>
        </a:p>
      </dgm:t>
    </dgm:pt>
    <dgm:pt modelId="{75C262A8-6C6C-4BCE-8CAC-A54D985E79B7}" type="parTrans" cxnId="{B0D4F458-58B4-44B0-B86E-5C08DF7AA028}">
      <dgm:prSet/>
      <dgm:spPr/>
      <dgm:t>
        <a:bodyPr/>
        <a:lstStyle/>
        <a:p>
          <a:endParaRPr lang="en-US">
            <a:solidFill>
              <a:schemeClr val="tx1"/>
            </a:solidFill>
          </a:endParaRPr>
        </a:p>
      </dgm:t>
    </dgm:pt>
    <dgm:pt modelId="{0B396ECD-802D-4100-A82B-75B8638BFFF1}" type="sibTrans" cxnId="{B0D4F458-58B4-44B0-B86E-5C08DF7AA028}">
      <dgm:prSet/>
      <dgm:spPr/>
      <dgm:t>
        <a:bodyPr/>
        <a:lstStyle/>
        <a:p>
          <a:endParaRPr lang="en-US">
            <a:solidFill>
              <a:schemeClr val="tx1"/>
            </a:solidFill>
          </a:endParaRPr>
        </a:p>
      </dgm:t>
    </dgm:pt>
    <dgm:pt modelId="{6E99365B-E176-4A4C-9A96-A3F0E2A68BF8}">
      <dgm:prSet phldrT="[Text]"/>
      <dgm:spPr>
        <a:solidFill>
          <a:srgbClr val="FF0280">
            <a:alpha val="50000"/>
          </a:srgbClr>
        </a:solidFill>
      </dgm:spPr>
      <dgm:t>
        <a:bodyPr/>
        <a:lstStyle/>
        <a:p>
          <a:r>
            <a:rPr kumimoji="0" lang="en-US" b="0" i="0" u="none" strike="noStrike" cap="none" normalizeH="0" baseline="0">
              <a:ln>
                <a:noFill/>
              </a:ln>
              <a:solidFill>
                <a:schemeClr val="tx1"/>
              </a:solidFill>
              <a:effectLst/>
              <a:latin typeface="Arial" panose="020B0604020202020204" pitchFamily="34" charset="0"/>
              <a:cs typeface="Arial" panose="020B0604020202020204" pitchFamily="34" charset="0"/>
            </a:rPr>
            <a:t>Time you spend on Starbuck shop per 1 round</a:t>
          </a:r>
          <a:endParaRPr lang="en-US" dirty="0">
            <a:solidFill>
              <a:schemeClr val="tx1"/>
            </a:solidFill>
          </a:endParaRPr>
        </a:p>
      </dgm:t>
    </dgm:pt>
    <dgm:pt modelId="{5EEBF3E3-BC9D-4CF1-B757-B898E0C949D5}" type="parTrans" cxnId="{8353E32E-24A0-40F2-8602-A2794E55670C}">
      <dgm:prSet/>
      <dgm:spPr/>
      <dgm:t>
        <a:bodyPr/>
        <a:lstStyle/>
        <a:p>
          <a:endParaRPr lang="th-TH">
            <a:solidFill>
              <a:schemeClr val="tx1"/>
            </a:solidFill>
          </a:endParaRPr>
        </a:p>
      </dgm:t>
    </dgm:pt>
    <dgm:pt modelId="{7015A260-ECA0-4C5F-921C-08346251EC93}" type="sibTrans" cxnId="{8353E32E-24A0-40F2-8602-A2794E55670C}">
      <dgm:prSet/>
      <dgm:spPr/>
      <dgm:t>
        <a:bodyPr/>
        <a:lstStyle/>
        <a:p>
          <a:endParaRPr lang="th-TH">
            <a:solidFill>
              <a:schemeClr val="tx1"/>
            </a:solidFill>
          </a:endParaRPr>
        </a:p>
      </dgm:t>
    </dgm:pt>
    <dgm:pt modelId="{95397625-95D7-4D01-81E7-4320E7A674D1}" type="pres">
      <dgm:prSet presAssocID="{B7EBDCC8-668C-4072-B1F3-3ED56DC9F68A}" presName="compositeShape" presStyleCnt="0">
        <dgm:presLayoutVars>
          <dgm:chMax val="7"/>
          <dgm:dir/>
          <dgm:resizeHandles val="exact"/>
        </dgm:presLayoutVars>
      </dgm:prSet>
      <dgm:spPr/>
    </dgm:pt>
    <dgm:pt modelId="{3D4FF98C-45BD-43D2-AA78-728126EB555E}" type="pres">
      <dgm:prSet presAssocID="{45BCFB3F-022D-4CBE-9763-0FD58E6BFE47}" presName="circ1" presStyleLbl="vennNode1" presStyleIdx="0" presStyleCnt="5"/>
      <dgm:spPr>
        <a:solidFill>
          <a:schemeClr val="accent1">
            <a:lumMod val="50000"/>
            <a:alpha val="50000"/>
          </a:schemeClr>
        </a:solidFill>
      </dgm:spPr>
    </dgm:pt>
    <dgm:pt modelId="{028EBA50-F3B6-4AEC-86AF-2B777D906B99}" type="pres">
      <dgm:prSet presAssocID="{45BCFB3F-022D-4CBE-9763-0FD58E6BFE47}" presName="circ1Tx" presStyleLbl="revTx" presStyleIdx="0" presStyleCnt="0" custLinFactNeighborX="1015" custLinFactNeighborY="21571">
        <dgm:presLayoutVars>
          <dgm:chMax val="0"/>
          <dgm:chPref val="0"/>
          <dgm:bulletEnabled val="1"/>
        </dgm:presLayoutVars>
      </dgm:prSet>
      <dgm:spPr/>
    </dgm:pt>
    <dgm:pt modelId="{6409B427-5BB0-47C9-B821-4AE02388B8F8}" type="pres">
      <dgm:prSet presAssocID="{038B6D06-FE81-4626-AFC6-65F4F50F9DA2}" presName="circ2" presStyleLbl="vennNode1" presStyleIdx="1" presStyleCnt="5"/>
      <dgm:spPr>
        <a:solidFill>
          <a:schemeClr val="accent1">
            <a:alpha val="50000"/>
          </a:schemeClr>
        </a:solidFill>
        <a:ln>
          <a:solidFill>
            <a:schemeClr val="accent1"/>
          </a:solidFill>
        </a:ln>
      </dgm:spPr>
    </dgm:pt>
    <dgm:pt modelId="{CAAD3208-E81C-4E0B-BD85-2DD71BDF9AF3}" type="pres">
      <dgm:prSet presAssocID="{038B6D06-FE81-4626-AFC6-65F4F50F9DA2}" presName="circ2Tx" presStyleLbl="revTx" presStyleIdx="0" presStyleCnt="0" custScaleX="142385" custLinFactNeighborX="-2241" custLinFactNeighborY="12223">
        <dgm:presLayoutVars>
          <dgm:chMax val="0"/>
          <dgm:chPref val="0"/>
          <dgm:bulletEnabled val="1"/>
        </dgm:presLayoutVars>
      </dgm:prSet>
      <dgm:spPr/>
    </dgm:pt>
    <dgm:pt modelId="{FB18ACCF-9822-47FD-910A-E4BECF7F229A}" type="pres">
      <dgm:prSet presAssocID="{6E99365B-E176-4A4C-9A96-A3F0E2A68BF8}" presName="circ3" presStyleLbl="vennNode1" presStyleIdx="2" presStyleCnt="5"/>
      <dgm:spPr>
        <a:solidFill>
          <a:schemeClr val="accent6">
            <a:alpha val="50000"/>
          </a:schemeClr>
        </a:solidFill>
      </dgm:spPr>
    </dgm:pt>
    <dgm:pt modelId="{0AA72A22-44D5-4C25-B44B-111C2C3E95C9}" type="pres">
      <dgm:prSet presAssocID="{6E99365B-E176-4A4C-9A96-A3F0E2A68BF8}" presName="circ3Tx" presStyleLbl="revTx" presStyleIdx="0" presStyleCnt="0">
        <dgm:presLayoutVars>
          <dgm:chMax val="0"/>
          <dgm:chPref val="0"/>
          <dgm:bulletEnabled val="1"/>
        </dgm:presLayoutVars>
      </dgm:prSet>
      <dgm:spPr/>
    </dgm:pt>
    <dgm:pt modelId="{1422F2B8-5DB1-486B-909D-544EAA7328F1}" type="pres">
      <dgm:prSet presAssocID="{BFD177A6-7494-4F5F-82BF-5A893E069EAB}" presName="circ4" presStyleLbl="vennNode1" presStyleIdx="3" presStyleCnt="5"/>
      <dgm:spPr>
        <a:solidFill>
          <a:srgbClr val="FF0000">
            <a:alpha val="50000"/>
          </a:srgbClr>
        </a:solidFill>
      </dgm:spPr>
    </dgm:pt>
    <dgm:pt modelId="{4C345B70-F0B3-4808-A4EF-EAFA11117558}" type="pres">
      <dgm:prSet presAssocID="{BFD177A6-7494-4F5F-82BF-5A893E069EAB}" presName="circ4Tx" presStyleLbl="revTx" presStyleIdx="0" presStyleCnt="0">
        <dgm:presLayoutVars>
          <dgm:chMax val="0"/>
          <dgm:chPref val="0"/>
          <dgm:bulletEnabled val="1"/>
        </dgm:presLayoutVars>
      </dgm:prSet>
      <dgm:spPr/>
    </dgm:pt>
    <dgm:pt modelId="{8F62B1E4-069E-4CC5-9A10-89FC337240BA}" type="pres">
      <dgm:prSet presAssocID="{E2EF7537-85B4-4A32-B70D-6643E47C3490}" presName="circ5" presStyleLbl="vennNode1" presStyleIdx="4" presStyleCnt="5"/>
      <dgm:spPr>
        <a:solidFill>
          <a:schemeClr val="accent2">
            <a:alpha val="50000"/>
          </a:schemeClr>
        </a:solidFill>
      </dgm:spPr>
    </dgm:pt>
    <dgm:pt modelId="{43A772F7-D7B4-48B9-8008-240541BCB8C0}" type="pres">
      <dgm:prSet presAssocID="{E2EF7537-85B4-4A32-B70D-6643E47C3490}" presName="circ5Tx" presStyleLbl="revTx" presStyleIdx="0" presStyleCnt="0">
        <dgm:presLayoutVars>
          <dgm:chMax val="0"/>
          <dgm:chPref val="0"/>
          <dgm:bulletEnabled val="1"/>
        </dgm:presLayoutVars>
      </dgm:prSet>
      <dgm:spPr/>
    </dgm:pt>
  </dgm:ptLst>
  <dgm:cxnLst>
    <dgm:cxn modelId="{18023415-FBE7-4D00-9F37-53CB1625BAA7}" type="presOf" srcId="{B7EBDCC8-668C-4072-B1F3-3ED56DC9F68A}" destId="{95397625-95D7-4D01-81E7-4320E7A674D1}" srcOrd="0" destOrd="0" presId="urn:microsoft.com/office/officeart/2005/8/layout/venn1"/>
    <dgm:cxn modelId="{B50BAB15-2D53-41F5-8B67-D55475AB118B}" type="presOf" srcId="{038B6D06-FE81-4626-AFC6-65F4F50F9DA2}" destId="{CAAD3208-E81C-4E0B-BD85-2DD71BDF9AF3}" srcOrd="0" destOrd="0" presId="urn:microsoft.com/office/officeart/2005/8/layout/venn1"/>
    <dgm:cxn modelId="{8353E32E-24A0-40F2-8602-A2794E55670C}" srcId="{B7EBDCC8-668C-4072-B1F3-3ED56DC9F68A}" destId="{6E99365B-E176-4A4C-9A96-A3F0E2A68BF8}" srcOrd="2" destOrd="0" parTransId="{5EEBF3E3-BC9D-4CF1-B757-B898E0C949D5}" sibTransId="{7015A260-ECA0-4C5F-921C-08346251EC93}"/>
    <dgm:cxn modelId="{207C8273-E0DB-48A3-86A8-DD55D3DE58D2}" type="presOf" srcId="{BFD177A6-7494-4F5F-82BF-5A893E069EAB}" destId="{4C345B70-F0B3-4808-A4EF-EAFA11117558}" srcOrd="0" destOrd="0" presId="urn:microsoft.com/office/officeart/2005/8/layout/venn1"/>
    <dgm:cxn modelId="{1DADF473-9D50-4AB5-8BD8-BBFEEE04B6CB}" type="presOf" srcId="{E2EF7537-85B4-4A32-B70D-6643E47C3490}" destId="{43A772F7-D7B4-48B9-8008-240541BCB8C0}" srcOrd="0" destOrd="0" presId="urn:microsoft.com/office/officeart/2005/8/layout/venn1"/>
    <dgm:cxn modelId="{B0D4F458-58B4-44B0-B86E-5C08DF7AA028}" srcId="{B7EBDCC8-668C-4072-B1F3-3ED56DC9F68A}" destId="{E2EF7537-85B4-4A32-B70D-6643E47C3490}" srcOrd="4" destOrd="0" parTransId="{75C262A8-6C6C-4BCE-8CAC-A54D985E79B7}" sibTransId="{0B396ECD-802D-4100-A82B-75B8638BFFF1}"/>
    <dgm:cxn modelId="{544AA793-D2F9-4FA6-B774-276D76A939EA}" srcId="{B7EBDCC8-668C-4072-B1F3-3ED56DC9F68A}" destId="{038B6D06-FE81-4626-AFC6-65F4F50F9DA2}" srcOrd="1" destOrd="0" parTransId="{DB5EBF0C-E09A-4B84-88C5-15F6268985B8}" sibTransId="{1A1FE6F0-BDE2-40CA-8F4C-AD69267C0612}"/>
    <dgm:cxn modelId="{D53A53A4-A2B3-4CC1-991C-311DD80E4B9B}" srcId="{B7EBDCC8-668C-4072-B1F3-3ED56DC9F68A}" destId="{45BCFB3F-022D-4CBE-9763-0FD58E6BFE47}" srcOrd="0" destOrd="0" parTransId="{C13AEC82-9FEA-433B-98BA-359D26FA22A3}" sibTransId="{EE255593-2C59-4347-952D-386E4B7C93BA}"/>
    <dgm:cxn modelId="{CB1372B1-2107-4327-BFC6-DBAEB7E428A5}" type="presOf" srcId="{6E99365B-E176-4A4C-9A96-A3F0E2A68BF8}" destId="{0AA72A22-44D5-4C25-B44B-111C2C3E95C9}" srcOrd="0" destOrd="0" presId="urn:microsoft.com/office/officeart/2005/8/layout/venn1"/>
    <dgm:cxn modelId="{59FC21D8-A11E-4318-A1EC-E771B3CE3734}" srcId="{B7EBDCC8-668C-4072-B1F3-3ED56DC9F68A}" destId="{BFD177A6-7494-4F5F-82BF-5A893E069EAB}" srcOrd="3" destOrd="0" parTransId="{7043FE12-E85C-4840-964C-7276F161EA2C}" sibTransId="{CA2DE46B-33A7-4336-B4A3-19D6D5BB524E}"/>
    <dgm:cxn modelId="{A6C1E3FE-B988-47B7-94D4-90DF9218F0A2}" type="presOf" srcId="{45BCFB3F-022D-4CBE-9763-0FD58E6BFE47}" destId="{028EBA50-F3B6-4AEC-86AF-2B777D906B99}" srcOrd="0" destOrd="0" presId="urn:microsoft.com/office/officeart/2005/8/layout/venn1"/>
    <dgm:cxn modelId="{F85E3723-D37B-4A8A-B3A6-28BC3FC52B56}" type="presParOf" srcId="{95397625-95D7-4D01-81E7-4320E7A674D1}" destId="{3D4FF98C-45BD-43D2-AA78-728126EB555E}" srcOrd="0" destOrd="0" presId="urn:microsoft.com/office/officeart/2005/8/layout/venn1"/>
    <dgm:cxn modelId="{38D79824-D8BD-4929-8599-03097C83E569}" type="presParOf" srcId="{95397625-95D7-4D01-81E7-4320E7A674D1}" destId="{028EBA50-F3B6-4AEC-86AF-2B777D906B99}" srcOrd="1" destOrd="0" presId="urn:microsoft.com/office/officeart/2005/8/layout/venn1"/>
    <dgm:cxn modelId="{0C109F23-D3BF-470B-B31E-0988880E4F8E}" type="presParOf" srcId="{95397625-95D7-4D01-81E7-4320E7A674D1}" destId="{6409B427-5BB0-47C9-B821-4AE02388B8F8}" srcOrd="2" destOrd="0" presId="urn:microsoft.com/office/officeart/2005/8/layout/venn1"/>
    <dgm:cxn modelId="{C33BD07F-5AE8-40CD-AEB4-733B58D92B86}" type="presParOf" srcId="{95397625-95D7-4D01-81E7-4320E7A674D1}" destId="{CAAD3208-E81C-4E0B-BD85-2DD71BDF9AF3}" srcOrd="3" destOrd="0" presId="urn:microsoft.com/office/officeart/2005/8/layout/venn1"/>
    <dgm:cxn modelId="{7B6A5CA2-C715-4F91-AA1C-CACD57E85CF3}" type="presParOf" srcId="{95397625-95D7-4D01-81E7-4320E7A674D1}" destId="{FB18ACCF-9822-47FD-910A-E4BECF7F229A}" srcOrd="4" destOrd="0" presId="urn:microsoft.com/office/officeart/2005/8/layout/venn1"/>
    <dgm:cxn modelId="{A1ABEF23-EFCB-4472-9ED3-5DFBED19E264}" type="presParOf" srcId="{95397625-95D7-4D01-81E7-4320E7A674D1}" destId="{0AA72A22-44D5-4C25-B44B-111C2C3E95C9}" srcOrd="5" destOrd="0" presId="urn:microsoft.com/office/officeart/2005/8/layout/venn1"/>
    <dgm:cxn modelId="{9FCBEBC6-EEDE-418F-BBBF-0912788C525B}" type="presParOf" srcId="{95397625-95D7-4D01-81E7-4320E7A674D1}" destId="{1422F2B8-5DB1-486B-909D-544EAA7328F1}" srcOrd="6" destOrd="0" presId="urn:microsoft.com/office/officeart/2005/8/layout/venn1"/>
    <dgm:cxn modelId="{122CDA53-A5F6-4EB7-BF68-67EF1642CC73}" type="presParOf" srcId="{95397625-95D7-4D01-81E7-4320E7A674D1}" destId="{4C345B70-F0B3-4808-A4EF-EAFA11117558}" srcOrd="7" destOrd="0" presId="urn:microsoft.com/office/officeart/2005/8/layout/venn1"/>
    <dgm:cxn modelId="{6128D256-9ACE-4F0A-85D5-C4FB9AE2DA9D}" type="presParOf" srcId="{95397625-95D7-4D01-81E7-4320E7A674D1}" destId="{8F62B1E4-069E-4CC5-9A10-89FC337240BA}" srcOrd="8" destOrd="0" presId="urn:microsoft.com/office/officeart/2005/8/layout/venn1"/>
    <dgm:cxn modelId="{70D8913E-DFF7-44BB-B7DF-1C50482E35B0}" type="presParOf" srcId="{95397625-95D7-4D01-81E7-4320E7A674D1}" destId="{43A772F7-D7B4-48B9-8008-240541BCB8C0}"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02BC0-7FF6-4F01-A048-B7B973782C34}">
      <dsp:nvSpPr>
        <dsp:cNvPr id="0" name=""/>
        <dsp:cNvSpPr/>
      </dsp:nvSpPr>
      <dsp:spPr>
        <a:xfrm>
          <a:off x="331887" y="1525693"/>
          <a:ext cx="959498" cy="959498"/>
        </a:xfrm>
        <a:prstGeom prst="ellipse">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sp>
    <dsp:sp modelId="{3A627161-E309-4181-98D8-972D9216BD9B}">
      <dsp:nvSpPr>
        <dsp:cNvPr id="0" name=""/>
        <dsp:cNvSpPr/>
      </dsp:nvSpPr>
      <dsp:spPr>
        <a:xfrm>
          <a:off x="533382" y="1727188"/>
          <a:ext cx="556508" cy="556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62351D-6749-43F4-95FB-BC9CE5497FA4}">
      <dsp:nvSpPr>
        <dsp:cNvPr id="0" name=""/>
        <dsp:cNvSpPr/>
      </dsp:nvSpPr>
      <dsp:spPr>
        <a:xfrm>
          <a:off x="1416273" y="1525693"/>
          <a:ext cx="3385590" cy="9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Data Pre-Processing</a:t>
          </a:r>
        </a:p>
        <a:p>
          <a:pPr marL="0" lvl="0" indent="0" algn="l"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/Cleansing </a:t>
          </a:r>
        </a:p>
      </dsp:txBody>
      <dsp:txXfrm>
        <a:off x="1416273" y="1525693"/>
        <a:ext cx="3385590" cy="959498"/>
      </dsp:txXfrm>
    </dsp:sp>
    <dsp:sp modelId="{66C3719C-DDE0-4CDB-ABC2-0087A0D54D5A}">
      <dsp:nvSpPr>
        <dsp:cNvPr id="0" name=""/>
        <dsp:cNvSpPr/>
      </dsp:nvSpPr>
      <dsp:spPr>
        <a:xfrm>
          <a:off x="4714704" y="1525693"/>
          <a:ext cx="959498" cy="959498"/>
        </a:xfrm>
        <a:prstGeom prst="ellipse">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sp>
    <dsp:sp modelId="{D7C66D15-CCC4-489E-864C-4549A124D7CD}">
      <dsp:nvSpPr>
        <dsp:cNvPr id="0" name=""/>
        <dsp:cNvSpPr/>
      </dsp:nvSpPr>
      <dsp:spPr>
        <a:xfrm>
          <a:off x="4916198" y="1727188"/>
          <a:ext cx="556508" cy="556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C2961-F9B0-402E-BDF0-E638A95775CF}">
      <dsp:nvSpPr>
        <dsp:cNvPr id="0" name=""/>
        <dsp:cNvSpPr/>
      </dsp:nvSpPr>
      <dsp:spPr>
        <a:xfrm>
          <a:off x="5879808" y="1525693"/>
          <a:ext cx="2261673" cy="9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Machine learning selection/ train and test model</a:t>
          </a:r>
        </a:p>
      </dsp:txBody>
      <dsp:txXfrm>
        <a:off x="5879808" y="1525693"/>
        <a:ext cx="2261673" cy="959498"/>
      </dsp:txXfrm>
    </dsp:sp>
    <dsp:sp modelId="{A6053700-9E63-4684-B2F9-0391DF785D40}">
      <dsp:nvSpPr>
        <dsp:cNvPr id="0" name=""/>
        <dsp:cNvSpPr/>
      </dsp:nvSpPr>
      <dsp:spPr>
        <a:xfrm>
          <a:off x="8535562" y="1525693"/>
          <a:ext cx="959498" cy="959498"/>
        </a:xfrm>
        <a:prstGeom prst="ellipse">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sp>
    <dsp:sp modelId="{4B49C8ED-7B46-4D59-92B3-B6DCC7A08119}">
      <dsp:nvSpPr>
        <dsp:cNvPr id="0" name=""/>
        <dsp:cNvSpPr/>
      </dsp:nvSpPr>
      <dsp:spPr>
        <a:xfrm>
          <a:off x="8737056" y="1727188"/>
          <a:ext cx="556508" cy="5565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D028C-E9DC-46D0-901D-ED678F935031}">
      <dsp:nvSpPr>
        <dsp:cNvPr id="0" name=""/>
        <dsp:cNvSpPr/>
      </dsp:nvSpPr>
      <dsp:spPr>
        <a:xfrm>
          <a:off x="9700667" y="1525693"/>
          <a:ext cx="2261673" cy="9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Deployment to marketing team</a:t>
          </a:r>
        </a:p>
      </dsp:txBody>
      <dsp:txXfrm>
        <a:off x="9700667" y="1525693"/>
        <a:ext cx="2261673" cy="95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FF98C-45BD-43D2-AA78-728126EB555E}">
      <dsp:nvSpPr>
        <dsp:cNvPr id="0" name=""/>
        <dsp:cNvSpPr/>
      </dsp:nvSpPr>
      <dsp:spPr>
        <a:xfrm>
          <a:off x="1498815" y="773467"/>
          <a:ext cx="949872" cy="949872"/>
        </a:xfrm>
        <a:prstGeom prst="ellipse">
          <a:avLst/>
        </a:prstGeom>
        <a:solidFill>
          <a:schemeClr val="accent1">
            <a:lumMod val="5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28EBA50-F3B6-4AEC-86AF-2B777D906B99}">
      <dsp:nvSpPr>
        <dsp:cNvPr id="0" name=""/>
        <dsp:cNvSpPr/>
      </dsp:nvSpPr>
      <dsp:spPr>
        <a:xfrm>
          <a:off x="1434009" y="137573"/>
          <a:ext cx="1101851" cy="63777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kumimoji="0" lang="en-US" sz="1200" b="0" i="0" u="none" strike="noStrike" kern="1200" cap="none" normalizeH="0" baseline="0" dirty="0">
              <a:ln>
                <a:noFill/>
              </a:ln>
              <a:solidFill>
                <a:schemeClr val="tx1"/>
              </a:solidFill>
              <a:effectLst/>
              <a:latin typeface="Arial" panose="020B0604020202020204" pitchFamily="34" charset="0"/>
              <a:cs typeface="Arial" panose="020B0604020202020204" pitchFamily="34" charset="0"/>
            </a:rPr>
            <a:t>Visit time on Starbuck shop</a:t>
          </a:r>
          <a:endParaRPr lang="en-US" sz="1200" kern="1200" dirty="0">
            <a:solidFill>
              <a:schemeClr val="tx1"/>
            </a:solidFill>
          </a:endParaRPr>
        </a:p>
      </dsp:txBody>
      <dsp:txXfrm>
        <a:off x="1434009" y="137573"/>
        <a:ext cx="1101851" cy="637771"/>
      </dsp:txXfrm>
    </dsp:sp>
    <dsp:sp modelId="{6409B427-5BB0-47C9-B821-4AE02388B8F8}">
      <dsp:nvSpPr>
        <dsp:cNvPr id="0" name=""/>
        <dsp:cNvSpPr/>
      </dsp:nvSpPr>
      <dsp:spPr>
        <a:xfrm>
          <a:off x="1860147" y="1035903"/>
          <a:ext cx="949872" cy="949872"/>
        </a:xfrm>
        <a:prstGeom prst="ellipse">
          <a:avLst/>
        </a:prstGeom>
        <a:solidFill>
          <a:schemeClr val="accent1">
            <a:alpha val="5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AAD3208-E81C-4E0B-BD85-2DD71BDF9AF3}">
      <dsp:nvSpPr>
        <dsp:cNvPr id="0" name=""/>
        <dsp:cNvSpPr/>
      </dsp:nvSpPr>
      <dsp:spPr>
        <a:xfrm>
          <a:off x="2654137" y="925904"/>
          <a:ext cx="1406574" cy="6920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kumimoji="0" lang="en-US" sz="1200" b="0" i="0" u="none" strike="noStrike" kern="1200" cap="none" normalizeH="0" baseline="0" dirty="0">
              <a:ln>
                <a:noFill/>
              </a:ln>
              <a:solidFill>
                <a:schemeClr val="tx1"/>
              </a:solidFill>
              <a:effectLst/>
              <a:latin typeface="Arial" panose="020B0604020202020204" pitchFamily="34" charset="0"/>
              <a:cs typeface="Arial" panose="020B0604020202020204" pitchFamily="34" charset="0"/>
            </a:rPr>
            <a:t>Price rate per 1 visit Starbuck shop</a:t>
          </a:r>
          <a:endParaRPr lang="en-US" sz="1200" kern="1200" dirty="0">
            <a:solidFill>
              <a:schemeClr val="tx1"/>
            </a:solidFill>
          </a:endParaRPr>
        </a:p>
      </dsp:txBody>
      <dsp:txXfrm>
        <a:off x="2654137" y="925904"/>
        <a:ext cx="1406574" cy="692049"/>
      </dsp:txXfrm>
    </dsp:sp>
    <dsp:sp modelId="{FB18ACCF-9822-47FD-910A-E4BECF7F229A}">
      <dsp:nvSpPr>
        <dsp:cNvPr id="0" name=""/>
        <dsp:cNvSpPr/>
      </dsp:nvSpPr>
      <dsp:spPr>
        <a:xfrm>
          <a:off x="1722225" y="1460903"/>
          <a:ext cx="949872" cy="949872"/>
        </a:xfrm>
        <a:prstGeom prst="ellipse">
          <a:avLst/>
        </a:prstGeom>
        <a:solidFill>
          <a:schemeClr val="accent6">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AA72A22-44D5-4C25-B44B-111C2C3E95C9}">
      <dsp:nvSpPr>
        <dsp:cNvPr id="0" name=""/>
        <dsp:cNvSpPr/>
      </dsp:nvSpPr>
      <dsp:spPr>
        <a:xfrm>
          <a:off x="2733649" y="2021871"/>
          <a:ext cx="987867" cy="6920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kumimoji="0" lang="en-US" sz="1200" b="0" i="0" u="none" strike="noStrike" kern="1200" cap="none" normalizeH="0" baseline="0">
              <a:ln>
                <a:noFill/>
              </a:ln>
              <a:solidFill>
                <a:schemeClr val="tx1"/>
              </a:solidFill>
              <a:effectLst/>
              <a:latin typeface="Arial" panose="020B0604020202020204" pitchFamily="34" charset="0"/>
              <a:cs typeface="Arial" panose="020B0604020202020204" pitchFamily="34" charset="0"/>
            </a:rPr>
            <a:t>Time you spend on Starbuck shop per 1 round</a:t>
          </a:r>
          <a:endParaRPr lang="en-US" sz="1200" kern="1200" dirty="0">
            <a:solidFill>
              <a:schemeClr val="tx1"/>
            </a:solidFill>
          </a:endParaRPr>
        </a:p>
      </dsp:txBody>
      <dsp:txXfrm>
        <a:off x="2733649" y="2021871"/>
        <a:ext cx="987867" cy="692049"/>
      </dsp:txXfrm>
    </dsp:sp>
    <dsp:sp modelId="{1422F2B8-5DB1-486B-909D-544EAA7328F1}">
      <dsp:nvSpPr>
        <dsp:cNvPr id="0" name=""/>
        <dsp:cNvSpPr/>
      </dsp:nvSpPr>
      <dsp:spPr>
        <a:xfrm>
          <a:off x="1275405" y="1460903"/>
          <a:ext cx="949872" cy="949872"/>
        </a:xfrm>
        <a:prstGeom prst="ellipse">
          <a:avLst/>
        </a:prstGeom>
        <a:solidFill>
          <a:srgbClr val="FF0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C345B70-F0B3-4808-A4EF-EAFA11117558}">
      <dsp:nvSpPr>
        <dsp:cNvPr id="0" name=""/>
        <dsp:cNvSpPr/>
      </dsp:nvSpPr>
      <dsp:spPr>
        <a:xfrm>
          <a:off x="225986" y="2021871"/>
          <a:ext cx="987867" cy="6920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kumimoji="0" lang="en-US" sz="1200" b="0" i="0" u="none" strike="noStrike" kern="1200" cap="none" normalizeH="0" baseline="0" dirty="0">
              <a:ln>
                <a:noFill/>
              </a:ln>
              <a:solidFill>
                <a:schemeClr val="tx1"/>
              </a:solidFill>
              <a:effectLst/>
              <a:latin typeface="Arial" panose="020B0604020202020204" pitchFamily="34" charset="0"/>
              <a:cs typeface="Arial" panose="020B0604020202020204" pitchFamily="34" charset="0"/>
            </a:rPr>
            <a:t>Membership card</a:t>
          </a:r>
          <a:endParaRPr lang="en-US" sz="1200" kern="1200" dirty="0">
            <a:solidFill>
              <a:schemeClr val="tx1"/>
            </a:solidFill>
          </a:endParaRPr>
        </a:p>
      </dsp:txBody>
      <dsp:txXfrm>
        <a:off x="225986" y="2021871"/>
        <a:ext cx="987867" cy="692049"/>
      </dsp:txXfrm>
    </dsp:sp>
    <dsp:sp modelId="{8F62B1E4-069E-4CC5-9A10-89FC337240BA}">
      <dsp:nvSpPr>
        <dsp:cNvPr id="0" name=""/>
        <dsp:cNvSpPr/>
      </dsp:nvSpPr>
      <dsp:spPr>
        <a:xfrm>
          <a:off x="1137484" y="1035903"/>
          <a:ext cx="949872" cy="949872"/>
        </a:xfrm>
        <a:prstGeom prst="ellipse">
          <a:avLst/>
        </a:prstGeom>
        <a:solidFill>
          <a:schemeClr val="accent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3A772F7-D7B4-48B9-8008-240541BCB8C0}">
      <dsp:nvSpPr>
        <dsp:cNvPr id="0" name=""/>
        <dsp:cNvSpPr/>
      </dsp:nvSpPr>
      <dsp:spPr>
        <a:xfrm>
          <a:off x="74007" y="841315"/>
          <a:ext cx="987867" cy="6920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kumimoji="0" lang="en-US" sz="1200" b="0" i="0" u="none" strike="noStrike" kern="1200" cap="none" normalizeH="0" baseline="0" dirty="0">
              <a:ln>
                <a:noFill/>
              </a:ln>
              <a:solidFill>
                <a:schemeClr val="tx1"/>
              </a:solidFill>
              <a:effectLst/>
              <a:latin typeface="Arial" panose="020B0604020202020204" pitchFamily="34" charset="0"/>
              <a:cs typeface="Arial" panose="020B0604020202020204" pitchFamily="34" charset="0"/>
            </a:rPr>
            <a:t>Income per head</a:t>
          </a:r>
          <a:endParaRPr lang="en-US" sz="1200" kern="1200" dirty="0">
            <a:solidFill>
              <a:schemeClr val="tx1"/>
            </a:solidFill>
          </a:endParaRPr>
        </a:p>
      </dsp:txBody>
      <dsp:txXfrm>
        <a:off x="74007" y="841315"/>
        <a:ext cx="987867" cy="69204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8A954-5570-44B5-861C-BE2950BF35C7}" type="datetimeFigureOut">
              <a:rPr lang="th-TH" smtClean="0"/>
              <a:t>25/11/63</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5A2DA-ECD2-46FD-9040-977D6FFD9D42}" type="slidenum">
              <a:rPr lang="th-TH" smtClean="0"/>
              <a:t>‹#›</a:t>
            </a:fld>
            <a:endParaRPr lang="th-TH"/>
          </a:p>
        </p:txBody>
      </p:sp>
    </p:spTree>
    <p:extLst>
      <p:ext uri="{BB962C8B-B14F-4D97-AF65-F5344CB8AC3E}">
        <p14:creationId xmlns:p14="http://schemas.microsoft.com/office/powerpoint/2010/main" val="3087985803"/>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chose a data set developed by IBM data scientist, the data contained over 35 employee feature categories to which I reduced down to 20 comprehensive categories.</a:t>
            </a:r>
          </a:p>
          <a:p>
            <a:pPr marL="0" lvl="0" indent="0" algn="l" rtl="0">
              <a:spcBef>
                <a:spcPts val="0"/>
              </a:spcBef>
              <a:spcAft>
                <a:spcPts val="0"/>
              </a:spcAft>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7</a:t>
            </a:fld>
            <a:endParaRPr lang="en-US"/>
          </a:p>
        </p:txBody>
      </p:sp>
    </p:spTree>
    <p:extLst>
      <p:ext uri="{BB962C8B-B14F-4D97-AF65-F5344CB8AC3E}">
        <p14:creationId xmlns:p14="http://schemas.microsoft.com/office/powerpoint/2010/main" val="98141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8</a:t>
            </a:fld>
            <a:endParaRPr lang="en-US"/>
          </a:p>
        </p:txBody>
      </p:sp>
    </p:spTree>
    <p:extLst>
      <p:ext uri="{BB962C8B-B14F-4D97-AF65-F5344CB8AC3E}">
        <p14:creationId xmlns:p14="http://schemas.microsoft.com/office/powerpoint/2010/main" val="1182654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9</a:t>
            </a:fld>
            <a:endParaRPr lang="en-US"/>
          </a:p>
        </p:txBody>
      </p:sp>
    </p:spTree>
    <p:extLst>
      <p:ext uri="{BB962C8B-B14F-4D97-AF65-F5344CB8AC3E}">
        <p14:creationId xmlns:p14="http://schemas.microsoft.com/office/powerpoint/2010/main" val="712796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graph of my top 10 features as predicted by model, with Monthly Income, Age, Years At Company, Distance from Home, and Total Working Years being the top 5. </a:t>
            </a:r>
          </a:p>
        </p:txBody>
      </p:sp>
      <p:sp>
        <p:nvSpPr>
          <p:cNvPr id="4" name="Slide Number Placeholder 3"/>
          <p:cNvSpPr>
            <a:spLocks noGrp="1"/>
          </p:cNvSpPr>
          <p:nvPr>
            <p:ph type="sldNum" sz="quarter" idx="5"/>
          </p:nvPr>
        </p:nvSpPr>
        <p:spPr/>
        <p:txBody>
          <a:bodyPr/>
          <a:lstStyle/>
          <a:p>
            <a:fld id="{92AD004D-2F99-4254-89B9-9B4EDAEB65F6}" type="slidenum">
              <a:rPr lang="en-US" smtClean="0"/>
              <a:t>10</a:t>
            </a:fld>
            <a:endParaRPr lang="en-US"/>
          </a:p>
        </p:txBody>
      </p:sp>
    </p:spTree>
    <p:extLst>
      <p:ext uri="{BB962C8B-B14F-4D97-AF65-F5344CB8AC3E}">
        <p14:creationId xmlns:p14="http://schemas.microsoft.com/office/powerpoint/2010/main" val="746382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how this affects the bottom line. On average it takes 20% of entry level salary to replace a salaried employee, 50% of salary for mid-level position, and %125 for senior level positions. </a:t>
            </a:r>
          </a:p>
          <a:p>
            <a:r>
              <a:rPr lang="en-US" dirty="0"/>
              <a:t> If we take all low salary employees who left, 200 of them and calculate the total cost of replacing them, that is between $475,000 on the low end upwards to 3 and a half million dollars on the high end. </a:t>
            </a:r>
          </a:p>
          <a:p>
            <a:endParaRPr lang="en-US" dirty="0"/>
          </a:p>
          <a:p>
            <a:r>
              <a:rPr lang="en-US" dirty="0"/>
              <a:t>It’s important that your organization identifies employees who are leaving in order to potential reduce the financial impact on your companies bottom line. Let’s talk about how my product can help you reduced employee attrition. </a:t>
            </a:r>
          </a:p>
          <a:p>
            <a:endParaRPr lang="en-US" dirty="0"/>
          </a:p>
          <a:p>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11</a:t>
            </a:fld>
            <a:endParaRPr lang="en-US"/>
          </a:p>
        </p:txBody>
      </p:sp>
    </p:spTree>
    <p:extLst>
      <p:ext uri="{BB962C8B-B14F-4D97-AF65-F5344CB8AC3E}">
        <p14:creationId xmlns:p14="http://schemas.microsoft.com/office/powerpoint/2010/main" val="72923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11/25/2020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11/25/2020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anuvat-Dan/Stabuck_analysis_loyalprediction/blob/main/Stabuck_loyal_customer_ML_prediction.ipynb" TargetMode="External"/><Relationship Id="rId2" Type="http://schemas.openxmlformats.org/officeDocument/2006/relationships/hyperlink" Target="https://github.com/Panuvat-Dan/Stabuck_analysis_loyalprediction" TargetMode="External"/><Relationship Id="rId1" Type="http://schemas.openxmlformats.org/officeDocument/2006/relationships/slideLayout" Target="../slideLayouts/slideLayout4.xml"/><Relationship Id="rId5" Type="http://schemas.openxmlformats.org/officeDocument/2006/relationships/hyperlink" Target="https://towardsdatascience.com/accuracy-precision-recall-or-f1-331fb37c5cb9" TargetMode="External"/><Relationship Id="rId4" Type="http://schemas.openxmlformats.org/officeDocument/2006/relationships/hyperlink" Target="https://www.kaggle.com/ozlerhakan/analysis-of-starbucks-datas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9.png"/><Relationship Id="rId7" Type="http://schemas.openxmlformats.org/officeDocument/2006/relationships/diagramLayout" Target="../diagrams/layout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1.png"/><Relationship Id="rId10" Type="http://schemas.microsoft.com/office/2007/relationships/diagramDrawing" Target="../diagrams/drawing1.xml"/><Relationship Id="rId4" Type="http://schemas.openxmlformats.org/officeDocument/2006/relationships/image" Target="../media/image10.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profile/panuvat.danvorapong#!/vizhome/Stabuckanalysis/Overviewstory"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icon&#10;&#10;Description automatically generated">
            <a:extLst>
              <a:ext uri="{FF2B5EF4-FFF2-40B4-BE49-F238E27FC236}">
                <a16:creationId xmlns:a16="http://schemas.microsoft.com/office/drawing/2014/main" id="{4AF69535-7EB2-4F86-B6BD-0ECADF670D36}"/>
              </a:ext>
            </a:extLst>
          </p:cNvPr>
          <p:cNvPicPr>
            <a:picLocks noChangeAspect="1"/>
          </p:cNvPicPr>
          <p:nvPr/>
        </p:nvPicPr>
        <p:blipFill rotWithShape="1">
          <a:blip r:embed="rId2">
            <a:extLst>
              <a:ext uri="{28A0092B-C50C-407E-A947-70E740481C1C}">
                <a14:useLocalDpi xmlns:a14="http://schemas.microsoft.com/office/drawing/2010/main" val="0"/>
              </a:ext>
            </a:extLst>
          </a:blip>
          <a:srcRect t="8452" r="9090" b="20525"/>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1">
            <a:extLst>
              <a:ext uri="{FF2B5EF4-FFF2-40B4-BE49-F238E27FC236}">
                <a16:creationId xmlns:a16="http://schemas.microsoft.com/office/drawing/2014/main" id="{E164457D-2AD0-4C61-AB22-9BDC368CC3F0}"/>
              </a:ext>
            </a:extLst>
          </p:cNvPr>
          <p:cNvSpPr>
            <a:spLocks noGrp="1"/>
          </p:cNvSpPr>
          <p:nvPr>
            <p:ph type="ctrTitle"/>
          </p:nvPr>
        </p:nvSpPr>
        <p:spPr>
          <a:xfrm>
            <a:off x="477981" y="1122363"/>
            <a:ext cx="4023360" cy="3204134"/>
          </a:xfrm>
        </p:spPr>
        <p:txBody>
          <a:bodyPr anchor="b">
            <a:normAutofit/>
          </a:bodyPr>
          <a:lstStyle/>
          <a:p>
            <a:pPr algn="l"/>
            <a:r>
              <a:rPr lang="en-US" sz="4800" dirty="0" err="1"/>
              <a:t>Stabuck</a:t>
            </a:r>
            <a:r>
              <a:rPr lang="en-US" sz="4800" dirty="0"/>
              <a:t> data analysis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925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5">
            <a:extLst>
              <a:ext uri="{FF2B5EF4-FFF2-40B4-BE49-F238E27FC236}">
                <a16:creationId xmlns:a16="http://schemas.microsoft.com/office/drawing/2014/main" id="{3D6139BA-A6A7-41F9-B211-FDAD668B3679}"/>
              </a:ext>
            </a:extLst>
          </p:cNvPr>
          <p:cNvGraphicFramePr>
            <a:graphicFrameLocks/>
          </p:cNvGraphicFramePr>
          <p:nvPr>
            <p:extLst>
              <p:ext uri="{D42A27DB-BD31-4B8C-83A1-F6EECF244321}">
                <p14:modId xmlns:p14="http://schemas.microsoft.com/office/powerpoint/2010/main" val="1174442564"/>
              </p:ext>
            </p:extLst>
          </p:nvPr>
        </p:nvGraphicFramePr>
        <p:xfrm>
          <a:off x="860290" y="1425546"/>
          <a:ext cx="10275070" cy="3149144"/>
        </p:xfrm>
        <a:graphic>
          <a:graphicData uri="http://schemas.openxmlformats.org/drawingml/2006/table">
            <a:tbl>
              <a:tblPr firstRow="1" bandRow="1">
                <a:tableStyleId>{3B4B98B0-60AC-42C2-AFA5-B58CD77FA1E5}</a:tableStyleId>
              </a:tblPr>
              <a:tblGrid>
                <a:gridCol w="5658654">
                  <a:extLst>
                    <a:ext uri="{9D8B030D-6E8A-4147-A177-3AD203B41FA5}">
                      <a16:colId xmlns:a16="http://schemas.microsoft.com/office/drawing/2014/main" val="20000"/>
                    </a:ext>
                  </a:extLst>
                </a:gridCol>
                <a:gridCol w="2000198">
                  <a:extLst>
                    <a:ext uri="{9D8B030D-6E8A-4147-A177-3AD203B41FA5}">
                      <a16:colId xmlns:a16="http://schemas.microsoft.com/office/drawing/2014/main" val="20001"/>
                    </a:ext>
                  </a:extLst>
                </a:gridCol>
                <a:gridCol w="2616218">
                  <a:extLst>
                    <a:ext uri="{9D8B030D-6E8A-4147-A177-3AD203B41FA5}">
                      <a16:colId xmlns:a16="http://schemas.microsoft.com/office/drawing/2014/main" val="3098613385"/>
                    </a:ext>
                  </a:extLst>
                </a:gridCol>
              </a:tblGrid>
              <a:tr h="53263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u="none" strike="noStrike" cap="none" normalizeH="0" baseline="0" dirty="0">
                          <a:ln>
                            <a:noFill/>
                          </a:ln>
                          <a:effectLst/>
                          <a:latin typeface="Arial" panose="020B0604020202020204" pitchFamily="34" charset="0"/>
                          <a:cs typeface="Arial" panose="020B0604020202020204" pitchFamily="34" charset="0"/>
                        </a:rPr>
                        <a:t>Feature</a:t>
                      </a:r>
                      <a:endPar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u="none" strike="noStrike" cap="none" normalizeH="0" baseline="0" dirty="0">
                          <a:ln>
                            <a:noFill/>
                          </a:ln>
                          <a:effectLst/>
                          <a:latin typeface="Arial" panose="020B0604020202020204" pitchFamily="34" charset="0"/>
                          <a:cs typeface="Arial" panose="020B0604020202020204" pitchFamily="34" charset="0"/>
                        </a:rPr>
                        <a:t>Ranking</a:t>
                      </a:r>
                      <a:endPar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correlation coefficient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2111">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1. Visit time on Starbuck shop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1.006 (perfect correlation)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792692189"/>
                  </a:ext>
                </a:extLst>
              </a:tr>
              <a:tr h="32081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2. Price rate per 1 visit Starbuck shop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1.2 (high correlation)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2"/>
                  </a:ext>
                </a:extLst>
              </a:tr>
              <a:tr h="624276">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3. Time you spend on Starbuck shop per 1 round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0.83 (high correlation)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3"/>
                  </a:ext>
                </a:extLst>
              </a:tr>
              <a:tr h="5374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4. Membership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0.73 (high correlation)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extLst>
                  <a:ext uri="{0D108BD9-81ED-4DB2-BD59-A6C34878D82A}">
                    <a16:rowId xmlns:a16="http://schemas.microsoft.com/office/drawing/2014/main" val="10004"/>
                  </a:ext>
                </a:extLst>
              </a:tr>
              <a:tr h="5374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5. Income per head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0.57 (normal correlation)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extLst>
                  <a:ext uri="{0D108BD9-81ED-4DB2-BD59-A6C34878D82A}">
                    <a16:rowId xmlns:a16="http://schemas.microsoft.com/office/drawing/2014/main" val="10005"/>
                  </a:ext>
                </a:extLst>
              </a:tr>
            </a:tbl>
          </a:graphicData>
        </a:graphic>
      </p:graphicFrame>
      <p:sp>
        <p:nvSpPr>
          <p:cNvPr id="21" name="Title 1">
            <a:extLst>
              <a:ext uri="{FF2B5EF4-FFF2-40B4-BE49-F238E27FC236}">
                <a16:creationId xmlns:a16="http://schemas.microsoft.com/office/drawing/2014/main" id="{CE70D030-5EED-424B-8BC4-CCC1E718FACB}"/>
              </a:ext>
            </a:extLst>
          </p:cNvPr>
          <p:cNvSpPr txBox="1">
            <a:spLocks/>
          </p:cNvSpPr>
          <p:nvPr/>
        </p:nvSpPr>
        <p:spPr>
          <a:xfrm>
            <a:off x="2447858" y="251345"/>
            <a:ext cx="7604272" cy="573026"/>
          </a:xfrm>
          <a:prstGeom prst="rect">
            <a:avLst/>
          </a:prstGeom>
          <a:solidFill>
            <a:schemeClr val="bg1"/>
          </a:solidFill>
          <a:ln>
            <a:solidFill>
              <a:schemeClr val="tx1">
                <a:lumMod val="85000"/>
                <a:lumOff val="1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rial" panose="020B0604020202020204" pitchFamily="34" charset="0"/>
                <a:cs typeface="Arial" panose="020B0604020202020204" pitchFamily="34" charset="0"/>
              </a:rPr>
              <a:t>Deployment - Feature Importance</a:t>
            </a:r>
          </a:p>
        </p:txBody>
      </p:sp>
      <p:sp>
        <p:nvSpPr>
          <p:cNvPr id="5" name="Oval 4">
            <a:extLst>
              <a:ext uri="{FF2B5EF4-FFF2-40B4-BE49-F238E27FC236}">
                <a16:creationId xmlns:a16="http://schemas.microsoft.com/office/drawing/2014/main" id="{751CE7EF-617F-42B5-A8EC-0B10CFC218FC}"/>
              </a:ext>
            </a:extLst>
          </p:cNvPr>
          <p:cNvSpPr/>
          <p:nvPr/>
        </p:nvSpPr>
        <p:spPr>
          <a:xfrm>
            <a:off x="11029817" y="111614"/>
            <a:ext cx="931812" cy="931812"/>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sp>
      <p:sp>
        <p:nvSpPr>
          <p:cNvPr id="6" name="Rectangle 5" descr="Users">
            <a:extLst>
              <a:ext uri="{FF2B5EF4-FFF2-40B4-BE49-F238E27FC236}">
                <a16:creationId xmlns:a16="http://schemas.microsoft.com/office/drawing/2014/main" id="{4F4017B7-1248-4C07-9368-B99840D5BCA9}"/>
              </a:ext>
            </a:extLst>
          </p:cNvPr>
          <p:cNvSpPr/>
          <p:nvPr/>
        </p:nvSpPr>
        <p:spPr>
          <a:xfrm>
            <a:off x="11225498" y="307294"/>
            <a:ext cx="540451" cy="54045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9" name="Picture 8">
            <a:extLst>
              <a:ext uri="{FF2B5EF4-FFF2-40B4-BE49-F238E27FC236}">
                <a16:creationId xmlns:a16="http://schemas.microsoft.com/office/drawing/2014/main" id="{CB9A5AD5-F276-4D72-A1E2-04231FF0C073}"/>
              </a:ext>
            </a:extLst>
          </p:cNvPr>
          <p:cNvPicPr>
            <a:picLocks noChangeAspect="1"/>
          </p:cNvPicPr>
          <p:nvPr/>
        </p:nvPicPr>
        <p:blipFill>
          <a:blip r:embed="rId5"/>
          <a:stretch>
            <a:fillRect/>
          </a:stretch>
        </p:blipFill>
        <p:spPr>
          <a:xfrm>
            <a:off x="7997370" y="4654976"/>
            <a:ext cx="3402239" cy="2168093"/>
          </a:xfrm>
          <a:prstGeom prst="rect">
            <a:avLst/>
          </a:prstGeom>
        </p:spPr>
      </p:pic>
      <p:pic>
        <p:nvPicPr>
          <p:cNvPr id="11" name="Picture 10">
            <a:extLst>
              <a:ext uri="{FF2B5EF4-FFF2-40B4-BE49-F238E27FC236}">
                <a16:creationId xmlns:a16="http://schemas.microsoft.com/office/drawing/2014/main" id="{3A79096A-89E8-465A-9AE8-8CE727C42E2A}"/>
              </a:ext>
            </a:extLst>
          </p:cNvPr>
          <p:cNvPicPr>
            <a:picLocks noChangeAspect="1"/>
          </p:cNvPicPr>
          <p:nvPr/>
        </p:nvPicPr>
        <p:blipFill>
          <a:blip r:embed="rId6"/>
          <a:stretch>
            <a:fillRect/>
          </a:stretch>
        </p:blipFill>
        <p:spPr>
          <a:xfrm>
            <a:off x="850447" y="4699322"/>
            <a:ext cx="2420930" cy="2079399"/>
          </a:xfrm>
          <a:prstGeom prst="rect">
            <a:avLst/>
          </a:prstGeom>
        </p:spPr>
      </p:pic>
      <p:pic>
        <p:nvPicPr>
          <p:cNvPr id="13" name="Picture 12">
            <a:extLst>
              <a:ext uri="{FF2B5EF4-FFF2-40B4-BE49-F238E27FC236}">
                <a16:creationId xmlns:a16="http://schemas.microsoft.com/office/drawing/2014/main" id="{878F5E69-4332-4353-8525-B215D91E02BB}"/>
              </a:ext>
            </a:extLst>
          </p:cNvPr>
          <p:cNvPicPr>
            <a:picLocks noChangeAspect="1"/>
          </p:cNvPicPr>
          <p:nvPr/>
        </p:nvPicPr>
        <p:blipFill>
          <a:blip r:embed="rId7"/>
          <a:stretch>
            <a:fillRect/>
          </a:stretch>
        </p:blipFill>
        <p:spPr>
          <a:xfrm>
            <a:off x="3271377" y="4654975"/>
            <a:ext cx="2435459" cy="2123745"/>
          </a:xfrm>
          <a:prstGeom prst="rect">
            <a:avLst/>
          </a:prstGeom>
        </p:spPr>
      </p:pic>
      <p:pic>
        <p:nvPicPr>
          <p:cNvPr id="15" name="Picture 14">
            <a:extLst>
              <a:ext uri="{FF2B5EF4-FFF2-40B4-BE49-F238E27FC236}">
                <a16:creationId xmlns:a16="http://schemas.microsoft.com/office/drawing/2014/main" id="{740D71E0-A36F-4947-A2FD-7BD1916201B9}"/>
              </a:ext>
            </a:extLst>
          </p:cNvPr>
          <p:cNvPicPr>
            <a:picLocks noChangeAspect="1"/>
          </p:cNvPicPr>
          <p:nvPr/>
        </p:nvPicPr>
        <p:blipFill>
          <a:blip r:embed="rId8"/>
          <a:stretch>
            <a:fillRect/>
          </a:stretch>
        </p:blipFill>
        <p:spPr>
          <a:xfrm>
            <a:off x="5692307" y="4699322"/>
            <a:ext cx="2414109" cy="1136877"/>
          </a:xfrm>
          <a:prstGeom prst="rect">
            <a:avLst/>
          </a:prstGeom>
        </p:spPr>
      </p:pic>
    </p:spTree>
    <p:extLst>
      <p:ext uri="{BB962C8B-B14F-4D97-AF65-F5344CB8AC3E}">
        <p14:creationId xmlns:p14="http://schemas.microsoft.com/office/powerpoint/2010/main" val="339820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E1980001-0746-40C0-8150-0F1DCA7F5F2D}"/>
              </a:ext>
            </a:extLst>
          </p:cNvPr>
          <p:cNvGraphicFramePr/>
          <p:nvPr>
            <p:extLst>
              <p:ext uri="{D42A27DB-BD31-4B8C-83A1-F6EECF244321}">
                <p14:modId xmlns:p14="http://schemas.microsoft.com/office/powerpoint/2010/main" val="413389234"/>
              </p:ext>
            </p:extLst>
          </p:nvPr>
        </p:nvGraphicFramePr>
        <p:xfrm>
          <a:off x="8054270" y="10302"/>
          <a:ext cx="4156858" cy="2713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le 1">
            <a:extLst>
              <a:ext uri="{FF2B5EF4-FFF2-40B4-BE49-F238E27FC236}">
                <a16:creationId xmlns:a16="http://schemas.microsoft.com/office/drawing/2014/main" id="{CE70D030-5EED-424B-8BC4-CCC1E718FACB}"/>
              </a:ext>
            </a:extLst>
          </p:cNvPr>
          <p:cNvSpPr txBox="1">
            <a:spLocks/>
          </p:cNvSpPr>
          <p:nvPr/>
        </p:nvSpPr>
        <p:spPr>
          <a:xfrm>
            <a:off x="3795812" y="155447"/>
            <a:ext cx="4258458" cy="573026"/>
          </a:xfrm>
          <a:prstGeom prst="rect">
            <a:avLst/>
          </a:prstGeom>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rial" panose="020B0604020202020204" pitchFamily="34" charset="0"/>
                <a:cs typeface="Arial" panose="020B0604020202020204" pitchFamily="34" charset="0"/>
              </a:rPr>
              <a:t>Summary</a:t>
            </a:r>
          </a:p>
        </p:txBody>
      </p:sp>
      <p:sp>
        <p:nvSpPr>
          <p:cNvPr id="24" name="Title 1">
            <a:extLst>
              <a:ext uri="{FF2B5EF4-FFF2-40B4-BE49-F238E27FC236}">
                <a16:creationId xmlns:a16="http://schemas.microsoft.com/office/drawing/2014/main" id="{482FA1DF-C71F-4663-8CA3-7DEEF033D5A0}"/>
              </a:ext>
            </a:extLst>
          </p:cNvPr>
          <p:cNvSpPr txBox="1">
            <a:spLocks/>
          </p:cNvSpPr>
          <p:nvPr/>
        </p:nvSpPr>
        <p:spPr>
          <a:xfrm>
            <a:off x="126616" y="1168875"/>
            <a:ext cx="12206450" cy="643489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2388"/>
            <a:endParaRPr lang="en-US" sz="2400" b="1"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a:p>
            <a:pPr marL="52388"/>
            <a:r>
              <a:rPr lang="en-US" sz="2400" b="1" dirty="0">
                <a:latin typeface="Arial" panose="020B0604020202020204" pitchFamily="34" charset="0"/>
                <a:cs typeface="Arial" panose="020B0604020202020204" pitchFamily="34" charset="0"/>
              </a:rPr>
              <a:t>List of what </a:t>
            </a:r>
            <a:r>
              <a:rPr lang="en-US" sz="2400" b="1" dirty="0" err="1">
                <a:latin typeface="Arial" panose="020B0604020202020204" pitchFamily="34" charset="0"/>
                <a:cs typeface="Arial" panose="020B0604020202020204" pitchFamily="34" charset="0"/>
              </a:rPr>
              <a:t>Stabuck</a:t>
            </a:r>
            <a:r>
              <a:rPr lang="en-US" sz="2400" b="1" dirty="0">
                <a:latin typeface="Arial" panose="020B0604020202020204" pitchFamily="34" charset="0"/>
                <a:cs typeface="Arial" panose="020B0604020202020204" pitchFamily="34" charset="0"/>
              </a:rPr>
              <a:t> should do next?:</a:t>
            </a:r>
          </a:p>
          <a:p>
            <a:pPr marL="52388"/>
            <a:endParaRPr lang="en-US" sz="2400" b="1" dirty="0">
              <a:latin typeface="Arial" panose="020B0604020202020204" pitchFamily="34" charset="0"/>
              <a:cs typeface="Arial" panose="020B0604020202020204" pitchFamily="34" charset="0"/>
            </a:endParaRPr>
          </a:p>
          <a:p>
            <a:pPr marL="52388"/>
            <a:endParaRPr lang="en-US" sz="24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Marketing staffs should create campaign to focus targets who spend time and dine-in at shop. For example, buy one get one there will be a lot of customers to increase sale volume.</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Marketing should cluster customers into group by money spending and analyze their income per head because it effects to customer loyalty.</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Time spending on shop and customer who already have membership card tends to be loyal and continue a membership.</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Although this classification model is more than 90% accurate, there will be features that actually important to predict if the data is large enough because this model created by only 123 sample spaces</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a:p>
            <a:pPr marL="509588" indent="-457200">
              <a:buFont typeface="Arial" panose="020B0604020202020204" pitchFamily="34" charset="0"/>
              <a:buChar char="•"/>
            </a:pPr>
            <a:endParaRPr lang="en-US" sz="2400" dirty="0">
              <a:solidFill>
                <a:schemeClr val="dk1"/>
              </a:solidFill>
              <a:latin typeface="Arial" panose="020B0604020202020204" pitchFamily="34" charset="0"/>
              <a:cs typeface="Arial" panose="020B0604020202020204" pitchFamily="34" charset="0"/>
            </a:endParaRPr>
          </a:p>
          <a:p>
            <a:pPr marL="52388"/>
            <a:endParaRPr lang="en-US" sz="2400" dirty="0">
              <a:solidFill>
                <a:schemeClr val="dk1"/>
              </a:solidFill>
            </a:endParaRPr>
          </a:p>
          <a:p>
            <a:pPr marL="52388"/>
            <a:endParaRPr lang="en-US" sz="2400" b="1"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p:txBody>
      </p:sp>
      <p:sp>
        <p:nvSpPr>
          <p:cNvPr id="27" name="Title 1">
            <a:extLst>
              <a:ext uri="{FF2B5EF4-FFF2-40B4-BE49-F238E27FC236}">
                <a16:creationId xmlns:a16="http://schemas.microsoft.com/office/drawing/2014/main" id="{CDFEB063-C41E-43AC-83D5-76A1594229E3}"/>
              </a:ext>
            </a:extLst>
          </p:cNvPr>
          <p:cNvSpPr txBox="1">
            <a:spLocks/>
          </p:cNvSpPr>
          <p:nvPr/>
        </p:nvSpPr>
        <p:spPr>
          <a:xfrm>
            <a:off x="8837664" y="-131066"/>
            <a:ext cx="2551814" cy="5730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i="1" dirty="0">
                <a:latin typeface="Arial" panose="020B0604020202020204" pitchFamily="34" charset="0"/>
                <a:cs typeface="Arial" panose="020B0604020202020204" pitchFamily="34" charset="0"/>
              </a:rPr>
              <a:t>Important Features</a:t>
            </a:r>
          </a:p>
        </p:txBody>
      </p:sp>
    </p:spTree>
    <p:extLst>
      <p:ext uri="{BB962C8B-B14F-4D97-AF65-F5344CB8AC3E}">
        <p14:creationId xmlns:p14="http://schemas.microsoft.com/office/powerpoint/2010/main" val="38154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8691-D12A-449D-AAE2-180AD11D4824}"/>
              </a:ext>
            </a:extLst>
          </p:cNvPr>
          <p:cNvSpPr>
            <a:spLocks noGrp="1"/>
          </p:cNvSpPr>
          <p:nvPr>
            <p:ph type="title"/>
          </p:nvPr>
        </p:nvSpPr>
        <p:spPr>
          <a:xfrm>
            <a:off x="257628" y="209775"/>
            <a:ext cx="10515600" cy="1325563"/>
          </a:xfrm>
        </p:spPr>
        <p:txBody>
          <a:bodyPr/>
          <a:lstStyle/>
          <a:p>
            <a:r>
              <a:rPr lang="en-US" dirty="0"/>
              <a:t>For more detail and code</a:t>
            </a:r>
            <a:endParaRPr lang="th-TH" dirty="0"/>
          </a:p>
        </p:txBody>
      </p:sp>
      <p:sp>
        <p:nvSpPr>
          <p:cNvPr id="4" name="Content Placeholder 3">
            <a:extLst>
              <a:ext uri="{FF2B5EF4-FFF2-40B4-BE49-F238E27FC236}">
                <a16:creationId xmlns:a16="http://schemas.microsoft.com/office/drawing/2014/main" id="{C91B54EB-B4E7-4418-B764-F113A245A772}"/>
              </a:ext>
            </a:extLst>
          </p:cNvPr>
          <p:cNvSpPr>
            <a:spLocks noGrp="1"/>
          </p:cNvSpPr>
          <p:nvPr>
            <p:ph sz="half" idx="2"/>
          </p:nvPr>
        </p:nvSpPr>
        <p:spPr>
          <a:xfrm>
            <a:off x="130628" y="1535338"/>
            <a:ext cx="11930743" cy="1391788"/>
          </a:xfrm>
        </p:spPr>
        <p:txBody>
          <a:bodyPr>
            <a:noAutofit/>
          </a:bodyPr>
          <a:lstStyle/>
          <a:p>
            <a:r>
              <a:rPr lang="en-US" sz="2400" dirty="0"/>
              <a:t>Readme : </a:t>
            </a:r>
            <a:r>
              <a:rPr lang="en-US" sz="2400" dirty="0">
                <a:hlinkClick r:id="rId2"/>
              </a:rPr>
              <a:t>https://github.com/Panuvat-Dan/Stabuck_analysis_loyalprediction</a:t>
            </a:r>
            <a:endParaRPr lang="en-US" sz="2400" dirty="0"/>
          </a:p>
          <a:p>
            <a:r>
              <a:rPr lang="en-US" sz="2400" dirty="0" err="1"/>
              <a:t>GoogleColab</a:t>
            </a:r>
            <a:r>
              <a:rPr lang="en-US" sz="2400" dirty="0"/>
              <a:t>(please reload if it doesn’t show code) : </a:t>
            </a:r>
            <a:r>
              <a:rPr lang="en-US" sz="2400" dirty="0">
                <a:hlinkClick r:id="rId3"/>
              </a:rPr>
              <a:t>https://github.com/Panuvat-Dan/Stabuck_analysis_loyalprediction/blob/main/Stabuck_loyal_customer_ML_prediction.ipynb</a:t>
            </a:r>
            <a:endParaRPr lang="en-US" sz="2400" dirty="0"/>
          </a:p>
          <a:p>
            <a:endParaRPr lang="en-US" sz="2400" dirty="0"/>
          </a:p>
        </p:txBody>
      </p:sp>
      <p:sp>
        <p:nvSpPr>
          <p:cNvPr id="5" name="Title 1">
            <a:extLst>
              <a:ext uri="{FF2B5EF4-FFF2-40B4-BE49-F238E27FC236}">
                <a16:creationId xmlns:a16="http://schemas.microsoft.com/office/drawing/2014/main" id="{679A550D-CCAE-440B-9551-D8B6FB4D6382}"/>
              </a:ext>
            </a:extLst>
          </p:cNvPr>
          <p:cNvSpPr txBox="1">
            <a:spLocks/>
          </p:cNvSpPr>
          <p:nvPr/>
        </p:nvSpPr>
        <p:spPr>
          <a:xfrm>
            <a:off x="257628" y="3614057"/>
            <a:ext cx="10515600" cy="1265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 &amp; Credit</a:t>
            </a:r>
          </a:p>
          <a:p>
            <a:endParaRPr lang="en-US" dirty="0"/>
          </a:p>
          <a:p>
            <a:endParaRPr lang="en-US" dirty="0"/>
          </a:p>
          <a:p>
            <a:endParaRPr lang="th-TH" dirty="0"/>
          </a:p>
        </p:txBody>
      </p:sp>
      <p:sp>
        <p:nvSpPr>
          <p:cNvPr id="6" name="Content Placeholder 3">
            <a:extLst>
              <a:ext uri="{FF2B5EF4-FFF2-40B4-BE49-F238E27FC236}">
                <a16:creationId xmlns:a16="http://schemas.microsoft.com/office/drawing/2014/main" id="{C2905F80-148D-4304-A6A1-C53904F92B5A}"/>
              </a:ext>
            </a:extLst>
          </p:cNvPr>
          <p:cNvSpPr txBox="1">
            <a:spLocks/>
          </p:cNvSpPr>
          <p:nvPr/>
        </p:nvSpPr>
        <p:spPr>
          <a:xfrm>
            <a:off x="130628" y="3930874"/>
            <a:ext cx="11930743" cy="2382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Dataset : </a:t>
            </a:r>
            <a:r>
              <a:rPr lang="en-US" sz="2400" dirty="0">
                <a:hlinkClick r:id="rId4"/>
              </a:rPr>
              <a:t>https://www.kaggle.com/ozlerhakan/analysis-of-starbucks-dataset</a:t>
            </a:r>
            <a:endParaRPr lang="en-US" sz="2400" dirty="0"/>
          </a:p>
          <a:p>
            <a:endParaRPr lang="en-US" sz="2400" dirty="0"/>
          </a:p>
          <a:p>
            <a:r>
              <a:rPr lang="en-US" sz="2400" dirty="0">
                <a:hlinkClick r:id="rId5"/>
              </a:rPr>
              <a:t>https://towardsdatascience.com/accuracy-precision-recall-or-f1-331fb37c5cb9</a:t>
            </a:r>
            <a:endParaRPr lang="en-US" sz="2400" dirty="0"/>
          </a:p>
          <a:p>
            <a:endParaRPr lang="en-US" sz="2400" dirty="0"/>
          </a:p>
        </p:txBody>
      </p:sp>
    </p:spTree>
    <p:extLst>
      <p:ext uri="{BB962C8B-B14F-4D97-AF65-F5344CB8AC3E}">
        <p14:creationId xmlns:p14="http://schemas.microsoft.com/office/powerpoint/2010/main" val="417050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DEBF-5FA0-4FC9-89B6-0B2F6CB4F865}"/>
              </a:ext>
            </a:extLst>
          </p:cNvPr>
          <p:cNvSpPr>
            <a:spLocks noGrp="1"/>
          </p:cNvSpPr>
          <p:nvPr>
            <p:ph type="title"/>
          </p:nvPr>
        </p:nvSpPr>
        <p:spPr>
          <a:xfrm>
            <a:off x="0" y="189997"/>
            <a:ext cx="12192000" cy="670265"/>
          </a:xfrm>
          <a:solidFill>
            <a:schemeClr val="tx1">
              <a:lumMod val="65000"/>
              <a:lumOff val="35000"/>
            </a:schemeClr>
          </a:solidFill>
        </p:spPr>
        <p:txBody>
          <a:bodyPr>
            <a:normAutofit fontScale="90000"/>
          </a:bodyPr>
          <a:lstStyle/>
          <a:p>
            <a:r>
              <a:rPr lang="en-US" b="1" u="sng" dirty="0">
                <a:solidFill>
                  <a:schemeClr val="bg1"/>
                </a:solidFill>
              </a:rPr>
              <a:t>Objective</a:t>
            </a:r>
            <a:r>
              <a:rPr lang="en-US" b="1" u="sng" dirty="0"/>
              <a:t> </a:t>
            </a:r>
          </a:p>
        </p:txBody>
      </p:sp>
      <p:sp>
        <p:nvSpPr>
          <p:cNvPr id="3" name="Content Placeholder 2">
            <a:extLst>
              <a:ext uri="{FF2B5EF4-FFF2-40B4-BE49-F238E27FC236}">
                <a16:creationId xmlns:a16="http://schemas.microsoft.com/office/drawing/2014/main" id="{D2AF04E2-3210-4B0C-A130-F2C1D7F53AFF}"/>
              </a:ext>
            </a:extLst>
          </p:cNvPr>
          <p:cNvSpPr>
            <a:spLocks noGrp="1"/>
          </p:cNvSpPr>
          <p:nvPr>
            <p:ph idx="1"/>
          </p:nvPr>
        </p:nvSpPr>
        <p:spPr>
          <a:xfrm>
            <a:off x="204487" y="969650"/>
            <a:ext cx="10515600" cy="4351338"/>
          </a:xfrm>
        </p:spPr>
        <p:txBody>
          <a:bodyPr/>
          <a:lstStyle/>
          <a:p>
            <a:r>
              <a:rPr lang="en-US" dirty="0"/>
              <a:t>To find interesting or insight from </a:t>
            </a:r>
            <a:r>
              <a:rPr lang="en-US" dirty="0" err="1"/>
              <a:t>Stabuck</a:t>
            </a:r>
            <a:r>
              <a:rPr lang="en-US" dirty="0"/>
              <a:t> data set</a:t>
            </a:r>
          </a:p>
          <a:p>
            <a:r>
              <a:rPr lang="en-US" dirty="0"/>
              <a:t>Visualize the result from insight</a:t>
            </a:r>
          </a:p>
          <a:p>
            <a:r>
              <a:rPr lang="en-US" dirty="0"/>
              <a:t>Create machine learning to predict the customer loyalty to Starbuck (loyal or un-loyal)</a:t>
            </a:r>
          </a:p>
          <a:p>
            <a:endParaRPr lang="en-US" dirty="0"/>
          </a:p>
          <a:p>
            <a:endParaRPr lang="en-US" dirty="0"/>
          </a:p>
        </p:txBody>
      </p:sp>
      <p:sp>
        <p:nvSpPr>
          <p:cNvPr id="7" name="Arrow: Pentagon 6">
            <a:extLst>
              <a:ext uri="{FF2B5EF4-FFF2-40B4-BE49-F238E27FC236}">
                <a16:creationId xmlns:a16="http://schemas.microsoft.com/office/drawing/2014/main" id="{91DF61D6-3D40-4507-BBD5-3560C49E2863}"/>
              </a:ext>
            </a:extLst>
          </p:cNvPr>
          <p:cNvSpPr/>
          <p:nvPr/>
        </p:nvSpPr>
        <p:spPr>
          <a:xfrm>
            <a:off x="838200" y="3817397"/>
            <a:ext cx="3591757" cy="55780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Data-gathering</a:t>
            </a:r>
          </a:p>
        </p:txBody>
      </p:sp>
      <p:sp>
        <p:nvSpPr>
          <p:cNvPr id="8" name="TextBox 7">
            <a:extLst>
              <a:ext uri="{FF2B5EF4-FFF2-40B4-BE49-F238E27FC236}">
                <a16:creationId xmlns:a16="http://schemas.microsoft.com/office/drawing/2014/main" id="{E0A13357-B024-4F08-975C-CC65436B86D8}"/>
              </a:ext>
            </a:extLst>
          </p:cNvPr>
          <p:cNvSpPr txBox="1"/>
          <p:nvPr/>
        </p:nvSpPr>
        <p:spPr>
          <a:xfrm>
            <a:off x="856545" y="5685479"/>
            <a:ext cx="38717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Gather data from Kaggle, etc.</a:t>
            </a:r>
          </a:p>
          <a:p>
            <a:pPr marL="285750" indent="-285750">
              <a:buFont typeface="Arial" panose="020B0604020202020204" pitchFamily="34" charset="0"/>
              <a:buChar char="•"/>
            </a:pPr>
            <a:r>
              <a:rPr lang="en-US" dirty="0"/>
              <a:t>Convert semi-structural </a:t>
            </a:r>
          </a:p>
          <a:p>
            <a:r>
              <a:rPr lang="en-US" dirty="0"/>
              <a:t>database to CSV file</a:t>
            </a:r>
          </a:p>
          <a:p>
            <a:pPr marL="285750" indent="-285750">
              <a:buFont typeface="Arial" panose="020B0604020202020204" pitchFamily="34" charset="0"/>
              <a:buChar char="•"/>
            </a:pPr>
            <a:r>
              <a:rPr lang="en-US" dirty="0"/>
              <a:t>No need to create database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Arrow: Chevron 8">
            <a:extLst>
              <a:ext uri="{FF2B5EF4-FFF2-40B4-BE49-F238E27FC236}">
                <a16:creationId xmlns:a16="http://schemas.microsoft.com/office/drawing/2014/main" id="{65349C01-1343-494B-A9DD-BCF6B3A9A7D3}"/>
              </a:ext>
            </a:extLst>
          </p:cNvPr>
          <p:cNvSpPr/>
          <p:nvPr/>
        </p:nvSpPr>
        <p:spPr>
          <a:xfrm>
            <a:off x="4429957" y="3817397"/>
            <a:ext cx="3861787" cy="557804"/>
          </a:xfrm>
          <a:prstGeom prst="chevr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chemeClr val="bg1"/>
                </a:solidFill>
              </a:rPr>
              <a:t>Visualization</a:t>
            </a:r>
          </a:p>
        </p:txBody>
      </p:sp>
      <p:sp>
        <p:nvSpPr>
          <p:cNvPr id="10" name="Arrow: Chevron 9">
            <a:extLst>
              <a:ext uri="{FF2B5EF4-FFF2-40B4-BE49-F238E27FC236}">
                <a16:creationId xmlns:a16="http://schemas.microsoft.com/office/drawing/2014/main" id="{927FB1C0-6EAF-45CC-B080-FB9E4D01CE86}"/>
              </a:ext>
            </a:extLst>
          </p:cNvPr>
          <p:cNvSpPr/>
          <p:nvPr/>
        </p:nvSpPr>
        <p:spPr>
          <a:xfrm>
            <a:off x="8291744" y="3817396"/>
            <a:ext cx="3861787" cy="557803"/>
          </a:xfrm>
          <a:prstGeom prst="chevron">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Prediction</a:t>
            </a:r>
          </a:p>
        </p:txBody>
      </p:sp>
      <p:sp>
        <p:nvSpPr>
          <p:cNvPr id="12" name="TextBox 11">
            <a:extLst>
              <a:ext uri="{FF2B5EF4-FFF2-40B4-BE49-F238E27FC236}">
                <a16:creationId xmlns:a16="http://schemas.microsoft.com/office/drawing/2014/main" id="{14498EEB-87E7-42D4-9695-5C3E96E216C3}"/>
              </a:ext>
            </a:extLst>
          </p:cNvPr>
          <p:cNvSpPr txBox="1"/>
          <p:nvPr/>
        </p:nvSpPr>
        <p:spPr>
          <a:xfrm>
            <a:off x="4429957" y="5710553"/>
            <a:ext cx="387177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Demonstrate the insight from SQL</a:t>
            </a:r>
          </a:p>
          <a:p>
            <a:endParaRPr lang="en-US" dirty="0"/>
          </a:p>
          <a:p>
            <a:pPr marL="285750" indent="-285750">
              <a:buFont typeface="Arial" panose="020B0604020202020204" pitchFamily="34" charset="0"/>
              <a:buChar char="•"/>
            </a:pPr>
            <a:r>
              <a:rPr lang="en-US" dirty="0"/>
              <a:t>Show interesting points by graphs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A8383AF1-939D-4DE3-B611-8A97E03D11C6}"/>
              </a:ext>
            </a:extLst>
          </p:cNvPr>
          <p:cNvSpPr txBox="1"/>
          <p:nvPr/>
        </p:nvSpPr>
        <p:spPr>
          <a:xfrm>
            <a:off x="8391244" y="5702242"/>
            <a:ext cx="422166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Analyze the feature and target</a:t>
            </a:r>
          </a:p>
          <a:p>
            <a:pPr marL="285750" indent="-285750">
              <a:buFont typeface="Arial" panose="020B0604020202020204" pitchFamily="34" charset="0"/>
              <a:buChar char="•"/>
            </a:pPr>
            <a:r>
              <a:rPr lang="en-US" dirty="0"/>
              <a:t>Create ML algorithms model classification </a:t>
            </a:r>
          </a:p>
          <a:p>
            <a:pPr marL="285750" indent="-285750">
              <a:buFont typeface="Arial" panose="020B0604020202020204" pitchFamily="34" charset="0"/>
              <a:buChar char="•"/>
            </a:pPr>
            <a:r>
              <a:rPr lang="en-US" dirty="0"/>
              <a:t>evaluating the result and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18" name="Group 17">
            <a:extLst>
              <a:ext uri="{FF2B5EF4-FFF2-40B4-BE49-F238E27FC236}">
                <a16:creationId xmlns:a16="http://schemas.microsoft.com/office/drawing/2014/main" id="{D6278D55-92B7-413D-9A69-451101132ADF}"/>
              </a:ext>
            </a:extLst>
          </p:cNvPr>
          <p:cNvGrpSpPr/>
          <p:nvPr/>
        </p:nvGrpSpPr>
        <p:grpSpPr>
          <a:xfrm>
            <a:off x="204487" y="4453714"/>
            <a:ext cx="369332" cy="982848"/>
            <a:chOff x="323026" y="4356149"/>
            <a:chExt cx="369332" cy="982848"/>
          </a:xfrm>
        </p:grpSpPr>
        <p:sp>
          <p:nvSpPr>
            <p:cNvPr id="16" name="Rectangle: Rounded Corners 15">
              <a:extLst>
                <a:ext uri="{FF2B5EF4-FFF2-40B4-BE49-F238E27FC236}">
                  <a16:creationId xmlns:a16="http://schemas.microsoft.com/office/drawing/2014/main" id="{D96FC921-276E-4F35-A256-50C3D3AC07B2}"/>
                </a:ext>
              </a:extLst>
            </p:cNvPr>
            <p:cNvSpPr/>
            <p:nvPr/>
          </p:nvSpPr>
          <p:spPr>
            <a:xfrm>
              <a:off x="360844" y="4400671"/>
              <a:ext cx="304800" cy="9383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EF8D6D6-1734-43C3-9446-BFFEF6B6077B}"/>
                </a:ext>
              </a:extLst>
            </p:cNvPr>
            <p:cNvSpPr txBox="1"/>
            <p:nvPr/>
          </p:nvSpPr>
          <p:spPr>
            <a:xfrm rot="16200000">
              <a:off x="109254" y="4569921"/>
              <a:ext cx="796876" cy="369332"/>
            </a:xfrm>
            <a:prstGeom prst="rect">
              <a:avLst/>
            </a:prstGeom>
            <a:noFill/>
          </p:spPr>
          <p:txBody>
            <a:bodyPr wrap="square" rtlCol="0">
              <a:spAutoFit/>
            </a:bodyPr>
            <a:lstStyle/>
            <a:p>
              <a:r>
                <a:rPr lang="en-US" dirty="0">
                  <a:solidFill>
                    <a:schemeClr val="bg1"/>
                  </a:solidFill>
                </a:rPr>
                <a:t>Tool</a:t>
              </a:r>
            </a:p>
          </p:txBody>
        </p:sp>
      </p:grpSp>
      <p:grpSp>
        <p:nvGrpSpPr>
          <p:cNvPr id="19" name="Group 18">
            <a:extLst>
              <a:ext uri="{FF2B5EF4-FFF2-40B4-BE49-F238E27FC236}">
                <a16:creationId xmlns:a16="http://schemas.microsoft.com/office/drawing/2014/main" id="{F462C786-63D8-417F-96DA-40CCA0E4E2FA}"/>
              </a:ext>
            </a:extLst>
          </p:cNvPr>
          <p:cNvGrpSpPr/>
          <p:nvPr/>
        </p:nvGrpSpPr>
        <p:grpSpPr>
          <a:xfrm>
            <a:off x="211797" y="5729677"/>
            <a:ext cx="369332" cy="938326"/>
            <a:chOff x="323026" y="4400671"/>
            <a:chExt cx="369332" cy="938326"/>
          </a:xfrm>
        </p:grpSpPr>
        <p:sp>
          <p:nvSpPr>
            <p:cNvPr id="20" name="Rectangle: Rounded Corners 19">
              <a:extLst>
                <a:ext uri="{FF2B5EF4-FFF2-40B4-BE49-F238E27FC236}">
                  <a16:creationId xmlns:a16="http://schemas.microsoft.com/office/drawing/2014/main" id="{B7E5224C-2D4D-4FF4-947D-16F12B74B20D}"/>
                </a:ext>
              </a:extLst>
            </p:cNvPr>
            <p:cNvSpPr/>
            <p:nvPr/>
          </p:nvSpPr>
          <p:spPr>
            <a:xfrm>
              <a:off x="360844" y="4400671"/>
              <a:ext cx="304800" cy="9383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F81B4A-BDE8-4C0E-A38E-BF7EF5627E28}"/>
                </a:ext>
              </a:extLst>
            </p:cNvPr>
            <p:cNvSpPr txBox="1"/>
            <p:nvPr/>
          </p:nvSpPr>
          <p:spPr>
            <a:xfrm rot="16200000">
              <a:off x="109254" y="4675606"/>
              <a:ext cx="796876" cy="369332"/>
            </a:xfrm>
            <a:prstGeom prst="rect">
              <a:avLst/>
            </a:prstGeom>
            <a:noFill/>
          </p:spPr>
          <p:txBody>
            <a:bodyPr wrap="square" rtlCol="0">
              <a:spAutoFit/>
            </a:bodyPr>
            <a:lstStyle/>
            <a:p>
              <a:r>
                <a:rPr lang="en-US" dirty="0">
                  <a:solidFill>
                    <a:schemeClr val="bg1"/>
                  </a:solidFill>
                </a:rPr>
                <a:t>Detail</a:t>
              </a:r>
            </a:p>
          </p:txBody>
        </p:sp>
      </p:grpSp>
      <p:pic>
        <p:nvPicPr>
          <p:cNvPr id="22" name="Picture 21">
            <a:extLst>
              <a:ext uri="{FF2B5EF4-FFF2-40B4-BE49-F238E27FC236}">
                <a16:creationId xmlns:a16="http://schemas.microsoft.com/office/drawing/2014/main" id="{C5625D65-0D62-49A7-BDFB-21558C0EB37F}"/>
              </a:ext>
            </a:extLst>
          </p:cNvPr>
          <p:cNvPicPr>
            <a:picLocks noChangeAspect="1"/>
          </p:cNvPicPr>
          <p:nvPr/>
        </p:nvPicPr>
        <p:blipFill>
          <a:blip r:embed="rId2"/>
          <a:stretch>
            <a:fillRect/>
          </a:stretch>
        </p:blipFill>
        <p:spPr>
          <a:xfrm>
            <a:off x="9970041" y="4572290"/>
            <a:ext cx="1846089" cy="981293"/>
          </a:xfrm>
          <a:prstGeom prst="rect">
            <a:avLst/>
          </a:prstGeom>
        </p:spPr>
      </p:pic>
      <p:pic>
        <p:nvPicPr>
          <p:cNvPr id="23" name="Picture 22">
            <a:extLst>
              <a:ext uri="{FF2B5EF4-FFF2-40B4-BE49-F238E27FC236}">
                <a16:creationId xmlns:a16="http://schemas.microsoft.com/office/drawing/2014/main" id="{8F6DA653-008F-4A81-9815-2515B6D8D39C}"/>
              </a:ext>
            </a:extLst>
          </p:cNvPr>
          <p:cNvPicPr>
            <a:picLocks noChangeAspect="1"/>
          </p:cNvPicPr>
          <p:nvPr/>
        </p:nvPicPr>
        <p:blipFill>
          <a:blip r:embed="rId3"/>
          <a:stretch>
            <a:fillRect/>
          </a:stretch>
        </p:blipFill>
        <p:spPr>
          <a:xfrm>
            <a:off x="2905074" y="4576756"/>
            <a:ext cx="996557" cy="875635"/>
          </a:xfrm>
          <a:prstGeom prst="rect">
            <a:avLst/>
          </a:prstGeom>
        </p:spPr>
      </p:pic>
      <p:sp>
        <p:nvSpPr>
          <p:cNvPr id="24" name="Title 1">
            <a:extLst>
              <a:ext uri="{FF2B5EF4-FFF2-40B4-BE49-F238E27FC236}">
                <a16:creationId xmlns:a16="http://schemas.microsoft.com/office/drawing/2014/main" id="{CAC6C3FB-B5C4-45D1-A93D-21E869B89D3D}"/>
              </a:ext>
            </a:extLst>
          </p:cNvPr>
          <p:cNvSpPr txBox="1">
            <a:spLocks/>
          </p:cNvSpPr>
          <p:nvPr/>
        </p:nvSpPr>
        <p:spPr>
          <a:xfrm>
            <a:off x="9525" y="2937738"/>
            <a:ext cx="12192000" cy="670265"/>
          </a:xfrm>
          <a:prstGeom prst="rect">
            <a:avLst/>
          </a:prstGeom>
          <a:solidFill>
            <a:schemeClr val="tx1">
              <a:lumMod val="65000"/>
              <a:lumOff val="35000"/>
            </a:schemeClr>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Journey</a:t>
            </a:r>
            <a:r>
              <a:rPr lang="en-US" b="1" u="sng" dirty="0"/>
              <a:t> </a:t>
            </a:r>
          </a:p>
        </p:txBody>
      </p:sp>
      <p:pic>
        <p:nvPicPr>
          <p:cNvPr id="7172" name="Picture 4" descr="scikit-learn - Wikipedia">
            <a:extLst>
              <a:ext uri="{FF2B5EF4-FFF2-40B4-BE49-F238E27FC236}">
                <a16:creationId xmlns:a16="http://schemas.microsoft.com/office/drawing/2014/main" id="{090DA0E4-09FF-47B7-94A3-4472B6AA6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040" y="4419721"/>
            <a:ext cx="1088344" cy="5858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4791297F-1493-4F99-A513-CB3199F20FE3}"/>
              </a:ext>
            </a:extLst>
          </p:cNvPr>
          <p:cNvPicPr>
            <a:picLocks noChangeAspect="1"/>
          </p:cNvPicPr>
          <p:nvPr/>
        </p:nvPicPr>
        <p:blipFill>
          <a:blip r:embed="rId5"/>
          <a:stretch>
            <a:fillRect/>
          </a:stretch>
        </p:blipFill>
        <p:spPr>
          <a:xfrm>
            <a:off x="8556012" y="5176128"/>
            <a:ext cx="1343444" cy="490647"/>
          </a:xfrm>
          <a:prstGeom prst="rect">
            <a:avLst/>
          </a:prstGeom>
        </p:spPr>
      </p:pic>
      <p:pic>
        <p:nvPicPr>
          <p:cNvPr id="1026" name="Picture 2" descr="Tableau Desktop Review | PCMag">
            <a:extLst>
              <a:ext uri="{FF2B5EF4-FFF2-40B4-BE49-F238E27FC236}">
                <a16:creationId xmlns:a16="http://schemas.microsoft.com/office/drawing/2014/main" id="{74FDFF2A-8450-4E5C-9B13-7FFBE3B1ED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6918" y="4385585"/>
            <a:ext cx="2941369" cy="1392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ไอคอนเอกสารไฟล์ Json, Json, เอกสาร, ไฟล์ภาพ PNG และ เวกเตอร์  สำหรับการดาวน์โหลดฟรี">
            <a:extLst>
              <a:ext uri="{FF2B5EF4-FFF2-40B4-BE49-F238E27FC236}">
                <a16:creationId xmlns:a16="http://schemas.microsoft.com/office/drawing/2014/main" id="{D5E6A779-5D60-46C3-8B08-7CD6DC544F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5286" y="4518048"/>
            <a:ext cx="996557" cy="996557"/>
          </a:xfrm>
          <a:prstGeom prst="rect">
            <a:avLst/>
          </a:prstGeom>
          <a:noFill/>
          <a:extLst>
            <a:ext uri="{909E8E84-426E-40DD-AFC4-6F175D3DCCD1}">
              <a14:hiddenFill xmlns:a14="http://schemas.microsoft.com/office/drawing/2010/main">
                <a:solidFill>
                  <a:srgbClr val="FFFFFF"/>
                </a:solidFill>
              </a14:hiddenFill>
            </a:ext>
          </a:extLst>
        </p:spPr>
      </p:pic>
      <p:sp>
        <p:nvSpPr>
          <p:cNvPr id="5" name="Arrow: Left-Right 4">
            <a:extLst>
              <a:ext uri="{FF2B5EF4-FFF2-40B4-BE49-F238E27FC236}">
                <a16:creationId xmlns:a16="http://schemas.microsoft.com/office/drawing/2014/main" id="{42964CDA-6FEA-4387-B98E-7347678FEE96}"/>
              </a:ext>
            </a:extLst>
          </p:cNvPr>
          <p:cNvSpPr/>
          <p:nvPr/>
        </p:nvSpPr>
        <p:spPr>
          <a:xfrm>
            <a:off x="2286000" y="4991764"/>
            <a:ext cx="387310" cy="17051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8605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lysing, chart, forecast, information, reporter icon - Download on  Iconfinder">
            <a:extLst>
              <a:ext uri="{FF2B5EF4-FFF2-40B4-BE49-F238E27FC236}">
                <a16:creationId xmlns:a16="http://schemas.microsoft.com/office/drawing/2014/main" id="{2E152FF7-7301-4E3C-88B9-58FBD8084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3262" y="1814510"/>
            <a:ext cx="130492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C0D5D956-6748-4F44-B0ED-7931E5BBCC54}"/>
              </a:ext>
            </a:extLst>
          </p:cNvPr>
          <p:cNvPicPr>
            <a:picLocks noChangeAspect="1"/>
          </p:cNvPicPr>
          <p:nvPr/>
        </p:nvPicPr>
        <p:blipFill>
          <a:blip r:embed="rId3"/>
          <a:stretch>
            <a:fillRect/>
          </a:stretch>
        </p:blipFill>
        <p:spPr>
          <a:xfrm>
            <a:off x="7915275" y="1838027"/>
            <a:ext cx="1198645" cy="1119489"/>
          </a:xfrm>
          <a:prstGeom prst="rect">
            <a:avLst/>
          </a:prstGeom>
        </p:spPr>
      </p:pic>
      <p:pic>
        <p:nvPicPr>
          <p:cNvPr id="17" name="Picture 16">
            <a:extLst>
              <a:ext uri="{FF2B5EF4-FFF2-40B4-BE49-F238E27FC236}">
                <a16:creationId xmlns:a16="http://schemas.microsoft.com/office/drawing/2014/main" id="{9A9B68B3-FBE5-4AEC-B962-FB2387D6564F}"/>
              </a:ext>
            </a:extLst>
          </p:cNvPr>
          <p:cNvPicPr>
            <a:picLocks noChangeAspect="1"/>
          </p:cNvPicPr>
          <p:nvPr/>
        </p:nvPicPr>
        <p:blipFill>
          <a:blip r:embed="rId4"/>
          <a:stretch>
            <a:fillRect/>
          </a:stretch>
        </p:blipFill>
        <p:spPr>
          <a:xfrm>
            <a:off x="4943476" y="1676404"/>
            <a:ext cx="1288881" cy="1366837"/>
          </a:xfrm>
          <a:prstGeom prst="rect">
            <a:avLst/>
          </a:prstGeom>
        </p:spPr>
      </p:pic>
      <p:pic>
        <p:nvPicPr>
          <p:cNvPr id="16" name="Picture 15">
            <a:extLst>
              <a:ext uri="{FF2B5EF4-FFF2-40B4-BE49-F238E27FC236}">
                <a16:creationId xmlns:a16="http://schemas.microsoft.com/office/drawing/2014/main" id="{412ED88D-D7A5-4564-B76B-47E9686C36FD}"/>
              </a:ext>
            </a:extLst>
          </p:cNvPr>
          <p:cNvPicPr>
            <a:picLocks noChangeAspect="1"/>
          </p:cNvPicPr>
          <p:nvPr/>
        </p:nvPicPr>
        <p:blipFill>
          <a:blip r:embed="rId5"/>
          <a:stretch>
            <a:fillRect/>
          </a:stretch>
        </p:blipFill>
        <p:spPr>
          <a:xfrm>
            <a:off x="1981199" y="1829939"/>
            <a:ext cx="1042988" cy="1111381"/>
          </a:xfrm>
          <a:prstGeom prst="rect">
            <a:avLst/>
          </a:prstGeom>
        </p:spPr>
      </p:pic>
      <p:sp>
        <p:nvSpPr>
          <p:cNvPr id="6" name="Rectangle 5">
            <a:extLst>
              <a:ext uri="{FF2B5EF4-FFF2-40B4-BE49-F238E27FC236}">
                <a16:creationId xmlns:a16="http://schemas.microsoft.com/office/drawing/2014/main" id="{CF4D6E24-EED1-4F49-B590-AF7DEAB73199}"/>
              </a:ext>
            </a:extLst>
          </p:cNvPr>
          <p:cNvSpPr/>
          <p:nvPr/>
        </p:nvSpPr>
        <p:spPr>
          <a:xfrm>
            <a:off x="0" y="133351"/>
            <a:ext cx="6350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u="sng" dirty="0"/>
              <a:t>Data gathering</a:t>
            </a:r>
          </a:p>
        </p:txBody>
      </p:sp>
      <p:sp>
        <p:nvSpPr>
          <p:cNvPr id="7" name="Oval 6">
            <a:extLst>
              <a:ext uri="{FF2B5EF4-FFF2-40B4-BE49-F238E27FC236}">
                <a16:creationId xmlns:a16="http://schemas.microsoft.com/office/drawing/2014/main" id="{ADC5EA85-C122-43F1-91FE-598089A6F706}"/>
              </a:ext>
            </a:extLst>
          </p:cNvPr>
          <p:cNvSpPr/>
          <p:nvPr/>
        </p:nvSpPr>
        <p:spPr>
          <a:xfrm>
            <a:off x="657225" y="1101725"/>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Gather the data</a:t>
            </a:r>
          </a:p>
        </p:txBody>
      </p:sp>
      <p:sp>
        <p:nvSpPr>
          <p:cNvPr id="8" name="Oval 7">
            <a:extLst>
              <a:ext uri="{FF2B5EF4-FFF2-40B4-BE49-F238E27FC236}">
                <a16:creationId xmlns:a16="http://schemas.microsoft.com/office/drawing/2014/main" id="{548BAFF8-EC5C-44F8-987B-D34B08BF5B49}"/>
              </a:ext>
            </a:extLst>
          </p:cNvPr>
          <p:cNvSpPr/>
          <p:nvPr/>
        </p:nvSpPr>
        <p:spPr>
          <a:xfrm>
            <a:off x="3524250" y="1089024"/>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data-type</a:t>
            </a:r>
          </a:p>
        </p:txBody>
      </p:sp>
      <p:sp>
        <p:nvSpPr>
          <p:cNvPr id="9" name="Oval 8">
            <a:extLst>
              <a:ext uri="{FF2B5EF4-FFF2-40B4-BE49-F238E27FC236}">
                <a16:creationId xmlns:a16="http://schemas.microsoft.com/office/drawing/2014/main" id="{01930FD0-9F56-4D20-B179-AD2A7E942D6A}"/>
              </a:ext>
            </a:extLst>
          </p:cNvPr>
          <p:cNvSpPr/>
          <p:nvPr/>
        </p:nvSpPr>
        <p:spPr>
          <a:xfrm>
            <a:off x="6543675" y="1089023"/>
            <a:ext cx="1600200" cy="1571625"/>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the insight</a:t>
            </a:r>
          </a:p>
        </p:txBody>
      </p:sp>
      <p:sp>
        <p:nvSpPr>
          <p:cNvPr id="10" name="Oval 9">
            <a:extLst>
              <a:ext uri="{FF2B5EF4-FFF2-40B4-BE49-F238E27FC236}">
                <a16:creationId xmlns:a16="http://schemas.microsoft.com/office/drawing/2014/main" id="{8BA5EAB5-B1D5-4C8A-AA05-CD27DB97B037}"/>
              </a:ext>
            </a:extLst>
          </p:cNvPr>
          <p:cNvSpPr/>
          <p:nvPr/>
        </p:nvSpPr>
        <p:spPr>
          <a:xfrm>
            <a:off x="9420225" y="1093783"/>
            <a:ext cx="1600200" cy="1571625"/>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Create </a:t>
            </a:r>
            <a:r>
              <a:rPr lang="en-US" sz="1600" dirty="0"/>
              <a:t>Dashboard</a:t>
            </a:r>
            <a:endParaRPr lang="en-US" dirty="0"/>
          </a:p>
        </p:txBody>
      </p:sp>
      <p:cxnSp>
        <p:nvCxnSpPr>
          <p:cNvPr id="13" name="Straight Connector 12">
            <a:extLst>
              <a:ext uri="{FF2B5EF4-FFF2-40B4-BE49-F238E27FC236}">
                <a16:creationId xmlns:a16="http://schemas.microsoft.com/office/drawing/2014/main" id="{56BB9BFD-8D4E-4FC7-BB2A-1BF3746E88FF}"/>
              </a:ext>
            </a:extLst>
          </p:cNvPr>
          <p:cNvCxnSpPr>
            <a:cxnSpLocks/>
          </p:cNvCxnSpPr>
          <p:nvPr/>
        </p:nvCxnSpPr>
        <p:spPr>
          <a:xfrm>
            <a:off x="69850" y="3738881"/>
            <a:ext cx="120523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Arrow: Chevron 19">
            <a:extLst>
              <a:ext uri="{FF2B5EF4-FFF2-40B4-BE49-F238E27FC236}">
                <a16:creationId xmlns:a16="http://schemas.microsoft.com/office/drawing/2014/main" id="{CFB831C6-ACD3-42F0-8181-F8C4DD2C1237}"/>
              </a:ext>
            </a:extLst>
          </p:cNvPr>
          <p:cNvSpPr/>
          <p:nvPr/>
        </p:nvSpPr>
        <p:spPr>
          <a:xfrm>
            <a:off x="6232356" y="120651"/>
            <a:ext cx="5985043" cy="716634"/>
          </a:xfrm>
          <a:prstGeom prst="chevron">
            <a:avLst>
              <a:gd name="adj" fmla="val 379"/>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3200" u="sng" dirty="0">
                <a:solidFill>
                  <a:schemeClr val="bg1"/>
                </a:solidFill>
              </a:rPr>
              <a:t>Visualization</a:t>
            </a:r>
          </a:p>
        </p:txBody>
      </p:sp>
      <p:sp>
        <p:nvSpPr>
          <p:cNvPr id="21" name="Arrow: Chevron 20">
            <a:extLst>
              <a:ext uri="{FF2B5EF4-FFF2-40B4-BE49-F238E27FC236}">
                <a16:creationId xmlns:a16="http://schemas.microsoft.com/office/drawing/2014/main" id="{6CCD1ADB-815E-4B71-B06F-062B654011D4}"/>
              </a:ext>
            </a:extLst>
          </p:cNvPr>
          <p:cNvSpPr/>
          <p:nvPr/>
        </p:nvSpPr>
        <p:spPr>
          <a:xfrm>
            <a:off x="0" y="3811635"/>
            <a:ext cx="12168187" cy="557803"/>
          </a:xfrm>
          <a:prstGeom prst="chevron">
            <a:avLst>
              <a:gd name="adj" fmla="val 0"/>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u="sng" dirty="0">
                <a:solidFill>
                  <a:schemeClr val="bg1"/>
                </a:solidFill>
              </a:rPr>
              <a:t>Prediction</a:t>
            </a:r>
          </a:p>
        </p:txBody>
      </p:sp>
      <p:sp>
        <p:nvSpPr>
          <p:cNvPr id="3" name="TextBox 2">
            <a:extLst>
              <a:ext uri="{FF2B5EF4-FFF2-40B4-BE49-F238E27FC236}">
                <a16:creationId xmlns:a16="http://schemas.microsoft.com/office/drawing/2014/main" id="{1B4FF4B4-F0BF-4D29-8168-DC944A6858D3}"/>
              </a:ext>
            </a:extLst>
          </p:cNvPr>
          <p:cNvSpPr txBox="1"/>
          <p:nvPr/>
        </p:nvSpPr>
        <p:spPr>
          <a:xfrm>
            <a:off x="0" y="3222233"/>
            <a:ext cx="13931900" cy="584775"/>
          </a:xfrm>
          <a:prstGeom prst="rect">
            <a:avLst/>
          </a:prstGeom>
          <a:noFill/>
        </p:spPr>
        <p:txBody>
          <a:bodyPr wrap="square" rtlCol="0">
            <a:spAutoFit/>
          </a:bodyPr>
          <a:lstStyle/>
          <a:p>
            <a:r>
              <a:rPr lang="en-US" sz="1600" dirty="0"/>
              <a:t>Data is semi structural and non-relation to each table. Therefore, I am going to use non-programing language which is Tableau instead of  </a:t>
            </a:r>
          </a:p>
          <a:p>
            <a:r>
              <a:rPr lang="en-US" sz="1600" dirty="0"/>
              <a:t>programming language which is SQL language </a:t>
            </a:r>
            <a:endParaRPr lang="th-TH" sz="1600" dirty="0"/>
          </a:p>
        </p:txBody>
      </p:sp>
      <p:graphicFrame>
        <p:nvGraphicFramePr>
          <p:cNvPr id="22" name="Content Placeholder 3">
            <a:extLst>
              <a:ext uri="{FF2B5EF4-FFF2-40B4-BE49-F238E27FC236}">
                <a16:creationId xmlns:a16="http://schemas.microsoft.com/office/drawing/2014/main" id="{8FE5CB2C-B269-42F0-B414-27E24F927BF8}"/>
              </a:ext>
            </a:extLst>
          </p:cNvPr>
          <p:cNvGraphicFramePr>
            <a:graphicFrameLocks noGrp="1"/>
          </p:cNvGraphicFramePr>
          <p:nvPr>
            <p:ph idx="1"/>
            <p:extLst>
              <p:ext uri="{D42A27DB-BD31-4B8C-83A1-F6EECF244321}">
                <p14:modId xmlns:p14="http://schemas.microsoft.com/office/powerpoint/2010/main" val="1608323376"/>
              </p:ext>
            </p:extLst>
          </p:nvPr>
        </p:nvGraphicFramePr>
        <p:xfrm>
          <a:off x="301624" y="3587073"/>
          <a:ext cx="12294229" cy="40108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3" name="TextBox 22">
            <a:extLst>
              <a:ext uri="{FF2B5EF4-FFF2-40B4-BE49-F238E27FC236}">
                <a16:creationId xmlns:a16="http://schemas.microsoft.com/office/drawing/2014/main" id="{92E571E7-5EEC-4C53-9AA6-10FF1CBADDBE}"/>
              </a:ext>
            </a:extLst>
          </p:cNvPr>
          <p:cNvSpPr txBox="1"/>
          <p:nvPr/>
        </p:nvSpPr>
        <p:spPr>
          <a:xfrm>
            <a:off x="53974" y="4419768"/>
            <a:ext cx="1774825" cy="369332"/>
          </a:xfrm>
          <a:prstGeom prst="rect">
            <a:avLst/>
          </a:prstGeom>
          <a:noFill/>
        </p:spPr>
        <p:txBody>
          <a:bodyPr wrap="square" rtlCol="0">
            <a:spAutoFit/>
          </a:bodyPr>
          <a:lstStyle/>
          <a:p>
            <a:r>
              <a:rPr lang="en-US" dirty="0"/>
              <a:t>Process pipeline</a:t>
            </a:r>
          </a:p>
        </p:txBody>
      </p:sp>
      <p:sp>
        <p:nvSpPr>
          <p:cNvPr id="24" name="TextBox 23">
            <a:extLst>
              <a:ext uri="{FF2B5EF4-FFF2-40B4-BE49-F238E27FC236}">
                <a16:creationId xmlns:a16="http://schemas.microsoft.com/office/drawing/2014/main" id="{BA82303C-32A3-4B15-851A-7867F0CE15EF}"/>
              </a:ext>
            </a:extLst>
          </p:cNvPr>
          <p:cNvSpPr txBox="1"/>
          <p:nvPr/>
        </p:nvSpPr>
        <p:spPr>
          <a:xfrm>
            <a:off x="-21431" y="809819"/>
            <a:ext cx="1774825" cy="369332"/>
          </a:xfrm>
          <a:prstGeom prst="rect">
            <a:avLst/>
          </a:prstGeom>
          <a:noFill/>
        </p:spPr>
        <p:txBody>
          <a:bodyPr wrap="square" rtlCol="0">
            <a:spAutoFit/>
          </a:bodyPr>
          <a:lstStyle/>
          <a:p>
            <a:r>
              <a:rPr lang="en-US" dirty="0"/>
              <a:t>Process pipeline</a:t>
            </a:r>
          </a:p>
        </p:txBody>
      </p:sp>
    </p:spTree>
    <p:extLst>
      <p:ext uri="{BB962C8B-B14F-4D97-AF65-F5344CB8AC3E}">
        <p14:creationId xmlns:p14="http://schemas.microsoft.com/office/powerpoint/2010/main" val="101304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2" descr="Overview story2">
            <a:extLst>
              <a:ext uri="{FF2B5EF4-FFF2-40B4-BE49-F238E27FC236}">
                <a16:creationId xmlns:a16="http://schemas.microsoft.com/office/drawing/2014/main" id="{45DCF4D0-FCCE-416F-BDB8-28F13667F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515101"/>
          </a:xfrm>
          <a:prstGeom prst="rect">
            <a:avLst/>
          </a:prstGeom>
        </p:spPr>
      </p:pic>
      <p:sp>
        <p:nvSpPr>
          <p:cNvPr id="5" name="TextBox 4">
            <a:extLst>
              <a:ext uri="{FF2B5EF4-FFF2-40B4-BE49-F238E27FC236}">
                <a16:creationId xmlns:a16="http://schemas.microsoft.com/office/drawing/2014/main" id="{1FD1B3CF-6B43-473F-B5B5-B6C0E97D8EB9}"/>
              </a:ext>
            </a:extLst>
          </p:cNvPr>
          <p:cNvSpPr txBox="1"/>
          <p:nvPr/>
        </p:nvSpPr>
        <p:spPr>
          <a:xfrm>
            <a:off x="103234" y="6211669"/>
            <a:ext cx="10437766" cy="646331"/>
          </a:xfrm>
          <a:prstGeom prst="rect">
            <a:avLst/>
          </a:prstGeom>
          <a:noFill/>
        </p:spPr>
        <p:txBody>
          <a:bodyPr wrap="square" rtlCol="0">
            <a:spAutoFit/>
          </a:bodyPr>
          <a:lstStyle/>
          <a:p>
            <a:r>
              <a:rPr lang="en-US" dirty="0"/>
              <a:t>Publish on: </a:t>
            </a:r>
            <a:r>
              <a:rPr lang="en-US" dirty="0">
                <a:hlinkClick r:id="rId3"/>
              </a:rPr>
              <a:t>https://public.tableau.com/profile/panuvat.danvorapong#!/vizhome/Stabuckanalysis/Overviewstory</a:t>
            </a:r>
            <a:endParaRPr lang="th-TH" dirty="0"/>
          </a:p>
        </p:txBody>
      </p:sp>
    </p:spTree>
    <p:extLst>
      <p:ext uri="{BB962C8B-B14F-4D97-AF65-F5344CB8AC3E}">
        <p14:creationId xmlns:p14="http://schemas.microsoft.com/office/powerpoint/2010/main" val="356349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Overview story2">
            <a:extLst>
              <a:ext uri="{FF2B5EF4-FFF2-40B4-BE49-F238E27FC236}">
                <a16:creationId xmlns:a16="http://schemas.microsoft.com/office/drawing/2014/main" id="{87423E1F-5DB5-4B16-A089-A724965BD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27934" cy="6858000"/>
          </a:xfrm>
          <a:prstGeom prst="rect">
            <a:avLst/>
          </a:prstGeom>
        </p:spPr>
      </p:pic>
      <p:sp>
        <p:nvSpPr>
          <p:cNvPr id="4" name="Rectangle 3">
            <a:extLst>
              <a:ext uri="{FF2B5EF4-FFF2-40B4-BE49-F238E27FC236}">
                <a16:creationId xmlns:a16="http://schemas.microsoft.com/office/drawing/2014/main" id="{12827CDE-C5AF-4E44-830F-7D7CBB125B26}"/>
              </a:ext>
            </a:extLst>
          </p:cNvPr>
          <p:cNvSpPr/>
          <p:nvPr/>
        </p:nvSpPr>
        <p:spPr>
          <a:xfrm>
            <a:off x="117446" y="897622"/>
            <a:ext cx="4521666" cy="3322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Rectangle 4">
            <a:extLst>
              <a:ext uri="{FF2B5EF4-FFF2-40B4-BE49-F238E27FC236}">
                <a16:creationId xmlns:a16="http://schemas.microsoft.com/office/drawing/2014/main" id="{2ED2A248-9382-4E11-8233-2560E525B6E2}"/>
              </a:ext>
            </a:extLst>
          </p:cNvPr>
          <p:cNvSpPr/>
          <p:nvPr/>
        </p:nvSpPr>
        <p:spPr>
          <a:xfrm>
            <a:off x="4639112" y="897622"/>
            <a:ext cx="2491530" cy="1931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Rectangle 5">
            <a:extLst>
              <a:ext uri="{FF2B5EF4-FFF2-40B4-BE49-F238E27FC236}">
                <a16:creationId xmlns:a16="http://schemas.microsoft.com/office/drawing/2014/main" id="{57F9B4D2-DB84-45CA-8D74-36FB022AD5D7}"/>
              </a:ext>
            </a:extLst>
          </p:cNvPr>
          <p:cNvSpPr/>
          <p:nvPr/>
        </p:nvSpPr>
        <p:spPr>
          <a:xfrm>
            <a:off x="4639112" y="2828835"/>
            <a:ext cx="2491530" cy="1931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Rectangle 6">
            <a:extLst>
              <a:ext uri="{FF2B5EF4-FFF2-40B4-BE49-F238E27FC236}">
                <a16:creationId xmlns:a16="http://schemas.microsoft.com/office/drawing/2014/main" id="{65B81993-6E68-4ED6-8DBE-2F78DD14CA4C}"/>
              </a:ext>
            </a:extLst>
          </p:cNvPr>
          <p:cNvSpPr/>
          <p:nvPr/>
        </p:nvSpPr>
        <p:spPr>
          <a:xfrm>
            <a:off x="117446" y="4231374"/>
            <a:ext cx="4521666" cy="2387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Rectangle 7">
            <a:extLst>
              <a:ext uri="{FF2B5EF4-FFF2-40B4-BE49-F238E27FC236}">
                <a16:creationId xmlns:a16="http://schemas.microsoft.com/office/drawing/2014/main" id="{E15751CB-8F7E-4A9D-BAF3-53D3436FF6A2}"/>
              </a:ext>
            </a:extLst>
          </p:cNvPr>
          <p:cNvSpPr/>
          <p:nvPr/>
        </p:nvSpPr>
        <p:spPr>
          <a:xfrm>
            <a:off x="4639112" y="4760049"/>
            <a:ext cx="2491530" cy="18705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TextBox 8">
            <a:extLst>
              <a:ext uri="{FF2B5EF4-FFF2-40B4-BE49-F238E27FC236}">
                <a16:creationId xmlns:a16="http://schemas.microsoft.com/office/drawing/2014/main" id="{EE86AB95-8592-4450-9037-A7A689F23337}"/>
              </a:ext>
            </a:extLst>
          </p:cNvPr>
          <p:cNvSpPr txBox="1"/>
          <p:nvPr/>
        </p:nvSpPr>
        <p:spPr>
          <a:xfrm>
            <a:off x="1883327" y="2189310"/>
            <a:ext cx="494952" cy="369332"/>
          </a:xfrm>
          <a:prstGeom prst="rect">
            <a:avLst/>
          </a:prstGeom>
          <a:noFill/>
        </p:spPr>
        <p:txBody>
          <a:bodyPr wrap="square" rtlCol="0">
            <a:spAutoFit/>
          </a:bodyPr>
          <a:lstStyle/>
          <a:p>
            <a:r>
              <a:rPr lang="en-US" dirty="0">
                <a:sym typeface="Wingdings 2" panose="05020102010507070707" pitchFamily="18" charset="2"/>
              </a:rPr>
              <a:t></a:t>
            </a:r>
            <a:endParaRPr lang="th-TH" dirty="0"/>
          </a:p>
        </p:txBody>
      </p:sp>
      <p:sp>
        <p:nvSpPr>
          <p:cNvPr id="11" name="TextBox 10">
            <a:extLst>
              <a:ext uri="{FF2B5EF4-FFF2-40B4-BE49-F238E27FC236}">
                <a16:creationId xmlns:a16="http://schemas.microsoft.com/office/drawing/2014/main" id="{038CEABB-5E24-44EC-B486-9C9F05D00AF9}"/>
              </a:ext>
            </a:extLst>
          </p:cNvPr>
          <p:cNvSpPr txBox="1"/>
          <p:nvPr/>
        </p:nvSpPr>
        <p:spPr>
          <a:xfrm>
            <a:off x="4756558" y="1678563"/>
            <a:ext cx="6094602" cy="369332"/>
          </a:xfrm>
          <a:prstGeom prst="rect">
            <a:avLst/>
          </a:prstGeom>
          <a:noFill/>
        </p:spPr>
        <p:txBody>
          <a:bodyPr wrap="square">
            <a:spAutoFit/>
          </a:bodyPr>
          <a:lstStyle/>
          <a:p>
            <a:r>
              <a:rPr lang="en-US" dirty="0">
                <a:sym typeface="Wingdings 2" panose="05020102010507070707" pitchFamily="18" charset="2"/>
              </a:rPr>
              <a:t></a:t>
            </a:r>
            <a:endParaRPr lang="th-TH" dirty="0"/>
          </a:p>
        </p:txBody>
      </p:sp>
      <p:sp>
        <p:nvSpPr>
          <p:cNvPr id="13" name="TextBox 12">
            <a:extLst>
              <a:ext uri="{FF2B5EF4-FFF2-40B4-BE49-F238E27FC236}">
                <a16:creationId xmlns:a16="http://schemas.microsoft.com/office/drawing/2014/main" id="{F402FC8E-A2FF-4F4E-86E5-1DC7EAF8A97D}"/>
              </a:ext>
            </a:extLst>
          </p:cNvPr>
          <p:cNvSpPr txBox="1"/>
          <p:nvPr/>
        </p:nvSpPr>
        <p:spPr>
          <a:xfrm>
            <a:off x="2023845" y="4810104"/>
            <a:ext cx="6094602" cy="369332"/>
          </a:xfrm>
          <a:prstGeom prst="rect">
            <a:avLst/>
          </a:prstGeom>
          <a:noFill/>
        </p:spPr>
        <p:txBody>
          <a:bodyPr wrap="square">
            <a:spAutoFit/>
          </a:bodyPr>
          <a:lstStyle/>
          <a:p>
            <a:r>
              <a:rPr lang="en-US" dirty="0">
                <a:sym typeface="Wingdings 2" panose="05020102010507070707" pitchFamily="18" charset="2"/>
              </a:rPr>
              <a:t></a:t>
            </a:r>
            <a:endParaRPr lang="th-TH" dirty="0"/>
          </a:p>
        </p:txBody>
      </p:sp>
      <p:sp>
        <p:nvSpPr>
          <p:cNvPr id="15" name="TextBox 14">
            <a:extLst>
              <a:ext uri="{FF2B5EF4-FFF2-40B4-BE49-F238E27FC236}">
                <a16:creationId xmlns:a16="http://schemas.microsoft.com/office/drawing/2014/main" id="{E90F849E-ACCC-41A6-9A76-42FAE05A2373}"/>
              </a:ext>
            </a:extLst>
          </p:cNvPr>
          <p:cNvSpPr txBox="1"/>
          <p:nvPr/>
        </p:nvSpPr>
        <p:spPr>
          <a:xfrm>
            <a:off x="5681445" y="3726457"/>
            <a:ext cx="6094602" cy="369332"/>
          </a:xfrm>
          <a:prstGeom prst="rect">
            <a:avLst/>
          </a:prstGeom>
          <a:noFill/>
        </p:spPr>
        <p:txBody>
          <a:bodyPr wrap="square">
            <a:spAutoFit/>
          </a:bodyPr>
          <a:lstStyle/>
          <a:p>
            <a:r>
              <a:rPr lang="en-US" dirty="0">
                <a:sym typeface="Wingdings 2" panose="05020102010507070707" pitchFamily="18" charset="2"/>
              </a:rPr>
              <a:t></a:t>
            </a:r>
            <a:endParaRPr lang="th-TH" dirty="0"/>
          </a:p>
        </p:txBody>
      </p:sp>
      <p:sp>
        <p:nvSpPr>
          <p:cNvPr id="18" name="Rectangle 17">
            <a:extLst>
              <a:ext uri="{FF2B5EF4-FFF2-40B4-BE49-F238E27FC236}">
                <a16:creationId xmlns:a16="http://schemas.microsoft.com/office/drawing/2014/main" id="{72D7A2AE-051F-4AA2-9B4F-E49A77F67D3D}"/>
              </a:ext>
            </a:extLst>
          </p:cNvPr>
          <p:cNvSpPr/>
          <p:nvPr/>
        </p:nvSpPr>
        <p:spPr>
          <a:xfrm>
            <a:off x="7313455" y="103501"/>
            <a:ext cx="4592738" cy="655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AutoNum type="arabicPeriod"/>
            </a:pPr>
            <a:r>
              <a:rPr lang="en-US" dirty="0"/>
              <a:t>Although USA has highest branch, Canada has more space and sufficient reserve for their people due to most branch per inhabitants.</a:t>
            </a:r>
          </a:p>
          <a:p>
            <a:pPr marL="342900" indent="-342900">
              <a:buAutoNum type="arabicPeriod"/>
            </a:pPr>
            <a:endParaRPr lang="en-US" dirty="0"/>
          </a:p>
          <a:p>
            <a:pPr marL="342900" indent="-342900">
              <a:buAutoNum type="arabicPeriod"/>
            </a:pPr>
            <a:r>
              <a:rPr lang="en-US" dirty="0"/>
              <a:t>More than 70 of Starbucks is owned by the company. That mean the rest is licensed located around restrict area that company can’t settle like airport. However, if there is law to obey, they might not issue license to those entrepreneurs.</a:t>
            </a:r>
          </a:p>
          <a:p>
            <a:pPr marL="342900" indent="-342900">
              <a:buAutoNum type="arabicPeriod"/>
            </a:pPr>
            <a:endParaRPr lang="en-US" dirty="0"/>
          </a:p>
          <a:p>
            <a:pPr marL="342900" indent="-342900">
              <a:buAutoNum type="arabicPeriod"/>
            </a:pPr>
            <a:r>
              <a:rPr lang="en-US" dirty="0"/>
              <a:t>As you see on graph, there is no licensed Starbuck allows to open 24 hrs. service and </a:t>
            </a:r>
            <a:r>
              <a:rPr lang="en-US" dirty="0" err="1"/>
              <a:t>laboulange</a:t>
            </a:r>
            <a:r>
              <a:rPr lang="en-US" dirty="0"/>
              <a:t>. In contrast, </a:t>
            </a:r>
            <a:r>
              <a:rPr lang="en-US" dirty="0" err="1"/>
              <a:t>Startbuck</a:t>
            </a:r>
            <a:r>
              <a:rPr lang="en-US" dirty="0"/>
              <a:t> owned by company have all necessary equipment.</a:t>
            </a:r>
          </a:p>
          <a:p>
            <a:pPr marL="342900" indent="-342900">
              <a:buAutoNum type="arabicPeriod"/>
            </a:pPr>
            <a:endParaRPr lang="en-US" dirty="0"/>
          </a:p>
          <a:p>
            <a:pPr marL="342900" indent="-342900">
              <a:buAutoNum type="arabicPeriod"/>
            </a:pPr>
            <a:r>
              <a:rPr lang="en-US" dirty="0"/>
              <a:t>Operating hour that mostly open around the world is 5 AM. - 9 PM. It predict that in the early morning and the late afternoon people want to have caffeine. </a:t>
            </a:r>
            <a:endParaRPr lang="th-TH" dirty="0"/>
          </a:p>
        </p:txBody>
      </p:sp>
      <p:sp>
        <p:nvSpPr>
          <p:cNvPr id="19" name="TextBox 18">
            <a:extLst>
              <a:ext uri="{FF2B5EF4-FFF2-40B4-BE49-F238E27FC236}">
                <a16:creationId xmlns:a16="http://schemas.microsoft.com/office/drawing/2014/main" id="{236B7143-C7A8-4309-8B22-4E6D3B902A37}"/>
              </a:ext>
            </a:extLst>
          </p:cNvPr>
          <p:cNvSpPr txBox="1"/>
          <p:nvPr/>
        </p:nvSpPr>
        <p:spPr>
          <a:xfrm>
            <a:off x="5798891" y="5695338"/>
            <a:ext cx="449510" cy="369332"/>
          </a:xfrm>
          <a:prstGeom prst="rect">
            <a:avLst/>
          </a:prstGeom>
          <a:noFill/>
        </p:spPr>
        <p:txBody>
          <a:bodyPr wrap="square">
            <a:spAutoFit/>
          </a:bodyPr>
          <a:lstStyle/>
          <a:p>
            <a:r>
              <a:rPr lang="en-US" dirty="0">
                <a:sym typeface="Wingdings 2" panose="05020102010507070707" pitchFamily="18" charset="2"/>
              </a:rPr>
              <a:t></a:t>
            </a:r>
            <a:endParaRPr lang="th-TH" dirty="0"/>
          </a:p>
        </p:txBody>
      </p:sp>
      <p:sp>
        <p:nvSpPr>
          <p:cNvPr id="3" name="TextBox 2">
            <a:extLst>
              <a:ext uri="{FF2B5EF4-FFF2-40B4-BE49-F238E27FC236}">
                <a16:creationId xmlns:a16="http://schemas.microsoft.com/office/drawing/2014/main" id="{8821F7FC-CDEF-44E0-B9E0-FF7BD96FF8B1}"/>
              </a:ext>
            </a:extLst>
          </p:cNvPr>
          <p:cNvSpPr txBox="1"/>
          <p:nvPr/>
        </p:nvSpPr>
        <p:spPr>
          <a:xfrm>
            <a:off x="103934" y="147043"/>
            <a:ext cx="7026707" cy="646331"/>
          </a:xfrm>
          <a:prstGeom prst="rect">
            <a:avLst/>
          </a:prstGeom>
          <a:solidFill>
            <a:schemeClr val="tx1"/>
          </a:solidFill>
        </p:spPr>
        <p:txBody>
          <a:bodyPr wrap="square" rtlCol="0">
            <a:spAutoFit/>
          </a:bodyPr>
          <a:lstStyle/>
          <a:p>
            <a:r>
              <a:rPr lang="en-US" dirty="0">
                <a:solidFill>
                  <a:schemeClr val="bg1"/>
                </a:solidFill>
              </a:rPr>
              <a:t>From the limited dataset which I’ve found on website, 4 insights found as right hands side!</a:t>
            </a:r>
            <a:endParaRPr lang="th-TH" dirty="0">
              <a:solidFill>
                <a:schemeClr val="bg1"/>
              </a:solidFill>
            </a:endParaRP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8" name="Title 1">
            <a:extLst>
              <a:ext uri="{FF2B5EF4-FFF2-40B4-BE49-F238E27FC236}">
                <a16:creationId xmlns:a16="http://schemas.microsoft.com/office/drawing/2014/main" id="{B05A6648-6560-4B99-82B2-5439192D6439}"/>
              </a:ext>
            </a:extLst>
          </p:cNvPr>
          <p:cNvSpPr txBox="1">
            <a:spLocks/>
          </p:cNvSpPr>
          <p:nvPr/>
        </p:nvSpPr>
        <p:spPr>
          <a:xfrm>
            <a:off x="198650" y="363378"/>
            <a:ext cx="10374086" cy="5506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Arial" panose="020B0604020202020204" pitchFamily="34" charset="0"/>
                <a:cs typeface="Arial" panose="020B0604020202020204" pitchFamily="34" charset="0"/>
              </a:rPr>
              <a:t>Data Pre-processing</a:t>
            </a:r>
            <a:endParaRPr lang="en-US" sz="35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36EACA6-AD2C-4CB5-9E56-E6543DAF9A2A}"/>
              </a:ext>
            </a:extLst>
          </p:cNvPr>
          <p:cNvSpPr txBox="1"/>
          <p:nvPr/>
        </p:nvSpPr>
        <p:spPr>
          <a:xfrm>
            <a:off x="198650" y="1382286"/>
            <a:ext cx="1003935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Import dataset : to get ready for do ML algorithms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Import library : to get ready for do ML algorithms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exploring : to explore the dependent/independent features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Encoding : to change categorical column to numerical column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Feature selection : to select unnecessary independent column out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Split dataset into training : testing : train 80% test 20%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Feature scaling : to rescale the data down and balancing dataset</a:t>
            </a:r>
          </a:p>
        </p:txBody>
      </p:sp>
      <p:sp>
        <p:nvSpPr>
          <p:cNvPr id="29" name="Oval 28">
            <a:extLst>
              <a:ext uri="{FF2B5EF4-FFF2-40B4-BE49-F238E27FC236}">
                <a16:creationId xmlns:a16="http://schemas.microsoft.com/office/drawing/2014/main" id="{143433B3-76EC-4DA1-B37B-0657E7700D55}"/>
              </a:ext>
            </a:extLst>
          </p:cNvPr>
          <p:cNvSpPr/>
          <p:nvPr/>
        </p:nvSpPr>
        <p:spPr>
          <a:xfrm>
            <a:off x="10474387" y="156907"/>
            <a:ext cx="1362585" cy="1362585"/>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30" name="Rectangle 29" descr="Database">
            <a:extLst>
              <a:ext uri="{FF2B5EF4-FFF2-40B4-BE49-F238E27FC236}">
                <a16:creationId xmlns:a16="http://schemas.microsoft.com/office/drawing/2014/main" id="{BB9845FC-4A13-44FF-B367-BD7D8C93A73C}"/>
              </a:ext>
            </a:extLst>
          </p:cNvPr>
          <p:cNvSpPr/>
          <p:nvPr/>
        </p:nvSpPr>
        <p:spPr>
          <a:xfrm>
            <a:off x="10760529" y="443049"/>
            <a:ext cx="790299" cy="79029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5160585-A9DE-4732-B89E-829AD968FB63}"/>
              </a:ext>
            </a:extLst>
          </p:cNvPr>
          <p:cNvSpPr>
            <a:spLocks noGrp="1"/>
          </p:cNvSpPr>
          <p:nvPr>
            <p:ph type="title"/>
          </p:nvPr>
        </p:nvSpPr>
        <p:spPr>
          <a:xfrm>
            <a:off x="393336" y="210721"/>
            <a:ext cx="11422743" cy="690789"/>
          </a:xfrm>
          <a:solidFill>
            <a:schemeClr val="bg1"/>
          </a:solidFill>
          <a:ln>
            <a:solidFill>
              <a:schemeClr val="tx1">
                <a:lumMod val="85000"/>
                <a:lumOff val="15000"/>
              </a:schemeClr>
            </a:solidFill>
          </a:ln>
        </p:spPr>
        <p:txBody>
          <a:bodyPr>
            <a:noAutofit/>
          </a:bodyPr>
          <a:lstStyle/>
          <a:p>
            <a:pPr algn="ctr"/>
            <a:r>
              <a:rPr lang="en-US" sz="2400" dirty="0">
                <a:latin typeface="Arial" panose="020B0604020202020204" pitchFamily="34" charset="0"/>
                <a:cs typeface="Arial" panose="020B0604020202020204" pitchFamily="34" charset="0"/>
              </a:rPr>
              <a:t>Visualize the relationship between independent and dependent variable</a:t>
            </a:r>
          </a:p>
        </p:txBody>
      </p:sp>
      <p:pic>
        <p:nvPicPr>
          <p:cNvPr id="8" name="Picture 7">
            <a:extLst>
              <a:ext uri="{FF2B5EF4-FFF2-40B4-BE49-F238E27FC236}">
                <a16:creationId xmlns:a16="http://schemas.microsoft.com/office/drawing/2014/main" id="{B0437DA4-3BBF-4F68-9763-EFF4B1BC82B2}"/>
              </a:ext>
            </a:extLst>
          </p:cNvPr>
          <p:cNvPicPr>
            <a:picLocks noChangeAspect="1"/>
          </p:cNvPicPr>
          <p:nvPr/>
        </p:nvPicPr>
        <p:blipFill>
          <a:blip r:embed="rId3"/>
          <a:stretch>
            <a:fillRect/>
          </a:stretch>
        </p:blipFill>
        <p:spPr>
          <a:xfrm>
            <a:off x="4616541" y="1074055"/>
            <a:ext cx="7199538" cy="2705101"/>
          </a:xfrm>
          <a:prstGeom prst="rect">
            <a:avLst/>
          </a:prstGeom>
          <a:ln>
            <a:solidFill>
              <a:schemeClr val="tx1"/>
            </a:solidFill>
          </a:ln>
        </p:spPr>
      </p:pic>
      <p:pic>
        <p:nvPicPr>
          <p:cNvPr id="10" name="Picture 9">
            <a:extLst>
              <a:ext uri="{FF2B5EF4-FFF2-40B4-BE49-F238E27FC236}">
                <a16:creationId xmlns:a16="http://schemas.microsoft.com/office/drawing/2014/main" id="{7BFA9314-B72A-46B3-9F14-1AE7E6F3FDB7}"/>
              </a:ext>
            </a:extLst>
          </p:cNvPr>
          <p:cNvPicPr>
            <a:picLocks noChangeAspect="1"/>
          </p:cNvPicPr>
          <p:nvPr/>
        </p:nvPicPr>
        <p:blipFill>
          <a:blip r:embed="rId4"/>
          <a:stretch>
            <a:fillRect/>
          </a:stretch>
        </p:blipFill>
        <p:spPr>
          <a:xfrm>
            <a:off x="393336" y="1069294"/>
            <a:ext cx="4077063" cy="2705100"/>
          </a:xfrm>
          <a:prstGeom prst="rect">
            <a:avLst/>
          </a:prstGeom>
          <a:ln>
            <a:solidFill>
              <a:schemeClr val="tx1"/>
            </a:solidFill>
          </a:ln>
        </p:spPr>
      </p:pic>
      <p:pic>
        <p:nvPicPr>
          <p:cNvPr id="13" name="Picture 12">
            <a:extLst>
              <a:ext uri="{FF2B5EF4-FFF2-40B4-BE49-F238E27FC236}">
                <a16:creationId xmlns:a16="http://schemas.microsoft.com/office/drawing/2014/main" id="{A9943583-02E2-4B9C-AD29-4304B6DEE83C}"/>
              </a:ext>
            </a:extLst>
          </p:cNvPr>
          <p:cNvPicPr>
            <a:picLocks noChangeAspect="1"/>
          </p:cNvPicPr>
          <p:nvPr/>
        </p:nvPicPr>
        <p:blipFill>
          <a:blip r:embed="rId5"/>
          <a:stretch>
            <a:fillRect/>
          </a:stretch>
        </p:blipFill>
        <p:spPr>
          <a:xfrm>
            <a:off x="393336" y="3942179"/>
            <a:ext cx="4077063" cy="2705100"/>
          </a:xfrm>
          <a:prstGeom prst="rect">
            <a:avLst/>
          </a:prstGeom>
          <a:ln>
            <a:solidFill>
              <a:schemeClr val="tx1"/>
            </a:solidFill>
          </a:ln>
        </p:spPr>
      </p:pic>
      <p:pic>
        <p:nvPicPr>
          <p:cNvPr id="15" name="Picture 14">
            <a:extLst>
              <a:ext uri="{FF2B5EF4-FFF2-40B4-BE49-F238E27FC236}">
                <a16:creationId xmlns:a16="http://schemas.microsoft.com/office/drawing/2014/main" id="{C8CA6329-D10A-467C-AEE8-D7058ABC0FB2}"/>
              </a:ext>
            </a:extLst>
          </p:cNvPr>
          <p:cNvPicPr>
            <a:picLocks noChangeAspect="1"/>
          </p:cNvPicPr>
          <p:nvPr/>
        </p:nvPicPr>
        <p:blipFill>
          <a:blip r:embed="rId6"/>
          <a:stretch>
            <a:fillRect/>
          </a:stretch>
        </p:blipFill>
        <p:spPr>
          <a:xfrm>
            <a:off x="4616541" y="3942177"/>
            <a:ext cx="3525974" cy="2705100"/>
          </a:xfrm>
          <a:prstGeom prst="rect">
            <a:avLst/>
          </a:prstGeom>
          <a:ln>
            <a:solidFill>
              <a:schemeClr val="tx1"/>
            </a:solidFill>
          </a:ln>
        </p:spPr>
      </p:pic>
      <p:pic>
        <p:nvPicPr>
          <p:cNvPr id="17" name="Picture 16">
            <a:extLst>
              <a:ext uri="{FF2B5EF4-FFF2-40B4-BE49-F238E27FC236}">
                <a16:creationId xmlns:a16="http://schemas.microsoft.com/office/drawing/2014/main" id="{6F4A3D23-F35D-4157-87EE-36596FAE7E28}"/>
              </a:ext>
            </a:extLst>
          </p:cNvPr>
          <p:cNvPicPr>
            <a:picLocks noChangeAspect="1"/>
          </p:cNvPicPr>
          <p:nvPr/>
        </p:nvPicPr>
        <p:blipFill>
          <a:blip r:embed="rId7"/>
          <a:stretch>
            <a:fillRect/>
          </a:stretch>
        </p:blipFill>
        <p:spPr>
          <a:xfrm>
            <a:off x="8288657" y="3951702"/>
            <a:ext cx="3527422" cy="2695575"/>
          </a:xfrm>
          <a:prstGeom prst="rect">
            <a:avLst/>
          </a:prstGeom>
          <a:ln>
            <a:solidFill>
              <a:schemeClr val="tx1"/>
            </a:solidFill>
          </a:ln>
        </p:spPr>
      </p:pic>
    </p:spTree>
    <p:extLst>
      <p:ext uri="{BB962C8B-B14F-4D97-AF65-F5344CB8AC3E}">
        <p14:creationId xmlns:p14="http://schemas.microsoft.com/office/powerpoint/2010/main" val="328278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5160585-A9DE-4732-B89E-829AD968FB63}"/>
              </a:ext>
            </a:extLst>
          </p:cNvPr>
          <p:cNvSpPr>
            <a:spLocks noGrp="1"/>
          </p:cNvSpPr>
          <p:nvPr>
            <p:ph type="title"/>
          </p:nvPr>
        </p:nvSpPr>
        <p:spPr>
          <a:xfrm>
            <a:off x="2000229" y="210721"/>
            <a:ext cx="8185316" cy="690789"/>
          </a:xfrm>
          <a:solidFill>
            <a:schemeClr val="bg1"/>
          </a:solidFill>
          <a:ln>
            <a:solidFill>
              <a:schemeClr val="tx1">
                <a:lumMod val="85000"/>
                <a:lumOff val="15000"/>
              </a:schemeClr>
            </a:solidFill>
          </a:ln>
        </p:spPr>
        <p:txBody>
          <a:bodyPr>
            <a:noAutofit/>
          </a:bodyPr>
          <a:lstStyle/>
          <a:p>
            <a:pPr algn="ctr"/>
            <a:r>
              <a:rPr lang="en-US" sz="4000" dirty="0">
                <a:latin typeface="Arial" panose="020B0604020202020204" pitchFamily="34" charset="0"/>
                <a:cs typeface="Arial" panose="020B0604020202020204" pitchFamily="34" charset="0"/>
              </a:rPr>
              <a:t>Feature Selection</a:t>
            </a:r>
          </a:p>
        </p:txBody>
      </p:sp>
      <p:sp>
        <p:nvSpPr>
          <p:cNvPr id="2" name="Rectangle: Rounded Corners 1">
            <a:extLst>
              <a:ext uri="{FF2B5EF4-FFF2-40B4-BE49-F238E27FC236}">
                <a16:creationId xmlns:a16="http://schemas.microsoft.com/office/drawing/2014/main" id="{5F4128B5-7481-43B7-B87D-366E34E93490}"/>
              </a:ext>
            </a:extLst>
          </p:cNvPr>
          <p:cNvSpPr/>
          <p:nvPr/>
        </p:nvSpPr>
        <p:spPr>
          <a:xfrm>
            <a:off x="731520" y="1717040"/>
            <a:ext cx="3119120" cy="414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From 21 independent variable</a:t>
            </a:r>
          </a:p>
          <a:p>
            <a:pPr algn="ctr"/>
            <a:endParaRPr lang="en-US" sz="2400" dirty="0"/>
          </a:p>
          <a:p>
            <a:pPr algn="ctr"/>
            <a:endParaRPr lang="en-US" sz="2400" dirty="0"/>
          </a:p>
          <a:p>
            <a:pPr algn="ctr"/>
            <a:r>
              <a:rPr lang="en-US" sz="2400" dirty="0"/>
              <a:t>1 target variable (loyalty)</a:t>
            </a:r>
          </a:p>
        </p:txBody>
      </p:sp>
      <p:sp>
        <p:nvSpPr>
          <p:cNvPr id="3" name="Arrow: Right 2">
            <a:extLst>
              <a:ext uri="{FF2B5EF4-FFF2-40B4-BE49-F238E27FC236}">
                <a16:creationId xmlns:a16="http://schemas.microsoft.com/office/drawing/2014/main" id="{68D6A4B7-6A61-4668-8001-D2555794E07E}"/>
              </a:ext>
            </a:extLst>
          </p:cNvPr>
          <p:cNvSpPr/>
          <p:nvPr/>
        </p:nvSpPr>
        <p:spPr>
          <a:xfrm>
            <a:off x="4023360" y="2936240"/>
            <a:ext cx="416560" cy="1270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4950EE5-FF7B-4F3B-8169-00E8D91AF5B5}"/>
              </a:ext>
            </a:extLst>
          </p:cNvPr>
          <p:cNvSpPr/>
          <p:nvPr/>
        </p:nvSpPr>
        <p:spPr>
          <a:xfrm>
            <a:off x="4632962" y="1717040"/>
            <a:ext cx="3119120" cy="41452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To 17 independent variable</a:t>
            </a:r>
          </a:p>
          <a:p>
            <a:pPr algn="ctr"/>
            <a:r>
              <a:rPr lang="en-US" sz="2000" i="1" dirty="0"/>
              <a:t>Remove </a:t>
            </a:r>
            <a:r>
              <a:rPr lang="en-US" sz="2000" i="1" dirty="0" err="1"/>
              <a:t>timestamp,wifi,staff</a:t>
            </a:r>
            <a:r>
              <a:rPr lang="en-US" sz="2000" i="1" dirty="0"/>
              <a:t> </a:t>
            </a:r>
            <a:r>
              <a:rPr lang="en-US" sz="2000" i="1" dirty="0" err="1"/>
              <a:t>service,environment</a:t>
            </a:r>
            <a:endParaRPr lang="en-US" sz="2000" i="1" dirty="0"/>
          </a:p>
          <a:p>
            <a:pPr algn="ctr"/>
            <a:endParaRPr lang="en-US" sz="2400" dirty="0"/>
          </a:p>
          <a:p>
            <a:pPr algn="ctr"/>
            <a:r>
              <a:rPr lang="en-US" sz="2400" dirty="0"/>
              <a:t>1 target variable (loyalty)</a:t>
            </a:r>
          </a:p>
        </p:txBody>
      </p:sp>
      <p:sp>
        <p:nvSpPr>
          <p:cNvPr id="6" name="Arrow: Right 5">
            <a:extLst>
              <a:ext uri="{FF2B5EF4-FFF2-40B4-BE49-F238E27FC236}">
                <a16:creationId xmlns:a16="http://schemas.microsoft.com/office/drawing/2014/main" id="{1F83721F-C198-4FBE-BA42-C860DF67EB44}"/>
              </a:ext>
            </a:extLst>
          </p:cNvPr>
          <p:cNvSpPr/>
          <p:nvPr/>
        </p:nvSpPr>
        <p:spPr>
          <a:xfrm>
            <a:off x="7945124" y="2936240"/>
            <a:ext cx="416560" cy="1270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26D2454-8A0A-4669-ADBC-5AD93262F6E3}"/>
              </a:ext>
            </a:extLst>
          </p:cNvPr>
          <p:cNvSpPr/>
          <p:nvPr/>
        </p:nvSpPr>
        <p:spPr>
          <a:xfrm>
            <a:off x="8554726" y="1717040"/>
            <a:ext cx="3119120" cy="41452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After create dummy convert cat to int</a:t>
            </a:r>
          </a:p>
          <a:p>
            <a:pPr algn="ctr"/>
            <a:endParaRPr lang="en-US" sz="2400" dirty="0"/>
          </a:p>
          <a:p>
            <a:pPr algn="ctr"/>
            <a:r>
              <a:rPr lang="en-US" sz="2400" dirty="0"/>
              <a:t>33 columns (numeric)</a:t>
            </a:r>
          </a:p>
        </p:txBody>
      </p:sp>
    </p:spTree>
    <p:extLst>
      <p:ext uri="{BB962C8B-B14F-4D97-AF65-F5344CB8AC3E}">
        <p14:creationId xmlns:p14="http://schemas.microsoft.com/office/powerpoint/2010/main" val="162771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6507E60-41BB-4A55-BE7D-3CA9F032DFB8}"/>
              </a:ext>
            </a:extLst>
          </p:cNvPr>
          <p:cNvSpPr/>
          <p:nvPr/>
        </p:nvSpPr>
        <p:spPr>
          <a:xfrm>
            <a:off x="10759440" y="172773"/>
            <a:ext cx="1147461" cy="1147461"/>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txBody>
          <a:bodyPr/>
          <a:lstStyle/>
          <a:p>
            <a:r>
              <a:rPr lang="en-US" dirty="0"/>
              <a:t>A</a:t>
            </a:r>
          </a:p>
        </p:txBody>
      </p:sp>
      <p:sp>
        <p:nvSpPr>
          <p:cNvPr id="7" name="Rectangle 6" descr="Checkmark">
            <a:extLst>
              <a:ext uri="{FF2B5EF4-FFF2-40B4-BE49-F238E27FC236}">
                <a16:creationId xmlns:a16="http://schemas.microsoft.com/office/drawing/2014/main" id="{90E88935-4F59-4B80-8241-D3DEBA6CF179}"/>
              </a:ext>
            </a:extLst>
          </p:cNvPr>
          <p:cNvSpPr/>
          <p:nvPr/>
        </p:nvSpPr>
        <p:spPr>
          <a:xfrm>
            <a:off x="10906191" y="373531"/>
            <a:ext cx="805029" cy="80502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Title 1">
            <a:extLst>
              <a:ext uri="{FF2B5EF4-FFF2-40B4-BE49-F238E27FC236}">
                <a16:creationId xmlns:a16="http://schemas.microsoft.com/office/drawing/2014/main" id="{AB2A7B6A-DBBD-463A-8836-603BAC35DCCF}"/>
              </a:ext>
            </a:extLst>
          </p:cNvPr>
          <p:cNvSpPr txBox="1">
            <a:spLocks/>
          </p:cNvSpPr>
          <p:nvPr/>
        </p:nvSpPr>
        <p:spPr>
          <a:xfrm>
            <a:off x="198650" y="363378"/>
            <a:ext cx="10374086" cy="5506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Arial" panose="020B0604020202020204" pitchFamily="34" charset="0"/>
                <a:cs typeface="Arial" panose="020B0604020202020204" pitchFamily="34" charset="0"/>
              </a:rPr>
              <a:t>Model selection / training</a:t>
            </a:r>
            <a:endParaRPr lang="en-US" sz="35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71C90D-0EE8-4C28-99DC-4302920235D7}"/>
              </a:ext>
            </a:extLst>
          </p:cNvPr>
          <p:cNvSpPr txBox="1"/>
          <p:nvPr/>
        </p:nvSpPr>
        <p:spPr>
          <a:xfrm>
            <a:off x="198650" y="1512265"/>
            <a:ext cx="428752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Due to this is a binary problem which target variable can be only “Yes”/ ”No”</a:t>
            </a:r>
          </a:p>
        </p:txBody>
      </p:sp>
      <p:cxnSp>
        <p:nvCxnSpPr>
          <p:cNvPr id="14" name="Connector: Elbow 13">
            <a:extLst>
              <a:ext uri="{FF2B5EF4-FFF2-40B4-BE49-F238E27FC236}">
                <a16:creationId xmlns:a16="http://schemas.microsoft.com/office/drawing/2014/main" id="{EED1F996-0A54-483D-9EC8-C162C674A4A6}"/>
              </a:ext>
            </a:extLst>
          </p:cNvPr>
          <p:cNvCxnSpPr>
            <a:cxnSpLocks/>
            <a:endCxn id="15" idx="1"/>
          </p:cNvCxnSpPr>
          <p:nvPr/>
        </p:nvCxnSpPr>
        <p:spPr>
          <a:xfrm rot="16200000" flipH="1">
            <a:off x="640143" y="2331253"/>
            <a:ext cx="869084" cy="5237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73BADA-0CD9-49F2-A642-25AEF0C1465A}"/>
              </a:ext>
            </a:extLst>
          </p:cNvPr>
          <p:cNvSpPr txBox="1"/>
          <p:nvPr/>
        </p:nvSpPr>
        <p:spPr>
          <a:xfrm>
            <a:off x="1336570" y="2704514"/>
            <a:ext cx="282903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to Supervised learning “Classification”</a:t>
            </a:r>
          </a:p>
        </p:txBody>
      </p:sp>
      <p:sp>
        <p:nvSpPr>
          <p:cNvPr id="19" name="TextBox 18">
            <a:extLst>
              <a:ext uri="{FF2B5EF4-FFF2-40B4-BE49-F238E27FC236}">
                <a16:creationId xmlns:a16="http://schemas.microsoft.com/office/drawing/2014/main" id="{8B92BA62-58A9-49D5-847B-87D20AC8C747}"/>
              </a:ext>
            </a:extLst>
          </p:cNvPr>
          <p:cNvSpPr txBox="1"/>
          <p:nvPr/>
        </p:nvSpPr>
        <p:spPr>
          <a:xfrm>
            <a:off x="5420890" y="5234928"/>
            <a:ext cx="28290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Spit Train 80% and Test 20%</a:t>
            </a:r>
          </a:p>
        </p:txBody>
      </p:sp>
      <p:sp>
        <p:nvSpPr>
          <p:cNvPr id="20" name="TextBox 19">
            <a:extLst>
              <a:ext uri="{FF2B5EF4-FFF2-40B4-BE49-F238E27FC236}">
                <a16:creationId xmlns:a16="http://schemas.microsoft.com/office/drawing/2014/main" id="{99793ADF-A418-4014-9D47-25BC77E222B4}"/>
              </a:ext>
            </a:extLst>
          </p:cNvPr>
          <p:cNvSpPr txBox="1"/>
          <p:nvPr/>
        </p:nvSpPr>
        <p:spPr>
          <a:xfrm>
            <a:off x="3378730" y="3692722"/>
            <a:ext cx="282903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Algorithms : Logistic regression because there are many categorical dependent variable </a:t>
            </a:r>
          </a:p>
        </p:txBody>
      </p:sp>
      <p:cxnSp>
        <p:nvCxnSpPr>
          <p:cNvPr id="22" name="Connector: Elbow 21">
            <a:extLst>
              <a:ext uri="{FF2B5EF4-FFF2-40B4-BE49-F238E27FC236}">
                <a16:creationId xmlns:a16="http://schemas.microsoft.com/office/drawing/2014/main" id="{58484032-BE62-4FAC-8A89-BC8AC0524D8B}"/>
              </a:ext>
            </a:extLst>
          </p:cNvPr>
          <p:cNvCxnSpPr>
            <a:stCxn id="15" idx="2"/>
            <a:endCxn id="20" idx="1"/>
          </p:cNvCxnSpPr>
          <p:nvPr/>
        </p:nvCxnSpPr>
        <p:spPr>
          <a:xfrm rot="16200000" flipH="1">
            <a:off x="2593886" y="3508043"/>
            <a:ext cx="942042" cy="6276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6FC82746-F712-4BE5-BD04-EBD7B26F9AB7}"/>
              </a:ext>
            </a:extLst>
          </p:cNvPr>
          <p:cNvCxnSpPr>
            <a:stCxn id="20" idx="2"/>
            <a:endCxn id="19" idx="1"/>
          </p:cNvCxnSpPr>
          <p:nvPr/>
        </p:nvCxnSpPr>
        <p:spPr>
          <a:xfrm rot="16200000" flipH="1">
            <a:off x="4843796" y="4842499"/>
            <a:ext cx="526543" cy="6276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3F1099-C51E-484F-B278-EB87311CCD58}"/>
              </a:ext>
            </a:extLst>
          </p:cNvPr>
          <p:cNvSpPr txBox="1"/>
          <p:nvPr/>
        </p:nvSpPr>
        <p:spPr>
          <a:xfrm>
            <a:off x="9005821" y="6038896"/>
            <a:ext cx="124407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Model Evaluation</a:t>
            </a:r>
          </a:p>
        </p:txBody>
      </p:sp>
      <p:cxnSp>
        <p:nvCxnSpPr>
          <p:cNvPr id="27" name="Connector: Elbow 26">
            <a:extLst>
              <a:ext uri="{FF2B5EF4-FFF2-40B4-BE49-F238E27FC236}">
                <a16:creationId xmlns:a16="http://schemas.microsoft.com/office/drawing/2014/main" id="{8F760812-D29C-4D0F-9C33-832FB3D9B712}"/>
              </a:ext>
            </a:extLst>
          </p:cNvPr>
          <p:cNvCxnSpPr>
            <a:stCxn id="19" idx="2"/>
            <a:endCxn id="25" idx="1"/>
          </p:cNvCxnSpPr>
          <p:nvPr/>
        </p:nvCxnSpPr>
        <p:spPr>
          <a:xfrm rot="16200000" flipH="1">
            <a:off x="7541712" y="4897953"/>
            <a:ext cx="757802" cy="2170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DF9FAB7-4AF5-437A-882F-FDBEF7049F6C}"/>
              </a:ext>
            </a:extLst>
          </p:cNvPr>
          <p:cNvSpPr/>
          <p:nvPr/>
        </p:nvSpPr>
        <p:spPr>
          <a:xfrm>
            <a:off x="8051964" y="1699154"/>
            <a:ext cx="3659256" cy="3013846"/>
          </a:xfrm>
          <a:prstGeom prst="roundRect">
            <a:avLst>
              <a:gd name="adj" fmla="val 1262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u="sng" dirty="0"/>
              <a:t>Model Result</a:t>
            </a:r>
          </a:p>
          <a:p>
            <a:endParaRPr lang="en-US" dirty="0"/>
          </a:p>
          <a:p>
            <a:r>
              <a:rPr lang="en-US" dirty="0"/>
              <a:t>Accuracy : 91.3%</a:t>
            </a:r>
          </a:p>
          <a:p>
            <a:endParaRPr lang="en-US" dirty="0"/>
          </a:p>
          <a:p>
            <a:r>
              <a:rPr lang="en-US" dirty="0"/>
              <a:t>Precision :  66.7%</a:t>
            </a:r>
          </a:p>
          <a:p>
            <a:endParaRPr lang="en-US" dirty="0"/>
          </a:p>
          <a:p>
            <a:r>
              <a:rPr lang="en-US" dirty="0"/>
              <a:t>Recall : 66.7 %</a:t>
            </a:r>
          </a:p>
          <a:p>
            <a:endParaRPr lang="en-US" dirty="0"/>
          </a:p>
          <a:p>
            <a:r>
              <a:rPr lang="en-US" dirty="0"/>
              <a:t>F1-value : 67 %</a:t>
            </a:r>
          </a:p>
        </p:txBody>
      </p:sp>
    </p:spTree>
    <p:extLst>
      <p:ext uri="{BB962C8B-B14F-4D97-AF65-F5344CB8AC3E}">
        <p14:creationId xmlns:p14="http://schemas.microsoft.com/office/powerpoint/2010/main" val="4091657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1099</Words>
  <Application>Microsoft Office PowerPoint</Application>
  <PresentationFormat>Widescreen</PresentationFormat>
  <Paragraphs>159</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Stabuck data analysis</vt:lpstr>
      <vt:lpstr>Objective </vt:lpstr>
      <vt:lpstr>PowerPoint Presentation</vt:lpstr>
      <vt:lpstr>PowerPoint Presentation</vt:lpstr>
      <vt:lpstr>PowerPoint Presentation</vt:lpstr>
      <vt:lpstr>PowerPoint Presentation</vt:lpstr>
      <vt:lpstr>Visualize the relationship between independent and dependent variable</vt:lpstr>
      <vt:lpstr>Feature Selection</vt:lpstr>
      <vt:lpstr>PowerPoint Presentation</vt:lpstr>
      <vt:lpstr>PowerPoint Presentation</vt:lpstr>
      <vt:lpstr>PowerPoint Presentation</vt:lpstr>
      <vt:lpstr>For more detail and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Stabuck data analysis</dc:title>
  <dc:creator>Panuvat Danvorapong</dc:creator>
  <cp:lastModifiedBy>Panuvat Danvorapong (TMT)</cp:lastModifiedBy>
  <cp:revision>21</cp:revision>
  <dcterms:created xsi:type="dcterms:W3CDTF">2020-11-25T06:38:21Z</dcterms:created>
  <dcterms:modified xsi:type="dcterms:W3CDTF">2020-11-25T15:49:16Z</dcterms:modified>
</cp:coreProperties>
</file>