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80"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m\Desktop\Nano%20degree%20Programming%20for%20data%20science\SQL%20project\csv_q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m\Desktop\Nano%20degree%20Programming%20for%20data%20science\SQL%20project\csv_q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m\Desktop\Nano%20degree%20Programming%20for%20data%20science\SQL%20project\csv_q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m\Desktop\Nano%20degree%20Programming%20for%20data%20science\SQL%20project\csv_q3.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m\Desktop\Nano%20degree%20Programming%20for%20data%20science\SQL%20project\csv_q3.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m\Desktop\Nano%20degree%20Programming%20for%20data%20science\SQL%20project\csv_q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m\Desktop\Nano%20degree%20Programming%20for%20data%20science\SQL%20project\csv_q3.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m\Downloads\results%20(3).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[csv_q2.csv]Sheet1!PivotTable5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Sum of </a:t>
            </a:r>
            <a:r>
              <a:rPr lang="en-US" dirty="0" err="1"/>
              <a:t>rental_count</a:t>
            </a:r>
            <a:r>
              <a:rPr lang="en-US"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h-TH"/>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th-T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th-T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th-TH"/>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th-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Sheet1!$A$4:$A$9</c:f>
              <c:strCache>
                <c:ptCount val="6"/>
                <c:pt idx="0">
                  <c:v>Animation</c:v>
                </c:pt>
                <c:pt idx="1">
                  <c:v>Children</c:v>
                </c:pt>
                <c:pt idx="2">
                  <c:v>Classics</c:v>
                </c:pt>
                <c:pt idx="3">
                  <c:v>Comedy</c:v>
                </c:pt>
                <c:pt idx="4">
                  <c:v>Family</c:v>
                </c:pt>
                <c:pt idx="5">
                  <c:v>Music</c:v>
                </c:pt>
              </c:strCache>
            </c:strRef>
          </c:cat>
          <c:val>
            <c:numRef>
              <c:f>Sheet1!$B$4:$B$9</c:f>
              <c:numCache>
                <c:formatCode>General</c:formatCode>
                <c:ptCount val="6"/>
                <c:pt idx="0">
                  <c:v>1166</c:v>
                </c:pt>
                <c:pt idx="1">
                  <c:v>945</c:v>
                </c:pt>
                <c:pt idx="2">
                  <c:v>939</c:v>
                </c:pt>
                <c:pt idx="3">
                  <c:v>941</c:v>
                </c:pt>
                <c:pt idx="4">
                  <c:v>1096</c:v>
                </c:pt>
                <c:pt idx="5">
                  <c:v>830</c:v>
                </c:pt>
              </c:numCache>
            </c:numRef>
          </c:val>
          <c:extLst>
            <c:ext xmlns:c16="http://schemas.microsoft.com/office/drawing/2014/chart" uri="{C3380CC4-5D6E-409C-BE32-E72D297353CC}">
              <c16:uniqueId val="{00000000-B8DE-4DEC-9D4A-4D20567E98D8}"/>
            </c:ext>
          </c:extLst>
        </c:ser>
        <c:dLbls>
          <c:dLblPos val="outEnd"/>
          <c:showLegendKey val="0"/>
          <c:showVal val="1"/>
          <c:showCatName val="0"/>
          <c:showSerName val="0"/>
          <c:showPercent val="0"/>
          <c:showBubbleSize val="0"/>
        </c:dLbls>
        <c:gapWidth val="219"/>
        <c:overlap val="-27"/>
        <c:axId val="462878928"/>
        <c:axId val="462879256"/>
      </c:barChart>
      <c:catAx>
        <c:axId val="462878928"/>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Category</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th-TH"/>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h-TH"/>
          </a:p>
        </c:txPr>
        <c:crossAx val="462879256"/>
        <c:crosses val="autoZero"/>
        <c:auto val="1"/>
        <c:lblAlgn val="ctr"/>
        <c:lblOffset val="100"/>
        <c:noMultiLvlLbl val="0"/>
      </c:catAx>
      <c:valAx>
        <c:axId val="462879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The number of rent</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th-T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h-TH"/>
          </a:p>
        </c:txPr>
        <c:crossAx val="4628789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h-TH"/>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h-TH"/>
        </a:p>
      </c:txPr>
    </c:title>
    <c:autoTitleDeleted val="0"/>
    <c:plotArea>
      <c:layout/>
      <c:areaChart>
        <c:grouping val="standard"/>
        <c:varyColors val="0"/>
        <c:ser>
          <c:idx val="0"/>
          <c:order val="0"/>
          <c:tx>
            <c:strRef>
              <c:f>Sheet5!$J$19</c:f>
              <c:strCache>
                <c:ptCount val="1"/>
                <c:pt idx="0">
                  <c:v>Sports</c:v>
                </c:pt>
              </c:strCache>
            </c:strRef>
          </c:tx>
          <c:spPr>
            <a:solidFill>
              <a:schemeClr val="accent2"/>
            </a:solidFill>
            <a:ln>
              <a:noFill/>
            </a:ln>
            <a:effectLst/>
          </c:spPr>
          <c:dLbls>
            <c:dLbl>
              <c:idx val="0"/>
              <c:layout>
                <c:manualLayout>
                  <c:x val="3.1267298058185893E-2"/>
                  <c:y val="-0.2551950419248997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4C8-423C-9C86-D0F8B6998294}"/>
                </c:ext>
              </c:extLst>
            </c:dLbl>
            <c:dLbl>
              <c:idx val="1"/>
              <c:layout>
                <c:manualLayout>
                  <c:x val="1.0422432686061966E-2"/>
                  <c:y val="-0.1562418624029999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4C8-423C-9C86-D0F8B6998294}"/>
                </c:ext>
              </c:extLst>
            </c:dLbl>
            <c:dLbl>
              <c:idx val="2"/>
              <c:layout>
                <c:manualLayout>
                  <c:x val="-1.0422432686062062E-2"/>
                  <c:y val="-0.2135305452840997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4C8-423C-9C86-D0F8B6998294}"/>
                </c:ext>
              </c:extLst>
            </c:dLbl>
            <c:dLbl>
              <c:idx val="3"/>
              <c:layout>
                <c:manualLayout>
                  <c:x val="-2.6056081715154916E-2"/>
                  <c:y val="-0.1093693036820999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4C8-423C-9C86-D0F8B69982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th-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Sheet5!$K$19:$N$19</c:f>
              <c:numCache>
                <c:formatCode>General</c:formatCode>
                <c:ptCount val="4"/>
                <c:pt idx="0">
                  <c:v>24</c:v>
                </c:pt>
                <c:pt idx="1">
                  <c:v>16</c:v>
                </c:pt>
                <c:pt idx="2">
                  <c:v>22</c:v>
                </c:pt>
                <c:pt idx="3">
                  <c:v>11</c:v>
                </c:pt>
              </c:numCache>
            </c:numRef>
          </c:val>
          <c:extLst>
            <c:ext xmlns:c16="http://schemas.microsoft.com/office/drawing/2014/chart" uri="{C3380CC4-5D6E-409C-BE32-E72D297353CC}">
              <c16:uniqueId val="{00000000-5D24-482D-B23B-A9CA5B875CAE}"/>
            </c:ext>
          </c:extLst>
        </c:ser>
        <c:dLbls>
          <c:showLegendKey val="0"/>
          <c:showVal val="0"/>
          <c:showCatName val="0"/>
          <c:showSerName val="0"/>
          <c:showPercent val="0"/>
          <c:showBubbleSize val="0"/>
        </c:dLbls>
        <c:axId val="750695480"/>
        <c:axId val="750696792"/>
      </c:areaChart>
      <c:catAx>
        <c:axId val="750695480"/>
        <c:scaling>
          <c:orientation val="minMax"/>
        </c:scaling>
        <c:delete val="1"/>
        <c:axPos val="b"/>
        <c:majorTickMark val="out"/>
        <c:minorTickMark val="none"/>
        <c:tickLblPos val="nextTo"/>
        <c:crossAx val="750696792"/>
        <c:crosses val="autoZero"/>
        <c:auto val="1"/>
        <c:lblAlgn val="ctr"/>
        <c:lblOffset val="100"/>
        <c:noMultiLvlLbl val="0"/>
      </c:catAx>
      <c:valAx>
        <c:axId val="7506967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50695480"/>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h-T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h-TH"/>
        </a:p>
      </c:txPr>
    </c:title>
    <c:autoTitleDeleted val="0"/>
    <c:plotArea>
      <c:layout/>
      <c:areaChart>
        <c:grouping val="standard"/>
        <c:varyColors val="0"/>
        <c:ser>
          <c:idx val="0"/>
          <c:order val="0"/>
          <c:tx>
            <c:strRef>
              <c:f>Sheet5!$J$6</c:f>
              <c:strCache>
                <c:ptCount val="1"/>
                <c:pt idx="0">
                  <c:v>Animation</c:v>
                </c:pt>
              </c:strCache>
            </c:strRef>
          </c:tx>
          <c:spPr>
            <a:solidFill>
              <a:schemeClr val="accent2"/>
            </a:solidFill>
            <a:ln>
              <a:noFill/>
            </a:ln>
            <a:effectLst/>
          </c:spPr>
          <c:dLbls>
            <c:dLbl>
              <c:idx val="0"/>
              <c:layout>
                <c:manualLayout>
                  <c:x val="1.5086252978644042E-2"/>
                  <c:y val="-0.2701843678558041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90F-471B-8950-F279771B4E21}"/>
                </c:ext>
              </c:extLst>
            </c:dLbl>
            <c:dLbl>
              <c:idx val="1"/>
              <c:layout>
                <c:manualLayout>
                  <c:x val="5.0287509928813017E-3"/>
                  <c:y val="-0.1783216827848307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90F-471B-8950-F279771B4E21}"/>
                </c:ext>
              </c:extLst>
            </c:dLbl>
            <c:dLbl>
              <c:idx val="2"/>
              <c:layout>
                <c:manualLayout>
                  <c:x val="0"/>
                  <c:y val="-0.2377622437131076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90F-471B-8950-F279771B4E21}"/>
                </c:ext>
              </c:extLst>
            </c:dLbl>
            <c:dLbl>
              <c:idx val="3"/>
              <c:layout>
                <c:manualLayout>
                  <c:x val="-2.0115003971525575E-2"/>
                  <c:y val="-0.2593769931415719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90F-471B-8950-F279771B4E2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th-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Sheet5!$K$6:$N$6</c:f>
              <c:numCache>
                <c:formatCode>General</c:formatCode>
                <c:ptCount val="4"/>
                <c:pt idx="0">
                  <c:v>19</c:v>
                </c:pt>
                <c:pt idx="1">
                  <c:v>13</c:v>
                </c:pt>
                <c:pt idx="2">
                  <c:v>16</c:v>
                </c:pt>
                <c:pt idx="3">
                  <c:v>16</c:v>
                </c:pt>
              </c:numCache>
            </c:numRef>
          </c:val>
          <c:extLst>
            <c:ext xmlns:c16="http://schemas.microsoft.com/office/drawing/2014/chart" uri="{C3380CC4-5D6E-409C-BE32-E72D297353CC}">
              <c16:uniqueId val="{00000000-B8C6-4BF3-BFD1-4C9D53AA6EF3}"/>
            </c:ext>
          </c:extLst>
        </c:ser>
        <c:dLbls>
          <c:showLegendKey val="0"/>
          <c:showVal val="0"/>
          <c:showCatName val="0"/>
          <c:showSerName val="0"/>
          <c:showPercent val="0"/>
          <c:showBubbleSize val="0"/>
        </c:dLbls>
        <c:axId val="455420880"/>
        <c:axId val="455418584"/>
      </c:areaChart>
      <c:catAx>
        <c:axId val="455420880"/>
        <c:scaling>
          <c:orientation val="minMax"/>
        </c:scaling>
        <c:delete val="1"/>
        <c:axPos val="b"/>
        <c:majorTickMark val="out"/>
        <c:minorTickMark val="none"/>
        <c:tickLblPos val="nextTo"/>
        <c:crossAx val="455418584"/>
        <c:crosses val="autoZero"/>
        <c:auto val="1"/>
        <c:lblAlgn val="ctr"/>
        <c:lblOffset val="100"/>
        <c:noMultiLvlLbl val="0"/>
      </c:catAx>
      <c:valAx>
        <c:axId val="455418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55420880"/>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h-T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h-TH"/>
        </a:p>
      </c:txPr>
    </c:title>
    <c:autoTitleDeleted val="0"/>
    <c:plotArea>
      <c:layout/>
      <c:areaChart>
        <c:grouping val="standard"/>
        <c:varyColors val="0"/>
        <c:ser>
          <c:idx val="0"/>
          <c:order val="0"/>
          <c:tx>
            <c:strRef>
              <c:f>Sheet5!$J$12</c:f>
              <c:strCache>
                <c:ptCount val="1"/>
                <c:pt idx="0">
                  <c:v>Family</c:v>
                </c:pt>
              </c:strCache>
            </c:strRef>
          </c:tx>
          <c:spPr>
            <a:solidFill>
              <a:schemeClr val="accent1"/>
            </a:solidFill>
            <a:ln>
              <a:noFill/>
            </a:ln>
            <a:effectLst/>
          </c:spPr>
          <c:dLbls>
            <c:dLbl>
              <c:idx val="0"/>
              <c:layout>
                <c:manualLayout>
                  <c:x val="5.0287509928813465E-2"/>
                  <c:y val="-0.1404958712850182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862-46AB-B87E-45FB5B5C99D3}"/>
                </c:ext>
              </c:extLst>
            </c:dLbl>
            <c:dLbl>
              <c:idx val="1"/>
              <c:layout>
                <c:manualLayout>
                  <c:x val="1.5086252978644042E-2"/>
                  <c:y val="-0.1783216827848307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862-46AB-B87E-45FB5B5C99D3}"/>
                </c:ext>
              </c:extLst>
            </c:dLbl>
            <c:dLbl>
              <c:idx val="2"/>
              <c:layout>
                <c:manualLayout>
                  <c:x val="0"/>
                  <c:y val="-0.2053401195704111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862-46AB-B87E-45FB5B5C99D3}"/>
                </c:ext>
              </c:extLst>
            </c:dLbl>
            <c:dLbl>
              <c:idx val="3"/>
              <c:layout>
                <c:manualLayout>
                  <c:x val="-3.0172505957288084E-2"/>
                  <c:y val="-0.2161474942846432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862-46AB-B87E-45FB5B5C99D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th-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Sheet5!$K$12:$N$12</c:f>
              <c:numCache>
                <c:formatCode>General</c:formatCode>
                <c:ptCount val="4"/>
                <c:pt idx="0">
                  <c:v>14</c:v>
                </c:pt>
                <c:pt idx="1">
                  <c:v>15</c:v>
                </c:pt>
                <c:pt idx="2">
                  <c:v>18</c:v>
                </c:pt>
                <c:pt idx="3">
                  <c:v>20</c:v>
                </c:pt>
              </c:numCache>
            </c:numRef>
          </c:val>
          <c:extLst>
            <c:ext xmlns:c16="http://schemas.microsoft.com/office/drawing/2014/chart" uri="{C3380CC4-5D6E-409C-BE32-E72D297353CC}">
              <c16:uniqueId val="{00000000-C5B9-496D-8CAB-09D908E89D65}"/>
            </c:ext>
          </c:extLst>
        </c:ser>
        <c:dLbls>
          <c:showLegendKey val="0"/>
          <c:showVal val="0"/>
          <c:showCatName val="0"/>
          <c:showSerName val="0"/>
          <c:showPercent val="0"/>
          <c:showBubbleSize val="0"/>
        </c:dLbls>
        <c:axId val="455423176"/>
        <c:axId val="455426128"/>
      </c:areaChart>
      <c:catAx>
        <c:axId val="455423176"/>
        <c:scaling>
          <c:orientation val="minMax"/>
        </c:scaling>
        <c:delete val="1"/>
        <c:axPos val="b"/>
        <c:majorTickMark val="out"/>
        <c:minorTickMark val="none"/>
        <c:tickLblPos val="nextTo"/>
        <c:crossAx val="455426128"/>
        <c:crosses val="autoZero"/>
        <c:auto val="1"/>
        <c:lblAlgn val="ctr"/>
        <c:lblOffset val="100"/>
        <c:noMultiLvlLbl val="0"/>
      </c:catAx>
      <c:valAx>
        <c:axId val="45542612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55423176"/>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h-T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h-TH"/>
        </a:p>
      </c:txPr>
    </c:title>
    <c:autoTitleDeleted val="0"/>
    <c:plotArea>
      <c:layout/>
      <c:areaChart>
        <c:grouping val="standard"/>
        <c:varyColors val="0"/>
        <c:ser>
          <c:idx val="0"/>
          <c:order val="0"/>
          <c:tx>
            <c:strRef>
              <c:f>Sheet5!$J$13</c:f>
              <c:strCache>
                <c:ptCount val="1"/>
                <c:pt idx="0">
                  <c:v>Foreign</c:v>
                </c:pt>
              </c:strCache>
            </c:strRef>
          </c:tx>
          <c:spPr>
            <a:solidFill>
              <a:schemeClr val="accent1"/>
            </a:solidFill>
            <a:ln>
              <a:noFill/>
            </a:ln>
            <a:effectLst/>
          </c:spPr>
          <c:dLbls>
            <c:dLbl>
              <c:idx val="0"/>
              <c:layout>
                <c:manualLayout>
                  <c:x val="4.070431281424651E-2"/>
                  <c:y val="-0.135209026767554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09C-488D-BBAB-A29FA0BF8B42}"/>
                </c:ext>
              </c:extLst>
            </c:dLbl>
            <c:dLbl>
              <c:idx val="1"/>
              <c:layout>
                <c:manualLayout>
                  <c:x val="1.5264117305342348E-2"/>
                  <c:y val="-0.2055177206866830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09C-488D-BBAB-A29FA0BF8B42}"/>
                </c:ext>
              </c:extLst>
            </c:dLbl>
            <c:dLbl>
              <c:idx val="2"/>
              <c:layout>
                <c:manualLayout>
                  <c:x val="5.0880391017808137E-3"/>
                  <c:y val="-0.1947009985452786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09C-488D-BBAB-A29FA0BF8B42}"/>
                </c:ext>
              </c:extLst>
            </c:dLbl>
            <c:dLbl>
              <c:idx val="3"/>
              <c:layout>
                <c:manualLayout>
                  <c:x val="-1.5264117305342441E-2"/>
                  <c:y val="-0.210926081757385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9C-488D-BBAB-A29FA0BF8B4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th-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Sheet5!$K$13:$N$13</c:f>
              <c:numCache>
                <c:formatCode>General</c:formatCode>
                <c:ptCount val="4"/>
                <c:pt idx="0">
                  <c:v>11</c:v>
                </c:pt>
                <c:pt idx="1">
                  <c:v>19</c:v>
                </c:pt>
                <c:pt idx="2">
                  <c:v>17</c:v>
                </c:pt>
                <c:pt idx="3">
                  <c:v>20</c:v>
                </c:pt>
              </c:numCache>
            </c:numRef>
          </c:val>
          <c:extLst>
            <c:ext xmlns:c16="http://schemas.microsoft.com/office/drawing/2014/chart" uri="{C3380CC4-5D6E-409C-BE32-E72D297353CC}">
              <c16:uniqueId val="{00000000-BCD8-4810-8205-08A5A860CE79}"/>
            </c:ext>
          </c:extLst>
        </c:ser>
        <c:dLbls>
          <c:showLegendKey val="0"/>
          <c:showVal val="0"/>
          <c:showCatName val="0"/>
          <c:showSerName val="0"/>
          <c:showPercent val="0"/>
          <c:showBubbleSize val="0"/>
        </c:dLbls>
        <c:axId val="748523008"/>
        <c:axId val="748523664"/>
      </c:areaChart>
      <c:catAx>
        <c:axId val="748523008"/>
        <c:scaling>
          <c:orientation val="minMax"/>
        </c:scaling>
        <c:delete val="1"/>
        <c:axPos val="b"/>
        <c:majorTickMark val="out"/>
        <c:minorTickMark val="none"/>
        <c:tickLblPos val="nextTo"/>
        <c:crossAx val="748523664"/>
        <c:crosses val="autoZero"/>
        <c:auto val="1"/>
        <c:lblAlgn val="ctr"/>
        <c:lblOffset val="100"/>
        <c:noMultiLvlLbl val="0"/>
      </c:catAx>
      <c:valAx>
        <c:axId val="74852366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4852300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h-T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h-TH"/>
        </a:p>
      </c:txPr>
    </c:title>
    <c:autoTitleDeleted val="0"/>
    <c:plotArea>
      <c:layout/>
      <c:areaChart>
        <c:grouping val="standard"/>
        <c:varyColors val="0"/>
        <c:ser>
          <c:idx val="0"/>
          <c:order val="0"/>
          <c:tx>
            <c:strRef>
              <c:f>Sheet5!$J$10</c:f>
              <c:strCache>
                <c:ptCount val="1"/>
                <c:pt idx="0">
                  <c:v>Documentary</c:v>
                </c:pt>
              </c:strCache>
            </c:strRef>
          </c:tx>
          <c:spPr>
            <a:solidFill>
              <a:schemeClr val="accent2"/>
            </a:solidFill>
            <a:ln>
              <a:noFill/>
            </a:ln>
            <a:effectLst/>
          </c:spPr>
          <c:dLbls>
            <c:dLbl>
              <c:idx val="0"/>
              <c:layout>
                <c:manualLayout>
                  <c:x val="3.0172517904538423E-2"/>
                  <c:y val="-0.254192970323002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AA-4C77-8F6A-E7BA621BB2BB}"/>
                </c:ext>
              </c:extLst>
            </c:dLbl>
            <c:dLbl>
              <c:idx val="1"/>
              <c:layout>
                <c:manualLayout>
                  <c:x val="0"/>
                  <c:y val="-0.2866431367472158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2AA-4C77-8F6A-E7BA621BB2BB}"/>
                </c:ext>
              </c:extLst>
            </c:dLbl>
            <c:dLbl>
              <c:idx val="2"/>
              <c:layout>
                <c:manualLayout>
                  <c:x val="-2.0115011936358954E-2"/>
                  <c:y val="-0.2704180535351092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2AA-4C77-8F6A-E7BA621BB2BB}"/>
                </c:ext>
              </c:extLst>
            </c:dLbl>
            <c:dLbl>
              <c:idx val="3"/>
              <c:layout>
                <c:manualLayout>
                  <c:x val="-1.5086258952269215E-2"/>
                  <c:y val="-0.1460257489089590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2AA-4C77-8F6A-E7BA621BB2B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th-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Sheet5!$K$10:$N$10</c:f>
              <c:numCache>
                <c:formatCode>General</c:formatCode>
                <c:ptCount val="4"/>
                <c:pt idx="0">
                  <c:v>17</c:v>
                </c:pt>
                <c:pt idx="1">
                  <c:v>19</c:v>
                </c:pt>
                <c:pt idx="2">
                  <c:v>17</c:v>
                </c:pt>
                <c:pt idx="3">
                  <c:v>10</c:v>
                </c:pt>
              </c:numCache>
            </c:numRef>
          </c:val>
          <c:extLst>
            <c:ext xmlns:c16="http://schemas.microsoft.com/office/drawing/2014/chart" uri="{C3380CC4-5D6E-409C-BE32-E72D297353CC}">
              <c16:uniqueId val="{00000000-9A18-4747-9378-B4CA2916DA63}"/>
            </c:ext>
          </c:extLst>
        </c:ser>
        <c:dLbls>
          <c:showLegendKey val="0"/>
          <c:showVal val="0"/>
          <c:showCatName val="0"/>
          <c:showSerName val="0"/>
          <c:showPercent val="0"/>
          <c:showBubbleSize val="0"/>
        </c:dLbls>
        <c:axId val="654257696"/>
        <c:axId val="654264256"/>
      </c:areaChart>
      <c:catAx>
        <c:axId val="654257696"/>
        <c:scaling>
          <c:orientation val="minMax"/>
        </c:scaling>
        <c:delete val="1"/>
        <c:axPos val="b"/>
        <c:majorTickMark val="out"/>
        <c:minorTickMark val="none"/>
        <c:tickLblPos val="nextTo"/>
        <c:crossAx val="654264256"/>
        <c:crosses val="autoZero"/>
        <c:auto val="1"/>
        <c:lblAlgn val="ctr"/>
        <c:lblOffset val="100"/>
        <c:noMultiLvlLbl val="0"/>
      </c:catAx>
      <c:valAx>
        <c:axId val="65426425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54257696"/>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h-T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h-TH"/>
        </a:p>
      </c:txPr>
    </c:title>
    <c:autoTitleDeleted val="0"/>
    <c:plotArea>
      <c:layout/>
      <c:areaChart>
        <c:grouping val="standard"/>
        <c:varyColors val="0"/>
        <c:ser>
          <c:idx val="0"/>
          <c:order val="0"/>
          <c:tx>
            <c:strRef>
              <c:f>Sheet5!$J$11</c:f>
              <c:strCache>
                <c:ptCount val="1"/>
                <c:pt idx="0">
                  <c:v>Drama</c:v>
                </c:pt>
              </c:strCache>
            </c:strRef>
          </c:tx>
          <c:spPr>
            <a:solidFill>
              <a:schemeClr val="accent1"/>
            </a:solidFill>
            <a:ln>
              <a:noFill/>
            </a:ln>
            <a:effectLst/>
          </c:spPr>
          <c:dLbls>
            <c:dLbl>
              <c:idx val="0"/>
              <c:layout>
                <c:manualLayout>
                  <c:x val="5.028752984089737E-2"/>
                  <c:y val="-0.2271511649694918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FE7-4397-B4D6-EA74624136E8}"/>
                </c:ext>
              </c:extLst>
            </c:dLbl>
            <c:dLbl>
              <c:idx val="1"/>
              <c:layout>
                <c:manualLayout>
                  <c:x val="2.5143764920448737E-2"/>
                  <c:y val="-0.2433762481815982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FE7-4397-B4D6-EA74624136E8}"/>
                </c:ext>
              </c:extLst>
            </c:dLbl>
            <c:dLbl>
              <c:idx val="2"/>
              <c:layout>
                <c:manualLayout>
                  <c:x val="0"/>
                  <c:y val="-0.2379678871108961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FE7-4397-B4D6-EA74624136E8}"/>
                </c:ext>
              </c:extLst>
            </c:dLbl>
            <c:dLbl>
              <c:idx val="3"/>
              <c:layout>
                <c:manualLayout>
                  <c:x val="-3.5201270888628171E-2"/>
                  <c:y val="-0.2866431367472158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FE7-4397-B4D6-EA74624136E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th-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Sheet5!$K$11:$N$11</c:f>
              <c:numCache>
                <c:formatCode>General</c:formatCode>
                <c:ptCount val="4"/>
                <c:pt idx="0">
                  <c:v>13</c:v>
                </c:pt>
                <c:pt idx="1">
                  <c:v>16</c:v>
                </c:pt>
                <c:pt idx="2">
                  <c:v>15</c:v>
                </c:pt>
                <c:pt idx="3">
                  <c:v>17</c:v>
                </c:pt>
              </c:numCache>
            </c:numRef>
          </c:val>
          <c:extLst>
            <c:ext xmlns:c16="http://schemas.microsoft.com/office/drawing/2014/chart" uri="{C3380CC4-5D6E-409C-BE32-E72D297353CC}">
              <c16:uniqueId val="{00000000-9CDB-4F15-8D0A-7E4678547742}"/>
            </c:ext>
          </c:extLst>
        </c:ser>
        <c:dLbls>
          <c:showLegendKey val="0"/>
          <c:showVal val="0"/>
          <c:showCatName val="0"/>
          <c:showSerName val="0"/>
          <c:showPercent val="0"/>
          <c:showBubbleSize val="0"/>
        </c:dLbls>
        <c:axId val="798531088"/>
        <c:axId val="798529776"/>
      </c:areaChart>
      <c:catAx>
        <c:axId val="798531088"/>
        <c:scaling>
          <c:orientation val="minMax"/>
        </c:scaling>
        <c:delete val="1"/>
        <c:axPos val="b"/>
        <c:majorTickMark val="out"/>
        <c:minorTickMark val="none"/>
        <c:tickLblPos val="nextTo"/>
        <c:crossAx val="798529776"/>
        <c:crosses val="autoZero"/>
        <c:auto val="1"/>
        <c:lblAlgn val="ctr"/>
        <c:lblOffset val="100"/>
        <c:noMultiLvlLbl val="0"/>
      </c:catAx>
      <c:valAx>
        <c:axId val="79852977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9853108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h-T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th-TH"/>
        </a:p>
      </c:txPr>
    </c:title>
    <c:autoTitleDeleted val="0"/>
    <c:plotArea>
      <c:layout/>
      <c:pieChart>
        <c:varyColors val="1"/>
        <c:ser>
          <c:idx val="0"/>
          <c:order val="0"/>
          <c:tx>
            <c:strRef>
              <c:f>'results (3)'!$E$1</c:f>
              <c:strCache>
                <c:ptCount val="1"/>
                <c:pt idx="0">
                  <c:v>kpi_per_staff</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A84-48D5-A5FE-72F9F05117B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A84-48D5-A5FE-72F9F05117B1}"/>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th-TH"/>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'results (3)'!$A$2:$A$3</c:f>
              <c:strCache>
                <c:ptCount val="2"/>
                <c:pt idx="0">
                  <c:v>Jon Stephens</c:v>
                </c:pt>
                <c:pt idx="1">
                  <c:v>Mike Hillyer</c:v>
                </c:pt>
              </c:strCache>
            </c:strRef>
          </c:cat>
          <c:val>
            <c:numRef>
              <c:f>'results (3)'!$E$2:$E$3</c:f>
              <c:numCache>
                <c:formatCode>0.00</c:formatCode>
                <c:ptCount val="2"/>
                <c:pt idx="0">
                  <c:v>4.2524534501642899</c:v>
                </c:pt>
                <c:pt idx="1">
                  <c:v>4.1486725178277499</c:v>
                </c:pt>
              </c:numCache>
            </c:numRef>
          </c:val>
          <c:extLst>
            <c:ext xmlns:c16="http://schemas.microsoft.com/office/drawing/2014/chart" uri="{C3380CC4-5D6E-409C-BE32-E72D297353CC}">
              <c16:uniqueId val="{00000004-AA84-48D5-A5FE-72F9F05117B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th-TH"/>
        </a:p>
      </c:txPr>
    </c:legend>
    <c:plotVisOnly val="1"/>
    <c:dispBlanksAs val="gap"/>
    <c:showDLblsOverMax val="0"/>
  </c:chart>
  <c:spPr>
    <a:noFill/>
    <a:ln>
      <a:noFill/>
    </a:ln>
    <a:effectLst/>
  </c:spPr>
  <c:txPr>
    <a:bodyPr/>
    <a:lstStyle/>
    <a:p>
      <a:pPr>
        <a:defRPr/>
      </a:pPr>
      <a:endParaRPr lang="th-T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52BA-EA55-477C-8180-ECD4C0BA1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BBAEE60F-6694-4638-8E03-04E48E5BD3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05AB45D3-3883-442A-83DE-1CF8D93D5F33}"/>
              </a:ext>
            </a:extLst>
          </p:cNvPr>
          <p:cNvSpPr>
            <a:spLocks noGrp="1"/>
          </p:cNvSpPr>
          <p:nvPr>
            <p:ph type="dt" sz="half" idx="10"/>
          </p:nvPr>
        </p:nvSpPr>
        <p:spPr/>
        <p:txBody>
          <a:bodyPr/>
          <a:lstStyle/>
          <a:p>
            <a:fld id="{CC52B415-4136-429A-8FD5-F33AE153B913}" type="datetimeFigureOut">
              <a:rPr lang="th-TH" smtClean="0"/>
              <a:t>07/10/63</a:t>
            </a:fld>
            <a:endParaRPr lang="th-TH"/>
          </a:p>
        </p:txBody>
      </p:sp>
      <p:sp>
        <p:nvSpPr>
          <p:cNvPr id="5" name="Footer Placeholder 4">
            <a:extLst>
              <a:ext uri="{FF2B5EF4-FFF2-40B4-BE49-F238E27FC236}">
                <a16:creationId xmlns:a16="http://schemas.microsoft.com/office/drawing/2014/main" id="{212FEBCB-3CF1-4C81-A5D4-2AC98A954EB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CFEC918E-F512-4238-8A47-6AD017599D09}"/>
              </a:ext>
            </a:extLst>
          </p:cNvPr>
          <p:cNvSpPr>
            <a:spLocks noGrp="1"/>
          </p:cNvSpPr>
          <p:nvPr>
            <p:ph type="sldNum" sz="quarter" idx="12"/>
          </p:nvPr>
        </p:nvSpPr>
        <p:spPr/>
        <p:txBody>
          <a:bodyPr/>
          <a:lstStyle/>
          <a:p>
            <a:fld id="{1BE510F4-762C-4AC6-B74D-C8497B5F3ED9}" type="slidenum">
              <a:rPr lang="th-TH" smtClean="0"/>
              <a:t>‹#›</a:t>
            </a:fld>
            <a:endParaRPr lang="th-TH"/>
          </a:p>
        </p:txBody>
      </p:sp>
    </p:spTree>
    <p:extLst>
      <p:ext uri="{BB962C8B-B14F-4D97-AF65-F5344CB8AC3E}">
        <p14:creationId xmlns:p14="http://schemas.microsoft.com/office/powerpoint/2010/main" val="84101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47BB-872B-40AF-9369-2EFFA625B3E2}"/>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177DB037-53D2-4722-95C2-9E7B494F27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6318A3E1-905B-403C-BFF6-B1E9AEA7AFDF}"/>
              </a:ext>
            </a:extLst>
          </p:cNvPr>
          <p:cNvSpPr>
            <a:spLocks noGrp="1"/>
          </p:cNvSpPr>
          <p:nvPr>
            <p:ph type="dt" sz="half" idx="10"/>
          </p:nvPr>
        </p:nvSpPr>
        <p:spPr/>
        <p:txBody>
          <a:bodyPr/>
          <a:lstStyle/>
          <a:p>
            <a:fld id="{CC52B415-4136-429A-8FD5-F33AE153B913}" type="datetimeFigureOut">
              <a:rPr lang="th-TH" smtClean="0"/>
              <a:t>07/10/63</a:t>
            </a:fld>
            <a:endParaRPr lang="th-TH"/>
          </a:p>
        </p:txBody>
      </p:sp>
      <p:sp>
        <p:nvSpPr>
          <p:cNvPr id="5" name="Footer Placeholder 4">
            <a:extLst>
              <a:ext uri="{FF2B5EF4-FFF2-40B4-BE49-F238E27FC236}">
                <a16:creationId xmlns:a16="http://schemas.microsoft.com/office/drawing/2014/main" id="{7A9FE6EC-A18E-4A8F-89C6-0C3CECA4EBEB}"/>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D25B7A4D-24EE-43FD-93BA-B6BC0D601F9A}"/>
              </a:ext>
            </a:extLst>
          </p:cNvPr>
          <p:cNvSpPr>
            <a:spLocks noGrp="1"/>
          </p:cNvSpPr>
          <p:nvPr>
            <p:ph type="sldNum" sz="quarter" idx="12"/>
          </p:nvPr>
        </p:nvSpPr>
        <p:spPr/>
        <p:txBody>
          <a:bodyPr/>
          <a:lstStyle/>
          <a:p>
            <a:fld id="{1BE510F4-762C-4AC6-B74D-C8497B5F3ED9}" type="slidenum">
              <a:rPr lang="th-TH" smtClean="0"/>
              <a:t>‹#›</a:t>
            </a:fld>
            <a:endParaRPr lang="th-TH"/>
          </a:p>
        </p:txBody>
      </p:sp>
    </p:spTree>
    <p:extLst>
      <p:ext uri="{BB962C8B-B14F-4D97-AF65-F5344CB8AC3E}">
        <p14:creationId xmlns:p14="http://schemas.microsoft.com/office/powerpoint/2010/main" val="3124460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9F414-29B0-4168-BCCA-A8DA993BD0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85703EF9-5003-4F22-81C5-4DD9396EBD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6E041E59-0367-43EE-B9F1-D167D2C73BCD}"/>
              </a:ext>
            </a:extLst>
          </p:cNvPr>
          <p:cNvSpPr>
            <a:spLocks noGrp="1"/>
          </p:cNvSpPr>
          <p:nvPr>
            <p:ph type="dt" sz="half" idx="10"/>
          </p:nvPr>
        </p:nvSpPr>
        <p:spPr/>
        <p:txBody>
          <a:bodyPr/>
          <a:lstStyle/>
          <a:p>
            <a:fld id="{CC52B415-4136-429A-8FD5-F33AE153B913}" type="datetimeFigureOut">
              <a:rPr lang="th-TH" smtClean="0"/>
              <a:t>07/10/63</a:t>
            </a:fld>
            <a:endParaRPr lang="th-TH"/>
          </a:p>
        </p:txBody>
      </p:sp>
      <p:sp>
        <p:nvSpPr>
          <p:cNvPr id="5" name="Footer Placeholder 4">
            <a:extLst>
              <a:ext uri="{FF2B5EF4-FFF2-40B4-BE49-F238E27FC236}">
                <a16:creationId xmlns:a16="http://schemas.microsoft.com/office/drawing/2014/main" id="{531F729E-7DC9-4040-91AD-99BE908CDC5E}"/>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AC15BC82-1EA1-4F04-9D06-AD6F7E51DC51}"/>
              </a:ext>
            </a:extLst>
          </p:cNvPr>
          <p:cNvSpPr>
            <a:spLocks noGrp="1"/>
          </p:cNvSpPr>
          <p:nvPr>
            <p:ph type="sldNum" sz="quarter" idx="12"/>
          </p:nvPr>
        </p:nvSpPr>
        <p:spPr/>
        <p:txBody>
          <a:bodyPr/>
          <a:lstStyle/>
          <a:p>
            <a:fld id="{1BE510F4-762C-4AC6-B74D-C8497B5F3ED9}" type="slidenum">
              <a:rPr lang="th-TH" smtClean="0"/>
              <a:t>‹#›</a:t>
            </a:fld>
            <a:endParaRPr lang="th-TH"/>
          </a:p>
        </p:txBody>
      </p:sp>
    </p:spTree>
    <p:extLst>
      <p:ext uri="{BB962C8B-B14F-4D97-AF65-F5344CB8AC3E}">
        <p14:creationId xmlns:p14="http://schemas.microsoft.com/office/powerpoint/2010/main" val="260636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3200-0094-4BAC-8EA3-137526583B23}"/>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9C2F5CEC-26BA-43C4-AD88-E1929C0036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D09F43AD-BBED-4C17-92D9-D08048BD3DCD}"/>
              </a:ext>
            </a:extLst>
          </p:cNvPr>
          <p:cNvSpPr>
            <a:spLocks noGrp="1"/>
          </p:cNvSpPr>
          <p:nvPr>
            <p:ph type="dt" sz="half" idx="10"/>
          </p:nvPr>
        </p:nvSpPr>
        <p:spPr/>
        <p:txBody>
          <a:bodyPr/>
          <a:lstStyle/>
          <a:p>
            <a:fld id="{CC52B415-4136-429A-8FD5-F33AE153B913}" type="datetimeFigureOut">
              <a:rPr lang="th-TH" smtClean="0"/>
              <a:t>07/10/63</a:t>
            </a:fld>
            <a:endParaRPr lang="th-TH"/>
          </a:p>
        </p:txBody>
      </p:sp>
      <p:sp>
        <p:nvSpPr>
          <p:cNvPr id="5" name="Footer Placeholder 4">
            <a:extLst>
              <a:ext uri="{FF2B5EF4-FFF2-40B4-BE49-F238E27FC236}">
                <a16:creationId xmlns:a16="http://schemas.microsoft.com/office/drawing/2014/main" id="{A956CA2F-C94F-4AB0-A03E-E5DD3370A67D}"/>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04585E33-9134-4FC4-A114-74278548A3ED}"/>
              </a:ext>
            </a:extLst>
          </p:cNvPr>
          <p:cNvSpPr>
            <a:spLocks noGrp="1"/>
          </p:cNvSpPr>
          <p:nvPr>
            <p:ph type="sldNum" sz="quarter" idx="12"/>
          </p:nvPr>
        </p:nvSpPr>
        <p:spPr/>
        <p:txBody>
          <a:bodyPr/>
          <a:lstStyle/>
          <a:p>
            <a:fld id="{1BE510F4-762C-4AC6-B74D-C8497B5F3ED9}" type="slidenum">
              <a:rPr lang="th-TH" smtClean="0"/>
              <a:t>‹#›</a:t>
            </a:fld>
            <a:endParaRPr lang="th-TH"/>
          </a:p>
        </p:txBody>
      </p:sp>
    </p:spTree>
    <p:extLst>
      <p:ext uri="{BB962C8B-B14F-4D97-AF65-F5344CB8AC3E}">
        <p14:creationId xmlns:p14="http://schemas.microsoft.com/office/powerpoint/2010/main" val="113642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E4C8-B1F3-407C-80FB-37D4C1DC54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D95F68AA-598D-4225-8D67-575547508F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250B5D-C371-4B3F-859D-3F89D5EDBEBC}"/>
              </a:ext>
            </a:extLst>
          </p:cNvPr>
          <p:cNvSpPr>
            <a:spLocks noGrp="1"/>
          </p:cNvSpPr>
          <p:nvPr>
            <p:ph type="dt" sz="half" idx="10"/>
          </p:nvPr>
        </p:nvSpPr>
        <p:spPr/>
        <p:txBody>
          <a:bodyPr/>
          <a:lstStyle/>
          <a:p>
            <a:fld id="{CC52B415-4136-429A-8FD5-F33AE153B913}" type="datetimeFigureOut">
              <a:rPr lang="th-TH" smtClean="0"/>
              <a:t>07/10/63</a:t>
            </a:fld>
            <a:endParaRPr lang="th-TH"/>
          </a:p>
        </p:txBody>
      </p:sp>
      <p:sp>
        <p:nvSpPr>
          <p:cNvPr id="5" name="Footer Placeholder 4">
            <a:extLst>
              <a:ext uri="{FF2B5EF4-FFF2-40B4-BE49-F238E27FC236}">
                <a16:creationId xmlns:a16="http://schemas.microsoft.com/office/drawing/2014/main" id="{391760CD-E3BB-4B3E-A0E6-FE0ABA00AB6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571BE536-6321-4A9B-8F9C-C5DC8ABCAECA}"/>
              </a:ext>
            </a:extLst>
          </p:cNvPr>
          <p:cNvSpPr>
            <a:spLocks noGrp="1"/>
          </p:cNvSpPr>
          <p:nvPr>
            <p:ph type="sldNum" sz="quarter" idx="12"/>
          </p:nvPr>
        </p:nvSpPr>
        <p:spPr/>
        <p:txBody>
          <a:bodyPr/>
          <a:lstStyle/>
          <a:p>
            <a:fld id="{1BE510F4-762C-4AC6-B74D-C8497B5F3ED9}" type="slidenum">
              <a:rPr lang="th-TH" smtClean="0"/>
              <a:t>‹#›</a:t>
            </a:fld>
            <a:endParaRPr lang="th-TH"/>
          </a:p>
        </p:txBody>
      </p:sp>
    </p:spTree>
    <p:extLst>
      <p:ext uri="{BB962C8B-B14F-4D97-AF65-F5344CB8AC3E}">
        <p14:creationId xmlns:p14="http://schemas.microsoft.com/office/powerpoint/2010/main" val="224400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1E7E-4D0D-4ACB-9C83-100E805C49D9}"/>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7EF7B729-9FAA-4BC3-A133-00DE7A7622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32A9E903-1E52-421B-B9A5-CD14E24920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7A41EA74-39AA-4367-8984-57405E3D40CC}"/>
              </a:ext>
            </a:extLst>
          </p:cNvPr>
          <p:cNvSpPr>
            <a:spLocks noGrp="1"/>
          </p:cNvSpPr>
          <p:nvPr>
            <p:ph type="dt" sz="half" idx="10"/>
          </p:nvPr>
        </p:nvSpPr>
        <p:spPr/>
        <p:txBody>
          <a:bodyPr/>
          <a:lstStyle/>
          <a:p>
            <a:fld id="{CC52B415-4136-429A-8FD5-F33AE153B913}" type="datetimeFigureOut">
              <a:rPr lang="th-TH" smtClean="0"/>
              <a:t>07/10/63</a:t>
            </a:fld>
            <a:endParaRPr lang="th-TH"/>
          </a:p>
        </p:txBody>
      </p:sp>
      <p:sp>
        <p:nvSpPr>
          <p:cNvPr id="6" name="Footer Placeholder 5">
            <a:extLst>
              <a:ext uri="{FF2B5EF4-FFF2-40B4-BE49-F238E27FC236}">
                <a16:creationId xmlns:a16="http://schemas.microsoft.com/office/drawing/2014/main" id="{FB1F37AE-0D18-4459-B809-5C22523E01EE}"/>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2CC9C113-521F-47D6-B21F-CD4FCACA1905}"/>
              </a:ext>
            </a:extLst>
          </p:cNvPr>
          <p:cNvSpPr>
            <a:spLocks noGrp="1"/>
          </p:cNvSpPr>
          <p:nvPr>
            <p:ph type="sldNum" sz="quarter" idx="12"/>
          </p:nvPr>
        </p:nvSpPr>
        <p:spPr/>
        <p:txBody>
          <a:bodyPr/>
          <a:lstStyle/>
          <a:p>
            <a:fld id="{1BE510F4-762C-4AC6-B74D-C8497B5F3ED9}" type="slidenum">
              <a:rPr lang="th-TH" smtClean="0"/>
              <a:t>‹#›</a:t>
            </a:fld>
            <a:endParaRPr lang="th-TH"/>
          </a:p>
        </p:txBody>
      </p:sp>
    </p:spTree>
    <p:extLst>
      <p:ext uri="{BB962C8B-B14F-4D97-AF65-F5344CB8AC3E}">
        <p14:creationId xmlns:p14="http://schemas.microsoft.com/office/powerpoint/2010/main" val="4101334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0B72-E66A-46B6-B4A3-329C76AED4D1}"/>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9A6D2A27-119E-4DF2-9578-54782A57C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61F85B-6110-42CD-AD25-4762159386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AB82C6E9-4544-4DBB-8116-DCCBE56905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C9C89D-498B-4D76-853E-0C50A93092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9A43C962-D7D7-4386-8B27-F334F0496259}"/>
              </a:ext>
            </a:extLst>
          </p:cNvPr>
          <p:cNvSpPr>
            <a:spLocks noGrp="1"/>
          </p:cNvSpPr>
          <p:nvPr>
            <p:ph type="dt" sz="half" idx="10"/>
          </p:nvPr>
        </p:nvSpPr>
        <p:spPr/>
        <p:txBody>
          <a:bodyPr/>
          <a:lstStyle/>
          <a:p>
            <a:fld id="{CC52B415-4136-429A-8FD5-F33AE153B913}" type="datetimeFigureOut">
              <a:rPr lang="th-TH" smtClean="0"/>
              <a:t>07/10/63</a:t>
            </a:fld>
            <a:endParaRPr lang="th-TH"/>
          </a:p>
        </p:txBody>
      </p:sp>
      <p:sp>
        <p:nvSpPr>
          <p:cNvPr id="8" name="Footer Placeholder 7">
            <a:extLst>
              <a:ext uri="{FF2B5EF4-FFF2-40B4-BE49-F238E27FC236}">
                <a16:creationId xmlns:a16="http://schemas.microsoft.com/office/drawing/2014/main" id="{54A099C2-47DC-48EF-BF1A-A8AAC93B3683}"/>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44828DD7-6D7B-4F66-89EE-CADBF02ECB68}"/>
              </a:ext>
            </a:extLst>
          </p:cNvPr>
          <p:cNvSpPr>
            <a:spLocks noGrp="1"/>
          </p:cNvSpPr>
          <p:nvPr>
            <p:ph type="sldNum" sz="quarter" idx="12"/>
          </p:nvPr>
        </p:nvSpPr>
        <p:spPr/>
        <p:txBody>
          <a:bodyPr/>
          <a:lstStyle/>
          <a:p>
            <a:fld id="{1BE510F4-762C-4AC6-B74D-C8497B5F3ED9}" type="slidenum">
              <a:rPr lang="th-TH" smtClean="0"/>
              <a:t>‹#›</a:t>
            </a:fld>
            <a:endParaRPr lang="th-TH"/>
          </a:p>
        </p:txBody>
      </p:sp>
    </p:spTree>
    <p:extLst>
      <p:ext uri="{BB962C8B-B14F-4D97-AF65-F5344CB8AC3E}">
        <p14:creationId xmlns:p14="http://schemas.microsoft.com/office/powerpoint/2010/main" val="18855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65F8-294D-4491-91C7-F57598D05C90}"/>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F6BF90FC-44DD-4DD6-BF73-C63B326B7201}"/>
              </a:ext>
            </a:extLst>
          </p:cNvPr>
          <p:cNvSpPr>
            <a:spLocks noGrp="1"/>
          </p:cNvSpPr>
          <p:nvPr>
            <p:ph type="dt" sz="half" idx="10"/>
          </p:nvPr>
        </p:nvSpPr>
        <p:spPr/>
        <p:txBody>
          <a:bodyPr/>
          <a:lstStyle/>
          <a:p>
            <a:fld id="{CC52B415-4136-429A-8FD5-F33AE153B913}" type="datetimeFigureOut">
              <a:rPr lang="th-TH" smtClean="0"/>
              <a:t>07/10/63</a:t>
            </a:fld>
            <a:endParaRPr lang="th-TH"/>
          </a:p>
        </p:txBody>
      </p:sp>
      <p:sp>
        <p:nvSpPr>
          <p:cNvPr id="4" name="Footer Placeholder 3">
            <a:extLst>
              <a:ext uri="{FF2B5EF4-FFF2-40B4-BE49-F238E27FC236}">
                <a16:creationId xmlns:a16="http://schemas.microsoft.com/office/drawing/2014/main" id="{36D50023-1D2C-4A5F-8EB1-15A42B6ECE86}"/>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1A0A2B3C-4D88-4D00-949B-85DBD354B8BB}"/>
              </a:ext>
            </a:extLst>
          </p:cNvPr>
          <p:cNvSpPr>
            <a:spLocks noGrp="1"/>
          </p:cNvSpPr>
          <p:nvPr>
            <p:ph type="sldNum" sz="quarter" idx="12"/>
          </p:nvPr>
        </p:nvSpPr>
        <p:spPr/>
        <p:txBody>
          <a:bodyPr/>
          <a:lstStyle/>
          <a:p>
            <a:fld id="{1BE510F4-762C-4AC6-B74D-C8497B5F3ED9}" type="slidenum">
              <a:rPr lang="th-TH" smtClean="0"/>
              <a:t>‹#›</a:t>
            </a:fld>
            <a:endParaRPr lang="th-TH"/>
          </a:p>
        </p:txBody>
      </p:sp>
    </p:spTree>
    <p:extLst>
      <p:ext uri="{BB962C8B-B14F-4D97-AF65-F5344CB8AC3E}">
        <p14:creationId xmlns:p14="http://schemas.microsoft.com/office/powerpoint/2010/main" val="98831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265F27-44F3-44A3-972E-44DAD9833578}"/>
              </a:ext>
            </a:extLst>
          </p:cNvPr>
          <p:cNvSpPr>
            <a:spLocks noGrp="1"/>
          </p:cNvSpPr>
          <p:nvPr>
            <p:ph type="dt" sz="half" idx="10"/>
          </p:nvPr>
        </p:nvSpPr>
        <p:spPr/>
        <p:txBody>
          <a:bodyPr/>
          <a:lstStyle/>
          <a:p>
            <a:fld id="{CC52B415-4136-429A-8FD5-F33AE153B913}" type="datetimeFigureOut">
              <a:rPr lang="th-TH" smtClean="0"/>
              <a:t>07/10/63</a:t>
            </a:fld>
            <a:endParaRPr lang="th-TH"/>
          </a:p>
        </p:txBody>
      </p:sp>
      <p:sp>
        <p:nvSpPr>
          <p:cNvPr id="3" name="Footer Placeholder 2">
            <a:extLst>
              <a:ext uri="{FF2B5EF4-FFF2-40B4-BE49-F238E27FC236}">
                <a16:creationId xmlns:a16="http://schemas.microsoft.com/office/drawing/2014/main" id="{96E5C5DC-F3E0-4C19-A59B-2031EB74B8F8}"/>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42F3D20F-2730-4C63-948D-9FC63667AEDA}"/>
              </a:ext>
            </a:extLst>
          </p:cNvPr>
          <p:cNvSpPr>
            <a:spLocks noGrp="1"/>
          </p:cNvSpPr>
          <p:nvPr>
            <p:ph type="sldNum" sz="quarter" idx="12"/>
          </p:nvPr>
        </p:nvSpPr>
        <p:spPr/>
        <p:txBody>
          <a:bodyPr/>
          <a:lstStyle/>
          <a:p>
            <a:fld id="{1BE510F4-762C-4AC6-B74D-C8497B5F3ED9}" type="slidenum">
              <a:rPr lang="th-TH" smtClean="0"/>
              <a:t>‹#›</a:t>
            </a:fld>
            <a:endParaRPr lang="th-TH"/>
          </a:p>
        </p:txBody>
      </p:sp>
    </p:spTree>
    <p:extLst>
      <p:ext uri="{BB962C8B-B14F-4D97-AF65-F5344CB8AC3E}">
        <p14:creationId xmlns:p14="http://schemas.microsoft.com/office/powerpoint/2010/main" val="298889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3D5D-41DD-422A-A832-EAAAE0F31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0766C965-386A-4638-83F3-5E4F302AE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83E4BDF6-717F-46C3-A6ED-DE2C6397A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9730A-9B30-4C15-BFE1-FB5D289C92A7}"/>
              </a:ext>
            </a:extLst>
          </p:cNvPr>
          <p:cNvSpPr>
            <a:spLocks noGrp="1"/>
          </p:cNvSpPr>
          <p:nvPr>
            <p:ph type="dt" sz="half" idx="10"/>
          </p:nvPr>
        </p:nvSpPr>
        <p:spPr/>
        <p:txBody>
          <a:bodyPr/>
          <a:lstStyle/>
          <a:p>
            <a:fld id="{CC52B415-4136-429A-8FD5-F33AE153B913}" type="datetimeFigureOut">
              <a:rPr lang="th-TH" smtClean="0"/>
              <a:t>07/10/63</a:t>
            </a:fld>
            <a:endParaRPr lang="th-TH"/>
          </a:p>
        </p:txBody>
      </p:sp>
      <p:sp>
        <p:nvSpPr>
          <p:cNvPr id="6" name="Footer Placeholder 5">
            <a:extLst>
              <a:ext uri="{FF2B5EF4-FFF2-40B4-BE49-F238E27FC236}">
                <a16:creationId xmlns:a16="http://schemas.microsoft.com/office/drawing/2014/main" id="{DA102D02-6AD8-4757-A7A7-6101694B8A5D}"/>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80540081-5F63-4F67-94D3-C7E845C5318A}"/>
              </a:ext>
            </a:extLst>
          </p:cNvPr>
          <p:cNvSpPr>
            <a:spLocks noGrp="1"/>
          </p:cNvSpPr>
          <p:nvPr>
            <p:ph type="sldNum" sz="quarter" idx="12"/>
          </p:nvPr>
        </p:nvSpPr>
        <p:spPr/>
        <p:txBody>
          <a:bodyPr/>
          <a:lstStyle/>
          <a:p>
            <a:fld id="{1BE510F4-762C-4AC6-B74D-C8497B5F3ED9}" type="slidenum">
              <a:rPr lang="th-TH" smtClean="0"/>
              <a:t>‹#›</a:t>
            </a:fld>
            <a:endParaRPr lang="th-TH"/>
          </a:p>
        </p:txBody>
      </p:sp>
    </p:spTree>
    <p:extLst>
      <p:ext uri="{BB962C8B-B14F-4D97-AF65-F5344CB8AC3E}">
        <p14:creationId xmlns:p14="http://schemas.microsoft.com/office/powerpoint/2010/main" val="23651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B73F-A17B-41F7-A75C-76E5F4F80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1FCF82EE-B6DB-43E5-B8E2-C1097C7789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65C9D6B9-6B22-4C1F-98B0-340F1F3C8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BEC3FA-7D6F-49B9-A5C3-CBE1421610EB}"/>
              </a:ext>
            </a:extLst>
          </p:cNvPr>
          <p:cNvSpPr>
            <a:spLocks noGrp="1"/>
          </p:cNvSpPr>
          <p:nvPr>
            <p:ph type="dt" sz="half" idx="10"/>
          </p:nvPr>
        </p:nvSpPr>
        <p:spPr/>
        <p:txBody>
          <a:bodyPr/>
          <a:lstStyle/>
          <a:p>
            <a:fld id="{CC52B415-4136-429A-8FD5-F33AE153B913}" type="datetimeFigureOut">
              <a:rPr lang="th-TH" smtClean="0"/>
              <a:t>07/10/63</a:t>
            </a:fld>
            <a:endParaRPr lang="th-TH"/>
          </a:p>
        </p:txBody>
      </p:sp>
      <p:sp>
        <p:nvSpPr>
          <p:cNvPr id="6" name="Footer Placeholder 5">
            <a:extLst>
              <a:ext uri="{FF2B5EF4-FFF2-40B4-BE49-F238E27FC236}">
                <a16:creationId xmlns:a16="http://schemas.microsoft.com/office/drawing/2014/main" id="{B80A7B94-E409-4AC2-8954-27440EE5AEA4}"/>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12CADA18-CCD2-4EB7-8822-7F2C74D999ED}"/>
              </a:ext>
            </a:extLst>
          </p:cNvPr>
          <p:cNvSpPr>
            <a:spLocks noGrp="1"/>
          </p:cNvSpPr>
          <p:nvPr>
            <p:ph type="sldNum" sz="quarter" idx="12"/>
          </p:nvPr>
        </p:nvSpPr>
        <p:spPr/>
        <p:txBody>
          <a:bodyPr/>
          <a:lstStyle/>
          <a:p>
            <a:fld id="{1BE510F4-762C-4AC6-B74D-C8497B5F3ED9}" type="slidenum">
              <a:rPr lang="th-TH" smtClean="0"/>
              <a:t>‹#›</a:t>
            </a:fld>
            <a:endParaRPr lang="th-TH"/>
          </a:p>
        </p:txBody>
      </p:sp>
    </p:spTree>
    <p:extLst>
      <p:ext uri="{BB962C8B-B14F-4D97-AF65-F5344CB8AC3E}">
        <p14:creationId xmlns:p14="http://schemas.microsoft.com/office/powerpoint/2010/main" val="126393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044610-29D5-4610-82A7-EAEB11222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AA517F50-D30E-4AA4-A9DD-2F70A55B98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C389383F-E52C-40C0-A1D5-A752F5BC19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2B415-4136-429A-8FD5-F33AE153B913}" type="datetimeFigureOut">
              <a:rPr lang="th-TH" smtClean="0"/>
              <a:t>07/10/63</a:t>
            </a:fld>
            <a:endParaRPr lang="th-TH"/>
          </a:p>
        </p:txBody>
      </p:sp>
      <p:sp>
        <p:nvSpPr>
          <p:cNvPr id="5" name="Footer Placeholder 4">
            <a:extLst>
              <a:ext uri="{FF2B5EF4-FFF2-40B4-BE49-F238E27FC236}">
                <a16:creationId xmlns:a16="http://schemas.microsoft.com/office/drawing/2014/main" id="{1B8A7BC6-D753-4AEB-8937-34BFD0BD7D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145FD71C-DF04-4C1A-A207-FC3F2A6222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10F4-762C-4AC6-B74D-C8497B5F3ED9}" type="slidenum">
              <a:rPr lang="th-TH" smtClean="0"/>
              <a:t>‹#›</a:t>
            </a:fld>
            <a:endParaRPr lang="th-TH"/>
          </a:p>
        </p:txBody>
      </p:sp>
    </p:spTree>
    <p:extLst>
      <p:ext uri="{BB962C8B-B14F-4D97-AF65-F5344CB8AC3E}">
        <p14:creationId xmlns:p14="http://schemas.microsoft.com/office/powerpoint/2010/main" val="1885845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5766-D25F-4A19-8F5B-996DE166D71B}"/>
              </a:ext>
            </a:extLst>
          </p:cNvPr>
          <p:cNvSpPr>
            <a:spLocks noGrp="1"/>
          </p:cNvSpPr>
          <p:nvPr>
            <p:ph type="title"/>
          </p:nvPr>
        </p:nvSpPr>
        <p:spPr>
          <a:xfrm>
            <a:off x="0" y="12701"/>
            <a:ext cx="12192000" cy="749300"/>
          </a:xfrm>
          <a:solidFill>
            <a:schemeClr val="tx1"/>
          </a:solidFill>
          <a:ln>
            <a:solidFill>
              <a:schemeClr val="tx1"/>
            </a:solidFill>
          </a:ln>
        </p:spPr>
        <p:txBody>
          <a:bodyPr/>
          <a:lstStyle/>
          <a:p>
            <a:r>
              <a:rPr lang="en-US" dirty="0">
                <a:solidFill>
                  <a:schemeClr val="bg1"/>
                </a:solidFill>
              </a:rPr>
              <a:t>1.Define customer grade on each country </a:t>
            </a:r>
            <a:endParaRPr lang="th-TH" dirty="0">
              <a:solidFill>
                <a:schemeClr val="bg1"/>
              </a:solidFill>
            </a:endParaRPr>
          </a:p>
        </p:txBody>
      </p:sp>
      <p:pic>
        <p:nvPicPr>
          <p:cNvPr id="5" name="Picture 4">
            <a:extLst>
              <a:ext uri="{FF2B5EF4-FFF2-40B4-BE49-F238E27FC236}">
                <a16:creationId xmlns:a16="http://schemas.microsoft.com/office/drawing/2014/main" id="{505515A8-4682-46CB-AA61-194573E67211}"/>
              </a:ext>
            </a:extLst>
          </p:cNvPr>
          <p:cNvPicPr>
            <a:picLocks noChangeAspect="1"/>
          </p:cNvPicPr>
          <p:nvPr/>
        </p:nvPicPr>
        <p:blipFill rotWithShape="1">
          <a:blip r:embed="rId2"/>
          <a:srcRect t="6065"/>
          <a:stretch/>
        </p:blipFill>
        <p:spPr>
          <a:xfrm>
            <a:off x="165197" y="1701800"/>
            <a:ext cx="7594503" cy="515620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6" name="Rectangle 5">
            <a:extLst>
              <a:ext uri="{FF2B5EF4-FFF2-40B4-BE49-F238E27FC236}">
                <a16:creationId xmlns:a16="http://schemas.microsoft.com/office/drawing/2014/main" id="{DE540CE6-BF29-4D13-A007-423FB8C8E159}"/>
              </a:ext>
            </a:extLst>
          </p:cNvPr>
          <p:cNvSpPr/>
          <p:nvPr/>
        </p:nvSpPr>
        <p:spPr>
          <a:xfrm>
            <a:off x="7944067" y="4464049"/>
            <a:ext cx="4051106" cy="2251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1.In Europe, most people love to spending on rental DVD whereas in Australia and Asia, few people spend on rental DVD service.</a:t>
            </a:r>
          </a:p>
          <a:p>
            <a:r>
              <a:rPr lang="en-US" sz="2000" dirty="0"/>
              <a:t>2.There are 12 countries which has high value customer located around the world.</a:t>
            </a:r>
            <a:endParaRPr lang="th-TH" sz="2000" dirty="0"/>
          </a:p>
        </p:txBody>
      </p:sp>
      <p:sp>
        <p:nvSpPr>
          <p:cNvPr id="7" name="Rectangle 6">
            <a:extLst>
              <a:ext uri="{FF2B5EF4-FFF2-40B4-BE49-F238E27FC236}">
                <a16:creationId xmlns:a16="http://schemas.microsoft.com/office/drawing/2014/main" id="{F736CFB2-C04C-411B-9A9A-D71DFEAD154B}"/>
              </a:ext>
            </a:extLst>
          </p:cNvPr>
          <p:cNvSpPr/>
          <p:nvPr/>
        </p:nvSpPr>
        <p:spPr>
          <a:xfrm>
            <a:off x="165197" y="1066800"/>
            <a:ext cx="419003" cy="4191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Rectangle 8">
            <a:extLst>
              <a:ext uri="{FF2B5EF4-FFF2-40B4-BE49-F238E27FC236}">
                <a16:creationId xmlns:a16="http://schemas.microsoft.com/office/drawing/2014/main" id="{332DF4CB-4887-42DD-A497-8200751D93A0}"/>
              </a:ext>
            </a:extLst>
          </p:cNvPr>
          <p:cNvSpPr/>
          <p:nvPr/>
        </p:nvSpPr>
        <p:spPr>
          <a:xfrm>
            <a:off x="2841759" y="1066800"/>
            <a:ext cx="419003"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10">
            <a:extLst>
              <a:ext uri="{FF2B5EF4-FFF2-40B4-BE49-F238E27FC236}">
                <a16:creationId xmlns:a16="http://schemas.microsoft.com/office/drawing/2014/main" id="{B366F13F-562D-49C3-9635-DF97E57C04D5}"/>
              </a:ext>
            </a:extLst>
          </p:cNvPr>
          <p:cNvSpPr/>
          <p:nvPr/>
        </p:nvSpPr>
        <p:spPr>
          <a:xfrm>
            <a:off x="5207146" y="1066800"/>
            <a:ext cx="419003" cy="419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2" name="TextBox 11">
            <a:extLst>
              <a:ext uri="{FF2B5EF4-FFF2-40B4-BE49-F238E27FC236}">
                <a16:creationId xmlns:a16="http://schemas.microsoft.com/office/drawing/2014/main" id="{14DC490A-E1A2-4299-96EC-9F4F47339592}"/>
              </a:ext>
            </a:extLst>
          </p:cNvPr>
          <p:cNvSpPr txBox="1"/>
          <p:nvPr/>
        </p:nvSpPr>
        <p:spPr>
          <a:xfrm>
            <a:off x="632128" y="971720"/>
            <a:ext cx="2149269" cy="646331"/>
          </a:xfrm>
          <a:prstGeom prst="rect">
            <a:avLst/>
          </a:prstGeom>
          <a:noFill/>
        </p:spPr>
        <p:txBody>
          <a:bodyPr wrap="square" rtlCol="0">
            <a:spAutoFit/>
          </a:bodyPr>
          <a:lstStyle/>
          <a:p>
            <a:r>
              <a:rPr lang="en-US" sz="1800" dirty="0"/>
              <a:t>High value customer (spent &gt; 150 $)</a:t>
            </a:r>
            <a:endParaRPr lang="th-TH" sz="1800" dirty="0"/>
          </a:p>
        </p:txBody>
      </p:sp>
      <p:sp>
        <p:nvSpPr>
          <p:cNvPr id="13" name="TextBox 12">
            <a:extLst>
              <a:ext uri="{FF2B5EF4-FFF2-40B4-BE49-F238E27FC236}">
                <a16:creationId xmlns:a16="http://schemas.microsoft.com/office/drawing/2014/main" id="{53597299-342D-4C59-9DB5-B1F390B0F416}"/>
              </a:ext>
            </a:extLst>
          </p:cNvPr>
          <p:cNvSpPr txBox="1"/>
          <p:nvPr/>
        </p:nvSpPr>
        <p:spPr>
          <a:xfrm>
            <a:off x="3321124" y="971720"/>
            <a:ext cx="1778000" cy="646331"/>
          </a:xfrm>
          <a:prstGeom prst="rect">
            <a:avLst/>
          </a:prstGeom>
          <a:noFill/>
        </p:spPr>
        <p:txBody>
          <a:bodyPr wrap="square" rtlCol="0">
            <a:spAutoFit/>
          </a:bodyPr>
          <a:lstStyle/>
          <a:p>
            <a:r>
              <a:rPr lang="en-US" sz="1800" dirty="0"/>
              <a:t>Value customer (spent70 - 150 $)</a:t>
            </a:r>
            <a:endParaRPr lang="th-TH" sz="1800" dirty="0"/>
          </a:p>
        </p:txBody>
      </p:sp>
      <p:sp>
        <p:nvSpPr>
          <p:cNvPr id="14" name="TextBox 13">
            <a:extLst>
              <a:ext uri="{FF2B5EF4-FFF2-40B4-BE49-F238E27FC236}">
                <a16:creationId xmlns:a16="http://schemas.microsoft.com/office/drawing/2014/main" id="{ACDB6C3E-BEE5-49C1-B661-3CFD10287287}"/>
              </a:ext>
            </a:extLst>
          </p:cNvPr>
          <p:cNvSpPr txBox="1"/>
          <p:nvPr/>
        </p:nvSpPr>
        <p:spPr>
          <a:xfrm>
            <a:off x="5702541" y="971720"/>
            <a:ext cx="2241526" cy="646331"/>
          </a:xfrm>
          <a:prstGeom prst="rect">
            <a:avLst/>
          </a:prstGeom>
          <a:noFill/>
        </p:spPr>
        <p:txBody>
          <a:bodyPr wrap="square" rtlCol="0">
            <a:spAutoFit/>
          </a:bodyPr>
          <a:lstStyle/>
          <a:p>
            <a:r>
              <a:rPr lang="en-US" sz="1800" dirty="0"/>
              <a:t>High value customer (spent &lt;  70 $)</a:t>
            </a:r>
            <a:endParaRPr lang="th-TH" sz="1800" dirty="0"/>
          </a:p>
        </p:txBody>
      </p:sp>
      <p:sp>
        <p:nvSpPr>
          <p:cNvPr id="17" name="Rectangle 16">
            <a:extLst>
              <a:ext uri="{FF2B5EF4-FFF2-40B4-BE49-F238E27FC236}">
                <a16:creationId xmlns:a16="http://schemas.microsoft.com/office/drawing/2014/main" id="{81CF5EDF-52C2-43BB-9105-48F28CB675AC}"/>
              </a:ext>
            </a:extLst>
          </p:cNvPr>
          <p:cNvSpPr/>
          <p:nvPr/>
        </p:nvSpPr>
        <p:spPr>
          <a:xfrm>
            <a:off x="7925017" y="1763112"/>
            <a:ext cx="4051106" cy="2593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u="sng" dirty="0"/>
          </a:p>
          <a:p>
            <a:r>
              <a:rPr lang="en-US" sz="2000" u="sng" dirty="0"/>
              <a:t>Objective</a:t>
            </a:r>
            <a:r>
              <a:rPr lang="en-US" sz="2000" dirty="0"/>
              <a:t> : To focus on country which most people love to spend money on DVD rental service. We want to know customer behavior ,who live on each country in different continent, and love to spend on renting DVD.</a:t>
            </a:r>
          </a:p>
          <a:p>
            <a:r>
              <a:rPr lang="en-US" sz="2000" dirty="0"/>
              <a:t>Then, grading the customer from how much they spent.  </a:t>
            </a:r>
            <a:endParaRPr lang="th-TH" sz="2000" dirty="0"/>
          </a:p>
          <a:p>
            <a:endParaRPr lang="th-TH" sz="2000" dirty="0"/>
          </a:p>
        </p:txBody>
      </p:sp>
    </p:spTree>
    <p:extLst>
      <p:ext uri="{BB962C8B-B14F-4D97-AF65-F5344CB8AC3E}">
        <p14:creationId xmlns:p14="http://schemas.microsoft.com/office/powerpoint/2010/main" val="317656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5766-D25F-4A19-8F5B-996DE166D71B}"/>
              </a:ext>
            </a:extLst>
          </p:cNvPr>
          <p:cNvSpPr>
            <a:spLocks noGrp="1"/>
          </p:cNvSpPr>
          <p:nvPr>
            <p:ph type="title"/>
          </p:nvPr>
        </p:nvSpPr>
        <p:spPr>
          <a:xfrm>
            <a:off x="0" y="0"/>
            <a:ext cx="12192000" cy="749300"/>
          </a:xfrm>
          <a:solidFill>
            <a:schemeClr val="tx1"/>
          </a:solidFill>
          <a:ln>
            <a:solidFill>
              <a:schemeClr val="tx1"/>
            </a:solidFill>
          </a:ln>
        </p:spPr>
        <p:txBody>
          <a:bodyPr>
            <a:normAutofit/>
          </a:bodyPr>
          <a:lstStyle/>
          <a:p>
            <a:r>
              <a:rPr lang="en-US" dirty="0">
                <a:solidFill>
                  <a:schemeClr val="bg1"/>
                </a:solidFill>
              </a:rPr>
              <a:t>2.Which category is the most favorite among renter ?</a:t>
            </a:r>
            <a:endParaRPr lang="th-TH" dirty="0">
              <a:solidFill>
                <a:schemeClr val="bg1"/>
              </a:solidFill>
            </a:endParaRPr>
          </a:p>
        </p:txBody>
      </p:sp>
      <p:sp>
        <p:nvSpPr>
          <p:cNvPr id="6" name="Rectangle 5">
            <a:extLst>
              <a:ext uri="{FF2B5EF4-FFF2-40B4-BE49-F238E27FC236}">
                <a16:creationId xmlns:a16="http://schemas.microsoft.com/office/drawing/2014/main" id="{DE540CE6-BF29-4D13-A007-423FB8C8E159}"/>
              </a:ext>
            </a:extLst>
          </p:cNvPr>
          <p:cNvSpPr/>
          <p:nvPr/>
        </p:nvSpPr>
        <p:spPr>
          <a:xfrm>
            <a:off x="7944067" y="2992967"/>
            <a:ext cx="4051106" cy="3366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a:p>
            <a:r>
              <a:rPr lang="en-US" sz="2000" dirty="0"/>
              <a:t>As you can see on the bar graph, it shows that the most popular one is Animation DVD whereas the least popular is music DVD. </a:t>
            </a:r>
          </a:p>
          <a:p>
            <a:endParaRPr lang="en-US" sz="2000" dirty="0"/>
          </a:p>
          <a:p>
            <a:r>
              <a:rPr lang="en-US" sz="2000" dirty="0"/>
              <a:t>Although music DVD is the least popular category which customer prefer to rent, there are 2 DVD lists claimed that the most rent (32 times)</a:t>
            </a:r>
          </a:p>
          <a:p>
            <a:r>
              <a:rPr lang="en-US" sz="2000" dirty="0"/>
              <a:t>As show in the bar graph and it is Scalawag Duck</a:t>
            </a:r>
          </a:p>
          <a:p>
            <a:endParaRPr lang="th-TH" sz="2000" dirty="0"/>
          </a:p>
        </p:txBody>
      </p:sp>
      <p:sp>
        <p:nvSpPr>
          <p:cNvPr id="17" name="Rectangle 16">
            <a:extLst>
              <a:ext uri="{FF2B5EF4-FFF2-40B4-BE49-F238E27FC236}">
                <a16:creationId xmlns:a16="http://schemas.microsoft.com/office/drawing/2014/main" id="{81CF5EDF-52C2-43BB-9105-48F28CB675AC}"/>
              </a:ext>
            </a:extLst>
          </p:cNvPr>
          <p:cNvSpPr/>
          <p:nvPr/>
        </p:nvSpPr>
        <p:spPr>
          <a:xfrm>
            <a:off x="7944067" y="1751233"/>
            <a:ext cx="4051106" cy="964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u="sng" dirty="0"/>
          </a:p>
          <a:p>
            <a:r>
              <a:rPr lang="en-US" sz="2000" u="sng" dirty="0"/>
              <a:t>Objective</a:t>
            </a:r>
            <a:r>
              <a:rPr lang="en-US" sz="2000" dirty="0"/>
              <a:t> : To find the most favorite film category and which film has been rent the most?</a:t>
            </a:r>
            <a:endParaRPr lang="th-TH" sz="2000" dirty="0"/>
          </a:p>
          <a:p>
            <a:endParaRPr lang="th-TH" sz="2000" dirty="0"/>
          </a:p>
        </p:txBody>
      </p:sp>
      <p:graphicFrame>
        <p:nvGraphicFramePr>
          <p:cNvPr id="15" name="Chart 14">
            <a:extLst>
              <a:ext uri="{FF2B5EF4-FFF2-40B4-BE49-F238E27FC236}">
                <a16:creationId xmlns:a16="http://schemas.microsoft.com/office/drawing/2014/main" id="{F5AE4685-8DFF-4DF8-8120-2CA238322F74}"/>
              </a:ext>
            </a:extLst>
          </p:cNvPr>
          <p:cNvGraphicFramePr>
            <a:graphicFrameLocks/>
          </p:cNvGraphicFramePr>
          <p:nvPr>
            <p:extLst>
              <p:ext uri="{D42A27DB-BD31-4B8C-83A1-F6EECF244321}">
                <p14:modId xmlns:p14="http://schemas.microsoft.com/office/powerpoint/2010/main" val="1046858402"/>
              </p:ext>
            </p:extLst>
          </p:nvPr>
        </p:nvGraphicFramePr>
        <p:xfrm>
          <a:off x="196828" y="931177"/>
          <a:ext cx="7546212" cy="566256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EA2425DC-5217-4885-A618-F70AD889EAF4}"/>
              </a:ext>
            </a:extLst>
          </p:cNvPr>
          <p:cNvSpPr txBox="1"/>
          <p:nvPr/>
        </p:nvSpPr>
        <p:spPr>
          <a:xfrm>
            <a:off x="6096000" y="2808301"/>
            <a:ext cx="2063384" cy="369332"/>
          </a:xfrm>
          <a:prstGeom prst="rect">
            <a:avLst/>
          </a:prstGeom>
          <a:noFill/>
        </p:spPr>
        <p:txBody>
          <a:bodyPr wrap="square" rtlCol="0">
            <a:spAutoFit/>
          </a:bodyPr>
          <a:lstStyle/>
          <a:p>
            <a:r>
              <a:rPr lang="en-US" sz="1200" b="0" i="0" u="none" strike="noStrike" dirty="0">
                <a:solidFill>
                  <a:srgbClr val="FF0000"/>
                </a:solidFill>
                <a:effectLst/>
                <a:latin typeface="Tahoma" panose="020B0604030504040204" pitchFamily="34" charset="0"/>
              </a:rPr>
              <a:t>Scalawag Duck (32 times)</a:t>
            </a:r>
            <a:r>
              <a:rPr lang="en-US" sz="1800" dirty="0">
                <a:solidFill>
                  <a:srgbClr val="FF0000"/>
                </a:solidFill>
              </a:rPr>
              <a:t> </a:t>
            </a:r>
            <a:endParaRPr lang="th-TH" sz="1800" dirty="0">
              <a:solidFill>
                <a:srgbClr val="FF0000"/>
              </a:solidFill>
            </a:endParaRPr>
          </a:p>
        </p:txBody>
      </p:sp>
      <p:sp>
        <p:nvSpPr>
          <p:cNvPr id="16" name="TextBox 15">
            <a:extLst>
              <a:ext uri="{FF2B5EF4-FFF2-40B4-BE49-F238E27FC236}">
                <a16:creationId xmlns:a16="http://schemas.microsoft.com/office/drawing/2014/main" id="{A061F480-71C5-4FBC-BE35-2338B85BB2CB}"/>
              </a:ext>
            </a:extLst>
          </p:cNvPr>
          <p:cNvSpPr txBox="1"/>
          <p:nvPr/>
        </p:nvSpPr>
        <p:spPr>
          <a:xfrm>
            <a:off x="1321835" y="1594134"/>
            <a:ext cx="2726420" cy="369332"/>
          </a:xfrm>
          <a:prstGeom prst="rect">
            <a:avLst/>
          </a:prstGeom>
          <a:noFill/>
        </p:spPr>
        <p:txBody>
          <a:bodyPr wrap="square" rtlCol="0">
            <a:spAutoFit/>
          </a:bodyPr>
          <a:lstStyle/>
          <a:p>
            <a:r>
              <a:rPr lang="en-US" sz="1200" b="0" i="0" u="none" strike="noStrike" dirty="0">
                <a:solidFill>
                  <a:srgbClr val="FF0000"/>
                </a:solidFill>
                <a:effectLst/>
                <a:latin typeface="Tahoma" panose="020B0604030504040204" pitchFamily="34" charset="0"/>
              </a:rPr>
              <a:t>Juggler Hardly</a:t>
            </a:r>
            <a:r>
              <a:rPr lang="en-US" sz="1000" dirty="0">
                <a:solidFill>
                  <a:srgbClr val="FF0000"/>
                </a:solidFill>
              </a:rPr>
              <a:t> </a:t>
            </a:r>
            <a:r>
              <a:rPr lang="en-US" sz="1200" b="0" i="0" u="none" strike="noStrike" dirty="0">
                <a:solidFill>
                  <a:srgbClr val="FF0000"/>
                </a:solidFill>
                <a:effectLst/>
                <a:latin typeface="Tahoma" panose="020B0604030504040204" pitchFamily="34" charset="0"/>
              </a:rPr>
              <a:t>(32 times)</a:t>
            </a:r>
            <a:r>
              <a:rPr lang="en-US" sz="1800" dirty="0">
                <a:solidFill>
                  <a:srgbClr val="FF0000"/>
                </a:solidFill>
              </a:rPr>
              <a:t> </a:t>
            </a:r>
            <a:endParaRPr lang="th-TH" sz="1800" dirty="0">
              <a:solidFill>
                <a:srgbClr val="FF0000"/>
              </a:solidFill>
            </a:endParaRPr>
          </a:p>
        </p:txBody>
      </p:sp>
      <p:sp>
        <p:nvSpPr>
          <p:cNvPr id="10" name="Arrow: Right 9">
            <a:extLst>
              <a:ext uri="{FF2B5EF4-FFF2-40B4-BE49-F238E27FC236}">
                <a16:creationId xmlns:a16="http://schemas.microsoft.com/office/drawing/2014/main" id="{E58DF83C-28EA-46BE-A4C8-F0E13330DD00}"/>
              </a:ext>
            </a:extLst>
          </p:cNvPr>
          <p:cNvSpPr/>
          <p:nvPr/>
        </p:nvSpPr>
        <p:spPr>
          <a:xfrm rot="18688068">
            <a:off x="1317073" y="1988192"/>
            <a:ext cx="679507" cy="293615"/>
          </a:xfrm>
          <a:prstGeom prst="rightArrow">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h-TH"/>
          </a:p>
        </p:txBody>
      </p:sp>
      <p:sp>
        <p:nvSpPr>
          <p:cNvPr id="19" name="Arrow: Right 18">
            <a:extLst>
              <a:ext uri="{FF2B5EF4-FFF2-40B4-BE49-F238E27FC236}">
                <a16:creationId xmlns:a16="http://schemas.microsoft.com/office/drawing/2014/main" id="{25B6251C-3CE4-4242-8403-729C4DA4D664}"/>
              </a:ext>
            </a:extLst>
          </p:cNvPr>
          <p:cNvSpPr/>
          <p:nvPr/>
        </p:nvSpPr>
        <p:spPr>
          <a:xfrm rot="18688068">
            <a:off x="6833818" y="3282193"/>
            <a:ext cx="679507" cy="293615"/>
          </a:xfrm>
          <a:prstGeom prst="rightArrow">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84611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5766-D25F-4A19-8F5B-996DE166D71B}"/>
              </a:ext>
            </a:extLst>
          </p:cNvPr>
          <p:cNvSpPr>
            <a:spLocks noGrp="1"/>
          </p:cNvSpPr>
          <p:nvPr>
            <p:ph type="title"/>
          </p:nvPr>
        </p:nvSpPr>
        <p:spPr>
          <a:xfrm>
            <a:off x="0" y="0"/>
            <a:ext cx="12192000" cy="749300"/>
          </a:xfrm>
          <a:solidFill>
            <a:schemeClr val="tx1"/>
          </a:solidFill>
          <a:ln>
            <a:solidFill>
              <a:schemeClr val="tx1"/>
            </a:solidFill>
          </a:ln>
        </p:spPr>
        <p:txBody>
          <a:bodyPr>
            <a:noAutofit/>
          </a:bodyPr>
          <a:lstStyle/>
          <a:p>
            <a:r>
              <a:rPr lang="en-US" sz="3600" dirty="0">
                <a:solidFill>
                  <a:schemeClr val="bg1"/>
                </a:solidFill>
              </a:rPr>
              <a:t>3. Distribution of each film category calculated by rental duration</a:t>
            </a:r>
            <a:endParaRPr lang="th-TH" sz="3600" dirty="0">
              <a:solidFill>
                <a:schemeClr val="bg1"/>
              </a:solidFill>
            </a:endParaRPr>
          </a:p>
        </p:txBody>
      </p:sp>
      <p:sp>
        <p:nvSpPr>
          <p:cNvPr id="6" name="Rectangle 5">
            <a:extLst>
              <a:ext uri="{FF2B5EF4-FFF2-40B4-BE49-F238E27FC236}">
                <a16:creationId xmlns:a16="http://schemas.microsoft.com/office/drawing/2014/main" id="{DE540CE6-BF29-4D13-A007-423FB8C8E159}"/>
              </a:ext>
            </a:extLst>
          </p:cNvPr>
          <p:cNvSpPr/>
          <p:nvPr/>
        </p:nvSpPr>
        <p:spPr>
          <a:xfrm>
            <a:off x="7890084" y="3653158"/>
            <a:ext cx="4051106" cy="285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a:p>
            <a:endParaRPr lang="en-US" sz="2000" dirty="0"/>
          </a:p>
          <a:p>
            <a:r>
              <a:rPr lang="en-US" sz="2000" dirty="0"/>
              <a:t>As you can see on the distribution graph, there are 3 cats ,which sports,documentary,animation, tend to have lower rental duration while the rest which, </a:t>
            </a:r>
            <a:r>
              <a:rPr lang="en-US" sz="2000" dirty="0" err="1"/>
              <a:t>family,foreign,drama</a:t>
            </a:r>
            <a:r>
              <a:rPr lang="en-US" sz="2000" dirty="0"/>
              <a:t>, tend to have higher rental duration.</a:t>
            </a:r>
          </a:p>
          <a:p>
            <a:r>
              <a:rPr lang="en-US" sz="2000" dirty="0"/>
              <a:t>Thus, we could predict the trend in the future and indicate behavior of film and duration </a:t>
            </a:r>
          </a:p>
          <a:p>
            <a:endParaRPr lang="en-US" sz="2000" dirty="0"/>
          </a:p>
          <a:p>
            <a:endParaRPr lang="th-TH" sz="2000" dirty="0"/>
          </a:p>
        </p:txBody>
      </p:sp>
      <p:sp>
        <p:nvSpPr>
          <p:cNvPr id="4" name="TextBox 3">
            <a:extLst>
              <a:ext uri="{FF2B5EF4-FFF2-40B4-BE49-F238E27FC236}">
                <a16:creationId xmlns:a16="http://schemas.microsoft.com/office/drawing/2014/main" id="{ED369836-1168-411A-A0CF-5F8B05D6EDFC}"/>
              </a:ext>
            </a:extLst>
          </p:cNvPr>
          <p:cNvSpPr txBox="1"/>
          <p:nvPr/>
        </p:nvSpPr>
        <p:spPr>
          <a:xfrm>
            <a:off x="709299" y="973309"/>
            <a:ext cx="7491142" cy="338554"/>
          </a:xfrm>
          <a:prstGeom prst="rect">
            <a:avLst/>
          </a:prstGeom>
          <a:noFill/>
        </p:spPr>
        <p:txBody>
          <a:bodyPr wrap="square" rtlCol="0">
            <a:spAutoFit/>
          </a:bodyPr>
          <a:lstStyle/>
          <a:p>
            <a:r>
              <a:rPr lang="en-US" sz="1600" dirty="0"/>
              <a:t>These are show only top 6 categories which have the greatest number of film</a:t>
            </a:r>
            <a:endParaRPr lang="th-TH" sz="1600" dirty="0"/>
          </a:p>
        </p:txBody>
      </p:sp>
      <p:sp>
        <p:nvSpPr>
          <p:cNvPr id="5" name="Rectangle 4">
            <a:extLst>
              <a:ext uri="{FF2B5EF4-FFF2-40B4-BE49-F238E27FC236}">
                <a16:creationId xmlns:a16="http://schemas.microsoft.com/office/drawing/2014/main" id="{6A238CBF-792B-44E3-B147-CDBCA5D783EB}"/>
              </a:ext>
            </a:extLst>
          </p:cNvPr>
          <p:cNvSpPr/>
          <p:nvPr/>
        </p:nvSpPr>
        <p:spPr>
          <a:xfrm>
            <a:off x="7890084" y="2313793"/>
            <a:ext cx="4051106"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u="sng" dirty="0"/>
              <a:t>Objective</a:t>
            </a:r>
            <a:r>
              <a:rPr lang="en-US" sz="2000" dirty="0"/>
              <a:t> : To see the distribution of top 6 categories calculated by duration of rent</a:t>
            </a:r>
            <a:endParaRPr lang="th-TH" sz="2000" dirty="0"/>
          </a:p>
        </p:txBody>
      </p:sp>
      <p:graphicFrame>
        <p:nvGraphicFramePr>
          <p:cNvPr id="18" name="Chart 17">
            <a:extLst>
              <a:ext uri="{FF2B5EF4-FFF2-40B4-BE49-F238E27FC236}">
                <a16:creationId xmlns:a16="http://schemas.microsoft.com/office/drawing/2014/main" id="{8B651BA9-6776-44E9-8205-5CAC70FE74EF}"/>
              </a:ext>
            </a:extLst>
          </p:cNvPr>
          <p:cNvGraphicFramePr>
            <a:graphicFrameLocks/>
          </p:cNvGraphicFramePr>
          <p:nvPr>
            <p:extLst>
              <p:ext uri="{D42A27DB-BD31-4B8C-83A1-F6EECF244321}">
                <p14:modId xmlns:p14="http://schemas.microsoft.com/office/powerpoint/2010/main" val="2983230558"/>
              </p:ext>
            </p:extLst>
          </p:nvPr>
        </p:nvGraphicFramePr>
        <p:xfrm>
          <a:off x="88426" y="1535872"/>
          <a:ext cx="2437051" cy="24385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a:extLst>
              <a:ext uri="{FF2B5EF4-FFF2-40B4-BE49-F238E27FC236}">
                <a16:creationId xmlns:a16="http://schemas.microsoft.com/office/drawing/2014/main" id="{89D5DB8C-953D-47C6-BC6C-C2D774BEBBFE}"/>
              </a:ext>
            </a:extLst>
          </p:cNvPr>
          <p:cNvGraphicFramePr>
            <a:graphicFrameLocks/>
          </p:cNvGraphicFramePr>
          <p:nvPr>
            <p:extLst>
              <p:ext uri="{D42A27DB-BD31-4B8C-83A1-F6EECF244321}">
                <p14:modId xmlns:p14="http://schemas.microsoft.com/office/powerpoint/2010/main" val="1428760242"/>
              </p:ext>
            </p:extLst>
          </p:nvPr>
        </p:nvGraphicFramePr>
        <p:xfrm>
          <a:off x="2512681" y="1624152"/>
          <a:ext cx="2525478" cy="23502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a:extLst>
              <a:ext uri="{FF2B5EF4-FFF2-40B4-BE49-F238E27FC236}">
                <a16:creationId xmlns:a16="http://schemas.microsoft.com/office/drawing/2014/main" id="{8AD0E52C-76AD-4E3B-B29A-EB7067C2C6EE}"/>
              </a:ext>
            </a:extLst>
          </p:cNvPr>
          <p:cNvGraphicFramePr>
            <a:graphicFrameLocks/>
          </p:cNvGraphicFramePr>
          <p:nvPr>
            <p:extLst>
              <p:ext uri="{D42A27DB-BD31-4B8C-83A1-F6EECF244321}">
                <p14:modId xmlns:p14="http://schemas.microsoft.com/office/powerpoint/2010/main" val="2945601086"/>
              </p:ext>
            </p:extLst>
          </p:nvPr>
        </p:nvGraphicFramePr>
        <p:xfrm>
          <a:off x="2537276" y="4229121"/>
          <a:ext cx="2525478" cy="235024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303CF802-BDF8-4555-A0A3-4E53D044ABBF}"/>
              </a:ext>
            </a:extLst>
          </p:cNvPr>
          <p:cNvGraphicFramePr>
            <a:graphicFrameLocks/>
          </p:cNvGraphicFramePr>
          <p:nvPr>
            <p:extLst>
              <p:ext uri="{D42A27DB-BD31-4B8C-83A1-F6EECF244321}">
                <p14:modId xmlns:p14="http://schemas.microsoft.com/office/powerpoint/2010/main" val="2678320761"/>
              </p:ext>
            </p:extLst>
          </p:nvPr>
        </p:nvGraphicFramePr>
        <p:xfrm>
          <a:off x="83856" y="4220219"/>
          <a:ext cx="2496050" cy="234821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hart 22">
            <a:extLst>
              <a:ext uri="{FF2B5EF4-FFF2-40B4-BE49-F238E27FC236}">
                <a16:creationId xmlns:a16="http://schemas.microsoft.com/office/drawing/2014/main" id="{76811396-D7E4-45C2-8B03-39F5A4CE72E3}"/>
              </a:ext>
            </a:extLst>
          </p:cNvPr>
          <p:cNvGraphicFramePr>
            <a:graphicFrameLocks/>
          </p:cNvGraphicFramePr>
          <p:nvPr>
            <p:extLst>
              <p:ext uri="{D42A27DB-BD31-4B8C-83A1-F6EECF244321}">
                <p14:modId xmlns:p14="http://schemas.microsoft.com/office/powerpoint/2010/main" val="1057070908"/>
              </p:ext>
            </p:extLst>
          </p:nvPr>
        </p:nvGraphicFramePr>
        <p:xfrm>
          <a:off x="5132406" y="1617391"/>
          <a:ext cx="2525477" cy="234821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Chart 23">
            <a:extLst>
              <a:ext uri="{FF2B5EF4-FFF2-40B4-BE49-F238E27FC236}">
                <a16:creationId xmlns:a16="http://schemas.microsoft.com/office/drawing/2014/main" id="{F38BFE9F-0892-48D2-A630-C3A56B99504D}"/>
              </a:ext>
            </a:extLst>
          </p:cNvPr>
          <p:cNvGraphicFramePr>
            <a:graphicFrameLocks/>
          </p:cNvGraphicFramePr>
          <p:nvPr>
            <p:extLst>
              <p:ext uri="{D42A27DB-BD31-4B8C-83A1-F6EECF244321}">
                <p14:modId xmlns:p14="http://schemas.microsoft.com/office/powerpoint/2010/main" val="2945746083"/>
              </p:ext>
            </p:extLst>
          </p:nvPr>
        </p:nvGraphicFramePr>
        <p:xfrm>
          <a:off x="5126866" y="4220219"/>
          <a:ext cx="2525477" cy="2348216"/>
        </p:xfrm>
        <a:graphic>
          <a:graphicData uri="http://schemas.openxmlformats.org/drawingml/2006/chart">
            <c:chart xmlns:c="http://schemas.openxmlformats.org/drawingml/2006/chart" xmlns:r="http://schemas.openxmlformats.org/officeDocument/2006/relationships" r:id="rId7"/>
          </a:graphicData>
        </a:graphic>
      </p:graphicFrame>
      <p:grpSp>
        <p:nvGrpSpPr>
          <p:cNvPr id="8" name="Group 7">
            <a:extLst>
              <a:ext uri="{FF2B5EF4-FFF2-40B4-BE49-F238E27FC236}">
                <a16:creationId xmlns:a16="http://schemas.microsoft.com/office/drawing/2014/main" id="{F81079DA-CF8B-41B4-9D7D-AB7089DA3BBF}"/>
              </a:ext>
            </a:extLst>
          </p:cNvPr>
          <p:cNvGrpSpPr/>
          <p:nvPr/>
        </p:nvGrpSpPr>
        <p:grpSpPr>
          <a:xfrm>
            <a:off x="39152" y="3824635"/>
            <a:ext cx="2640507" cy="295004"/>
            <a:chOff x="39152" y="3824635"/>
            <a:chExt cx="2640507" cy="295004"/>
          </a:xfrm>
        </p:grpSpPr>
        <p:sp>
          <p:nvSpPr>
            <p:cNvPr id="7" name="TextBox 6">
              <a:extLst>
                <a:ext uri="{FF2B5EF4-FFF2-40B4-BE49-F238E27FC236}">
                  <a16:creationId xmlns:a16="http://schemas.microsoft.com/office/drawing/2014/main" id="{CDB97092-2F5C-4C05-8FCA-3D7FF2BDAA65}"/>
                </a:ext>
              </a:extLst>
            </p:cNvPr>
            <p:cNvSpPr txBox="1"/>
            <p:nvPr/>
          </p:nvSpPr>
          <p:spPr>
            <a:xfrm>
              <a:off x="39152" y="3843130"/>
              <a:ext cx="534000" cy="276509"/>
            </a:xfrm>
            <a:prstGeom prst="rect">
              <a:avLst/>
            </a:prstGeom>
            <a:noFill/>
          </p:spPr>
          <p:txBody>
            <a:bodyPr wrap="square" rtlCol="0">
              <a:spAutoFit/>
            </a:bodyPr>
            <a:lstStyle/>
            <a:p>
              <a:r>
                <a:rPr lang="en-US" sz="1200" dirty="0"/>
                <a:t>25%</a:t>
              </a:r>
              <a:endParaRPr lang="th-TH" sz="1200" dirty="0"/>
            </a:p>
          </p:txBody>
        </p:sp>
        <p:sp>
          <p:nvSpPr>
            <p:cNvPr id="31" name="TextBox 30">
              <a:extLst>
                <a:ext uri="{FF2B5EF4-FFF2-40B4-BE49-F238E27FC236}">
                  <a16:creationId xmlns:a16="http://schemas.microsoft.com/office/drawing/2014/main" id="{F2C73BDB-3D91-4A0C-895F-5D4AF046F4E7}"/>
                </a:ext>
              </a:extLst>
            </p:cNvPr>
            <p:cNvSpPr txBox="1"/>
            <p:nvPr/>
          </p:nvSpPr>
          <p:spPr>
            <a:xfrm>
              <a:off x="776205" y="3824635"/>
              <a:ext cx="534000" cy="276509"/>
            </a:xfrm>
            <a:prstGeom prst="rect">
              <a:avLst/>
            </a:prstGeom>
            <a:noFill/>
          </p:spPr>
          <p:txBody>
            <a:bodyPr wrap="square" rtlCol="0">
              <a:spAutoFit/>
            </a:bodyPr>
            <a:lstStyle/>
            <a:p>
              <a:r>
                <a:rPr lang="en-US" sz="1200" dirty="0"/>
                <a:t>50%</a:t>
              </a:r>
              <a:endParaRPr lang="th-TH" sz="1200" dirty="0"/>
            </a:p>
          </p:txBody>
        </p:sp>
        <p:sp>
          <p:nvSpPr>
            <p:cNvPr id="32" name="TextBox 31">
              <a:extLst>
                <a:ext uri="{FF2B5EF4-FFF2-40B4-BE49-F238E27FC236}">
                  <a16:creationId xmlns:a16="http://schemas.microsoft.com/office/drawing/2014/main" id="{4D5FF5E9-4656-4677-B931-DAC477E5B4C9}"/>
                </a:ext>
              </a:extLst>
            </p:cNvPr>
            <p:cNvSpPr txBox="1"/>
            <p:nvPr/>
          </p:nvSpPr>
          <p:spPr>
            <a:xfrm>
              <a:off x="1454476" y="3835899"/>
              <a:ext cx="559437" cy="276999"/>
            </a:xfrm>
            <a:prstGeom prst="rect">
              <a:avLst/>
            </a:prstGeom>
            <a:noFill/>
          </p:spPr>
          <p:txBody>
            <a:bodyPr wrap="square" rtlCol="0">
              <a:spAutoFit/>
            </a:bodyPr>
            <a:lstStyle/>
            <a:p>
              <a:r>
                <a:rPr lang="en-US" sz="1200" dirty="0"/>
                <a:t>75%</a:t>
              </a:r>
              <a:endParaRPr lang="th-TH" sz="1200" dirty="0"/>
            </a:p>
          </p:txBody>
        </p:sp>
        <p:sp>
          <p:nvSpPr>
            <p:cNvPr id="33" name="TextBox 32">
              <a:extLst>
                <a:ext uri="{FF2B5EF4-FFF2-40B4-BE49-F238E27FC236}">
                  <a16:creationId xmlns:a16="http://schemas.microsoft.com/office/drawing/2014/main" id="{844E7E27-06F3-485C-B1C0-50521D49D19B}"/>
                </a:ext>
              </a:extLst>
            </p:cNvPr>
            <p:cNvSpPr txBox="1"/>
            <p:nvPr/>
          </p:nvSpPr>
          <p:spPr>
            <a:xfrm>
              <a:off x="2033188" y="3835898"/>
              <a:ext cx="646471" cy="276999"/>
            </a:xfrm>
            <a:prstGeom prst="rect">
              <a:avLst/>
            </a:prstGeom>
            <a:noFill/>
          </p:spPr>
          <p:txBody>
            <a:bodyPr wrap="square" rtlCol="0">
              <a:spAutoFit/>
            </a:bodyPr>
            <a:lstStyle/>
            <a:p>
              <a:r>
                <a:rPr lang="en-US" sz="1200" dirty="0"/>
                <a:t>100%</a:t>
              </a:r>
              <a:endParaRPr lang="th-TH" sz="1200" dirty="0"/>
            </a:p>
          </p:txBody>
        </p:sp>
      </p:grpSp>
      <p:grpSp>
        <p:nvGrpSpPr>
          <p:cNvPr id="34" name="Group 33">
            <a:extLst>
              <a:ext uri="{FF2B5EF4-FFF2-40B4-BE49-F238E27FC236}">
                <a16:creationId xmlns:a16="http://schemas.microsoft.com/office/drawing/2014/main" id="{8AF0CED1-180C-4D42-AC29-1703F228B9D7}"/>
              </a:ext>
            </a:extLst>
          </p:cNvPr>
          <p:cNvGrpSpPr/>
          <p:nvPr/>
        </p:nvGrpSpPr>
        <p:grpSpPr>
          <a:xfrm>
            <a:off x="5207025" y="6504861"/>
            <a:ext cx="2640507" cy="295004"/>
            <a:chOff x="39152" y="3824635"/>
            <a:chExt cx="2640507" cy="295004"/>
          </a:xfrm>
        </p:grpSpPr>
        <p:sp>
          <p:nvSpPr>
            <p:cNvPr id="35" name="TextBox 34">
              <a:extLst>
                <a:ext uri="{FF2B5EF4-FFF2-40B4-BE49-F238E27FC236}">
                  <a16:creationId xmlns:a16="http://schemas.microsoft.com/office/drawing/2014/main" id="{C1FA5939-2FA0-4864-9458-741950BAF4CD}"/>
                </a:ext>
              </a:extLst>
            </p:cNvPr>
            <p:cNvSpPr txBox="1"/>
            <p:nvPr/>
          </p:nvSpPr>
          <p:spPr>
            <a:xfrm>
              <a:off x="39152" y="3843130"/>
              <a:ext cx="534000" cy="276509"/>
            </a:xfrm>
            <a:prstGeom prst="rect">
              <a:avLst/>
            </a:prstGeom>
            <a:noFill/>
          </p:spPr>
          <p:txBody>
            <a:bodyPr wrap="square" rtlCol="0">
              <a:spAutoFit/>
            </a:bodyPr>
            <a:lstStyle/>
            <a:p>
              <a:r>
                <a:rPr lang="en-US" sz="1200" dirty="0"/>
                <a:t>25%</a:t>
              </a:r>
              <a:endParaRPr lang="th-TH" sz="1200" dirty="0"/>
            </a:p>
          </p:txBody>
        </p:sp>
        <p:sp>
          <p:nvSpPr>
            <p:cNvPr id="36" name="TextBox 35">
              <a:extLst>
                <a:ext uri="{FF2B5EF4-FFF2-40B4-BE49-F238E27FC236}">
                  <a16:creationId xmlns:a16="http://schemas.microsoft.com/office/drawing/2014/main" id="{9180A2E1-5BCA-4153-95C3-CF84C50B26E0}"/>
                </a:ext>
              </a:extLst>
            </p:cNvPr>
            <p:cNvSpPr txBox="1"/>
            <p:nvPr/>
          </p:nvSpPr>
          <p:spPr>
            <a:xfrm>
              <a:off x="776205" y="3824635"/>
              <a:ext cx="534000" cy="276509"/>
            </a:xfrm>
            <a:prstGeom prst="rect">
              <a:avLst/>
            </a:prstGeom>
            <a:noFill/>
          </p:spPr>
          <p:txBody>
            <a:bodyPr wrap="square" rtlCol="0">
              <a:spAutoFit/>
            </a:bodyPr>
            <a:lstStyle/>
            <a:p>
              <a:r>
                <a:rPr lang="en-US" sz="1200" dirty="0"/>
                <a:t>50%</a:t>
              </a:r>
              <a:endParaRPr lang="th-TH" sz="1200" dirty="0"/>
            </a:p>
          </p:txBody>
        </p:sp>
        <p:sp>
          <p:nvSpPr>
            <p:cNvPr id="37" name="TextBox 36">
              <a:extLst>
                <a:ext uri="{FF2B5EF4-FFF2-40B4-BE49-F238E27FC236}">
                  <a16:creationId xmlns:a16="http://schemas.microsoft.com/office/drawing/2014/main" id="{C5B627C4-EC08-4A24-BFDB-249A7A545FF4}"/>
                </a:ext>
              </a:extLst>
            </p:cNvPr>
            <p:cNvSpPr txBox="1"/>
            <p:nvPr/>
          </p:nvSpPr>
          <p:spPr>
            <a:xfrm>
              <a:off x="1454476" y="3835899"/>
              <a:ext cx="559437" cy="276999"/>
            </a:xfrm>
            <a:prstGeom prst="rect">
              <a:avLst/>
            </a:prstGeom>
            <a:noFill/>
          </p:spPr>
          <p:txBody>
            <a:bodyPr wrap="square" rtlCol="0">
              <a:spAutoFit/>
            </a:bodyPr>
            <a:lstStyle/>
            <a:p>
              <a:r>
                <a:rPr lang="en-US" sz="1200" dirty="0"/>
                <a:t>75%</a:t>
              </a:r>
              <a:endParaRPr lang="th-TH" sz="1200" dirty="0"/>
            </a:p>
          </p:txBody>
        </p:sp>
        <p:sp>
          <p:nvSpPr>
            <p:cNvPr id="38" name="TextBox 37">
              <a:extLst>
                <a:ext uri="{FF2B5EF4-FFF2-40B4-BE49-F238E27FC236}">
                  <a16:creationId xmlns:a16="http://schemas.microsoft.com/office/drawing/2014/main" id="{0BB74DC9-6617-48D1-AC3A-2B0FDFCB9B1D}"/>
                </a:ext>
              </a:extLst>
            </p:cNvPr>
            <p:cNvSpPr txBox="1"/>
            <p:nvPr/>
          </p:nvSpPr>
          <p:spPr>
            <a:xfrm>
              <a:off x="2033188" y="3835898"/>
              <a:ext cx="646471" cy="276999"/>
            </a:xfrm>
            <a:prstGeom prst="rect">
              <a:avLst/>
            </a:prstGeom>
            <a:noFill/>
          </p:spPr>
          <p:txBody>
            <a:bodyPr wrap="square" rtlCol="0">
              <a:spAutoFit/>
            </a:bodyPr>
            <a:lstStyle/>
            <a:p>
              <a:r>
                <a:rPr lang="en-US" sz="1200" dirty="0"/>
                <a:t>100%</a:t>
              </a:r>
              <a:endParaRPr lang="th-TH" sz="1200" dirty="0"/>
            </a:p>
          </p:txBody>
        </p:sp>
      </p:grpSp>
      <p:grpSp>
        <p:nvGrpSpPr>
          <p:cNvPr id="39" name="Group 38">
            <a:extLst>
              <a:ext uri="{FF2B5EF4-FFF2-40B4-BE49-F238E27FC236}">
                <a16:creationId xmlns:a16="http://schemas.microsoft.com/office/drawing/2014/main" id="{5644F918-5C89-4573-8A14-42083BB46041}"/>
              </a:ext>
            </a:extLst>
          </p:cNvPr>
          <p:cNvGrpSpPr/>
          <p:nvPr/>
        </p:nvGrpSpPr>
        <p:grpSpPr>
          <a:xfrm>
            <a:off x="2512681" y="3875760"/>
            <a:ext cx="2640507" cy="295004"/>
            <a:chOff x="39152" y="3824635"/>
            <a:chExt cx="2640507" cy="295004"/>
          </a:xfrm>
        </p:grpSpPr>
        <p:sp>
          <p:nvSpPr>
            <p:cNvPr id="40" name="TextBox 39">
              <a:extLst>
                <a:ext uri="{FF2B5EF4-FFF2-40B4-BE49-F238E27FC236}">
                  <a16:creationId xmlns:a16="http://schemas.microsoft.com/office/drawing/2014/main" id="{673DDC3E-CCA6-42C4-ACF8-6B1E13B0DFDD}"/>
                </a:ext>
              </a:extLst>
            </p:cNvPr>
            <p:cNvSpPr txBox="1"/>
            <p:nvPr/>
          </p:nvSpPr>
          <p:spPr>
            <a:xfrm>
              <a:off x="39152" y="3843130"/>
              <a:ext cx="534000" cy="276509"/>
            </a:xfrm>
            <a:prstGeom prst="rect">
              <a:avLst/>
            </a:prstGeom>
            <a:noFill/>
          </p:spPr>
          <p:txBody>
            <a:bodyPr wrap="square" rtlCol="0">
              <a:spAutoFit/>
            </a:bodyPr>
            <a:lstStyle/>
            <a:p>
              <a:r>
                <a:rPr lang="en-US" sz="1200" dirty="0"/>
                <a:t>25%</a:t>
              </a:r>
              <a:endParaRPr lang="th-TH" sz="1200" dirty="0"/>
            </a:p>
          </p:txBody>
        </p:sp>
        <p:sp>
          <p:nvSpPr>
            <p:cNvPr id="41" name="TextBox 40">
              <a:extLst>
                <a:ext uri="{FF2B5EF4-FFF2-40B4-BE49-F238E27FC236}">
                  <a16:creationId xmlns:a16="http://schemas.microsoft.com/office/drawing/2014/main" id="{B1D8FBEA-C0B9-4842-B036-05B13A83F64F}"/>
                </a:ext>
              </a:extLst>
            </p:cNvPr>
            <p:cNvSpPr txBox="1"/>
            <p:nvPr/>
          </p:nvSpPr>
          <p:spPr>
            <a:xfrm>
              <a:off x="776205" y="3824635"/>
              <a:ext cx="534000" cy="276509"/>
            </a:xfrm>
            <a:prstGeom prst="rect">
              <a:avLst/>
            </a:prstGeom>
            <a:noFill/>
          </p:spPr>
          <p:txBody>
            <a:bodyPr wrap="square" rtlCol="0">
              <a:spAutoFit/>
            </a:bodyPr>
            <a:lstStyle/>
            <a:p>
              <a:r>
                <a:rPr lang="en-US" sz="1200" dirty="0"/>
                <a:t>50%</a:t>
              </a:r>
              <a:endParaRPr lang="th-TH" sz="1200" dirty="0"/>
            </a:p>
          </p:txBody>
        </p:sp>
        <p:sp>
          <p:nvSpPr>
            <p:cNvPr id="42" name="TextBox 41">
              <a:extLst>
                <a:ext uri="{FF2B5EF4-FFF2-40B4-BE49-F238E27FC236}">
                  <a16:creationId xmlns:a16="http://schemas.microsoft.com/office/drawing/2014/main" id="{E33C7C32-A0B3-46C0-AD80-DE19F9A1A21B}"/>
                </a:ext>
              </a:extLst>
            </p:cNvPr>
            <p:cNvSpPr txBox="1"/>
            <p:nvPr/>
          </p:nvSpPr>
          <p:spPr>
            <a:xfrm>
              <a:off x="1454476" y="3835899"/>
              <a:ext cx="559437" cy="276999"/>
            </a:xfrm>
            <a:prstGeom prst="rect">
              <a:avLst/>
            </a:prstGeom>
            <a:noFill/>
          </p:spPr>
          <p:txBody>
            <a:bodyPr wrap="square" rtlCol="0">
              <a:spAutoFit/>
            </a:bodyPr>
            <a:lstStyle/>
            <a:p>
              <a:r>
                <a:rPr lang="en-US" sz="1200" dirty="0"/>
                <a:t>75%</a:t>
              </a:r>
              <a:endParaRPr lang="th-TH" sz="1200" dirty="0"/>
            </a:p>
          </p:txBody>
        </p:sp>
        <p:sp>
          <p:nvSpPr>
            <p:cNvPr id="43" name="TextBox 42">
              <a:extLst>
                <a:ext uri="{FF2B5EF4-FFF2-40B4-BE49-F238E27FC236}">
                  <a16:creationId xmlns:a16="http://schemas.microsoft.com/office/drawing/2014/main" id="{160CE215-3549-43A3-AE7E-20C05259F1EF}"/>
                </a:ext>
              </a:extLst>
            </p:cNvPr>
            <p:cNvSpPr txBox="1"/>
            <p:nvPr/>
          </p:nvSpPr>
          <p:spPr>
            <a:xfrm>
              <a:off x="2033188" y="3835898"/>
              <a:ext cx="646471" cy="276999"/>
            </a:xfrm>
            <a:prstGeom prst="rect">
              <a:avLst/>
            </a:prstGeom>
            <a:noFill/>
          </p:spPr>
          <p:txBody>
            <a:bodyPr wrap="square" rtlCol="0">
              <a:spAutoFit/>
            </a:bodyPr>
            <a:lstStyle/>
            <a:p>
              <a:r>
                <a:rPr lang="en-US" sz="1200" dirty="0"/>
                <a:t>100%</a:t>
              </a:r>
              <a:endParaRPr lang="th-TH" sz="1200" dirty="0"/>
            </a:p>
          </p:txBody>
        </p:sp>
      </p:grpSp>
      <p:grpSp>
        <p:nvGrpSpPr>
          <p:cNvPr id="44" name="Group 43">
            <a:extLst>
              <a:ext uri="{FF2B5EF4-FFF2-40B4-BE49-F238E27FC236}">
                <a16:creationId xmlns:a16="http://schemas.microsoft.com/office/drawing/2014/main" id="{C14C1F26-2F9A-45CC-A535-736B45C7965A}"/>
              </a:ext>
            </a:extLst>
          </p:cNvPr>
          <p:cNvGrpSpPr/>
          <p:nvPr/>
        </p:nvGrpSpPr>
        <p:grpSpPr>
          <a:xfrm>
            <a:off x="5192340" y="3848028"/>
            <a:ext cx="2640507" cy="295004"/>
            <a:chOff x="39152" y="3824635"/>
            <a:chExt cx="2640507" cy="295004"/>
          </a:xfrm>
        </p:grpSpPr>
        <p:sp>
          <p:nvSpPr>
            <p:cNvPr id="45" name="TextBox 44">
              <a:extLst>
                <a:ext uri="{FF2B5EF4-FFF2-40B4-BE49-F238E27FC236}">
                  <a16:creationId xmlns:a16="http://schemas.microsoft.com/office/drawing/2014/main" id="{9125CD92-F7CD-4386-80D1-244567EC2515}"/>
                </a:ext>
              </a:extLst>
            </p:cNvPr>
            <p:cNvSpPr txBox="1"/>
            <p:nvPr/>
          </p:nvSpPr>
          <p:spPr>
            <a:xfrm>
              <a:off x="39152" y="3843130"/>
              <a:ext cx="534000" cy="276509"/>
            </a:xfrm>
            <a:prstGeom prst="rect">
              <a:avLst/>
            </a:prstGeom>
            <a:noFill/>
          </p:spPr>
          <p:txBody>
            <a:bodyPr wrap="square" rtlCol="0">
              <a:spAutoFit/>
            </a:bodyPr>
            <a:lstStyle/>
            <a:p>
              <a:r>
                <a:rPr lang="en-US" sz="1200" dirty="0"/>
                <a:t>25%</a:t>
              </a:r>
              <a:endParaRPr lang="th-TH" sz="1200" dirty="0"/>
            </a:p>
          </p:txBody>
        </p:sp>
        <p:sp>
          <p:nvSpPr>
            <p:cNvPr id="46" name="TextBox 45">
              <a:extLst>
                <a:ext uri="{FF2B5EF4-FFF2-40B4-BE49-F238E27FC236}">
                  <a16:creationId xmlns:a16="http://schemas.microsoft.com/office/drawing/2014/main" id="{65D2E270-2CA8-4444-893C-E6E8393DDCAC}"/>
                </a:ext>
              </a:extLst>
            </p:cNvPr>
            <p:cNvSpPr txBox="1"/>
            <p:nvPr/>
          </p:nvSpPr>
          <p:spPr>
            <a:xfrm>
              <a:off x="776205" y="3824635"/>
              <a:ext cx="534000" cy="276509"/>
            </a:xfrm>
            <a:prstGeom prst="rect">
              <a:avLst/>
            </a:prstGeom>
            <a:noFill/>
          </p:spPr>
          <p:txBody>
            <a:bodyPr wrap="square" rtlCol="0">
              <a:spAutoFit/>
            </a:bodyPr>
            <a:lstStyle/>
            <a:p>
              <a:r>
                <a:rPr lang="en-US" sz="1200" dirty="0"/>
                <a:t>50%</a:t>
              </a:r>
              <a:endParaRPr lang="th-TH" sz="1200" dirty="0"/>
            </a:p>
          </p:txBody>
        </p:sp>
        <p:sp>
          <p:nvSpPr>
            <p:cNvPr id="47" name="TextBox 46">
              <a:extLst>
                <a:ext uri="{FF2B5EF4-FFF2-40B4-BE49-F238E27FC236}">
                  <a16:creationId xmlns:a16="http://schemas.microsoft.com/office/drawing/2014/main" id="{022E09DD-9F00-47E3-9765-CBB5BB08AE81}"/>
                </a:ext>
              </a:extLst>
            </p:cNvPr>
            <p:cNvSpPr txBox="1"/>
            <p:nvPr/>
          </p:nvSpPr>
          <p:spPr>
            <a:xfrm>
              <a:off x="1454476" y="3835899"/>
              <a:ext cx="559437" cy="276999"/>
            </a:xfrm>
            <a:prstGeom prst="rect">
              <a:avLst/>
            </a:prstGeom>
            <a:noFill/>
          </p:spPr>
          <p:txBody>
            <a:bodyPr wrap="square" rtlCol="0">
              <a:spAutoFit/>
            </a:bodyPr>
            <a:lstStyle/>
            <a:p>
              <a:r>
                <a:rPr lang="en-US" sz="1200" dirty="0"/>
                <a:t>75%</a:t>
              </a:r>
              <a:endParaRPr lang="th-TH" sz="1200" dirty="0"/>
            </a:p>
          </p:txBody>
        </p:sp>
        <p:sp>
          <p:nvSpPr>
            <p:cNvPr id="48" name="TextBox 47">
              <a:extLst>
                <a:ext uri="{FF2B5EF4-FFF2-40B4-BE49-F238E27FC236}">
                  <a16:creationId xmlns:a16="http://schemas.microsoft.com/office/drawing/2014/main" id="{738BB95F-337D-417C-8DC7-124AB53645A6}"/>
                </a:ext>
              </a:extLst>
            </p:cNvPr>
            <p:cNvSpPr txBox="1"/>
            <p:nvPr/>
          </p:nvSpPr>
          <p:spPr>
            <a:xfrm>
              <a:off x="2033188" y="3835898"/>
              <a:ext cx="646471" cy="276999"/>
            </a:xfrm>
            <a:prstGeom prst="rect">
              <a:avLst/>
            </a:prstGeom>
            <a:noFill/>
          </p:spPr>
          <p:txBody>
            <a:bodyPr wrap="square" rtlCol="0">
              <a:spAutoFit/>
            </a:bodyPr>
            <a:lstStyle/>
            <a:p>
              <a:r>
                <a:rPr lang="en-US" sz="1200" dirty="0"/>
                <a:t>100%</a:t>
              </a:r>
              <a:endParaRPr lang="th-TH" sz="1200" dirty="0"/>
            </a:p>
          </p:txBody>
        </p:sp>
      </p:grpSp>
      <p:grpSp>
        <p:nvGrpSpPr>
          <p:cNvPr id="49" name="Group 48">
            <a:extLst>
              <a:ext uri="{FF2B5EF4-FFF2-40B4-BE49-F238E27FC236}">
                <a16:creationId xmlns:a16="http://schemas.microsoft.com/office/drawing/2014/main" id="{D6553B85-CA5C-4CB3-80E3-7BB33439E158}"/>
              </a:ext>
            </a:extLst>
          </p:cNvPr>
          <p:cNvGrpSpPr/>
          <p:nvPr/>
        </p:nvGrpSpPr>
        <p:grpSpPr>
          <a:xfrm>
            <a:off x="0" y="6514882"/>
            <a:ext cx="2640507" cy="295004"/>
            <a:chOff x="39152" y="3824635"/>
            <a:chExt cx="2640507" cy="295004"/>
          </a:xfrm>
        </p:grpSpPr>
        <p:sp>
          <p:nvSpPr>
            <p:cNvPr id="50" name="TextBox 49">
              <a:extLst>
                <a:ext uri="{FF2B5EF4-FFF2-40B4-BE49-F238E27FC236}">
                  <a16:creationId xmlns:a16="http://schemas.microsoft.com/office/drawing/2014/main" id="{B7BAB3D9-2906-4611-93F6-713AE27D9534}"/>
                </a:ext>
              </a:extLst>
            </p:cNvPr>
            <p:cNvSpPr txBox="1"/>
            <p:nvPr/>
          </p:nvSpPr>
          <p:spPr>
            <a:xfrm>
              <a:off x="39152" y="3843130"/>
              <a:ext cx="534000" cy="276509"/>
            </a:xfrm>
            <a:prstGeom prst="rect">
              <a:avLst/>
            </a:prstGeom>
            <a:noFill/>
          </p:spPr>
          <p:txBody>
            <a:bodyPr wrap="square" rtlCol="0">
              <a:spAutoFit/>
            </a:bodyPr>
            <a:lstStyle/>
            <a:p>
              <a:r>
                <a:rPr lang="en-US" sz="1200" dirty="0"/>
                <a:t>25%</a:t>
              </a:r>
              <a:endParaRPr lang="th-TH" sz="1200" dirty="0"/>
            </a:p>
          </p:txBody>
        </p:sp>
        <p:sp>
          <p:nvSpPr>
            <p:cNvPr id="51" name="TextBox 50">
              <a:extLst>
                <a:ext uri="{FF2B5EF4-FFF2-40B4-BE49-F238E27FC236}">
                  <a16:creationId xmlns:a16="http://schemas.microsoft.com/office/drawing/2014/main" id="{9C620343-467D-43D1-A924-2646E031227B}"/>
                </a:ext>
              </a:extLst>
            </p:cNvPr>
            <p:cNvSpPr txBox="1"/>
            <p:nvPr/>
          </p:nvSpPr>
          <p:spPr>
            <a:xfrm>
              <a:off x="776205" y="3824635"/>
              <a:ext cx="534000" cy="276509"/>
            </a:xfrm>
            <a:prstGeom prst="rect">
              <a:avLst/>
            </a:prstGeom>
            <a:noFill/>
          </p:spPr>
          <p:txBody>
            <a:bodyPr wrap="square" rtlCol="0">
              <a:spAutoFit/>
            </a:bodyPr>
            <a:lstStyle/>
            <a:p>
              <a:r>
                <a:rPr lang="en-US" sz="1200" dirty="0"/>
                <a:t>50%</a:t>
              </a:r>
              <a:endParaRPr lang="th-TH" sz="1200" dirty="0"/>
            </a:p>
          </p:txBody>
        </p:sp>
        <p:sp>
          <p:nvSpPr>
            <p:cNvPr id="52" name="TextBox 51">
              <a:extLst>
                <a:ext uri="{FF2B5EF4-FFF2-40B4-BE49-F238E27FC236}">
                  <a16:creationId xmlns:a16="http://schemas.microsoft.com/office/drawing/2014/main" id="{2C73C120-A7C0-4BDD-8C78-E589E2B4BECC}"/>
                </a:ext>
              </a:extLst>
            </p:cNvPr>
            <p:cNvSpPr txBox="1"/>
            <p:nvPr/>
          </p:nvSpPr>
          <p:spPr>
            <a:xfrm>
              <a:off x="1454476" y="3835899"/>
              <a:ext cx="559437" cy="276999"/>
            </a:xfrm>
            <a:prstGeom prst="rect">
              <a:avLst/>
            </a:prstGeom>
            <a:noFill/>
          </p:spPr>
          <p:txBody>
            <a:bodyPr wrap="square" rtlCol="0">
              <a:spAutoFit/>
            </a:bodyPr>
            <a:lstStyle/>
            <a:p>
              <a:r>
                <a:rPr lang="en-US" sz="1200" dirty="0"/>
                <a:t>75%</a:t>
              </a:r>
              <a:endParaRPr lang="th-TH" sz="1200" dirty="0"/>
            </a:p>
          </p:txBody>
        </p:sp>
        <p:sp>
          <p:nvSpPr>
            <p:cNvPr id="53" name="TextBox 52">
              <a:extLst>
                <a:ext uri="{FF2B5EF4-FFF2-40B4-BE49-F238E27FC236}">
                  <a16:creationId xmlns:a16="http://schemas.microsoft.com/office/drawing/2014/main" id="{2036DEAD-60D2-453E-929D-DF96C1D6FCA4}"/>
                </a:ext>
              </a:extLst>
            </p:cNvPr>
            <p:cNvSpPr txBox="1"/>
            <p:nvPr/>
          </p:nvSpPr>
          <p:spPr>
            <a:xfrm>
              <a:off x="2033188" y="3835898"/>
              <a:ext cx="646471" cy="276999"/>
            </a:xfrm>
            <a:prstGeom prst="rect">
              <a:avLst/>
            </a:prstGeom>
            <a:noFill/>
          </p:spPr>
          <p:txBody>
            <a:bodyPr wrap="square" rtlCol="0">
              <a:spAutoFit/>
            </a:bodyPr>
            <a:lstStyle/>
            <a:p>
              <a:r>
                <a:rPr lang="en-US" sz="1200" dirty="0"/>
                <a:t>100%</a:t>
              </a:r>
              <a:endParaRPr lang="th-TH" sz="1200" dirty="0"/>
            </a:p>
          </p:txBody>
        </p:sp>
      </p:grpSp>
      <p:grpSp>
        <p:nvGrpSpPr>
          <p:cNvPr id="54" name="Group 53">
            <a:extLst>
              <a:ext uri="{FF2B5EF4-FFF2-40B4-BE49-F238E27FC236}">
                <a16:creationId xmlns:a16="http://schemas.microsoft.com/office/drawing/2014/main" id="{679873DC-CC56-4E7C-B2AC-1260DAE63634}"/>
              </a:ext>
            </a:extLst>
          </p:cNvPr>
          <p:cNvGrpSpPr/>
          <p:nvPr/>
        </p:nvGrpSpPr>
        <p:grpSpPr>
          <a:xfrm>
            <a:off x="2563433" y="6504861"/>
            <a:ext cx="2640507" cy="295004"/>
            <a:chOff x="39152" y="3824635"/>
            <a:chExt cx="2640507" cy="295004"/>
          </a:xfrm>
        </p:grpSpPr>
        <p:sp>
          <p:nvSpPr>
            <p:cNvPr id="55" name="TextBox 54">
              <a:extLst>
                <a:ext uri="{FF2B5EF4-FFF2-40B4-BE49-F238E27FC236}">
                  <a16:creationId xmlns:a16="http://schemas.microsoft.com/office/drawing/2014/main" id="{FED80F41-8A4B-4EC4-98A2-B2C25C4C89D1}"/>
                </a:ext>
              </a:extLst>
            </p:cNvPr>
            <p:cNvSpPr txBox="1"/>
            <p:nvPr/>
          </p:nvSpPr>
          <p:spPr>
            <a:xfrm>
              <a:off x="39152" y="3843130"/>
              <a:ext cx="534000" cy="276509"/>
            </a:xfrm>
            <a:prstGeom prst="rect">
              <a:avLst/>
            </a:prstGeom>
            <a:noFill/>
          </p:spPr>
          <p:txBody>
            <a:bodyPr wrap="square" rtlCol="0">
              <a:spAutoFit/>
            </a:bodyPr>
            <a:lstStyle/>
            <a:p>
              <a:r>
                <a:rPr lang="en-US" sz="1200" dirty="0"/>
                <a:t>25%</a:t>
              </a:r>
              <a:endParaRPr lang="th-TH" sz="1200" dirty="0"/>
            </a:p>
          </p:txBody>
        </p:sp>
        <p:sp>
          <p:nvSpPr>
            <p:cNvPr id="56" name="TextBox 55">
              <a:extLst>
                <a:ext uri="{FF2B5EF4-FFF2-40B4-BE49-F238E27FC236}">
                  <a16:creationId xmlns:a16="http://schemas.microsoft.com/office/drawing/2014/main" id="{7AEA1345-7995-495D-B116-F4AEF2F94B83}"/>
                </a:ext>
              </a:extLst>
            </p:cNvPr>
            <p:cNvSpPr txBox="1"/>
            <p:nvPr/>
          </p:nvSpPr>
          <p:spPr>
            <a:xfrm>
              <a:off x="776205" y="3824635"/>
              <a:ext cx="534000" cy="276509"/>
            </a:xfrm>
            <a:prstGeom prst="rect">
              <a:avLst/>
            </a:prstGeom>
            <a:noFill/>
          </p:spPr>
          <p:txBody>
            <a:bodyPr wrap="square" rtlCol="0">
              <a:spAutoFit/>
            </a:bodyPr>
            <a:lstStyle/>
            <a:p>
              <a:r>
                <a:rPr lang="en-US" sz="1200" dirty="0"/>
                <a:t>50%</a:t>
              </a:r>
              <a:endParaRPr lang="th-TH" sz="1200" dirty="0"/>
            </a:p>
          </p:txBody>
        </p:sp>
        <p:sp>
          <p:nvSpPr>
            <p:cNvPr id="57" name="TextBox 56">
              <a:extLst>
                <a:ext uri="{FF2B5EF4-FFF2-40B4-BE49-F238E27FC236}">
                  <a16:creationId xmlns:a16="http://schemas.microsoft.com/office/drawing/2014/main" id="{21015C74-44EB-4360-AFE7-80C70F981A08}"/>
                </a:ext>
              </a:extLst>
            </p:cNvPr>
            <p:cNvSpPr txBox="1"/>
            <p:nvPr/>
          </p:nvSpPr>
          <p:spPr>
            <a:xfrm>
              <a:off x="1454476" y="3835899"/>
              <a:ext cx="559437" cy="276999"/>
            </a:xfrm>
            <a:prstGeom prst="rect">
              <a:avLst/>
            </a:prstGeom>
            <a:noFill/>
          </p:spPr>
          <p:txBody>
            <a:bodyPr wrap="square" rtlCol="0">
              <a:spAutoFit/>
            </a:bodyPr>
            <a:lstStyle/>
            <a:p>
              <a:r>
                <a:rPr lang="en-US" sz="1200" dirty="0"/>
                <a:t>75%</a:t>
              </a:r>
              <a:endParaRPr lang="th-TH" sz="1200" dirty="0"/>
            </a:p>
          </p:txBody>
        </p:sp>
        <p:sp>
          <p:nvSpPr>
            <p:cNvPr id="58" name="TextBox 57">
              <a:extLst>
                <a:ext uri="{FF2B5EF4-FFF2-40B4-BE49-F238E27FC236}">
                  <a16:creationId xmlns:a16="http://schemas.microsoft.com/office/drawing/2014/main" id="{D71DA530-383F-43CE-A26C-191FE288F684}"/>
                </a:ext>
              </a:extLst>
            </p:cNvPr>
            <p:cNvSpPr txBox="1"/>
            <p:nvPr/>
          </p:nvSpPr>
          <p:spPr>
            <a:xfrm>
              <a:off x="2033188" y="3835898"/>
              <a:ext cx="646471" cy="276999"/>
            </a:xfrm>
            <a:prstGeom prst="rect">
              <a:avLst/>
            </a:prstGeom>
            <a:noFill/>
          </p:spPr>
          <p:txBody>
            <a:bodyPr wrap="square" rtlCol="0">
              <a:spAutoFit/>
            </a:bodyPr>
            <a:lstStyle/>
            <a:p>
              <a:r>
                <a:rPr lang="en-US" sz="1200" dirty="0"/>
                <a:t>100%</a:t>
              </a:r>
              <a:endParaRPr lang="th-TH" sz="1200" dirty="0"/>
            </a:p>
          </p:txBody>
        </p:sp>
      </p:grpSp>
      <p:sp>
        <p:nvSpPr>
          <p:cNvPr id="3" name="TextBox 2">
            <a:extLst>
              <a:ext uri="{FF2B5EF4-FFF2-40B4-BE49-F238E27FC236}">
                <a16:creationId xmlns:a16="http://schemas.microsoft.com/office/drawing/2014/main" id="{2B6310C0-DFE4-41AC-987C-30243490AB89}"/>
              </a:ext>
            </a:extLst>
          </p:cNvPr>
          <p:cNvSpPr txBox="1"/>
          <p:nvPr/>
        </p:nvSpPr>
        <p:spPr>
          <a:xfrm rot="16200000">
            <a:off x="1639648" y="2485777"/>
            <a:ext cx="1795258" cy="276999"/>
          </a:xfrm>
          <a:prstGeom prst="rect">
            <a:avLst/>
          </a:prstGeom>
          <a:noFill/>
        </p:spPr>
        <p:txBody>
          <a:bodyPr wrap="square" rtlCol="0">
            <a:spAutoFit/>
          </a:bodyPr>
          <a:lstStyle/>
          <a:p>
            <a:r>
              <a:rPr lang="en-US" sz="1200" dirty="0"/>
              <a:t>Rental duration</a:t>
            </a:r>
            <a:endParaRPr lang="th-TH" sz="1200" dirty="0"/>
          </a:p>
        </p:txBody>
      </p:sp>
      <p:sp>
        <p:nvSpPr>
          <p:cNvPr id="59" name="TextBox 58">
            <a:extLst>
              <a:ext uri="{FF2B5EF4-FFF2-40B4-BE49-F238E27FC236}">
                <a16:creationId xmlns:a16="http://schemas.microsoft.com/office/drawing/2014/main" id="{47B7B70E-AF0B-43D8-87C7-C1BBE00AE386}"/>
              </a:ext>
            </a:extLst>
          </p:cNvPr>
          <p:cNvSpPr txBox="1"/>
          <p:nvPr/>
        </p:nvSpPr>
        <p:spPr>
          <a:xfrm>
            <a:off x="3300486" y="4036069"/>
            <a:ext cx="1795258" cy="276999"/>
          </a:xfrm>
          <a:prstGeom prst="rect">
            <a:avLst/>
          </a:prstGeom>
          <a:noFill/>
        </p:spPr>
        <p:txBody>
          <a:bodyPr wrap="square" rtlCol="0">
            <a:spAutoFit/>
          </a:bodyPr>
          <a:lstStyle/>
          <a:p>
            <a:r>
              <a:rPr lang="en-US" sz="1200" dirty="0"/>
              <a:t>Percentile</a:t>
            </a:r>
            <a:endParaRPr lang="th-TH" sz="1200" dirty="0"/>
          </a:p>
        </p:txBody>
      </p:sp>
      <p:sp>
        <p:nvSpPr>
          <p:cNvPr id="60" name="TextBox 59">
            <a:extLst>
              <a:ext uri="{FF2B5EF4-FFF2-40B4-BE49-F238E27FC236}">
                <a16:creationId xmlns:a16="http://schemas.microsoft.com/office/drawing/2014/main" id="{F3180A24-AB4F-43D0-BA51-31F3E04D7858}"/>
              </a:ext>
            </a:extLst>
          </p:cNvPr>
          <p:cNvSpPr txBox="1"/>
          <p:nvPr/>
        </p:nvSpPr>
        <p:spPr>
          <a:xfrm>
            <a:off x="5975956" y="4025522"/>
            <a:ext cx="1795258" cy="276999"/>
          </a:xfrm>
          <a:prstGeom prst="rect">
            <a:avLst/>
          </a:prstGeom>
          <a:noFill/>
        </p:spPr>
        <p:txBody>
          <a:bodyPr wrap="square" rtlCol="0">
            <a:spAutoFit/>
          </a:bodyPr>
          <a:lstStyle/>
          <a:p>
            <a:r>
              <a:rPr lang="en-US" sz="1200" dirty="0"/>
              <a:t>Percentile</a:t>
            </a:r>
            <a:endParaRPr lang="th-TH" sz="1200" dirty="0"/>
          </a:p>
        </p:txBody>
      </p:sp>
      <p:sp>
        <p:nvSpPr>
          <p:cNvPr id="61" name="TextBox 60">
            <a:extLst>
              <a:ext uri="{FF2B5EF4-FFF2-40B4-BE49-F238E27FC236}">
                <a16:creationId xmlns:a16="http://schemas.microsoft.com/office/drawing/2014/main" id="{D865A8F4-9E4A-4B64-9082-488B6A274291}"/>
              </a:ext>
            </a:extLst>
          </p:cNvPr>
          <p:cNvSpPr txBox="1"/>
          <p:nvPr/>
        </p:nvSpPr>
        <p:spPr>
          <a:xfrm>
            <a:off x="781152" y="6652826"/>
            <a:ext cx="1795258" cy="276999"/>
          </a:xfrm>
          <a:prstGeom prst="rect">
            <a:avLst/>
          </a:prstGeom>
          <a:noFill/>
        </p:spPr>
        <p:txBody>
          <a:bodyPr wrap="square" rtlCol="0">
            <a:spAutoFit/>
          </a:bodyPr>
          <a:lstStyle/>
          <a:p>
            <a:r>
              <a:rPr lang="en-US" sz="1200" dirty="0"/>
              <a:t>Percentile</a:t>
            </a:r>
            <a:endParaRPr lang="th-TH" sz="1200" dirty="0"/>
          </a:p>
        </p:txBody>
      </p:sp>
      <p:sp>
        <p:nvSpPr>
          <p:cNvPr id="62" name="TextBox 61">
            <a:extLst>
              <a:ext uri="{FF2B5EF4-FFF2-40B4-BE49-F238E27FC236}">
                <a16:creationId xmlns:a16="http://schemas.microsoft.com/office/drawing/2014/main" id="{61100914-A045-4620-A018-3E4734808F5B}"/>
              </a:ext>
            </a:extLst>
          </p:cNvPr>
          <p:cNvSpPr txBox="1"/>
          <p:nvPr/>
        </p:nvSpPr>
        <p:spPr>
          <a:xfrm>
            <a:off x="3425044" y="6674380"/>
            <a:ext cx="1795258" cy="276999"/>
          </a:xfrm>
          <a:prstGeom prst="rect">
            <a:avLst/>
          </a:prstGeom>
          <a:noFill/>
        </p:spPr>
        <p:txBody>
          <a:bodyPr wrap="square" rtlCol="0">
            <a:spAutoFit/>
          </a:bodyPr>
          <a:lstStyle/>
          <a:p>
            <a:r>
              <a:rPr lang="en-US" sz="1200" dirty="0"/>
              <a:t>Percentile</a:t>
            </a:r>
            <a:endParaRPr lang="th-TH" sz="1200" dirty="0"/>
          </a:p>
        </p:txBody>
      </p:sp>
      <p:sp>
        <p:nvSpPr>
          <p:cNvPr id="63" name="TextBox 62">
            <a:extLst>
              <a:ext uri="{FF2B5EF4-FFF2-40B4-BE49-F238E27FC236}">
                <a16:creationId xmlns:a16="http://schemas.microsoft.com/office/drawing/2014/main" id="{7563AE53-53BD-4044-A819-B621C9854EEC}"/>
              </a:ext>
            </a:extLst>
          </p:cNvPr>
          <p:cNvSpPr txBox="1"/>
          <p:nvPr/>
        </p:nvSpPr>
        <p:spPr>
          <a:xfrm>
            <a:off x="6080689" y="6661610"/>
            <a:ext cx="1795258" cy="276999"/>
          </a:xfrm>
          <a:prstGeom prst="rect">
            <a:avLst/>
          </a:prstGeom>
          <a:noFill/>
        </p:spPr>
        <p:txBody>
          <a:bodyPr wrap="square" rtlCol="0">
            <a:spAutoFit/>
          </a:bodyPr>
          <a:lstStyle/>
          <a:p>
            <a:r>
              <a:rPr lang="en-US" sz="1200" dirty="0"/>
              <a:t>Percentile</a:t>
            </a:r>
            <a:endParaRPr lang="th-TH" sz="1200" dirty="0"/>
          </a:p>
        </p:txBody>
      </p:sp>
      <p:sp>
        <p:nvSpPr>
          <p:cNvPr id="9" name="TextBox 8">
            <a:extLst>
              <a:ext uri="{FF2B5EF4-FFF2-40B4-BE49-F238E27FC236}">
                <a16:creationId xmlns:a16="http://schemas.microsoft.com/office/drawing/2014/main" id="{3698193E-1F73-4646-BA41-92966CF5E16E}"/>
              </a:ext>
            </a:extLst>
          </p:cNvPr>
          <p:cNvSpPr txBox="1"/>
          <p:nvPr/>
        </p:nvSpPr>
        <p:spPr>
          <a:xfrm>
            <a:off x="920575" y="4136755"/>
            <a:ext cx="1795258" cy="276999"/>
          </a:xfrm>
          <a:prstGeom prst="rect">
            <a:avLst/>
          </a:prstGeom>
          <a:noFill/>
        </p:spPr>
        <p:txBody>
          <a:bodyPr wrap="square" rtlCol="0">
            <a:spAutoFit/>
          </a:bodyPr>
          <a:lstStyle/>
          <a:p>
            <a:r>
              <a:rPr lang="en-US" sz="1200" dirty="0"/>
              <a:t>Percentile</a:t>
            </a:r>
            <a:endParaRPr lang="th-TH" sz="1200" dirty="0"/>
          </a:p>
        </p:txBody>
      </p:sp>
      <p:sp>
        <p:nvSpPr>
          <p:cNvPr id="65" name="TextBox 64">
            <a:extLst>
              <a:ext uri="{FF2B5EF4-FFF2-40B4-BE49-F238E27FC236}">
                <a16:creationId xmlns:a16="http://schemas.microsoft.com/office/drawing/2014/main" id="{AB1EDCFC-41D3-4625-B192-004A23050FA4}"/>
              </a:ext>
            </a:extLst>
          </p:cNvPr>
          <p:cNvSpPr txBox="1"/>
          <p:nvPr/>
        </p:nvSpPr>
        <p:spPr>
          <a:xfrm rot="16200000">
            <a:off x="-798943" y="2491540"/>
            <a:ext cx="1795258" cy="276999"/>
          </a:xfrm>
          <a:prstGeom prst="rect">
            <a:avLst/>
          </a:prstGeom>
          <a:noFill/>
        </p:spPr>
        <p:txBody>
          <a:bodyPr wrap="square" rtlCol="0">
            <a:spAutoFit/>
          </a:bodyPr>
          <a:lstStyle/>
          <a:p>
            <a:r>
              <a:rPr lang="en-US" sz="1200" dirty="0"/>
              <a:t>Rental duration</a:t>
            </a:r>
            <a:endParaRPr lang="th-TH" sz="1200" dirty="0"/>
          </a:p>
        </p:txBody>
      </p:sp>
      <p:sp>
        <p:nvSpPr>
          <p:cNvPr id="66" name="TextBox 65">
            <a:extLst>
              <a:ext uri="{FF2B5EF4-FFF2-40B4-BE49-F238E27FC236}">
                <a16:creationId xmlns:a16="http://schemas.microsoft.com/office/drawing/2014/main" id="{6B8E37F9-3315-4F8D-B8C5-4392BD73856C}"/>
              </a:ext>
            </a:extLst>
          </p:cNvPr>
          <p:cNvSpPr txBox="1"/>
          <p:nvPr/>
        </p:nvSpPr>
        <p:spPr>
          <a:xfrm rot="16200000">
            <a:off x="4226999" y="2485778"/>
            <a:ext cx="1795258" cy="276999"/>
          </a:xfrm>
          <a:prstGeom prst="rect">
            <a:avLst/>
          </a:prstGeom>
          <a:noFill/>
        </p:spPr>
        <p:txBody>
          <a:bodyPr wrap="square" rtlCol="0">
            <a:spAutoFit/>
          </a:bodyPr>
          <a:lstStyle/>
          <a:p>
            <a:r>
              <a:rPr lang="en-US" sz="1200" dirty="0"/>
              <a:t>Rental duration</a:t>
            </a:r>
            <a:endParaRPr lang="th-TH" sz="1200" dirty="0"/>
          </a:p>
        </p:txBody>
      </p:sp>
      <p:sp>
        <p:nvSpPr>
          <p:cNvPr id="10" name="TextBox 9">
            <a:extLst>
              <a:ext uri="{FF2B5EF4-FFF2-40B4-BE49-F238E27FC236}">
                <a16:creationId xmlns:a16="http://schemas.microsoft.com/office/drawing/2014/main" id="{60452E02-D389-4532-ACBC-8B6A84EEE5DB}"/>
              </a:ext>
            </a:extLst>
          </p:cNvPr>
          <p:cNvSpPr txBox="1"/>
          <p:nvPr/>
        </p:nvSpPr>
        <p:spPr>
          <a:xfrm rot="16200000">
            <a:off x="1635077" y="5213698"/>
            <a:ext cx="1795258" cy="276999"/>
          </a:xfrm>
          <a:prstGeom prst="rect">
            <a:avLst/>
          </a:prstGeom>
          <a:noFill/>
        </p:spPr>
        <p:txBody>
          <a:bodyPr wrap="square" rtlCol="0">
            <a:spAutoFit/>
          </a:bodyPr>
          <a:lstStyle/>
          <a:p>
            <a:r>
              <a:rPr lang="en-US" sz="1200" dirty="0"/>
              <a:t>Rental duration</a:t>
            </a:r>
            <a:endParaRPr lang="th-TH" sz="1200" dirty="0"/>
          </a:p>
        </p:txBody>
      </p:sp>
      <p:sp>
        <p:nvSpPr>
          <p:cNvPr id="11" name="TextBox 10">
            <a:extLst>
              <a:ext uri="{FF2B5EF4-FFF2-40B4-BE49-F238E27FC236}">
                <a16:creationId xmlns:a16="http://schemas.microsoft.com/office/drawing/2014/main" id="{CA7DBE01-CB49-42B1-A3E2-D4334C371366}"/>
              </a:ext>
            </a:extLst>
          </p:cNvPr>
          <p:cNvSpPr txBox="1"/>
          <p:nvPr/>
        </p:nvSpPr>
        <p:spPr>
          <a:xfrm rot="16200000">
            <a:off x="-794143" y="5265745"/>
            <a:ext cx="1795258" cy="276999"/>
          </a:xfrm>
          <a:prstGeom prst="rect">
            <a:avLst/>
          </a:prstGeom>
          <a:noFill/>
        </p:spPr>
        <p:txBody>
          <a:bodyPr wrap="square" rtlCol="0">
            <a:spAutoFit/>
          </a:bodyPr>
          <a:lstStyle/>
          <a:p>
            <a:r>
              <a:rPr lang="en-US" sz="1200" dirty="0"/>
              <a:t>Rental duration</a:t>
            </a:r>
            <a:endParaRPr lang="th-TH" sz="1200" dirty="0"/>
          </a:p>
        </p:txBody>
      </p:sp>
      <p:sp>
        <p:nvSpPr>
          <p:cNvPr id="12" name="TextBox 11">
            <a:extLst>
              <a:ext uri="{FF2B5EF4-FFF2-40B4-BE49-F238E27FC236}">
                <a16:creationId xmlns:a16="http://schemas.microsoft.com/office/drawing/2014/main" id="{3884CC02-5323-4EFA-92D3-F143C61514C4}"/>
              </a:ext>
            </a:extLst>
          </p:cNvPr>
          <p:cNvSpPr txBox="1"/>
          <p:nvPr/>
        </p:nvSpPr>
        <p:spPr>
          <a:xfrm rot="16200000">
            <a:off x="4222428" y="5213699"/>
            <a:ext cx="1795258" cy="276999"/>
          </a:xfrm>
          <a:prstGeom prst="rect">
            <a:avLst/>
          </a:prstGeom>
          <a:noFill/>
        </p:spPr>
        <p:txBody>
          <a:bodyPr wrap="square" rtlCol="0">
            <a:spAutoFit/>
          </a:bodyPr>
          <a:lstStyle/>
          <a:p>
            <a:r>
              <a:rPr lang="en-US" sz="1200" dirty="0"/>
              <a:t>Rental duration</a:t>
            </a:r>
            <a:endParaRPr lang="th-TH" sz="1200" dirty="0"/>
          </a:p>
        </p:txBody>
      </p:sp>
    </p:spTree>
    <p:extLst>
      <p:ext uri="{BB962C8B-B14F-4D97-AF65-F5344CB8AC3E}">
        <p14:creationId xmlns:p14="http://schemas.microsoft.com/office/powerpoint/2010/main" val="274146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5766-D25F-4A19-8F5B-996DE166D71B}"/>
              </a:ext>
            </a:extLst>
          </p:cNvPr>
          <p:cNvSpPr>
            <a:spLocks noGrp="1"/>
          </p:cNvSpPr>
          <p:nvPr>
            <p:ph type="title"/>
          </p:nvPr>
        </p:nvSpPr>
        <p:spPr>
          <a:xfrm>
            <a:off x="0" y="50800"/>
            <a:ext cx="12192000" cy="749300"/>
          </a:xfrm>
          <a:solidFill>
            <a:schemeClr val="tx1"/>
          </a:solidFill>
          <a:ln>
            <a:solidFill>
              <a:schemeClr val="tx1"/>
            </a:solidFill>
          </a:ln>
        </p:spPr>
        <p:txBody>
          <a:bodyPr>
            <a:noAutofit/>
          </a:bodyPr>
          <a:lstStyle/>
          <a:p>
            <a:r>
              <a:rPr lang="en-US" sz="3200" dirty="0">
                <a:solidFill>
                  <a:schemeClr val="bg1"/>
                </a:solidFill>
              </a:rPr>
              <a:t>4.Who is </a:t>
            </a:r>
            <a:r>
              <a:rPr lang="en-US" sz="3200">
                <a:solidFill>
                  <a:schemeClr val="bg1"/>
                </a:solidFill>
              </a:rPr>
              <a:t>the most effective </a:t>
            </a:r>
            <a:r>
              <a:rPr lang="en-US" sz="3200" dirty="0">
                <a:solidFill>
                  <a:schemeClr val="bg1"/>
                </a:solidFill>
              </a:rPr>
              <a:t>staff from both store1&amp;2 compared by KPI ? </a:t>
            </a:r>
            <a:endParaRPr lang="th-TH" sz="3200" dirty="0">
              <a:solidFill>
                <a:schemeClr val="bg1"/>
              </a:solidFill>
            </a:endParaRPr>
          </a:p>
        </p:txBody>
      </p:sp>
      <p:sp>
        <p:nvSpPr>
          <p:cNvPr id="6" name="Rectangle 5">
            <a:extLst>
              <a:ext uri="{FF2B5EF4-FFF2-40B4-BE49-F238E27FC236}">
                <a16:creationId xmlns:a16="http://schemas.microsoft.com/office/drawing/2014/main" id="{DE540CE6-BF29-4D13-A007-423FB8C8E159}"/>
              </a:ext>
            </a:extLst>
          </p:cNvPr>
          <p:cNvSpPr/>
          <p:nvPr/>
        </p:nvSpPr>
        <p:spPr>
          <a:xfrm>
            <a:off x="7890084" y="2540000"/>
            <a:ext cx="4051106" cy="416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a:p>
            <a:endParaRPr lang="en-US" sz="2000" dirty="0"/>
          </a:p>
          <a:p>
            <a:r>
              <a:rPr lang="en-US" sz="2000" dirty="0"/>
              <a:t>In order to measure the performance of staff, we can’t only see the payment from staff generated but also need to know how many customer that the staff can’t persuade to rent the DVD. </a:t>
            </a:r>
          </a:p>
          <a:p>
            <a:endParaRPr lang="en-US" sz="2000" dirty="0"/>
          </a:p>
          <a:p>
            <a:r>
              <a:rPr lang="en-US" sz="2000" dirty="0"/>
              <a:t>As you can see on the graph, we shall see KPI from each staff in very similar figure. However, Jon got slightly higher KPI than Mike. </a:t>
            </a:r>
          </a:p>
          <a:p>
            <a:endParaRPr lang="en-US" sz="2000" dirty="0"/>
          </a:p>
          <a:p>
            <a:endParaRPr lang="th-TH" sz="2000" dirty="0"/>
          </a:p>
        </p:txBody>
      </p:sp>
      <p:sp>
        <p:nvSpPr>
          <p:cNvPr id="5" name="Rectangle 4">
            <a:extLst>
              <a:ext uri="{FF2B5EF4-FFF2-40B4-BE49-F238E27FC236}">
                <a16:creationId xmlns:a16="http://schemas.microsoft.com/office/drawing/2014/main" id="{6A238CBF-792B-44E3-B147-CDBCA5D783EB}"/>
              </a:ext>
            </a:extLst>
          </p:cNvPr>
          <p:cNvSpPr/>
          <p:nvPr/>
        </p:nvSpPr>
        <p:spPr>
          <a:xfrm>
            <a:off x="7890084" y="1335893"/>
            <a:ext cx="4051106"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u="sng" dirty="0"/>
              <a:t>Objective</a:t>
            </a:r>
            <a:r>
              <a:rPr lang="en-US" sz="2000" dirty="0"/>
              <a:t> : To see the performance of staffs from any store</a:t>
            </a:r>
            <a:endParaRPr lang="th-TH" sz="2000" dirty="0"/>
          </a:p>
        </p:txBody>
      </p:sp>
      <p:pic>
        <p:nvPicPr>
          <p:cNvPr id="10" name="Picture 9">
            <a:extLst>
              <a:ext uri="{FF2B5EF4-FFF2-40B4-BE49-F238E27FC236}">
                <a16:creationId xmlns:a16="http://schemas.microsoft.com/office/drawing/2014/main" id="{265C1B3B-6CF6-416B-8986-02F744E75899}"/>
              </a:ext>
            </a:extLst>
          </p:cNvPr>
          <p:cNvPicPr>
            <a:picLocks noChangeAspect="1"/>
          </p:cNvPicPr>
          <p:nvPr/>
        </p:nvPicPr>
        <p:blipFill>
          <a:blip r:embed="rId2"/>
          <a:stretch>
            <a:fillRect/>
          </a:stretch>
        </p:blipFill>
        <p:spPr>
          <a:xfrm>
            <a:off x="250810" y="1335893"/>
            <a:ext cx="7480300" cy="1354138"/>
          </a:xfrm>
          <a:prstGeom prst="rect">
            <a:avLst/>
          </a:prstGeom>
        </p:spPr>
      </p:pic>
      <p:sp>
        <p:nvSpPr>
          <p:cNvPr id="11" name="Arrow: Down 10">
            <a:extLst>
              <a:ext uri="{FF2B5EF4-FFF2-40B4-BE49-F238E27FC236}">
                <a16:creationId xmlns:a16="http://schemas.microsoft.com/office/drawing/2014/main" id="{28C4D2FC-425B-4FE7-B7B5-6821BFFFDF93}"/>
              </a:ext>
            </a:extLst>
          </p:cNvPr>
          <p:cNvSpPr/>
          <p:nvPr/>
        </p:nvSpPr>
        <p:spPr>
          <a:xfrm>
            <a:off x="3613120" y="2832100"/>
            <a:ext cx="406400" cy="520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graphicFrame>
        <p:nvGraphicFramePr>
          <p:cNvPr id="59" name="Chart 58">
            <a:extLst>
              <a:ext uri="{FF2B5EF4-FFF2-40B4-BE49-F238E27FC236}">
                <a16:creationId xmlns:a16="http://schemas.microsoft.com/office/drawing/2014/main" id="{13F41C77-1BBD-4457-95FC-411796D4AB05}"/>
              </a:ext>
            </a:extLst>
          </p:cNvPr>
          <p:cNvGraphicFramePr>
            <a:graphicFrameLocks/>
          </p:cNvGraphicFramePr>
          <p:nvPr>
            <p:extLst>
              <p:ext uri="{D42A27DB-BD31-4B8C-83A1-F6EECF244321}">
                <p14:modId xmlns:p14="http://schemas.microsoft.com/office/powerpoint/2010/main" val="75553044"/>
              </p:ext>
            </p:extLst>
          </p:nvPr>
        </p:nvGraphicFramePr>
        <p:xfrm>
          <a:off x="427000" y="3416301"/>
          <a:ext cx="6778640" cy="3505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2435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539</Words>
  <Application>Microsoft Office PowerPoint</Application>
  <PresentationFormat>Widescreen</PresentationFormat>
  <Paragraphs>103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Tahoma</vt:lpstr>
      <vt:lpstr>Office Theme</vt:lpstr>
      <vt:lpstr>1.Define customer grade on each country </vt:lpstr>
      <vt:lpstr>2.Which category is the most favorite among renter ?</vt:lpstr>
      <vt:lpstr>3. Distribution of each film category calculated by rental duration</vt:lpstr>
      <vt:lpstr>4.Who is the most effective staff from both store1&amp;2 compared by KPI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Panuvat Danvorapong (TMT)</dc:creator>
  <cp:lastModifiedBy>Panuvat Danvorapong (TMT)</cp:lastModifiedBy>
  <cp:revision>23</cp:revision>
  <dcterms:created xsi:type="dcterms:W3CDTF">2020-10-05T06:56:08Z</dcterms:created>
  <dcterms:modified xsi:type="dcterms:W3CDTF">2020-10-07T10:35:43Z</dcterms:modified>
</cp:coreProperties>
</file>