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1" r:id="rId4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38E830E-5C9D-457F-A592-F78272429B32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97100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A9912B4-C05F-4D1B-9D4E-3F8ACF286F6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3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BF6DF1A-88A1-4334-BA2E-D542C022C471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2539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9B82DF-B05E-447B-B134-0F64BD5D78C4}" type="slidenum">
              <a:t>11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18195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65D22E-A8DF-4991-87F0-65E8CCDB0E8E}" type="slidenum">
              <a:t>12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81943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55EDEE-6BF2-413B-8C11-AD0DEC07DF3C}" type="slidenum">
              <a:t>13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6290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A744E9-01C7-46B8-BAFE-57F23F60A845}" type="slidenum">
              <a:t>14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92769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43D24D-10FE-4749-8683-F8DFB450EC07}" type="slidenum">
              <a:t>15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26111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7A922B-47E0-41E4-B6AB-37CE8D3D022B}" type="slidenum">
              <a:t>16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43018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CACF5C4-823D-44B9-A38A-FAC39C9BA88C}" type="slidenum">
              <a:t>17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71453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7B13AC9-BB7B-4D3C-8059-03D32ED89195}" type="slidenum">
              <a:t>18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40369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0007D3C-0610-4838-A173-679CAD14AD84}" type="slidenum">
              <a:t>19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7000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B9E075-E57F-434F-8920-15DA69056594}" type="slidenum">
              <a:t>20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2404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403F5A2-EE45-4149-9A94-7066507B4CC9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94526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90E4CEB-42AA-4E9D-8FAF-4693CA141337}" type="slidenum">
              <a:t>21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2745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77484FA-8AE4-4ACF-8E50-4522776BE018}" type="slidenum">
              <a:t>22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18805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09C8D8-97C5-45AF-BCA2-35CF4B0A441E}" type="slidenum">
              <a:t>23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18822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8C07A50-F4A0-405C-BAA9-B9CFEDBD30EE}" type="slidenum">
              <a:t>24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88277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C373A3-03D5-4869-83A8-22AE14833909}" type="slidenum">
              <a:t>25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657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231DF9-CCA5-4628-BC43-5D90A5B567CA}" type="slidenum">
              <a:t>26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08801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72ACF2-9C0A-4F09-B352-FEB99C9BC190}" type="slidenum">
              <a:t>27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36302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D4C387D-5BF8-4F2A-8CB6-39C495250092}" type="slidenum">
              <a:t>28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03184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4B74EED-77EC-44E9-AA54-D9B364900EE0}" type="slidenum">
              <a:t>29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82761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8D1FFD3-AD4F-488A-85D6-B479CAA72D23}" type="slidenum">
              <a:t>30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2574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AA31B3E-E0BD-4CE7-AAAE-A2C3110CF7C5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50878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853FC04-DBD9-4344-8C6D-7443FCD23974}" type="slidenum">
              <a:t>31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0433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2D8D50-AF3B-472E-9EE9-BC9EA3840E99}" type="slidenum">
              <a:t>32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01720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00B4A8-2466-4BB6-9AE9-2AE1F8770947}" type="slidenum">
              <a:t>33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98190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C85D2FF-F370-4333-BCB8-DA89129BC393}" type="slidenum">
              <a:t>34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576312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F5729F-7FE4-4355-9E1D-7FBBF4967B64}" type="slidenum">
              <a:t>35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295739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673883-AE7B-45A3-8FE2-A638123358ED}" type="slidenum">
              <a:t>36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34297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673883-AE7B-45A3-8FE2-A638123358ED}" type="slidenum">
              <a:t>37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18219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53DF74-0D23-4613-944C-6BED3C62EFA2}" type="slidenum">
              <a:t>39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850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1F0E127-B35F-4FAF-AC4E-B176889CECE9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1842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47C404-6651-4C85-982D-21703469B01C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10251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1E6CD8-69EF-45D6-9B07-F50F2BA6918E}" type="slidenum">
              <a:t>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6719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881F70C-0BA1-49C7-917C-7811009095CC}" type="slidenum">
              <a:t>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40113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C335DF0-D41C-4325-A361-379CCAD6005F}" type="slidenum">
              <a:t>9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58981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DC24EFB-09A0-42B4-A5D3-0BFF589A017B}" type="slidenum">
              <a:t>10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indent="0"/>
            <a:endParaRPr lang="en-IN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1039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DFDA12-783B-491E-9E08-071F7C6C89A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5FC146-48A8-49B5-9BCC-EB6628554B0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9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481013"/>
            <a:ext cx="2266950" cy="581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481013"/>
            <a:ext cx="6653212" cy="581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237636-F413-4C31-8D7E-76B67C86A90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21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13D7E8-A2A8-47B1-8953-1D59DE45D64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8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9A692F-FDFD-4391-A368-2B420B6D684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7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912938"/>
            <a:ext cx="4260850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0950" y="1912938"/>
            <a:ext cx="4262438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6FE934-BA5E-4C06-9313-20612E8F223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2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B8BD58-7C74-49F9-99E0-F67552D08EB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11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F19E0A-831A-4DCE-807C-2460494197C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C5C2A8-AEEE-4DF2-9CA6-CD8A093AB8D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6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2E4C7A-5C7D-43DE-B53C-A8171996990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83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0DFE08-6D03-425A-A0ED-7A7775881E9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1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48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48000" y="1913039"/>
            <a:ext cx="8676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n-IN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11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en-IN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n-IN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EF774FE-A69E-4224-BF00-E1F7061A1B04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IN" sz="4400" b="0" i="0" u="none" strike="noStrike">
          <a:ln>
            <a:noFill/>
          </a:ln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IN" sz="3200" b="0" i="0" u="none" strike="noStrike">
          <a:ln>
            <a:noFill/>
          </a:ln>
          <a:latin typeface="Thorndale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769040"/>
            <a:ext cx="8870040" cy="4384080"/>
          </a:xfrm>
        </p:spPr>
        <p:txBody>
          <a:bodyPr anchor="ctr"/>
          <a:lstStyle/>
          <a:p>
            <a:pPr lvl="0" algn="ctr"/>
            <a:r>
              <a:rPr lang="en-IN" sz="4800">
                <a:solidFill>
                  <a:srgbClr val="0000FF"/>
                </a:solidFill>
                <a:latin typeface="Albany" pitchFamily="18"/>
              </a:rPr>
              <a:t>Linux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Boot Process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913039"/>
            <a:ext cx="8676000" cy="4384440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 i="1" dirty="0">
                <a:solidFill>
                  <a:srgbClr val="000000"/>
                </a:solidFill>
                <a:latin typeface="Arial" pitchFamily="18"/>
                <a:cs typeface="Arial" pitchFamily="2"/>
              </a:rPr>
              <a:t>Non-volatile ram may not be clear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 dirty="0">
                <a:solidFill>
                  <a:srgbClr val="000000"/>
                </a:solidFill>
                <a:latin typeface="Arial" pitchFamily="18"/>
                <a:cs typeface="Arial" pitchFamily="2"/>
              </a:rPr>
              <a:t>The processor points to the start of the BIOS boot program (usually 0xFFFF0), right at the end of the system memory.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dirty="0">
                <a:solidFill>
                  <a:srgbClr val="000000"/>
                </a:solidFill>
                <a:latin typeface="Arial" pitchFamily="18"/>
                <a:cs typeface="Arial" pitchFamily="2"/>
              </a:rPr>
              <a:t>this usually is just a jump instruction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 dirty="0">
                <a:solidFill>
                  <a:srgbClr val="000000"/>
                </a:solidFill>
                <a:latin typeface="Arial" pitchFamily="18"/>
                <a:cs typeface="Arial" pitchFamily="2"/>
              </a:rPr>
              <a:t>The BIOS performs the power-on self test (POST), and if there are any fatal errors, the boot </a:t>
            </a:r>
            <a:r>
              <a:rPr lang="en-IN" sz="3000" dirty="0" smtClean="0">
                <a:solidFill>
                  <a:srgbClr val="000000"/>
                </a:solidFill>
                <a:latin typeface="Arial" pitchFamily="18"/>
                <a:cs typeface="Arial" pitchFamily="2"/>
              </a:rPr>
              <a:t>process </a:t>
            </a:r>
            <a:r>
              <a:rPr lang="en-IN" sz="3000" dirty="0">
                <a:solidFill>
                  <a:srgbClr val="000000"/>
                </a:solidFill>
                <a:latin typeface="Arial" pitchFamily="18"/>
                <a:cs typeface="Arial" pitchFamily="2"/>
              </a:rPr>
              <a:t>stops.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Boot Process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620000"/>
            <a:ext cx="8676000" cy="5599800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>
                <a:solidFill>
                  <a:srgbClr val="000000"/>
                </a:solidFill>
                <a:latin typeface="Arial" pitchFamily="18"/>
                <a:cs typeface="Arial" pitchFamily="2"/>
              </a:rPr>
              <a:t>The BIOS then looks for the video card (specifically the video card's own BIOS code which is usually at 0xC000 (C-thousand))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>
                <a:solidFill>
                  <a:srgbClr val="000000"/>
                </a:solidFill>
                <a:latin typeface="Arial" pitchFamily="18"/>
                <a:cs typeface="Arial" pitchFamily="2"/>
              </a:rPr>
              <a:t>If any other BIOSes are detected (secondary, etc) they are executed as well...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1800">
                <a:solidFill>
                  <a:srgbClr val="000000"/>
                </a:solidFill>
                <a:latin typeface="Arial" pitchFamily="18"/>
                <a:cs typeface="Arial" pitchFamily="2"/>
              </a:rPr>
              <a:t>what could go wrong? :)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2400">
                <a:solidFill>
                  <a:srgbClr val="000000"/>
                </a:solidFill>
                <a:latin typeface="Arial" pitchFamily="18"/>
                <a:cs typeface="Arial" pitchFamily="2"/>
              </a:rPr>
              <a:t>Video cards can have non-volatile ram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2400">
                <a:solidFill>
                  <a:srgbClr val="FF0000"/>
                </a:solidFill>
                <a:latin typeface="Arial" pitchFamily="18"/>
                <a:cs typeface="Arial" pitchFamily="2"/>
              </a:rPr>
              <a:t>Rootkits *can* hide here (very rare)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>
                <a:solidFill>
                  <a:srgbClr val="000000"/>
                </a:solidFill>
                <a:latin typeface="Arial" pitchFamily="18"/>
                <a:cs typeface="Arial" pitchFamily="2"/>
              </a:rPr>
              <a:t>The BIOS then looks for any other devices ROM to see if they have BIOSes as well..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>
                <a:solidFill>
                  <a:srgbClr val="000000"/>
                </a:solidFill>
                <a:latin typeface="Arial" pitchFamily="18"/>
                <a:cs typeface="Arial" pitchFamily="2"/>
              </a:rPr>
              <a:t>IDE/ATA hard disk BIOSes are usually at 0xC8000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>
                <a:solidFill>
                  <a:srgbClr val="000000"/>
                </a:solidFill>
                <a:latin typeface="Arial" pitchFamily="18"/>
                <a:cs typeface="Arial" pitchFamily="2"/>
              </a:rPr>
              <a:t>Infecting these BIOS requires supply chain attack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Boot Process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000" y="1512000"/>
            <a:ext cx="8676000" cy="6092999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>
                <a:solidFill>
                  <a:srgbClr val="000000"/>
                </a:solidFill>
                <a:latin typeface="Arial" pitchFamily="18"/>
                <a:cs typeface="Arial" pitchFamily="2"/>
              </a:rPr>
              <a:t>The BIOS then displays its startup screen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>
                <a:solidFill>
                  <a:srgbClr val="000000"/>
                </a:solidFill>
                <a:latin typeface="Arial" pitchFamily="18"/>
                <a:cs typeface="Arial" pitchFamily="2"/>
              </a:rPr>
              <a:t>BIOS tests the system memory (RAM count)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>
                <a:solidFill>
                  <a:srgbClr val="000000"/>
                </a:solidFill>
                <a:latin typeface="Arial" pitchFamily="18"/>
                <a:cs typeface="Arial" pitchFamily="2"/>
              </a:rPr>
              <a:t>BIOS then does hardware probing to detect what sorts of hardware is plugged in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>
                <a:solidFill>
                  <a:srgbClr val="000000"/>
                </a:solidFill>
                <a:latin typeface="Arial" pitchFamily="18"/>
                <a:cs typeface="Arial" pitchFamily="2"/>
              </a:rPr>
              <a:t>BIOS then will detect &amp; configure Plug &amp; Play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>
                <a:solidFill>
                  <a:srgbClr val="000000"/>
                </a:solidFill>
                <a:latin typeface="Arial" pitchFamily="18"/>
                <a:cs typeface="Arial" pitchFamily="2"/>
              </a:rPr>
              <a:t>BIOS then displays a summary screen, and then proceeds to look for a drive to boot from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>
                <a:solidFill>
                  <a:srgbClr val="000000"/>
                </a:solidFill>
                <a:latin typeface="Arial" pitchFamily="18"/>
                <a:cs typeface="Arial" pitchFamily="2"/>
              </a:rPr>
              <a:t>BIOS looks for main boot record (MBR) to start the OS boot process.  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>
                <a:solidFill>
                  <a:srgbClr val="FF0000"/>
                </a:solidFill>
                <a:latin typeface="Arial" pitchFamily="18"/>
                <a:cs typeface="Arial" pitchFamily="2"/>
              </a:rPr>
              <a:t>There are MBR viruses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>
                <a:solidFill>
                  <a:srgbClr val="000000"/>
                </a:solidFill>
                <a:latin typeface="Arial" pitchFamily="18"/>
                <a:cs typeface="Arial" pitchFamily="2"/>
              </a:rPr>
              <a:t>If it is on a HD then it looks for master boot record at cylinder 0, head 0, sector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Boot Sequence</a:t>
            </a:r>
            <a:br>
              <a:rPr lang="en-IN"/>
            </a:br>
            <a:r>
              <a:rPr lang="en-IN" sz="2800"/>
              <a:t>(Broadly Speaking)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913039"/>
            <a:ext cx="8676000" cy="4537800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BIOS Initialization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Boot Loader(Read boot loader from mbr)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Kernel Initialization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init (execution of system startup scripts)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/etc/rc.d/rc.sysinit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/etc/rc.d/rc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/etc/rc.d/rc*.d/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/etc/rc.d/rc.local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Installation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Requirements: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PenDrive min 8 GB (for Live USB installation)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PenDrive min 32 GB (for full installation)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VirtualBox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ISO file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USB Installer Application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Package Management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913039"/>
            <a:ext cx="8676000" cy="4691880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apt-get update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apt-get upgrade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apt-get </a:t>
            </a:r>
            <a:r>
              <a:rPr lang="en-IN" dirty="0" err="1"/>
              <a:t>autoremove</a:t>
            </a:r>
            <a:endParaRPr lang="en-IN" dirty="0"/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apt-cache search &lt;software name&gt;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apt-get install &lt;software name&gt;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Other means : (.deb), (.tar), (.zip), (.tar.gz), (.tar.bz2)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Use software centre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Linux commands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913039"/>
            <a:ext cx="8676000" cy="4384440"/>
          </a:xfrm>
        </p:spPr>
        <p:txBody>
          <a:bodyPr/>
          <a:lstStyle/>
          <a:p>
            <a:pPr lvl="0" algn="l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2800" dirty="0"/>
              <a:t>Man – </a:t>
            </a:r>
            <a:r>
              <a:rPr lang="en-IN" sz="2800" dirty="0" smtClean="0"/>
              <a:t>very helpful, followed by info</a:t>
            </a:r>
            <a:endParaRPr lang="en-IN" sz="2800" dirty="0"/>
          </a:p>
          <a:p>
            <a:pPr lvl="0" algn="l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2800" dirty="0" smtClean="0"/>
              <a:t>There is Tab auto-completion for both commands &amp; files</a:t>
            </a:r>
            <a:endParaRPr lang="en-IN" sz="2800" dirty="0"/>
          </a:p>
          <a:p>
            <a:pPr lvl="0" algn="l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2800" dirty="0"/>
              <a:t>i</a:t>
            </a:r>
            <a:r>
              <a:rPr lang="en-IN" sz="2800" dirty="0" smtClean="0"/>
              <a:t>d</a:t>
            </a:r>
            <a:r>
              <a:rPr lang="en-IN" sz="2800" dirty="0"/>
              <a:t>, groups, uptime</a:t>
            </a:r>
          </a:p>
          <a:p>
            <a:pPr lvl="0" algn="l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2800" dirty="0" err="1"/>
              <a:t>u</a:t>
            </a:r>
            <a:r>
              <a:rPr lang="en-IN" sz="2800" dirty="0" err="1" smtClean="0"/>
              <a:t>name</a:t>
            </a:r>
            <a:endParaRPr lang="en-IN" sz="2800" dirty="0"/>
          </a:p>
          <a:p>
            <a:pPr lvl="0" algn="l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2800" dirty="0"/>
              <a:t>d</a:t>
            </a:r>
            <a:r>
              <a:rPr lang="en-IN" sz="2800" dirty="0" smtClean="0"/>
              <a:t>ate</a:t>
            </a:r>
            <a:r>
              <a:rPr lang="en-IN" sz="2800" dirty="0"/>
              <a:t>, </a:t>
            </a:r>
            <a:r>
              <a:rPr lang="en-IN" sz="2800" dirty="0" err="1"/>
              <a:t>cal</a:t>
            </a:r>
            <a:r>
              <a:rPr lang="en-IN" sz="2800" dirty="0"/>
              <a:t>, time, times</a:t>
            </a:r>
          </a:p>
          <a:p>
            <a:pPr lvl="0" algn="l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2800" dirty="0" err="1"/>
              <a:t>w</a:t>
            </a:r>
            <a:r>
              <a:rPr lang="en-IN" sz="2800" dirty="0" err="1" smtClean="0"/>
              <a:t>hoami</a:t>
            </a:r>
            <a:r>
              <a:rPr lang="en-IN" sz="2800" dirty="0"/>
              <a:t>, </a:t>
            </a:r>
            <a:r>
              <a:rPr lang="en-IN" sz="2800" dirty="0" err="1"/>
              <a:t>pwd</a:t>
            </a:r>
            <a:r>
              <a:rPr lang="en-IN" sz="2800" dirty="0"/>
              <a:t>, cd, </a:t>
            </a:r>
            <a:r>
              <a:rPr lang="en-IN" sz="2800" dirty="0" err="1"/>
              <a:t>mkdir</a:t>
            </a:r>
            <a:r>
              <a:rPr lang="en-IN" sz="2800" dirty="0"/>
              <a:t>, </a:t>
            </a:r>
            <a:r>
              <a:rPr lang="en-IN" sz="2800" dirty="0" err="1"/>
              <a:t>rmdir</a:t>
            </a:r>
            <a:r>
              <a:rPr lang="en-IN" sz="2800" dirty="0"/>
              <a:t>, </a:t>
            </a:r>
            <a:r>
              <a:rPr lang="en-IN" sz="2800" dirty="0" err="1"/>
              <a:t>rm</a:t>
            </a:r>
            <a:r>
              <a:rPr lang="en-IN" sz="2800" dirty="0"/>
              <a:t>, </a:t>
            </a:r>
            <a:r>
              <a:rPr lang="en-IN" sz="2800" dirty="0" err="1"/>
              <a:t>cp</a:t>
            </a:r>
            <a:r>
              <a:rPr lang="en-IN" sz="2800" dirty="0"/>
              <a:t>, mv, ls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IN" sz="2800" dirty="0">
                <a:latin typeface="Thorndale" pitchFamily="18"/>
                <a:cs typeface="Tahoma" pitchFamily="2"/>
              </a:rPr>
              <a:t>Fun- </a:t>
            </a:r>
            <a:r>
              <a:rPr lang="en-IN" sz="2800" dirty="0" err="1">
                <a:latin typeface="Thorndale" pitchFamily="18"/>
                <a:cs typeface="Tahoma" pitchFamily="2"/>
              </a:rPr>
              <a:t>aplay</a:t>
            </a:r>
            <a:r>
              <a:rPr lang="en-IN" sz="2800" dirty="0">
                <a:latin typeface="Thorndale" pitchFamily="18"/>
                <a:cs typeface="Tahoma" pitchFamily="2"/>
              </a:rPr>
              <a:t> /bin/bash ;)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File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913039"/>
            <a:ext cx="8676000" cy="4506840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/etc – configuration files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passwd: user info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shadow: encrypted passwords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/home – users files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/bin – binaries (ls,kill,chmod,cp,mv)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/sbin – system binaries(shutdown,adduser,mount)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/dev - sda SCSI drive, hda IDE drive, fda floppy drive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File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/lib – shared libraries used by programs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/proc – virtual file system, files stored in memory not on drive, user can get info of running prog.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/var – log files, man pages, mails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/usr – subdirectories with user &amp; admin tools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/boot – static files for boot loader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command 'man hier' will list the hierarchy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File permissions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Do a long listing.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-rwxrwxrwx where 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- could be d – directory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- normal file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l – link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First rwx shows read write permission of file owner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Next rwx of group, the last of the other users.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‘</a:t>
            </a:r>
            <a:r>
              <a:rPr lang="en-US" dirty="0" err="1" smtClean="0"/>
              <a:t>Allaneous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Please don't make DUMB faces.</a:t>
            </a:r>
          </a:p>
          <a:p>
            <a:pPr lvl="0"/>
            <a:r>
              <a:rPr lang="en-US" sz="2800" dirty="0"/>
              <a:t>Questions: Ask ‘</a:t>
            </a:r>
            <a:r>
              <a:rPr lang="en-US" sz="2800" dirty="0" err="1"/>
              <a:t>em</a:t>
            </a:r>
            <a:r>
              <a:rPr lang="en-US" sz="2800" dirty="0"/>
              <a:t> if you got ‘</a:t>
            </a:r>
            <a:r>
              <a:rPr lang="en-US" sz="2800" dirty="0" err="1"/>
              <a:t>em</a:t>
            </a:r>
            <a:endParaRPr lang="en-US" sz="2800" dirty="0"/>
          </a:p>
          <a:p>
            <a:pPr lvl="1"/>
            <a:r>
              <a:rPr lang="en-US" sz="2800" dirty="0"/>
              <a:t>We've lots to cover, big chance you'll get lost</a:t>
            </a:r>
          </a:p>
          <a:p>
            <a:pPr lvl="0"/>
            <a:r>
              <a:rPr lang="en-US" sz="2800" dirty="0"/>
              <a:t>Checking </a:t>
            </a:r>
            <a:r>
              <a:rPr lang="en-US" sz="2800" dirty="0" err="1"/>
              <a:t>facebook</a:t>
            </a:r>
            <a:r>
              <a:rPr lang="en-US" sz="2800" dirty="0"/>
              <a:t>, sending </a:t>
            </a:r>
            <a:r>
              <a:rPr lang="en-US" sz="2800" dirty="0" err="1"/>
              <a:t>sms</a:t>
            </a:r>
            <a:r>
              <a:rPr lang="en-US" sz="2800" dirty="0"/>
              <a:t> during class is a good way to get lost</a:t>
            </a:r>
          </a:p>
          <a:p>
            <a:pPr lvl="0"/>
            <a:r>
              <a:rPr lang="en-US" sz="2800" dirty="0"/>
              <a:t>Raise hand</a:t>
            </a:r>
          </a:p>
          <a:p>
            <a:pPr lvl="1"/>
            <a:r>
              <a:rPr lang="en-US" sz="2800" dirty="0"/>
              <a:t>Our team member will come help</a:t>
            </a:r>
          </a:p>
          <a:p>
            <a:pPr lvl="0"/>
            <a:r>
              <a:rPr lang="en-US" sz="2800" dirty="0"/>
              <a:t>One speaker at a </a:t>
            </a:r>
            <a:r>
              <a:rPr lang="en-US" sz="2800" dirty="0" smtClean="0"/>
              <a:t>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8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Changing file permissions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err="1"/>
              <a:t>chmod</a:t>
            </a:r>
            <a:r>
              <a:rPr lang="en-IN" dirty="0"/>
              <a:t> command in 2 ways: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Alpha : </a:t>
            </a:r>
            <a:r>
              <a:rPr lang="en-IN" sz="3200" dirty="0" err="1">
                <a:latin typeface="Thorndale" pitchFamily="18"/>
                <a:cs typeface="Tahoma" pitchFamily="2"/>
              </a:rPr>
              <a:t>gu+r</a:t>
            </a:r>
            <a:r>
              <a:rPr lang="en-IN" sz="3200" dirty="0">
                <a:latin typeface="Thorndale" pitchFamily="18"/>
                <a:cs typeface="Tahoma" pitchFamily="2"/>
              </a:rPr>
              <a:t>, </a:t>
            </a:r>
            <a:r>
              <a:rPr lang="en-IN" sz="3200" dirty="0" err="1">
                <a:latin typeface="Thorndale" pitchFamily="18"/>
                <a:cs typeface="Tahoma" pitchFamily="2"/>
              </a:rPr>
              <a:t>gu</a:t>
            </a:r>
            <a:r>
              <a:rPr lang="en-IN" sz="3200" dirty="0">
                <a:latin typeface="Thorndale" pitchFamily="18"/>
                <a:cs typeface="Tahoma" pitchFamily="2"/>
              </a:rPr>
              <a:t>-r, </a:t>
            </a:r>
            <a:r>
              <a:rPr lang="en-IN" sz="3200" dirty="0" err="1">
                <a:latin typeface="Thorndale" pitchFamily="18"/>
                <a:cs typeface="Tahoma" pitchFamily="2"/>
              </a:rPr>
              <a:t>u+x</a:t>
            </a:r>
            <a:endParaRPr lang="en-IN" sz="3200" dirty="0">
              <a:latin typeface="Thorndale" pitchFamily="18"/>
              <a:cs typeface="Tahoma" pitchFamily="2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Octal : 644, 777, 755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Where 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7 = 4(read) + 2(write) + 1(execute)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6 = 4(read) + 2(write) + 0(execute)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5 = 4(read) + 0(write) + 1(execute)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4 = 4(read) + 0(write) + 0 (execute)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Additional permissions(NVM)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913039"/>
            <a:ext cx="8676000" cy="5050800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d denotes a directory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b denotes a block special file-that move data in blocks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c denotes a character special file- through which system transfers data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l denotes a symbolic link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p denotes a named pipe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During IPC.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s denotes a domain socket – IPC on same host.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Setuid, setgid, sticky bits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2000" y="1807560"/>
            <a:ext cx="8676000" cy="4384440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set user id – file(or command) with SUID set enables users to be treated temporarily as privileged when run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set group id – files or commands with SGID will run with group id of owner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sticky bits - prevents users from renaming, moving or deleting contained files owned by other users.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 dirty="0"/>
              <a:t>Examples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27903" y="1571395"/>
            <a:ext cx="8676000" cy="5260680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err="1"/>
              <a:t>passwd</a:t>
            </a:r>
            <a:r>
              <a:rPr lang="en-IN" dirty="0"/>
              <a:t> command has SUID set, allows changing password in /</a:t>
            </a:r>
            <a:r>
              <a:rPr lang="en-IN" dirty="0" err="1"/>
              <a:t>etc</a:t>
            </a:r>
            <a:r>
              <a:rPr lang="en-IN" dirty="0"/>
              <a:t>/shadow for anyone which only root can.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 err="1">
                <a:latin typeface="Thorndale" pitchFamily="18"/>
                <a:cs typeface="Tahoma" pitchFamily="2"/>
              </a:rPr>
              <a:t>chmod</a:t>
            </a:r>
            <a:r>
              <a:rPr lang="en-IN" sz="3200" dirty="0">
                <a:latin typeface="Thorndale" pitchFamily="18"/>
                <a:cs typeface="Tahoma" pitchFamily="2"/>
              </a:rPr>
              <a:t> </a:t>
            </a:r>
            <a:r>
              <a:rPr lang="en-IN" sz="3200" dirty="0" err="1">
                <a:latin typeface="Thorndale" pitchFamily="18"/>
                <a:cs typeface="Tahoma" pitchFamily="2"/>
              </a:rPr>
              <a:t>u+s</a:t>
            </a:r>
            <a:r>
              <a:rPr lang="en-IN" sz="3200" dirty="0">
                <a:latin typeface="Thorndale" pitchFamily="18"/>
                <a:cs typeface="Tahoma" pitchFamily="2"/>
              </a:rPr>
              <a:t> "/&lt;command path&gt;/command"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f</a:t>
            </a:r>
            <a:r>
              <a:rPr lang="en-IN" sz="3200" dirty="0" smtClean="0">
                <a:latin typeface="Thorndale" pitchFamily="18"/>
                <a:cs typeface="Tahoma" pitchFamily="2"/>
              </a:rPr>
              <a:t>ind </a:t>
            </a:r>
            <a:r>
              <a:rPr lang="en-IN" sz="3200" dirty="0">
                <a:latin typeface="Thorndale" pitchFamily="18"/>
                <a:cs typeface="Tahoma" pitchFamily="2"/>
              </a:rPr>
              <a:t>/ -perm -4000 -print (find all </a:t>
            </a:r>
            <a:r>
              <a:rPr lang="en-IN" sz="3200" dirty="0" err="1">
                <a:latin typeface="Thorndale" pitchFamily="18"/>
                <a:cs typeface="Tahoma" pitchFamily="2"/>
              </a:rPr>
              <a:t>setuid</a:t>
            </a:r>
            <a:r>
              <a:rPr lang="en-IN" sz="3200" dirty="0">
                <a:latin typeface="Thorndale" pitchFamily="18"/>
                <a:cs typeface="Tahoma" pitchFamily="2"/>
              </a:rPr>
              <a:t> files)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err="1"/>
              <a:t>sgid</a:t>
            </a:r>
            <a:r>
              <a:rPr lang="en-IN" dirty="0"/>
              <a:t> on commands run with group id of owner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 err="1">
                <a:latin typeface="Thorndale" pitchFamily="18"/>
                <a:cs typeface="Tahoma" pitchFamily="2"/>
              </a:rPr>
              <a:t>chmod</a:t>
            </a:r>
            <a:r>
              <a:rPr lang="en-IN" sz="3200" dirty="0">
                <a:latin typeface="Thorndale" pitchFamily="18"/>
                <a:cs typeface="Tahoma" pitchFamily="2"/>
              </a:rPr>
              <a:t> </a:t>
            </a:r>
            <a:r>
              <a:rPr lang="en-IN" sz="3200" dirty="0" err="1">
                <a:latin typeface="Thorndale" pitchFamily="18"/>
                <a:cs typeface="Tahoma" pitchFamily="2"/>
              </a:rPr>
              <a:t>g+s</a:t>
            </a:r>
            <a:r>
              <a:rPr lang="en-IN" sz="3200" dirty="0">
                <a:latin typeface="Thorndale" pitchFamily="18"/>
                <a:cs typeface="Tahoma" pitchFamily="2"/>
              </a:rPr>
              <a:t> "/&lt;path&gt;/</a:t>
            </a:r>
            <a:r>
              <a:rPr lang="en-IN" sz="3200" dirty="0" smtClean="0">
                <a:latin typeface="Thorndale" pitchFamily="18"/>
                <a:cs typeface="Tahoma" pitchFamily="2"/>
              </a:rPr>
              <a:t>command </a:t>
            </a:r>
            <a:r>
              <a:rPr lang="en-IN" sz="3200" dirty="0">
                <a:latin typeface="Thorndale" pitchFamily="18"/>
                <a:cs typeface="Tahoma" pitchFamily="2"/>
              </a:rPr>
              <a:t>binary"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Sticky bits enabled files can only be deleted by root or the owner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 err="1">
                <a:latin typeface="Thorndale" pitchFamily="18"/>
                <a:cs typeface="Tahoma" pitchFamily="2"/>
              </a:rPr>
              <a:t>chmod</a:t>
            </a:r>
            <a:r>
              <a:rPr lang="en-IN" sz="3200" dirty="0">
                <a:latin typeface="Thorndale" pitchFamily="18"/>
                <a:cs typeface="Tahoma" pitchFamily="2"/>
              </a:rPr>
              <a:t> </a:t>
            </a:r>
            <a:r>
              <a:rPr lang="en-IN" sz="3200" dirty="0" err="1">
                <a:latin typeface="Thorndale" pitchFamily="18"/>
                <a:cs typeface="Tahoma" pitchFamily="2"/>
              </a:rPr>
              <a:t>o+t</a:t>
            </a:r>
            <a:r>
              <a:rPr lang="en-IN" sz="3200" dirty="0">
                <a:latin typeface="Thorndale" pitchFamily="18"/>
                <a:cs typeface="Tahoma" pitchFamily="2"/>
              </a:rPr>
              <a:t> /&lt;path&gt;/</a:t>
            </a:r>
            <a:r>
              <a:rPr lang="en-IN" sz="3200" dirty="0" smtClean="0">
                <a:latin typeface="Thorndale" pitchFamily="18"/>
                <a:cs typeface="Tahoma" pitchFamily="2"/>
              </a:rPr>
              <a:t>directory</a:t>
            </a:r>
            <a:endParaRPr lang="en-IN" sz="3200" dirty="0"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Extended File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>
                <a:solidFill>
                  <a:srgbClr val="000000"/>
                </a:solidFill>
                <a:latin typeface="Arial" pitchFamily="18"/>
                <a:cs typeface="Arial" pitchFamily="2"/>
              </a:rPr>
              <a:t>attr / lsattr / chattr interesting uses: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>
                <a:solidFill>
                  <a:srgbClr val="000000"/>
                </a:solidFill>
                <a:latin typeface="Arial" pitchFamily="18"/>
                <a:cs typeface="Arial" pitchFamily="2"/>
              </a:rPr>
              <a:t>chattr +i = immutable (means no one, not even root can change/delete/link the file)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>
                <a:solidFill>
                  <a:srgbClr val="000000"/>
                </a:solidFill>
                <a:latin typeface="Arial" pitchFamily="18"/>
                <a:cs typeface="Arial" pitchFamily="2"/>
              </a:rPr>
              <a:t>chattr +a = make file append-only (great for logs security!)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>
                <a:solidFill>
                  <a:srgbClr val="000000"/>
                </a:solidFill>
                <a:latin typeface="Arial" pitchFamily="18"/>
                <a:cs typeface="Arial" pitchFamily="2"/>
              </a:rPr>
              <a:t>chattr +s = secure deletion for file(used for kernels, not supported by ext2, ext3 or ext4)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Advanced commands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du – disk usage in Kb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df – free space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w – combination of who, ps, uptime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free – system resources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top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cron – used for autorun, 7 fields :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minute hour dom month dow user cmd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Users/Passwords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913039"/>
            <a:ext cx="8676000" cy="4384440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/etc/passwd contains user list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/etc/shadow contains passwords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man 3 crypt shows: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1   | MD5	(22 characters)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2a  | Blowfish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5   | SHA-256	(43 characters)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6   | SHA-512	(86 characters)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Command History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history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.bash_history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!! - repeat last command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!wget – repeat the wget command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!!:p or !wget:p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To print command, and not repeat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Bash Almighty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Bourne Again SHell (Bash)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Default in most systems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Belongs to the 'sh' lineage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Very powerful &amp; very useful to administrators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And... very easy to use.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The Shell: What does the shell do?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Read and Execute commands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Built-in commands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Other commands from programs stored in some directory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Provides support for better interaction with the OS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Supports Scripting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dirty="0" smtClean="0"/>
              <a:t>Linux</a:t>
            </a:r>
            <a:endParaRPr lang="en-IN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913039"/>
            <a:ext cx="8676000" cy="3480953"/>
          </a:xfrm>
        </p:spPr>
        <p:txBody>
          <a:bodyPr>
            <a:spAutoFit/>
          </a:bodyPr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Linux is not an OS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Its a Kernel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There are </a:t>
            </a:r>
            <a:r>
              <a:rPr lang="en-IN" dirty="0" err="1"/>
              <a:t>OS'es</a:t>
            </a:r>
            <a:r>
              <a:rPr lang="en-IN" dirty="0"/>
              <a:t> based on </a:t>
            </a:r>
            <a:r>
              <a:rPr lang="en-IN" dirty="0" err="1"/>
              <a:t>linux</a:t>
            </a:r>
            <a:r>
              <a:rPr lang="en-IN" dirty="0"/>
              <a:t> kernel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Even android is based on </a:t>
            </a:r>
            <a:r>
              <a:rPr lang="en-IN" dirty="0" err="1"/>
              <a:t>linux</a:t>
            </a:r>
            <a:r>
              <a:rPr lang="en-IN" dirty="0"/>
              <a:t> </a:t>
            </a:r>
            <a:r>
              <a:rPr lang="en-IN" dirty="0" smtClean="0"/>
              <a:t>kernel</a:t>
            </a:r>
          </a:p>
          <a:p>
            <a:pPr lvl="1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smtClean="0"/>
              <a:t>android </a:t>
            </a:r>
            <a:r>
              <a:rPr lang="en-IN" dirty="0"/>
              <a:t>is </a:t>
            </a:r>
            <a:r>
              <a:rPr lang="en-IN" dirty="0" smtClean="0"/>
              <a:t>like a Malware </a:t>
            </a:r>
            <a:r>
              <a:rPr lang="en-IN" dirty="0"/>
              <a:t>base of </a:t>
            </a:r>
            <a:r>
              <a:rPr lang="en-IN" dirty="0" smtClean="0"/>
              <a:t>Linux</a:t>
            </a:r>
          </a:p>
          <a:p>
            <a:pPr lvl="1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smtClean="0">
                <a:latin typeface="Thorndale" pitchFamily="18"/>
                <a:cs typeface="Tahoma" pitchFamily="2"/>
              </a:rPr>
              <a:t>Google </a:t>
            </a:r>
            <a:r>
              <a:rPr lang="en-IN" dirty="0">
                <a:latin typeface="Thorndale" pitchFamily="18"/>
                <a:cs typeface="Tahoma" pitchFamily="2"/>
              </a:rPr>
              <a:t>succeeded in getting </a:t>
            </a:r>
            <a:r>
              <a:rPr lang="en-IN" dirty="0" smtClean="0">
                <a:latin typeface="Thorndale" pitchFamily="18"/>
                <a:cs typeface="Tahoma" pitchFamily="2"/>
              </a:rPr>
              <a:t>so much malware </a:t>
            </a:r>
            <a:r>
              <a:rPr lang="en-IN" dirty="0">
                <a:latin typeface="Thorndale" pitchFamily="18"/>
                <a:cs typeface="Tahoma" pitchFamily="2"/>
              </a:rPr>
              <a:t>to </a:t>
            </a:r>
            <a:r>
              <a:rPr lang="en-IN" dirty="0" err="1" smtClean="0">
                <a:latin typeface="Thorndale" pitchFamily="18"/>
                <a:cs typeface="Tahoma" pitchFamily="2"/>
              </a:rPr>
              <a:t>linux</a:t>
            </a:r>
            <a:endParaRPr lang="en-IN" dirty="0"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Starter tip/Basic help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913039"/>
            <a:ext cx="8676000" cy="4384440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 dirty="0">
                <a:solidFill>
                  <a:srgbClr val="000000"/>
                </a:solidFill>
                <a:latin typeface="Arial" pitchFamily="18"/>
                <a:cs typeface="Arial" pitchFamily="2"/>
              </a:rPr>
              <a:t>When in doubt: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000" dirty="0">
                <a:solidFill>
                  <a:srgbClr val="000000"/>
                </a:solidFill>
                <a:latin typeface="Arial" pitchFamily="18"/>
                <a:cs typeface="Arial" pitchFamily="2"/>
              </a:rPr>
              <a:t>consult the man pages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 dirty="0">
                <a:solidFill>
                  <a:srgbClr val="000000"/>
                </a:solidFill>
                <a:latin typeface="Arial" pitchFamily="18"/>
                <a:cs typeface="Arial" pitchFamily="2"/>
              </a:rPr>
              <a:t>find the file or program you are looking for via: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dirty="0">
                <a:solidFill>
                  <a:srgbClr val="000000"/>
                </a:solidFill>
                <a:latin typeface="Arial" pitchFamily="18"/>
                <a:cs typeface="Arial" pitchFamily="2"/>
              </a:rPr>
              <a:t>find / -name "target file"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 dirty="0">
                <a:solidFill>
                  <a:srgbClr val="000000"/>
                </a:solidFill>
                <a:latin typeface="Arial" pitchFamily="18"/>
                <a:cs typeface="Arial" pitchFamily="2"/>
              </a:rPr>
              <a:t>Program acting weird?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dirty="0">
                <a:solidFill>
                  <a:srgbClr val="000000"/>
                </a:solidFill>
                <a:latin typeface="Arial" pitchFamily="18"/>
                <a:cs typeface="Arial" pitchFamily="2"/>
              </a:rPr>
              <a:t>make sure it is the right program: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dirty="0">
                <a:solidFill>
                  <a:srgbClr val="000000"/>
                </a:solidFill>
                <a:latin typeface="Arial" pitchFamily="18"/>
                <a:cs typeface="Arial" pitchFamily="2"/>
              </a:rPr>
              <a:t>which "program”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Finding about commands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GB" sz="2800" b="1">
                <a:solidFill>
                  <a:srgbClr val="40458C"/>
                </a:solidFill>
                <a:latin typeface="Courier New" pitchFamily="49"/>
              </a:rPr>
              <a:t>type</a:t>
            </a:r>
            <a:r>
              <a:rPr lang="en-GB" sz="2800">
                <a:solidFill>
                  <a:srgbClr val="40458C"/>
                </a:solidFill>
                <a:latin typeface="Tahoma" pitchFamily="34"/>
              </a:rPr>
              <a:t> – tells you if a command is a built-in, an alias, or a program (external to the shell)‏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GB" sz="2800" b="1">
                <a:solidFill>
                  <a:srgbClr val="40458C"/>
                </a:solidFill>
                <a:latin typeface="Courier New" pitchFamily="49"/>
              </a:rPr>
              <a:t>which</a:t>
            </a:r>
            <a:r>
              <a:rPr lang="en-GB" sz="2800">
                <a:solidFill>
                  <a:srgbClr val="40458C"/>
                </a:solidFill>
                <a:latin typeface="Tahoma" pitchFamily="34"/>
              </a:rPr>
              <a:t> – tells in which directory a utility is located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GB" sz="2800" b="1">
                <a:solidFill>
                  <a:srgbClr val="40458C"/>
                </a:solidFill>
                <a:latin typeface="Courier New" pitchFamily="49"/>
              </a:rPr>
              <a:t>help</a:t>
            </a:r>
            <a:r>
              <a:rPr lang="en-GB" sz="2800">
                <a:solidFill>
                  <a:srgbClr val="40458C"/>
                </a:solidFill>
                <a:latin typeface="Tahoma" pitchFamily="34"/>
              </a:rPr>
              <a:t> – displays information about built-in commands (it is a builtin itself)‏ --help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GB" sz="2800" b="1">
                <a:solidFill>
                  <a:srgbClr val="40458C"/>
                </a:solidFill>
                <a:latin typeface="Courier New" pitchFamily="49"/>
              </a:rPr>
              <a:t>info bash</a:t>
            </a:r>
            <a:r>
              <a:rPr lang="en-GB" sz="2800">
                <a:solidFill>
                  <a:srgbClr val="40458C"/>
                </a:solidFill>
                <a:latin typeface="Tahoma" pitchFamily="34"/>
              </a:rPr>
              <a:t> – a good place to read about the BASH shell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Shell Scripting Basics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913039"/>
            <a:ext cx="8676000" cy="4470840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Pipe &amp; Redirections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STDIN (0)			</a:t>
            </a:r>
            <a:r>
              <a:rPr lang="en-IN" sz="3200" dirty="0" smtClean="0">
                <a:latin typeface="Thorndale" pitchFamily="18"/>
                <a:cs typeface="Tahoma" pitchFamily="2"/>
              </a:rPr>
              <a:t>&lt;</a:t>
            </a:r>
            <a:endParaRPr lang="en-IN" sz="3200" dirty="0">
              <a:latin typeface="Thorndale" pitchFamily="18"/>
              <a:cs typeface="Tahoma" pitchFamily="2"/>
            </a:endParaRP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200" dirty="0">
                <a:latin typeface="Thorndale" pitchFamily="18"/>
                <a:cs typeface="Tahoma" pitchFamily="2"/>
              </a:rPr>
              <a:t>mutt -s “mail sub” </a:t>
            </a:r>
            <a:r>
              <a:rPr lang="en-IN" sz="3200" dirty="0" err="1">
                <a:latin typeface="Thorndale" pitchFamily="18"/>
                <a:cs typeface="Tahoma" pitchFamily="2"/>
              </a:rPr>
              <a:t>appy</a:t>
            </a:r>
            <a:r>
              <a:rPr lang="en-IN" sz="3200" dirty="0">
                <a:latin typeface="Thorndale" pitchFamily="18"/>
                <a:cs typeface="Tahoma" pitchFamily="2"/>
              </a:rPr>
              <a:t> &lt; message.txt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STDOUT (1)		&gt;, &gt;&gt;</a:t>
            </a: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200" dirty="0" err="1">
                <a:latin typeface="Thorndale" pitchFamily="18"/>
                <a:cs typeface="Tahoma" pitchFamily="2"/>
              </a:rPr>
              <a:t>any_command</a:t>
            </a:r>
            <a:r>
              <a:rPr lang="en-IN" sz="3200" dirty="0">
                <a:latin typeface="Thorndale" pitchFamily="18"/>
                <a:cs typeface="Tahoma" pitchFamily="2"/>
              </a:rPr>
              <a:t> &gt; out.txt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STDERR (2)		2&gt;, 2&gt;&gt;</a:t>
            </a: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200" dirty="0" err="1">
                <a:latin typeface="Thorndale" pitchFamily="18"/>
                <a:cs typeface="Tahoma" pitchFamily="2"/>
              </a:rPr>
              <a:t>any_command</a:t>
            </a:r>
            <a:r>
              <a:rPr lang="en-IN" sz="3200" dirty="0">
                <a:latin typeface="Thorndale" pitchFamily="18"/>
                <a:cs typeface="Tahoma" pitchFamily="2"/>
              </a:rPr>
              <a:t> 2&gt; error.txt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|</a:t>
            </a: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200" dirty="0">
                <a:latin typeface="Thorndale" pitchFamily="18"/>
                <a:cs typeface="Tahoma" pitchFamily="2"/>
              </a:rPr>
              <a:t>echo “mail body” | mutt -s “sub” </a:t>
            </a:r>
            <a:r>
              <a:rPr lang="en-IN" sz="3200" dirty="0" err="1">
                <a:latin typeface="Thorndale" pitchFamily="18"/>
                <a:cs typeface="Tahoma" pitchFamily="2"/>
              </a:rPr>
              <a:t>appy</a:t>
            </a:r>
            <a:endParaRPr lang="en-IN" sz="3200" dirty="0"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find, ps, grep, cut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913039"/>
            <a:ext cx="8676000" cy="4926960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Finding files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find / -name log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find / -name log 2&gt; error.txt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find / -name log &gt; </a:t>
            </a:r>
            <a:r>
              <a:rPr lang="en-IN" sz="3200" dirty="0" err="1" smtClean="0">
                <a:latin typeface="Thorndale" pitchFamily="18"/>
                <a:cs typeface="Tahoma" pitchFamily="2"/>
              </a:rPr>
              <a:t>logfiles</a:t>
            </a:r>
            <a:r>
              <a:rPr lang="en-IN" sz="3200" dirty="0" smtClean="0">
                <a:latin typeface="Thorndale" pitchFamily="18"/>
                <a:cs typeface="Tahoma" pitchFamily="2"/>
              </a:rPr>
              <a:t> </a:t>
            </a:r>
            <a:r>
              <a:rPr lang="en-IN" sz="3200" dirty="0">
                <a:latin typeface="Thorndale" pitchFamily="18"/>
                <a:cs typeface="Tahoma" pitchFamily="2"/>
              </a:rPr>
              <a:t>2&gt; /dev/null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Process Management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 err="1">
                <a:latin typeface="Thorndale" pitchFamily="18"/>
                <a:cs typeface="Tahoma" pitchFamily="2"/>
              </a:rPr>
              <a:t>ps</a:t>
            </a:r>
            <a:r>
              <a:rPr lang="en-IN" sz="3200" dirty="0">
                <a:latin typeface="Thorndale" pitchFamily="18"/>
                <a:cs typeface="Tahoma" pitchFamily="2"/>
              </a:rPr>
              <a:t> -</a:t>
            </a:r>
            <a:r>
              <a:rPr lang="en-IN" sz="3200" dirty="0" err="1">
                <a:latin typeface="Thorndale" pitchFamily="18"/>
                <a:cs typeface="Tahoma" pitchFamily="2"/>
              </a:rPr>
              <a:t>ef</a:t>
            </a:r>
            <a:endParaRPr lang="en-IN" sz="3200" dirty="0">
              <a:latin typeface="Thorndale" pitchFamily="18"/>
              <a:cs typeface="Tahoma" pitchFamily="2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 err="1">
                <a:latin typeface="Thorndale" pitchFamily="18"/>
                <a:cs typeface="Tahoma" pitchFamily="2"/>
              </a:rPr>
              <a:t>ps</a:t>
            </a:r>
            <a:r>
              <a:rPr lang="en-IN" sz="3200" dirty="0">
                <a:latin typeface="Thorndale" pitchFamily="18"/>
                <a:cs typeface="Tahoma" pitchFamily="2"/>
              </a:rPr>
              <a:t> -</a:t>
            </a:r>
            <a:r>
              <a:rPr lang="en-IN" sz="3200" dirty="0" err="1">
                <a:latin typeface="Thorndale" pitchFamily="18"/>
                <a:cs typeface="Tahoma" pitchFamily="2"/>
              </a:rPr>
              <a:t>ef</a:t>
            </a:r>
            <a:r>
              <a:rPr lang="en-IN" sz="3200" dirty="0">
                <a:latin typeface="Thorndale" pitchFamily="18"/>
                <a:cs typeface="Tahoma" pitchFamily="2"/>
              </a:rPr>
              <a:t> | grep </a:t>
            </a:r>
            <a:r>
              <a:rPr lang="en-IN" sz="3200" dirty="0" err="1">
                <a:latin typeface="Thorndale" pitchFamily="18"/>
                <a:cs typeface="Tahoma" pitchFamily="2"/>
              </a:rPr>
              <a:t>ssh</a:t>
            </a:r>
            <a:endParaRPr lang="en-IN" sz="3200" dirty="0">
              <a:latin typeface="Thorndale" pitchFamily="18"/>
              <a:cs typeface="Tahoma" pitchFamily="2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Ps -</a:t>
            </a:r>
            <a:r>
              <a:rPr lang="en-IN" sz="3200" dirty="0" err="1">
                <a:latin typeface="Thorndale" pitchFamily="18"/>
                <a:cs typeface="Tahoma" pitchFamily="2"/>
              </a:rPr>
              <a:t>ef</a:t>
            </a:r>
            <a:r>
              <a:rPr lang="en-IN" sz="3200" dirty="0">
                <a:latin typeface="Thorndale" pitchFamily="18"/>
                <a:cs typeface="Tahoma" pitchFamily="2"/>
              </a:rPr>
              <a:t> | grep </a:t>
            </a:r>
            <a:r>
              <a:rPr lang="en-IN" sz="3200" dirty="0" err="1">
                <a:latin typeface="Thorndale" pitchFamily="18"/>
                <a:cs typeface="Tahoma" pitchFamily="2"/>
              </a:rPr>
              <a:t>ssh</a:t>
            </a:r>
            <a:r>
              <a:rPr lang="en-IN" sz="3200" dirty="0">
                <a:latin typeface="Thorndale" pitchFamily="18"/>
                <a:cs typeface="Tahoma" pitchFamily="2"/>
              </a:rPr>
              <a:t> | cut -d “ </a:t>
            </a:r>
            <a:r>
              <a:rPr lang="en-IN" sz="3200" dirty="0" smtClean="0">
                <a:latin typeface="Thorndale" pitchFamily="18"/>
                <a:cs typeface="Tahoma" pitchFamily="2"/>
              </a:rPr>
              <a:t>“ </a:t>
            </a:r>
            <a:r>
              <a:rPr lang="en-IN" sz="3200" dirty="0">
                <a:latin typeface="Thorndale" pitchFamily="18"/>
                <a:cs typeface="Tahoma" pitchFamily="2"/>
              </a:rPr>
              <a:t>-f1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User Management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Adding users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Adding to groups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Modifying user groups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Changing default login shell (</a:t>
            </a:r>
            <a:r>
              <a:rPr lang="en-IN" dirty="0" err="1"/>
              <a:t>chsh</a:t>
            </a:r>
            <a:r>
              <a:rPr lang="en-IN" dirty="0"/>
              <a:t> -s)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Disable root login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Enable password ageing (</a:t>
            </a:r>
            <a:r>
              <a:rPr lang="en-IN" dirty="0" err="1"/>
              <a:t>chage</a:t>
            </a:r>
            <a:r>
              <a:rPr lang="en-IN" dirty="0"/>
              <a:t> -m -M -E -W)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Service Management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913039"/>
            <a:ext cx="8676000" cy="4248855"/>
          </a:xfrm>
        </p:spPr>
        <p:txBody>
          <a:bodyPr>
            <a:spAutoFit/>
          </a:bodyPr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Using </a:t>
            </a:r>
            <a:r>
              <a:rPr lang="en-IN" dirty="0" err="1"/>
              <a:t>Netstat</a:t>
            </a:r>
            <a:r>
              <a:rPr lang="en-IN" dirty="0"/>
              <a:t> to list services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fuser 22/</a:t>
            </a:r>
            <a:r>
              <a:rPr lang="en-IN" dirty="0" err="1"/>
              <a:t>tcp</a:t>
            </a:r>
            <a:r>
              <a:rPr lang="en-IN" dirty="0"/>
              <a:t> to identify process, or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err="1"/>
              <a:t>lsof</a:t>
            </a:r>
            <a:r>
              <a:rPr lang="en-IN" dirty="0"/>
              <a:t> -i:22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Use </a:t>
            </a:r>
            <a:r>
              <a:rPr lang="en-IN" dirty="0" err="1"/>
              <a:t>ps</a:t>
            </a:r>
            <a:r>
              <a:rPr lang="en-IN" dirty="0"/>
              <a:t> for more info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Shutdown unnecessary services, disable on </a:t>
            </a:r>
            <a:r>
              <a:rPr lang="en-IN" dirty="0" err="1" smtClean="0"/>
              <a:t>startup</a:t>
            </a:r>
            <a:endParaRPr lang="en-IN" dirty="0" smtClean="0"/>
          </a:p>
          <a:p>
            <a:pPr lvl="1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smtClean="0"/>
              <a:t>update-</a:t>
            </a:r>
            <a:r>
              <a:rPr lang="en-IN" dirty="0" err="1" smtClean="0"/>
              <a:t>rc.d</a:t>
            </a:r>
            <a:r>
              <a:rPr lang="en-IN" dirty="0" smtClean="0"/>
              <a:t> service disable, apt install jobs-admin</a:t>
            </a:r>
            <a:endParaRPr lang="en-IN" dirty="0"/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Well known services with ports @ /</a:t>
            </a:r>
            <a:r>
              <a:rPr lang="en-IN" dirty="0" err="1"/>
              <a:t>etc</a:t>
            </a:r>
            <a:r>
              <a:rPr lang="en-IN" dirty="0"/>
              <a:t>/services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ssh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27903" y="1470912"/>
            <a:ext cx="8676000" cy="4511880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Secure </a:t>
            </a:r>
            <a:r>
              <a:rPr lang="en-IN" dirty="0" smtClean="0"/>
              <a:t>Shell - Encrypted </a:t>
            </a:r>
            <a:r>
              <a:rPr lang="en-IN" dirty="0"/>
              <a:t>version of telnet, secure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err="1"/>
              <a:t>ssh-keygen</a:t>
            </a:r>
            <a:r>
              <a:rPr lang="en-IN" dirty="0"/>
              <a:t> for first </a:t>
            </a:r>
            <a:r>
              <a:rPr lang="en-IN" dirty="0" smtClean="0"/>
              <a:t>use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smtClean="0"/>
              <a:t>2 methods: password based &amp; key based</a:t>
            </a:r>
          </a:p>
          <a:p>
            <a:pPr lvl="1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smtClean="0"/>
              <a:t>Copy public key to the remote server</a:t>
            </a:r>
          </a:p>
          <a:p>
            <a:pPr lvl="1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smtClean="0"/>
              <a:t>Use </a:t>
            </a:r>
            <a:r>
              <a:rPr lang="en-IN" dirty="0" err="1" smtClean="0"/>
              <a:t>ssh</a:t>
            </a:r>
            <a:r>
              <a:rPr lang="en-IN" dirty="0" smtClean="0"/>
              <a:t>-copy-id or manually add it to ~/.</a:t>
            </a:r>
            <a:r>
              <a:rPr lang="en-IN" dirty="0" err="1" smtClean="0"/>
              <a:t>ssh</a:t>
            </a:r>
            <a:r>
              <a:rPr lang="en-IN" dirty="0" smtClean="0"/>
              <a:t>/</a:t>
            </a:r>
            <a:r>
              <a:rPr lang="en-IN" dirty="0" err="1" smtClean="0"/>
              <a:t>authorized_keys</a:t>
            </a:r>
            <a:endParaRPr lang="en-IN" dirty="0" smtClean="0"/>
          </a:p>
          <a:p>
            <a:pPr lvl="1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smtClean="0"/>
              <a:t>Upon connection, server uses public key to encrypt message</a:t>
            </a:r>
          </a:p>
          <a:p>
            <a:pPr lvl="1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smtClean="0"/>
              <a:t>Client decrypts message, adds another random string of session ID, generate md5 hash &amp; send it to server.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ssh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27903" y="1470911"/>
            <a:ext cx="8676000" cy="5020323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Secure </a:t>
            </a:r>
            <a:r>
              <a:rPr lang="en-IN" dirty="0" smtClean="0"/>
              <a:t>Shell - Encrypted </a:t>
            </a:r>
            <a:r>
              <a:rPr lang="en-IN" dirty="0"/>
              <a:t>version of telnet, secure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err="1"/>
              <a:t>ssh-keygen</a:t>
            </a:r>
            <a:r>
              <a:rPr lang="en-IN" dirty="0"/>
              <a:t> for first </a:t>
            </a:r>
            <a:r>
              <a:rPr lang="en-IN" dirty="0" smtClean="0"/>
              <a:t>use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smtClean="0"/>
              <a:t>2 methods: password based &amp; key based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err="1" smtClean="0"/>
              <a:t>scp</a:t>
            </a:r>
            <a:r>
              <a:rPr lang="en-IN" dirty="0" smtClean="0"/>
              <a:t> </a:t>
            </a:r>
            <a:r>
              <a:rPr lang="en-IN" dirty="0"/>
              <a:t>for secured file copy over network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smtClean="0"/>
              <a:t>Use </a:t>
            </a:r>
            <a:r>
              <a:rPr lang="en-IN" dirty="0" err="1"/>
              <a:t>ssh</a:t>
            </a:r>
            <a:r>
              <a:rPr lang="en-IN" dirty="0"/>
              <a:t> as an encrypted proxy(</a:t>
            </a:r>
            <a:r>
              <a:rPr lang="en-IN" dirty="0" err="1"/>
              <a:t>ssh</a:t>
            </a:r>
            <a:r>
              <a:rPr lang="en-IN" dirty="0"/>
              <a:t> -D &lt;</a:t>
            </a:r>
            <a:r>
              <a:rPr lang="en-IN" dirty="0" err="1"/>
              <a:t>localport</a:t>
            </a:r>
            <a:r>
              <a:rPr lang="en-IN" dirty="0"/>
              <a:t>&gt; </a:t>
            </a:r>
            <a:r>
              <a:rPr lang="en-IN" dirty="0" err="1"/>
              <a:t>remotehost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89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-tunnel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Creating an </a:t>
            </a:r>
            <a:r>
              <a:rPr lang="en-US" dirty="0" err="1" smtClean="0"/>
              <a:t>ssh</a:t>
            </a:r>
            <a:r>
              <a:rPr lang="en-US" dirty="0" smtClean="0"/>
              <a:t> socks proxy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ssh -D 9898 -f -C -q -N -p </a:t>
            </a:r>
            <a:r>
              <a:rPr lang="pt-BR" dirty="0" smtClean="0"/>
              <a:t>&lt;port no&gt; user@server</a:t>
            </a:r>
          </a:p>
          <a:p>
            <a:pPr marL="1143000" lvl="1" indent="-457200"/>
            <a:r>
              <a:rPr lang="pt-BR" dirty="0" smtClean="0"/>
              <a:t>-D creates a SOCKS tunnel on the port number at local machine</a:t>
            </a:r>
          </a:p>
          <a:p>
            <a:pPr marL="1143000" lvl="1" indent="-457200"/>
            <a:r>
              <a:rPr lang="pt-BR" dirty="0" smtClean="0"/>
              <a:t>-f forks it to background</a:t>
            </a:r>
          </a:p>
          <a:p>
            <a:pPr marL="1143000" lvl="1" indent="-457200"/>
            <a:r>
              <a:rPr lang="pt-BR" dirty="0" smtClean="0"/>
              <a:t>-q is quiet mode</a:t>
            </a:r>
          </a:p>
          <a:p>
            <a:pPr marL="1143000" lvl="1" indent="-457200"/>
            <a:r>
              <a:rPr lang="pt-BR" dirty="0" smtClean="0"/>
              <a:t>-N disallows running of any command as long as tunnel is up</a:t>
            </a:r>
          </a:p>
        </p:txBody>
      </p:sp>
    </p:spTree>
    <p:extLst>
      <p:ext uri="{BB962C8B-B14F-4D97-AF65-F5344CB8AC3E}">
        <p14:creationId xmlns:p14="http://schemas.microsoft.com/office/powerpoint/2010/main" val="14591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Archive, Compress, Encrypt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913039"/>
            <a:ext cx="8676000" cy="4524315"/>
          </a:xfrm>
        </p:spPr>
        <p:txBody>
          <a:bodyPr>
            <a:spAutoFit/>
          </a:bodyPr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tar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Zip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err="1"/>
              <a:t>Gzip</a:t>
            </a:r>
            <a:endParaRPr lang="en-IN" dirty="0"/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err="1"/>
              <a:t>Bzip</a:t>
            </a:r>
            <a:endParaRPr lang="en-IN" dirty="0"/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err="1"/>
              <a:t>Ccrypt</a:t>
            </a:r>
            <a:endParaRPr lang="en-IN" dirty="0"/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err="1"/>
              <a:t>Gpg</a:t>
            </a:r>
            <a:r>
              <a:rPr lang="en-IN" dirty="0"/>
              <a:t> </a:t>
            </a:r>
            <a:endParaRPr lang="en-IN" dirty="0" smtClean="0"/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err="1" smtClean="0"/>
              <a:t>Truecrypt</a:t>
            </a:r>
            <a:r>
              <a:rPr lang="en-IN" dirty="0" smtClean="0"/>
              <a:t>/</a:t>
            </a:r>
            <a:r>
              <a:rPr lang="en-IN" dirty="0" err="1" smtClean="0"/>
              <a:t>Veracrypt</a:t>
            </a:r>
            <a:r>
              <a:rPr lang="en-IN" dirty="0" smtClean="0"/>
              <a:t> </a:t>
            </a:r>
            <a:r>
              <a:rPr lang="en-IN" dirty="0"/>
              <a:t>for volume encryption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The Linux FileSystem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913039"/>
            <a:ext cx="8676000" cy="5040420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 err="1"/>
              <a:t>Minix</a:t>
            </a:r>
            <a:r>
              <a:rPr lang="en-IN" dirty="0"/>
              <a:t> File System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First </a:t>
            </a:r>
            <a:r>
              <a:rPr lang="en-IN" sz="3200" dirty="0" err="1">
                <a:latin typeface="Thorndale" pitchFamily="18"/>
                <a:cs typeface="Tahoma" pitchFamily="2"/>
              </a:rPr>
              <a:t>linux</a:t>
            </a:r>
            <a:r>
              <a:rPr lang="en-IN" sz="3200" dirty="0">
                <a:latin typeface="Thorndale" pitchFamily="18"/>
                <a:cs typeface="Tahoma" pitchFamily="2"/>
              </a:rPr>
              <a:t> file system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File size limit of 64 Mb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File name limit of 14 char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dirty="0"/>
              <a:t>Ext (Extended File System)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Solved the 2 problems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Allowed 2 GB data, &amp; name </a:t>
            </a:r>
            <a:r>
              <a:rPr lang="en-IN" sz="3200" dirty="0" err="1">
                <a:latin typeface="Thorndale" pitchFamily="18"/>
                <a:cs typeface="Tahoma" pitchFamily="2"/>
              </a:rPr>
              <a:t>upto</a:t>
            </a:r>
            <a:r>
              <a:rPr lang="en-IN" sz="3200" dirty="0">
                <a:latin typeface="Thorndale" pitchFamily="18"/>
                <a:cs typeface="Tahoma" pitchFamily="2"/>
              </a:rPr>
              <a:t> 255 chars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 dirty="0">
                <a:latin typeface="Thorndale" pitchFamily="18"/>
                <a:cs typeface="Tahoma" pitchFamily="2"/>
              </a:rPr>
              <a:t>Had modification problems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Linux FS continued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913039"/>
            <a:ext cx="8676000" cy="4384440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Ext2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Solved the previous problems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Max volume size support of 2TB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But no journalling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Ext3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Journalled file system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Takes less CPU power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Adds file system growth &amp; indexing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Journalling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Keeps track of the changes that will be made before comitting it to the main File System.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In event of crash and failures, its easier to get it back online.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Files less likely to get corrupted.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Very simple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Wider Testing base.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Linux FS Continued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Ext4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Backward compatible to ext3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Extends storage limits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Performance Improvements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Supports volumes upto 1 Exbibyte = 1 million TeraBytes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File sizes upto 1TB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New block allocation algorithm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More File Systems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913039"/>
            <a:ext cx="8676000" cy="4603679"/>
          </a:xfrm>
        </p:spPr>
        <p:txBody>
          <a:bodyPr>
            <a:spAutoFit/>
          </a:bodyPr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FAT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Used in floppys and USBs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Prominent usage of an index table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Each entry contains the number of the next cluster in the file, or a marker indicating end of file.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/>
              <a:t>NTFS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Supersedes FAT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 sz="3200">
                <a:latin typeface="Thorndale" pitchFamily="18"/>
                <a:cs typeface="Tahoma" pitchFamily="2"/>
              </a:rPr>
              <a:t>Better performance, ACL &amp; journalling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/>
              <a:t>Boot Process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" y="1655999"/>
            <a:ext cx="8676000" cy="5816520"/>
          </a:xfrm>
        </p:spPr>
        <p:txBody>
          <a:bodyPr/>
          <a:lstStyle/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>
                <a:solidFill>
                  <a:srgbClr val="000000"/>
                </a:solidFill>
                <a:latin typeface="Arial" pitchFamily="18"/>
                <a:cs typeface="Arial" pitchFamily="2"/>
              </a:rPr>
              <a:t>The PC's power supply brings all the required voltages for the Motherboard and peripheral components to acceptable levels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008080"/>
              </a:buClr>
              <a:buSzPct val="75000"/>
              <a:buFont typeface="StarSymbol"/>
              <a:buChar char="–"/>
            </a:pPr>
            <a:r>
              <a:rPr lang="en-IN">
                <a:solidFill>
                  <a:srgbClr val="000000"/>
                </a:solidFill>
                <a:latin typeface="Arial" pitchFamily="18"/>
                <a:cs typeface="Arial" pitchFamily="2"/>
              </a:rPr>
              <a:t>+ &amp; - 12V lines, + and - 5.00V, and likely + &amp; - 3.30V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>
                <a:solidFill>
                  <a:srgbClr val="000000"/>
                </a:solidFill>
                <a:latin typeface="Arial" pitchFamily="18"/>
                <a:cs typeface="Arial" pitchFamily="2"/>
              </a:rPr>
              <a:t>Once a good voltage is present, the Motherboard will turn on and fans will start spinning </a:t>
            </a:r>
            <a:r>
              <a:rPr lang="en-IN" sz="1400">
                <a:solidFill>
                  <a:srgbClr val="000000"/>
                </a:solidFill>
                <a:latin typeface="Arial" pitchFamily="18"/>
                <a:cs typeface="Arial" pitchFamily="2"/>
              </a:rPr>
              <a:t>(can take half a second)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>
                <a:solidFill>
                  <a:srgbClr val="000000"/>
                </a:solidFill>
                <a:latin typeface="Arial" pitchFamily="18"/>
                <a:cs typeface="Arial" pitchFamily="2"/>
              </a:rPr>
              <a:t>The motherboard's clock pulses begin synchronizing all interactions of the peripherals</a:t>
            </a:r>
          </a:p>
          <a:p>
            <a:pPr lvl="0">
              <a:buClr>
                <a:srgbClr val="008080"/>
              </a:buClr>
              <a:buSzPct val="45000"/>
              <a:buFont typeface="StarSymbol"/>
              <a:buChar char="●"/>
            </a:pPr>
            <a:r>
              <a:rPr lang="en-IN" sz="3000">
                <a:solidFill>
                  <a:srgbClr val="000000"/>
                </a:solidFill>
                <a:latin typeface="Arial" pitchFamily="18"/>
                <a:cs typeface="Arial" pitchFamily="2"/>
              </a:rPr>
              <a:t>RAM will be clear*</a:t>
            </a:r>
          </a:p>
          <a:p>
            <a:pPr lvl="0" algn="l"/>
            <a:endParaRPr lang="en-IN" sz="3000">
              <a:solidFill>
                <a:srgbClr val="000000"/>
              </a:solidFill>
              <a:latin typeface="Arial" pitchFamily="18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yt-charg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1907</Words>
  <Application>Microsoft Office PowerPoint</Application>
  <PresentationFormat>Custom</PresentationFormat>
  <Paragraphs>322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Albany</vt:lpstr>
      <vt:lpstr>Arial</vt:lpstr>
      <vt:lpstr>Calibri</vt:lpstr>
      <vt:lpstr>Courier New</vt:lpstr>
      <vt:lpstr>DejaVu Sans</vt:lpstr>
      <vt:lpstr>Droid Sans Fallback</vt:lpstr>
      <vt:lpstr>FreeSans</vt:lpstr>
      <vt:lpstr>Liberation Sans</vt:lpstr>
      <vt:lpstr>Liberation Serif</vt:lpstr>
      <vt:lpstr>StarSymbol</vt:lpstr>
      <vt:lpstr>Tahoma</vt:lpstr>
      <vt:lpstr>Thorndale</vt:lpstr>
      <vt:lpstr>lyt-charglow</vt:lpstr>
      <vt:lpstr>PowerPoint Presentation</vt:lpstr>
      <vt:lpstr>Miss ‘Allaneous</vt:lpstr>
      <vt:lpstr>Linux</vt:lpstr>
      <vt:lpstr>The Linux FileSystem</vt:lpstr>
      <vt:lpstr>Linux FS continued</vt:lpstr>
      <vt:lpstr>Journalling</vt:lpstr>
      <vt:lpstr>Linux FS Continued</vt:lpstr>
      <vt:lpstr>More File Systems</vt:lpstr>
      <vt:lpstr>Boot Process</vt:lpstr>
      <vt:lpstr>Boot Process</vt:lpstr>
      <vt:lpstr>Boot Process</vt:lpstr>
      <vt:lpstr>Boot Process</vt:lpstr>
      <vt:lpstr>Boot Sequence (Broadly Speaking)</vt:lpstr>
      <vt:lpstr>Installation</vt:lpstr>
      <vt:lpstr>Package Management</vt:lpstr>
      <vt:lpstr>Linux commands</vt:lpstr>
      <vt:lpstr>File System</vt:lpstr>
      <vt:lpstr>File System</vt:lpstr>
      <vt:lpstr>File permissions</vt:lpstr>
      <vt:lpstr>Changing file permissions</vt:lpstr>
      <vt:lpstr>Additional permissions(NVM)</vt:lpstr>
      <vt:lpstr>Setuid, setgid, sticky bits</vt:lpstr>
      <vt:lpstr>Examples</vt:lpstr>
      <vt:lpstr>Extended File Attributes</vt:lpstr>
      <vt:lpstr>Advanced commands</vt:lpstr>
      <vt:lpstr>Users/Passwords</vt:lpstr>
      <vt:lpstr>Command History</vt:lpstr>
      <vt:lpstr>Bash Almighty</vt:lpstr>
      <vt:lpstr>The Shell: What does the shell do?</vt:lpstr>
      <vt:lpstr>Starter tip/Basic help</vt:lpstr>
      <vt:lpstr>Finding about commands</vt:lpstr>
      <vt:lpstr>Shell Scripting Basics</vt:lpstr>
      <vt:lpstr>find, ps, grep, cut</vt:lpstr>
      <vt:lpstr>User Management</vt:lpstr>
      <vt:lpstr>Service Management</vt:lpstr>
      <vt:lpstr>ssh</vt:lpstr>
      <vt:lpstr>ssh</vt:lpstr>
      <vt:lpstr>ssh-tunnel</vt:lpstr>
      <vt:lpstr>Archive, Compress, Encrypt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Appy</dc:creator>
  <cp:lastModifiedBy>APPY</cp:lastModifiedBy>
  <cp:revision>19</cp:revision>
  <dcterms:created xsi:type="dcterms:W3CDTF">2015-03-09T02:24:34Z</dcterms:created>
  <dcterms:modified xsi:type="dcterms:W3CDTF">2017-05-06T10:31:39Z</dcterms:modified>
</cp:coreProperties>
</file>