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17C6C-91B2-480D-8714-7AA0FF48AD83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653B1-C0FD-4788-B6E8-C2D986E3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9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fld id="{BC755248-8A5B-4870-8F21-E110241952B1}" type="slidenum">
              <a:rPr>
                <a:solidFill>
                  <a:prstClr val="black"/>
                </a:solidFill>
              </a:rPr>
              <a:pPr/>
              <a:t>1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33286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fld id="{176BFFCF-6C62-4269-B22C-F8513388073D}" type="slidenum">
              <a:rPr>
                <a:solidFill>
                  <a:prstClr val="black"/>
                </a:solidFill>
              </a:rPr>
              <a:pPr/>
              <a:t>10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8534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fld id="{BF2CE387-AE33-4994-9A67-630EDD8C6311}" type="slidenum">
              <a:rPr>
                <a:solidFill>
                  <a:prstClr val="black"/>
                </a:solidFill>
              </a:rPr>
              <a:pPr/>
              <a:t>11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68786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fld id="{251FD4D9-1C20-48A7-BB1A-17A8BDC0339A}" type="slidenum">
              <a:rPr>
                <a:solidFill>
                  <a:prstClr val="black"/>
                </a:solidFill>
              </a:rPr>
              <a:pPr/>
              <a:t>12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81415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fld id="{7AE58E6C-0AA4-4B78-9D38-FAF47E44E35E}" type="slidenum">
              <a:rPr>
                <a:solidFill>
                  <a:prstClr val="black"/>
                </a:solidFill>
              </a:rPr>
              <a:pPr/>
              <a:t>13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94545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fld id="{CD710689-74AD-4453-8308-FB5BD4C9D1AA}" type="slidenum">
              <a:rPr>
                <a:solidFill>
                  <a:prstClr val="black"/>
                </a:solidFill>
              </a:rPr>
              <a:pPr/>
              <a:t>14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87578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fld id="{F5C9BF0B-4C69-4AD9-B7D2-96D0FC186A36}" type="slidenum">
              <a:rPr>
                <a:solidFill>
                  <a:prstClr val="black"/>
                </a:solidFill>
              </a:rPr>
              <a:pPr/>
              <a:t>15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32971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fld id="{F4703EA7-9ABA-483D-933E-273A5C321ED7}" type="slidenum">
              <a:rPr>
                <a:solidFill>
                  <a:prstClr val="black"/>
                </a:solidFill>
              </a:rPr>
              <a:pPr/>
              <a:t>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83705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fld id="{F9609CCA-CD60-4DCA-9DB1-C567EF81B8FE}" type="slidenum">
              <a:rPr>
                <a:solidFill>
                  <a:prstClr val="black"/>
                </a:solidFill>
              </a:rPr>
              <a:pPr/>
              <a:t>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39741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fld id="{D7FC9D82-1078-46E1-BA0C-1755385B1881}" type="slidenum">
              <a:rPr>
                <a:solidFill>
                  <a:prstClr val="black"/>
                </a:solidFill>
              </a:rPr>
              <a:pPr/>
              <a:t>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72382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fld id="{1B92D285-E00A-4897-8903-0713B4B2F8AF}" type="slidenum">
              <a:rPr>
                <a:solidFill>
                  <a:prstClr val="black"/>
                </a:solidFill>
              </a:rPr>
              <a:pPr/>
              <a:t>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7275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fld id="{B479E4E3-A1BF-48DB-AFC6-78FAD9D301E3}" type="slidenum">
              <a:rPr>
                <a:solidFill>
                  <a:prstClr val="black"/>
                </a:solidFill>
              </a:rPr>
              <a:pPr/>
              <a:t>4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43103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fld id="{545FD815-8D40-4A91-86E1-8640A0885F94}" type="slidenum">
              <a:rPr>
                <a:solidFill>
                  <a:prstClr val="black"/>
                </a:solidFill>
              </a:rPr>
              <a:pPr/>
              <a:t>5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90685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fld id="{BB4108B1-C34F-4E55-B9D3-C3459EE28DD2}" type="slidenum">
              <a:rPr>
                <a:solidFill>
                  <a:prstClr val="black"/>
                </a:solidFill>
              </a:rPr>
              <a:pPr/>
              <a:t>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31518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fld id="{B069BD4E-1700-4B50-90FD-EED84319C772}" type="slidenum">
              <a:rPr>
                <a:solidFill>
                  <a:prstClr val="black"/>
                </a:solidFill>
              </a:rPr>
              <a:pPr/>
              <a:t>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33150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fld id="{7D4BCD59-6D7B-4326-A4D8-BA2A1A5862A6}" type="slidenum">
              <a:rPr>
                <a:solidFill>
                  <a:prstClr val="black"/>
                </a:solidFill>
              </a:rPr>
              <a:pPr/>
              <a:t>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05866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fld id="{72079F7A-D41F-4252-BC69-A0105BC9FC2D}" type="slidenum">
              <a:rPr>
                <a:solidFill>
                  <a:prstClr val="black"/>
                </a:solidFill>
              </a:rPr>
              <a:pPr/>
              <a:t>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4699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5461-F4E3-4369-A1BA-ACE1F92C085B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2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EFF1-635F-4206-8B2C-0E4456092D9B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19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680" y="436366"/>
            <a:ext cx="2741760" cy="5276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641" y="436366"/>
            <a:ext cx="8046719" cy="52767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4E3B-D1E8-4279-B81A-A829075BAF0D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7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361D-075C-4BC0-8EDB-BEF4078BDD36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F417-04DA-42C9-B424-60E619FB0A38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3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3360" y="1735383"/>
            <a:ext cx="5153280" cy="39776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960" y="1735383"/>
            <a:ext cx="5155201" cy="39776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F2FE-A300-46AD-8CC6-017448BB9586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6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9AB8-C6C9-4AA5-942E-B15CA147228A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37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371B-F2DB-4997-8FB7-E352811E4B51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7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0998-CDA3-4CA0-B694-75302488683C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76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6FB1-9813-4C8B-9C8A-A87CC82BE88A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66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24F6-AF4B-45B5-A59F-A92777E62C6C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609561" y="436645"/>
            <a:ext cx="10971684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83723" y="1735474"/>
            <a:ext cx="10493178" cy="3977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09561" y="5921321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en-IN" sz="127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125865" y="5921321"/>
            <a:ext cx="3864189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en-IN" sz="127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54042" y="5921321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en-IN" sz="127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fld id="{80E0719A-F4D2-42CD-95D1-BE18668B9C22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31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IN" sz="3992" b="0" i="0" u="none" strike="noStrike">
          <a:ln>
            <a:noFill/>
          </a:ln>
          <a:latin typeface="Albany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286"/>
        </a:spcAft>
        <a:tabLst/>
        <a:defRPr lang="en-IN" sz="2903" b="0" i="0" u="none" strike="noStrike">
          <a:ln>
            <a:noFill/>
          </a:ln>
          <a:latin typeface="Thorndale" pitchFamily="18"/>
          <a:cs typeface="Tahoma" pitchFamily="2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Shell Scripting Basics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60048" y="1416298"/>
            <a:ext cx="7870710" cy="4993128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Pipe &amp; Redirections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2903" dirty="0">
                <a:latin typeface="Thorndale" pitchFamily="18"/>
                <a:cs typeface="Tahoma" pitchFamily="2"/>
              </a:rPr>
              <a:t>STDIN (0)			&lt;</a:t>
            </a:r>
          </a:p>
          <a:p>
            <a:pPr marL="0" lvl="2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2903" dirty="0">
                <a:latin typeface="Thorndale" pitchFamily="18"/>
                <a:cs typeface="Tahoma" pitchFamily="2"/>
              </a:rPr>
              <a:t>mutt -s “mail sub” </a:t>
            </a:r>
            <a:r>
              <a:rPr lang="en-IN" sz="2903" dirty="0" err="1">
                <a:latin typeface="Thorndale" pitchFamily="18"/>
                <a:cs typeface="Tahoma" pitchFamily="2"/>
              </a:rPr>
              <a:t>appy</a:t>
            </a:r>
            <a:r>
              <a:rPr lang="en-IN" sz="2903" dirty="0">
                <a:latin typeface="Thorndale" pitchFamily="18"/>
                <a:cs typeface="Tahoma" pitchFamily="2"/>
              </a:rPr>
              <a:t> &lt; message.txt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2903" dirty="0">
                <a:latin typeface="Thorndale" pitchFamily="18"/>
                <a:cs typeface="Tahoma" pitchFamily="2"/>
              </a:rPr>
              <a:t>STDOUT (1)		&gt;, &gt;&gt;</a:t>
            </a:r>
          </a:p>
          <a:p>
            <a:pPr marL="0" lvl="2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2903" dirty="0" err="1">
                <a:latin typeface="Thorndale" pitchFamily="18"/>
                <a:cs typeface="Tahoma" pitchFamily="2"/>
              </a:rPr>
              <a:t>any_command</a:t>
            </a:r>
            <a:r>
              <a:rPr lang="en-IN" sz="2903" dirty="0">
                <a:latin typeface="Thorndale" pitchFamily="18"/>
                <a:cs typeface="Tahoma" pitchFamily="2"/>
              </a:rPr>
              <a:t> &gt; out.txt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2903" dirty="0">
                <a:latin typeface="Thorndale" pitchFamily="18"/>
                <a:cs typeface="Tahoma" pitchFamily="2"/>
              </a:rPr>
              <a:t>STDERR (2)		2&gt;, 2&gt;&gt;</a:t>
            </a:r>
          </a:p>
          <a:p>
            <a:pPr marL="0" lvl="2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2903" dirty="0" err="1">
                <a:latin typeface="Thorndale" pitchFamily="18"/>
                <a:cs typeface="Tahoma" pitchFamily="2"/>
              </a:rPr>
              <a:t>any_command</a:t>
            </a:r>
            <a:r>
              <a:rPr lang="en-IN" sz="2903" dirty="0">
                <a:latin typeface="Thorndale" pitchFamily="18"/>
                <a:cs typeface="Tahoma" pitchFamily="2"/>
              </a:rPr>
              <a:t> 2&gt; error.txt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2903" dirty="0">
                <a:latin typeface="Thorndale" pitchFamily="18"/>
                <a:cs typeface="Tahoma" pitchFamily="2"/>
              </a:rPr>
              <a:t>|</a:t>
            </a:r>
          </a:p>
          <a:p>
            <a:pPr marL="0" lvl="2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2903" dirty="0">
                <a:latin typeface="Thorndale" pitchFamily="18"/>
                <a:cs typeface="Tahoma" pitchFamily="2"/>
              </a:rPr>
              <a:t>echo “mail body” | mutt -s “sub” </a:t>
            </a:r>
            <a:r>
              <a:rPr lang="en-IN" sz="2903" dirty="0" err="1">
                <a:latin typeface="Thorndale" pitchFamily="18"/>
                <a:cs typeface="Tahoma" pitchFamily="2"/>
              </a:rPr>
              <a:t>appy</a:t>
            </a:r>
            <a:endParaRPr lang="en-IN" sz="2903" dirty="0">
              <a:latin typeface="Thorndale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9710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Bash Scripting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“Hello World!”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Writing the first shell script.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Several execution modes.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Bash, sh, source.</a:t>
            </a:r>
          </a:p>
          <a:p>
            <a:pPr lvl="0" algn="ctr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65625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Arguments &amp; Functions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Writing an interactive shell script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example1.sh exercise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$#, $0, $1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$HOME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$RANDOM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$BASH</a:t>
            </a:r>
          </a:p>
          <a:p>
            <a:pPr lvl="0" algn="ctr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99694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Comparison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if-</a:t>
            </a:r>
            <a:r>
              <a:rPr lang="en-IN" dirty="0" err="1"/>
              <a:t>elif</a:t>
            </a:r>
            <a:r>
              <a:rPr lang="en-IN" dirty="0"/>
              <a:t>-else-fi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case-in-</a:t>
            </a:r>
            <a:r>
              <a:rPr lang="en-IN" dirty="0" err="1"/>
              <a:t>esac</a:t>
            </a:r>
            <a:endParaRPr lang="en-IN" dirty="0"/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for-in-do-done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while-do-done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until-do-done</a:t>
            </a:r>
          </a:p>
        </p:txBody>
      </p:sp>
    </p:spTree>
    <p:extLst>
      <p:ext uri="{BB962C8B-B14F-4D97-AF65-F5344CB8AC3E}">
        <p14:creationId xmlns:p14="http://schemas.microsoft.com/office/powerpoint/2010/main" val="309088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if-elif-else-fi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IN"/>
              <a:t>if [ $name != $USER ]; then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None/>
            </a:pPr>
            <a:r>
              <a:rPr lang="en-IN" sz="2903">
                <a:latin typeface="Thorndale" pitchFamily="18"/>
                <a:cs typeface="Tahoma" pitchFamily="2"/>
              </a:rPr>
              <a:t>echo “name is not equal to username.”</a:t>
            </a:r>
          </a:p>
          <a:p>
            <a:pPr lvl="0"/>
            <a:r>
              <a:rPr lang="en-IN"/>
              <a:t>elif [ “$name” == “root” ]; then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None/>
            </a:pPr>
            <a:r>
              <a:rPr lang="en-IN" sz="2903">
                <a:latin typeface="Thorndale" pitchFamily="18"/>
                <a:cs typeface="Tahoma" pitchFamily="2"/>
              </a:rPr>
              <a:t>echo “nice name!”</a:t>
            </a:r>
          </a:p>
          <a:p>
            <a:pPr lvl="0"/>
            <a:r>
              <a:rPr lang="en-IN"/>
              <a:t>else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None/>
            </a:pPr>
            <a:r>
              <a:rPr lang="en-IN" sz="2903">
                <a:latin typeface="Thorndale" pitchFamily="18"/>
                <a:cs typeface="Tahoma" pitchFamily="2"/>
              </a:rPr>
              <a:t>echo “name is equal to username.”</a:t>
            </a:r>
          </a:p>
          <a:p>
            <a:pPr lvl="0"/>
            <a:r>
              <a:rPr lang="en-IN"/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49027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case-in-esac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IN"/>
              <a:t>case $VARIABLE in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None/>
            </a:pPr>
            <a:r>
              <a:rPr lang="en-IN" sz="2903">
                <a:latin typeface="Thorndale" pitchFamily="18"/>
                <a:cs typeface="Tahoma" pitchFamily="2"/>
              </a:rPr>
              <a:t>value1) statements;;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None/>
            </a:pPr>
            <a:r>
              <a:rPr lang="en-IN" sz="2903">
                <a:latin typeface="Thorndale" pitchFamily="18"/>
                <a:cs typeface="Tahoma" pitchFamily="2"/>
              </a:rPr>
              <a:t>value2) commands;;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None/>
            </a:pPr>
            <a:r>
              <a:rPr lang="en-IN" sz="2903">
                <a:latin typeface="Thorndale" pitchFamily="18"/>
                <a:cs typeface="Tahoma" pitchFamily="2"/>
              </a:rPr>
              <a:t>*) exit</a:t>
            </a:r>
          </a:p>
          <a:p>
            <a:pPr lvl="0"/>
            <a:r>
              <a:rPr lang="en-IN"/>
              <a:t>esac</a:t>
            </a:r>
          </a:p>
        </p:txBody>
      </p:sp>
    </p:spTree>
    <p:extLst>
      <p:ext uri="{BB962C8B-B14F-4D97-AF65-F5344CB8AC3E}">
        <p14:creationId xmlns:p14="http://schemas.microsoft.com/office/powerpoint/2010/main" val="238451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for loop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11374" y="1502293"/>
            <a:ext cx="7870710" cy="4964099"/>
          </a:xfrm>
        </p:spPr>
        <p:txBody>
          <a:bodyPr/>
          <a:lstStyle/>
          <a:p>
            <a:pPr lvl="0"/>
            <a:r>
              <a:rPr lang="en-IN"/>
              <a:t>for variable in {1..3}</a:t>
            </a:r>
          </a:p>
          <a:p>
            <a:pPr lvl="0"/>
            <a:r>
              <a:rPr lang="en-IN"/>
              <a:t>do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None/>
            </a:pPr>
            <a:r>
              <a:rPr lang="en-IN" sz="2903">
                <a:latin typeface="Thorndale" pitchFamily="18"/>
                <a:cs typeface="Tahoma" pitchFamily="2"/>
              </a:rPr>
              <a:t>echo $variable</a:t>
            </a:r>
          </a:p>
          <a:p>
            <a:pPr lvl="0"/>
            <a:r>
              <a:rPr lang="en-IN"/>
              <a:t>done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Traditional: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for ((i=1;i&lt;=3;i++))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do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None/>
            </a:pPr>
            <a:r>
              <a:rPr lang="en-IN" sz="2903">
                <a:latin typeface="Thorndale" pitchFamily="18"/>
                <a:cs typeface="Tahoma" pitchFamily="2"/>
              </a:rPr>
              <a:t>echo $i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02400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Arithmetics &amp; Arrays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11374" y="1735475"/>
            <a:ext cx="7870710" cy="4437643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Arithmetic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2903">
                <a:latin typeface="Thorndale" pitchFamily="18"/>
                <a:cs typeface="Tahoma" pitchFamily="2"/>
              </a:rPr>
              <a:t>$a+$b -ne $(a+b)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2903">
                <a:latin typeface="Thorndale" pitchFamily="18"/>
                <a:cs typeface="Tahoma" pitchFamily="2"/>
              </a:rPr>
              <a:t>$a+$b -eq $((a+b))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Arrays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2903">
                <a:latin typeface="Thorndale" pitchFamily="18"/>
                <a:cs typeface="Tahoma" pitchFamily="2"/>
              </a:rPr>
              <a:t>Declare arr=(a b b 'c c' d)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2903">
                <a:latin typeface="Thorndale" pitchFamily="18"/>
                <a:cs typeface="Tahoma" pitchFamily="2"/>
              </a:rPr>
              <a:t>Access arr[1]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2903">
                <a:latin typeface="Thorndale" pitchFamily="18"/>
                <a:cs typeface="Tahoma" pitchFamily="2"/>
              </a:rPr>
              <a:t>echo ${arr[0]}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2903">
                <a:latin typeface="Thorndale" pitchFamily="18"/>
                <a:cs typeface="Tahoma" pitchFamily="2"/>
              </a:rPr>
              <a:t>Operations ${arr[@]} or ${arr[*]}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endParaRPr lang="en-IN" sz="2903">
              <a:latin typeface="Thorndale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853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Best Practices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11374" y="1735475"/>
            <a:ext cx="7870710" cy="4665927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Use an exit code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Define usage when a script is used inappropriately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Use good naming conventions but not too long names of variables.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Use comment blocks in the beginning to mention what the code is for.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Use a lot of comments.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Use bash -x to echo commands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Use bash -n to check commands before execution.</a:t>
            </a:r>
          </a:p>
        </p:txBody>
      </p:sp>
    </p:spTree>
    <p:extLst>
      <p:ext uri="{BB962C8B-B14F-4D97-AF65-F5344CB8AC3E}">
        <p14:creationId xmlns:p14="http://schemas.microsoft.com/office/powerpoint/2010/main" val="25937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additional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Set a timestamp in history command</a:t>
            </a:r>
          </a:p>
          <a:p>
            <a:pPr marL="1079358" lvl="1" indent="-457200"/>
            <a:r>
              <a:rPr lang="en-US" dirty="0" smtClean="0"/>
              <a:t>Add </a:t>
            </a:r>
            <a:r>
              <a:rPr lang="en-US" i="1" dirty="0" smtClean="0"/>
              <a:t>export HISTTIMEFORMAT=“%d/%m/%y %T “ </a:t>
            </a:r>
            <a:r>
              <a:rPr lang="en-US" dirty="0" smtClean="0"/>
              <a:t>in </a:t>
            </a:r>
            <a:r>
              <a:rPr lang="en-US" dirty="0" err="1" smtClean="0"/>
              <a:t>bashrc</a:t>
            </a:r>
            <a:r>
              <a:rPr lang="en-US" dirty="0" smtClean="0"/>
              <a:t> or /</a:t>
            </a:r>
            <a:r>
              <a:rPr lang="en-US" dirty="0" err="1" smtClean="0"/>
              <a:t>etc</a:t>
            </a:r>
            <a:r>
              <a:rPr lang="en-US" dirty="0" smtClean="0"/>
              <a:t>/profile</a:t>
            </a:r>
            <a:endParaRPr lang="en-US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Append history when multiple tabs are open</a:t>
            </a:r>
          </a:p>
          <a:p>
            <a:pPr marL="1079358" lvl="1" indent="-457200"/>
            <a:r>
              <a:rPr lang="en-US" dirty="0" err="1"/>
              <a:t>s</a:t>
            </a:r>
            <a:r>
              <a:rPr lang="en-US" dirty="0" err="1" smtClean="0"/>
              <a:t>hopt</a:t>
            </a:r>
            <a:r>
              <a:rPr lang="en-US" dirty="0" smtClean="0"/>
              <a:t> –s </a:t>
            </a:r>
            <a:r>
              <a:rPr lang="en-US" dirty="0" err="1" smtClean="0"/>
              <a:t>histappend</a:t>
            </a:r>
            <a:endParaRPr lang="en-US" dirty="0" smtClean="0"/>
          </a:p>
          <a:p>
            <a:pPr marL="1079358" lvl="1" indent="-457200"/>
            <a:r>
              <a:rPr lang="en-US" dirty="0" smtClean="0"/>
              <a:t>PROMPT_COMMAND=`history –</a:t>
            </a:r>
            <a:r>
              <a:rPr lang="en-US" dirty="0" err="1" smtClean="0"/>
              <a:t>n;history</a:t>
            </a:r>
            <a:r>
              <a:rPr lang="en-US" dirty="0" smtClean="0"/>
              <a:t> –a` (append in real time)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 case of a mess-up, check what files were modified in last 10 min</a:t>
            </a:r>
          </a:p>
          <a:p>
            <a:pPr marL="1079358" lvl="1" indent="-457200"/>
            <a:r>
              <a:rPr lang="en-US" dirty="0" smtClean="0"/>
              <a:t>find / -</a:t>
            </a:r>
            <a:r>
              <a:rPr lang="en-US" dirty="0" err="1" smtClean="0"/>
              <a:t>fstype</a:t>
            </a:r>
            <a:r>
              <a:rPr lang="en-US" dirty="0" smtClean="0"/>
              <a:t> local –</a:t>
            </a:r>
            <a:r>
              <a:rPr lang="en-US" dirty="0" err="1" smtClean="0"/>
              <a:t>mtime</a:t>
            </a:r>
            <a:r>
              <a:rPr lang="en-US" dirty="0" smtClean="0"/>
              <a:t> 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7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Document &amp; 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&lt; is input redirection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&lt;&lt; is here document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&lt;&lt;word is a mark to end accepting input when encountered next.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Tee is another redirection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ommand | tee out.txt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Append:</a:t>
            </a:r>
          </a:p>
          <a:p>
            <a:pPr marL="1079358" lvl="1" indent="-457200"/>
            <a:r>
              <a:rPr lang="en-US" dirty="0"/>
              <a:t>c</a:t>
            </a:r>
            <a:r>
              <a:rPr lang="en-US" dirty="0" smtClean="0"/>
              <a:t>ommand | tee –a out.txt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5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find, ps, grep, cut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11374" y="1735475"/>
            <a:ext cx="7870710" cy="4469649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Finding files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2903">
                <a:latin typeface="Thorndale" pitchFamily="18"/>
                <a:cs typeface="Tahoma" pitchFamily="2"/>
              </a:rPr>
              <a:t>find / -name log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2903">
                <a:latin typeface="Thorndale" pitchFamily="18"/>
                <a:cs typeface="Tahoma" pitchFamily="2"/>
              </a:rPr>
              <a:t>find / -name log 2&gt; error.txt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2903">
                <a:latin typeface="Thorndale" pitchFamily="18"/>
                <a:cs typeface="Tahoma" pitchFamily="2"/>
              </a:rPr>
              <a:t>find / -name log &gt; logiles 2&gt; /dev/null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Process Management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2903">
                <a:latin typeface="Thorndale" pitchFamily="18"/>
                <a:cs typeface="Tahoma" pitchFamily="2"/>
              </a:rPr>
              <a:t>ps -ef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2903">
                <a:latin typeface="Thorndale" pitchFamily="18"/>
                <a:cs typeface="Tahoma" pitchFamily="2"/>
              </a:rPr>
              <a:t>ps -ef | grep ssh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2903">
                <a:latin typeface="Thorndale" pitchFamily="18"/>
                <a:cs typeface="Tahoma" pitchFamily="2"/>
              </a:rPr>
              <a:t>Ps -ef | grep ssh | cut -d “ “ -f1</a:t>
            </a:r>
          </a:p>
        </p:txBody>
      </p:sp>
    </p:spTree>
    <p:extLst>
      <p:ext uri="{BB962C8B-B14F-4D97-AF65-F5344CB8AC3E}">
        <p14:creationId xmlns:p14="http://schemas.microsoft.com/office/powerpoint/2010/main" val="13430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open several separate terminal instances inside a one single </a:t>
            </a:r>
            <a:r>
              <a:rPr lang="en-IN" dirty="0" smtClean="0"/>
              <a:t>terminal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screen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Type command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c</a:t>
            </a:r>
            <a:r>
              <a:rPr lang="en-IN" dirty="0" err="1" smtClean="0"/>
              <a:t>trl+a</a:t>
            </a:r>
            <a:r>
              <a:rPr lang="en-IN" dirty="0" smtClean="0"/>
              <a:t> followed by d to detach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</a:t>
            </a:r>
            <a:r>
              <a:rPr lang="en-IN" dirty="0" smtClean="0"/>
              <a:t>creen –r to re-attach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2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80739" y="436645"/>
            <a:ext cx="8229627" cy="869697"/>
          </a:xfrm>
        </p:spPr>
        <p:txBody>
          <a:bodyPr/>
          <a:lstStyle/>
          <a:p>
            <a:pPr lvl="0"/>
            <a:r>
              <a:rPr lang="en-IN"/>
              <a:t>Variables and Quoting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078716" y="1306342"/>
            <a:ext cx="7870710" cy="5204793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2540">
                <a:latin typeface="Calibri" pitchFamily="34"/>
              </a:rPr>
              <a:t>Define a Variable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2903">
                <a:latin typeface="Thorndale" pitchFamily="18"/>
                <a:cs typeface="Tahoma" pitchFamily="2"/>
              </a:rPr>
              <a:t>name=Ankit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2540">
                <a:latin typeface="Calibri" pitchFamily="34"/>
              </a:rPr>
              <a:t>Quoting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2903">
                <a:latin typeface="Thorndale" pitchFamily="18"/>
                <a:cs typeface="Tahoma" pitchFamily="2"/>
              </a:rPr>
              <a:t>echo “My name is $name”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2903">
                <a:latin typeface="Thorndale" pitchFamily="18"/>
                <a:cs typeface="Tahoma" pitchFamily="2"/>
              </a:rPr>
              <a:t>echo 'My name is $name'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2903">
                <a:latin typeface="Thorndale" pitchFamily="18"/>
                <a:cs typeface="Tahoma" pitchFamily="2"/>
              </a:rPr>
              <a:t>echo “My name is ${name}”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2540">
                <a:latin typeface="Calibri" pitchFamily="34"/>
              </a:rPr>
              <a:t>Back Ticks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>
                <a:latin typeface="Calibri" pitchFamily="34"/>
                <a:cs typeface="Tahoma" pitchFamily="2"/>
              </a:rPr>
              <a:t>echo “There are `wc -l /etc/passwd` number of lines in passwd file.”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>
                <a:latin typeface="Calibri" pitchFamily="34"/>
                <a:cs typeface="Tahoma" pitchFamily="2"/>
              </a:rPr>
              <a:t>echo “There are `wc -l &lt; /etc/passwd` number of lines in passwd file.”</a:t>
            </a:r>
          </a:p>
        </p:txBody>
      </p:sp>
    </p:spTree>
    <p:extLst>
      <p:ext uri="{BB962C8B-B14F-4D97-AF65-F5344CB8AC3E}">
        <p14:creationId xmlns:p14="http://schemas.microsoft.com/office/powerpoint/2010/main" val="356867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Variable substitution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Occurs in double quotes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2903">
                <a:latin typeface="Thorndale" pitchFamily="18"/>
                <a:cs typeface="Tahoma" pitchFamily="2"/>
              </a:rPr>
              <a:t>echo “My name is $name.”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endParaRPr lang="en-IN" sz="2903">
              <a:latin typeface="Thorndale" pitchFamily="18"/>
              <a:cs typeface="Tahoma" pitchFamily="2"/>
            </a:endParaRP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Does not occurs in single quotes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2903">
                <a:latin typeface="Thorndale" pitchFamily="18"/>
                <a:cs typeface="Tahoma" pitchFamily="2"/>
              </a:rPr>
              <a:t>echo 'My name is $name.”</a:t>
            </a:r>
          </a:p>
        </p:txBody>
      </p:sp>
    </p:spTree>
    <p:extLst>
      <p:ext uri="{BB962C8B-B14F-4D97-AF65-F5344CB8AC3E}">
        <p14:creationId xmlns:p14="http://schemas.microsoft.com/office/powerpoint/2010/main" val="188303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Command Substitution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11374" y="1735475"/>
            <a:ext cx="7870710" cy="4534966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GB" sz="2177">
                <a:solidFill>
                  <a:srgbClr val="40458C"/>
                </a:solidFill>
                <a:latin typeface="Tahoma" pitchFamily="34"/>
              </a:rPr>
              <a:t>Command  substitution  allows  the  output (stdout) of a command to replace the command name.  There are two forms: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None/>
            </a:pPr>
            <a:endParaRPr lang="en-GB">
              <a:solidFill>
                <a:srgbClr val="40458C"/>
              </a:solidFill>
              <a:latin typeface="Tahoma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GB">
                <a:solidFill>
                  <a:srgbClr val="40458C"/>
                </a:solidFill>
                <a:latin typeface="Tahoma" pitchFamily="34"/>
              </a:rPr>
              <a:t>The original Bourne:</a:t>
            </a:r>
          </a:p>
          <a:p>
            <a:pPr marL="0" lvl="2" indent="0" hangingPunct="0">
              <a:spcBef>
                <a:spcPts val="0"/>
              </a:spcBef>
              <a:spcAft>
                <a:spcPts val="1286"/>
              </a:spcAft>
              <a:buNone/>
            </a:pPr>
            <a:r>
              <a:rPr lang="en-GB" sz="2177">
                <a:solidFill>
                  <a:srgbClr val="40458C"/>
                </a:solidFill>
                <a:latin typeface="Courier New" pitchFamily="49"/>
              </a:rPr>
              <a:t>`command`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endParaRPr lang="en-GB">
              <a:solidFill>
                <a:srgbClr val="40458C"/>
              </a:solidFill>
              <a:latin typeface="Tahoma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GB">
                <a:solidFill>
                  <a:srgbClr val="40458C"/>
                </a:solidFill>
                <a:latin typeface="Tahoma" pitchFamily="34"/>
              </a:rPr>
              <a:t>The Bash (and Korn) extension:</a:t>
            </a:r>
          </a:p>
          <a:p>
            <a:pPr marL="0" lvl="2" indent="0" hangingPunct="0">
              <a:spcBef>
                <a:spcPts val="0"/>
              </a:spcBef>
              <a:spcAft>
                <a:spcPts val="1286"/>
              </a:spcAft>
              <a:buNone/>
            </a:pPr>
            <a:r>
              <a:rPr lang="en-GB" sz="2177">
                <a:solidFill>
                  <a:srgbClr val="40458C"/>
                </a:solidFill>
                <a:latin typeface="Courier New" pitchFamily="49"/>
              </a:rPr>
              <a:t>$(command)</a:t>
            </a:r>
          </a:p>
          <a:p>
            <a:pPr lvl="0" hangingPunct="1"/>
            <a:r>
              <a:rPr lang="en-US" sz="2540" b="1">
                <a:solidFill>
                  <a:srgbClr val="40458C"/>
                </a:solidFill>
                <a:latin typeface="Courier New" pitchFamily="49"/>
                <a:cs typeface="Courier New" pitchFamily="49"/>
              </a:rPr>
              <a:t>echo "Today is $(date '+%A %d %B %Y')"</a:t>
            </a:r>
          </a:p>
        </p:txBody>
      </p:sp>
    </p:spTree>
    <p:extLst>
      <p:ext uri="{BB962C8B-B14F-4D97-AF65-F5344CB8AC3E}">
        <p14:creationId xmlns:p14="http://schemas.microsoft.com/office/powerpoint/2010/main" val="186154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System Variables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11374" y="1735475"/>
            <a:ext cx="7870710" cy="4406618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GB" b="1">
                <a:solidFill>
                  <a:srgbClr val="40458C"/>
                </a:solidFill>
                <a:latin typeface="Courier New" pitchFamily="49"/>
              </a:rPr>
              <a:t>PWD</a:t>
            </a:r>
            <a:r>
              <a:rPr lang="en-GB">
                <a:solidFill>
                  <a:srgbClr val="40458C"/>
                </a:solidFill>
                <a:latin typeface="Tahoma" pitchFamily="34"/>
              </a:rPr>
              <a:t>  	</a:t>
            </a:r>
            <a:r>
              <a:rPr lang="en-GB" i="1">
                <a:solidFill>
                  <a:srgbClr val="40458C"/>
                </a:solidFill>
                <a:latin typeface="Tahoma" pitchFamily="34"/>
              </a:rPr>
              <a:t>current working directory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GB" b="1">
                <a:solidFill>
                  <a:srgbClr val="40458C"/>
                </a:solidFill>
                <a:latin typeface="Courier New" pitchFamily="49"/>
              </a:rPr>
              <a:t>PATH</a:t>
            </a:r>
            <a:r>
              <a:rPr lang="en-GB">
                <a:solidFill>
                  <a:srgbClr val="40458C"/>
                </a:solidFill>
                <a:latin typeface="Tahoma" pitchFamily="34"/>
              </a:rPr>
              <a:t> 	</a:t>
            </a:r>
            <a:r>
              <a:rPr lang="en-GB" i="1">
                <a:solidFill>
                  <a:srgbClr val="40458C"/>
                </a:solidFill>
                <a:latin typeface="Tahoma" pitchFamily="34"/>
              </a:rPr>
              <a:t>list of places to look for 								commands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GB" b="1">
                <a:solidFill>
                  <a:srgbClr val="40458C"/>
                </a:solidFill>
                <a:latin typeface="Courier New" pitchFamily="49"/>
              </a:rPr>
              <a:t>HOME</a:t>
            </a:r>
            <a:r>
              <a:rPr lang="en-GB">
                <a:solidFill>
                  <a:srgbClr val="40458C"/>
                </a:solidFill>
                <a:latin typeface="Tahoma" pitchFamily="34"/>
              </a:rPr>
              <a:t> 	</a:t>
            </a:r>
            <a:r>
              <a:rPr lang="en-GB" i="1">
                <a:solidFill>
                  <a:srgbClr val="40458C"/>
                </a:solidFill>
                <a:latin typeface="Tahoma" pitchFamily="34"/>
              </a:rPr>
              <a:t>home directory of user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GB" b="1">
                <a:solidFill>
                  <a:srgbClr val="40458C"/>
                </a:solidFill>
                <a:latin typeface="Courier New" pitchFamily="49"/>
              </a:rPr>
              <a:t>MAIL</a:t>
            </a:r>
            <a:r>
              <a:rPr lang="en-GB">
                <a:solidFill>
                  <a:srgbClr val="40458C"/>
                </a:solidFill>
                <a:latin typeface="Tahoma" pitchFamily="34"/>
              </a:rPr>
              <a:t> 	</a:t>
            </a:r>
            <a:r>
              <a:rPr lang="en-GB" i="1">
                <a:solidFill>
                  <a:srgbClr val="40458C"/>
                </a:solidFill>
                <a:latin typeface="Tahoma" pitchFamily="34"/>
              </a:rPr>
              <a:t>where your email is stored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GB" b="1">
                <a:solidFill>
                  <a:srgbClr val="40458C"/>
                </a:solidFill>
                <a:latin typeface="Courier New" pitchFamily="49"/>
              </a:rPr>
              <a:t>TERM</a:t>
            </a:r>
            <a:r>
              <a:rPr lang="en-GB">
                <a:solidFill>
                  <a:srgbClr val="40458C"/>
                </a:solidFill>
                <a:latin typeface="Tahoma" pitchFamily="34"/>
              </a:rPr>
              <a:t> 	</a:t>
            </a:r>
            <a:r>
              <a:rPr lang="en-GB" i="1">
                <a:solidFill>
                  <a:srgbClr val="40458C"/>
                </a:solidFill>
                <a:latin typeface="Tahoma" pitchFamily="34"/>
              </a:rPr>
              <a:t>what kind of terminal you have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GB" b="1">
                <a:solidFill>
                  <a:srgbClr val="40458C"/>
                </a:solidFill>
                <a:latin typeface="Courier New" pitchFamily="49"/>
              </a:rPr>
              <a:t>HISTFILE</a:t>
            </a:r>
            <a:r>
              <a:rPr lang="en-GB">
                <a:solidFill>
                  <a:srgbClr val="40458C"/>
                </a:solidFill>
                <a:latin typeface="Tahoma" pitchFamily="34"/>
              </a:rPr>
              <a:t> 	</a:t>
            </a:r>
            <a:r>
              <a:rPr lang="en-GB" i="1">
                <a:solidFill>
                  <a:srgbClr val="40458C"/>
                </a:solidFill>
                <a:latin typeface="Tahoma" pitchFamily="34"/>
              </a:rPr>
              <a:t>where your command 						history is saved</a:t>
            </a:r>
          </a:p>
        </p:txBody>
      </p:sp>
    </p:spTree>
    <p:extLst>
      <p:ext uri="{BB962C8B-B14F-4D97-AF65-F5344CB8AC3E}">
        <p14:creationId xmlns:p14="http://schemas.microsoft.com/office/powerpoint/2010/main" val="296408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Setting Shell Variables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11374" y="1735475"/>
            <a:ext cx="7870710" cy="4469649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GB">
                <a:solidFill>
                  <a:srgbClr val="40458C"/>
                </a:solidFill>
                <a:latin typeface="Tahoma" pitchFamily="34"/>
              </a:rPr>
              <a:t>Change the value of a shell variable with an assignment command (this is a shell </a:t>
            </a:r>
            <a:r>
              <a:rPr lang="en-GB" i="1">
                <a:solidFill>
                  <a:srgbClr val="40458C"/>
                </a:solidFill>
                <a:latin typeface="Tahoma" pitchFamily="34"/>
              </a:rPr>
              <a:t>builtin</a:t>
            </a:r>
            <a:r>
              <a:rPr lang="en-GB">
                <a:solidFill>
                  <a:srgbClr val="40458C"/>
                </a:solidFill>
                <a:latin typeface="Tahoma" pitchFamily="34"/>
              </a:rPr>
              <a:t> command):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GB" b="1">
                <a:solidFill>
                  <a:srgbClr val="40458C"/>
                </a:solidFill>
                <a:latin typeface="Courier New" pitchFamily="49"/>
              </a:rPr>
              <a:t>HOME=/etc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GB" b="1">
                <a:solidFill>
                  <a:srgbClr val="40458C"/>
                </a:solidFill>
                <a:latin typeface="Courier New" pitchFamily="49"/>
              </a:rPr>
              <a:t>PATH=/usr/bin:/usr/etc:/sbin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GB" b="1">
                <a:solidFill>
                  <a:srgbClr val="40458C"/>
                </a:solidFill>
                <a:latin typeface="Courier New" pitchFamily="49"/>
              </a:rPr>
              <a:t>NEWVAR="anything"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GB">
                <a:solidFill>
                  <a:srgbClr val="40458C"/>
                </a:solidFill>
                <a:latin typeface="Tahoma" pitchFamily="34"/>
              </a:rPr>
              <a:t>No spaces around the “=”</a:t>
            </a:r>
          </a:p>
        </p:txBody>
      </p:sp>
    </p:spTree>
    <p:extLst>
      <p:ext uri="{BB962C8B-B14F-4D97-AF65-F5344CB8AC3E}">
        <p14:creationId xmlns:p14="http://schemas.microsoft.com/office/powerpoint/2010/main" val="426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Filter Commands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11374" y="1735475"/>
            <a:ext cx="7870710" cy="4419681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sort – sort output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tee – copy output to 2 places: STDOUT &amp; file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fc – capture last cmd, send to editor, execute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uniq – show unique values in output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wc – byte, word, lines count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head – print first 10 lines of file, output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tail – print last 10 lines of file, output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less – better replacement for head, tails</a:t>
            </a:r>
          </a:p>
        </p:txBody>
      </p:sp>
    </p:spTree>
    <p:extLst>
      <p:ext uri="{BB962C8B-B14F-4D97-AF65-F5344CB8AC3E}">
        <p14:creationId xmlns:p14="http://schemas.microsoft.com/office/powerpoint/2010/main" val="50896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echo &amp; printf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>
                <a:latin typeface="Calibri" pitchFamily="34"/>
              </a:rPr>
              <a:t>echo “\ta\n\tb\n”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>
                <a:latin typeface="Calibri" pitchFamily="34"/>
              </a:rPr>
              <a:t>printf “\ta\n\tb\n”</a:t>
            </a:r>
          </a:p>
        </p:txBody>
      </p:sp>
    </p:spTree>
    <p:extLst>
      <p:ext uri="{BB962C8B-B14F-4D97-AF65-F5344CB8AC3E}">
        <p14:creationId xmlns:p14="http://schemas.microsoft.com/office/powerpoint/2010/main" val="155665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lyt-charglo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3545</TotalTime>
  <Words>763</Words>
  <Application>Microsoft Office PowerPoint</Application>
  <PresentationFormat>Widescreen</PresentationFormat>
  <Paragraphs>169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Albany</vt:lpstr>
      <vt:lpstr>Arial</vt:lpstr>
      <vt:lpstr>Calibri</vt:lpstr>
      <vt:lpstr>Courier New</vt:lpstr>
      <vt:lpstr>DejaVu Sans</vt:lpstr>
      <vt:lpstr>StarSymbol</vt:lpstr>
      <vt:lpstr>Tahoma</vt:lpstr>
      <vt:lpstr>Thorndale</vt:lpstr>
      <vt:lpstr>Times New Roman</vt:lpstr>
      <vt:lpstr>lyt-charglow</vt:lpstr>
      <vt:lpstr>Shell Scripting Basics</vt:lpstr>
      <vt:lpstr>find, ps, grep, cut</vt:lpstr>
      <vt:lpstr>Variables and Quoting</vt:lpstr>
      <vt:lpstr>Variable substitution</vt:lpstr>
      <vt:lpstr>Command Substitution</vt:lpstr>
      <vt:lpstr>System Variables</vt:lpstr>
      <vt:lpstr>Setting Shell Variables</vt:lpstr>
      <vt:lpstr>Filter Commands</vt:lpstr>
      <vt:lpstr>echo &amp; printf</vt:lpstr>
      <vt:lpstr>Bash Scripting</vt:lpstr>
      <vt:lpstr>Arguments &amp; Functions</vt:lpstr>
      <vt:lpstr>Comparison Operators</vt:lpstr>
      <vt:lpstr>if-elif-else-fi</vt:lpstr>
      <vt:lpstr>case-in-esac</vt:lpstr>
      <vt:lpstr>for loop</vt:lpstr>
      <vt:lpstr>Arithmetics &amp; Arrays</vt:lpstr>
      <vt:lpstr>Best Practices</vt:lpstr>
      <vt:lpstr>Some additional Tips</vt:lpstr>
      <vt:lpstr>Here Document &amp; tee</vt:lpstr>
      <vt:lpstr>screen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Scripting Basics</dc:title>
  <dc:creator>APPY</dc:creator>
  <cp:lastModifiedBy>APPY</cp:lastModifiedBy>
  <cp:revision>7</cp:revision>
  <dcterms:created xsi:type="dcterms:W3CDTF">2017-04-23T13:04:12Z</dcterms:created>
  <dcterms:modified xsi:type="dcterms:W3CDTF">2017-05-05T19:47:02Z</dcterms:modified>
</cp:coreProperties>
</file>