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varScale="1">
        <p:scale>
          <a:sx n="76" d="100"/>
          <a:sy n="76" d="100"/>
        </p:scale>
        <p:origin x="658"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2018/10/26</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558497878"/>
              </p:ext>
            </p:extLst>
          </p:nvPr>
        </p:nvGraphicFramePr>
        <p:xfrm>
          <a:off x="7608168" y="2896275"/>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L1 =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1.3</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"2"</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L2 = [</a:t>
                      </a:r>
                      <a:r>
                        <a:rPr lang="en-US" altLang="zh-CN" sz="2400" dirty="0">
                          <a:solidFill>
                            <a:srgbClr val="718C00"/>
                          </a:solidFill>
                          <a:latin typeface="Consolas" panose="020B0609020204030204" pitchFamily="49" charset="0"/>
                        </a:rPr>
                        <a:t>"China"</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"am"</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"another"</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"list"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print(L)</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 = [</a:t>
                      </a:r>
                      <a:r>
                        <a:rPr lang="en-US" altLang="zh-CN" sz="2400" dirty="0">
                          <a:solidFill>
                            <a:srgbClr val="718C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"love"</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"Python"</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print(L*</a:t>
                      </a:r>
                      <a:r>
                        <a:rPr lang="en-US" altLang="zh-CN" sz="2400" dirty="0">
                          <a:solidFill>
                            <a:srgbClr val="F5871F"/>
                          </a:solidFill>
                          <a:latin typeface="Consolas" panose="020B0609020204030204" pitchFamily="49" charset="0"/>
                        </a:rPr>
                        <a:t>2</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29705019"/>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dirty="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dirty="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dirty="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dirty="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rgbClr val="C00000"/>
                          </a:solidFill>
                          <a:latin typeface="微软雅黑" panose="020B0503020204020204" pitchFamily="34" charset="-122"/>
                          <a:ea typeface="微软雅黑" panose="020B0503020204020204" pitchFamily="34" charset="-122"/>
                        </a:rPr>
                        <a:t>s.append</a:t>
                      </a:r>
                      <a:r>
                        <a:rPr lang="en-US" altLang="zh-CN" sz="2400" dirty="0">
                          <a:solidFill>
                            <a:srgbClr val="C00000"/>
                          </a:solidFill>
                          <a:latin typeface="微软雅黑" panose="020B0503020204020204" pitchFamily="34" charset="-122"/>
                          <a:ea typeface="微软雅黑" panose="020B0503020204020204" pitchFamily="34" charset="-122"/>
                        </a:rPr>
                        <a:t>(x)</a:t>
                      </a:r>
                      <a:endParaRPr lang="zh-CN" altLang="en-US" sz="2400" dirty="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rgbClr val="C00000"/>
                          </a:solidFill>
                          <a:latin typeface="微软雅黑" panose="020B0503020204020204" pitchFamily="34" charset="-122"/>
                          <a:ea typeface="微软雅黑" panose="020B0503020204020204" pitchFamily="34" charset="-122"/>
                        </a:rPr>
                        <a:t>将一个数据添加到列表</a:t>
                      </a:r>
                      <a:r>
                        <a:rPr lang="en-US" altLang="zh-CN" sz="2400" dirty="0">
                          <a:solidFill>
                            <a:srgbClr val="C00000"/>
                          </a:solidFill>
                          <a:latin typeface="微软雅黑" panose="020B0503020204020204" pitchFamily="34" charset="-122"/>
                          <a:ea typeface="微软雅黑" panose="020B0503020204020204" pitchFamily="34" charset="-122"/>
                        </a:rPr>
                        <a:t>s</a:t>
                      </a:r>
                      <a:r>
                        <a:rPr lang="zh-CN" altLang="en-US" sz="2400" dirty="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s.count</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73237271"/>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7811">
                  <a:extLst>
                    <a:ext uri="{9D8B030D-6E8A-4147-A177-3AD203B41FA5}">
                      <a16:colId xmlns:a16="http://schemas.microsoft.com/office/drawing/2014/main" val="20001"/>
                    </a:ext>
                  </a:extLst>
                </a:gridCol>
                <a:gridCol w="4752528">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dirty="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err="1">
                <a:solidFill>
                  <a:schemeClr val="tx1">
                    <a:lumMod val="75000"/>
                    <a:lumOff val="25000"/>
                  </a:schemeClr>
                </a:solidFill>
                <a:latin typeface="微软雅黑" panose="020B0503020204020204" pitchFamily="34" charset="-122"/>
                <a:ea typeface="微软雅黑" panose="020B0503020204020204" pitchFamily="34" charset="-122"/>
              </a:rPr>
              <a:t>len</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nums</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300</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200</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500</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400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E908C"/>
                          </a:solidFill>
                          <a:latin typeface="Consolas" panose="020B0609020204030204" pitchFamily="49" charset="0"/>
                        </a:rPr>
                        <a:t># </a:t>
                      </a:r>
                      <a:r>
                        <a:rPr lang="zh-CN" altLang="en-US" sz="2400" dirty="0">
                          <a:solidFill>
                            <a:srgbClr val="8E908C"/>
                          </a:solidFill>
                          <a:latin typeface="Consolas" panose="020B0609020204030204" pitchFamily="49" charset="0"/>
                        </a:rPr>
                        <a:t>数列长度</a:t>
                      </a:r>
                      <a:r>
                        <a:rPr lang="zh-CN" altLang="en-US"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a:t>
                      </a:r>
                      <a:r>
                        <a:rPr lang="en-US" altLang="zh-CN" sz="2400" dirty="0" err="1">
                          <a:solidFill>
                            <a:srgbClr val="000000"/>
                          </a:solidFill>
                          <a:latin typeface="Consolas" panose="020B0609020204030204" pitchFamily="49" charset="0"/>
                        </a:rPr>
                        <a:t>len</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nums</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E908C"/>
                          </a:solidFill>
                          <a:latin typeface="Consolas" panose="020B0609020204030204" pitchFamily="49" charset="0"/>
                        </a:rPr>
                        <a:t># </a:t>
                      </a:r>
                      <a:r>
                        <a:rPr lang="zh-CN" altLang="en-US" sz="2400" dirty="0">
                          <a:solidFill>
                            <a:srgbClr val="8E908C"/>
                          </a:solidFill>
                          <a:latin typeface="Consolas" panose="020B0609020204030204" pitchFamily="49" charset="0"/>
                        </a:rPr>
                        <a:t>数列最大值</a:t>
                      </a:r>
                      <a:r>
                        <a:rPr lang="zh-CN" altLang="en-US"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print(max(</a:t>
                      </a:r>
                      <a:r>
                        <a:rPr lang="en-US" altLang="zh-CN" sz="2400" dirty="0" err="1">
                          <a:solidFill>
                            <a:srgbClr val="000000"/>
                          </a:solidFill>
                          <a:latin typeface="Consolas" panose="020B0609020204030204" pitchFamily="49" charset="0"/>
                        </a:rPr>
                        <a:t>nums</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E908C"/>
                          </a:solidFill>
                          <a:latin typeface="Consolas" panose="020B0609020204030204" pitchFamily="49" charset="0"/>
                        </a:rPr>
                        <a:t># </a:t>
                      </a:r>
                      <a:r>
                        <a:rPr lang="zh-CN" altLang="en-US" sz="2400" dirty="0">
                          <a:solidFill>
                            <a:srgbClr val="8E908C"/>
                          </a:solidFill>
                          <a:latin typeface="Consolas" panose="020B0609020204030204" pitchFamily="49" charset="0"/>
                        </a:rPr>
                        <a:t>数列最小值</a:t>
                      </a:r>
                      <a:r>
                        <a:rPr lang="zh-CN" altLang="en-US"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print(min(</a:t>
                      </a:r>
                      <a:r>
                        <a:rPr lang="en-US" altLang="zh-CN" sz="2400" dirty="0" err="1">
                          <a:solidFill>
                            <a:srgbClr val="000000"/>
                          </a:solidFill>
                          <a:latin typeface="Consolas" panose="020B0609020204030204" pitchFamily="49" charset="0"/>
                        </a:rPr>
                        <a:t>nums</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dirty="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nums</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3</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2</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4</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a:t>
                      </a:r>
                      <a:r>
                        <a:rPr lang="en-US" altLang="zh-CN" sz="2400" dirty="0" err="1">
                          <a:solidFill>
                            <a:srgbClr val="000000"/>
                          </a:solidFill>
                          <a:latin typeface="Consolas" panose="020B0609020204030204" pitchFamily="49" charset="0"/>
                        </a:rPr>
                        <a:t>nums</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dirty="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dirty="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s = input(</a:t>
                      </a:r>
                      <a:r>
                        <a:rPr lang="en-US" altLang="zh-CN" sz="2400" dirty="0">
                          <a:solidFill>
                            <a:srgbClr val="718C00"/>
                          </a:solidFill>
                          <a:latin typeface="Consolas" panose="020B0609020204030204" pitchFamily="49" charset="0"/>
                        </a:rPr>
                        <a:t>"Enter:"</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s = s + </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err="1">
                          <a:solidFill>
                            <a:srgbClr val="C00000"/>
                          </a:solidFill>
                          <a:latin typeface="Consolas" panose="020B0609020204030204" pitchFamily="49" charset="0"/>
                          <a:ea typeface="微软雅黑" panose="020B0503020204020204" pitchFamily="34" charset="-122"/>
                          <a:cs typeface="+mn-cs"/>
                        </a:rPr>
                        <a:t>TypeError</a:t>
                      </a:r>
                      <a:r>
                        <a:rPr lang="en-US" altLang="zh-CN" sz="2400" b="0" i="1" kern="1200" dirty="0">
                          <a:solidFill>
                            <a:srgbClr val="C00000"/>
                          </a:solidFill>
                          <a:latin typeface="Consolas" panose="020B0609020204030204" pitchFamily="49" charset="0"/>
                          <a:ea typeface="微软雅黑" panose="020B0503020204020204" pitchFamily="34" charset="-122"/>
                          <a:cs typeface="+mn-cs"/>
                        </a:rPr>
                        <a:t>: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8197</TotalTime>
  <Words>5726</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黑体</vt:lpstr>
      <vt:lpstr>楷体_GB2312</vt:lpstr>
      <vt:lpstr>宋体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潘 伟昊</cp:lastModifiedBy>
  <cp:revision>769</cp:revision>
  <dcterms:created xsi:type="dcterms:W3CDTF">2007-10-21T01:27:31Z</dcterms:created>
  <dcterms:modified xsi:type="dcterms:W3CDTF">2018-10-26T01:29:32Z</dcterms:modified>
  <cp:category/>
</cp:coreProperties>
</file>