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60" r:id="rId5"/>
    <p:sldId id="262" r:id="rId6"/>
    <p:sldId id="263" r:id="rId7"/>
    <p:sldId id="264" r:id="rId8"/>
    <p:sldId id="265" r:id="rId9"/>
    <p:sldId id="266" r:id="rId10"/>
    <p:sldId id="267" r:id="rId11"/>
    <p:sldId id="269" r:id="rId12"/>
    <p:sldId id="270" r:id="rId13"/>
    <p:sldId id="275" r:id="rId14"/>
    <p:sldId id="259" r:id="rId15"/>
    <p:sldId id="261" r:id="rId16"/>
    <p:sldId id="278" r:id="rId17"/>
    <p:sldId id="279" r:id="rId18"/>
    <p:sldId id="280" r:id="rId19"/>
    <p:sldId id="281" r:id="rId20"/>
    <p:sldId id="283" r:id="rId21"/>
    <p:sldId id="282" r:id="rId22"/>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ltLang="en-US"/>
              <a:t>See Mips Run </a:t>
            </a:r>
            <a:endParaRPr lang="en-US" altLang="en-US"/>
          </a:p>
        </p:txBody>
      </p:sp>
      <p:sp>
        <p:nvSpPr>
          <p:cNvPr id="3" name="Subtitle 2"/>
          <p:cNvSpPr>
            <a:spLocks noGrp="1"/>
          </p:cNvSpPr>
          <p:nvPr>
            <p:ph type="subTitle" idx="1"/>
          </p:nvPr>
        </p:nvSpPr>
        <p:spPr/>
        <p:txBody>
          <a:bodyPr/>
          <a:p>
            <a:r>
              <a:rPr lang="en-US" altLang="en-US"/>
              <a:t>附录A&amp;B</a:t>
            </a:r>
            <a:endParaRPr lang="en-US" altLang="en-US"/>
          </a:p>
          <a:p>
            <a:r>
              <a:rPr lang="en-US" altLang="en-US"/>
              <a:t>报告人：黄科乐</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用户级的动态线程创建--fork指令</a:t>
            </a:r>
            <a:endParaRPr lang="en-US" altLang="en-US"/>
          </a:p>
        </p:txBody>
      </p:sp>
      <p:sp>
        <p:nvSpPr>
          <p:cNvPr id="3" name="Content Placeholder 2"/>
          <p:cNvSpPr>
            <a:spLocks noGrp="1"/>
          </p:cNvSpPr>
          <p:nvPr>
            <p:ph idx="1"/>
          </p:nvPr>
        </p:nvSpPr>
        <p:spPr/>
        <p:txBody>
          <a:bodyPr/>
          <a:p>
            <a:r>
              <a:rPr lang="en-US" altLang="en-US"/>
              <a:t>在串行算法中探索并行处理方式：比如在一个循环中，奇数与偶数迭代分别用两个线程运行。</a:t>
            </a:r>
            <a:endParaRPr lang="en-US" altLang="en-US"/>
          </a:p>
          <a:p>
            <a:r>
              <a:rPr lang="en-US" altLang="en-US"/>
              <a:t>一个有效创建新线程的机制：</a:t>
            </a:r>
            <a:endParaRPr lang="en-US" altLang="en-US"/>
          </a:p>
          <a:p>
            <a:pPr lvl="1"/>
            <a:r>
              <a:rPr lang="en-US" altLang="en-US"/>
              <a:t>fork d, s, t start a thread on a read-to-fork TC，从s指向的指令处执行，t是父进程，d是子进程。</a:t>
            </a:r>
            <a:endParaRPr lang="en-US" altLang="en-US"/>
          </a:p>
          <a:p>
            <a:pPr lvl="1"/>
            <a:r>
              <a:rPr lang="en-US" altLang="en-US"/>
              <a:t>OS通过维护一个缓冲池（包括read-to-fork和空闲TC，用标志位TCStatus(DA)区分），当新线程完成任务，就用yield $0指令将之归还至缓冲池。</a:t>
            </a:r>
            <a:endParaRPr lang="en-US" altLang="en-US"/>
          </a:p>
          <a:p>
            <a:pPr lvl="1"/>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49935"/>
            <a:ext cx="4210685" cy="781685"/>
          </a:xfrm>
        </p:spPr>
        <p:txBody>
          <a:bodyPr/>
          <a:p>
            <a:r>
              <a:rPr lang="en-US" altLang="en-US" sz="3600"/>
              <a:t>MT在实际中的应用</a:t>
            </a:r>
            <a:endParaRPr lang="en-US" altLang="en-US" sz="3600"/>
          </a:p>
        </p:txBody>
      </p:sp>
      <p:sp>
        <p:nvSpPr>
          <p:cNvPr id="3" name="Content Placeholder 2"/>
          <p:cNvSpPr>
            <a:spLocks noGrp="1"/>
          </p:cNvSpPr>
          <p:nvPr>
            <p:ph idx="1"/>
          </p:nvPr>
        </p:nvSpPr>
        <p:spPr>
          <a:xfrm>
            <a:off x="838200" y="1737995"/>
            <a:ext cx="10515600" cy="2936875"/>
          </a:xfrm>
        </p:spPr>
        <p:txBody>
          <a:bodyPr/>
          <a:p>
            <a:r>
              <a:rPr lang="en-US" altLang="en-US"/>
              <a:t>两种开发使用MIPS MT的方式：</a:t>
            </a:r>
            <a:endParaRPr lang="en-US" altLang="en-US"/>
          </a:p>
          <a:p>
            <a:pPr lvl="1"/>
            <a:r>
              <a:rPr lang="en-US" altLang="en-US"/>
              <a:t>1、力求探索用优化的SMP OS代码给多线程负载提供更有效的服务。</a:t>
            </a:r>
            <a:endParaRPr lang="en-US" altLang="en-US"/>
          </a:p>
          <a:p>
            <a:pPr lvl="2"/>
            <a:r>
              <a:rPr lang="en-US" altLang="en-US"/>
              <a:t>SMP系统需要锁和信号量机制（ll/sc），34-K族硬件保留了这个机制。</a:t>
            </a:r>
            <a:endParaRPr lang="en-US" altLang="en-US"/>
          </a:p>
          <a:p>
            <a:pPr lvl="2"/>
            <a:r>
              <a:rPr lang="en-US" altLang="en-US"/>
              <a:t>如果TC在不同的VPE中，做SMP移植是比较简单的。但是MIPS技术证明对在同一个VPE中运行的TC也可以移植，而且性能损耗不大。</a:t>
            </a:r>
            <a:endParaRPr lang="en-US" altLang="en-US"/>
          </a:p>
          <a:p>
            <a:pPr lvl="1"/>
            <a:endParaRPr lang="en-US" altLang="en-US"/>
          </a:p>
          <a:p>
            <a:pPr lvl="2"/>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252855"/>
            <a:ext cx="10515600" cy="5213985"/>
          </a:xfrm>
        </p:spPr>
        <p:txBody>
          <a:bodyPr>
            <a:noAutofit/>
          </a:bodyPr>
          <a:p>
            <a:pPr lvl="1" fontAlgn="auto">
              <a:lnSpc>
                <a:spcPct val="100000"/>
              </a:lnSpc>
            </a:pPr>
            <a:r>
              <a:rPr lang="en-US" altLang="en-US" sz="2000">
                <a:sym typeface="+mn-ea"/>
              </a:rPr>
              <a:t>2、另一种力求在OS底层为新颖的应用提供超响应（实时）的环境</a:t>
            </a:r>
            <a:endParaRPr lang="en-US" altLang="en-US" sz="2000"/>
          </a:p>
          <a:p>
            <a:pPr lvl="2" fontAlgn="auto">
              <a:lnSpc>
                <a:spcPct val="100000"/>
              </a:lnSpc>
            </a:pPr>
            <a:r>
              <a:rPr lang="en-US" altLang="en-US">
                <a:sym typeface="+mn-ea"/>
              </a:rPr>
              <a:t>用特定的TC来提供接近硬件的性能，它的反应时间独立与任何OS中运行的TC，这样的系统提供了两个好处：便捷的编程环境；立即响应使得底层硬件简单化。</a:t>
            </a:r>
            <a:endParaRPr lang="en-US" altLang="en-US"/>
          </a:p>
          <a:p>
            <a:pPr lvl="2" fontAlgn="auto">
              <a:lnSpc>
                <a:spcPct val="100000"/>
              </a:lnSpc>
            </a:pPr>
            <a:r>
              <a:rPr lang="en-US" altLang="en-US">
                <a:sym typeface="+mn-ea"/>
              </a:rPr>
              <a:t>高效的同步机制：</a:t>
            </a:r>
            <a:endParaRPr lang="en-US" altLang="en-US"/>
          </a:p>
          <a:p>
            <a:pPr lvl="2" fontAlgn="auto">
              <a:lnSpc>
                <a:spcPct val="100000"/>
              </a:lnSpc>
            </a:pPr>
            <a:r>
              <a:rPr lang="en-US" altLang="en-US">
                <a:sym typeface="+mn-ea"/>
              </a:rPr>
              <a:t>信号让与（yield-on-signal）和门控存储（gated storage）。</a:t>
            </a:r>
            <a:endParaRPr lang="en-US" altLang="en-US"/>
          </a:p>
          <a:p>
            <a:pPr lvl="3" fontAlgn="auto">
              <a:lnSpc>
                <a:spcPct val="100000"/>
              </a:lnSpc>
            </a:pPr>
            <a:r>
              <a:rPr lang="en-US" altLang="en-US" sz="2000">
                <a:sym typeface="+mn-ea"/>
              </a:rPr>
              <a:t>yield提供了让线程等待硬件事件的方式，硬件事件根据CPU取样到的外部信号的有效性来定义。34-k CPU可以取样任意15个外部信号，根据之前输入到参数寄存器的值来决定哪个信号有效，有效时，在一条yield指令上等候的线程立即开始执行。</a:t>
            </a:r>
            <a:endParaRPr lang="en-US" altLang="en-US" sz="2000"/>
          </a:p>
          <a:p>
            <a:pPr lvl="3" fontAlgn="auto">
              <a:lnSpc>
                <a:spcPct val="100000"/>
              </a:lnSpc>
            </a:pPr>
            <a:r>
              <a:rPr lang="en-US" altLang="en-US" sz="2000">
                <a:sym typeface="+mn-ea"/>
              </a:rPr>
              <a:t>门控存储器：可传输数据&amp;在线程之间有用的同步机制。MIPS MT定义为一个特殊的物理地址区域，一个读写“gs”的线程会阻塞在load或store指令上直到数据传输完毕，一个未完成的操作可以终止（每一个等待的线程都会接受到一个异常）。这种接口适用于高速数据流会被错误或者结束条件中断的硬件接口。</a:t>
            </a:r>
            <a:endParaRPr lang="en-US" altLang="en-US" sz="2000">
              <a:sym typeface="+mn-ea"/>
            </a:endParaRPr>
          </a:p>
          <a:p>
            <a:pPr lvl="3" fontAlgn="auto">
              <a:lnSpc>
                <a:spcPct val="100000"/>
              </a:lnSpc>
            </a:pPr>
            <a:r>
              <a:rPr lang="en-US" altLang="en-US" sz="2000">
                <a:sym typeface="+mn-ea"/>
              </a:rPr>
              <a:t>34-k CPU也支持门控存储器系统ITC（线程间通信存储器）：用“empty/full”或者短FIFOs提供软件-软件通信。</a:t>
            </a:r>
            <a:endParaRPr lang="en-US" altLang="en-US" sz="200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t>Appendix B-Other Optional Extentions to the MIPS Instructions Set</a:t>
            </a:r>
            <a:endParaRPr lang="en-US" altLang="en-US"/>
          </a:p>
        </p:txBody>
      </p:sp>
      <p:sp>
        <p:nvSpPr>
          <p:cNvPr id="3" name="Content Placeholder 2"/>
          <p:cNvSpPr>
            <a:spLocks noGrp="1"/>
          </p:cNvSpPr>
          <p:nvPr>
            <p:ph idx="1"/>
          </p:nvPr>
        </p:nvSpPr>
        <p:spPr/>
        <p:txBody>
          <a:bodyPr/>
          <a:p>
            <a:r>
              <a:rPr lang="en-US" altLang="en-US" sz="4400"/>
              <a:t>B.1 MIPS16和MIPS16e ASE</a:t>
            </a:r>
            <a:endParaRPr lang="en-US" altLang="en-US" sz="4400"/>
          </a:p>
          <a:p>
            <a:pPr lvl="1"/>
            <a:r>
              <a:rPr lang="en-US" altLang="en-US" sz="3600"/>
              <a:t>B.1.1 MIPS16 ASE中的特殊编码格式和指令</a:t>
            </a:r>
            <a:endParaRPr lang="en-US" altLang="en-US" sz="3600"/>
          </a:p>
          <a:p>
            <a:pPr lvl="1"/>
            <a:r>
              <a:rPr lang="en-US" altLang="en-US" sz="3600"/>
              <a:t>B.1.2 对MIPS16 ASE的评价</a:t>
            </a:r>
            <a:endParaRPr lang="en-US" altLang="en-US" sz="4000"/>
          </a:p>
          <a:p>
            <a:pPr lvl="0"/>
            <a:r>
              <a:rPr lang="en-US" altLang="en-US" sz="4400"/>
              <a:t>B.2 MIPS DSP ASE</a:t>
            </a:r>
            <a:endParaRPr lang="en-US" altLang="en-US" sz="4400"/>
          </a:p>
          <a:p>
            <a:pPr lvl="0"/>
            <a:r>
              <a:rPr lang="en-US" altLang="en-US" sz="4400"/>
              <a:t>B.3 MDMX ASE</a:t>
            </a:r>
            <a:endParaRPr lang="en-US" altLang="en-US"/>
          </a:p>
          <a:p>
            <a:pPr lvl="0"/>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MIPS16和MIPS16e ASE</a:t>
            </a:r>
            <a:endParaRPr lang="en-US"/>
          </a:p>
        </p:txBody>
      </p:sp>
      <p:sp>
        <p:nvSpPr>
          <p:cNvPr id="3" name="Content Placeholder 2"/>
          <p:cNvSpPr>
            <a:spLocks noGrp="1"/>
          </p:cNvSpPr>
          <p:nvPr>
            <p:ph idx="1"/>
          </p:nvPr>
        </p:nvSpPr>
        <p:spPr/>
        <p:txBody>
          <a:bodyPr>
            <a:normAutofit lnSpcReduction="10000"/>
          </a:bodyPr>
          <a:p>
            <a:r>
              <a:rPr lang="" altLang="en-US"/>
              <a:t>MIPS16是一种可选指令集拓展，可以减少30%-40%二进制代码量，MIPS16e是前者的增强版，MIPS16的目标是主要关注代码量大小和低成本的系统。很多公司都支持MIPS16。</a:t>
            </a:r>
            <a:endParaRPr lang="" altLang="en-US"/>
          </a:p>
          <a:p>
            <a:r>
              <a:rPr lang="" altLang="en-US"/>
              <a:t>MIPS16增加了可以对固定16位大小指令译码的模式，大多数拓展为常规MIPS32/64位指令，这是一种相当受限的子集。解决的诀窍是用充足的子集来有效地编码足够的程序来对整体的程序有一个充分的影响。</a:t>
            </a:r>
            <a:endParaRPr lang="" altLang="en-US"/>
          </a:p>
          <a:p>
            <a:r>
              <a:rPr lang="" altLang="en-US"/>
              <a:t>MIPS16并不足以成为一个独立的指令集，没有CPU控制指令和浮点运算指令，MIPS16 CPU是一个真正的MIPS CPU，从而可以混合运行MIPS16和常规MIPS指令，任何一个函数调用或者跳转寄存器指令可以改变运行模式。</a:t>
            </a:r>
            <a:endParaRPr lang=""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 altLang="en-US"/>
              <a:t>用最低有效位来编码运行模式是很方便和高效的，MIPS16是偶数位对齐的，所以对于指令指针而言位0无效，从而每跳转到奇数地址时运行MIPS16指令，而偶数位则运行常规MIPS指令。MIPS子程序调用指令jal的目标地址总是字对齐的，因而引入了新指令jalx（隐藏了指令中的模式转换）。</a:t>
            </a:r>
            <a:endParaRPr lang="" altLang="en-US"/>
          </a:p>
          <a:p>
            <a:r>
              <a:rPr lang="" altLang="en-US"/>
              <a:t>指令压缩：大多数指令只分配了3位来选择寄存器，只有8个通用寄存器可以自由访问，16位常数域也被压缩成了5位，许多MIPS指令只指定2个寄存器而非3个。</a:t>
            </a:r>
            <a:endParaRPr lang="" altLang="en-US"/>
          </a:p>
          <a:p>
            <a:endParaRPr lang=""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MIPS16 ASE中的特殊编码格式和指令</a:t>
            </a:r>
            <a:endParaRPr lang="en-US"/>
          </a:p>
        </p:txBody>
      </p:sp>
      <p:sp>
        <p:nvSpPr>
          <p:cNvPr id="3" name="Content Placeholder 2"/>
          <p:cNvSpPr>
            <a:spLocks noGrp="1"/>
          </p:cNvSpPr>
          <p:nvPr>
            <p:ph idx="1"/>
          </p:nvPr>
        </p:nvSpPr>
        <p:spPr/>
        <p:txBody>
          <a:bodyPr/>
          <a:p>
            <a:r>
              <a:rPr lang="" altLang="en-US"/>
              <a:t>两种特殊的增大程序的缺点：5位的立即数域不足以构造常量，在load/store操作中也没有足够的寻址范围。</a:t>
            </a:r>
            <a:endParaRPr lang="" altLang="en-US"/>
          </a:p>
          <a:p>
            <a:r>
              <a:rPr lang="" altLang="en-US"/>
              <a:t>三条新增指令和一种特别约定：</a:t>
            </a:r>
            <a:endParaRPr lang="" altLang="en-US"/>
          </a:p>
          <a:p>
            <a:pPr lvl="1"/>
            <a:r>
              <a:rPr lang="" altLang="en-US"/>
              <a:t>extend 5位的操作码和11位的域，可以和之后的立即数域串联起来以构成16位的立即数域。</a:t>
            </a:r>
            <a:endParaRPr lang="" altLang="en-US"/>
          </a:p>
          <a:p>
            <a:pPr lvl="1"/>
            <a:r>
              <a:rPr lang="" altLang="en-US"/>
              <a:t>加载常量对于MIPS16来说是一个巨大的负担，把常量放在内存中读取会快一点，MIPS16增加了相对PC的加载操作，将常量嵌在代码段中（典型做法是放在函数开头之前），MIPS没有相对PC寻址的数据操作。</a:t>
            </a:r>
            <a:endParaRPr lang="" altLang="en-US"/>
          </a:p>
          <a:p>
            <a:pPr lvl="1"/>
            <a:r>
              <a:rPr lang="" altLang="en-US"/>
              <a:t>许多MIPS的load/store操作是直接放在栈帧里，$29/sp可能是最常用的基址寄存器，MIPS16定义了一组隐式使用sp的指令，允许我们把函数的栈帧引用地址也编码进去而不需要一个单独的寄存器域。</a:t>
            </a:r>
            <a:endParaRPr lang=""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对MIPS16 ASE的评价</a:t>
            </a:r>
            <a:endParaRPr lang="en-US"/>
          </a:p>
        </p:txBody>
      </p:sp>
      <p:sp>
        <p:nvSpPr>
          <p:cNvPr id="3" name="Content Placeholder 2"/>
          <p:cNvSpPr>
            <a:spLocks noGrp="1"/>
          </p:cNvSpPr>
          <p:nvPr>
            <p:ph idx="1"/>
          </p:nvPr>
        </p:nvSpPr>
        <p:spPr/>
        <p:txBody>
          <a:bodyPr/>
          <a:p>
            <a:r>
              <a:rPr lang="" altLang="en-US"/>
              <a:t>MIPS16不适合用来汇编程序编程，这是为汇编器准备的。大多数使用MIPS16模式编译的代码都会缩小到MIPS模式编译的60%-70%，这比32位的CISC体系结构的代码更为紧凑，跟ARM的Thumb代码差不多，和纯16位CPU相比有一定竞争力。</a:t>
            </a:r>
            <a:endParaRPr lang="" altLang="en-US"/>
          </a:p>
          <a:p>
            <a:r>
              <a:rPr lang="" altLang="en-US"/>
              <a:t>然而，MIPS16程序可能会比MIPS编译时多出40-50%的指令，这意味着在CPU核上运行一个程序会多用40-50%的时钟周期。较小的MIPS16程序需要较低的带宽来取指令，从而降低高速缓存缺失率。在两者很小的时候，MIPS16将会缩小与MIPS的速度差距。</a:t>
            </a:r>
            <a:endParaRPr lang=""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 altLang="en-US"/>
              <a:t>在应用范围的高端，MIPS16将会与软件压缩技术展开竞争。</a:t>
            </a:r>
            <a:endParaRPr lang="" altLang="en-US"/>
          </a:p>
          <a:p>
            <a:r>
              <a:rPr lang="" altLang="en-US"/>
              <a:t>还有一种趋势，就是使用如Java这样的解释语言来写对时间要求不高大块程序，而在对时间要求很高的地方用机器自身的ISA写。</a:t>
            </a:r>
            <a:endParaRPr lang=""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MDMX ASE</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Appendix A-MIPS Multithreading</a:t>
            </a:r>
            <a:endParaRPr lang="en-US" altLang="en-US"/>
          </a:p>
        </p:txBody>
      </p:sp>
      <p:sp>
        <p:nvSpPr>
          <p:cNvPr id="3" name="Content Placeholder 2"/>
          <p:cNvSpPr>
            <a:spLocks noGrp="1"/>
          </p:cNvSpPr>
          <p:nvPr>
            <p:ph idx="1"/>
          </p:nvPr>
        </p:nvSpPr>
        <p:spPr/>
        <p:txBody>
          <a:bodyPr/>
          <a:p>
            <a:r>
              <a:rPr lang="en-US" altLang="en-US" sz="2000"/>
              <a:t>A.1 什么是多线程</a:t>
            </a:r>
            <a:endParaRPr lang="en-US" altLang="en-US" sz="2000"/>
          </a:p>
          <a:p>
            <a:pPr lvl="1"/>
            <a:r>
              <a:rPr lang="en-US" altLang="en-US" sz="1800"/>
              <a:t>A.1.1 同时运行两个线程需要哪些资源</a:t>
            </a:r>
            <a:endParaRPr lang="en-US" altLang="en-US" sz="1800"/>
          </a:p>
          <a:p>
            <a:pPr lvl="0"/>
            <a:r>
              <a:rPr lang="en-US" altLang="en-US" sz="2000"/>
              <a:t>A.2 为什么要用MT？</a:t>
            </a:r>
            <a:endParaRPr lang="en-US" altLang="en-US" sz="2000"/>
          </a:p>
          <a:p>
            <a:pPr lvl="0"/>
            <a:r>
              <a:rPr lang="en-US" altLang="en-US" sz="2000"/>
              <a:t>A.3 MIPS怎样实现多线程？</a:t>
            </a:r>
            <a:endParaRPr lang="en-US" altLang="en-US" sz="2000"/>
          </a:p>
          <a:p>
            <a:pPr lvl="1"/>
            <a:r>
              <a:rPr lang="en-US" altLang="en-US" sz="1800"/>
              <a:t>A.3.1 MT新增的CP0寄存器</a:t>
            </a:r>
            <a:endParaRPr lang="en-US" altLang="en-US" sz="1800"/>
          </a:p>
          <a:p>
            <a:pPr lvl="1"/>
            <a:r>
              <a:rPr lang="en-US" altLang="en-US" sz="1800"/>
              <a:t>A.3.2 异常和中断</a:t>
            </a:r>
            <a:endParaRPr lang="en-US" altLang="en-US" sz="1800"/>
          </a:p>
          <a:p>
            <a:pPr lvl="1"/>
            <a:r>
              <a:rPr lang="en-US" altLang="en-US" sz="1800"/>
              <a:t>A.3.3 MIPS MT和中断</a:t>
            </a:r>
            <a:endParaRPr lang="en-US" altLang="en-US" sz="1800"/>
          </a:p>
          <a:p>
            <a:pPr lvl="1"/>
            <a:r>
              <a:rPr lang="en-US" altLang="en-US" sz="1800"/>
              <a:t>A.3.4 线程优先级提示</a:t>
            </a:r>
            <a:endParaRPr lang="en-US" altLang="en-US" sz="1800"/>
          </a:p>
          <a:p>
            <a:pPr lvl="1"/>
            <a:r>
              <a:rPr lang="en-US" altLang="en-US" sz="1800"/>
              <a:t>A.3.5 用户权限的动态线程创建--fork指令</a:t>
            </a:r>
            <a:endParaRPr lang="en-US" altLang="en-US" sz="1800"/>
          </a:p>
          <a:p>
            <a:pPr lvl="0"/>
            <a:r>
              <a:rPr lang="en-US" altLang="en-US" sz="2100"/>
              <a:t>A.4 MT在实际中的应用</a:t>
            </a:r>
            <a:endParaRPr lang="en-US" altLang="en-US" sz="2100"/>
          </a:p>
          <a:p>
            <a:pPr lvl="1"/>
            <a:r>
              <a:rPr lang="en-US" altLang="en-US" sz="1800"/>
              <a:t>A.4.1 SMP Linux</a:t>
            </a:r>
            <a:endParaRPr lang="en-US" altLang="en-US" sz="1800"/>
          </a:p>
          <a:p>
            <a:pPr lvl="1"/>
            <a:r>
              <a:rPr lang="en-US" altLang="en-US" sz="1800"/>
              <a:t>A.4.2 用MT实现高速响应的程序设计</a:t>
            </a:r>
            <a:endParaRPr lang="en-US" altLang="en-US" sz="2400"/>
          </a:p>
          <a:p>
            <a:pPr lvl="1"/>
            <a:endParaRPr lang="en-US" altLang="en-US" sz="2400"/>
          </a:p>
          <a:p>
            <a:pPr lvl="1"/>
            <a:endParaRPr lang="en-US" altLang="en-US"/>
          </a:p>
          <a:p>
            <a:pPr lvl="1"/>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MIPS DSP ASE</a:t>
            </a:r>
            <a:endParaRPr lang="en-US"/>
          </a:p>
        </p:txBody>
      </p:sp>
      <p:sp>
        <p:nvSpPr>
          <p:cNvPr id="3" name="Content Placeholder 2"/>
          <p:cNvSpPr>
            <a:spLocks noGrp="1"/>
          </p:cNvSpPr>
          <p:nvPr>
            <p:ph idx="1"/>
          </p:nvPr>
        </p:nvSpPr>
        <p:spPr/>
        <p:txBody>
          <a:bodyPr/>
          <a:p>
            <a:r>
              <a:rPr lang="en-US"/>
              <a:t>MIPS DSP ASE</a:t>
            </a:r>
            <a:r>
              <a:rPr lang="" altLang="en-US"/>
              <a:t>的目标是克服传统的指令集在面对多媒体应用时所感到的不足。</a:t>
            </a:r>
            <a:endParaRPr lang=""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什么是多线程</a:t>
            </a:r>
            <a:endParaRPr lang="en-US" altLang="en-US">
              <a:sym typeface="+mn-ea"/>
            </a:endParaRPr>
          </a:p>
        </p:txBody>
      </p:sp>
      <p:sp>
        <p:nvSpPr>
          <p:cNvPr id="3" name="Content Placeholder 2"/>
          <p:cNvSpPr>
            <a:spLocks noGrp="1"/>
          </p:cNvSpPr>
          <p:nvPr>
            <p:ph idx="1"/>
          </p:nvPr>
        </p:nvSpPr>
        <p:spPr/>
        <p:txBody>
          <a:bodyPr/>
          <a:p>
            <a:r>
              <a:rPr lang="en-US" altLang="en-US" sz="3200"/>
              <a:t>多线程的争论的结论：采用只能通过简单程式化的接口互相影响的多个简单线程来实现。</a:t>
            </a:r>
            <a:endParaRPr lang="en-US" altLang="en-US" sz="3200"/>
          </a:p>
          <a:p>
            <a:r>
              <a:rPr lang="en-US" altLang="en-US" sz="3200"/>
              <a:t>线程与进程的区别：进程内多个线程共享内存和文件，线程中的实体基本上不拥有系统资源，包括程序、数据和TCB（能保证独立运行的资源）。</a:t>
            </a:r>
            <a:endParaRPr lang="en-US" altLang="en-US"/>
          </a:p>
          <a:p>
            <a:pPr lvl="0"/>
            <a:endParaRPr lang="en-US" altLang="en-US"/>
          </a:p>
          <a:p>
            <a:pPr lvl="0"/>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同时运行两个线程需要哪些资源</a:t>
            </a:r>
            <a:endParaRPr lang="en-US"/>
          </a:p>
        </p:txBody>
      </p:sp>
      <p:sp>
        <p:nvSpPr>
          <p:cNvPr id="3" name="Content Placeholder 2"/>
          <p:cNvSpPr>
            <a:spLocks noGrp="1"/>
          </p:cNvSpPr>
          <p:nvPr>
            <p:ph idx="1"/>
          </p:nvPr>
        </p:nvSpPr>
        <p:spPr/>
        <p:txBody>
          <a:bodyPr/>
          <a:p>
            <a:r>
              <a:rPr lang="en-US" altLang="en-US" sz="3200"/>
              <a:t>线程环境：PC、通用寄存器、线程标识符、核心态、ASID</a:t>
            </a:r>
            <a:endParaRPr lang="en-US" altLang="en-US" sz="3200"/>
          </a:p>
          <a:p>
            <a:r>
              <a:rPr lang="en-US" altLang="en-US" sz="3200"/>
              <a:t>多线程硬件：</a:t>
            </a:r>
            <a:endParaRPr lang="en-US" altLang="en-US" sz="3200"/>
          </a:p>
          <a:p>
            <a:pPr lvl="1"/>
            <a:r>
              <a:rPr lang="en-US" altLang="en-US" sz="2800"/>
              <a:t>多线程硬件可以直接运行之前编译好的软件，如Intel在其“超线程”CPU中推出多线程能力时，可以运行之前在双核CPU上开发的软件，在MIPS这样做需要为每个“虚拟处理器”提供分离的寄存器拷贝。</a:t>
            </a:r>
            <a:endParaRPr lang="en-US"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为什么要用到MT</a:t>
            </a:r>
            <a:endParaRPr lang="en-US" altLang="en-US"/>
          </a:p>
        </p:txBody>
      </p:sp>
      <p:sp>
        <p:nvSpPr>
          <p:cNvPr id="3" name="Content Placeholder 2"/>
          <p:cNvSpPr>
            <a:spLocks noGrp="1"/>
          </p:cNvSpPr>
          <p:nvPr>
            <p:ph idx="1"/>
          </p:nvPr>
        </p:nvSpPr>
        <p:spPr/>
        <p:txBody>
          <a:bodyPr>
            <a:normAutofit/>
          </a:bodyPr>
          <a:p>
            <a:r>
              <a:rPr lang="en-US" altLang="en-US"/>
              <a:t>运行一条指令的速度比访存的速度快很多，如Intel的32位x86 CPU已经从1985年的16MHz到了2005年的大约3GHz，访存时间从180ns到现在的50ns。相当于之前读取一次内存要让CPU停下等4个周期，现在要让CPU停下等150个周期。</a:t>
            </a:r>
            <a:endParaRPr lang="en-US" altLang="en-US"/>
          </a:p>
          <a:p>
            <a:pPr lvl="1"/>
            <a:r>
              <a:rPr lang="en-US" altLang="en-US"/>
              <a:t>高速缓存+充分利用返回之前的数据（进一步的提升受限）</a:t>
            </a:r>
            <a:endParaRPr lang="en-US" altLang="en-US"/>
          </a:p>
          <a:p>
            <a:pPr lvl="1"/>
            <a:r>
              <a:rPr lang="en-US" altLang="en-US"/>
              <a:t>引入线程，可以减少程序在并发执行时所付出的时空开销。</a:t>
            </a:r>
            <a:endParaRPr lang="en-US" altLang="en-US"/>
          </a:p>
          <a:p>
            <a:r>
              <a:rPr lang="en-US" altLang="en-US"/>
              <a:t>嵌入式系统的主频虽然不高，但是它的cache和cpu设计都较为简单，因此cpu也有50%的时间在空转。</a:t>
            </a:r>
            <a:endParaRPr lang="en-US" altLang="en-US"/>
          </a:p>
          <a:p>
            <a:pPr lvl="1"/>
            <a:r>
              <a:rPr lang="en-US" altLang="en-US"/>
              <a:t>可以用专门的线程来服务一些I/O需求，等到I/O完毕就运行，这样没有中断的开销，没有潜在的操作系统开销。</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MIPS怎样实现多线程？</a:t>
            </a:r>
            <a:endParaRPr lang="en-US"/>
          </a:p>
        </p:txBody>
      </p:sp>
      <p:sp>
        <p:nvSpPr>
          <p:cNvPr id="3" name="Content Placeholder 2"/>
          <p:cNvSpPr>
            <a:spLocks noGrp="1"/>
          </p:cNvSpPr>
          <p:nvPr>
            <p:ph idx="1"/>
          </p:nvPr>
        </p:nvSpPr>
        <p:spPr/>
        <p:txBody>
          <a:bodyPr>
            <a:normAutofit lnSpcReduction="10000"/>
          </a:bodyPr>
          <a:p>
            <a:r>
              <a:rPr lang="en-US" altLang="en-US"/>
              <a:t>MIPS倾向于更多的用软件来负责决策，更倾向于灵活通用的解决方案，MIPS MT有以下几个特点：</a:t>
            </a:r>
            <a:endParaRPr lang="en-US" altLang="en-US"/>
          </a:p>
          <a:p>
            <a:pPr lvl="1"/>
            <a:r>
              <a:rPr lang="en-US" altLang="en-US"/>
              <a:t>线程寄存器互相可见：特权级指令mtfr和mttr，跨线程初始化和维护基础</a:t>
            </a:r>
            <a:endParaRPr lang="en-US" altLang="en-US"/>
          </a:p>
          <a:p>
            <a:pPr lvl="1"/>
            <a:r>
              <a:rPr lang="en-US" altLang="en-US"/>
              <a:t>启动时为单线程，这遵循了引导软件最小差异原则</a:t>
            </a:r>
            <a:endParaRPr lang="en-US" altLang="en-US"/>
          </a:p>
          <a:p>
            <a:pPr lvl="0"/>
            <a:r>
              <a:rPr lang="en-US" altLang="en-US" sz="2800"/>
              <a:t>同时提供两种形式的多线程：</a:t>
            </a:r>
            <a:r>
              <a:rPr lang="en-US" altLang="en-US">
                <a:sym typeface="+mn-ea"/>
              </a:rPr>
              <a:t>最小开销线程引擎和完全的“虚拟化CPU”可以混合匹配。</a:t>
            </a:r>
            <a:endParaRPr lang="en-US" altLang="en-US"/>
          </a:p>
          <a:p>
            <a:pPr lvl="1"/>
            <a:r>
              <a:rPr lang="en-US" altLang="en-US" sz="2400"/>
              <a:t>1、</a:t>
            </a:r>
            <a:r>
              <a:rPr lang="en-US" altLang="en-US"/>
              <a:t>最小线程引擎TC是</a:t>
            </a:r>
            <a:r>
              <a:rPr lang="en-US" altLang="en-US">
                <a:sym typeface="+mn-ea"/>
              </a:rPr>
              <a:t>基本的MT特性，到此除TC之外在CPU中的所有东西都可共享机器运行的每个指令都有一个TC号，据此看到不同的寄存器集。</a:t>
            </a:r>
            <a:endParaRPr lang="en-US" altLang="en-US">
              <a:sym typeface="+mn-ea"/>
            </a:endParaRPr>
          </a:p>
          <a:p>
            <a:pPr lvl="1"/>
            <a:r>
              <a:rPr lang="en-US" altLang="en-US">
                <a:sym typeface="+mn-ea"/>
              </a:rPr>
              <a:t>2、MT CPU复制一个MIPS32/64兼容的CPU所需要的寄存器组和其他资源，这些称为一个VPE（virtual processing element），一个或多个TC和VPE相关联，并共享它们的寄存器和资源。</a:t>
            </a:r>
            <a:endParaRPr lang="en-US" altLang="en-US">
              <a:sym typeface="+mn-ea"/>
            </a:endParaRPr>
          </a:p>
          <a:p>
            <a:pPr lvl="1"/>
            <a:endParaRPr lang="en-US" altLang="en-US"/>
          </a:p>
          <a:p>
            <a:pPr lvl="1"/>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MT新增的CP0寄存器</a:t>
            </a:r>
            <a:endParaRPr lang="en-US"/>
          </a:p>
        </p:txBody>
      </p:sp>
      <p:sp>
        <p:nvSpPr>
          <p:cNvPr id="3" name="Content Placeholder 2"/>
          <p:cNvSpPr>
            <a:spLocks noGrp="1"/>
          </p:cNvSpPr>
          <p:nvPr>
            <p:ph idx="1"/>
          </p:nvPr>
        </p:nvSpPr>
        <p:spPr/>
        <p:txBody>
          <a:bodyPr/>
          <a:p>
            <a:r>
              <a:rPr lang="en-US" altLang="en-US"/>
              <a:t>这些寄存器共分为三组：提供给每个TC的、提供给每个VPE的和几乎是提供给每个CPU的。</a:t>
            </a:r>
            <a:endParaRPr lang="en-US" altLang="en-US"/>
          </a:p>
          <a:p>
            <a:r>
              <a:rPr lang="en-US" altLang="en-US"/>
              <a:t>每个TC的寄存器包括</a:t>
            </a:r>
            <a:endParaRPr lang="en-US" altLang="en-US"/>
          </a:p>
          <a:p>
            <a:pPr lvl="1"/>
            <a:r>
              <a:rPr lang="en-US" altLang="en-US"/>
              <a:t>TCHalt：1位寄存器，写入1让目标停机，可以安全写入寄存器</a:t>
            </a:r>
            <a:endParaRPr lang="en-US" altLang="en-US"/>
          </a:p>
          <a:p>
            <a:pPr lvl="1"/>
            <a:r>
              <a:rPr lang="en-US" altLang="en-US"/>
              <a:t>TCRestart：线程“PC”，当线程停止时，下次运行时的第一条指令的地址。</a:t>
            </a:r>
            <a:endParaRPr lang="en-US" altLang="en-US"/>
          </a:p>
          <a:p>
            <a:pPr lvl="1"/>
            <a:r>
              <a:rPr lang="en-US" altLang="en-US"/>
              <a:t>TCStatus：内核/用户态、ASID、以及指令集选项标志。</a:t>
            </a:r>
            <a:endParaRPr lang="en-US" altLang="en-US"/>
          </a:p>
          <a:p>
            <a:pPr lvl="1"/>
            <a:r>
              <a:rPr lang="en-US" altLang="en-US"/>
              <a:t>TCBind：与该TC关联的VPE的ID-在34-k可写，以及其TC的ID-只读</a:t>
            </a:r>
            <a:endParaRPr lang="en-US" altLang="en-US"/>
          </a:p>
          <a:p>
            <a:pPr lvl="1"/>
            <a:r>
              <a:rPr lang="en-US" altLang="en-US"/>
              <a:t>TCContext：一个纯粹由软件读写的寄存器，典型的用法是存放特定操作系统的线程ID。</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异常和中断</a:t>
            </a:r>
            <a:endParaRPr lang="en-US" altLang="en-US"/>
          </a:p>
        </p:txBody>
      </p:sp>
      <p:sp>
        <p:nvSpPr>
          <p:cNvPr id="3" name="Content Placeholder 2"/>
          <p:cNvSpPr>
            <a:spLocks noGrp="1"/>
          </p:cNvSpPr>
          <p:nvPr>
            <p:ph idx="1"/>
          </p:nvPr>
        </p:nvSpPr>
        <p:spPr/>
        <p:txBody>
          <a:bodyPr/>
          <a:p>
            <a:r>
              <a:rPr lang="en-US" altLang="en-US" sz="2400"/>
              <a:t>异常和中断对于单线程CPU的影响很大。</a:t>
            </a:r>
            <a:endParaRPr lang="en-US" altLang="en-US" sz="2400"/>
          </a:p>
          <a:p>
            <a:r>
              <a:rPr lang="en-US" altLang="en-US" sz="2400"/>
              <a:t>在一个MIPS MT的TC中发生异常，在不同VPE中的线程期望不会被干扰。</a:t>
            </a:r>
            <a:endParaRPr lang="en-US" altLang="en-US" sz="2400"/>
          </a:p>
          <a:p>
            <a:r>
              <a:rPr lang="en-US" altLang="en-US" sz="2400"/>
              <a:t>OS由一组线程组成，中断异常程序也是一个线程，运行中断异常程序需要借用另一个TC。</a:t>
            </a:r>
            <a:endParaRPr lang="en-US" altLang="en-US" sz="2400"/>
          </a:p>
          <a:p>
            <a:r>
              <a:rPr lang="en-US" altLang="en-US" sz="2400"/>
              <a:t>两种异常：中断是异步的，大部分异常是同步的。同步异常处理程序由引起中断的TC运行（立即中断正常工作进入异常处理程序）</a:t>
            </a:r>
            <a:endParaRPr lang="en-US" altLang="en-US" sz="2400"/>
          </a:p>
          <a:p>
            <a:r>
              <a:rPr lang="en-US" altLang="en-US" sz="2400"/>
              <a:t>MIPS MT ASE规定一旦VPE中的一个TC进入异常，其余TC也会被挂起，直到异常处理程序退出异常状态：</a:t>
            </a:r>
            <a:endParaRPr lang="en-US" altLang="en-US" sz="2400"/>
          </a:p>
          <a:p>
            <a:pPr lvl="1"/>
            <a:r>
              <a:rPr lang="en-US" altLang="en-US" sz="2400"/>
              <a:t>SR（EXL）被程序结尾的eret清零</a:t>
            </a:r>
            <a:endParaRPr lang="en-US" altLang="en-US" sz="2400"/>
          </a:p>
          <a:p>
            <a:pPr lvl="1"/>
            <a:r>
              <a:rPr lang="en-US" altLang="en-US" sz="2400"/>
              <a:t>中断处理程序被分支到限制比较少的OS代码部分</a:t>
            </a:r>
            <a:endParaRPr lang="en-US"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MIPS MT和中断</a:t>
            </a:r>
            <a:endParaRPr lang="en-US" altLang="en-US"/>
          </a:p>
        </p:txBody>
      </p:sp>
      <p:sp>
        <p:nvSpPr>
          <p:cNvPr id="3" name="Content Placeholder 2"/>
          <p:cNvSpPr>
            <a:spLocks noGrp="1"/>
          </p:cNvSpPr>
          <p:nvPr>
            <p:ph idx="1"/>
          </p:nvPr>
        </p:nvSpPr>
        <p:spPr/>
        <p:txBody>
          <a:bodyPr/>
          <a:p>
            <a:r>
              <a:rPr lang="en-US" altLang="en-US"/>
              <a:t>MIPS体系结构中，CP0寄存器（Cause和SR）管理中断，以VPE为单位。</a:t>
            </a:r>
            <a:endParaRPr lang="en-US" altLang="en-US"/>
          </a:p>
          <a:p>
            <a:r>
              <a:rPr lang="en-US" altLang="en-US"/>
              <a:t>拒绝中断异常的方式：</a:t>
            </a:r>
            <a:endParaRPr lang="en-US" altLang="en-US"/>
          </a:p>
          <a:p>
            <a:pPr lvl="1"/>
            <a:r>
              <a:rPr lang="en-US" altLang="en-US"/>
              <a:t>中断模式SR（EXL）</a:t>
            </a:r>
            <a:endParaRPr lang="en-US" altLang="en-US"/>
          </a:p>
          <a:p>
            <a:pPr lvl="1"/>
            <a:r>
              <a:rPr lang="en-US" altLang="en-US"/>
              <a:t>全局中断使能标志SR（IE）</a:t>
            </a:r>
            <a:endParaRPr lang="en-US" altLang="en-US"/>
          </a:p>
          <a:p>
            <a:pPr lvl="1"/>
            <a:r>
              <a:rPr lang="en-US" altLang="en-US"/>
              <a:t>每个中断抑制位SR（IM）</a:t>
            </a:r>
            <a:endParaRPr lang="en-US" altLang="en-US"/>
          </a:p>
          <a:p>
            <a:pPr lvl="1"/>
            <a:r>
              <a:rPr lang="en-US" altLang="en-US"/>
              <a:t>一个新的CP0寄存器位TCStatus（IXMT）中断豁免（以TC为单位）</a:t>
            </a:r>
            <a:endParaRPr lang="en-US" altLang="en-US"/>
          </a:p>
          <a:p>
            <a:pPr lvl="0"/>
            <a:r>
              <a:rPr lang="en-US" altLang="en-US"/>
              <a:t>线程优先级提示：</a:t>
            </a:r>
            <a:endParaRPr lang="en-US" altLang="en-US"/>
          </a:p>
          <a:p>
            <a:pPr lvl="1"/>
            <a:r>
              <a:rPr lang="en-US" altLang="en-US"/>
              <a:t>程序员可以控制哪个线程被运行，PM（policy manager）CPU外部逻辑，为每个TC产生两位优先级。</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4136</Words>
  <Application>WPS Presentation</Application>
  <PresentationFormat>Widescreen</PresentationFormat>
  <Paragraphs>152</Paragraphs>
  <Slides>20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宋体</vt:lpstr>
      <vt:lpstr>Wingdings</vt:lpstr>
      <vt:lpstr>Calibri Light</vt:lpstr>
      <vt:lpstr>Calibri</vt:lpstr>
      <vt:lpstr>宋体</vt:lpstr>
      <vt:lpstr>FZShuSong-Z01</vt:lpstr>
      <vt:lpstr>微软雅黑</vt:lpstr>
      <vt:lpstr>FZHei-B01</vt:lpstr>
      <vt:lpstr>Arial Unicode MS</vt:lpstr>
      <vt:lpstr>Webdings</vt:lpstr>
      <vt:lpstr>Times New Roman</vt:lpstr>
      <vt:lpstr>Office Theme</vt:lpstr>
      <vt:lpstr>See Mips Run </vt:lpstr>
      <vt:lpstr>Appendix A-MIPS Multithreading</vt:lpstr>
      <vt:lpstr>什么是多线程</vt:lpstr>
      <vt:lpstr>同时运行两个线程需要哪些资源</vt:lpstr>
      <vt:lpstr>为什么要用到MT</vt:lpstr>
      <vt:lpstr>MIPS怎样实现多线程？</vt:lpstr>
      <vt:lpstr>MT新增的CP0寄存器</vt:lpstr>
      <vt:lpstr>异常和中断</vt:lpstr>
      <vt:lpstr>MIPS MT和中断</vt:lpstr>
      <vt:lpstr>用户级的动态线程创建--fork指令</vt:lpstr>
      <vt:lpstr>MT在实际中的应用</vt:lpstr>
      <vt:lpstr>PowerPoint 演示文稿</vt:lpstr>
      <vt:lpstr>Appendix B-Other Optional Extentions to the MIPS Instructions Set</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 Mips Run </dc:title>
  <dc:creator>rivalak</dc:creator>
  <cp:lastModifiedBy>rivalak</cp:lastModifiedBy>
  <cp:revision>19</cp:revision>
  <dcterms:created xsi:type="dcterms:W3CDTF">2018-08-26T16:47:11Z</dcterms:created>
  <dcterms:modified xsi:type="dcterms:W3CDTF">2018-08-26T16:47:11Z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1033-10.1.0.6634</vt:lpwstr>
  </property>
</Properties>
</file>