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8" r:id="rId4"/>
    <p:sldId id="260" r:id="rId5"/>
    <p:sldId id="262" r:id="rId6"/>
    <p:sldId id="269" r:id="rId8"/>
    <p:sldId id="270" r:id="rId9"/>
    <p:sldId id="263" r:id="rId10"/>
    <p:sldId id="264" r:id="rId11"/>
    <p:sldId id="273" r:id="rId12"/>
    <p:sldId id="265" r:id="rId13"/>
    <p:sldId id="266" r:id="rId14"/>
    <p:sldId id="267" r:id="rId15"/>
    <p:sldId id="256" r:id="rId1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valak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See Mips Run 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 sz="2800"/>
              <a:t>第</a:t>
            </a:r>
            <a:r>
              <a:rPr lang="" altLang="en-US" sz="2800"/>
              <a:t>九</a:t>
            </a:r>
            <a:r>
              <a:rPr lang="en-US" altLang="en-US" sz="2800"/>
              <a:t>章</a:t>
            </a:r>
            <a:endParaRPr lang="en-US" altLang="en-US"/>
          </a:p>
          <a:p>
            <a:r>
              <a:rPr lang="en-US" altLang="en-US"/>
              <a:t>报告人：黄科乐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寻址模式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Direct</a:t>
            </a:r>
            <a:endParaRPr lang="" altLang="en-US"/>
          </a:p>
          <a:p>
            <a:r>
              <a:rPr lang="" altLang="en-US"/>
              <a:t>Direct + index</a:t>
            </a:r>
            <a:endParaRPr lang="" altLang="en-US"/>
          </a:p>
          <a:p>
            <a:r>
              <a:rPr lang="" altLang="en-US"/>
              <a:t>Constant</a:t>
            </a:r>
            <a:endParaRPr lang="" altLang="en-US"/>
          </a:p>
          <a:p>
            <a:r>
              <a:rPr lang="" altLang="en-US"/>
              <a:t>Register indirect</a:t>
            </a:r>
            <a:endParaRPr lang="" altLang="en-US"/>
          </a:p>
          <a:p>
            <a:r>
              <a:rPr lang="" altLang="en-US"/>
              <a:t>%hi&amp;%lo（补码）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9390" y="1954530"/>
            <a:ext cx="7562215" cy="214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4511675"/>
            <a:ext cx="5314315" cy="13144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8200" y="5935345"/>
            <a:ext cx="73818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/>
              <a:t>la(load address)对地址的服务类似与li对立即数的服务</a:t>
            </a:r>
            <a:endParaRPr lang="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相对于GP的寻址</a:t>
            </a:r>
            <a:endParaRPr lang="" alt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endParaRPr lang="" altLang="en-US"/>
          </a:p>
          <a:p>
            <a:endParaRPr lang="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035" y="1630045"/>
            <a:ext cx="6771640" cy="628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5" y="2468880"/>
            <a:ext cx="7952105" cy="40957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042035" y="3125470"/>
            <a:ext cx="110159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1、确定哪些变量通过gp访问：编译器/汇编器的“-G n”选项，通常默认是8字节</a:t>
            </a:r>
            <a:endParaRPr lang="" altLang="en-US"/>
          </a:p>
          <a:p>
            <a:r>
              <a:rPr lang="" altLang="en-US"/>
              <a:t>2、对全局数据的声明要求：</a:t>
            </a:r>
            <a:endParaRPr lang="" altLang="en-US"/>
          </a:p>
          <a:p>
            <a:r>
              <a:rPr lang="" altLang="en-US"/>
              <a:t>     必须显式地置入.sdata区</a:t>
            </a:r>
            <a:endParaRPr lang="" altLang="en-US"/>
          </a:p>
          <a:p>
            <a:r>
              <a:rPr lang="" altLang="en-US"/>
              <a:t>     全局公共数据声明必须指出其正确长度并且保持一致：.comm smallobj, 4</a:t>
            </a:r>
            <a:endParaRPr lang="" altLang="en-US"/>
          </a:p>
          <a:p>
            <a:r>
              <a:rPr lang="" altLang="en-US"/>
              <a:t>     小的外部变量：extern smallext, 4</a:t>
            </a:r>
            <a:endParaRPr lang="" altLang="en-US"/>
          </a:p>
          <a:p>
            <a:r>
              <a:rPr lang="" altLang="en-US"/>
              <a:t>     声明要在变量使用之前</a:t>
            </a:r>
            <a:endParaRPr lang="" altLang="en-US"/>
          </a:p>
          <a:p>
            <a:r>
              <a:rPr lang="" altLang="en-US"/>
              <a:t>3、有些情况不能使用这种寻址方式：</a:t>
            </a:r>
            <a:endParaRPr lang="" altLang="en-US"/>
          </a:p>
          <a:p>
            <a:r>
              <a:rPr lang="" altLang="en-US"/>
              <a:t>     比如有些实时操作系统（还有很多PROM监控程序）采用一块单独链接的代码来实现内核，无法找到一个</a:t>
            </a:r>
            <a:endParaRPr lang="" altLang="en-US"/>
          </a:p>
          <a:p>
            <a:r>
              <a:rPr lang="" altLang="en-US"/>
              <a:t>有效的方法在内核和应用程序分别使用两个不同的gp值来回切换。</a:t>
            </a:r>
            <a:endParaRPr lang="" altLang="en-US"/>
          </a:p>
          <a:p>
            <a:r>
              <a:rPr lang="" altLang="en-US"/>
              <a:t>4、编译的模块和链接的库需要使用相同的“-G n”选项编译。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目标文件及其在存储映像中的布局</a:t>
            </a:r>
            <a:endParaRPr lang="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4231640" cy="43516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323205" y="1691005"/>
            <a:ext cx="5683885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  </a:t>
            </a:r>
            <a:r>
              <a:rPr lang="" altLang="en-US" sz="1600"/>
              <a:t>.lit4和.lit8隐性浮点常数：不用作汇编指令，是汇编器隐含</a:t>
            </a:r>
            <a:endParaRPr lang="" altLang="en-US" sz="1600"/>
          </a:p>
          <a:p>
            <a:r>
              <a:rPr lang="" altLang="en-US" sz="1600"/>
              <a:t>生成的用来容纳作为li.s和li.d宏指令的参数的浮点常数，可以</a:t>
            </a:r>
            <a:endParaRPr lang="" altLang="en-US" sz="1600"/>
          </a:p>
          <a:p>
            <a:r>
              <a:rPr lang="" altLang="en-US" sz="1600"/>
              <a:t>放进gp寻址区。</a:t>
            </a:r>
            <a:endParaRPr lang="" altLang="en-US" sz="1600"/>
          </a:p>
          <a:p>
            <a:r>
              <a:rPr lang="" altLang="en-US" sz="1600"/>
              <a:t>  .bass、.comm和	.lcomm数据：也不用作汇编指令，用来</a:t>
            </a:r>
            <a:endParaRPr lang="" altLang="en-US" sz="1600"/>
          </a:p>
          <a:p>
            <a:r>
              <a:rPr lang="" altLang="en-US" sz="1600"/>
              <a:t>收集c模块中声明的所有静态或者全局的未初始化的数据。</a:t>
            </a:r>
            <a:endParaRPr lang="" altLang="en-US" sz="1600"/>
          </a:p>
          <a:p>
            <a:r>
              <a:rPr lang="" altLang="en-US" sz="1600"/>
              <a:t>  .section：开始一个任意命名的区，并提供控制标志。</a:t>
            </a:r>
            <a:endParaRPr lang="" altLang="en-US"/>
          </a:p>
          <a:p>
            <a:endParaRPr lang="" alt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235" y="3518535"/>
            <a:ext cx="4190365" cy="23171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 sz="8000"/>
              <a:t>谢谢！</a:t>
            </a:r>
            <a:endParaRPr lang="" altLang="en-US"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一个简单的例子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7775" y="1691005"/>
            <a:ext cx="275145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579620" y="2297430"/>
            <a:ext cx="70027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/>
              <a:t>这段代码的运行速度因为以下原因而比较低：</a:t>
            </a:r>
            <a:endParaRPr lang="" altLang="en-US"/>
          </a:p>
          <a:p>
            <a:pPr algn="l"/>
            <a:endParaRPr lang="" altLang="en-US"/>
          </a:p>
          <a:p>
            <a:pPr algn="l"/>
            <a:r>
              <a:rPr lang="" altLang="en-US"/>
              <a:t>1、每个循环都会经过两个条件分支(conditional branch)</a:t>
            </a:r>
            <a:endParaRPr lang="" altLang="en-US"/>
          </a:p>
          <a:p>
            <a:pPr algn="l"/>
            <a:r>
              <a:rPr lang="" altLang="en-US"/>
              <a:t>和两个提取指令(load)，而我们没有在分支延迟点(branch delay-slot)</a:t>
            </a:r>
            <a:endParaRPr lang="" altLang="en-US"/>
          </a:p>
          <a:p>
            <a:pPr algn="l"/>
            <a:r>
              <a:rPr lang="" altLang="en-US"/>
              <a:t>和提取延迟点(load delay-slot)上放置足够的指令</a:t>
            </a:r>
            <a:endParaRPr lang="" altLang="en-US"/>
          </a:p>
          <a:p>
            <a:pPr algn="l"/>
            <a:r>
              <a:rPr lang="" altLang="en-US"/>
              <a:t>($：相当于cpu在delay-slot处做nop动作，从而影响了效率，</a:t>
            </a:r>
            <a:endParaRPr lang="" altLang="en-US"/>
          </a:p>
          <a:p>
            <a:pPr algn="l"/>
            <a:r>
              <a:rPr lang="" altLang="en-US"/>
              <a:t>参见1.5.5 programmer-visible pipeline effects)。</a:t>
            </a:r>
            <a:endParaRPr lang="" altLang="en-US"/>
          </a:p>
          <a:p>
            <a:pPr algn="l"/>
            <a:endParaRPr lang="" altLang="en-US"/>
          </a:p>
          <a:p>
            <a:pPr algn="l"/>
            <a:r>
              <a:rPr lang="" altLang="en-US"/>
              <a:t>2、每次循环只比较一个字节，使得循环过于频繁而效率低下</a:t>
            </a:r>
            <a:endParaRPr lang="" altLang="en-US"/>
          </a:p>
          <a:p>
            <a:pPr algn="l"/>
            <a:r>
              <a:rPr lang="" altLang="en-US"/>
              <a:t>（$：因为分支(b*)及跳转(j*)指令会造成流水线的刷新，</a:t>
            </a:r>
            <a:endParaRPr lang="" altLang="en-US"/>
          </a:p>
          <a:p>
            <a:pPr algn="l"/>
            <a:r>
              <a:rPr lang="" altLang="en-US"/>
              <a:t>后续指令被失效）。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9940" y="1471295"/>
            <a:ext cx="5144770" cy="43262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293495" y="534035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/>
              <a:t>优化：</a:t>
            </a:r>
            <a:endParaRPr lang="" altLang="en-US" sz="2800"/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800" y="1471295"/>
            <a:ext cx="3639820" cy="4326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语法结构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" altLang="en-US"/>
              <a:t>#include</a:t>
            </a:r>
            <a:endParaRPr lang="" altLang="en-US"/>
          </a:p>
          <a:p>
            <a:r>
              <a:rPr lang="en-US" altLang="en-US" sz="1800">
                <a:sym typeface="+mn-ea"/>
              </a:rPr>
              <a:t>由C语言预处理器cpp来对常量进行宏定义，并引入一些预定义的文本宏</a:t>
            </a:r>
            <a:endParaRPr lang="" altLang="en-US"/>
          </a:p>
          <a:p>
            <a:r>
              <a:rPr lang="" altLang="en-US" sz="1800"/>
              <a:t>mips/asm.h定义了LEAF和END mips/regdef.h定义了t0和a1等寄存器的习惯名称</a:t>
            </a:r>
            <a:endParaRPr lang="" altLang="en-US"/>
          </a:p>
          <a:p>
            <a:r>
              <a:rPr lang="" altLang="en-US"/>
              <a:t>宏 LEAF</a:t>
            </a:r>
            <a:endParaRPr lang="" altLang="en-US"/>
          </a:p>
          <a:p>
            <a:r>
              <a:rPr lang="" altLang="en-US" sz="2000"/>
              <a:t>leaf被用来定义一个简单的子函数；</a:t>
            </a:r>
            <a:endParaRPr lang="" altLang="en-US" sz="2000"/>
          </a:p>
          <a:p>
            <a:r>
              <a:rPr lang="" altLang="en-US" sz="2000"/>
              <a:t>noleaf：需要调用其他函数的函数</a:t>
            </a:r>
            <a:endParaRPr lang="" altLang="en-US" sz="2000"/>
          </a:p>
          <a:p>
            <a:r>
              <a:rPr lang="" altLang="en-US" sz="2000"/>
              <a:t>.text表示这段用汇编写成的代码应该放在“.text”段中</a:t>
            </a:r>
            <a:endParaRPr lang="" altLang="en-US" sz="2000"/>
          </a:p>
          <a:p>
            <a:r>
              <a:rPr lang="" altLang="en-US" sz="2000"/>
              <a:t>.globl声明“name”为全局变量</a:t>
            </a:r>
            <a:endParaRPr lang="" altLang="en-US" sz="2000"/>
          </a:p>
          <a:p>
            <a:r>
              <a:rPr lang="" altLang="en-US" sz="2000"/>
              <a:t>.ent对程序而言没有实际意义，只是告诉assembler</a:t>
            </a:r>
            <a:endParaRPr lang="" altLang="en-US" sz="2000"/>
          </a:p>
          <a:p>
            <a:pPr marL="0" indent="0">
              <a:buNone/>
            </a:pPr>
            <a:r>
              <a:rPr lang="" altLang="en-US" sz="2000"/>
              <a:t>  将这一点标志为“name”函数的起始点，为调试提供信息</a:t>
            </a:r>
            <a:endParaRPr lang="" altLang="en-US" sz="2000"/>
          </a:p>
          <a:p>
            <a:pPr marL="0" indent="0">
              <a:buNone/>
            </a:pPr>
            <a:r>
              <a:rPr lang="" altLang="en-US" sz="2000"/>
              <a:t>   .name将其所在地址命名为“name”，作为assmbler的输出，名为“name”的函数调用将从该地址开始。</a:t>
            </a:r>
            <a:endParaRPr lang="" altLang="en-US" sz="2000"/>
          </a:p>
          <a:p>
            <a:endParaRPr lang="" altLang="en-US"/>
          </a:p>
          <a:p>
            <a:endParaRPr lang="" altLang="en-US"/>
          </a:p>
          <a:p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635" y="3346450"/>
            <a:ext cx="3714115" cy="1838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.size 表示在symbol table中，“name”函数体的大小(字节数)将与“name”符号一道列出。</a:t>
            </a:r>
            <a:endParaRPr lang="en-US"/>
          </a:p>
          <a:p>
            <a:r>
              <a:rPr lang="en-US"/>
              <a:t>.end 指出函数尾</a:t>
            </a:r>
            <a:r>
              <a:rPr lang="" altLang="en-US"/>
              <a:t>，</a:t>
            </a:r>
            <a:r>
              <a:rPr lang="en-US"/>
              <a:t>调试用信息。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38200" y="1119505"/>
            <a:ext cx="13881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800">
                <a:sym typeface="+mn-ea"/>
              </a:rPr>
              <a:t>宏 </a:t>
            </a:r>
            <a:r>
              <a:rPr lang="" altLang="en-US" sz="2800">
                <a:sym typeface="+mn-ea"/>
              </a:rPr>
              <a:t>END</a:t>
            </a:r>
            <a:endParaRPr lang="" altLang="en-US" sz="28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295" y="3525520"/>
            <a:ext cx="384746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sym typeface="+mn-ea"/>
              </a:rPr>
              <a:t>.set 伪操作符(directive)，用来告诉assembler如何编译。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在本例中，.noreorder表示禁止对代码重排序，让代码严格保持其书写的顺序，否则MIPS assembler会尝试将代码重新排序——填补那些delay-slot以获得较好的运行效率。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Labels：“1：”是数字标志label，大多数的assembler都会把它当作局部label来处理。像“1：”这种label， 在程序里你想用多少都可以：你可以用“1f”引用reference下一个“1：”；用“1b”来引用前一个“1：”。这会很常用。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Instructions：一些指令的顺序会有出乎预料的问题，你必须注意。.set noreorder这一directive使得delay-slot问题变得非常敏感而容易出问题，我们必须确保load的数据不会马上被下一条指令用到。</a:t>
            </a:r>
            <a:endParaRPr lang="en-US" sz="1600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语法概要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3880"/>
            <a:ext cx="10515600" cy="4351338"/>
          </a:xfrm>
        </p:spPr>
        <p:txBody>
          <a:bodyPr>
            <a:normAutofit lnSpcReduction="10000"/>
          </a:bodyPr>
          <a:p>
            <a:r>
              <a:rPr lang="" altLang="en-US"/>
              <a:t>布局，定界符和标识符</a:t>
            </a:r>
            <a:endParaRPr lang="" altLang="en-US"/>
          </a:p>
          <a:p>
            <a:r>
              <a:rPr lang="" altLang="en-US"/>
              <a:t>以行为单位</a:t>
            </a:r>
            <a:endParaRPr lang="" altLang="en-US"/>
          </a:p>
          <a:p>
            <a:r>
              <a:rPr lang="" altLang="en-US"/>
              <a:t>#注释</a:t>
            </a:r>
            <a:endParaRPr lang="" altLang="en-US"/>
          </a:p>
          <a:p>
            <a:r>
              <a:rPr lang="" altLang="en-US"/>
              <a:t>标号和变量</a:t>
            </a:r>
            <a:endParaRPr lang="" altLang="en-US"/>
          </a:p>
          <a:p>
            <a:r>
              <a:rPr lang="" altLang="en-US"/>
              <a:t>常规的文本标号在文件中必须唯一，但是同一个数字标号可以在代码中重复利用多次，1f指向下一个，1b指向上一个</a:t>
            </a:r>
            <a:endParaRPr lang="" altLang="en-US"/>
          </a:p>
          <a:p>
            <a:r>
              <a:rPr lang="" altLang="en-US"/>
              <a:t>用习惯MIPS寄存器命令</a:t>
            </a:r>
            <a:endParaRPr lang="" altLang="en-US"/>
          </a:p>
          <a:p>
            <a:r>
              <a:rPr lang="" altLang="en-US"/>
              <a:t>用地址取代指针，.指令/数据声明   </a:t>
            </a:r>
            <a:endParaRPr lang="" altLang="en-US"/>
          </a:p>
          <a:p>
            <a:r>
              <a:rPr lang="" altLang="en-US"/>
              <a:t>字符和常数的运用方式与c相同</a:t>
            </a: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指令规则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2400"/>
              <a:t>寄存器间的运算指令</a:t>
            </a:r>
            <a:endParaRPr lang="" altLang="en-US" sz="2400"/>
          </a:p>
          <a:p>
            <a:r>
              <a:rPr lang="" altLang="en-US" sz="1800"/>
              <a:t>addu d,s = addu d, d, s</a:t>
            </a:r>
            <a:endParaRPr lang="" altLang="en-US" sz="1800"/>
          </a:p>
          <a:p>
            <a:r>
              <a:rPr lang="" altLang="en-US" sz="1800"/>
              <a:t>neg和not</a:t>
            </a:r>
            <a:endParaRPr lang="" altLang="en-US" sz="1800"/>
          </a:p>
          <a:p>
            <a:r>
              <a:rPr lang="" altLang="en-US" sz="1800"/>
              <a:t>mov d, s 汇编器将之汇编为 or d, zero, s</a:t>
            </a:r>
            <a:endParaRPr lang="" altLang="en-US"/>
          </a:p>
          <a:p>
            <a:r>
              <a:rPr lang="" altLang="en-US" sz="2400"/>
              <a:t>带立即数的运算指令</a:t>
            </a:r>
            <a:endParaRPr lang="" altLang="en-US" sz="2400"/>
          </a:p>
          <a:p>
            <a:r>
              <a:rPr lang="" altLang="en-US" sz="1800"/>
              <a:t>mips支持用16位立即数（需要扩展到32位）代替t寄存器使用</a:t>
            </a:r>
            <a:endParaRPr lang="" altLang="en-US" sz="1800"/>
          </a:p>
          <a:p>
            <a:r>
              <a:rPr lang="" altLang="en-US" sz="1800"/>
              <a:t>addu =&gt; addui</a:t>
            </a:r>
            <a:endParaRPr lang="" altLang="en-US" sz="1800"/>
          </a:p>
          <a:p>
            <a:endParaRPr lang="" altLang="en-US"/>
          </a:p>
          <a:p>
            <a:endParaRPr lang="" altLang="en-US"/>
          </a:p>
          <a:p>
            <a:endParaRPr lang="" altLang="en-US"/>
          </a:p>
          <a:p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55" y="4560570"/>
            <a:ext cx="7066915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6325"/>
            <a:ext cx="4096385" cy="509270"/>
          </a:xfrm>
        </p:spPr>
        <p:txBody>
          <a:bodyPr>
            <a:normAutofit fontScale="90000"/>
          </a:bodyPr>
          <a:p>
            <a:r>
              <a:rPr lang="" altLang="en-US" sz="3200"/>
              <a:t>li（加载立即数）宏指令</a:t>
            </a:r>
            <a:endParaRPr lang="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370"/>
            <a:ext cx="10515600" cy="4351338"/>
          </a:xfrm>
        </p:spPr>
        <p:txBody>
          <a:bodyPr/>
          <a:p>
            <a:endParaRPr lang="en-US" altLang="en-US">
              <a:sym typeface="+mn-ea"/>
            </a:endParaRPr>
          </a:p>
          <a:p>
            <a:endParaRPr lang="en-US" altLang="en-US">
              <a:sym typeface="+mn-ea"/>
            </a:endParaRPr>
          </a:p>
          <a:p>
            <a:endParaRPr lang="en-US" altLang="en-US" sz="2000">
              <a:sym typeface="+mn-ea"/>
            </a:endParaRPr>
          </a:p>
          <a:p>
            <a:endParaRPr lang="en-US" altLang="en-US" sz="2000">
              <a:sym typeface="+mn-ea"/>
            </a:endParaRPr>
          </a:p>
          <a:p>
            <a:endParaRPr lang="en-US" altLang="en-US" sz="2000">
              <a:sym typeface="+mn-ea"/>
            </a:endParaRPr>
          </a:p>
          <a:p>
            <a:pPr marL="0" indent="0">
              <a:buNone/>
            </a:pPr>
            <a:r>
              <a:rPr lang="" altLang="en-US" sz="2000">
                <a:sym typeface="+mn-ea"/>
              </a:rPr>
              <a:t>   在.set noreorder指示来控制分支延迟槽的管理，那么用宏指令就可能会有问题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关于32/64位指令</a:t>
            </a:r>
            <a:endParaRPr lang="en-US" altLang="en-US">
              <a:sym typeface="+mn-ea"/>
            </a:endParaRPr>
          </a:p>
          <a:p>
            <a:r>
              <a:rPr lang="" altLang="en-US" sz="1800"/>
              <a:t>许多32位指令（逐位逻辑运算）可以直接用于64位系统上</a:t>
            </a:r>
            <a:endParaRPr lang="" altLang="en-US" sz="1800"/>
          </a:p>
          <a:p>
            <a:r>
              <a:rPr lang="" altLang="en-US" sz="1800"/>
              <a:t>加减乘除和移位需要新版本，如daddu</a:t>
            </a:r>
            <a:endParaRPr lang="" alt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8080" y="1878330"/>
            <a:ext cx="7664450" cy="2003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2011</Words>
  <Application>WPS Presentation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宋体</vt:lpstr>
      <vt:lpstr>Arial Unicode MS</vt:lpstr>
      <vt:lpstr>Calibri Light</vt:lpstr>
      <vt:lpstr>Calibri</vt:lpstr>
      <vt:lpstr>微软雅黑</vt:lpstr>
      <vt:lpstr>FZHei-B01</vt:lpstr>
      <vt:lpstr>FZShuSong-Z01</vt:lpstr>
      <vt:lpstr>Webdings</vt:lpstr>
      <vt:lpstr>Times New Roman</vt:lpstr>
      <vt:lpstr>aakar</vt:lpstr>
      <vt:lpstr>padmaa-Bold.1.1</vt:lpstr>
      <vt:lpstr>Office Theme</vt:lpstr>
      <vt:lpstr>See Mips Run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rivalak</dc:creator>
  <cp:lastModifiedBy>rivalak</cp:lastModifiedBy>
  <cp:revision>13</cp:revision>
  <dcterms:created xsi:type="dcterms:W3CDTF">2018-08-20T12:27:08Z</dcterms:created>
  <dcterms:modified xsi:type="dcterms:W3CDTF">2018-08-20T12:27:08Z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1033-10.1.0.6634</vt:lpwstr>
  </property>
</Properties>
</file>