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64" r:id="rId4"/>
    <p:sldId id="258" r:id="rId5"/>
    <p:sldId id="287" r:id="rId6"/>
    <p:sldId id="288" r:id="rId7"/>
    <p:sldId id="259" r:id="rId8"/>
    <p:sldId id="289" r:id="rId9"/>
    <p:sldId id="276" r:id="rId10"/>
    <p:sldId id="290" r:id="rId11"/>
    <p:sldId id="291" r:id="rId12"/>
    <p:sldId id="292" r:id="rId13"/>
    <p:sldId id="260" r:id="rId14"/>
    <p:sldId id="294" r:id="rId15"/>
    <p:sldId id="277" r:id="rId16"/>
    <p:sldId id="279" r:id="rId17"/>
    <p:sldId id="293" r:id="rId18"/>
    <p:sldId id="278" r:id="rId19"/>
    <p:sldId id="297" r:id="rId20"/>
    <p:sldId id="296" r:id="rId21"/>
    <p:sldId id="295" r:id="rId22"/>
    <p:sldId id="298" r:id="rId23"/>
    <p:sldId id="299" r:id="rId24"/>
    <p:sldId id="300" r:id="rId25"/>
    <p:sldId id="301" r:id="rId26"/>
    <p:sldId id="302" r:id="rId27"/>
    <p:sldId id="280" r:id="rId28"/>
    <p:sldId id="281" r:id="rId29"/>
    <p:sldId id="303" r:id="rId30"/>
    <p:sldId id="306" r:id="rId31"/>
    <p:sldId id="285" r:id="rId32"/>
    <p:sldId id="323" r:id="rId33"/>
    <p:sldId id="325" r:id="rId34"/>
    <p:sldId id="324" r:id="rId35"/>
    <p:sldId id="307" r:id="rId36"/>
    <p:sldId id="286" r:id="rId37"/>
    <p:sldId id="308" r:id="rId38"/>
    <p:sldId id="326" r:id="rId39"/>
    <p:sldId id="265" r:id="rId40"/>
    <p:sldId id="266" r:id="rId41"/>
    <p:sldId id="311" r:id="rId42"/>
    <p:sldId id="283" r:id="rId43"/>
    <p:sldId id="312" r:id="rId44"/>
    <p:sldId id="284" r:id="rId45"/>
    <p:sldId id="313" r:id="rId46"/>
    <p:sldId id="309" r:id="rId47"/>
    <p:sldId id="310" r:id="rId48"/>
    <p:sldId id="314" r:id="rId49"/>
    <p:sldId id="268" r:id="rId50"/>
    <p:sldId id="319" r:id="rId51"/>
    <p:sldId id="318" r:id="rId52"/>
    <p:sldId id="320" r:id="rId53"/>
    <p:sldId id="261" r:id="rId54"/>
    <p:sldId id="321" r:id="rId55"/>
    <p:sldId id="322" r:id="rId56"/>
    <p:sldId id="282" r:id="rId57"/>
    <p:sldId id="262" r:id="rId58"/>
    <p:sldId id="267" r:id="rId59"/>
    <p:sldId id="269" r:id="rId60"/>
    <p:sldId id="315" r:id="rId61"/>
    <p:sldId id="271" r:id="rId62"/>
    <p:sldId id="270" r:id="rId63"/>
    <p:sldId id="317" r:id="rId64"/>
    <p:sldId id="31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8C7B62F-9FF4-49F6-945C-43FE1024DA73}">
          <p14:sldIdLst>
            <p14:sldId id="256"/>
            <p14:sldId id="257"/>
            <p14:sldId id="264"/>
          </p14:sldIdLst>
        </p14:section>
        <p14:section name="第1节" id="{D9B22231-D0B0-4EB0-A6F0-0131E26BAE4C}">
          <p14:sldIdLst>
            <p14:sldId id="258"/>
            <p14:sldId id="287"/>
            <p14:sldId id="288"/>
          </p14:sldIdLst>
        </p14:section>
        <p14:section name="第2节" id="{92713657-A6EB-44F8-B083-A0AF28F06FDC}">
          <p14:sldIdLst>
            <p14:sldId id="259"/>
            <p14:sldId id="289"/>
            <p14:sldId id="276"/>
            <p14:sldId id="290"/>
            <p14:sldId id="291"/>
            <p14:sldId id="292"/>
            <p14:sldId id="260"/>
            <p14:sldId id="294"/>
            <p14:sldId id="277"/>
            <p14:sldId id="279"/>
            <p14:sldId id="293"/>
            <p14:sldId id="278"/>
            <p14:sldId id="297"/>
            <p14:sldId id="296"/>
            <p14:sldId id="295"/>
            <p14:sldId id="298"/>
            <p14:sldId id="299"/>
            <p14:sldId id="300"/>
            <p14:sldId id="301"/>
            <p14:sldId id="302"/>
            <p14:sldId id="280"/>
            <p14:sldId id="281"/>
            <p14:sldId id="303"/>
            <p14:sldId id="306"/>
            <p14:sldId id="285"/>
            <p14:sldId id="323"/>
            <p14:sldId id="325"/>
            <p14:sldId id="324"/>
            <p14:sldId id="307"/>
            <p14:sldId id="286"/>
            <p14:sldId id="308"/>
            <p14:sldId id="326"/>
          </p14:sldIdLst>
        </p14:section>
        <p14:section name="第3节" id="{D90C178D-AD1D-4D50-B364-5BBDBDE1F290}">
          <p14:sldIdLst>
            <p14:sldId id="265"/>
            <p14:sldId id="266"/>
            <p14:sldId id="311"/>
            <p14:sldId id="283"/>
            <p14:sldId id="312"/>
            <p14:sldId id="284"/>
            <p14:sldId id="313"/>
            <p14:sldId id="309"/>
            <p14:sldId id="310"/>
            <p14:sldId id="314"/>
          </p14:sldIdLst>
        </p14:section>
        <p14:section name="第4节" id="{742B8A7F-F4ED-4F87-B42E-0CED96B78904}">
          <p14:sldIdLst>
            <p14:sldId id="268"/>
            <p14:sldId id="319"/>
            <p14:sldId id="318"/>
            <p14:sldId id="320"/>
            <p14:sldId id="261"/>
            <p14:sldId id="321"/>
            <p14:sldId id="322"/>
            <p14:sldId id="282"/>
          </p14:sldIdLst>
        </p14:section>
        <p14:section name="第5节" id="{3182A3FB-B770-4243-BE2E-E88175A260D2}">
          <p14:sldIdLst>
            <p14:sldId id="262"/>
            <p14:sldId id="267"/>
            <p14:sldId id="269"/>
            <p14:sldId id="315"/>
            <p14:sldId id="271"/>
            <p14:sldId id="270"/>
            <p14:sldId id="317"/>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3AE8-F348-475B-A1D6-1F07898C255D}"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FB013-7D63-487E-8FE5-392B28F1DE0B}" type="slidenum">
              <a:rPr lang="zh-CN" altLang="en-US" smtClean="0"/>
              <a:t>‹#›</a:t>
            </a:fld>
            <a:endParaRPr lang="zh-CN" altLang="en-US"/>
          </a:p>
        </p:txBody>
      </p:sp>
    </p:spTree>
    <p:extLst>
      <p:ext uri="{BB962C8B-B14F-4D97-AF65-F5344CB8AC3E}">
        <p14:creationId xmlns:p14="http://schemas.microsoft.com/office/powerpoint/2010/main" val="234408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AFB013-7D63-487E-8FE5-392B28F1DE0B}" type="slidenum">
              <a:rPr lang="zh-CN" altLang="en-US" smtClean="0"/>
              <a:t>23</a:t>
            </a:fld>
            <a:endParaRPr lang="zh-CN" altLang="en-US"/>
          </a:p>
        </p:txBody>
      </p:sp>
    </p:spTree>
    <p:extLst>
      <p:ext uri="{BB962C8B-B14F-4D97-AF65-F5344CB8AC3E}">
        <p14:creationId xmlns:p14="http://schemas.microsoft.com/office/powerpoint/2010/main" val="404188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AFB013-7D63-487E-8FE5-392B28F1DE0B}" type="slidenum">
              <a:rPr lang="zh-CN" altLang="en-US" smtClean="0"/>
              <a:t>31</a:t>
            </a:fld>
            <a:endParaRPr lang="zh-CN" altLang="en-US"/>
          </a:p>
        </p:txBody>
      </p:sp>
    </p:spTree>
    <p:extLst>
      <p:ext uri="{BB962C8B-B14F-4D97-AF65-F5344CB8AC3E}">
        <p14:creationId xmlns:p14="http://schemas.microsoft.com/office/powerpoint/2010/main" val="2564424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AFB013-7D63-487E-8FE5-392B28F1DE0B}" type="slidenum">
              <a:rPr lang="zh-CN" altLang="en-US" smtClean="0"/>
              <a:t>35</a:t>
            </a:fld>
            <a:endParaRPr lang="zh-CN" altLang="en-US"/>
          </a:p>
        </p:txBody>
      </p:sp>
    </p:spTree>
    <p:extLst>
      <p:ext uri="{BB962C8B-B14F-4D97-AF65-F5344CB8AC3E}">
        <p14:creationId xmlns:p14="http://schemas.microsoft.com/office/powerpoint/2010/main" val="1882195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AA133-A365-4732-922D-603393CAC2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3E0ABD-F2E3-4088-92A6-2D07D358F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FC5135-98B0-46E0-878D-34A3545F96C8}"/>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B9585767-946A-4933-9D18-F7D0FDA8B2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5899A-81BB-43B8-B84F-980E43B5A8D1}"/>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66855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CB940-2752-4779-9B05-6FF7EAAA90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E2528-AEFE-4260-A6A2-099CF54E3A2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B085EA-5360-4620-874B-C92489354245}"/>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954C6DAF-40C4-4EB7-A46E-199B5CEC09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4AFBC-1E34-474B-98F3-E693599E13D2}"/>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100020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B96C1D-C179-468A-B7DF-6EB0940CC8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7044AF-5400-4B57-A796-33CAB687EDF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799399-5794-40C8-AC50-D1CF75D425E1}"/>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5E584457-AF5A-4D93-8EAE-FC2BCB4E3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504C79-437C-4E7E-AF80-DF21DD66732D}"/>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216113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66D30-2CA7-4FFD-B279-AAEFECBDA2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3BC007-F43F-4E1D-BE1C-A7E130B9578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6ABA95-FB39-4DA1-8C0F-A0347CCF389C}"/>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84557A14-DBA3-462C-ACDB-FC8B35554D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938330-4A0C-4A4C-8345-2D37310CFE81}"/>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4937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B53AC-6B47-4365-98B0-3979A5AB11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4F156E-D1F5-4816-8C21-81043D600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01B95D-96E4-40E2-8121-3A636E906AB5}"/>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6BA0D466-1E93-4B6C-8E32-C8827D175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9A1811-965E-46F2-B19F-95141D71D0A5}"/>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415271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181C4-A033-4BC4-AA58-19644FD3A8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D682D-3230-47BA-9449-C3F6AD1A91B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BA55AB0-2606-41A0-A235-577A3168003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3EDAE2F-849A-454D-A430-1FD252B2C8AB}"/>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6" name="页脚占位符 5">
            <a:extLst>
              <a:ext uri="{FF2B5EF4-FFF2-40B4-BE49-F238E27FC236}">
                <a16:creationId xmlns:a16="http://schemas.microsoft.com/office/drawing/2014/main" id="{2ECE2873-36A3-4C74-A45D-1F679824A3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D320D5-5339-43C2-855B-16E30AFFAA8B}"/>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35340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E5242-CDB1-44CF-B4FE-0E7782B107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7AC5D8-CB05-43A9-8E05-CDD99E4E2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18BF57B-2924-4E4F-915D-A012D88C729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4191B3-7556-4C50-8650-B6B438590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EE92CAE-81F8-43F5-B362-486302CCD1A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D78E7BF-434E-47C4-BB33-62246C5D5EA7}"/>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8" name="页脚占位符 7">
            <a:extLst>
              <a:ext uri="{FF2B5EF4-FFF2-40B4-BE49-F238E27FC236}">
                <a16:creationId xmlns:a16="http://schemas.microsoft.com/office/drawing/2014/main" id="{57F06EF7-182C-46E7-BBA6-D333388F57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7EEBFE-E003-4A5A-BC01-C4B583300CC9}"/>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41212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39F78-D89E-4A60-98A1-12544F3190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2E3DFB-48EC-4B41-8E9A-6ACE2BE83C43}"/>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4" name="页脚占位符 3">
            <a:extLst>
              <a:ext uri="{FF2B5EF4-FFF2-40B4-BE49-F238E27FC236}">
                <a16:creationId xmlns:a16="http://schemas.microsoft.com/office/drawing/2014/main" id="{2C17398E-70E1-4679-A777-65BEA0E89F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78515E-2BEF-4C0A-9B58-DDC97B319E18}"/>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27428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2D7D00-137D-48DB-A46E-81BD0C66C7AD}"/>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3" name="页脚占位符 2">
            <a:extLst>
              <a:ext uri="{FF2B5EF4-FFF2-40B4-BE49-F238E27FC236}">
                <a16:creationId xmlns:a16="http://schemas.microsoft.com/office/drawing/2014/main" id="{0F71FEB9-EDDF-40D0-88C6-09E0790104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88F408-2266-47A4-9967-D3C6CC4D519C}"/>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101070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B22A9-B42D-49D7-9916-DB383E4632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F6DAFD-CB7B-4018-B294-1B463D848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4C2B4E-E0C7-47C9-A9A8-E2B971121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B670AD-982A-438A-B670-7D206AE76DFA}"/>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6" name="页脚占位符 5">
            <a:extLst>
              <a:ext uri="{FF2B5EF4-FFF2-40B4-BE49-F238E27FC236}">
                <a16:creationId xmlns:a16="http://schemas.microsoft.com/office/drawing/2014/main" id="{2923D3D2-DF4D-45BA-A0D0-E7FA2FDB92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D0F731-C284-4D26-A2DE-ABD011427AF2}"/>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374360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502C8-6F2C-4212-92D4-7E21AEB10C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257466-2DFA-4D35-9F24-1F24028E9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E5C00A-317C-4548-B1D8-3053973B5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A26066-F32D-44D5-857B-889F69789529}"/>
              </a:ext>
            </a:extLst>
          </p:cNvPr>
          <p:cNvSpPr>
            <a:spLocks noGrp="1"/>
          </p:cNvSpPr>
          <p:nvPr>
            <p:ph type="dt" sz="half" idx="10"/>
          </p:nvPr>
        </p:nvSpPr>
        <p:spPr/>
        <p:txBody>
          <a:bodyPr/>
          <a:lstStyle/>
          <a:p>
            <a:fld id="{840C1710-C650-48CA-893B-CDB2CA9DF69D}" type="datetimeFigureOut">
              <a:rPr lang="zh-CN" altLang="en-US" smtClean="0"/>
              <a:t>2018/8/21</a:t>
            </a:fld>
            <a:endParaRPr lang="zh-CN" altLang="en-US"/>
          </a:p>
        </p:txBody>
      </p:sp>
      <p:sp>
        <p:nvSpPr>
          <p:cNvPr id="6" name="页脚占位符 5">
            <a:extLst>
              <a:ext uri="{FF2B5EF4-FFF2-40B4-BE49-F238E27FC236}">
                <a16:creationId xmlns:a16="http://schemas.microsoft.com/office/drawing/2014/main" id="{2EDB2EC6-23D3-4EE3-8B19-0EC463FE02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A67289-9359-42F2-A092-05E4226B15C4}"/>
              </a:ext>
            </a:extLst>
          </p:cNvPr>
          <p:cNvSpPr>
            <a:spLocks noGrp="1"/>
          </p:cNvSpPr>
          <p:nvPr>
            <p:ph type="sldNum" sz="quarter" idx="12"/>
          </p:nvPr>
        </p:nvSpPr>
        <p:spPr/>
        <p:txBody>
          <a:body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238953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225B40-D024-4F1B-A9C3-2F3F73DE0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7647AA-5B3D-4D4C-9F6C-C569356F1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EDC084-D638-4046-BF95-EF2B36C53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C1710-C650-48CA-893B-CDB2CA9DF69D}" type="datetimeFigureOut">
              <a:rPr lang="zh-CN" altLang="en-US" smtClean="0"/>
              <a:t>2018/8/21</a:t>
            </a:fld>
            <a:endParaRPr lang="zh-CN" altLang="en-US"/>
          </a:p>
        </p:txBody>
      </p:sp>
      <p:sp>
        <p:nvSpPr>
          <p:cNvPr id="5" name="页脚占位符 4">
            <a:extLst>
              <a:ext uri="{FF2B5EF4-FFF2-40B4-BE49-F238E27FC236}">
                <a16:creationId xmlns:a16="http://schemas.microsoft.com/office/drawing/2014/main" id="{38FEF295-B06A-4864-89C5-1CBE35BB3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F64B0B-F63E-41ED-AAC3-3AA93DF64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DB71A-79C9-4E1B-962B-368B790A5ABE}" type="slidenum">
              <a:rPr lang="zh-CN" altLang="en-US" smtClean="0"/>
              <a:t>‹#›</a:t>
            </a:fld>
            <a:endParaRPr lang="zh-CN" altLang="en-US"/>
          </a:p>
        </p:txBody>
      </p:sp>
    </p:spTree>
    <p:extLst>
      <p:ext uri="{BB962C8B-B14F-4D97-AF65-F5344CB8AC3E}">
        <p14:creationId xmlns:p14="http://schemas.microsoft.com/office/powerpoint/2010/main" val="422404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21F44-606A-4FC0-9D3F-6328218B1CB6}"/>
              </a:ext>
            </a:extLst>
          </p:cNvPr>
          <p:cNvSpPr>
            <a:spLocks noGrp="1"/>
          </p:cNvSpPr>
          <p:nvPr>
            <p:ph type="ctrTitle"/>
          </p:nvPr>
        </p:nvSpPr>
        <p:spPr/>
        <p:txBody>
          <a:bodyPr/>
          <a:lstStyle/>
          <a:p>
            <a:r>
              <a:rPr lang="en-US" altLang="zh-CN" dirty="0"/>
              <a:t>See MIPS Run </a:t>
            </a:r>
            <a:r>
              <a:rPr lang="zh-CN" altLang="en-US" dirty="0"/>
              <a:t>第十章</a:t>
            </a:r>
            <a:br>
              <a:rPr lang="en-US" altLang="zh-CN" dirty="0"/>
            </a:br>
            <a:r>
              <a:rPr lang="zh-CN" altLang="en-US" dirty="0"/>
              <a:t>向</a:t>
            </a:r>
            <a:r>
              <a:rPr lang="en-US" altLang="zh-CN" dirty="0"/>
              <a:t>MIPS</a:t>
            </a:r>
            <a:r>
              <a:rPr lang="zh-CN" altLang="en-US" dirty="0"/>
              <a:t>体系结构移植软件</a:t>
            </a:r>
          </a:p>
        </p:txBody>
      </p:sp>
      <p:sp>
        <p:nvSpPr>
          <p:cNvPr id="4" name="副标题 2">
            <a:extLst>
              <a:ext uri="{FF2B5EF4-FFF2-40B4-BE49-F238E27FC236}">
                <a16:creationId xmlns:a16="http://schemas.microsoft.com/office/drawing/2014/main" id="{F9797C5F-6AE3-4E20-858A-E3CDF42BB757}"/>
              </a:ext>
            </a:extLst>
          </p:cNvPr>
          <p:cNvSpPr txBox="1">
            <a:spLocks/>
          </p:cNvSpPr>
          <p:nvPr/>
        </p:nvSpPr>
        <p:spPr>
          <a:xfrm>
            <a:off x="9255967" y="5208457"/>
            <a:ext cx="1412033" cy="527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谭弘泽</a:t>
            </a:r>
            <a:endParaRPr lang="zh-CN" altLang="en-US" dirty="0"/>
          </a:p>
        </p:txBody>
      </p:sp>
    </p:spTree>
    <p:extLst>
      <p:ext uri="{BB962C8B-B14F-4D97-AF65-F5344CB8AC3E}">
        <p14:creationId xmlns:p14="http://schemas.microsoft.com/office/powerpoint/2010/main" val="344135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7FC79-0A47-4328-8AB2-DC8695F9B335}"/>
              </a:ext>
            </a:extLst>
          </p:cNvPr>
          <p:cNvSpPr>
            <a:spLocks noGrp="1"/>
          </p:cNvSpPr>
          <p:nvPr>
            <p:ph type="title"/>
          </p:nvPr>
        </p:nvSpPr>
        <p:spPr/>
        <p:txBody>
          <a:bodyPr/>
          <a:lstStyle/>
          <a:p>
            <a:r>
              <a:rPr lang="zh-CN" altLang="en-US" dirty="0"/>
              <a:t>尾端 第</a:t>
            </a:r>
            <a:r>
              <a:rPr lang="en-US" altLang="zh-CN" dirty="0"/>
              <a:t>2.1</a:t>
            </a:r>
            <a:r>
              <a:rPr lang="zh-CN" altLang="en-US" dirty="0"/>
              <a:t>节</a:t>
            </a:r>
            <a:r>
              <a:rPr lang="en-US" altLang="zh-CN" dirty="0"/>
              <a:t> </a:t>
            </a:r>
            <a:r>
              <a:rPr lang="zh-CN" altLang="en-US" dirty="0"/>
              <a:t>比特、字节、字和整数</a:t>
            </a:r>
          </a:p>
        </p:txBody>
      </p:sp>
      <p:sp>
        <p:nvSpPr>
          <p:cNvPr id="3" name="内容占位符 2">
            <a:extLst>
              <a:ext uri="{FF2B5EF4-FFF2-40B4-BE49-F238E27FC236}">
                <a16:creationId xmlns:a16="http://schemas.microsoft.com/office/drawing/2014/main" id="{0B4E42F9-B9D3-434D-8431-822CF701D474}"/>
              </a:ext>
            </a:extLst>
          </p:cNvPr>
          <p:cNvSpPr>
            <a:spLocks noGrp="1"/>
          </p:cNvSpPr>
          <p:nvPr>
            <p:ph idx="1"/>
          </p:nvPr>
        </p:nvSpPr>
        <p:spPr/>
        <p:txBody>
          <a:bodyPr/>
          <a:lstStyle/>
          <a:p>
            <a:r>
              <a:rPr lang="zh-CN" altLang="en-US" dirty="0"/>
              <a:t>整数每位具有不同的权重</a:t>
            </a:r>
            <a:endParaRPr lang="en-US" altLang="zh-CN" dirty="0"/>
          </a:p>
          <a:p>
            <a:pPr lvl="1"/>
            <a:r>
              <a:rPr lang="en-US" altLang="zh-CN" dirty="0"/>
              <a:t>1,2,4,8…</a:t>
            </a:r>
          </a:p>
          <a:p>
            <a:r>
              <a:rPr lang="zh-CN" altLang="en-US" dirty="0"/>
              <a:t>最低有效位权重为</a:t>
            </a:r>
            <a:r>
              <a:rPr lang="en-US" altLang="zh-CN" dirty="0"/>
              <a:t>1</a:t>
            </a:r>
          </a:p>
          <a:p>
            <a:r>
              <a:rPr lang="zh-CN" altLang="en-US" dirty="0"/>
              <a:t>有些计算机将最低有效位放在前面</a:t>
            </a:r>
            <a:endParaRPr lang="en-US" altLang="zh-CN" dirty="0"/>
          </a:p>
          <a:p>
            <a:pPr lvl="1"/>
            <a:r>
              <a:rPr lang="zh-CN" altLang="en-US" dirty="0"/>
              <a:t>比如</a:t>
            </a:r>
            <a:r>
              <a:rPr lang="en-US" altLang="zh-CN" dirty="0"/>
              <a:t>DEC</a:t>
            </a:r>
            <a:r>
              <a:rPr lang="zh-CN" altLang="en-US" dirty="0"/>
              <a:t>的小型机</a:t>
            </a:r>
            <a:endParaRPr lang="en-US" altLang="zh-CN" dirty="0"/>
          </a:p>
          <a:p>
            <a:r>
              <a:rPr lang="zh-CN" altLang="en-US" dirty="0"/>
              <a:t>有些计算机将最高有效位放在前面</a:t>
            </a:r>
            <a:endParaRPr lang="en-US" altLang="zh-CN" dirty="0"/>
          </a:p>
          <a:p>
            <a:pPr lvl="1"/>
            <a:r>
              <a:rPr lang="zh-CN" altLang="en-US" dirty="0"/>
              <a:t>比如</a:t>
            </a:r>
            <a:r>
              <a:rPr lang="en-US" altLang="zh-CN" dirty="0"/>
              <a:t>IBM</a:t>
            </a:r>
            <a:r>
              <a:rPr lang="zh-CN" altLang="en-US" dirty="0"/>
              <a:t>的大型机</a:t>
            </a:r>
            <a:endParaRPr lang="en-US" altLang="zh-CN" dirty="0"/>
          </a:p>
          <a:p>
            <a:r>
              <a:rPr lang="zh-CN" altLang="en-US" dirty="0"/>
              <a:t>只有在能够按字节寻址的时候，大小尾端的差异才会体现出来</a:t>
            </a:r>
          </a:p>
        </p:txBody>
      </p:sp>
    </p:spTree>
    <p:extLst>
      <p:ext uri="{BB962C8B-B14F-4D97-AF65-F5344CB8AC3E}">
        <p14:creationId xmlns:p14="http://schemas.microsoft.com/office/powerpoint/2010/main" val="37776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F7D0B-9EA2-4256-9506-F441C6EAB554}"/>
              </a:ext>
            </a:extLst>
          </p:cNvPr>
          <p:cNvSpPr>
            <a:spLocks noGrp="1"/>
          </p:cNvSpPr>
          <p:nvPr>
            <p:ph type="title"/>
          </p:nvPr>
        </p:nvSpPr>
        <p:spPr/>
        <p:txBody>
          <a:bodyPr/>
          <a:lstStyle/>
          <a:p>
            <a:r>
              <a:rPr lang="zh-CN" altLang="en-US" dirty="0"/>
              <a:t>尾端 第</a:t>
            </a:r>
            <a:r>
              <a:rPr lang="en-US" altLang="zh-CN" dirty="0"/>
              <a:t>2.1</a:t>
            </a:r>
            <a:r>
              <a:rPr lang="zh-CN" altLang="en-US" dirty="0"/>
              <a:t>节 比特、字节、字和整数</a:t>
            </a:r>
          </a:p>
        </p:txBody>
      </p:sp>
      <p:sp>
        <p:nvSpPr>
          <p:cNvPr id="3" name="内容占位符 2">
            <a:extLst>
              <a:ext uri="{FF2B5EF4-FFF2-40B4-BE49-F238E27FC236}">
                <a16:creationId xmlns:a16="http://schemas.microsoft.com/office/drawing/2014/main" id="{DD5BF35D-E0DA-4C98-948D-252EB0530087}"/>
              </a:ext>
            </a:extLst>
          </p:cNvPr>
          <p:cNvSpPr>
            <a:spLocks noGrp="1"/>
          </p:cNvSpPr>
          <p:nvPr>
            <p:ph idx="1"/>
          </p:nvPr>
        </p:nvSpPr>
        <p:spPr>
          <a:xfrm>
            <a:off x="838200" y="1825625"/>
            <a:ext cx="3324225" cy="4351338"/>
          </a:xfrm>
        </p:spPr>
        <p:txBody>
          <a:bodyPr>
            <a:normAutofit/>
          </a:bodyPr>
          <a:lstStyle/>
          <a:p>
            <a:r>
              <a:rPr lang="en-US" altLang="zh-CN" dirty="0"/>
              <a:t>MS</a:t>
            </a:r>
          </a:p>
          <a:p>
            <a:pPr lvl="1"/>
            <a:r>
              <a:rPr lang="zh-CN" altLang="en-US" dirty="0"/>
              <a:t>最高有效位</a:t>
            </a:r>
            <a:endParaRPr lang="en-US" altLang="zh-CN" dirty="0"/>
          </a:p>
          <a:p>
            <a:r>
              <a:rPr lang="en-US" altLang="zh-CN" dirty="0"/>
              <a:t>LS</a:t>
            </a:r>
          </a:p>
          <a:p>
            <a:pPr lvl="1"/>
            <a:r>
              <a:rPr lang="zh-CN" altLang="en-US" dirty="0"/>
              <a:t>最低有效位</a:t>
            </a:r>
            <a:endParaRPr lang="en-US" altLang="zh-CN" dirty="0"/>
          </a:p>
          <a:p>
            <a:r>
              <a:rPr lang="zh-CN" altLang="en-US" dirty="0"/>
              <a:t>两幅图中</a:t>
            </a:r>
            <a:endParaRPr lang="en-US" altLang="zh-CN" dirty="0"/>
          </a:p>
          <a:p>
            <a:pPr lvl="1"/>
            <a:r>
              <a:rPr lang="zh-CN" altLang="en-US" dirty="0"/>
              <a:t>位序一样</a:t>
            </a:r>
            <a:endParaRPr lang="en-US" altLang="zh-CN" dirty="0"/>
          </a:p>
          <a:p>
            <a:pPr lvl="1"/>
            <a:r>
              <a:rPr lang="zh-CN" altLang="en-US" dirty="0"/>
              <a:t>字节序一样</a:t>
            </a:r>
            <a:endParaRPr lang="en-US" altLang="zh-CN" dirty="0"/>
          </a:p>
          <a:p>
            <a:pPr lvl="1"/>
            <a:r>
              <a:rPr lang="zh-CN" altLang="en-US" dirty="0"/>
              <a:t>不一样的是什么？</a:t>
            </a:r>
            <a:endParaRPr lang="en-US" altLang="zh-CN" dirty="0"/>
          </a:p>
          <a:p>
            <a:pPr lvl="2"/>
            <a:r>
              <a:rPr lang="zh-CN" altLang="en-US" dirty="0"/>
              <a:t>左移右移的定义</a:t>
            </a:r>
            <a:endParaRPr lang="en-US" altLang="zh-CN" dirty="0"/>
          </a:p>
          <a:p>
            <a:pPr lvl="2"/>
            <a:r>
              <a:rPr lang="zh-CN" altLang="en-US" dirty="0"/>
              <a:t>即各位上的权重</a:t>
            </a:r>
            <a:endParaRPr lang="en-US" altLang="zh-CN" dirty="0"/>
          </a:p>
        </p:txBody>
      </p:sp>
      <p:pic>
        <p:nvPicPr>
          <p:cNvPr id="4" name="图片 3">
            <a:extLst>
              <a:ext uri="{FF2B5EF4-FFF2-40B4-BE49-F238E27FC236}">
                <a16:creationId xmlns:a16="http://schemas.microsoft.com/office/drawing/2014/main" id="{FA29FE41-B056-4474-873E-1367CD9B90B8}"/>
              </a:ext>
            </a:extLst>
          </p:cNvPr>
          <p:cNvPicPr>
            <a:picLocks noChangeAspect="1"/>
          </p:cNvPicPr>
          <p:nvPr/>
        </p:nvPicPr>
        <p:blipFill>
          <a:blip r:embed="rId2"/>
          <a:stretch>
            <a:fillRect/>
          </a:stretch>
        </p:blipFill>
        <p:spPr>
          <a:xfrm>
            <a:off x="4162425" y="1690688"/>
            <a:ext cx="6429375" cy="1971675"/>
          </a:xfrm>
          <a:prstGeom prst="rect">
            <a:avLst/>
          </a:prstGeom>
        </p:spPr>
      </p:pic>
      <p:pic>
        <p:nvPicPr>
          <p:cNvPr id="5" name="图片 4">
            <a:extLst>
              <a:ext uri="{FF2B5EF4-FFF2-40B4-BE49-F238E27FC236}">
                <a16:creationId xmlns:a16="http://schemas.microsoft.com/office/drawing/2014/main" id="{C85F0843-6E61-4A34-97CB-8F80F6CF730A}"/>
              </a:ext>
            </a:extLst>
          </p:cNvPr>
          <p:cNvPicPr>
            <a:picLocks noChangeAspect="1"/>
          </p:cNvPicPr>
          <p:nvPr/>
        </p:nvPicPr>
        <p:blipFill>
          <a:blip r:embed="rId3"/>
          <a:stretch>
            <a:fillRect/>
          </a:stretch>
        </p:blipFill>
        <p:spPr>
          <a:xfrm>
            <a:off x="4162425" y="4235450"/>
            <a:ext cx="6477000" cy="2076450"/>
          </a:xfrm>
          <a:prstGeom prst="rect">
            <a:avLst/>
          </a:prstGeom>
        </p:spPr>
      </p:pic>
    </p:spTree>
    <p:extLst>
      <p:ext uri="{BB962C8B-B14F-4D97-AF65-F5344CB8AC3E}">
        <p14:creationId xmlns:p14="http://schemas.microsoft.com/office/powerpoint/2010/main" val="317784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F7D0B-9EA2-4256-9506-F441C6EAB554}"/>
              </a:ext>
            </a:extLst>
          </p:cNvPr>
          <p:cNvSpPr>
            <a:spLocks noGrp="1"/>
          </p:cNvSpPr>
          <p:nvPr>
            <p:ph type="title"/>
          </p:nvPr>
        </p:nvSpPr>
        <p:spPr/>
        <p:txBody>
          <a:bodyPr/>
          <a:lstStyle/>
          <a:p>
            <a:r>
              <a:rPr lang="zh-CN" altLang="en-US" dirty="0"/>
              <a:t>尾端 第</a:t>
            </a:r>
            <a:r>
              <a:rPr lang="en-US" altLang="zh-CN" dirty="0"/>
              <a:t>2.1</a:t>
            </a:r>
            <a:r>
              <a:rPr lang="zh-CN" altLang="en-US" dirty="0"/>
              <a:t>节 比特、字节、字和整数</a:t>
            </a:r>
          </a:p>
        </p:txBody>
      </p:sp>
      <p:sp>
        <p:nvSpPr>
          <p:cNvPr id="3" name="内容占位符 2">
            <a:extLst>
              <a:ext uri="{FF2B5EF4-FFF2-40B4-BE49-F238E27FC236}">
                <a16:creationId xmlns:a16="http://schemas.microsoft.com/office/drawing/2014/main" id="{DD5BF35D-E0DA-4C98-948D-252EB0530087}"/>
              </a:ext>
            </a:extLst>
          </p:cNvPr>
          <p:cNvSpPr>
            <a:spLocks noGrp="1"/>
          </p:cNvSpPr>
          <p:nvPr>
            <p:ph idx="1"/>
          </p:nvPr>
        </p:nvSpPr>
        <p:spPr>
          <a:xfrm>
            <a:off x="838200" y="1825625"/>
            <a:ext cx="3324225" cy="4351338"/>
          </a:xfrm>
        </p:spPr>
        <p:txBody>
          <a:bodyPr>
            <a:normAutofit/>
          </a:bodyPr>
          <a:lstStyle/>
          <a:p>
            <a:r>
              <a:rPr lang="zh-CN" altLang="en-US" dirty="0"/>
              <a:t>位号从左到右增大</a:t>
            </a:r>
            <a:endParaRPr lang="en-US" altLang="zh-CN" dirty="0"/>
          </a:p>
          <a:p>
            <a:r>
              <a:rPr lang="zh-CN" altLang="en-US" dirty="0"/>
              <a:t>大尾端</a:t>
            </a:r>
            <a:endParaRPr lang="en-US" altLang="zh-CN" dirty="0"/>
          </a:p>
          <a:p>
            <a:pPr lvl="1"/>
            <a:r>
              <a:rPr lang="zh-CN" altLang="en-US" dirty="0"/>
              <a:t>和书写一致</a:t>
            </a:r>
            <a:endParaRPr lang="en-US" altLang="zh-CN" dirty="0"/>
          </a:p>
          <a:p>
            <a:r>
              <a:rPr lang="zh-CN" altLang="en-US" dirty="0"/>
              <a:t>小尾端</a:t>
            </a:r>
            <a:endParaRPr lang="en-US" altLang="zh-CN" dirty="0"/>
          </a:p>
          <a:p>
            <a:pPr lvl="1"/>
            <a:r>
              <a:rPr lang="zh-CN" altLang="en-US" dirty="0"/>
              <a:t>位号和权重的幂次一致</a:t>
            </a:r>
            <a:endParaRPr lang="en-US" altLang="zh-CN" dirty="0"/>
          </a:p>
          <a:p>
            <a:r>
              <a:rPr lang="en-US" altLang="zh-CN" dirty="0"/>
              <a:t>C</a:t>
            </a:r>
            <a:r>
              <a:rPr lang="zh-CN" altLang="en-US" dirty="0"/>
              <a:t>语言的左移所对应的方向相反</a:t>
            </a:r>
            <a:endParaRPr lang="en-US" altLang="zh-CN" dirty="0"/>
          </a:p>
        </p:txBody>
      </p:sp>
      <p:pic>
        <p:nvPicPr>
          <p:cNvPr id="4" name="图片 3">
            <a:extLst>
              <a:ext uri="{FF2B5EF4-FFF2-40B4-BE49-F238E27FC236}">
                <a16:creationId xmlns:a16="http://schemas.microsoft.com/office/drawing/2014/main" id="{FA29FE41-B056-4474-873E-1367CD9B90B8}"/>
              </a:ext>
            </a:extLst>
          </p:cNvPr>
          <p:cNvPicPr>
            <a:picLocks noChangeAspect="1"/>
          </p:cNvPicPr>
          <p:nvPr/>
        </p:nvPicPr>
        <p:blipFill>
          <a:blip r:embed="rId2"/>
          <a:stretch>
            <a:fillRect/>
          </a:stretch>
        </p:blipFill>
        <p:spPr>
          <a:xfrm>
            <a:off x="4162425" y="1690688"/>
            <a:ext cx="6429375" cy="1971675"/>
          </a:xfrm>
          <a:prstGeom prst="rect">
            <a:avLst/>
          </a:prstGeom>
        </p:spPr>
      </p:pic>
      <p:pic>
        <p:nvPicPr>
          <p:cNvPr id="5" name="图片 4">
            <a:extLst>
              <a:ext uri="{FF2B5EF4-FFF2-40B4-BE49-F238E27FC236}">
                <a16:creationId xmlns:a16="http://schemas.microsoft.com/office/drawing/2014/main" id="{C85F0843-6E61-4A34-97CB-8F80F6CF730A}"/>
              </a:ext>
            </a:extLst>
          </p:cNvPr>
          <p:cNvPicPr>
            <a:picLocks noChangeAspect="1"/>
          </p:cNvPicPr>
          <p:nvPr/>
        </p:nvPicPr>
        <p:blipFill>
          <a:blip r:embed="rId3"/>
          <a:stretch>
            <a:fillRect/>
          </a:stretch>
        </p:blipFill>
        <p:spPr>
          <a:xfrm>
            <a:off x="4162425" y="4235450"/>
            <a:ext cx="6477000" cy="2076450"/>
          </a:xfrm>
          <a:prstGeom prst="rect">
            <a:avLst/>
          </a:prstGeom>
        </p:spPr>
      </p:pic>
      <p:sp>
        <p:nvSpPr>
          <p:cNvPr id="6" name="箭头: 右 5">
            <a:extLst>
              <a:ext uri="{FF2B5EF4-FFF2-40B4-BE49-F238E27FC236}">
                <a16:creationId xmlns:a16="http://schemas.microsoft.com/office/drawing/2014/main" id="{E48950DA-3143-4008-939D-D4317A406CBE}"/>
              </a:ext>
            </a:extLst>
          </p:cNvPr>
          <p:cNvSpPr/>
          <p:nvPr/>
        </p:nvSpPr>
        <p:spPr>
          <a:xfrm rot="10800000">
            <a:off x="4705350" y="3686175"/>
            <a:ext cx="5886450"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3F0D24DA-E225-4EC7-B790-09F2DC2DEE0D}"/>
              </a:ext>
            </a:extLst>
          </p:cNvPr>
          <p:cNvSpPr/>
          <p:nvPr/>
        </p:nvSpPr>
        <p:spPr>
          <a:xfrm>
            <a:off x="4705350" y="5681663"/>
            <a:ext cx="5886450"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090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BBA75-3EF7-4C92-A5D8-87525BB4B067}"/>
              </a:ext>
            </a:extLst>
          </p:cNvPr>
          <p:cNvSpPr>
            <a:spLocks noGrp="1"/>
          </p:cNvSpPr>
          <p:nvPr>
            <p:ph type="title"/>
          </p:nvPr>
        </p:nvSpPr>
        <p:spPr>
          <a:xfrm>
            <a:off x="6524625" y="130871"/>
            <a:ext cx="5421086" cy="1325563"/>
          </a:xfrm>
        </p:spPr>
        <p:txBody>
          <a:bodyPr>
            <a:normAutofit fontScale="90000"/>
          </a:bodyPr>
          <a:lstStyle/>
          <a:p>
            <a:r>
              <a:rPr lang="zh-CN" altLang="en-US" dirty="0"/>
              <a:t>尾端 第</a:t>
            </a:r>
            <a:r>
              <a:rPr lang="en-US" altLang="zh-CN" dirty="0"/>
              <a:t>2.1</a:t>
            </a:r>
            <a:r>
              <a:rPr lang="zh-CN" altLang="en-US" dirty="0"/>
              <a:t>节 </a:t>
            </a:r>
            <a:br>
              <a:rPr lang="en-US" altLang="zh-CN" dirty="0"/>
            </a:br>
            <a:r>
              <a:rPr lang="zh-CN" altLang="en-US" dirty="0"/>
              <a:t>比特、字节、字和整数</a:t>
            </a:r>
          </a:p>
        </p:txBody>
      </p:sp>
      <p:sp>
        <p:nvSpPr>
          <p:cNvPr id="3" name="内容占位符 2">
            <a:extLst>
              <a:ext uri="{FF2B5EF4-FFF2-40B4-BE49-F238E27FC236}">
                <a16:creationId xmlns:a16="http://schemas.microsoft.com/office/drawing/2014/main" id="{E02065BD-47DB-46DF-A786-454C0CD8E964}"/>
              </a:ext>
            </a:extLst>
          </p:cNvPr>
          <p:cNvSpPr>
            <a:spLocks noGrp="1"/>
          </p:cNvSpPr>
          <p:nvPr>
            <p:ph idx="1"/>
          </p:nvPr>
        </p:nvSpPr>
        <p:spPr>
          <a:xfrm>
            <a:off x="2116494" y="3228975"/>
            <a:ext cx="2782078" cy="914400"/>
          </a:xfrm>
        </p:spPr>
        <p:txBody>
          <a:bodyPr/>
          <a:lstStyle/>
          <a:p>
            <a:r>
              <a:rPr lang="zh-CN" altLang="en-US" dirty="0"/>
              <a:t>一致的小尾端</a:t>
            </a:r>
            <a:endParaRPr lang="en-US" altLang="zh-CN" dirty="0"/>
          </a:p>
        </p:txBody>
      </p:sp>
      <p:pic>
        <p:nvPicPr>
          <p:cNvPr id="4" name="图片 3">
            <a:extLst>
              <a:ext uri="{FF2B5EF4-FFF2-40B4-BE49-F238E27FC236}">
                <a16:creationId xmlns:a16="http://schemas.microsoft.com/office/drawing/2014/main" id="{0798EA66-8A5F-44C1-86E7-91560827F7F3}"/>
              </a:ext>
            </a:extLst>
          </p:cNvPr>
          <p:cNvPicPr>
            <a:picLocks noChangeAspect="1"/>
          </p:cNvPicPr>
          <p:nvPr/>
        </p:nvPicPr>
        <p:blipFill>
          <a:blip r:embed="rId2"/>
          <a:stretch>
            <a:fillRect/>
          </a:stretch>
        </p:blipFill>
        <p:spPr>
          <a:xfrm>
            <a:off x="95250" y="676275"/>
            <a:ext cx="6429375" cy="1971675"/>
          </a:xfrm>
          <a:prstGeom prst="rect">
            <a:avLst/>
          </a:prstGeom>
        </p:spPr>
      </p:pic>
      <p:pic>
        <p:nvPicPr>
          <p:cNvPr id="6" name="图片 5">
            <a:extLst>
              <a:ext uri="{FF2B5EF4-FFF2-40B4-BE49-F238E27FC236}">
                <a16:creationId xmlns:a16="http://schemas.microsoft.com/office/drawing/2014/main" id="{B43163EA-6600-4DA2-99DF-D082E020ECB5}"/>
              </a:ext>
            </a:extLst>
          </p:cNvPr>
          <p:cNvPicPr>
            <a:picLocks noChangeAspect="1"/>
          </p:cNvPicPr>
          <p:nvPr/>
        </p:nvPicPr>
        <p:blipFill>
          <a:blip r:embed="rId3"/>
          <a:stretch>
            <a:fillRect/>
          </a:stretch>
        </p:blipFill>
        <p:spPr>
          <a:xfrm>
            <a:off x="5715000" y="2647950"/>
            <a:ext cx="6477000" cy="2076450"/>
          </a:xfrm>
          <a:prstGeom prst="rect">
            <a:avLst/>
          </a:prstGeom>
        </p:spPr>
      </p:pic>
      <p:pic>
        <p:nvPicPr>
          <p:cNvPr id="7" name="图片 6">
            <a:extLst>
              <a:ext uri="{FF2B5EF4-FFF2-40B4-BE49-F238E27FC236}">
                <a16:creationId xmlns:a16="http://schemas.microsoft.com/office/drawing/2014/main" id="{B90C22F4-B958-4442-97D8-A4361281E06E}"/>
              </a:ext>
            </a:extLst>
          </p:cNvPr>
          <p:cNvPicPr>
            <a:picLocks noChangeAspect="1"/>
          </p:cNvPicPr>
          <p:nvPr/>
        </p:nvPicPr>
        <p:blipFill>
          <a:blip r:embed="rId4"/>
          <a:stretch>
            <a:fillRect/>
          </a:stretch>
        </p:blipFill>
        <p:spPr>
          <a:xfrm>
            <a:off x="0" y="4724400"/>
            <a:ext cx="6524625" cy="2133600"/>
          </a:xfrm>
          <a:prstGeom prst="rect">
            <a:avLst/>
          </a:prstGeom>
        </p:spPr>
      </p:pic>
      <p:sp>
        <p:nvSpPr>
          <p:cNvPr id="8" name="内容占位符 2">
            <a:extLst>
              <a:ext uri="{FF2B5EF4-FFF2-40B4-BE49-F238E27FC236}">
                <a16:creationId xmlns:a16="http://schemas.microsoft.com/office/drawing/2014/main" id="{7AA9DD21-9D43-4DCE-85F9-6DB5DEE32828}"/>
              </a:ext>
            </a:extLst>
          </p:cNvPr>
          <p:cNvSpPr txBox="1">
            <a:spLocks/>
          </p:cNvSpPr>
          <p:nvPr/>
        </p:nvSpPr>
        <p:spPr>
          <a:xfrm>
            <a:off x="7252024" y="1385888"/>
            <a:ext cx="2782078"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一致的大尾端</a:t>
            </a:r>
            <a:endParaRPr lang="en-US" altLang="zh-CN" dirty="0"/>
          </a:p>
        </p:txBody>
      </p:sp>
      <p:sp>
        <p:nvSpPr>
          <p:cNvPr id="9" name="内容占位符 2">
            <a:extLst>
              <a:ext uri="{FF2B5EF4-FFF2-40B4-BE49-F238E27FC236}">
                <a16:creationId xmlns:a16="http://schemas.microsoft.com/office/drawing/2014/main" id="{4AA0C33D-F1C2-466A-A713-AF5C0D6670CA}"/>
              </a:ext>
            </a:extLst>
          </p:cNvPr>
          <p:cNvSpPr txBox="1">
            <a:spLocks/>
          </p:cNvSpPr>
          <p:nvPr/>
        </p:nvSpPr>
        <p:spPr>
          <a:xfrm>
            <a:off x="7252024" y="5472112"/>
            <a:ext cx="377676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不一致的大尾端</a:t>
            </a:r>
            <a:endParaRPr lang="en-US" altLang="zh-CN" dirty="0"/>
          </a:p>
          <a:p>
            <a:pPr lvl="1"/>
            <a:r>
              <a:rPr lang="en-US" altLang="zh-CN" dirty="0"/>
              <a:t>(Motorola)</a:t>
            </a:r>
          </a:p>
        </p:txBody>
      </p:sp>
    </p:spTree>
    <p:extLst>
      <p:ext uri="{BB962C8B-B14F-4D97-AF65-F5344CB8AC3E}">
        <p14:creationId xmlns:p14="http://schemas.microsoft.com/office/powerpoint/2010/main" val="260987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435D8-DD7D-452A-A25C-664B44EDEB2C}"/>
              </a:ext>
            </a:extLst>
          </p:cNvPr>
          <p:cNvSpPr>
            <a:spLocks noGrp="1"/>
          </p:cNvSpPr>
          <p:nvPr>
            <p:ph type="title"/>
          </p:nvPr>
        </p:nvSpPr>
        <p:spPr/>
        <p:txBody>
          <a:bodyPr/>
          <a:lstStyle/>
          <a:p>
            <a:r>
              <a:rPr lang="zh-CN" altLang="en-US" dirty="0"/>
              <a:t>尾端 第</a:t>
            </a:r>
            <a:r>
              <a:rPr lang="en-US" altLang="zh-CN" dirty="0"/>
              <a:t>2.2</a:t>
            </a:r>
            <a:r>
              <a:rPr lang="zh-CN" altLang="en-US" dirty="0"/>
              <a:t>节 软件和尾端的问题</a:t>
            </a:r>
          </a:p>
        </p:txBody>
      </p:sp>
      <p:sp>
        <p:nvSpPr>
          <p:cNvPr id="3" name="内容占位符 2">
            <a:extLst>
              <a:ext uri="{FF2B5EF4-FFF2-40B4-BE49-F238E27FC236}">
                <a16:creationId xmlns:a16="http://schemas.microsoft.com/office/drawing/2014/main" id="{417EBA3D-1264-486C-A2A5-C6161EB0B4E4}"/>
              </a:ext>
            </a:extLst>
          </p:cNvPr>
          <p:cNvSpPr>
            <a:spLocks noGrp="1"/>
          </p:cNvSpPr>
          <p:nvPr>
            <p:ph idx="1"/>
          </p:nvPr>
        </p:nvSpPr>
        <p:spPr/>
        <p:txBody>
          <a:bodyPr/>
          <a:lstStyle/>
          <a:p>
            <a:r>
              <a:rPr lang="zh-CN" altLang="en-US" dirty="0"/>
              <a:t>尾端（面向软件的定义）</a:t>
            </a:r>
            <a:endParaRPr lang="en-US" altLang="zh-CN" dirty="0"/>
          </a:p>
          <a:p>
            <a:pPr lvl="1"/>
            <a:r>
              <a:rPr lang="zh-CN" altLang="en-US" dirty="0"/>
              <a:t>一个</a:t>
            </a:r>
            <a:r>
              <a:rPr lang="en-US" altLang="zh-CN" dirty="0"/>
              <a:t>CPU/</a:t>
            </a:r>
            <a:r>
              <a:rPr lang="zh-CN" altLang="en-US" dirty="0"/>
              <a:t>编译器系统</a:t>
            </a:r>
            <a:endParaRPr lang="en-US" altLang="zh-CN" dirty="0"/>
          </a:p>
          <a:p>
            <a:pPr lvl="2"/>
            <a:r>
              <a:rPr lang="zh-CN" altLang="en-US" dirty="0"/>
              <a:t>当多字节整数</a:t>
            </a:r>
            <a:r>
              <a:rPr lang="zh-CN" altLang="en-US" dirty="0">
                <a:solidFill>
                  <a:srgbClr val="FF0000"/>
                </a:solidFill>
              </a:rPr>
              <a:t>最低地址</a:t>
            </a:r>
            <a:r>
              <a:rPr lang="zh-CN" altLang="en-US" dirty="0"/>
              <a:t>的字节容纳的是</a:t>
            </a:r>
            <a:r>
              <a:rPr lang="zh-CN" altLang="en-US" dirty="0">
                <a:solidFill>
                  <a:srgbClr val="FF0000"/>
                </a:solidFill>
              </a:rPr>
              <a:t>最低有效位</a:t>
            </a:r>
            <a:r>
              <a:rPr lang="zh-CN" altLang="en-US" dirty="0"/>
              <a:t>时就叫做</a:t>
            </a:r>
            <a:r>
              <a:rPr lang="zh-CN" altLang="en-US" dirty="0">
                <a:solidFill>
                  <a:srgbClr val="FF0000"/>
                </a:solidFill>
              </a:rPr>
              <a:t>小尾端</a:t>
            </a:r>
            <a:endParaRPr lang="en-US" altLang="zh-CN" dirty="0">
              <a:solidFill>
                <a:srgbClr val="FF0000"/>
              </a:solidFill>
            </a:endParaRPr>
          </a:p>
          <a:p>
            <a:pPr lvl="2"/>
            <a:r>
              <a:rPr lang="zh-CN" altLang="en-US" dirty="0"/>
              <a:t>当多字节整数</a:t>
            </a:r>
            <a:r>
              <a:rPr lang="zh-CN" altLang="en-US" dirty="0">
                <a:solidFill>
                  <a:srgbClr val="C00000"/>
                </a:solidFill>
              </a:rPr>
              <a:t>最低地址</a:t>
            </a:r>
            <a:r>
              <a:rPr lang="zh-CN" altLang="en-US" dirty="0"/>
              <a:t>的字节容纳的是</a:t>
            </a:r>
            <a:r>
              <a:rPr lang="zh-CN" altLang="en-US" dirty="0">
                <a:solidFill>
                  <a:srgbClr val="C00000"/>
                </a:solidFill>
              </a:rPr>
              <a:t>最高有效位</a:t>
            </a:r>
            <a:r>
              <a:rPr lang="zh-CN" altLang="en-US" dirty="0"/>
              <a:t>时就叫做</a:t>
            </a:r>
            <a:r>
              <a:rPr lang="zh-CN" altLang="en-US" dirty="0">
                <a:solidFill>
                  <a:srgbClr val="C00000"/>
                </a:solidFill>
              </a:rPr>
              <a:t>大尾端</a:t>
            </a:r>
            <a:endParaRPr lang="en-US" altLang="zh-CN" dirty="0">
              <a:solidFill>
                <a:srgbClr val="C00000"/>
              </a:solidFill>
            </a:endParaRPr>
          </a:p>
          <a:p>
            <a:pPr lvl="1"/>
            <a:r>
              <a:rPr lang="zh-CN" altLang="en-US" dirty="0"/>
              <a:t>等价的说法还有</a:t>
            </a:r>
            <a:endParaRPr lang="en-US" altLang="zh-CN" dirty="0"/>
          </a:p>
          <a:p>
            <a:pPr lvl="2"/>
            <a:r>
              <a:rPr lang="zh-CN" altLang="en-US" dirty="0"/>
              <a:t>当多字节整数最高地址的字节容纳的是最高有效位时就叫做小尾端</a:t>
            </a:r>
            <a:endParaRPr lang="en-US" altLang="zh-CN" dirty="0"/>
          </a:p>
          <a:p>
            <a:pPr lvl="2"/>
            <a:r>
              <a:rPr lang="zh-CN" altLang="en-US" dirty="0"/>
              <a:t>当多字节整数最高地址的字节容纳的是最低有效位时就叫做大尾端</a:t>
            </a:r>
            <a:endParaRPr lang="en-US" altLang="zh-CN" dirty="0"/>
          </a:p>
          <a:p>
            <a:pPr lvl="2"/>
            <a:endParaRPr lang="zh-CN" altLang="en-US" dirty="0"/>
          </a:p>
        </p:txBody>
      </p:sp>
    </p:spTree>
    <p:extLst>
      <p:ext uri="{BB962C8B-B14F-4D97-AF65-F5344CB8AC3E}">
        <p14:creationId xmlns:p14="http://schemas.microsoft.com/office/powerpoint/2010/main" val="187238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7F63-3ACD-4692-A3F5-6D262A0020D2}"/>
              </a:ext>
            </a:extLst>
          </p:cNvPr>
          <p:cNvSpPr>
            <a:spLocks noGrp="1"/>
          </p:cNvSpPr>
          <p:nvPr>
            <p:ph type="title"/>
          </p:nvPr>
        </p:nvSpPr>
        <p:spPr/>
        <p:txBody>
          <a:bodyPr/>
          <a:lstStyle/>
          <a:p>
            <a:r>
              <a:rPr lang="zh-CN" altLang="en-US" dirty="0"/>
              <a:t>尾端 第</a:t>
            </a:r>
            <a:r>
              <a:rPr lang="en-US" altLang="zh-CN" dirty="0"/>
              <a:t>2.2</a:t>
            </a:r>
            <a:r>
              <a:rPr lang="zh-CN" altLang="en-US" dirty="0"/>
              <a:t>节 软件和尾端的问题</a:t>
            </a:r>
          </a:p>
        </p:txBody>
      </p:sp>
      <p:sp>
        <p:nvSpPr>
          <p:cNvPr id="3" name="内容占位符 2">
            <a:extLst>
              <a:ext uri="{FF2B5EF4-FFF2-40B4-BE49-F238E27FC236}">
                <a16:creationId xmlns:a16="http://schemas.microsoft.com/office/drawing/2014/main" id="{CB9B59B2-1AA3-4CF5-88BF-44B1F89613E8}"/>
              </a:ext>
            </a:extLst>
          </p:cNvPr>
          <p:cNvSpPr>
            <a:spLocks noGrp="1"/>
          </p:cNvSpPr>
          <p:nvPr>
            <p:ph idx="1"/>
          </p:nvPr>
        </p:nvSpPr>
        <p:spPr>
          <a:xfrm>
            <a:off x="838200" y="1825625"/>
            <a:ext cx="5058747" cy="4351338"/>
          </a:xfrm>
        </p:spPr>
        <p:txBody>
          <a:bodyPr/>
          <a:lstStyle/>
          <a:p>
            <a:r>
              <a:rPr lang="zh-CN" altLang="en-US" dirty="0"/>
              <a:t>故意写一段不可移植的代码可以用来区分自己的</a:t>
            </a:r>
            <a:r>
              <a:rPr lang="en-US" altLang="zh-CN" dirty="0"/>
              <a:t>CPU</a:t>
            </a:r>
            <a:r>
              <a:rPr lang="zh-CN" altLang="en-US" dirty="0"/>
              <a:t>是哪一种</a:t>
            </a:r>
          </a:p>
        </p:txBody>
      </p:sp>
      <p:sp>
        <p:nvSpPr>
          <p:cNvPr id="4" name="文本框 3">
            <a:extLst>
              <a:ext uri="{FF2B5EF4-FFF2-40B4-BE49-F238E27FC236}">
                <a16:creationId xmlns:a16="http://schemas.microsoft.com/office/drawing/2014/main" id="{A94CCA95-D67F-4D9E-8DAC-82269751871D}"/>
              </a:ext>
            </a:extLst>
          </p:cNvPr>
          <p:cNvSpPr txBox="1"/>
          <p:nvPr/>
        </p:nvSpPr>
        <p:spPr>
          <a:xfrm>
            <a:off x="6223519" y="1435295"/>
            <a:ext cx="5747657" cy="5355312"/>
          </a:xfrm>
          <a:prstGeom prst="rect">
            <a:avLst/>
          </a:prstGeom>
          <a:noFill/>
        </p:spPr>
        <p:txBody>
          <a:bodyPr wrap="square" rtlCol="0">
            <a:spAutoFit/>
          </a:bodyPr>
          <a:lstStyle/>
          <a:p>
            <a:r>
              <a:rPr lang="en-US" altLang="zh-CN" dirty="0"/>
              <a:t>#include&lt;</a:t>
            </a:r>
            <a:r>
              <a:rPr lang="en-US" altLang="zh-CN" dirty="0" err="1"/>
              <a:t>stdio.h</a:t>
            </a:r>
            <a:r>
              <a:rPr lang="en-US" altLang="zh-CN" dirty="0"/>
              <a:t>&gt;</a:t>
            </a:r>
          </a:p>
          <a:p>
            <a:r>
              <a:rPr lang="en-US" altLang="zh-CN" dirty="0"/>
              <a:t>int main(void)</a:t>
            </a:r>
          </a:p>
          <a:p>
            <a:r>
              <a:rPr lang="en-US" altLang="zh-CN" dirty="0"/>
              <a:t>{</a:t>
            </a:r>
          </a:p>
          <a:p>
            <a:r>
              <a:rPr lang="en-US" altLang="zh-CN" dirty="0"/>
              <a:t>    union {</a:t>
            </a:r>
          </a:p>
          <a:p>
            <a:r>
              <a:rPr lang="en-US" altLang="zh-CN" dirty="0"/>
              <a:t>        int </a:t>
            </a:r>
            <a:r>
              <a:rPr lang="en-US" altLang="zh-CN" dirty="0" err="1"/>
              <a:t>as_int</a:t>
            </a:r>
            <a:r>
              <a:rPr lang="en-US" altLang="zh-CN" dirty="0"/>
              <a:t>;</a:t>
            </a:r>
          </a:p>
          <a:p>
            <a:r>
              <a:rPr lang="en-US" altLang="zh-CN" dirty="0"/>
              <a:t>        short </a:t>
            </a:r>
            <a:r>
              <a:rPr lang="en-US" altLang="zh-CN" dirty="0" err="1"/>
              <a:t>as_short</a:t>
            </a:r>
            <a:r>
              <a:rPr lang="en-US" altLang="zh-CN" dirty="0"/>
              <a:t>[2];</a:t>
            </a:r>
          </a:p>
          <a:p>
            <a:r>
              <a:rPr lang="en-US" altLang="zh-CN" dirty="0"/>
              <a:t>        char </a:t>
            </a:r>
            <a:r>
              <a:rPr lang="en-US" altLang="zh-CN" dirty="0" err="1"/>
              <a:t>as_char</a:t>
            </a:r>
            <a:r>
              <a:rPr lang="en-US" altLang="zh-CN" dirty="0"/>
              <a:t>[4];</a:t>
            </a:r>
          </a:p>
          <a:p>
            <a:r>
              <a:rPr lang="en-US" altLang="zh-CN" dirty="0"/>
              <a:t>    } either;</a:t>
            </a:r>
          </a:p>
          <a:p>
            <a:r>
              <a:rPr lang="en-US" altLang="zh-CN" dirty="0"/>
              <a:t>    </a:t>
            </a:r>
            <a:r>
              <a:rPr lang="en-US" altLang="zh-CN" dirty="0" err="1"/>
              <a:t>either.as_int</a:t>
            </a:r>
            <a:r>
              <a:rPr lang="en-US" altLang="zh-CN" dirty="0"/>
              <a:t> = 0x12345678;</a:t>
            </a:r>
          </a:p>
          <a:p>
            <a:r>
              <a:rPr lang="en-US" altLang="zh-CN" dirty="0"/>
              <a:t>    if(</a:t>
            </a:r>
            <a:r>
              <a:rPr lang="en-US" altLang="zh-CN" dirty="0" err="1"/>
              <a:t>sizeof</a:t>
            </a:r>
            <a:r>
              <a:rPr lang="en-US" altLang="zh-CN" dirty="0"/>
              <a:t>(int)==4&amp;&amp;</a:t>
            </a:r>
            <a:r>
              <a:rPr lang="en-US" altLang="zh-CN" dirty="0" err="1"/>
              <a:t>either.as_char</a:t>
            </a:r>
            <a:r>
              <a:rPr lang="en-US" altLang="zh-CN" dirty="0"/>
              <a:t>[0]==0x78){</a:t>
            </a:r>
          </a:p>
          <a:p>
            <a:r>
              <a:rPr lang="en-US" altLang="zh-CN" dirty="0"/>
              <a:t>        </a:t>
            </a:r>
            <a:r>
              <a:rPr lang="en-US" altLang="zh-CN" dirty="0" err="1"/>
              <a:t>printf</a:t>
            </a:r>
            <a:r>
              <a:rPr lang="en-US" altLang="zh-CN" dirty="0"/>
              <a:t>(“Little endian”);</a:t>
            </a:r>
            <a:br>
              <a:rPr lang="en-US" altLang="zh-CN" dirty="0"/>
            </a:br>
            <a:r>
              <a:rPr lang="en-US" altLang="zh-CN" dirty="0"/>
              <a:t>    }</a:t>
            </a:r>
          </a:p>
          <a:p>
            <a:r>
              <a:rPr lang="en-US" altLang="zh-CN" dirty="0"/>
              <a:t>    else if(</a:t>
            </a:r>
            <a:r>
              <a:rPr lang="en-US" altLang="zh-CN" dirty="0" err="1"/>
              <a:t>sizeof</a:t>
            </a:r>
            <a:r>
              <a:rPr lang="en-US" altLang="zh-CN" dirty="0"/>
              <a:t>(int)==4&amp;&amp;</a:t>
            </a:r>
            <a:r>
              <a:rPr lang="en-US" altLang="zh-CN" dirty="0" err="1"/>
              <a:t>either.as_char</a:t>
            </a:r>
            <a:r>
              <a:rPr lang="en-US" altLang="zh-CN" dirty="0"/>
              <a:t>[0]==0x12){</a:t>
            </a:r>
          </a:p>
          <a:p>
            <a:r>
              <a:rPr lang="en-US" altLang="zh-CN" dirty="0"/>
              <a:t>        </a:t>
            </a:r>
            <a:r>
              <a:rPr lang="en-US" altLang="zh-CN" dirty="0" err="1"/>
              <a:t>printf</a:t>
            </a:r>
            <a:r>
              <a:rPr lang="en-US" altLang="zh-CN" dirty="0"/>
              <a:t>(“Big endian”);</a:t>
            </a:r>
          </a:p>
          <a:p>
            <a:r>
              <a:rPr lang="en-US" altLang="zh-CN" dirty="0"/>
              <a:t>    }</a:t>
            </a:r>
          </a:p>
          <a:p>
            <a:r>
              <a:rPr lang="en-US" altLang="zh-CN" dirty="0"/>
              <a:t>    else {</a:t>
            </a:r>
          </a:p>
          <a:p>
            <a:r>
              <a:rPr lang="en-US" altLang="zh-CN" dirty="0"/>
              <a:t>        </a:t>
            </a:r>
            <a:r>
              <a:rPr lang="en-US" altLang="zh-CN" dirty="0" err="1"/>
              <a:t>printf</a:t>
            </a:r>
            <a:r>
              <a:rPr lang="en-US" altLang="zh-CN" dirty="0"/>
              <a:t>(“Confused”);</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95734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F42EE-1767-46A3-BC79-D402561845A5}"/>
              </a:ext>
            </a:extLst>
          </p:cNvPr>
          <p:cNvSpPr>
            <a:spLocks noGrp="1"/>
          </p:cNvSpPr>
          <p:nvPr>
            <p:ph type="title"/>
          </p:nvPr>
        </p:nvSpPr>
        <p:spPr/>
        <p:txBody>
          <a:bodyPr/>
          <a:lstStyle/>
          <a:p>
            <a:r>
              <a:rPr lang="zh-CN" altLang="en-US" dirty="0"/>
              <a:t>尾端 第</a:t>
            </a:r>
            <a:r>
              <a:rPr lang="en-US" altLang="zh-CN" dirty="0"/>
              <a:t>2.2</a:t>
            </a:r>
            <a:r>
              <a:rPr lang="zh-CN" altLang="en-US" dirty="0"/>
              <a:t>节 软件和尾端的问题</a:t>
            </a:r>
            <a:br>
              <a:rPr lang="en-US" altLang="zh-CN" dirty="0"/>
            </a:br>
            <a:r>
              <a:rPr lang="en-US" altLang="zh-CN" dirty="0"/>
              <a:t>——</a:t>
            </a:r>
            <a:r>
              <a:rPr lang="zh-CN" altLang="en-US" dirty="0"/>
              <a:t>尾端和程序可移植性</a:t>
            </a:r>
          </a:p>
        </p:txBody>
      </p:sp>
      <p:sp>
        <p:nvSpPr>
          <p:cNvPr id="3" name="内容占位符 2">
            <a:extLst>
              <a:ext uri="{FF2B5EF4-FFF2-40B4-BE49-F238E27FC236}">
                <a16:creationId xmlns:a16="http://schemas.microsoft.com/office/drawing/2014/main" id="{9A5246FF-01E7-4BC9-889C-28583B859FBB}"/>
              </a:ext>
            </a:extLst>
          </p:cNvPr>
          <p:cNvSpPr>
            <a:spLocks noGrp="1"/>
          </p:cNvSpPr>
          <p:nvPr>
            <p:ph idx="1"/>
          </p:nvPr>
        </p:nvSpPr>
        <p:spPr/>
        <p:txBody>
          <a:bodyPr>
            <a:normAutofit lnSpcReduction="10000"/>
          </a:bodyPr>
          <a:lstStyle/>
          <a:p>
            <a:r>
              <a:rPr lang="zh-CN" altLang="en-US" dirty="0"/>
              <a:t>只要从来不从别处输入二进制数据，只要能够避免以两种不同的整数类型存取一块数据，</a:t>
            </a:r>
            <a:r>
              <a:rPr lang="en-US" altLang="zh-CN" dirty="0"/>
              <a:t>CPU</a:t>
            </a:r>
            <a:r>
              <a:rPr lang="zh-CN" altLang="en-US" dirty="0"/>
              <a:t>的尾端就是不可见的</a:t>
            </a:r>
            <a:endParaRPr lang="en-US" altLang="zh-CN" dirty="0"/>
          </a:p>
          <a:p>
            <a:pPr lvl="1"/>
            <a:r>
              <a:rPr lang="zh-CN" altLang="en-US" dirty="0"/>
              <a:t>就像上面的例子中有意做的那样</a:t>
            </a:r>
            <a:endParaRPr lang="en-US" altLang="zh-CN" dirty="0"/>
          </a:p>
          <a:p>
            <a:pPr lvl="1"/>
            <a:r>
              <a:rPr lang="zh-CN" altLang="en-US" dirty="0"/>
              <a:t>代码也就会是可移植的</a:t>
            </a:r>
            <a:endParaRPr lang="en-US" altLang="zh-CN" dirty="0"/>
          </a:p>
          <a:p>
            <a:r>
              <a:rPr lang="zh-CN" altLang="en-US" dirty="0"/>
              <a:t>有可能无法接受这些限制</a:t>
            </a:r>
            <a:endParaRPr lang="en-US" altLang="zh-CN" dirty="0"/>
          </a:p>
          <a:p>
            <a:pPr lvl="1"/>
            <a:r>
              <a:rPr lang="zh-CN" altLang="en-US" dirty="0"/>
              <a:t>你有可能不得不处理从别处交付给你的系统的外来数据</a:t>
            </a:r>
            <a:endParaRPr lang="en-US" altLang="zh-CN" dirty="0"/>
          </a:p>
          <a:p>
            <a:pPr lvl="1"/>
            <a:r>
              <a:rPr lang="zh-CN" altLang="en-US" dirty="0"/>
              <a:t>或者要处理存储器映射的硬件寄存器</a:t>
            </a:r>
            <a:endParaRPr lang="en-US" altLang="zh-CN" dirty="0"/>
          </a:p>
          <a:p>
            <a:r>
              <a:rPr lang="zh-CN" altLang="en-US" dirty="0"/>
              <a:t>需要确切知道你的编译器是怎样访问内存的</a:t>
            </a:r>
            <a:endParaRPr lang="en-US" altLang="zh-CN" dirty="0"/>
          </a:p>
          <a:p>
            <a:r>
              <a:rPr lang="zh-CN" altLang="en-US" dirty="0"/>
              <a:t>经验表明在所有数据映射问题中，尾端最容易引起混淆</a:t>
            </a:r>
            <a:endParaRPr lang="en-US" altLang="zh-CN" dirty="0"/>
          </a:p>
          <a:p>
            <a:pPr lvl="1"/>
            <a:r>
              <a:rPr lang="zh-CN" altLang="en-US" dirty="0"/>
              <a:t>两种尾端在各自的情景下都很自然</a:t>
            </a:r>
          </a:p>
        </p:txBody>
      </p:sp>
    </p:spTree>
    <p:extLst>
      <p:ext uri="{BB962C8B-B14F-4D97-AF65-F5344CB8AC3E}">
        <p14:creationId xmlns:p14="http://schemas.microsoft.com/office/powerpoint/2010/main" val="386298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7F63-3ACD-4692-A3F5-6D262A0020D2}"/>
              </a:ext>
            </a:extLst>
          </p:cNvPr>
          <p:cNvSpPr>
            <a:spLocks noGrp="1"/>
          </p:cNvSpPr>
          <p:nvPr>
            <p:ph type="title"/>
          </p:nvPr>
        </p:nvSpPr>
        <p:spPr/>
        <p:txBody>
          <a:bodyPr/>
          <a:lstStyle/>
          <a:p>
            <a:r>
              <a:rPr lang="zh-CN" altLang="en-US" dirty="0"/>
              <a:t>尾端 第</a:t>
            </a:r>
            <a:r>
              <a:rPr lang="en-US" altLang="zh-CN" dirty="0"/>
              <a:t>2.2</a:t>
            </a:r>
            <a:r>
              <a:rPr lang="zh-CN" altLang="en-US" dirty="0"/>
              <a:t>节 软件和尾端的问题</a:t>
            </a:r>
            <a:br>
              <a:rPr lang="en-US" altLang="zh-CN" dirty="0"/>
            </a:br>
            <a:r>
              <a:rPr lang="en-US" altLang="zh-CN" dirty="0"/>
              <a:t>——</a:t>
            </a:r>
            <a:r>
              <a:rPr lang="zh-CN" altLang="en-US" dirty="0"/>
              <a:t>尾端和程序可移植性</a:t>
            </a:r>
          </a:p>
        </p:txBody>
      </p:sp>
      <p:sp>
        <p:nvSpPr>
          <p:cNvPr id="3" name="内容占位符 2">
            <a:extLst>
              <a:ext uri="{FF2B5EF4-FFF2-40B4-BE49-F238E27FC236}">
                <a16:creationId xmlns:a16="http://schemas.microsoft.com/office/drawing/2014/main" id="{CB9B59B2-1AA3-4CF5-88BF-44B1F89613E8}"/>
              </a:ext>
            </a:extLst>
          </p:cNvPr>
          <p:cNvSpPr>
            <a:spLocks noGrp="1"/>
          </p:cNvSpPr>
          <p:nvPr>
            <p:ph idx="1"/>
          </p:nvPr>
        </p:nvSpPr>
        <p:spPr>
          <a:xfrm>
            <a:off x="838200" y="1825625"/>
            <a:ext cx="4095750" cy="4351338"/>
          </a:xfrm>
        </p:spPr>
        <p:txBody>
          <a:bodyPr>
            <a:normAutofit fontScale="92500" lnSpcReduction="10000"/>
          </a:bodyPr>
          <a:lstStyle/>
          <a:p>
            <a:r>
              <a:rPr lang="zh-CN" altLang="en-US" dirty="0"/>
              <a:t>典型的大尾端围绕着字来画图</a:t>
            </a:r>
            <a:endParaRPr lang="en-US" altLang="zh-CN" dirty="0"/>
          </a:p>
          <a:p>
            <a:pPr lvl="1"/>
            <a:r>
              <a:rPr lang="en-US" altLang="zh-CN" dirty="0"/>
              <a:t>0x12345678</a:t>
            </a:r>
          </a:p>
          <a:p>
            <a:pPr lvl="1"/>
            <a:r>
              <a:rPr lang="en-US" altLang="zh-CN" dirty="0"/>
              <a:t>0x1234 0x5678</a:t>
            </a:r>
          </a:p>
          <a:p>
            <a:pPr lvl="1"/>
            <a:r>
              <a:rPr lang="en-US" altLang="zh-CN" dirty="0"/>
              <a:t>0x12 0x34 0x56 0x78</a:t>
            </a:r>
          </a:p>
          <a:p>
            <a:r>
              <a:rPr lang="zh-CN" altLang="en-US" dirty="0"/>
              <a:t>小尾端可能更强调从一种面向软件的、抽象的角度把计算机内存看作一个字节序列</a:t>
            </a:r>
            <a:endParaRPr lang="en-US" altLang="zh-CN" dirty="0"/>
          </a:p>
          <a:p>
            <a:pPr lvl="1"/>
            <a:r>
              <a:rPr lang="en-US" altLang="zh-CN" dirty="0"/>
              <a:t>0x12345678</a:t>
            </a:r>
            <a:r>
              <a:rPr lang="zh-CN" altLang="en-US" dirty="0"/>
              <a:t>→</a:t>
            </a:r>
            <a:r>
              <a:rPr lang="en-US" altLang="zh-CN" dirty="0"/>
              <a:t>0x78</a:t>
            </a:r>
          </a:p>
          <a:p>
            <a:pPr lvl="1"/>
            <a:r>
              <a:rPr lang="en-US" altLang="zh-CN" dirty="0"/>
              <a:t>0x123456</a:t>
            </a:r>
            <a:r>
              <a:rPr lang="zh-CN" altLang="en-US" dirty="0"/>
              <a:t> →</a:t>
            </a:r>
            <a:r>
              <a:rPr lang="en-US" altLang="zh-CN" dirty="0"/>
              <a:t>0x56</a:t>
            </a:r>
          </a:p>
          <a:p>
            <a:pPr lvl="1"/>
            <a:r>
              <a:rPr lang="en-US" altLang="zh-CN" dirty="0"/>
              <a:t>0x1234</a:t>
            </a:r>
            <a:r>
              <a:rPr lang="zh-CN" altLang="en-US" dirty="0"/>
              <a:t> →</a:t>
            </a:r>
            <a:r>
              <a:rPr lang="en-US" altLang="zh-CN" dirty="0"/>
              <a:t>0x34</a:t>
            </a:r>
            <a:r>
              <a:rPr lang="zh-CN" altLang="en-US" dirty="0"/>
              <a:t>、</a:t>
            </a:r>
            <a:r>
              <a:rPr lang="en-US" altLang="zh-CN" dirty="0"/>
              <a:t>0x12</a:t>
            </a:r>
            <a:endParaRPr lang="zh-CN" altLang="en-US" dirty="0"/>
          </a:p>
        </p:txBody>
      </p:sp>
      <p:pic>
        <p:nvPicPr>
          <p:cNvPr id="4" name="图片 3">
            <a:extLst>
              <a:ext uri="{FF2B5EF4-FFF2-40B4-BE49-F238E27FC236}">
                <a16:creationId xmlns:a16="http://schemas.microsoft.com/office/drawing/2014/main" id="{251F7032-DE7F-4A9B-B766-6117F3CBE9D7}"/>
              </a:ext>
            </a:extLst>
          </p:cNvPr>
          <p:cNvPicPr>
            <a:picLocks noChangeAspect="1"/>
          </p:cNvPicPr>
          <p:nvPr/>
        </p:nvPicPr>
        <p:blipFill>
          <a:blip r:embed="rId2"/>
          <a:stretch>
            <a:fillRect/>
          </a:stretch>
        </p:blipFill>
        <p:spPr>
          <a:xfrm>
            <a:off x="4933950" y="2090738"/>
            <a:ext cx="6419850" cy="4086225"/>
          </a:xfrm>
          <a:prstGeom prst="rect">
            <a:avLst/>
          </a:prstGeom>
        </p:spPr>
      </p:pic>
      <p:grpSp>
        <p:nvGrpSpPr>
          <p:cNvPr id="9" name="组合 8">
            <a:extLst>
              <a:ext uri="{FF2B5EF4-FFF2-40B4-BE49-F238E27FC236}">
                <a16:creationId xmlns:a16="http://schemas.microsoft.com/office/drawing/2014/main" id="{E8E84AFA-B4BF-45EF-8231-5D0C53A4C798}"/>
              </a:ext>
            </a:extLst>
          </p:cNvPr>
          <p:cNvGrpSpPr/>
          <p:nvPr/>
        </p:nvGrpSpPr>
        <p:grpSpPr>
          <a:xfrm>
            <a:off x="6127434" y="3312303"/>
            <a:ext cx="5054436" cy="360000"/>
            <a:chOff x="6127434" y="3312303"/>
            <a:chExt cx="5054436" cy="360000"/>
          </a:xfrm>
        </p:grpSpPr>
        <p:sp>
          <p:nvSpPr>
            <p:cNvPr id="5" name="矩形 4">
              <a:extLst>
                <a:ext uri="{FF2B5EF4-FFF2-40B4-BE49-F238E27FC236}">
                  <a16:creationId xmlns:a16="http://schemas.microsoft.com/office/drawing/2014/main" id="{B3F98661-4384-4974-88C8-6508E814B496}"/>
                </a:ext>
              </a:extLst>
            </p:cNvPr>
            <p:cNvSpPr/>
            <p:nvPr/>
          </p:nvSpPr>
          <p:spPr>
            <a:xfrm>
              <a:off x="6127434" y="3312303"/>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a:t>
              </a:r>
              <a:endParaRPr lang="zh-CN" altLang="en-US" dirty="0"/>
            </a:p>
          </p:txBody>
        </p:sp>
        <p:sp>
          <p:nvSpPr>
            <p:cNvPr id="6" name="矩形 5">
              <a:extLst>
                <a:ext uri="{FF2B5EF4-FFF2-40B4-BE49-F238E27FC236}">
                  <a16:creationId xmlns:a16="http://schemas.microsoft.com/office/drawing/2014/main" id="{51D5A93C-0AB9-4CFF-88D0-CE7422E7E323}"/>
                </a:ext>
              </a:extLst>
            </p:cNvPr>
            <p:cNvSpPr/>
            <p:nvPr/>
          </p:nvSpPr>
          <p:spPr>
            <a:xfrm>
              <a:off x="7452246" y="3312303"/>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0x34</a:t>
              </a:r>
              <a:endParaRPr lang="zh-CN" altLang="en-US" dirty="0"/>
            </a:p>
          </p:txBody>
        </p:sp>
        <p:sp>
          <p:nvSpPr>
            <p:cNvPr id="7" name="矩形 6">
              <a:extLst>
                <a:ext uri="{FF2B5EF4-FFF2-40B4-BE49-F238E27FC236}">
                  <a16:creationId xmlns:a16="http://schemas.microsoft.com/office/drawing/2014/main" id="{8BF09616-B806-4673-A8AF-AAF90E76FFB6}"/>
                </a:ext>
              </a:extLst>
            </p:cNvPr>
            <p:cNvSpPr/>
            <p:nvPr/>
          </p:nvSpPr>
          <p:spPr>
            <a:xfrm>
              <a:off x="8777058" y="3312303"/>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0x56</a:t>
              </a:r>
              <a:endParaRPr lang="zh-CN" altLang="en-US" dirty="0"/>
            </a:p>
          </p:txBody>
        </p:sp>
        <p:sp>
          <p:nvSpPr>
            <p:cNvPr id="8" name="矩形 7">
              <a:extLst>
                <a:ext uri="{FF2B5EF4-FFF2-40B4-BE49-F238E27FC236}">
                  <a16:creationId xmlns:a16="http://schemas.microsoft.com/office/drawing/2014/main" id="{9319FE08-6E6C-48F5-843E-C300F5517221}"/>
                </a:ext>
              </a:extLst>
            </p:cNvPr>
            <p:cNvSpPr/>
            <p:nvPr/>
          </p:nvSpPr>
          <p:spPr>
            <a:xfrm>
              <a:off x="10101870" y="3312303"/>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0x78</a:t>
              </a:r>
              <a:endParaRPr lang="zh-CN" altLang="en-US" dirty="0"/>
            </a:p>
          </p:txBody>
        </p:sp>
      </p:grpSp>
      <p:sp>
        <p:nvSpPr>
          <p:cNvPr id="11" name="矩形 10">
            <a:extLst>
              <a:ext uri="{FF2B5EF4-FFF2-40B4-BE49-F238E27FC236}">
                <a16:creationId xmlns:a16="http://schemas.microsoft.com/office/drawing/2014/main" id="{2031D62E-E48B-484C-9495-B15EC611057C}"/>
              </a:ext>
            </a:extLst>
          </p:cNvPr>
          <p:cNvSpPr/>
          <p:nvPr/>
        </p:nvSpPr>
        <p:spPr>
          <a:xfrm>
            <a:off x="10101870" y="5536099"/>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a:t>
            </a:r>
            <a:endParaRPr lang="zh-CN" altLang="en-US" dirty="0"/>
          </a:p>
        </p:txBody>
      </p:sp>
      <p:sp>
        <p:nvSpPr>
          <p:cNvPr id="12" name="矩形 11">
            <a:extLst>
              <a:ext uri="{FF2B5EF4-FFF2-40B4-BE49-F238E27FC236}">
                <a16:creationId xmlns:a16="http://schemas.microsoft.com/office/drawing/2014/main" id="{9FB2B5E8-17B0-448F-A499-149EEB614DF3}"/>
              </a:ext>
            </a:extLst>
          </p:cNvPr>
          <p:cNvSpPr/>
          <p:nvPr/>
        </p:nvSpPr>
        <p:spPr>
          <a:xfrm>
            <a:off x="8777058" y="5536099"/>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0x34</a:t>
            </a:r>
            <a:endParaRPr lang="zh-CN" altLang="en-US" dirty="0"/>
          </a:p>
        </p:txBody>
      </p:sp>
      <p:sp>
        <p:nvSpPr>
          <p:cNvPr id="13" name="矩形 12">
            <a:extLst>
              <a:ext uri="{FF2B5EF4-FFF2-40B4-BE49-F238E27FC236}">
                <a16:creationId xmlns:a16="http://schemas.microsoft.com/office/drawing/2014/main" id="{4810ECAA-FDAD-45BD-B085-B45BB1227AED}"/>
              </a:ext>
            </a:extLst>
          </p:cNvPr>
          <p:cNvSpPr/>
          <p:nvPr/>
        </p:nvSpPr>
        <p:spPr>
          <a:xfrm>
            <a:off x="7452246" y="5536099"/>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0x56</a:t>
            </a:r>
            <a:endParaRPr lang="zh-CN" altLang="en-US" dirty="0"/>
          </a:p>
        </p:txBody>
      </p:sp>
      <p:sp>
        <p:nvSpPr>
          <p:cNvPr id="14" name="矩形 13">
            <a:extLst>
              <a:ext uri="{FF2B5EF4-FFF2-40B4-BE49-F238E27FC236}">
                <a16:creationId xmlns:a16="http://schemas.microsoft.com/office/drawing/2014/main" id="{1B7D3C11-AF5B-4CEF-B56F-A50E0C80D745}"/>
              </a:ext>
            </a:extLst>
          </p:cNvPr>
          <p:cNvSpPr/>
          <p:nvPr/>
        </p:nvSpPr>
        <p:spPr>
          <a:xfrm>
            <a:off x="6200316" y="5536099"/>
            <a:ext cx="108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0x78</a:t>
            </a:r>
            <a:endParaRPr lang="zh-CN" altLang="en-US" dirty="0"/>
          </a:p>
        </p:txBody>
      </p:sp>
    </p:spTree>
    <p:extLst>
      <p:ext uri="{BB962C8B-B14F-4D97-AF65-F5344CB8AC3E}">
        <p14:creationId xmlns:p14="http://schemas.microsoft.com/office/powerpoint/2010/main" val="90954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A26D2-030E-4D99-8057-69D364CF7C11}"/>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C69C6A38-C66B-4C81-8E1C-5A2F89467BC4}"/>
              </a:ext>
            </a:extLst>
          </p:cNvPr>
          <p:cNvSpPr>
            <a:spLocks noGrp="1"/>
          </p:cNvSpPr>
          <p:nvPr>
            <p:ph idx="1"/>
          </p:nvPr>
        </p:nvSpPr>
        <p:spPr/>
        <p:txBody>
          <a:bodyPr>
            <a:normAutofit/>
          </a:bodyPr>
          <a:lstStyle/>
          <a:p>
            <a:r>
              <a:rPr lang="en-US" altLang="zh-CN" dirty="0"/>
              <a:t>CPU</a:t>
            </a:r>
            <a:r>
              <a:rPr lang="zh-CN" altLang="en-US" dirty="0"/>
              <a:t>内在的尾端，只有在同时提供对字长的数和更小粒度的以字节为单位的存储器系统的直接支持，才能体现出来</a:t>
            </a:r>
            <a:endParaRPr lang="en-US" altLang="zh-CN" dirty="0"/>
          </a:p>
          <a:p>
            <a:r>
              <a:rPr lang="zh-CN" altLang="en-US" dirty="0"/>
              <a:t>当字节寻址的系统与多字节宽度的总线连接时，硬件系统获得一个可以识别的尾端</a:t>
            </a:r>
            <a:endParaRPr lang="en-US" altLang="zh-CN" dirty="0"/>
          </a:p>
          <a:p>
            <a:pPr lvl="1"/>
            <a:r>
              <a:rPr lang="zh-CN" altLang="en-US" dirty="0"/>
              <a:t>如果数据中最低地址的字节沿着最低位号的</a:t>
            </a:r>
            <a:r>
              <a:rPr lang="en-US" altLang="zh-CN" dirty="0"/>
              <a:t>8</a:t>
            </a:r>
            <a:r>
              <a:rPr lang="zh-CN" altLang="en-US" dirty="0"/>
              <a:t>根总线（字节通路）传播，该总线是小尾端的</a:t>
            </a:r>
            <a:endParaRPr lang="en-US" altLang="zh-CN" dirty="0"/>
          </a:p>
          <a:p>
            <a:pPr lvl="1"/>
            <a:r>
              <a:rPr lang="zh-CN" altLang="en-US" dirty="0"/>
              <a:t>如果数据中最低地址的字节沿着最高位号的</a:t>
            </a:r>
            <a:r>
              <a:rPr lang="en-US" altLang="zh-CN" dirty="0"/>
              <a:t>8</a:t>
            </a:r>
            <a:r>
              <a:rPr lang="zh-CN" altLang="en-US" dirty="0"/>
              <a:t>根总线（字节通路）传播，该总线是大尾端的</a:t>
            </a:r>
            <a:endParaRPr lang="en-US" altLang="zh-CN" dirty="0"/>
          </a:p>
        </p:txBody>
      </p:sp>
    </p:spTree>
    <p:extLst>
      <p:ext uri="{BB962C8B-B14F-4D97-AF65-F5344CB8AC3E}">
        <p14:creationId xmlns:p14="http://schemas.microsoft.com/office/powerpoint/2010/main" val="493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6F546-DC55-4517-ABC1-F2AD4CAD82E7}"/>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D6F8CD9B-0367-409C-B32C-8D0F7CA23F3B}"/>
              </a:ext>
            </a:extLst>
          </p:cNvPr>
          <p:cNvSpPr>
            <a:spLocks noGrp="1"/>
          </p:cNvSpPr>
          <p:nvPr>
            <p:ph idx="1"/>
          </p:nvPr>
        </p:nvSpPr>
        <p:spPr>
          <a:xfrm>
            <a:off x="838200" y="1825625"/>
            <a:ext cx="4038600" cy="4351338"/>
          </a:xfrm>
        </p:spPr>
        <p:txBody>
          <a:bodyPr/>
          <a:lstStyle/>
          <a:p>
            <a:r>
              <a:rPr lang="en-US" altLang="zh-CN" dirty="0"/>
              <a:t>CPU</a:t>
            </a:r>
            <a:r>
              <a:rPr lang="zh-CN" altLang="en-US" dirty="0"/>
              <a:t>的“内在”尾端及其作为总线的系统接口的尾端之间没有必然联系</a:t>
            </a:r>
          </a:p>
          <a:p>
            <a:r>
              <a:rPr lang="zh-CN" altLang="en-US" dirty="0"/>
              <a:t>对比</a:t>
            </a:r>
            <a:r>
              <a:rPr lang="en-US" altLang="zh-CN" dirty="0"/>
              <a:t>IBM</a:t>
            </a:r>
            <a:r>
              <a:rPr lang="zh-CN" altLang="en-US" dirty="0"/>
              <a:t>和</a:t>
            </a:r>
            <a:r>
              <a:rPr lang="en-US" altLang="zh-CN" dirty="0"/>
              <a:t>Intel</a:t>
            </a:r>
          </a:p>
          <a:p>
            <a:pPr lvl="1"/>
            <a:r>
              <a:rPr lang="zh-CN" altLang="en-US" dirty="0"/>
              <a:t>两个</a:t>
            </a:r>
            <a:r>
              <a:rPr lang="en-US" altLang="zh-CN" dirty="0"/>
              <a:t>CPU</a:t>
            </a:r>
            <a:r>
              <a:rPr lang="zh-CN" altLang="en-US" dirty="0"/>
              <a:t>作为总线接口都是小尾端的</a:t>
            </a:r>
            <a:endParaRPr lang="en-US" altLang="zh-CN" dirty="0"/>
          </a:p>
          <a:p>
            <a:pPr lvl="1"/>
            <a:r>
              <a:rPr lang="zh-CN" altLang="en-US" dirty="0"/>
              <a:t>但是“内在”尾端相反</a:t>
            </a:r>
            <a:endParaRPr lang="en-US" altLang="zh-CN" dirty="0"/>
          </a:p>
        </p:txBody>
      </p:sp>
      <p:pic>
        <p:nvPicPr>
          <p:cNvPr id="5" name="图片 4">
            <a:extLst>
              <a:ext uri="{FF2B5EF4-FFF2-40B4-BE49-F238E27FC236}">
                <a16:creationId xmlns:a16="http://schemas.microsoft.com/office/drawing/2014/main" id="{E1D0EB99-6E9C-454E-BC49-AD41426C8F08}"/>
              </a:ext>
            </a:extLst>
          </p:cNvPr>
          <p:cNvPicPr>
            <a:picLocks noChangeAspect="1"/>
          </p:cNvPicPr>
          <p:nvPr/>
        </p:nvPicPr>
        <p:blipFill>
          <a:blip r:embed="rId2"/>
          <a:stretch>
            <a:fillRect/>
          </a:stretch>
        </p:blipFill>
        <p:spPr>
          <a:xfrm>
            <a:off x="4924425" y="2398712"/>
            <a:ext cx="6429375" cy="1971675"/>
          </a:xfrm>
          <a:prstGeom prst="rect">
            <a:avLst/>
          </a:prstGeom>
        </p:spPr>
      </p:pic>
      <p:pic>
        <p:nvPicPr>
          <p:cNvPr id="6" name="图片 5">
            <a:extLst>
              <a:ext uri="{FF2B5EF4-FFF2-40B4-BE49-F238E27FC236}">
                <a16:creationId xmlns:a16="http://schemas.microsoft.com/office/drawing/2014/main" id="{83787D45-9BE4-4299-A1EE-B2E6A49769A4}"/>
              </a:ext>
            </a:extLst>
          </p:cNvPr>
          <p:cNvPicPr>
            <a:picLocks noChangeAspect="1"/>
          </p:cNvPicPr>
          <p:nvPr/>
        </p:nvPicPr>
        <p:blipFill>
          <a:blip r:embed="rId3"/>
          <a:stretch>
            <a:fillRect/>
          </a:stretch>
        </p:blipFill>
        <p:spPr>
          <a:xfrm>
            <a:off x="4876800" y="4370387"/>
            <a:ext cx="6477000" cy="2076450"/>
          </a:xfrm>
          <a:prstGeom prst="rect">
            <a:avLst/>
          </a:prstGeom>
        </p:spPr>
      </p:pic>
    </p:spTree>
    <p:extLst>
      <p:ext uri="{BB962C8B-B14F-4D97-AF65-F5344CB8AC3E}">
        <p14:creationId xmlns:p14="http://schemas.microsoft.com/office/powerpoint/2010/main" val="53781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1F9CE-4B4A-4F0F-B4E0-27E6845DCA3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AA52AE9E-2BBB-4333-A456-B5D1B1EB2F9D}"/>
              </a:ext>
            </a:extLst>
          </p:cNvPr>
          <p:cNvSpPr>
            <a:spLocks noGrp="1"/>
          </p:cNvSpPr>
          <p:nvPr>
            <p:ph idx="1"/>
          </p:nvPr>
        </p:nvSpPr>
        <p:spPr/>
        <p:txBody>
          <a:bodyPr/>
          <a:lstStyle/>
          <a:p>
            <a:r>
              <a:rPr lang="en-US" altLang="zh-CN" dirty="0"/>
              <a:t>1  MIPS</a:t>
            </a:r>
            <a:r>
              <a:rPr lang="zh-CN" altLang="en-US" dirty="0"/>
              <a:t>应用程序的底层软件</a:t>
            </a:r>
            <a:r>
              <a:rPr lang="en-US" altLang="zh-CN" dirty="0"/>
              <a:t>:</a:t>
            </a:r>
            <a:r>
              <a:rPr lang="zh-CN" altLang="en-US" dirty="0"/>
              <a:t>常见问题一览</a:t>
            </a:r>
            <a:endParaRPr lang="en-US" altLang="zh-CN" dirty="0"/>
          </a:p>
          <a:p>
            <a:r>
              <a:rPr lang="en-US" altLang="zh-CN" dirty="0"/>
              <a:t>2 </a:t>
            </a:r>
            <a:r>
              <a:rPr lang="zh-CN" altLang="en-US" dirty="0"/>
              <a:t>尾端：字、字节和位序</a:t>
            </a:r>
            <a:endParaRPr lang="en-US" altLang="zh-CN" dirty="0"/>
          </a:p>
          <a:p>
            <a:r>
              <a:rPr lang="en-US" altLang="zh-CN" dirty="0"/>
              <a:t>3 </a:t>
            </a:r>
            <a:r>
              <a:rPr lang="zh-CN" altLang="en-US" dirty="0"/>
              <a:t>高速缓存可见性带来的问题</a:t>
            </a:r>
            <a:endParaRPr lang="en-US" altLang="zh-CN" dirty="0"/>
          </a:p>
          <a:p>
            <a:r>
              <a:rPr lang="en-US" altLang="zh-CN" dirty="0"/>
              <a:t>4 </a:t>
            </a:r>
            <a:r>
              <a:rPr lang="zh-CN" altLang="en-US" dirty="0"/>
              <a:t>访问内存的次序安排及调整</a:t>
            </a:r>
            <a:endParaRPr lang="en-US" altLang="zh-CN" dirty="0"/>
          </a:p>
          <a:p>
            <a:r>
              <a:rPr lang="en-US" altLang="zh-CN" dirty="0"/>
              <a:t>5 </a:t>
            </a:r>
            <a:r>
              <a:rPr lang="zh-CN" altLang="en-US" dirty="0"/>
              <a:t>用</a:t>
            </a:r>
            <a:r>
              <a:rPr lang="en-US" altLang="zh-CN" dirty="0"/>
              <a:t>C</a:t>
            </a:r>
            <a:r>
              <a:rPr lang="zh-CN" altLang="en-US" dirty="0"/>
              <a:t>语言开发</a:t>
            </a:r>
          </a:p>
        </p:txBody>
      </p:sp>
    </p:spTree>
    <p:extLst>
      <p:ext uri="{BB962C8B-B14F-4D97-AF65-F5344CB8AC3E}">
        <p14:creationId xmlns:p14="http://schemas.microsoft.com/office/powerpoint/2010/main" val="150061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6F546-DC55-4517-ABC1-F2AD4CAD82E7}"/>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D6F8CD9B-0367-409C-B32C-8D0F7CA23F3B}"/>
              </a:ext>
            </a:extLst>
          </p:cNvPr>
          <p:cNvSpPr>
            <a:spLocks noGrp="1"/>
          </p:cNvSpPr>
          <p:nvPr>
            <p:ph idx="1"/>
          </p:nvPr>
        </p:nvSpPr>
        <p:spPr>
          <a:xfrm>
            <a:off x="838200" y="1825625"/>
            <a:ext cx="4038600" cy="4351338"/>
          </a:xfrm>
        </p:spPr>
        <p:txBody>
          <a:bodyPr/>
          <a:lstStyle/>
          <a:p>
            <a:r>
              <a:rPr lang="en-US" altLang="zh-CN" dirty="0"/>
              <a:t>CPU</a:t>
            </a:r>
            <a:r>
              <a:rPr lang="zh-CN" altLang="en-US" dirty="0"/>
              <a:t>的“内在”尾端及其作为总线的系统接口的尾端之间没有必然联系</a:t>
            </a:r>
          </a:p>
          <a:p>
            <a:r>
              <a:rPr lang="zh-CN" altLang="en-US" dirty="0"/>
              <a:t>对比</a:t>
            </a:r>
            <a:r>
              <a:rPr lang="en-US" altLang="zh-CN" dirty="0"/>
              <a:t>IBM</a:t>
            </a:r>
            <a:r>
              <a:rPr lang="zh-CN" altLang="en-US" dirty="0"/>
              <a:t>和</a:t>
            </a:r>
            <a:r>
              <a:rPr lang="en-US" altLang="zh-CN" dirty="0"/>
              <a:t>Motorola</a:t>
            </a:r>
          </a:p>
          <a:p>
            <a:pPr lvl="1"/>
            <a:r>
              <a:rPr lang="zh-CN" altLang="en-US" dirty="0"/>
              <a:t>两个</a:t>
            </a:r>
            <a:r>
              <a:rPr lang="en-US" altLang="zh-CN" dirty="0"/>
              <a:t>CPU</a:t>
            </a:r>
            <a:r>
              <a:rPr lang="zh-CN" altLang="en-US" dirty="0"/>
              <a:t> “内在”尾端都是大尾端的</a:t>
            </a:r>
            <a:endParaRPr lang="en-US" altLang="zh-CN" dirty="0"/>
          </a:p>
          <a:p>
            <a:pPr lvl="1"/>
            <a:r>
              <a:rPr lang="zh-CN" altLang="en-US" dirty="0"/>
              <a:t>但是作为总线接口尾端相反</a:t>
            </a:r>
          </a:p>
        </p:txBody>
      </p:sp>
      <p:pic>
        <p:nvPicPr>
          <p:cNvPr id="5" name="图片 4">
            <a:extLst>
              <a:ext uri="{FF2B5EF4-FFF2-40B4-BE49-F238E27FC236}">
                <a16:creationId xmlns:a16="http://schemas.microsoft.com/office/drawing/2014/main" id="{E1D0EB99-6E9C-454E-BC49-AD41426C8F08}"/>
              </a:ext>
            </a:extLst>
          </p:cNvPr>
          <p:cNvPicPr>
            <a:picLocks noChangeAspect="1"/>
          </p:cNvPicPr>
          <p:nvPr/>
        </p:nvPicPr>
        <p:blipFill>
          <a:blip r:embed="rId2"/>
          <a:stretch>
            <a:fillRect/>
          </a:stretch>
        </p:blipFill>
        <p:spPr>
          <a:xfrm>
            <a:off x="4924425" y="2398712"/>
            <a:ext cx="6429375" cy="1971675"/>
          </a:xfrm>
          <a:prstGeom prst="rect">
            <a:avLst/>
          </a:prstGeom>
        </p:spPr>
      </p:pic>
      <p:pic>
        <p:nvPicPr>
          <p:cNvPr id="7" name="图片 6">
            <a:extLst>
              <a:ext uri="{FF2B5EF4-FFF2-40B4-BE49-F238E27FC236}">
                <a16:creationId xmlns:a16="http://schemas.microsoft.com/office/drawing/2014/main" id="{BEB2555F-35B9-48F5-95E1-22C1544EB4F6}"/>
              </a:ext>
            </a:extLst>
          </p:cNvPr>
          <p:cNvPicPr>
            <a:picLocks noChangeAspect="1"/>
          </p:cNvPicPr>
          <p:nvPr/>
        </p:nvPicPr>
        <p:blipFill>
          <a:blip r:embed="rId3"/>
          <a:stretch>
            <a:fillRect/>
          </a:stretch>
        </p:blipFill>
        <p:spPr>
          <a:xfrm>
            <a:off x="4876800" y="4370387"/>
            <a:ext cx="6524625" cy="2133600"/>
          </a:xfrm>
          <a:prstGeom prst="rect">
            <a:avLst/>
          </a:prstGeom>
        </p:spPr>
      </p:pic>
    </p:spTree>
    <p:extLst>
      <p:ext uri="{BB962C8B-B14F-4D97-AF65-F5344CB8AC3E}">
        <p14:creationId xmlns:p14="http://schemas.microsoft.com/office/powerpoint/2010/main" val="325473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A26D2-030E-4D99-8057-69D364CF7C11}"/>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C69C6A38-C66B-4C81-8E1C-5A2F89467BC4}"/>
              </a:ext>
            </a:extLst>
          </p:cNvPr>
          <p:cNvSpPr>
            <a:spLocks noGrp="1"/>
          </p:cNvSpPr>
          <p:nvPr>
            <p:ph idx="1"/>
          </p:nvPr>
        </p:nvSpPr>
        <p:spPr/>
        <p:txBody>
          <a:bodyPr>
            <a:normAutofit/>
          </a:bodyPr>
          <a:lstStyle/>
          <a:p>
            <a:r>
              <a:rPr lang="en-US" altLang="zh-CN" dirty="0"/>
              <a:t>Intel</a:t>
            </a:r>
            <a:r>
              <a:rPr lang="zh-CN" altLang="en-US" dirty="0"/>
              <a:t>和</a:t>
            </a:r>
            <a:r>
              <a:rPr lang="en-US" altLang="zh-CN" dirty="0"/>
              <a:t>DEC</a:t>
            </a:r>
            <a:r>
              <a:rPr lang="zh-CN" altLang="en-US" dirty="0"/>
              <a:t>的</a:t>
            </a:r>
            <a:r>
              <a:rPr lang="en-US" altLang="zh-CN" dirty="0"/>
              <a:t>CPU</a:t>
            </a:r>
            <a:r>
              <a:rPr lang="zh-CN" altLang="en-US" dirty="0"/>
              <a:t>是小尾端的</a:t>
            </a:r>
            <a:endParaRPr lang="en-US" altLang="zh-CN" dirty="0"/>
          </a:p>
          <a:p>
            <a:r>
              <a:rPr lang="en-US" altLang="zh-CN" dirty="0"/>
              <a:t>Motorola 680x0</a:t>
            </a:r>
            <a:r>
              <a:rPr lang="zh-CN" altLang="en-US" dirty="0"/>
              <a:t>和</a:t>
            </a:r>
            <a:r>
              <a:rPr lang="en-US" altLang="zh-CN" dirty="0"/>
              <a:t>IBM</a:t>
            </a:r>
            <a:r>
              <a:rPr lang="zh-CN" altLang="en-US" dirty="0"/>
              <a:t> </a:t>
            </a:r>
            <a:r>
              <a:rPr lang="en-US" altLang="zh-CN" dirty="0"/>
              <a:t>CPU</a:t>
            </a:r>
            <a:r>
              <a:rPr lang="zh-CN" altLang="en-US" dirty="0"/>
              <a:t>是大尾端的</a:t>
            </a:r>
            <a:endParaRPr lang="en-US" altLang="zh-CN" dirty="0"/>
          </a:p>
          <a:p>
            <a:r>
              <a:rPr lang="en-US" altLang="zh-CN" dirty="0"/>
              <a:t>MIPS CPU</a:t>
            </a:r>
            <a:r>
              <a:rPr lang="zh-CN" altLang="en-US" dirty="0"/>
              <a:t>在上电时可以配置成任意尾端</a:t>
            </a:r>
            <a:endParaRPr lang="en-US" altLang="zh-CN" dirty="0"/>
          </a:p>
          <a:p>
            <a:r>
              <a:rPr lang="zh-CN" altLang="en-US" dirty="0"/>
              <a:t>大多数其它的</a:t>
            </a:r>
            <a:r>
              <a:rPr lang="en-US" altLang="zh-CN" dirty="0"/>
              <a:t>RISC CPU</a:t>
            </a:r>
            <a:r>
              <a:rPr lang="zh-CN" altLang="en-US" dirty="0"/>
              <a:t>沿袭了</a:t>
            </a:r>
            <a:r>
              <a:rPr lang="en-US" altLang="zh-CN" dirty="0"/>
              <a:t>MIPS</a:t>
            </a:r>
            <a:r>
              <a:rPr lang="zh-CN" altLang="en-US" dirty="0"/>
              <a:t>的做法，让尾端可配置</a:t>
            </a:r>
            <a:endParaRPr lang="en-US" altLang="zh-CN" dirty="0"/>
          </a:p>
          <a:p>
            <a:pPr lvl="1"/>
            <a:r>
              <a:rPr lang="zh-CN" altLang="en-US" dirty="0"/>
              <a:t>在用一个新的</a:t>
            </a:r>
            <a:r>
              <a:rPr lang="en-US" altLang="zh-CN" dirty="0"/>
              <a:t>CPU</a:t>
            </a:r>
            <a:r>
              <a:rPr lang="zh-CN" altLang="en-US" dirty="0"/>
              <a:t>来升级现有系统时很方便</a:t>
            </a:r>
            <a:endParaRPr lang="en-US" altLang="zh-CN" dirty="0"/>
          </a:p>
        </p:txBody>
      </p:sp>
    </p:spTree>
    <p:extLst>
      <p:ext uri="{BB962C8B-B14F-4D97-AF65-F5344CB8AC3E}">
        <p14:creationId xmlns:p14="http://schemas.microsoft.com/office/powerpoint/2010/main" val="406213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13CC0-6961-4D47-85C9-6348E0311AAB}"/>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16FFF543-F11A-4F71-922A-E241B0DDCFFA}"/>
              </a:ext>
            </a:extLst>
          </p:cNvPr>
          <p:cNvSpPr>
            <a:spLocks noGrp="1"/>
          </p:cNvSpPr>
          <p:nvPr>
            <p:ph idx="1"/>
          </p:nvPr>
        </p:nvSpPr>
        <p:spPr/>
        <p:txBody>
          <a:bodyPr>
            <a:normAutofit lnSpcReduction="10000"/>
          </a:bodyPr>
          <a:lstStyle/>
          <a:p>
            <a:r>
              <a:rPr lang="zh-CN" altLang="en-US" dirty="0"/>
              <a:t>硬件工程师通过对上位号来连接不同总线的做法无可厚非</a:t>
            </a:r>
            <a:endParaRPr lang="en-US" altLang="zh-CN" dirty="0"/>
          </a:p>
          <a:p>
            <a:r>
              <a:rPr lang="zh-CN" altLang="en-US" dirty="0"/>
              <a:t>但是当系统包括尾端不相匹配的设备时，问题变得麻烦起来</a:t>
            </a:r>
            <a:endParaRPr lang="en-US" altLang="zh-CN" dirty="0"/>
          </a:p>
          <a:p>
            <a:pPr lvl="1"/>
            <a:r>
              <a:rPr lang="zh-CN" altLang="en-US" dirty="0"/>
              <a:t>总线</a:t>
            </a:r>
            <a:endParaRPr lang="en-US" altLang="zh-CN" dirty="0"/>
          </a:p>
          <a:p>
            <a:pPr lvl="1"/>
            <a:r>
              <a:rPr lang="en-US" altLang="zh-CN" dirty="0"/>
              <a:t>CPU</a:t>
            </a:r>
          </a:p>
          <a:p>
            <a:pPr lvl="1"/>
            <a:r>
              <a:rPr lang="zh-CN" altLang="en-US" dirty="0"/>
              <a:t>外围设备</a:t>
            </a:r>
            <a:endParaRPr lang="en-US" altLang="zh-CN" dirty="0"/>
          </a:p>
          <a:p>
            <a:r>
              <a:rPr lang="zh-CN" altLang="en-US" dirty="0"/>
              <a:t>有两种选择</a:t>
            </a:r>
            <a:endParaRPr lang="en-US" altLang="zh-CN" dirty="0"/>
          </a:p>
          <a:p>
            <a:pPr lvl="1"/>
            <a:r>
              <a:rPr lang="zh-CN" altLang="en-US" dirty="0"/>
              <a:t>保持位号一致</a:t>
            </a:r>
            <a:r>
              <a:rPr lang="en-US" altLang="zh-CN" dirty="0"/>
              <a:t>/</a:t>
            </a:r>
            <a:r>
              <a:rPr lang="zh-CN" altLang="en-US" dirty="0"/>
              <a:t>但是字节序被打乱</a:t>
            </a:r>
            <a:endParaRPr lang="en-US" altLang="zh-CN" dirty="0"/>
          </a:p>
          <a:p>
            <a:pPr lvl="2"/>
            <a:r>
              <a:rPr lang="zh-CN" altLang="en-US" dirty="0"/>
              <a:t>数据边界会被搞乱（除非对齐到总线宽度）</a:t>
            </a:r>
            <a:endParaRPr lang="en-US" altLang="zh-CN" dirty="0"/>
          </a:p>
          <a:p>
            <a:pPr lvl="2"/>
            <a:r>
              <a:rPr lang="zh-CN" altLang="en-US" dirty="0"/>
              <a:t>如果总是对齐到总线宽度的访问（但是难以保证） ，甚至可以免去软件转换</a:t>
            </a:r>
            <a:endParaRPr lang="en-US" altLang="zh-CN" dirty="0"/>
          </a:p>
          <a:p>
            <a:pPr lvl="1"/>
            <a:r>
              <a:rPr lang="zh-CN" altLang="en-US" dirty="0"/>
              <a:t>字节地址一致</a:t>
            </a:r>
            <a:r>
              <a:rPr lang="en-US" altLang="zh-CN" dirty="0"/>
              <a:t>/</a:t>
            </a:r>
            <a:r>
              <a:rPr lang="zh-CN" altLang="en-US" dirty="0"/>
              <a:t>但是整数被打乱（作者推荐）</a:t>
            </a:r>
            <a:endParaRPr lang="en-US" altLang="zh-CN" dirty="0"/>
          </a:p>
          <a:p>
            <a:pPr lvl="2"/>
            <a:r>
              <a:rPr lang="zh-CN" altLang="en-US" dirty="0"/>
              <a:t>整个系统对于把数据当成字节数组来看是一致的√</a:t>
            </a:r>
            <a:endParaRPr lang="en-US" altLang="zh-CN" dirty="0"/>
          </a:p>
          <a:p>
            <a:pPr lvl="2"/>
            <a:endParaRPr lang="en-US" altLang="zh-CN" dirty="0"/>
          </a:p>
          <a:p>
            <a:pPr lvl="1"/>
            <a:endParaRPr lang="zh-CN" altLang="en-US" dirty="0"/>
          </a:p>
        </p:txBody>
      </p:sp>
    </p:spTree>
    <p:extLst>
      <p:ext uri="{BB962C8B-B14F-4D97-AF65-F5344CB8AC3E}">
        <p14:creationId xmlns:p14="http://schemas.microsoft.com/office/powerpoint/2010/main" val="328628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A520D-4743-450F-9063-12E5FFCCB6FB}"/>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B4F6FB5B-A633-4F35-A2FF-E6AB54B2E354}"/>
              </a:ext>
            </a:extLst>
          </p:cNvPr>
          <p:cNvSpPr>
            <a:spLocks noGrp="1"/>
          </p:cNvSpPr>
          <p:nvPr>
            <p:ph idx="1"/>
          </p:nvPr>
        </p:nvSpPr>
        <p:spPr>
          <a:xfrm>
            <a:off x="838200" y="1825625"/>
            <a:ext cx="10515600" cy="2777159"/>
          </a:xfrm>
        </p:spPr>
        <p:txBody>
          <a:bodyPr/>
          <a:lstStyle/>
          <a:p>
            <a:r>
              <a:rPr lang="zh-CN" altLang="en-US" dirty="0"/>
              <a:t>并非系统的每一个连接都受影响</a:t>
            </a:r>
            <a:endParaRPr lang="en-US" altLang="zh-CN" dirty="0"/>
          </a:p>
          <a:p>
            <a:pPr lvl="1"/>
            <a:r>
              <a:rPr lang="zh-CN" altLang="en-US" dirty="0"/>
              <a:t>假定我们有一个</a:t>
            </a:r>
            <a:r>
              <a:rPr lang="en-US" altLang="zh-CN" dirty="0"/>
              <a:t>32</a:t>
            </a:r>
            <a:r>
              <a:rPr lang="zh-CN" altLang="en-US" dirty="0"/>
              <a:t>位存储器系统直接连上</a:t>
            </a:r>
            <a:r>
              <a:rPr lang="en-US" altLang="zh-CN" dirty="0"/>
              <a:t>CPU</a:t>
            </a:r>
          </a:p>
          <a:p>
            <a:pPr lvl="1"/>
            <a:r>
              <a:rPr lang="en-US" altLang="zh-CN" dirty="0"/>
              <a:t>CPU</a:t>
            </a:r>
            <a:r>
              <a:rPr lang="zh-CN" altLang="en-US" dirty="0"/>
              <a:t>的系统接口可能并没有包括字内字节地址</a:t>
            </a:r>
            <a:endParaRPr lang="en-US" altLang="zh-CN" dirty="0"/>
          </a:p>
          <a:p>
            <a:pPr lvl="2"/>
            <a:r>
              <a:rPr lang="zh-CN" altLang="en-US" dirty="0"/>
              <a:t>地址总线并不直接指定地址位</a:t>
            </a:r>
            <a:r>
              <a:rPr lang="en-US" altLang="zh-CN" dirty="0"/>
              <a:t>0</a:t>
            </a:r>
            <a:r>
              <a:rPr lang="zh-CN" altLang="en-US" dirty="0"/>
              <a:t>和</a:t>
            </a:r>
            <a:r>
              <a:rPr lang="en-US" altLang="zh-CN" dirty="0"/>
              <a:t>1</a:t>
            </a:r>
          </a:p>
          <a:p>
            <a:pPr lvl="1"/>
            <a:r>
              <a:rPr lang="zh-CN" altLang="en-US" dirty="0"/>
              <a:t>有</a:t>
            </a:r>
            <a:r>
              <a:rPr lang="en-US" altLang="zh-CN" dirty="0"/>
              <a:t>4</a:t>
            </a:r>
            <a:r>
              <a:rPr lang="zh-CN" altLang="en-US" dirty="0"/>
              <a:t>个“字节选择”信号，表明正在传输的数据属于某个特定的字节通道。</a:t>
            </a:r>
            <a:endParaRPr lang="en-US" altLang="zh-CN" dirty="0"/>
          </a:p>
          <a:p>
            <a:pPr lvl="1"/>
            <a:r>
              <a:rPr lang="en-US" altLang="zh-CN" dirty="0"/>
              <a:t>CPU</a:t>
            </a:r>
            <a:r>
              <a:rPr lang="zh-CN" altLang="en-US" dirty="0"/>
              <a:t>把每个字节通道和字内字节地址相连，但是那跟存储器系统的操作无关</a:t>
            </a:r>
            <a:endParaRPr lang="en-US" altLang="zh-CN" dirty="0"/>
          </a:p>
          <a:p>
            <a:pPr lvl="1"/>
            <a:endParaRPr lang="zh-CN" altLang="en-US" dirty="0"/>
          </a:p>
        </p:txBody>
      </p:sp>
      <p:grpSp>
        <p:nvGrpSpPr>
          <p:cNvPr id="51" name="组合 50">
            <a:extLst>
              <a:ext uri="{FF2B5EF4-FFF2-40B4-BE49-F238E27FC236}">
                <a16:creationId xmlns:a16="http://schemas.microsoft.com/office/drawing/2014/main" id="{BEAF3A6F-58EE-4A7A-A3CE-289B2B691FD7}"/>
              </a:ext>
            </a:extLst>
          </p:cNvPr>
          <p:cNvGrpSpPr/>
          <p:nvPr/>
        </p:nvGrpSpPr>
        <p:grpSpPr>
          <a:xfrm>
            <a:off x="474315" y="4417530"/>
            <a:ext cx="5225901" cy="2340000"/>
            <a:chOff x="474315" y="4445523"/>
            <a:chExt cx="5225901" cy="2340000"/>
          </a:xfrm>
        </p:grpSpPr>
        <p:grpSp>
          <p:nvGrpSpPr>
            <p:cNvPr id="11" name="组合 10">
              <a:extLst>
                <a:ext uri="{FF2B5EF4-FFF2-40B4-BE49-F238E27FC236}">
                  <a16:creationId xmlns:a16="http://schemas.microsoft.com/office/drawing/2014/main" id="{08D33A21-90A2-46B5-B651-29FFCF646B10}"/>
                </a:ext>
              </a:extLst>
            </p:cNvPr>
            <p:cNvGrpSpPr/>
            <p:nvPr/>
          </p:nvGrpSpPr>
          <p:grpSpPr>
            <a:xfrm>
              <a:off x="1194315" y="4500147"/>
              <a:ext cx="1440000" cy="534638"/>
              <a:chOff x="1819466" y="4509477"/>
              <a:chExt cx="1440000" cy="534638"/>
            </a:xfrm>
          </p:grpSpPr>
          <p:sp>
            <p:nvSpPr>
              <p:cNvPr id="4" name="箭头: 右 3">
                <a:extLst>
                  <a:ext uri="{FF2B5EF4-FFF2-40B4-BE49-F238E27FC236}">
                    <a16:creationId xmlns:a16="http://schemas.microsoft.com/office/drawing/2014/main" id="{2927FD7E-877A-41A4-9F96-E7CD387A4AA1}"/>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0" name="箭头: 右 9">
                <a:extLst>
                  <a:ext uri="{FF2B5EF4-FFF2-40B4-BE49-F238E27FC236}">
                    <a16:creationId xmlns:a16="http://schemas.microsoft.com/office/drawing/2014/main" id="{CCEDD750-7BBA-418B-8A6C-854A5417D3B9}"/>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a:extLst>
                <a:ext uri="{FF2B5EF4-FFF2-40B4-BE49-F238E27FC236}">
                  <a16:creationId xmlns:a16="http://schemas.microsoft.com/office/drawing/2014/main" id="{4B4AEB37-1C0F-477A-844D-01728E951DBF}"/>
                </a:ext>
              </a:extLst>
            </p:cNvPr>
            <p:cNvGrpSpPr/>
            <p:nvPr/>
          </p:nvGrpSpPr>
          <p:grpSpPr>
            <a:xfrm>
              <a:off x="1194315" y="5034785"/>
              <a:ext cx="1440000" cy="534638"/>
              <a:chOff x="1819466" y="4509477"/>
              <a:chExt cx="1440000" cy="534638"/>
            </a:xfrm>
          </p:grpSpPr>
          <p:sp>
            <p:nvSpPr>
              <p:cNvPr id="13" name="箭头: 右 12">
                <a:extLst>
                  <a:ext uri="{FF2B5EF4-FFF2-40B4-BE49-F238E27FC236}">
                    <a16:creationId xmlns:a16="http://schemas.microsoft.com/office/drawing/2014/main" id="{9052B3E8-F444-43BB-840B-0B89E2C300F0}"/>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4" name="箭头: 右 13">
                <a:extLst>
                  <a:ext uri="{FF2B5EF4-FFF2-40B4-BE49-F238E27FC236}">
                    <a16:creationId xmlns:a16="http://schemas.microsoft.com/office/drawing/2014/main" id="{50621EC2-AB07-4180-AFB4-59812DDB962A}"/>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 name="组合 14">
              <a:extLst>
                <a:ext uri="{FF2B5EF4-FFF2-40B4-BE49-F238E27FC236}">
                  <a16:creationId xmlns:a16="http://schemas.microsoft.com/office/drawing/2014/main" id="{47742119-7C66-4A6C-A49A-7BC2E3BFD7DE}"/>
                </a:ext>
              </a:extLst>
            </p:cNvPr>
            <p:cNvGrpSpPr/>
            <p:nvPr/>
          </p:nvGrpSpPr>
          <p:grpSpPr>
            <a:xfrm>
              <a:off x="1194315" y="5568468"/>
              <a:ext cx="1440000" cy="534638"/>
              <a:chOff x="1819466" y="4509477"/>
              <a:chExt cx="1440000" cy="534638"/>
            </a:xfrm>
          </p:grpSpPr>
          <p:sp>
            <p:nvSpPr>
              <p:cNvPr id="16" name="箭头: 右 15">
                <a:extLst>
                  <a:ext uri="{FF2B5EF4-FFF2-40B4-BE49-F238E27FC236}">
                    <a16:creationId xmlns:a16="http://schemas.microsoft.com/office/drawing/2014/main" id="{A71ED1C9-A371-4108-AC06-5BBA35C5AB14}"/>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7" name="箭头: 右 16">
                <a:extLst>
                  <a:ext uri="{FF2B5EF4-FFF2-40B4-BE49-F238E27FC236}">
                    <a16:creationId xmlns:a16="http://schemas.microsoft.com/office/drawing/2014/main" id="{CF6F7D68-8B70-4D9C-8A71-097A30EF0832}"/>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8" name="组合 17">
              <a:extLst>
                <a:ext uri="{FF2B5EF4-FFF2-40B4-BE49-F238E27FC236}">
                  <a16:creationId xmlns:a16="http://schemas.microsoft.com/office/drawing/2014/main" id="{EDD62986-659B-4DC3-AC0B-92BF3B5CC0A8}"/>
                </a:ext>
              </a:extLst>
            </p:cNvPr>
            <p:cNvGrpSpPr/>
            <p:nvPr/>
          </p:nvGrpSpPr>
          <p:grpSpPr>
            <a:xfrm>
              <a:off x="1194315" y="6102150"/>
              <a:ext cx="1440000" cy="534638"/>
              <a:chOff x="1819466" y="4509477"/>
              <a:chExt cx="1440000" cy="534638"/>
            </a:xfrm>
          </p:grpSpPr>
          <p:sp>
            <p:nvSpPr>
              <p:cNvPr id="19" name="箭头: 右 18">
                <a:extLst>
                  <a:ext uri="{FF2B5EF4-FFF2-40B4-BE49-F238E27FC236}">
                    <a16:creationId xmlns:a16="http://schemas.microsoft.com/office/drawing/2014/main" id="{84E82F86-63E2-4965-AEA1-51307AC8CF64}"/>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0" name="箭头: 右 19">
                <a:extLst>
                  <a:ext uri="{FF2B5EF4-FFF2-40B4-BE49-F238E27FC236}">
                    <a16:creationId xmlns:a16="http://schemas.microsoft.com/office/drawing/2014/main" id="{D0F3AB35-3933-4548-82A6-0BF4C05C8833}"/>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1" name="组合 20">
              <a:extLst>
                <a:ext uri="{FF2B5EF4-FFF2-40B4-BE49-F238E27FC236}">
                  <a16:creationId xmlns:a16="http://schemas.microsoft.com/office/drawing/2014/main" id="{4455B19E-2962-4215-B656-40C06028FDDB}"/>
                </a:ext>
              </a:extLst>
            </p:cNvPr>
            <p:cNvGrpSpPr/>
            <p:nvPr/>
          </p:nvGrpSpPr>
          <p:grpSpPr>
            <a:xfrm>
              <a:off x="3540216" y="4500147"/>
              <a:ext cx="1440000" cy="534638"/>
              <a:chOff x="1819466" y="4509477"/>
              <a:chExt cx="1440000" cy="534638"/>
            </a:xfrm>
          </p:grpSpPr>
          <p:sp>
            <p:nvSpPr>
              <p:cNvPr id="22" name="箭头: 右 21">
                <a:extLst>
                  <a:ext uri="{FF2B5EF4-FFF2-40B4-BE49-F238E27FC236}">
                    <a16:creationId xmlns:a16="http://schemas.microsoft.com/office/drawing/2014/main" id="{1553BD07-5210-4CC1-949F-B63976B01ED6}"/>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3" name="箭头: 右 22">
                <a:extLst>
                  <a:ext uri="{FF2B5EF4-FFF2-40B4-BE49-F238E27FC236}">
                    <a16:creationId xmlns:a16="http://schemas.microsoft.com/office/drawing/2014/main" id="{46F4245E-1D82-438E-9716-0D265DF7D551}"/>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4" name="组合 23">
              <a:extLst>
                <a:ext uri="{FF2B5EF4-FFF2-40B4-BE49-F238E27FC236}">
                  <a16:creationId xmlns:a16="http://schemas.microsoft.com/office/drawing/2014/main" id="{AB628AA1-10F1-4227-8D41-C28891F662F6}"/>
                </a:ext>
              </a:extLst>
            </p:cNvPr>
            <p:cNvGrpSpPr/>
            <p:nvPr/>
          </p:nvGrpSpPr>
          <p:grpSpPr>
            <a:xfrm>
              <a:off x="3540216" y="5034785"/>
              <a:ext cx="1440000" cy="534638"/>
              <a:chOff x="1819466" y="4509477"/>
              <a:chExt cx="1440000" cy="534638"/>
            </a:xfrm>
          </p:grpSpPr>
          <p:sp>
            <p:nvSpPr>
              <p:cNvPr id="25" name="箭头: 右 24">
                <a:extLst>
                  <a:ext uri="{FF2B5EF4-FFF2-40B4-BE49-F238E27FC236}">
                    <a16:creationId xmlns:a16="http://schemas.microsoft.com/office/drawing/2014/main" id="{555E6132-AC94-4E26-A50F-826AEDD3A12F}"/>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6" name="箭头: 右 25">
                <a:extLst>
                  <a:ext uri="{FF2B5EF4-FFF2-40B4-BE49-F238E27FC236}">
                    <a16:creationId xmlns:a16="http://schemas.microsoft.com/office/drawing/2014/main" id="{9696356C-F4B0-4011-AA47-FC32611DA34E}"/>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7" name="组合 26">
              <a:extLst>
                <a:ext uri="{FF2B5EF4-FFF2-40B4-BE49-F238E27FC236}">
                  <a16:creationId xmlns:a16="http://schemas.microsoft.com/office/drawing/2014/main" id="{9863371D-5665-474D-B37D-0DADE20B0BA4}"/>
                </a:ext>
              </a:extLst>
            </p:cNvPr>
            <p:cNvGrpSpPr/>
            <p:nvPr/>
          </p:nvGrpSpPr>
          <p:grpSpPr>
            <a:xfrm>
              <a:off x="3540216" y="5568468"/>
              <a:ext cx="1440000" cy="534638"/>
              <a:chOff x="1819466" y="4509477"/>
              <a:chExt cx="1440000" cy="534638"/>
            </a:xfrm>
          </p:grpSpPr>
          <p:sp>
            <p:nvSpPr>
              <p:cNvPr id="28" name="箭头: 右 27">
                <a:extLst>
                  <a:ext uri="{FF2B5EF4-FFF2-40B4-BE49-F238E27FC236}">
                    <a16:creationId xmlns:a16="http://schemas.microsoft.com/office/drawing/2014/main" id="{5A141D91-EA36-4433-A944-A1DB37591878}"/>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9" name="箭头: 右 28">
                <a:extLst>
                  <a:ext uri="{FF2B5EF4-FFF2-40B4-BE49-F238E27FC236}">
                    <a16:creationId xmlns:a16="http://schemas.microsoft.com/office/drawing/2014/main" id="{2A46F607-4DE2-4305-B8B8-9BAAF246C17F}"/>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EAF5CD75-3EB3-4EEC-8F4E-27C101349720}"/>
                </a:ext>
              </a:extLst>
            </p:cNvPr>
            <p:cNvGrpSpPr/>
            <p:nvPr/>
          </p:nvGrpSpPr>
          <p:grpSpPr>
            <a:xfrm>
              <a:off x="3540216" y="6102150"/>
              <a:ext cx="1440000" cy="534638"/>
              <a:chOff x="1819466" y="4509477"/>
              <a:chExt cx="1440000" cy="534638"/>
            </a:xfrm>
          </p:grpSpPr>
          <p:sp>
            <p:nvSpPr>
              <p:cNvPr id="31" name="箭头: 右 30">
                <a:extLst>
                  <a:ext uri="{FF2B5EF4-FFF2-40B4-BE49-F238E27FC236}">
                    <a16:creationId xmlns:a16="http://schemas.microsoft.com/office/drawing/2014/main" id="{B4BB3E43-CE0E-4424-889B-A08B78F19607}"/>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32" name="箭头: 右 31">
                <a:extLst>
                  <a:ext uri="{FF2B5EF4-FFF2-40B4-BE49-F238E27FC236}">
                    <a16:creationId xmlns:a16="http://schemas.microsoft.com/office/drawing/2014/main" id="{6AB45732-79C6-44A9-BC51-E14AF3DA4839}"/>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a:extLst>
                <a:ext uri="{FF2B5EF4-FFF2-40B4-BE49-F238E27FC236}">
                  <a16:creationId xmlns:a16="http://schemas.microsoft.com/office/drawing/2014/main" id="{E32C9749-E4E1-4CBB-8FD6-F2D9825A2C19}"/>
                </a:ext>
              </a:extLst>
            </p:cNvPr>
            <p:cNvSpPr/>
            <p:nvPr/>
          </p:nvSpPr>
          <p:spPr>
            <a:xfrm>
              <a:off x="474315" y="4445523"/>
              <a:ext cx="720000" cy="23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MEM</a:t>
              </a:r>
              <a:endParaRPr lang="zh-CN" altLang="en-US" dirty="0"/>
            </a:p>
          </p:txBody>
        </p:sp>
        <p:sp>
          <p:nvSpPr>
            <p:cNvPr id="34" name="矩形 33">
              <a:extLst>
                <a:ext uri="{FF2B5EF4-FFF2-40B4-BE49-F238E27FC236}">
                  <a16:creationId xmlns:a16="http://schemas.microsoft.com/office/drawing/2014/main" id="{D4D0E92C-47D0-4A81-B8D4-6704885921DD}"/>
                </a:ext>
              </a:extLst>
            </p:cNvPr>
            <p:cNvSpPr/>
            <p:nvPr/>
          </p:nvSpPr>
          <p:spPr>
            <a:xfrm>
              <a:off x="4980216" y="4445523"/>
              <a:ext cx="720000" cy="23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cxnSp>
          <p:nvCxnSpPr>
            <p:cNvPr id="36" name="直接箭头连接符 35">
              <a:extLst>
                <a:ext uri="{FF2B5EF4-FFF2-40B4-BE49-F238E27FC236}">
                  <a16:creationId xmlns:a16="http://schemas.microsoft.com/office/drawing/2014/main" id="{3B9338B2-878F-406B-9A3B-0DBDFA698C9E}"/>
                </a:ext>
              </a:extLst>
            </p:cNvPr>
            <p:cNvCxnSpPr>
              <a:stCxn id="10" idx="3"/>
              <a:endCxn id="32" idx="1"/>
            </p:cNvCxnSpPr>
            <p:nvPr/>
          </p:nvCxnSpPr>
          <p:spPr>
            <a:xfrm>
              <a:off x="2634315" y="4551466"/>
              <a:ext cx="905901" cy="160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76AED5A-6115-46B7-9D15-58F56CE0C33A}"/>
                </a:ext>
              </a:extLst>
            </p:cNvPr>
            <p:cNvCxnSpPr>
              <a:stCxn id="14" idx="3"/>
              <a:endCxn id="29" idx="1"/>
            </p:cNvCxnSpPr>
            <p:nvPr/>
          </p:nvCxnSpPr>
          <p:spPr>
            <a:xfrm>
              <a:off x="2634315" y="5086104"/>
              <a:ext cx="905901"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5119D00-7EBE-4789-A80E-81C226E6BE41}"/>
                </a:ext>
              </a:extLst>
            </p:cNvPr>
            <p:cNvCxnSpPr>
              <a:stCxn id="17" idx="3"/>
              <a:endCxn id="26" idx="1"/>
            </p:cNvCxnSpPr>
            <p:nvPr/>
          </p:nvCxnSpPr>
          <p:spPr>
            <a:xfrm flipV="1">
              <a:off x="2634315" y="5086104"/>
              <a:ext cx="905901"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85AC124-A4D8-45FA-A5B4-14A5EB2BA1B7}"/>
                </a:ext>
              </a:extLst>
            </p:cNvPr>
            <p:cNvCxnSpPr>
              <a:stCxn id="20" idx="3"/>
              <a:endCxn id="23" idx="1"/>
            </p:cNvCxnSpPr>
            <p:nvPr/>
          </p:nvCxnSpPr>
          <p:spPr>
            <a:xfrm flipV="1">
              <a:off x="2634315" y="4551466"/>
              <a:ext cx="905901" cy="160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C963B583-E45A-4902-9BE4-AEE7C062731A}"/>
                </a:ext>
              </a:extLst>
            </p:cNvPr>
            <p:cNvCxnSpPr>
              <a:stCxn id="4" idx="3"/>
              <a:endCxn id="31" idx="1"/>
            </p:cNvCxnSpPr>
            <p:nvPr/>
          </p:nvCxnSpPr>
          <p:spPr>
            <a:xfrm>
              <a:off x="2634315" y="4818785"/>
              <a:ext cx="905901" cy="160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F050419-12B9-4543-BB8D-E3AF2F37154C}"/>
                </a:ext>
              </a:extLst>
            </p:cNvPr>
            <p:cNvCxnSpPr>
              <a:stCxn id="13" idx="3"/>
              <a:endCxn id="28" idx="1"/>
            </p:cNvCxnSpPr>
            <p:nvPr/>
          </p:nvCxnSpPr>
          <p:spPr>
            <a:xfrm>
              <a:off x="2634315" y="5353423"/>
              <a:ext cx="905901"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ED881EB-27D9-4B70-9C02-426F056E6392}"/>
                </a:ext>
              </a:extLst>
            </p:cNvPr>
            <p:cNvCxnSpPr>
              <a:stCxn id="16" idx="3"/>
              <a:endCxn id="25" idx="1"/>
            </p:cNvCxnSpPr>
            <p:nvPr/>
          </p:nvCxnSpPr>
          <p:spPr>
            <a:xfrm flipV="1">
              <a:off x="2634315" y="5353423"/>
              <a:ext cx="905901"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7DF0D9-4A33-482F-B77B-15CCC84D35B2}"/>
                </a:ext>
              </a:extLst>
            </p:cNvPr>
            <p:cNvCxnSpPr>
              <a:stCxn id="19" idx="3"/>
              <a:endCxn id="22" idx="1"/>
            </p:cNvCxnSpPr>
            <p:nvPr/>
          </p:nvCxnSpPr>
          <p:spPr>
            <a:xfrm flipV="1">
              <a:off x="2634315" y="4818785"/>
              <a:ext cx="905901" cy="160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1155FF9B-8237-487D-8F4A-D8608C60B03A}"/>
              </a:ext>
            </a:extLst>
          </p:cNvPr>
          <p:cNvGrpSpPr/>
          <p:nvPr/>
        </p:nvGrpSpPr>
        <p:grpSpPr>
          <a:xfrm>
            <a:off x="6484014" y="4407799"/>
            <a:ext cx="5225901" cy="2340000"/>
            <a:chOff x="6484014" y="4398468"/>
            <a:chExt cx="5225901" cy="2340000"/>
          </a:xfrm>
        </p:grpSpPr>
        <p:grpSp>
          <p:nvGrpSpPr>
            <p:cNvPr id="53" name="组合 52">
              <a:extLst>
                <a:ext uri="{FF2B5EF4-FFF2-40B4-BE49-F238E27FC236}">
                  <a16:creationId xmlns:a16="http://schemas.microsoft.com/office/drawing/2014/main" id="{AFCB40DC-D5B3-4F7F-9B1F-771C129F2C85}"/>
                </a:ext>
              </a:extLst>
            </p:cNvPr>
            <p:cNvGrpSpPr/>
            <p:nvPr/>
          </p:nvGrpSpPr>
          <p:grpSpPr>
            <a:xfrm>
              <a:off x="7204014" y="4453092"/>
              <a:ext cx="1440000" cy="534638"/>
              <a:chOff x="1819466" y="4509477"/>
              <a:chExt cx="1440000" cy="534638"/>
            </a:xfrm>
          </p:grpSpPr>
          <p:sp>
            <p:nvSpPr>
              <p:cNvPr id="85" name="箭头: 右 84">
                <a:extLst>
                  <a:ext uri="{FF2B5EF4-FFF2-40B4-BE49-F238E27FC236}">
                    <a16:creationId xmlns:a16="http://schemas.microsoft.com/office/drawing/2014/main" id="{65E12BCD-0C21-48B0-A2A4-30D6BB0E3E57}"/>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86" name="箭头: 右 85">
                <a:extLst>
                  <a:ext uri="{FF2B5EF4-FFF2-40B4-BE49-F238E27FC236}">
                    <a16:creationId xmlns:a16="http://schemas.microsoft.com/office/drawing/2014/main" id="{D4CE32D4-668A-4BA1-A3FC-759F794D8D70}"/>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 name="组合 53">
              <a:extLst>
                <a:ext uri="{FF2B5EF4-FFF2-40B4-BE49-F238E27FC236}">
                  <a16:creationId xmlns:a16="http://schemas.microsoft.com/office/drawing/2014/main" id="{2397E6E3-FAB4-479C-AFCA-6A588BDD735D}"/>
                </a:ext>
              </a:extLst>
            </p:cNvPr>
            <p:cNvGrpSpPr/>
            <p:nvPr/>
          </p:nvGrpSpPr>
          <p:grpSpPr>
            <a:xfrm>
              <a:off x="7204014" y="4987730"/>
              <a:ext cx="1440000" cy="534638"/>
              <a:chOff x="1819466" y="4509477"/>
              <a:chExt cx="1440000" cy="534638"/>
            </a:xfrm>
          </p:grpSpPr>
          <p:sp>
            <p:nvSpPr>
              <p:cNvPr id="83" name="箭头: 右 82">
                <a:extLst>
                  <a:ext uri="{FF2B5EF4-FFF2-40B4-BE49-F238E27FC236}">
                    <a16:creationId xmlns:a16="http://schemas.microsoft.com/office/drawing/2014/main" id="{0DB71B52-B4AE-4E0B-8139-42CF9F7C5F36}"/>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84" name="箭头: 右 83">
                <a:extLst>
                  <a:ext uri="{FF2B5EF4-FFF2-40B4-BE49-F238E27FC236}">
                    <a16:creationId xmlns:a16="http://schemas.microsoft.com/office/drawing/2014/main" id="{16CF5B7D-7D1F-46FD-A7B1-C9D2E044C6B8}"/>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 name="组合 54">
              <a:extLst>
                <a:ext uri="{FF2B5EF4-FFF2-40B4-BE49-F238E27FC236}">
                  <a16:creationId xmlns:a16="http://schemas.microsoft.com/office/drawing/2014/main" id="{B6CEA04F-F59B-49C3-BF13-AA4DB2A07AD6}"/>
                </a:ext>
              </a:extLst>
            </p:cNvPr>
            <p:cNvGrpSpPr/>
            <p:nvPr/>
          </p:nvGrpSpPr>
          <p:grpSpPr>
            <a:xfrm>
              <a:off x="7204014" y="5521413"/>
              <a:ext cx="1440000" cy="534638"/>
              <a:chOff x="1819466" y="4509477"/>
              <a:chExt cx="1440000" cy="534638"/>
            </a:xfrm>
          </p:grpSpPr>
          <p:sp>
            <p:nvSpPr>
              <p:cNvPr id="81" name="箭头: 右 80">
                <a:extLst>
                  <a:ext uri="{FF2B5EF4-FFF2-40B4-BE49-F238E27FC236}">
                    <a16:creationId xmlns:a16="http://schemas.microsoft.com/office/drawing/2014/main" id="{DADB9579-AA5D-4339-A86D-45E362ABF90E}"/>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82" name="箭头: 右 81">
                <a:extLst>
                  <a:ext uri="{FF2B5EF4-FFF2-40B4-BE49-F238E27FC236}">
                    <a16:creationId xmlns:a16="http://schemas.microsoft.com/office/drawing/2014/main" id="{D00FCEE5-3B45-4CED-AF27-9388430AFAC0}"/>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6" name="组合 55">
              <a:extLst>
                <a:ext uri="{FF2B5EF4-FFF2-40B4-BE49-F238E27FC236}">
                  <a16:creationId xmlns:a16="http://schemas.microsoft.com/office/drawing/2014/main" id="{56256E93-41B3-41C1-8851-1B4346AC2F53}"/>
                </a:ext>
              </a:extLst>
            </p:cNvPr>
            <p:cNvGrpSpPr/>
            <p:nvPr/>
          </p:nvGrpSpPr>
          <p:grpSpPr>
            <a:xfrm>
              <a:off x="7204014" y="6055095"/>
              <a:ext cx="1440000" cy="534638"/>
              <a:chOff x="1819466" y="4509477"/>
              <a:chExt cx="1440000" cy="534638"/>
            </a:xfrm>
          </p:grpSpPr>
          <p:sp>
            <p:nvSpPr>
              <p:cNvPr id="79" name="箭头: 右 78">
                <a:extLst>
                  <a:ext uri="{FF2B5EF4-FFF2-40B4-BE49-F238E27FC236}">
                    <a16:creationId xmlns:a16="http://schemas.microsoft.com/office/drawing/2014/main" id="{B942A6D3-4365-4534-BA43-2C8B2B3C4DAC}"/>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80" name="箭头: 右 79">
                <a:extLst>
                  <a:ext uri="{FF2B5EF4-FFF2-40B4-BE49-F238E27FC236}">
                    <a16:creationId xmlns:a16="http://schemas.microsoft.com/office/drawing/2014/main" id="{13384371-724F-4A0A-AFB6-78888847F7E5}"/>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 name="组合 56">
              <a:extLst>
                <a:ext uri="{FF2B5EF4-FFF2-40B4-BE49-F238E27FC236}">
                  <a16:creationId xmlns:a16="http://schemas.microsoft.com/office/drawing/2014/main" id="{57A93150-763F-4271-B482-A6608635F10C}"/>
                </a:ext>
              </a:extLst>
            </p:cNvPr>
            <p:cNvGrpSpPr/>
            <p:nvPr/>
          </p:nvGrpSpPr>
          <p:grpSpPr>
            <a:xfrm>
              <a:off x="9549915" y="4453092"/>
              <a:ext cx="1440000" cy="534638"/>
              <a:chOff x="1819466" y="4509477"/>
              <a:chExt cx="1440000" cy="534638"/>
            </a:xfrm>
          </p:grpSpPr>
          <p:sp>
            <p:nvSpPr>
              <p:cNvPr id="77" name="箭头: 右 76">
                <a:extLst>
                  <a:ext uri="{FF2B5EF4-FFF2-40B4-BE49-F238E27FC236}">
                    <a16:creationId xmlns:a16="http://schemas.microsoft.com/office/drawing/2014/main" id="{329A6ADE-6DF2-409A-9C12-333747F49D1B}"/>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78" name="箭头: 右 77">
                <a:extLst>
                  <a:ext uri="{FF2B5EF4-FFF2-40B4-BE49-F238E27FC236}">
                    <a16:creationId xmlns:a16="http://schemas.microsoft.com/office/drawing/2014/main" id="{5CA1EF3E-DA43-412A-86CF-6B660B2E1562}"/>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8" name="组合 57">
              <a:extLst>
                <a:ext uri="{FF2B5EF4-FFF2-40B4-BE49-F238E27FC236}">
                  <a16:creationId xmlns:a16="http://schemas.microsoft.com/office/drawing/2014/main" id="{903F151C-B962-4D22-83DC-70B8E72F4921}"/>
                </a:ext>
              </a:extLst>
            </p:cNvPr>
            <p:cNvGrpSpPr/>
            <p:nvPr/>
          </p:nvGrpSpPr>
          <p:grpSpPr>
            <a:xfrm>
              <a:off x="9549915" y="4987730"/>
              <a:ext cx="1440000" cy="534638"/>
              <a:chOff x="1819466" y="4509477"/>
              <a:chExt cx="1440000" cy="534638"/>
            </a:xfrm>
          </p:grpSpPr>
          <p:sp>
            <p:nvSpPr>
              <p:cNvPr id="75" name="箭头: 右 74">
                <a:extLst>
                  <a:ext uri="{FF2B5EF4-FFF2-40B4-BE49-F238E27FC236}">
                    <a16:creationId xmlns:a16="http://schemas.microsoft.com/office/drawing/2014/main" id="{7EB29C6D-D282-440B-B24C-CA76324B8918}"/>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76" name="箭头: 右 75">
                <a:extLst>
                  <a:ext uri="{FF2B5EF4-FFF2-40B4-BE49-F238E27FC236}">
                    <a16:creationId xmlns:a16="http://schemas.microsoft.com/office/drawing/2014/main" id="{A1B39B63-50C5-4519-AB4C-083F82EC87BA}"/>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9" name="组合 58">
              <a:extLst>
                <a:ext uri="{FF2B5EF4-FFF2-40B4-BE49-F238E27FC236}">
                  <a16:creationId xmlns:a16="http://schemas.microsoft.com/office/drawing/2014/main" id="{5FC7C23B-058F-4D3F-8E10-FFB07489C95C}"/>
                </a:ext>
              </a:extLst>
            </p:cNvPr>
            <p:cNvGrpSpPr/>
            <p:nvPr/>
          </p:nvGrpSpPr>
          <p:grpSpPr>
            <a:xfrm>
              <a:off x="9549915" y="5521413"/>
              <a:ext cx="1440000" cy="534638"/>
              <a:chOff x="1819466" y="4509477"/>
              <a:chExt cx="1440000" cy="534638"/>
            </a:xfrm>
          </p:grpSpPr>
          <p:sp>
            <p:nvSpPr>
              <p:cNvPr id="73" name="箭头: 右 72">
                <a:extLst>
                  <a:ext uri="{FF2B5EF4-FFF2-40B4-BE49-F238E27FC236}">
                    <a16:creationId xmlns:a16="http://schemas.microsoft.com/office/drawing/2014/main" id="{560284E1-BCBB-4895-909A-CD86D3D26A4C}"/>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74" name="箭头: 右 73">
                <a:extLst>
                  <a:ext uri="{FF2B5EF4-FFF2-40B4-BE49-F238E27FC236}">
                    <a16:creationId xmlns:a16="http://schemas.microsoft.com/office/drawing/2014/main" id="{AB15BE48-00ED-45DC-BA10-42E90CAFA457}"/>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0" name="组合 59">
              <a:extLst>
                <a:ext uri="{FF2B5EF4-FFF2-40B4-BE49-F238E27FC236}">
                  <a16:creationId xmlns:a16="http://schemas.microsoft.com/office/drawing/2014/main" id="{0A0179F9-8944-4AC8-BDEE-296EC72E0E91}"/>
                </a:ext>
              </a:extLst>
            </p:cNvPr>
            <p:cNvGrpSpPr/>
            <p:nvPr/>
          </p:nvGrpSpPr>
          <p:grpSpPr>
            <a:xfrm>
              <a:off x="9549915" y="6055095"/>
              <a:ext cx="1440000" cy="534638"/>
              <a:chOff x="1819466" y="4509477"/>
              <a:chExt cx="1440000" cy="534638"/>
            </a:xfrm>
          </p:grpSpPr>
          <p:sp>
            <p:nvSpPr>
              <p:cNvPr id="71" name="箭头: 右 70">
                <a:extLst>
                  <a:ext uri="{FF2B5EF4-FFF2-40B4-BE49-F238E27FC236}">
                    <a16:creationId xmlns:a16="http://schemas.microsoft.com/office/drawing/2014/main" id="{0B28CA4F-7BBA-4099-B351-0EE238E3823F}"/>
                  </a:ext>
                </a:extLst>
              </p:cNvPr>
              <p:cNvSpPr/>
              <p:nvPr/>
            </p:nvSpPr>
            <p:spPr>
              <a:xfrm>
                <a:off x="1819466" y="4612115"/>
                <a:ext cx="1440000" cy="43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72" name="箭头: 右 71">
                <a:extLst>
                  <a:ext uri="{FF2B5EF4-FFF2-40B4-BE49-F238E27FC236}">
                    <a16:creationId xmlns:a16="http://schemas.microsoft.com/office/drawing/2014/main" id="{95B201D0-6054-4CC4-8E8B-5486FD1C3FC4}"/>
                  </a:ext>
                </a:extLst>
              </p:cNvPr>
              <p:cNvSpPr/>
              <p:nvPr/>
            </p:nvSpPr>
            <p:spPr>
              <a:xfrm>
                <a:off x="1819466" y="4509477"/>
                <a:ext cx="144000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1" name="矩形 60">
              <a:extLst>
                <a:ext uri="{FF2B5EF4-FFF2-40B4-BE49-F238E27FC236}">
                  <a16:creationId xmlns:a16="http://schemas.microsoft.com/office/drawing/2014/main" id="{01709336-8F1F-4231-A14B-7FA8975955BC}"/>
                </a:ext>
              </a:extLst>
            </p:cNvPr>
            <p:cNvSpPr/>
            <p:nvPr/>
          </p:nvSpPr>
          <p:spPr>
            <a:xfrm>
              <a:off x="6484014" y="4398468"/>
              <a:ext cx="720000" cy="23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MEM</a:t>
              </a:r>
              <a:endParaRPr lang="zh-CN" altLang="en-US" dirty="0"/>
            </a:p>
          </p:txBody>
        </p:sp>
        <p:sp>
          <p:nvSpPr>
            <p:cNvPr id="62" name="矩形 61">
              <a:extLst>
                <a:ext uri="{FF2B5EF4-FFF2-40B4-BE49-F238E27FC236}">
                  <a16:creationId xmlns:a16="http://schemas.microsoft.com/office/drawing/2014/main" id="{0F30DCC6-27CC-43AF-BDCE-BA263CFFD6DB}"/>
                </a:ext>
              </a:extLst>
            </p:cNvPr>
            <p:cNvSpPr/>
            <p:nvPr/>
          </p:nvSpPr>
          <p:spPr>
            <a:xfrm>
              <a:off x="10989915" y="4398468"/>
              <a:ext cx="720000" cy="23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cxnSp>
          <p:nvCxnSpPr>
            <p:cNvPr id="88" name="直接箭头连接符 87">
              <a:extLst>
                <a:ext uri="{FF2B5EF4-FFF2-40B4-BE49-F238E27FC236}">
                  <a16:creationId xmlns:a16="http://schemas.microsoft.com/office/drawing/2014/main" id="{04945A6E-7974-476D-8CE0-2E691D266BDA}"/>
                </a:ext>
              </a:extLst>
            </p:cNvPr>
            <p:cNvCxnSpPr>
              <a:stCxn id="86" idx="3"/>
              <a:endCxn id="78" idx="1"/>
            </p:cNvCxnSpPr>
            <p:nvPr/>
          </p:nvCxnSpPr>
          <p:spPr>
            <a:xfrm>
              <a:off x="8644014" y="4504411"/>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D3D9CDA-B34D-481E-9E4D-65A22CC37725}"/>
                </a:ext>
              </a:extLst>
            </p:cNvPr>
            <p:cNvCxnSpPr>
              <a:stCxn id="85" idx="3"/>
              <a:endCxn id="77" idx="1"/>
            </p:cNvCxnSpPr>
            <p:nvPr/>
          </p:nvCxnSpPr>
          <p:spPr>
            <a:xfrm>
              <a:off x="8644014" y="4771730"/>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0CD5338-8711-444D-BB86-EBCB3F562F3D}"/>
                </a:ext>
              </a:extLst>
            </p:cNvPr>
            <p:cNvCxnSpPr>
              <a:stCxn id="84" idx="3"/>
              <a:endCxn id="76" idx="1"/>
            </p:cNvCxnSpPr>
            <p:nvPr/>
          </p:nvCxnSpPr>
          <p:spPr>
            <a:xfrm>
              <a:off x="8644014" y="5039049"/>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334D316-5B31-4959-B26A-EA6737C838FE}"/>
                </a:ext>
              </a:extLst>
            </p:cNvPr>
            <p:cNvCxnSpPr>
              <a:stCxn id="83" idx="3"/>
              <a:endCxn id="75" idx="1"/>
            </p:cNvCxnSpPr>
            <p:nvPr/>
          </p:nvCxnSpPr>
          <p:spPr>
            <a:xfrm>
              <a:off x="8644014" y="5306368"/>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CAF7EEE4-9A84-4E0C-8325-963D71A148B3}"/>
                </a:ext>
              </a:extLst>
            </p:cNvPr>
            <p:cNvCxnSpPr>
              <a:cxnSpLocks/>
              <a:stCxn id="82" idx="3"/>
              <a:endCxn id="74" idx="1"/>
            </p:cNvCxnSpPr>
            <p:nvPr/>
          </p:nvCxnSpPr>
          <p:spPr>
            <a:xfrm>
              <a:off x="8644014" y="5572732"/>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2A28582-EBB4-4A86-B46D-9F6FDEEBDD74}"/>
                </a:ext>
              </a:extLst>
            </p:cNvPr>
            <p:cNvCxnSpPr>
              <a:stCxn id="81" idx="3"/>
              <a:endCxn id="73" idx="1"/>
            </p:cNvCxnSpPr>
            <p:nvPr/>
          </p:nvCxnSpPr>
          <p:spPr>
            <a:xfrm>
              <a:off x="8644014" y="5840051"/>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5A94E415-4C92-4462-BC8A-18C6785B859C}"/>
                </a:ext>
              </a:extLst>
            </p:cNvPr>
            <p:cNvCxnSpPr>
              <a:stCxn id="80" idx="3"/>
              <a:endCxn id="72" idx="1"/>
            </p:cNvCxnSpPr>
            <p:nvPr/>
          </p:nvCxnSpPr>
          <p:spPr>
            <a:xfrm>
              <a:off x="8644014" y="6106414"/>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F195EFB-033F-45E8-AEFB-4C9147C053F4}"/>
                </a:ext>
              </a:extLst>
            </p:cNvPr>
            <p:cNvCxnSpPr>
              <a:stCxn id="79" idx="3"/>
              <a:endCxn id="71" idx="1"/>
            </p:cNvCxnSpPr>
            <p:nvPr/>
          </p:nvCxnSpPr>
          <p:spPr>
            <a:xfrm>
              <a:off x="8644014" y="6373733"/>
              <a:ext cx="90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4" name="文本框 103">
            <a:extLst>
              <a:ext uri="{FF2B5EF4-FFF2-40B4-BE49-F238E27FC236}">
                <a16:creationId xmlns:a16="http://schemas.microsoft.com/office/drawing/2014/main" id="{78836E80-012B-4B33-AE8E-AE4A9EC44B70}"/>
              </a:ext>
            </a:extLst>
          </p:cNvPr>
          <p:cNvSpPr txBox="1"/>
          <p:nvPr/>
        </p:nvSpPr>
        <p:spPr>
          <a:xfrm>
            <a:off x="5878628" y="5265741"/>
            <a:ext cx="419485" cy="369332"/>
          </a:xfrm>
          <a:prstGeom prst="rect">
            <a:avLst/>
          </a:prstGeom>
          <a:noFill/>
        </p:spPr>
        <p:txBody>
          <a:bodyPr wrap="square" rtlCol="0">
            <a:spAutoFit/>
          </a:bodyPr>
          <a:lstStyle/>
          <a:p>
            <a:r>
              <a:rPr lang="zh-CN" altLang="en-US" dirty="0"/>
              <a:t>≈</a:t>
            </a:r>
          </a:p>
        </p:txBody>
      </p:sp>
    </p:spTree>
    <p:extLst>
      <p:ext uri="{BB962C8B-B14F-4D97-AF65-F5344CB8AC3E}">
        <p14:creationId xmlns:p14="http://schemas.microsoft.com/office/powerpoint/2010/main" val="52724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4A7EF-23C2-4DF7-904D-7E15BBDCEFF6}"/>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71932A26-76EE-47AE-B4AD-0ABAE5213846}"/>
              </a:ext>
            </a:extLst>
          </p:cNvPr>
          <p:cNvSpPr>
            <a:spLocks noGrp="1"/>
          </p:cNvSpPr>
          <p:nvPr>
            <p:ph idx="1"/>
          </p:nvPr>
        </p:nvSpPr>
        <p:spPr/>
        <p:txBody>
          <a:bodyPr>
            <a:normAutofit/>
          </a:bodyPr>
          <a:lstStyle/>
          <a:p>
            <a:r>
              <a:rPr lang="zh-CN" altLang="en-US" dirty="0"/>
              <a:t>很重要的一点就是，不要被</a:t>
            </a:r>
            <a:r>
              <a:rPr lang="en-US" altLang="zh-CN" dirty="0"/>
              <a:t>RAM</a:t>
            </a:r>
            <a:r>
              <a:rPr lang="zh-CN" altLang="en-US" dirty="0"/>
              <a:t>存储器这个有用的性质误导，就认为再简单的</a:t>
            </a:r>
            <a:r>
              <a:rPr lang="en-US" altLang="zh-CN" dirty="0"/>
              <a:t>CPU/RAM</a:t>
            </a:r>
            <a:r>
              <a:rPr lang="zh-CN" altLang="en-US" dirty="0"/>
              <a:t>系统中没有内在的尾端问题。</a:t>
            </a:r>
            <a:endParaRPr lang="en-US" altLang="zh-CN" dirty="0"/>
          </a:p>
          <a:p>
            <a:pPr lvl="1"/>
            <a:r>
              <a:rPr lang="zh-CN" altLang="en-US" dirty="0"/>
              <a:t>你可以在宽总线上的任意传输中发现尾端问题</a:t>
            </a:r>
            <a:endParaRPr lang="en-US" altLang="zh-CN" dirty="0"/>
          </a:p>
          <a:p>
            <a:r>
              <a:rPr lang="zh-CN" altLang="en-US" dirty="0"/>
              <a:t>在下列条件下构建一个存储器系统的时候，不能忽略</a:t>
            </a:r>
            <a:r>
              <a:rPr lang="en-US" altLang="zh-CN" dirty="0"/>
              <a:t>CPU</a:t>
            </a:r>
            <a:r>
              <a:rPr lang="zh-CN" altLang="en-US" dirty="0"/>
              <a:t>的尾端</a:t>
            </a:r>
            <a:endParaRPr lang="en-US" altLang="zh-CN" dirty="0"/>
          </a:p>
          <a:p>
            <a:pPr lvl="1"/>
            <a:r>
              <a:rPr lang="zh-CN" altLang="en-US" dirty="0"/>
              <a:t>如果你的系统使用预先编程进</a:t>
            </a:r>
            <a:r>
              <a:rPr lang="en-US" altLang="zh-CN" dirty="0"/>
              <a:t>ROM</a:t>
            </a:r>
            <a:r>
              <a:rPr lang="zh-CN" altLang="en-US" dirty="0"/>
              <a:t>存储器的固件</a:t>
            </a:r>
            <a:endParaRPr lang="en-US" altLang="zh-CN" dirty="0"/>
          </a:p>
          <a:p>
            <a:pPr lvl="1"/>
            <a:r>
              <a:rPr lang="zh-CN" altLang="en-US" dirty="0"/>
              <a:t>当一个</a:t>
            </a:r>
            <a:r>
              <a:rPr lang="en-US" altLang="zh-CN" dirty="0"/>
              <a:t>DMA</a:t>
            </a:r>
            <a:r>
              <a:rPr lang="zh-CN" altLang="en-US" dirty="0"/>
              <a:t>设备到了要直接传输数据到存储器的时候</a:t>
            </a:r>
            <a:endParaRPr lang="en-US" altLang="zh-CN" dirty="0"/>
          </a:p>
          <a:p>
            <a:pPr lvl="1"/>
            <a:r>
              <a:rPr lang="zh-CN" altLang="en-US" dirty="0"/>
              <a:t>当</a:t>
            </a:r>
            <a:r>
              <a:rPr lang="en-US" altLang="zh-CN" dirty="0"/>
              <a:t>CPU</a:t>
            </a:r>
            <a:r>
              <a:rPr lang="zh-CN" altLang="en-US" dirty="0"/>
              <a:t>接口实际上不用字节选通，而是用一个字节宽度的代码发送字节内地址的时候</a:t>
            </a:r>
            <a:endParaRPr lang="en-US" altLang="zh-CN" dirty="0"/>
          </a:p>
          <a:p>
            <a:pPr lvl="1"/>
            <a:endParaRPr lang="zh-CN" altLang="en-US" dirty="0"/>
          </a:p>
        </p:txBody>
      </p:sp>
    </p:spTree>
    <p:extLst>
      <p:ext uri="{BB962C8B-B14F-4D97-AF65-F5344CB8AC3E}">
        <p14:creationId xmlns:p14="http://schemas.microsoft.com/office/powerpoint/2010/main" val="152439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4A7EF-23C2-4DF7-904D-7E15BBDCEFF6}"/>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71932A26-76EE-47AE-B4AD-0ABAE5213846}"/>
              </a:ext>
            </a:extLst>
          </p:cNvPr>
          <p:cNvSpPr>
            <a:spLocks noGrp="1"/>
          </p:cNvSpPr>
          <p:nvPr>
            <p:ph idx="1"/>
          </p:nvPr>
        </p:nvSpPr>
        <p:spPr/>
        <p:txBody>
          <a:bodyPr>
            <a:normAutofit/>
          </a:bodyPr>
          <a:lstStyle/>
          <a:p>
            <a:r>
              <a:rPr lang="zh-CN" altLang="en-US" dirty="0"/>
              <a:t>如果你的系统使用预先编程进</a:t>
            </a:r>
            <a:r>
              <a:rPr lang="en-US" altLang="zh-CN" dirty="0"/>
              <a:t>ROM</a:t>
            </a:r>
            <a:r>
              <a:rPr lang="zh-CN" altLang="en-US" dirty="0"/>
              <a:t>存储器的固件</a:t>
            </a:r>
            <a:endParaRPr lang="en-US" altLang="zh-CN" dirty="0"/>
          </a:p>
          <a:p>
            <a:pPr lvl="1"/>
            <a:r>
              <a:rPr lang="zh-CN" altLang="en-US" dirty="0"/>
              <a:t>在系统内硬件地址和字节通路连接的分配要和</a:t>
            </a:r>
            <a:r>
              <a:rPr lang="en-US" altLang="zh-CN" dirty="0"/>
              <a:t>ROM</a:t>
            </a:r>
            <a:r>
              <a:rPr lang="zh-CN" altLang="en-US" dirty="0"/>
              <a:t>编程时的方式一致</a:t>
            </a:r>
            <a:endParaRPr lang="en-US" altLang="zh-CN" dirty="0"/>
          </a:p>
          <a:p>
            <a:pPr lvl="1"/>
            <a:r>
              <a:rPr lang="en-US" altLang="zh-CN" dirty="0"/>
              <a:t>ROM</a:t>
            </a:r>
            <a:r>
              <a:rPr lang="zh-CN" altLang="en-US" dirty="0"/>
              <a:t>中包含的数据需要匹配</a:t>
            </a:r>
            <a:r>
              <a:rPr lang="en-US" altLang="zh-CN" dirty="0"/>
              <a:t>CPU</a:t>
            </a:r>
            <a:r>
              <a:rPr lang="zh-CN" altLang="en-US" dirty="0"/>
              <a:t>配置的尾端</a:t>
            </a:r>
            <a:endParaRPr lang="en-US" altLang="zh-CN" dirty="0"/>
          </a:p>
          <a:p>
            <a:pPr lvl="1"/>
            <a:r>
              <a:rPr lang="zh-CN" altLang="en-US" dirty="0"/>
              <a:t>不可能让</a:t>
            </a:r>
            <a:r>
              <a:rPr lang="en-US" altLang="zh-CN" dirty="0"/>
              <a:t>CPU</a:t>
            </a:r>
            <a:r>
              <a:rPr lang="zh-CN" altLang="en-US" dirty="0"/>
              <a:t>在取指的时候对操作码进行软件字节交换</a:t>
            </a:r>
            <a:endParaRPr lang="en-US" altLang="zh-CN" dirty="0"/>
          </a:p>
          <a:p>
            <a:r>
              <a:rPr lang="zh-CN" altLang="en-US" dirty="0"/>
              <a:t>当一个</a:t>
            </a:r>
            <a:r>
              <a:rPr lang="en-US" altLang="zh-CN" dirty="0"/>
              <a:t>DMA</a:t>
            </a:r>
            <a:r>
              <a:rPr lang="zh-CN" altLang="en-US" dirty="0"/>
              <a:t>设备到了要直接传输数据到存储器的时候，它对尾端的概念就会起作用</a:t>
            </a:r>
            <a:endParaRPr lang="en-US" altLang="zh-CN" dirty="0"/>
          </a:p>
          <a:p>
            <a:r>
              <a:rPr lang="zh-CN" altLang="en-US" dirty="0"/>
              <a:t>当</a:t>
            </a:r>
            <a:r>
              <a:rPr lang="en-US" altLang="zh-CN" dirty="0"/>
              <a:t>CPU</a:t>
            </a:r>
            <a:r>
              <a:rPr lang="zh-CN" altLang="en-US" dirty="0"/>
              <a:t>接口实际上不用字节选通，而是用一个字节宽度的代码发送字节内地址的时候</a:t>
            </a:r>
            <a:endParaRPr lang="en-US" altLang="zh-CN" dirty="0"/>
          </a:p>
          <a:p>
            <a:pPr lvl="1"/>
            <a:r>
              <a:rPr lang="zh-CN" altLang="en-US" dirty="0"/>
              <a:t>那么至少译码</a:t>
            </a:r>
            <a:r>
              <a:rPr lang="en-US" altLang="zh-CN" dirty="0"/>
              <a:t>CPU</a:t>
            </a:r>
            <a:r>
              <a:rPr lang="zh-CN" altLang="en-US" dirty="0"/>
              <a:t>读写请求的硬件必须知道</a:t>
            </a:r>
            <a:r>
              <a:rPr lang="en-US" altLang="zh-CN" dirty="0"/>
              <a:t>CPU</a:t>
            </a:r>
            <a:r>
              <a:rPr lang="zh-CN" altLang="en-US" dirty="0"/>
              <a:t>用的是哪种尾端。</a:t>
            </a:r>
            <a:endParaRPr lang="en-US" altLang="zh-CN" dirty="0"/>
          </a:p>
          <a:p>
            <a:pPr lvl="1"/>
            <a:r>
              <a:rPr lang="zh-CN" altLang="en-US" dirty="0"/>
              <a:t>如果</a:t>
            </a:r>
            <a:r>
              <a:rPr lang="en-US" altLang="zh-CN" dirty="0"/>
              <a:t>CPU</a:t>
            </a:r>
            <a:r>
              <a:rPr lang="zh-CN" altLang="en-US" dirty="0"/>
              <a:t>的尾端可以用软件配置，就会特别容易出错</a:t>
            </a:r>
            <a:endParaRPr lang="en-US" altLang="zh-CN" dirty="0"/>
          </a:p>
        </p:txBody>
      </p:sp>
    </p:spTree>
    <p:extLst>
      <p:ext uri="{BB962C8B-B14F-4D97-AF65-F5344CB8AC3E}">
        <p14:creationId xmlns:p14="http://schemas.microsoft.com/office/powerpoint/2010/main" val="308229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4A7EF-23C2-4DF7-904D-7E15BBDCEFF6}"/>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p>
        </p:txBody>
      </p:sp>
      <p:sp>
        <p:nvSpPr>
          <p:cNvPr id="3" name="内容占位符 2">
            <a:extLst>
              <a:ext uri="{FF2B5EF4-FFF2-40B4-BE49-F238E27FC236}">
                <a16:creationId xmlns:a16="http://schemas.microsoft.com/office/drawing/2014/main" id="{71932A26-76EE-47AE-B4AD-0ABAE5213846}"/>
              </a:ext>
            </a:extLst>
          </p:cNvPr>
          <p:cNvSpPr>
            <a:spLocks noGrp="1"/>
          </p:cNvSpPr>
          <p:nvPr>
            <p:ph idx="1"/>
          </p:nvPr>
        </p:nvSpPr>
        <p:spPr/>
        <p:txBody>
          <a:bodyPr>
            <a:normAutofit/>
          </a:bodyPr>
          <a:lstStyle/>
          <a:p>
            <a:r>
              <a:rPr lang="zh-CN" altLang="en-US" dirty="0"/>
              <a:t>很重要的一点就是，不要被</a:t>
            </a:r>
            <a:r>
              <a:rPr lang="en-US" altLang="zh-CN" dirty="0"/>
              <a:t>RAM</a:t>
            </a:r>
            <a:r>
              <a:rPr lang="zh-CN" altLang="en-US" dirty="0"/>
              <a:t>存储器这个有用的性质误导，就认为再简单的</a:t>
            </a:r>
            <a:r>
              <a:rPr lang="en-US" altLang="zh-CN" dirty="0"/>
              <a:t>CPU/RAM</a:t>
            </a:r>
            <a:r>
              <a:rPr lang="zh-CN" altLang="en-US" dirty="0"/>
              <a:t>系统中没有内在的尾端问题。</a:t>
            </a:r>
            <a:endParaRPr lang="en-US" altLang="zh-CN" dirty="0"/>
          </a:p>
          <a:p>
            <a:pPr lvl="1"/>
            <a:r>
              <a:rPr lang="zh-CN" altLang="en-US" dirty="0"/>
              <a:t>你可以在宽总线上的任意传输中发现尾端问题</a:t>
            </a:r>
            <a:endParaRPr lang="en-US" altLang="zh-CN" dirty="0"/>
          </a:p>
          <a:p>
            <a:pPr lvl="1"/>
            <a:r>
              <a:rPr lang="zh-CN" altLang="en-US" dirty="0"/>
              <a:t>在一定条件下构建一个存储器系统的时候，不能忽略</a:t>
            </a:r>
            <a:r>
              <a:rPr lang="en-US" altLang="zh-CN" dirty="0"/>
              <a:t>CPU</a:t>
            </a:r>
            <a:r>
              <a:rPr lang="zh-CN" altLang="en-US" dirty="0"/>
              <a:t>的尾端</a:t>
            </a:r>
            <a:endParaRPr lang="en-US" altLang="zh-CN" dirty="0"/>
          </a:p>
          <a:p>
            <a:endParaRPr lang="en-US" altLang="zh-CN" dirty="0"/>
          </a:p>
          <a:p>
            <a:r>
              <a:rPr lang="zh-CN" altLang="en-US" dirty="0"/>
              <a:t>用户可能以两种方式设置</a:t>
            </a:r>
            <a:r>
              <a:rPr lang="en-US" altLang="zh-CN" dirty="0"/>
              <a:t>MIPS CPU</a:t>
            </a:r>
          </a:p>
          <a:p>
            <a:pPr lvl="1"/>
            <a:r>
              <a:rPr lang="zh-CN" altLang="en-US" dirty="0"/>
              <a:t>怎样设置一个字节地址一致的系统？</a:t>
            </a:r>
            <a:endParaRPr lang="en-US" altLang="zh-CN" dirty="0"/>
          </a:p>
          <a:p>
            <a:pPr lvl="1"/>
            <a:r>
              <a:rPr lang="zh-CN" altLang="en-US" dirty="0"/>
              <a:t>怎样让那个系统可以根据</a:t>
            </a:r>
            <a:r>
              <a:rPr lang="en-US" altLang="zh-CN" dirty="0"/>
              <a:t>CPU</a:t>
            </a:r>
            <a:r>
              <a:rPr lang="zh-CN" altLang="en-US" dirty="0"/>
              <a:t>配置？</a:t>
            </a:r>
          </a:p>
          <a:p>
            <a:endParaRPr lang="en-US" altLang="zh-CN" dirty="0"/>
          </a:p>
          <a:p>
            <a:pPr lvl="1"/>
            <a:endParaRPr lang="zh-CN" altLang="en-US" dirty="0"/>
          </a:p>
        </p:txBody>
      </p:sp>
    </p:spTree>
    <p:extLst>
      <p:ext uri="{BB962C8B-B14F-4D97-AF65-F5344CB8AC3E}">
        <p14:creationId xmlns:p14="http://schemas.microsoft.com/office/powerpoint/2010/main" val="2035342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BAE37-1468-4E31-AB5B-BF236D8B5918}"/>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br>
              <a:rPr lang="en-US" altLang="zh-CN" dirty="0"/>
            </a:br>
            <a:r>
              <a:rPr lang="en-US" altLang="zh-CN" dirty="0"/>
              <a:t>——</a:t>
            </a:r>
            <a:r>
              <a:rPr lang="zh-CN" altLang="en-US" dirty="0"/>
              <a:t>尾端不一致的总线间连线</a:t>
            </a:r>
          </a:p>
        </p:txBody>
      </p:sp>
      <p:sp>
        <p:nvSpPr>
          <p:cNvPr id="3" name="内容占位符 2">
            <a:extLst>
              <a:ext uri="{FF2B5EF4-FFF2-40B4-BE49-F238E27FC236}">
                <a16:creationId xmlns:a16="http://schemas.microsoft.com/office/drawing/2014/main" id="{37F45D55-4DE5-4324-ABB5-FA9A35E613A0}"/>
              </a:ext>
            </a:extLst>
          </p:cNvPr>
          <p:cNvSpPr>
            <a:spLocks noGrp="1"/>
          </p:cNvSpPr>
          <p:nvPr>
            <p:ph idx="1"/>
          </p:nvPr>
        </p:nvSpPr>
        <p:spPr>
          <a:xfrm>
            <a:off x="838200" y="1825625"/>
            <a:ext cx="5145166" cy="4351338"/>
          </a:xfrm>
        </p:spPr>
        <p:txBody>
          <a:bodyPr>
            <a:normAutofit fontScale="92500" lnSpcReduction="20000"/>
          </a:bodyPr>
          <a:lstStyle/>
          <a:p>
            <a:r>
              <a:rPr lang="zh-CN" altLang="en-US" dirty="0"/>
              <a:t>假定我们有一个配置成大尾端的</a:t>
            </a:r>
            <a:r>
              <a:rPr lang="en-US" altLang="zh-CN" dirty="0"/>
              <a:t>64</a:t>
            </a:r>
            <a:r>
              <a:rPr lang="zh-CN" altLang="en-US" dirty="0"/>
              <a:t>位的</a:t>
            </a:r>
            <a:r>
              <a:rPr lang="en-US" altLang="zh-CN" dirty="0"/>
              <a:t>MIPS CPU</a:t>
            </a:r>
          </a:p>
          <a:p>
            <a:pPr lvl="1"/>
            <a:r>
              <a:rPr lang="zh-CN" altLang="en-US" dirty="0"/>
              <a:t>我们需要把它连接到一个小尾端的</a:t>
            </a:r>
            <a:r>
              <a:rPr lang="en-US" altLang="zh-CN" dirty="0"/>
              <a:t>32</a:t>
            </a:r>
            <a:r>
              <a:rPr lang="zh-CN" altLang="en-US" dirty="0"/>
              <a:t>位总线上，比如</a:t>
            </a:r>
            <a:r>
              <a:rPr lang="en-US" altLang="zh-CN" dirty="0"/>
              <a:t>PCI</a:t>
            </a:r>
            <a:r>
              <a:rPr lang="zh-CN" altLang="en-US" dirty="0"/>
              <a:t>上</a:t>
            </a:r>
            <a:endParaRPr lang="en-US" altLang="zh-CN" dirty="0"/>
          </a:p>
          <a:p>
            <a:r>
              <a:rPr lang="zh-CN" altLang="en-US" dirty="0"/>
              <a:t>“字节通道”显示了到达那里的字节数据的地址的总线宽度内部的字节部分</a:t>
            </a:r>
            <a:endParaRPr lang="en-US" altLang="zh-CN" dirty="0"/>
          </a:p>
          <a:p>
            <a:pPr lvl="1"/>
            <a:r>
              <a:rPr lang="en-US" altLang="zh-CN" dirty="0"/>
              <a:t>CPU</a:t>
            </a:r>
            <a:r>
              <a:rPr lang="zh-CN" altLang="en-US" dirty="0"/>
              <a:t>的</a:t>
            </a:r>
            <a:r>
              <a:rPr lang="en-US" altLang="zh-CN" dirty="0"/>
              <a:t>64</a:t>
            </a:r>
            <a:r>
              <a:rPr lang="zh-CN" altLang="en-US" dirty="0"/>
              <a:t>位总线总是大尾端的</a:t>
            </a:r>
            <a:endParaRPr lang="en-US" altLang="zh-CN" dirty="0"/>
          </a:p>
          <a:p>
            <a:r>
              <a:rPr lang="en-US" altLang="zh-CN" dirty="0"/>
              <a:t>PCI</a:t>
            </a:r>
            <a:r>
              <a:rPr lang="zh-CN" altLang="en-US" dirty="0"/>
              <a:t>数据和地址复用总线</a:t>
            </a:r>
            <a:endParaRPr lang="en-US" altLang="zh-CN" dirty="0"/>
          </a:p>
          <a:p>
            <a:pPr lvl="1"/>
            <a:r>
              <a:rPr lang="zh-CN" altLang="en-US" dirty="0"/>
              <a:t>在某些时钟周期，这些“字节通道”传送的是地址，此时</a:t>
            </a:r>
            <a:r>
              <a:rPr lang="en-US" altLang="zh-CN" dirty="0"/>
              <a:t>PCI</a:t>
            </a:r>
            <a:r>
              <a:rPr lang="zh-CN" altLang="en-US" dirty="0"/>
              <a:t>总线的</a:t>
            </a:r>
            <a:r>
              <a:rPr lang="en-US" altLang="zh-CN" dirty="0"/>
              <a:t>31</a:t>
            </a:r>
            <a:r>
              <a:rPr lang="zh-CN" altLang="en-US" dirty="0"/>
              <a:t>号线传输的是地址的最高有效位，基于</a:t>
            </a:r>
            <a:r>
              <a:rPr lang="en-US" altLang="zh-CN" dirty="0"/>
              <a:t>MIPS</a:t>
            </a:r>
            <a:r>
              <a:rPr lang="zh-CN" altLang="en-US" dirty="0"/>
              <a:t>的系统的连接不应当被交换</a:t>
            </a:r>
            <a:endParaRPr lang="en-US" altLang="zh-CN" dirty="0"/>
          </a:p>
        </p:txBody>
      </p:sp>
      <p:pic>
        <p:nvPicPr>
          <p:cNvPr id="4" name="图片 3">
            <a:extLst>
              <a:ext uri="{FF2B5EF4-FFF2-40B4-BE49-F238E27FC236}">
                <a16:creationId xmlns:a16="http://schemas.microsoft.com/office/drawing/2014/main" id="{E04D10E1-AF93-4CB9-BF2A-8A3A6D08D765}"/>
              </a:ext>
            </a:extLst>
          </p:cNvPr>
          <p:cNvPicPr>
            <a:picLocks noChangeAspect="1"/>
          </p:cNvPicPr>
          <p:nvPr/>
        </p:nvPicPr>
        <p:blipFill>
          <a:blip r:embed="rId2"/>
          <a:stretch>
            <a:fillRect/>
          </a:stretch>
        </p:blipFill>
        <p:spPr>
          <a:xfrm>
            <a:off x="6208634" y="1690688"/>
            <a:ext cx="5145166" cy="5167312"/>
          </a:xfrm>
          <a:prstGeom prst="rect">
            <a:avLst/>
          </a:prstGeom>
        </p:spPr>
      </p:pic>
      <p:sp>
        <p:nvSpPr>
          <p:cNvPr id="5" name="椭圆 4">
            <a:extLst>
              <a:ext uri="{FF2B5EF4-FFF2-40B4-BE49-F238E27FC236}">
                <a16:creationId xmlns:a16="http://schemas.microsoft.com/office/drawing/2014/main" id="{2C312914-A348-475A-839C-A00494D7710A}"/>
              </a:ext>
            </a:extLst>
          </p:cNvPr>
          <p:cNvSpPr/>
          <p:nvPr/>
        </p:nvSpPr>
        <p:spPr>
          <a:xfrm>
            <a:off x="7567127" y="1996752"/>
            <a:ext cx="550505" cy="3498979"/>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9C0D0C2-8A9E-473F-89FA-AB91BC3F9219}"/>
              </a:ext>
            </a:extLst>
          </p:cNvPr>
          <p:cNvCxnSpPr>
            <a:cxnSpLocks/>
            <a:stCxn id="10" idx="2"/>
            <a:endCxn id="5" idx="7"/>
          </p:cNvCxnSpPr>
          <p:nvPr/>
        </p:nvCxnSpPr>
        <p:spPr>
          <a:xfrm flipH="1">
            <a:off x="8037012" y="1660593"/>
            <a:ext cx="1254721" cy="84857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A7A1812-D493-4C03-BB95-C600D24AEC39}"/>
              </a:ext>
            </a:extLst>
          </p:cNvPr>
          <p:cNvSpPr txBox="1"/>
          <p:nvPr/>
        </p:nvSpPr>
        <p:spPr>
          <a:xfrm>
            <a:off x="8493965" y="1291261"/>
            <a:ext cx="1595535" cy="369332"/>
          </a:xfrm>
          <a:prstGeom prst="rect">
            <a:avLst/>
          </a:prstGeom>
          <a:noFill/>
          <a:ln>
            <a:solidFill>
              <a:schemeClr val="accent2"/>
            </a:solidFill>
          </a:ln>
        </p:spPr>
        <p:txBody>
          <a:bodyPr wrap="square" rtlCol="0">
            <a:spAutoFit/>
          </a:bodyPr>
          <a:lstStyle/>
          <a:p>
            <a:r>
              <a:rPr lang="zh-CN" altLang="en-US" dirty="0"/>
              <a:t>字节通道</a:t>
            </a:r>
          </a:p>
        </p:txBody>
      </p:sp>
      <p:sp>
        <p:nvSpPr>
          <p:cNvPr id="12" name="椭圆 11">
            <a:extLst>
              <a:ext uri="{FF2B5EF4-FFF2-40B4-BE49-F238E27FC236}">
                <a16:creationId xmlns:a16="http://schemas.microsoft.com/office/drawing/2014/main" id="{74D1A137-5C11-4847-B99F-67B692F7CFD2}"/>
              </a:ext>
            </a:extLst>
          </p:cNvPr>
          <p:cNvSpPr/>
          <p:nvPr/>
        </p:nvSpPr>
        <p:spPr>
          <a:xfrm>
            <a:off x="9716277" y="2618213"/>
            <a:ext cx="550505" cy="213107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02879B92-E426-43FB-8B54-20961FF546EC}"/>
              </a:ext>
            </a:extLst>
          </p:cNvPr>
          <p:cNvCxnSpPr>
            <a:cxnSpLocks/>
            <a:stCxn id="10" idx="2"/>
            <a:endCxn id="12" idx="0"/>
          </p:cNvCxnSpPr>
          <p:nvPr/>
        </p:nvCxnSpPr>
        <p:spPr>
          <a:xfrm>
            <a:off x="9291733" y="1660593"/>
            <a:ext cx="699797" cy="9576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2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710C6-5788-4C6E-BDB2-431743DBE500}"/>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br>
              <a:rPr lang="en-US" altLang="zh-CN" dirty="0"/>
            </a:br>
            <a:r>
              <a:rPr lang="en-US" altLang="zh-CN" dirty="0"/>
              <a:t>——</a:t>
            </a:r>
            <a:r>
              <a:rPr lang="zh-CN" altLang="en-US" dirty="0"/>
              <a:t>尾端可配置的接线</a:t>
            </a:r>
          </a:p>
        </p:txBody>
      </p:sp>
      <p:sp>
        <p:nvSpPr>
          <p:cNvPr id="3" name="内容占位符 2">
            <a:extLst>
              <a:ext uri="{FF2B5EF4-FFF2-40B4-BE49-F238E27FC236}">
                <a16:creationId xmlns:a16="http://schemas.microsoft.com/office/drawing/2014/main" id="{14E4243A-78E0-4448-9C2A-B314057041BC}"/>
              </a:ext>
            </a:extLst>
          </p:cNvPr>
          <p:cNvSpPr>
            <a:spLocks noGrp="1"/>
          </p:cNvSpPr>
          <p:nvPr>
            <p:ph idx="1"/>
          </p:nvPr>
        </p:nvSpPr>
        <p:spPr>
          <a:xfrm>
            <a:off x="838200" y="1825625"/>
            <a:ext cx="5257800" cy="4351338"/>
          </a:xfrm>
        </p:spPr>
        <p:txBody>
          <a:bodyPr>
            <a:normAutofit fontScale="92500"/>
          </a:bodyPr>
          <a:lstStyle/>
          <a:p>
            <a:r>
              <a:rPr lang="zh-CN" altLang="en-US" dirty="0"/>
              <a:t>假定你想要做一块主板或者总线交换设备，允许</a:t>
            </a:r>
            <a:r>
              <a:rPr lang="en-US" altLang="zh-CN" dirty="0"/>
              <a:t>MIPS CPU</a:t>
            </a:r>
            <a:r>
              <a:rPr lang="zh-CN" altLang="en-US" dirty="0"/>
              <a:t>能以任一种尾端配置运行</a:t>
            </a:r>
            <a:endParaRPr lang="en-US" altLang="zh-CN" dirty="0"/>
          </a:p>
          <a:p>
            <a:pPr lvl="1"/>
            <a:r>
              <a:rPr lang="zh-CN" altLang="en-US" dirty="0"/>
              <a:t>如何推广？</a:t>
            </a:r>
            <a:endParaRPr lang="en-US" altLang="zh-CN" dirty="0"/>
          </a:p>
          <a:p>
            <a:r>
              <a:rPr lang="zh-CN" altLang="en-US" dirty="0"/>
              <a:t>应该在</a:t>
            </a:r>
            <a:r>
              <a:rPr lang="en-US" altLang="zh-CN" dirty="0"/>
              <a:t>CPU</a:t>
            </a:r>
            <a:r>
              <a:rPr lang="zh-CN" altLang="en-US" dirty="0"/>
              <a:t>和</a:t>
            </a:r>
            <a:r>
              <a:rPr lang="en-US" altLang="zh-CN" dirty="0"/>
              <a:t>I/O</a:t>
            </a:r>
            <a:r>
              <a:rPr lang="zh-CN" altLang="en-US" dirty="0"/>
              <a:t>设备之间放置一个可编程的字节通路交换器</a:t>
            </a:r>
            <a:endParaRPr lang="en-US" altLang="zh-CN" dirty="0"/>
          </a:p>
          <a:p>
            <a:pPr lvl="1"/>
            <a:r>
              <a:rPr lang="zh-CN" altLang="en-US" dirty="0"/>
              <a:t>图中是一个</a:t>
            </a:r>
            <a:r>
              <a:rPr lang="en-US" altLang="zh-CN" dirty="0"/>
              <a:t>32</a:t>
            </a:r>
            <a:r>
              <a:rPr lang="zh-CN" altLang="en-US" dirty="0"/>
              <a:t>位的可配置的接口</a:t>
            </a:r>
            <a:endParaRPr lang="en-US" altLang="zh-CN" dirty="0"/>
          </a:p>
          <a:p>
            <a:r>
              <a:rPr lang="zh-CN" altLang="en-US" dirty="0">
                <a:solidFill>
                  <a:srgbClr val="C00000"/>
                </a:solidFill>
              </a:rPr>
              <a:t>字节通路</a:t>
            </a:r>
            <a:r>
              <a:rPr lang="zh-CN" altLang="en-US" dirty="0"/>
              <a:t>交换器</a:t>
            </a:r>
            <a:endParaRPr lang="en-US" altLang="zh-CN" dirty="0"/>
          </a:p>
          <a:p>
            <a:pPr lvl="1"/>
            <a:r>
              <a:rPr lang="zh-CN" altLang="en-US" dirty="0"/>
              <a:t>可使</a:t>
            </a:r>
            <a:r>
              <a:rPr lang="en-US" altLang="zh-CN" dirty="0"/>
              <a:t>CPU</a:t>
            </a:r>
            <a:r>
              <a:rPr lang="zh-CN" altLang="en-US" dirty="0"/>
              <a:t>在任意配置下保持字节序</a:t>
            </a:r>
            <a:endParaRPr lang="en-US" altLang="zh-CN" dirty="0"/>
          </a:p>
          <a:p>
            <a:pPr lvl="1"/>
            <a:r>
              <a:rPr lang="zh-CN" altLang="en-US" dirty="0"/>
              <a:t>一般不放置在</a:t>
            </a:r>
            <a:r>
              <a:rPr lang="en-US" altLang="zh-CN" dirty="0"/>
              <a:t>CPU</a:t>
            </a:r>
            <a:r>
              <a:rPr lang="zh-CN" altLang="en-US" dirty="0"/>
              <a:t>和局部存储器之间</a:t>
            </a:r>
          </a:p>
        </p:txBody>
      </p:sp>
      <p:pic>
        <p:nvPicPr>
          <p:cNvPr id="4" name="图片 3">
            <a:extLst>
              <a:ext uri="{FF2B5EF4-FFF2-40B4-BE49-F238E27FC236}">
                <a16:creationId xmlns:a16="http://schemas.microsoft.com/office/drawing/2014/main" id="{136ACB9C-009F-4CDB-9E2D-32E13E846FC1}"/>
              </a:ext>
            </a:extLst>
          </p:cNvPr>
          <p:cNvPicPr>
            <a:picLocks noChangeAspect="1"/>
          </p:cNvPicPr>
          <p:nvPr/>
        </p:nvPicPr>
        <p:blipFill>
          <a:blip r:embed="rId2"/>
          <a:stretch>
            <a:fillRect/>
          </a:stretch>
        </p:blipFill>
        <p:spPr>
          <a:xfrm>
            <a:off x="6141098" y="1690688"/>
            <a:ext cx="5212702" cy="5167829"/>
          </a:xfrm>
          <a:prstGeom prst="rect">
            <a:avLst/>
          </a:prstGeom>
        </p:spPr>
      </p:pic>
    </p:spTree>
    <p:extLst>
      <p:ext uri="{BB962C8B-B14F-4D97-AF65-F5344CB8AC3E}">
        <p14:creationId xmlns:p14="http://schemas.microsoft.com/office/powerpoint/2010/main" val="186662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339D6-2AF5-487D-8CE0-32B9C75DB244}"/>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br>
              <a:rPr lang="en-US" altLang="zh-CN" dirty="0"/>
            </a:br>
            <a:r>
              <a:rPr lang="en-US" altLang="zh-CN" dirty="0"/>
              <a:t>——</a:t>
            </a:r>
            <a:r>
              <a:rPr lang="zh-CN" altLang="en-US" dirty="0"/>
              <a:t>对尾端问题的错误做法和错误认识</a:t>
            </a:r>
          </a:p>
        </p:txBody>
      </p:sp>
      <p:sp>
        <p:nvSpPr>
          <p:cNvPr id="3" name="内容占位符 2">
            <a:extLst>
              <a:ext uri="{FF2B5EF4-FFF2-40B4-BE49-F238E27FC236}">
                <a16:creationId xmlns:a16="http://schemas.microsoft.com/office/drawing/2014/main" id="{6C2679F6-A7DE-4194-B7FE-7E8AB1EC5A0B}"/>
              </a:ext>
            </a:extLst>
          </p:cNvPr>
          <p:cNvSpPr>
            <a:spLocks noGrp="1"/>
          </p:cNvSpPr>
          <p:nvPr>
            <p:ph idx="1"/>
          </p:nvPr>
        </p:nvSpPr>
        <p:spPr/>
        <p:txBody>
          <a:bodyPr>
            <a:normAutofit lnSpcReduction="10000"/>
          </a:bodyPr>
          <a:lstStyle/>
          <a:p>
            <a:r>
              <a:rPr lang="zh-CN" altLang="en-US" dirty="0"/>
              <a:t>每一个设计团队第一次碰到尾端问题时都会经过一个阶段：</a:t>
            </a:r>
            <a:endParaRPr lang="en-US" altLang="zh-CN" dirty="0"/>
          </a:p>
          <a:p>
            <a:pPr lvl="1"/>
            <a:r>
              <a:rPr lang="zh-CN" altLang="en-US" dirty="0"/>
              <a:t>认为这些问题反映的是一个需要解决的硬件缺陷</a:t>
            </a:r>
            <a:endParaRPr lang="en-US" altLang="zh-CN" dirty="0"/>
          </a:p>
          <a:p>
            <a:r>
              <a:rPr lang="zh-CN" altLang="en-US" dirty="0"/>
              <a:t>可配置的</a:t>
            </a:r>
            <a:r>
              <a:rPr lang="en-US" altLang="zh-CN" dirty="0"/>
              <a:t>I/O</a:t>
            </a:r>
            <a:r>
              <a:rPr lang="zh-CN" altLang="en-US" dirty="0"/>
              <a:t>控制器</a:t>
            </a:r>
            <a:endParaRPr lang="en-US" altLang="zh-CN" dirty="0"/>
          </a:p>
          <a:p>
            <a:pPr lvl="1"/>
            <a:r>
              <a:rPr lang="zh-CN" altLang="en-US" dirty="0"/>
              <a:t>有些新的</a:t>
            </a:r>
            <a:r>
              <a:rPr lang="en-US" altLang="zh-CN" dirty="0"/>
              <a:t>I/O</a:t>
            </a:r>
            <a:r>
              <a:rPr lang="zh-CN" altLang="en-US" dirty="0"/>
              <a:t>设备和系统控制器本身可以配置成大尾端或小尾端模式</a:t>
            </a:r>
            <a:endParaRPr lang="en-US" altLang="zh-CN" dirty="0"/>
          </a:p>
          <a:p>
            <a:pPr lvl="1"/>
            <a:r>
              <a:rPr lang="zh-CN" altLang="en-US" dirty="0"/>
              <a:t>在使用这一类特性之前，你要极为仔细地阅读手册，特别是在你不是把它用作一个静态选项（设计时）而是用作一个跳线（复位时）选项的时候</a:t>
            </a:r>
            <a:endParaRPr lang="en-US" altLang="zh-CN" dirty="0"/>
          </a:p>
          <a:p>
            <a:pPr lvl="1"/>
            <a:r>
              <a:rPr lang="zh-CN" altLang="en-US" dirty="0"/>
              <a:t>一种很常见的情况是，这样的特性只影响批量数据传输，而让程序员来处理其他尾端问题，比如访问位编码的设备寄存器或者共享存储器的控制域</a:t>
            </a:r>
            <a:endParaRPr lang="en-US" altLang="zh-CN" dirty="0"/>
          </a:p>
          <a:p>
            <a:pPr lvl="1"/>
            <a:r>
              <a:rPr lang="zh-CN" altLang="en-US" dirty="0"/>
              <a:t>控制器设计人员关于尾端可能有种种似是而非的错误认识</a:t>
            </a:r>
            <a:endParaRPr lang="en-US" altLang="zh-CN" dirty="0"/>
          </a:p>
          <a:p>
            <a:r>
              <a:rPr lang="zh-CN" altLang="en-US" dirty="0"/>
              <a:t>根据传输类型进行字节交换的硬件</a:t>
            </a:r>
          </a:p>
        </p:txBody>
      </p:sp>
    </p:spTree>
    <p:extLst>
      <p:ext uri="{BB962C8B-B14F-4D97-AF65-F5344CB8AC3E}">
        <p14:creationId xmlns:p14="http://schemas.microsoft.com/office/powerpoint/2010/main" val="216163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4C59B-54A4-46D4-8533-E482579633E9}"/>
              </a:ext>
            </a:extLst>
          </p:cNvPr>
          <p:cNvSpPr>
            <a:spLocks noGrp="1"/>
          </p:cNvSpPr>
          <p:nvPr>
            <p:ph type="title"/>
          </p:nvPr>
        </p:nvSpPr>
        <p:spPr/>
        <p:txBody>
          <a:bodyPr/>
          <a:lstStyle/>
          <a:p>
            <a:r>
              <a:rPr lang="zh-CN" altLang="en-US" dirty="0"/>
              <a:t>第十章 向</a:t>
            </a:r>
            <a:r>
              <a:rPr lang="en-US" altLang="zh-CN" dirty="0"/>
              <a:t>MIPS</a:t>
            </a:r>
            <a:r>
              <a:rPr lang="zh-CN" altLang="en-US" dirty="0"/>
              <a:t>体系结构移植软件</a:t>
            </a:r>
          </a:p>
        </p:txBody>
      </p:sp>
      <p:sp>
        <p:nvSpPr>
          <p:cNvPr id="3" name="内容占位符 2">
            <a:extLst>
              <a:ext uri="{FF2B5EF4-FFF2-40B4-BE49-F238E27FC236}">
                <a16:creationId xmlns:a16="http://schemas.microsoft.com/office/drawing/2014/main" id="{0A2C2A4D-76DB-4667-BC15-A1807F433BB9}"/>
              </a:ext>
            </a:extLst>
          </p:cNvPr>
          <p:cNvSpPr>
            <a:spLocks noGrp="1"/>
          </p:cNvSpPr>
          <p:nvPr>
            <p:ph idx="1"/>
          </p:nvPr>
        </p:nvSpPr>
        <p:spPr/>
        <p:txBody>
          <a:bodyPr/>
          <a:lstStyle/>
          <a:p>
            <a:r>
              <a:rPr lang="zh-CN" altLang="en-US" dirty="0"/>
              <a:t>最少也需要重新编译一下源代码以生成用于</a:t>
            </a:r>
            <a:r>
              <a:rPr lang="en-US" altLang="zh-CN" dirty="0"/>
              <a:t>MIPS</a:t>
            </a:r>
            <a:r>
              <a:rPr lang="zh-CN" altLang="en-US" dirty="0"/>
              <a:t>上的二进制文件</a:t>
            </a:r>
            <a:endParaRPr lang="en-US" altLang="zh-CN" dirty="0"/>
          </a:p>
          <a:p>
            <a:r>
              <a:rPr lang="zh-CN" altLang="en-US" dirty="0"/>
              <a:t>可移植性</a:t>
            </a:r>
            <a:endParaRPr lang="en-US" altLang="zh-CN" dirty="0"/>
          </a:p>
          <a:p>
            <a:pPr lvl="1"/>
            <a:r>
              <a:rPr lang="zh-CN" altLang="en-US" dirty="0"/>
              <a:t>一个软件被顺利无误地转换到一个新的环境，特别是一个新的指令集的难易程度</a:t>
            </a:r>
            <a:endParaRPr lang="en-US" altLang="zh-CN" dirty="0"/>
          </a:p>
          <a:p>
            <a:r>
              <a:rPr lang="zh-CN" altLang="en-US" dirty="0"/>
              <a:t>可能远比重新编译来的复杂</a:t>
            </a:r>
            <a:endParaRPr lang="en-US" altLang="zh-CN" dirty="0"/>
          </a:p>
          <a:p>
            <a:pPr lvl="1"/>
            <a:r>
              <a:rPr lang="zh-CN" altLang="en-US" dirty="0"/>
              <a:t>高层软件一般问题不大</a:t>
            </a:r>
            <a:endParaRPr lang="en-US" altLang="zh-CN" dirty="0"/>
          </a:p>
          <a:p>
            <a:pPr lvl="1"/>
            <a:r>
              <a:rPr lang="zh-CN" altLang="en-US" dirty="0"/>
              <a:t>一个系统中驱动最底层硬件的部分不可避免的会有移植性问题</a:t>
            </a:r>
            <a:endParaRPr lang="en-US" altLang="zh-CN" dirty="0"/>
          </a:p>
          <a:p>
            <a:pPr lvl="1"/>
            <a:r>
              <a:rPr lang="zh-CN" altLang="en-US" dirty="0"/>
              <a:t>典型的嵌入式系统每一两年左右都有重大的设计升级</a:t>
            </a:r>
          </a:p>
        </p:txBody>
      </p:sp>
    </p:spTree>
    <p:extLst>
      <p:ext uri="{BB962C8B-B14F-4D97-AF65-F5344CB8AC3E}">
        <p14:creationId xmlns:p14="http://schemas.microsoft.com/office/powerpoint/2010/main" val="2496231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339D6-2AF5-487D-8CE0-32B9C75DB244}"/>
              </a:ext>
            </a:extLst>
          </p:cNvPr>
          <p:cNvSpPr>
            <a:spLocks noGrp="1"/>
          </p:cNvSpPr>
          <p:nvPr>
            <p:ph type="title"/>
          </p:nvPr>
        </p:nvSpPr>
        <p:spPr/>
        <p:txBody>
          <a:bodyPr/>
          <a:lstStyle/>
          <a:p>
            <a:r>
              <a:rPr lang="zh-CN" altLang="en-US" dirty="0"/>
              <a:t>尾端 第</a:t>
            </a:r>
            <a:r>
              <a:rPr lang="en-US" altLang="zh-CN" dirty="0"/>
              <a:t>2.3</a:t>
            </a:r>
            <a:r>
              <a:rPr lang="zh-CN" altLang="en-US" dirty="0"/>
              <a:t>节 硬件和尾端的问题</a:t>
            </a:r>
            <a:br>
              <a:rPr lang="en-US" altLang="zh-CN" dirty="0"/>
            </a:br>
            <a:r>
              <a:rPr lang="en-US" altLang="zh-CN" dirty="0"/>
              <a:t>——</a:t>
            </a:r>
            <a:r>
              <a:rPr lang="zh-CN" altLang="en-US" dirty="0"/>
              <a:t>对尾端问题的错误做法和错误认识</a:t>
            </a:r>
          </a:p>
        </p:txBody>
      </p:sp>
      <p:sp>
        <p:nvSpPr>
          <p:cNvPr id="3" name="内容占位符 2">
            <a:extLst>
              <a:ext uri="{FF2B5EF4-FFF2-40B4-BE49-F238E27FC236}">
                <a16:creationId xmlns:a16="http://schemas.microsoft.com/office/drawing/2014/main" id="{6C2679F6-A7DE-4194-B7FE-7E8AB1EC5A0B}"/>
              </a:ext>
            </a:extLst>
          </p:cNvPr>
          <p:cNvSpPr>
            <a:spLocks noGrp="1"/>
          </p:cNvSpPr>
          <p:nvPr>
            <p:ph idx="1"/>
          </p:nvPr>
        </p:nvSpPr>
        <p:spPr/>
        <p:txBody>
          <a:bodyPr>
            <a:normAutofit/>
          </a:bodyPr>
          <a:lstStyle/>
          <a:p>
            <a:r>
              <a:rPr lang="zh-CN" altLang="en-US" dirty="0"/>
              <a:t>每一个设计团队第一次碰到尾端问题时都会经过一个阶段：</a:t>
            </a:r>
            <a:endParaRPr lang="en-US" altLang="zh-CN" dirty="0"/>
          </a:p>
          <a:p>
            <a:pPr lvl="1"/>
            <a:r>
              <a:rPr lang="zh-CN" altLang="en-US" dirty="0"/>
              <a:t>认为这些问题反映的是一个需要解决的硬件缺陷</a:t>
            </a:r>
            <a:endParaRPr lang="en-US" altLang="zh-CN" dirty="0"/>
          </a:p>
          <a:p>
            <a:r>
              <a:rPr lang="zh-CN" altLang="en-US" dirty="0"/>
              <a:t>可配置的</a:t>
            </a:r>
            <a:r>
              <a:rPr lang="en-US" altLang="zh-CN" dirty="0"/>
              <a:t>I/O</a:t>
            </a:r>
            <a:r>
              <a:rPr lang="zh-CN" altLang="en-US" dirty="0"/>
              <a:t>控制器根据传输类型进行字节交换的硬件</a:t>
            </a:r>
            <a:endParaRPr lang="en-US" altLang="zh-CN" dirty="0"/>
          </a:p>
          <a:p>
            <a:pPr lvl="1"/>
            <a:r>
              <a:rPr lang="zh-CN" altLang="en-US" dirty="0"/>
              <a:t>如果我们只是交换字节数据以保持其地址不变，但是对于字数据则置之不理，难道不能防止整个软件问题吗？</a:t>
            </a:r>
            <a:endParaRPr lang="en-US" altLang="zh-CN" dirty="0"/>
          </a:p>
          <a:p>
            <a:pPr lvl="2"/>
            <a:r>
              <a:rPr lang="zh-CN" altLang="en-US" dirty="0"/>
              <a:t>答案是不能</a:t>
            </a:r>
            <a:endParaRPr lang="en-US" altLang="zh-CN" dirty="0"/>
          </a:p>
          <a:p>
            <a:pPr lvl="2"/>
            <a:r>
              <a:rPr lang="zh-CN" altLang="en-US" dirty="0"/>
              <a:t>一个实际的系统中许多传输是以高速缓存行作为单位的，可能包含不同大小和对齐数据的任意混合</a:t>
            </a:r>
            <a:endParaRPr lang="en-US" altLang="zh-CN" dirty="0"/>
          </a:p>
          <a:p>
            <a:pPr lvl="1"/>
            <a:r>
              <a:rPr lang="zh-CN" altLang="en-US" dirty="0"/>
              <a:t>条件字节交换仅仅是加剧了混乱，无异于火上浇油。</a:t>
            </a:r>
            <a:endParaRPr lang="en-US" altLang="zh-CN" dirty="0"/>
          </a:p>
          <a:p>
            <a:pPr lvl="1"/>
            <a:r>
              <a:rPr lang="zh-CN" altLang="en-US" dirty="0"/>
              <a:t>超出无条件字节通路交换之外的任何做法都是江湖上用来骗人的玩意</a:t>
            </a:r>
            <a:endParaRPr lang="en-US" altLang="zh-CN" dirty="0"/>
          </a:p>
          <a:p>
            <a:endParaRPr lang="zh-CN" altLang="en-US" dirty="0"/>
          </a:p>
        </p:txBody>
      </p:sp>
    </p:spTree>
    <p:extLst>
      <p:ext uri="{BB962C8B-B14F-4D97-AF65-F5344CB8AC3E}">
        <p14:creationId xmlns:p14="http://schemas.microsoft.com/office/powerpoint/2010/main" val="3154164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7D82-DD04-40B8-9C8A-8C9E4D21CF50}"/>
              </a:ext>
            </a:extLst>
          </p:cNvPr>
          <p:cNvSpPr>
            <a:spLocks noGrp="1"/>
          </p:cNvSpPr>
          <p:nvPr>
            <p:ph type="title"/>
          </p:nvPr>
        </p:nvSpPr>
        <p:spPr/>
        <p:txBody>
          <a:bodyPr/>
          <a:lstStyle/>
          <a:p>
            <a:r>
              <a:rPr lang="zh-CN" altLang="en-US" dirty="0"/>
              <a:t>尾端 第</a:t>
            </a:r>
            <a:r>
              <a:rPr lang="en-US" altLang="zh-CN" dirty="0"/>
              <a:t>2.4</a:t>
            </a:r>
            <a:r>
              <a:rPr lang="zh-CN" altLang="en-US" dirty="0"/>
              <a:t>节 </a:t>
            </a:r>
            <a:r>
              <a:rPr lang="en-US" altLang="zh-CN" dirty="0"/>
              <a:t>MIPS CPU</a:t>
            </a:r>
            <a:r>
              <a:rPr lang="zh-CN" altLang="en-US" dirty="0"/>
              <a:t>的双尾端软件</a:t>
            </a:r>
          </a:p>
        </p:txBody>
      </p:sp>
      <p:sp>
        <p:nvSpPr>
          <p:cNvPr id="3" name="内容占位符 2">
            <a:extLst>
              <a:ext uri="{FF2B5EF4-FFF2-40B4-BE49-F238E27FC236}">
                <a16:creationId xmlns:a16="http://schemas.microsoft.com/office/drawing/2014/main" id="{267DD2B8-6F60-434F-893B-A5FF06169C9F}"/>
              </a:ext>
            </a:extLst>
          </p:cNvPr>
          <p:cNvSpPr>
            <a:spLocks noGrp="1"/>
          </p:cNvSpPr>
          <p:nvPr>
            <p:ph idx="1"/>
          </p:nvPr>
        </p:nvSpPr>
        <p:spPr/>
        <p:txBody>
          <a:bodyPr/>
          <a:lstStyle/>
          <a:p>
            <a:r>
              <a:rPr lang="zh-CN" altLang="en-US" dirty="0"/>
              <a:t>指令集唯一能够认识不足</a:t>
            </a:r>
            <a:r>
              <a:rPr lang="en-US" altLang="zh-CN" dirty="0"/>
              <a:t>32</a:t>
            </a:r>
            <a:r>
              <a:rPr lang="zh-CN" altLang="en-US" dirty="0"/>
              <a:t>位的对象部分就是部分字加载和存储</a:t>
            </a:r>
            <a:endParaRPr lang="en-US" altLang="zh-CN" dirty="0"/>
          </a:p>
          <a:p>
            <a:r>
              <a:rPr lang="zh-CN" altLang="en-US" dirty="0"/>
              <a:t>在一个</a:t>
            </a:r>
            <a:r>
              <a:rPr lang="en-US" altLang="zh-CN" dirty="0"/>
              <a:t>32</a:t>
            </a:r>
            <a:r>
              <a:rPr lang="zh-CN" altLang="en-US" dirty="0"/>
              <a:t>位总线上，指令：</a:t>
            </a:r>
            <a:r>
              <a:rPr lang="en-US" altLang="zh-CN" dirty="0" err="1"/>
              <a:t>lbu</a:t>
            </a:r>
            <a:r>
              <a:rPr lang="en-US" altLang="zh-CN" dirty="0"/>
              <a:t> t0, 1(zero)</a:t>
            </a:r>
          </a:p>
          <a:p>
            <a:pPr lvl="1"/>
            <a:r>
              <a:rPr lang="zh-CN" altLang="en-US" dirty="0"/>
              <a:t>获取位于程序字节地址为</a:t>
            </a:r>
            <a:r>
              <a:rPr lang="en-US" altLang="zh-CN" dirty="0"/>
              <a:t>1</a:t>
            </a:r>
            <a:r>
              <a:rPr lang="zh-CN" altLang="en-US" dirty="0"/>
              <a:t>的字节，把它加载到寄存器</a:t>
            </a:r>
            <a:r>
              <a:rPr lang="en-US" altLang="zh-CN" dirty="0"/>
              <a:t>t0</a:t>
            </a:r>
            <a:r>
              <a:rPr lang="zh-CN" altLang="en-US" dirty="0"/>
              <a:t>的最低有效位</a:t>
            </a:r>
            <a:r>
              <a:rPr lang="en-US" altLang="zh-CN" dirty="0"/>
              <a:t>(0-7</a:t>
            </a:r>
            <a:r>
              <a:rPr lang="zh-CN" altLang="en-US" dirty="0"/>
              <a:t>位</a:t>
            </a:r>
            <a:r>
              <a:rPr lang="en-US" altLang="zh-CN" dirty="0"/>
              <a:t>)</a:t>
            </a:r>
            <a:r>
              <a:rPr lang="zh-CN" altLang="en-US" dirty="0"/>
              <a:t>，把寄存器其余为都填</a:t>
            </a:r>
            <a:r>
              <a:rPr lang="en-US" altLang="zh-CN" dirty="0"/>
              <a:t>0</a:t>
            </a:r>
          </a:p>
          <a:p>
            <a:pPr lvl="1"/>
            <a:r>
              <a:rPr lang="zh-CN" altLang="en-US" dirty="0"/>
              <a:t>在大尾端模式下，装进寄存器的数据将取自</a:t>
            </a:r>
            <a:r>
              <a:rPr lang="en-US" altLang="zh-CN" dirty="0"/>
              <a:t>CPU</a:t>
            </a:r>
            <a:r>
              <a:rPr lang="zh-CN" altLang="en-US" dirty="0"/>
              <a:t>数据总线的</a:t>
            </a:r>
            <a:r>
              <a:rPr lang="en-US" altLang="zh-CN" dirty="0"/>
              <a:t>16-23</a:t>
            </a:r>
            <a:r>
              <a:rPr lang="zh-CN" altLang="en-US" dirty="0"/>
              <a:t>位</a:t>
            </a:r>
            <a:endParaRPr lang="en-US" altLang="zh-CN" dirty="0"/>
          </a:p>
          <a:p>
            <a:pPr lvl="1"/>
            <a:r>
              <a:rPr lang="zh-CN" altLang="en-US" dirty="0"/>
              <a:t>在小尾端模式下，装进寄存器的数据将取自</a:t>
            </a:r>
            <a:r>
              <a:rPr lang="en-US" altLang="zh-CN" dirty="0"/>
              <a:t>CPU</a:t>
            </a:r>
            <a:r>
              <a:rPr lang="zh-CN" altLang="en-US" dirty="0"/>
              <a:t>数据总线的  </a:t>
            </a:r>
            <a:r>
              <a:rPr lang="en-US" altLang="zh-CN" dirty="0"/>
              <a:t>8-15</a:t>
            </a:r>
            <a:r>
              <a:rPr lang="zh-CN" altLang="en-US" dirty="0"/>
              <a:t>位</a:t>
            </a:r>
            <a:endParaRPr lang="en-US" altLang="zh-CN" dirty="0"/>
          </a:p>
          <a:p>
            <a:r>
              <a:rPr lang="zh-CN" altLang="en-US" dirty="0"/>
              <a:t>在</a:t>
            </a:r>
            <a:r>
              <a:rPr lang="en-US" altLang="zh-CN" dirty="0"/>
              <a:t>MIPS CPU</a:t>
            </a:r>
            <a:r>
              <a:rPr lang="zh-CN" altLang="en-US" dirty="0"/>
              <a:t>里面有一个数据领航硬件，</a:t>
            </a:r>
            <a:r>
              <a:rPr lang="en-US" altLang="zh-CN" dirty="0"/>
              <a:t>CPU</a:t>
            </a:r>
            <a:r>
              <a:rPr lang="zh-CN" altLang="en-US" dirty="0"/>
              <a:t>用来处理每次传输中所有的活动字节从各自在接口上的字节通道，指引到内部寄存器的正确位置</a:t>
            </a:r>
            <a:endParaRPr lang="en-US" altLang="zh-CN" dirty="0"/>
          </a:p>
          <a:p>
            <a:pPr lvl="1"/>
            <a:r>
              <a:rPr lang="zh-CN" altLang="en-US" dirty="0"/>
              <a:t>必须适应加载数据宽度、地址和对齐方式的全部排列组合</a:t>
            </a:r>
            <a:endParaRPr lang="en-US" altLang="zh-CN" dirty="0"/>
          </a:p>
          <a:p>
            <a:pPr lvl="1"/>
            <a:endParaRPr lang="zh-CN" altLang="en-US" dirty="0"/>
          </a:p>
        </p:txBody>
      </p:sp>
    </p:spTree>
    <p:extLst>
      <p:ext uri="{BB962C8B-B14F-4D97-AF65-F5344CB8AC3E}">
        <p14:creationId xmlns:p14="http://schemas.microsoft.com/office/powerpoint/2010/main" val="111537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87D35-FD7E-41D9-8709-09413E397CBD}"/>
              </a:ext>
            </a:extLst>
          </p:cNvPr>
          <p:cNvSpPr>
            <a:spLocks noGrp="1"/>
          </p:cNvSpPr>
          <p:nvPr>
            <p:ph type="title"/>
          </p:nvPr>
        </p:nvSpPr>
        <p:spPr/>
        <p:txBody>
          <a:bodyPr/>
          <a:lstStyle/>
          <a:p>
            <a:r>
              <a:rPr lang="zh-CN" altLang="en-US" dirty="0"/>
              <a:t>尾端 第</a:t>
            </a:r>
            <a:r>
              <a:rPr lang="en-US" altLang="zh-CN" dirty="0"/>
              <a:t>2.4</a:t>
            </a:r>
            <a:r>
              <a:rPr lang="zh-CN" altLang="en-US" dirty="0"/>
              <a:t>节 </a:t>
            </a:r>
            <a:r>
              <a:rPr lang="en-US" altLang="zh-CN" dirty="0"/>
              <a:t>MIPS CPU</a:t>
            </a:r>
            <a:r>
              <a:rPr lang="zh-CN" altLang="en-US" dirty="0"/>
              <a:t>的双尾端软件</a:t>
            </a:r>
          </a:p>
        </p:txBody>
      </p:sp>
      <p:sp>
        <p:nvSpPr>
          <p:cNvPr id="3" name="内容占位符 2">
            <a:extLst>
              <a:ext uri="{FF2B5EF4-FFF2-40B4-BE49-F238E27FC236}">
                <a16:creationId xmlns:a16="http://schemas.microsoft.com/office/drawing/2014/main" id="{4E53173E-0B42-46D3-9EC5-332E193276CD}"/>
              </a:ext>
            </a:extLst>
          </p:cNvPr>
          <p:cNvSpPr>
            <a:spLocks noGrp="1"/>
          </p:cNvSpPr>
          <p:nvPr>
            <p:ph idx="1"/>
          </p:nvPr>
        </p:nvSpPr>
        <p:spPr/>
        <p:txBody>
          <a:bodyPr/>
          <a:lstStyle/>
          <a:p>
            <a:r>
              <a:rPr lang="zh-CN" altLang="en-US" dirty="0"/>
              <a:t>当你重新配置</a:t>
            </a:r>
            <a:r>
              <a:rPr lang="en-US" altLang="zh-CN" dirty="0"/>
              <a:t>MIPS CPU</a:t>
            </a:r>
            <a:r>
              <a:rPr lang="zh-CN" altLang="en-US" dirty="0"/>
              <a:t>的尾端时，是数据和寄存器之间的领航逻辑的行为发生了变化</a:t>
            </a:r>
            <a:endParaRPr lang="en-US" altLang="zh-CN" dirty="0"/>
          </a:p>
          <a:p>
            <a:r>
              <a:rPr lang="zh-CN" altLang="en-US" dirty="0"/>
              <a:t>与芯片的尾端可配置性互补的是，大多数</a:t>
            </a:r>
            <a:r>
              <a:rPr lang="en-US" altLang="zh-CN" dirty="0"/>
              <a:t>MIPS</a:t>
            </a:r>
            <a:r>
              <a:rPr lang="zh-CN" altLang="en-US" dirty="0"/>
              <a:t>工具链可以根据命令行的选项，产生任意尾端的代码</a:t>
            </a:r>
            <a:endParaRPr lang="en-US" altLang="zh-CN" dirty="0"/>
          </a:p>
          <a:p>
            <a:r>
              <a:rPr lang="zh-CN" altLang="en-US" dirty="0"/>
              <a:t>如果你在一个系统中设置错了</a:t>
            </a:r>
            <a:r>
              <a:rPr lang="en-US" altLang="zh-CN" dirty="0"/>
              <a:t>MIPS CPU</a:t>
            </a:r>
            <a:r>
              <a:rPr lang="zh-CN" altLang="en-US" dirty="0"/>
              <a:t>的尾端</a:t>
            </a:r>
            <a:endParaRPr lang="en-US" altLang="zh-CN" dirty="0"/>
          </a:p>
          <a:p>
            <a:pPr lvl="1"/>
            <a:r>
              <a:rPr lang="zh-CN" altLang="en-US" dirty="0"/>
              <a:t>如果别的东西什么都没有改变，软件很快就会崩溃，因为对任何的部分字写操作，存储器系统将会从</a:t>
            </a:r>
            <a:r>
              <a:rPr lang="en-US" altLang="zh-CN" dirty="0"/>
              <a:t>CPU</a:t>
            </a:r>
            <a:r>
              <a:rPr lang="zh-CN" altLang="en-US" dirty="0"/>
              <a:t>总线的错误部分接受到垃圾数据</a:t>
            </a:r>
            <a:endParaRPr lang="en-US" altLang="zh-CN" dirty="0"/>
          </a:p>
          <a:p>
            <a:pPr lvl="1"/>
            <a:r>
              <a:rPr lang="zh-CN" altLang="en-US" dirty="0"/>
              <a:t>在重新配置</a:t>
            </a:r>
            <a:r>
              <a:rPr lang="en-US" altLang="zh-CN" dirty="0"/>
              <a:t>CPU</a:t>
            </a:r>
            <a:r>
              <a:rPr lang="zh-CN" altLang="en-US" dirty="0"/>
              <a:t>的同时，我们最好重新配置译码</a:t>
            </a:r>
            <a:r>
              <a:rPr lang="en-US" altLang="zh-CN" dirty="0"/>
              <a:t>CPU</a:t>
            </a:r>
            <a:r>
              <a:rPr lang="zh-CN" altLang="en-US" dirty="0"/>
              <a:t>周期的逻辑</a:t>
            </a:r>
          </a:p>
        </p:txBody>
      </p:sp>
    </p:spTree>
    <p:extLst>
      <p:ext uri="{BB962C8B-B14F-4D97-AF65-F5344CB8AC3E}">
        <p14:creationId xmlns:p14="http://schemas.microsoft.com/office/powerpoint/2010/main" val="205933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87D35-FD7E-41D9-8709-09413E397CBD}"/>
              </a:ext>
            </a:extLst>
          </p:cNvPr>
          <p:cNvSpPr>
            <a:spLocks noGrp="1"/>
          </p:cNvSpPr>
          <p:nvPr>
            <p:ph type="title"/>
          </p:nvPr>
        </p:nvSpPr>
        <p:spPr/>
        <p:txBody>
          <a:bodyPr/>
          <a:lstStyle/>
          <a:p>
            <a:r>
              <a:rPr lang="zh-CN" altLang="en-US" dirty="0"/>
              <a:t>尾端 第</a:t>
            </a:r>
            <a:r>
              <a:rPr lang="en-US" altLang="zh-CN" dirty="0"/>
              <a:t>2.4</a:t>
            </a:r>
            <a:r>
              <a:rPr lang="zh-CN" altLang="en-US" dirty="0"/>
              <a:t>节 </a:t>
            </a:r>
            <a:r>
              <a:rPr lang="en-US" altLang="zh-CN" dirty="0"/>
              <a:t>MIPS CPU</a:t>
            </a:r>
            <a:r>
              <a:rPr lang="zh-CN" altLang="en-US" dirty="0"/>
              <a:t>的双尾端软件</a:t>
            </a:r>
          </a:p>
        </p:txBody>
      </p:sp>
      <p:sp>
        <p:nvSpPr>
          <p:cNvPr id="3" name="内容占位符 2">
            <a:extLst>
              <a:ext uri="{FF2B5EF4-FFF2-40B4-BE49-F238E27FC236}">
                <a16:creationId xmlns:a16="http://schemas.microsoft.com/office/drawing/2014/main" id="{4E53173E-0B42-46D3-9EC5-332E193276CD}"/>
              </a:ext>
            </a:extLst>
          </p:cNvPr>
          <p:cNvSpPr>
            <a:spLocks noGrp="1"/>
          </p:cNvSpPr>
          <p:nvPr>
            <p:ph idx="1"/>
          </p:nvPr>
        </p:nvSpPr>
        <p:spPr/>
        <p:txBody>
          <a:bodyPr/>
          <a:lstStyle/>
          <a:p>
            <a:r>
              <a:rPr lang="zh-CN" altLang="en-US" dirty="0"/>
              <a:t>如果你在一个系统中设置错了</a:t>
            </a:r>
            <a:r>
              <a:rPr lang="en-US" altLang="zh-CN" dirty="0"/>
              <a:t>MIPS CPU</a:t>
            </a:r>
            <a:r>
              <a:rPr lang="zh-CN" altLang="en-US" dirty="0"/>
              <a:t>的尾端</a:t>
            </a:r>
            <a:endParaRPr lang="en-US" altLang="zh-CN" dirty="0"/>
          </a:p>
          <a:p>
            <a:pPr lvl="1"/>
            <a:r>
              <a:rPr lang="zh-CN" altLang="en-US" dirty="0"/>
              <a:t>如果别的东西什么都没有变，软件很快就会崩溃，因为对任何的部分字写操作，存储器系统将会从</a:t>
            </a:r>
            <a:r>
              <a:rPr lang="en-US" altLang="zh-CN" dirty="0"/>
              <a:t>CPU</a:t>
            </a:r>
            <a:r>
              <a:rPr lang="zh-CN" altLang="en-US" dirty="0"/>
              <a:t>总线的错误部分接受到垃圾数据</a:t>
            </a:r>
            <a:endParaRPr lang="en-US" altLang="zh-CN" dirty="0"/>
          </a:p>
          <a:p>
            <a:pPr lvl="1"/>
            <a:r>
              <a:rPr lang="zh-CN" altLang="en-US" dirty="0"/>
              <a:t>在重新配置</a:t>
            </a:r>
            <a:r>
              <a:rPr lang="en-US" altLang="zh-CN" dirty="0"/>
              <a:t>CPU</a:t>
            </a:r>
            <a:r>
              <a:rPr lang="zh-CN" altLang="en-US" dirty="0"/>
              <a:t>的同时，我们最好重新配置译码</a:t>
            </a:r>
            <a:r>
              <a:rPr lang="en-US" altLang="zh-CN" dirty="0"/>
              <a:t>CPU</a:t>
            </a:r>
            <a:r>
              <a:rPr lang="zh-CN" altLang="en-US" dirty="0"/>
              <a:t>周期的逻辑</a:t>
            </a:r>
            <a:endParaRPr lang="en-US" altLang="zh-CN" dirty="0"/>
          </a:p>
          <a:p>
            <a:pPr lvl="1"/>
            <a:r>
              <a:rPr lang="zh-CN" altLang="en-US" dirty="0"/>
              <a:t>如果你修正了这一点，就会发现和系统的其余部分相比，</a:t>
            </a:r>
            <a:r>
              <a:rPr lang="en-US" altLang="zh-CN" dirty="0"/>
              <a:t>CPU</a:t>
            </a:r>
            <a:r>
              <a:rPr lang="zh-CN" altLang="en-US" dirty="0"/>
              <a:t>看到的字节地址完全乱套了</a:t>
            </a:r>
            <a:endParaRPr lang="en-US" altLang="zh-CN" dirty="0"/>
          </a:p>
          <a:p>
            <a:pPr lvl="2"/>
            <a:r>
              <a:rPr lang="zh-CN" altLang="en-US" dirty="0"/>
              <a:t>我们隐含地选择了一个保持位号一致而不是字节地址的连线方式</a:t>
            </a:r>
            <a:endParaRPr lang="en-US" altLang="zh-CN" dirty="0"/>
          </a:p>
          <a:p>
            <a:pPr lvl="1"/>
            <a:r>
              <a:rPr lang="en-US" altLang="zh-CN" dirty="0"/>
              <a:t>CPU</a:t>
            </a:r>
            <a:r>
              <a:rPr lang="zh-CN" altLang="en-US" dirty="0"/>
              <a:t>改变尾端后写入的数据对</a:t>
            </a:r>
            <a:r>
              <a:rPr lang="en-US" altLang="zh-CN" dirty="0"/>
              <a:t>CPU</a:t>
            </a:r>
            <a:r>
              <a:rPr lang="zh-CN" altLang="en-US" dirty="0"/>
              <a:t>自己来说没问题</a:t>
            </a:r>
            <a:endParaRPr lang="en-US" altLang="zh-CN" dirty="0"/>
          </a:p>
          <a:p>
            <a:pPr lvl="2"/>
            <a:r>
              <a:rPr lang="zh-CN" altLang="en-US" dirty="0"/>
              <a:t>如果我们只允许在复位的时候才能改变尾端，那么属于</a:t>
            </a:r>
            <a:r>
              <a:rPr lang="en-US" altLang="zh-CN" dirty="0"/>
              <a:t>CPU</a:t>
            </a:r>
            <a:r>
              <a:rPr lang="zh-CN" altLang="en-US" dirty="0"/>
              <a:t>的私有的易失存储器就不会带来麻烦</a:t>
            </a:r>
            <a:endParaRPr lang="en-US" altLang="zh-CN" dirty="0"/>
          </a:p>
          <a:p>
            <a:pPr lvl="1"/>
            <a:endParaRPr lang="zh-CN" altLang="en-US" dirty="0"/>
          </a:p>
        </p:txBody>
      </p:sp>
    </p:spTree>
    <p:extLst>
      <p:ext uri="{BB962C8B-B14F-4D97-AF65-F5344CB8AC3E}">
        <p14:creationId xmlns:p14="http://schemas.microsoft.com/office/powerpoint/2010/main" val="2497077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87D35-FD7E-41D9-8709-09413E397CBD}"/>
              </a:ext>
            </a:extLst>
          </p:cNvPr>
          <p:cNvSpPr>
            <a:spLocks noGrp="1"/>
          </p:cNvSpPr>
          <p:nvPr>
            <p:ph type="title"/>
          </p:nvPr>
        </p:nvSpPr>
        <p:spPr/>
        <p:txBody>
          <a:bodyPr/>
          <a:lstStyle/>
          <a:p>
            <a:r>
              <a:rPr lang="zh-CN" altLang="en-US" dirty="0"/>
              <a:t>尾端 第</a:t>
            </a:r>
            <a:r>
              <a:rPr lang="en-US" altLang="zh-CN" dirty="0"/>
              <a:t>2.4</a:t>
            </a:r>
            <a:r>
              <a:rPr lang="zh-CN" altLang="en-US" dirty="0"/>
              <a:t>节 </a:t>
            </a:r>
            <a:r>
              <a:rPr lang="en-US" altLang="zh-CN" dirty="0"/>
              <a:t>MIPS CPU</a:t>
            </a:r>
            <a:r>
              <a:rPr lang="zh-CN" altLang="en-US" dirty="0"/>
              <a:t>的双尾端软件</a:t>
            </a:r>
          </a:p>
        </p:txBody>
      </p:sp>
      <p:sp>
        <p:nvSpPr>
          <p:cNvPr id="3" name="内容占位符 2">
            <a:extLst>
              <a:ext uri="{FF2B5EF4-FFF2-40B4-BE49-F238E27FC236}">
                <a16:creationId xmlns:a16="http://schemas.microsoft.com/office/drawing/2014/main" id="{4E53173E-0B42-46D3-9EC5-332E193276CD}"/>
              </a:ext>
            </a:extLst>
          </p:cNvPr>
          <p:cNvSpPr>
            <a:spLocks noGrp="1"/>
          </p:cNvSpPr>
          <p:nvPr>
            <p:ph idx="1"/>
          </p:nvPr>
        </p:nvSpPr>
        <p:spPr/>
        <p:txBody>
          <a:bodyPr/>
          <a:lstStyle/>
          <a:p>
            <a:r>
              <a:rPr lang="zh-CN" altLang="en-US" dirty="0"/>
              <a:t>如果你在一个系统中设置错了</a:t>
            </a:r>
            <a:r>
              <a:rPr lang="en-US" altLang="zh-CN" dirty="0"/>
              <a:t>MIPS CPU</a:t>
            </a:r>
            <a:r>
              <a:rPr lang="zh-CN" altLang="en-US" dirty="0"/>
              <a:t>的尾端</a:t>
            </a:r>
            <a:endParaRPr lang="en-US" altLang="zh-CN" dirty="0"/>
          </a:p>
          <a:p>
            <a:r>
              <a:rPr lang="zh-CN" altLang="en-US" dirty="0"/>
              <a:t>还要注意到</a:t>
            </a:r>
            <a:r>
              <a:rPr lang="en-US" altLang="zh-CN" dirty="0"/>
              <a:t>CPU</a:t>
            </a:r>
            <a:r>
              <a:rPr lang="zh-CN" altLang="en-US" dirty="0"/>
              <a:t>看到的在对齐总线宽度字内的位编号仍然和系统其余部分一致</a:t>
            </a:r>
            <a:r>
              <a:rPr lang="en-US" altLang="zh-CN" dirty="0"/>
              <a:t>——</a:t>
            </a:r>
            <a:r>
              <a:rPr lang="zh-CN" altLang="en-US" dirty="0"/>
              <a:t>位号一致</a:t>
            </a:r>
            <a:endParaRPr lang="en-US" altLang="zh-CN" dirty="0"/>
          </a:p>
          <a:p>
            <a:pPr lvl="1"/>
            <a:r>
              <a:rPr lang="zh-CN" altLang="en-US" dirty="0"/>
              <a:t>对于大尾端</a:t>
            </a:r>
            <a:r>
              <a:rPr lang="en-US" altLang="zh-CN" dirty="0"/>
              <a:t>CPU</a:t>
            </a:r>
            <a:r>
              <a:rPr lang="zh-CN" altLang="en-US" dirty="0"/>
              <a:t>有意义的指令对于小尾端也有意义</a:t>
            </a:r>
            <a:endParaRPr lang="en-US" altLang="zh-CN" dirty="0"/>
          </a:p>
          <a:p>
            <a:pPr lvl="1"/>
            <a:r>
              <a:rPr lang="en-US" altLang="zh-CN" dirty="0"/>
              <a:t>ROM</a:t>
            </a:r>
            <a:r>
              <a:rPr lang="zh-CN" altLang="en-US" dirty="0"/>
              <a:t>中任何不是由恰好对齐的</a:t>
            </a:r>
            <a:r>
              <a:rPr lang="en-US" altLang="zh-CN" dirty="0"/>
              <a:t>32</a:t>
            </a:r>
            <a:r>
              <a:rPr lang="zh-CN" altLang="en-US" dirty="0"/>
              <a:t>位字构成的数据都会乱套</a:t>
            </a:r>
            <a:endParaRPr lang="en-US" altLang="zh-CN" dirty="0"/>
          </a:p>
          <a:p>
            <a:pPr lvl="1"/>
            <a:r>
              <a:rPr lang="zh-CN" altLang="en-US" dirty="0"/>
              <a:t>例如</a:t>
            </a:r>
            <a:r>
              <a:rPr lang="en-US" altLang="zh-CN" dirty="0"/>
              <a:t>Algorithmics</a:t>
            </a:r>
            <a:r>
              <a:rPr lang="zh-CN" altLang="en-US" dirty="0"/>
              <a:t>的</a:t>
            </a:r>
            <a:r>
              <a:rPr lang="en-US" altLang="zh-CN" dirty="0"/>
              <a:t>MIPS</a:t>
            </a:r>
            <a:r>
              <a:rPr lang="zh-CN" altLang="en-US" dirty="0"/>
              <a:t>板子在引导</a:t>
            </a:r>
            <a:r>
              <a:rPr lang="en-US" altLang="zh-CN" dirty="0"/>
              <a:t>ROM</a:t>
            </a:r>
            <a:r>
              <a:rPr lang="zh-CN" altLang="en-US" dirty="0"/>
              <a:t>中仅有足够的空间放下双尾端代码，来检测</a:t>
            </a:r>
            <a:r>
              <a:rPr lang="en-US" altLang="zh-CN" dirty="0"/>
              <a:t>ROM</a:t>
            </a:r>
            <a:r>
              <a:rPr lang="zh-CN" altLang="en-US" dirty="0"/>
              <a:t>程序和</a:t>
            </a:r>
            <a:r>
              <a:rPr lang="en-US" altLang="zh-CN" dirty="0"/>
              <a:t>CPU</a:t>
            </a:r>
            <a:r>
              <a:rPr lang="zh-CN" altLang="en-US" dirty="0"/>
              <a:t>的尾端是否匹配并打印出帮助信息</a:t>
            </a:r>
            <a:r>
              <a:rPr lang="en-US" altLang="zh-CN" dirty="0"/>
              <a:t>:</a:t>
            </a:r>
          </a:p>
          <a:p>
            <a:pPr lvl="2"/>
            <a:r>
              <a:rPr lang="en-US" altLang="zh-CN" dirty="0"/>
              <a:t>Emergency – wrong endianness configured.</a:t>
            </a:r>
            <a:endParaRPr lang="zh-CN" altLang="en-US" dirty="0"/>
          </a:p>
        </p:txBody>
      </p:sp>
    </p:spTree>
    <p:extLst>
      <p:ext uri="{BB962C8B-B14F-4D97-AF65-F5344CB8AC3E}">
        <p14:creationId xmlns:p14="http://schemas.microsoft.com/office/powerpoint/2010/main" val="1953787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7D82-DD04-40B8-9C8A-8C9E4D21CF50}"/>
              </a:ext>
            </a:extLst>
          </p:cNvPr>
          <p:cNvSpPr>
            <a:spLocks noGrp="1"/>
          </p:cNvSpPr>
          <p:nvPr>
            <p:ph type="title"/>
          </p:nvPr>
        </p:nvSpPr>
        <p:spPr/>
        <p:txBody>
          <a:bodyPr/>
          <a:lstStyle/>
          <a:p>
            <a:r>
              <a:rPr lang="zh-CN" altLang="en-US" dirty="0"/>
              <a:t>尾端 第</a:t>
            </a:r>
            <a:r>
              <a:rPr lang="en-US" altLang="zh-CN" dirty="0"/>
              <a:t>2.4</a:t>
            </a:r>
            <a:r>
              <a:rPr lang="zh-CN" altLang="en-US" dirty="0"/>
              <a:t>节 </a:t>
            </a:r>
            <a:r>
              <a:rPr lang="en-US" altLang="zh-CN" dirty="0"/>
              <a:t>MIPS CPU</a:t>
            </a:r>
            <a:r>
              <a:rPr lang="zh-CN" altLang="en-US" dirty="0"/>
              <a:t>的双尾端软件</a:t>
            </a:r>
          </a:p>
        </p:txBody>
      </p:sp>
      <p:sp>
        <p:nvSpPr>
          <p:cNvPr id="3" name="内容占位符 2">
            <a:extLst>
              <a:ext uri="{FF2B5EF4-FFF2-40B4-BE49-F238E27FC236}">
                <a16:creationId xmlns:a16="http://schemas.microsoft.com/office/drawing/2014/main" id="{267DD2B8-6F60-434F-893B-A5FF06169C9F}"/>
              </a:ext>
            </a:extLst>
          </p:cNvPr>
          <p:cNvSpPr>
            <a:spLocks noGrp="1"/>
          </p:cNvSpPr>
          <p:nvPr>
            <p:ph idx="1"/>
          </p:nvPr>
        </p:nvSpPr>
        <p:spPr>
          <a:xfrm>
            <a:off x="838200" y="1825625"/>
            <a:ext cx="3933825" cy="4351338"/>
          </a:xfrm>
        </p:spPr>
        <p:txBody>
          <a:bodyPr/>
          <a:lstStyle/>
          <a:p>
            <a:r>
              <a:rPr lang="en-US" altLang="zh-CN" dirty="0"/>
              <a:t>Emergency</a:t>
            </a:r>
            <a:r>
              <a:rPr lang="zh-CN" altLang="en-US" dirty="0"/>
              <a:t>一词作为一个</a:t>
            </a:r>
            <a:r>
              <a:rPr lang="en-US" altLang="zh-CN" dirty="0"/>
              <a:t>C</a:t>
            </a:r>
            <a:r>
              <a:rPr lang="zh-CN" altLang="en-US" dirty="0"/>
              <a:t>的字符串保存，以空字符结尾</a:t>
            </a:r>
            <a:endParaRPr lang="en-US" altLang="zh-CN" dirty="0"/>
          </a:p>
          <a:p>
            <a:r>
              <a:rPr lang="zh-CN" altLang="en-US" dirty="0"/>
              <a:t>现在</a:t>
            </a:r>
            <a:r>
              <a:rPr lang="en-US" altLang="zh-CN" dirty="0"/>
              <a:t>ROM</a:t>
            </a:r>
            <a:r>
              <a:rPr lang="zh-CN" altLang="en-US" dirty="0"/>
              <a:t>启动代码中包含如下神秘的程序行</a:t>
            </a:r>
          </a:p>
        </p:txBody>
      </p:sp>
      <p:pic>
        <p:nvPicPr>
          <p:cNvPr id="4" name="图片 3">
            <a:extLst>
              <a:ext uri="{FF2B5EF4-FFF2-40B4-BE49-F238E27FC236}">
                <a16:creationId xmlns:a16="http://schemas.microsoft.com/office/drawing/2014/main" id="{946CDE62-9314-4072-9A27-375649F60AB9}"/>
              </a:ext>
            </a:extLst>
          </p:cNvPr>
          <p:cNvPicPr>
            <a:picLocks noChangeAspect="1"/>
          </p:cNvPicPr>
          <p:nvPr/>
        </p:nvPicPr>
        <p:blipFill>
          <a:blip r:embed="rId3"/>
          <a:stretch>
            <a:fillRect/>
          </a:stretch>
        </p:blipFill>
        <p:spPr>
          <a:xfrm>
            <a:off x="4772025" y="2452688"/>
            <a:ext cx="6581775" cy="3724275"/>
          </a:xfrm>
          <a:prstGeom prst="rect">
            <a:avLst/>
          </a:prstGeom>
        </p:spPr>
      </p:pic>
      <p:sp>
        <p:nvSpPr>
          <p:cNvPr id="5" name="文本框 4">
            <a:extLst>
              <a:ext uri="{FF2B5EF4-FFF2-40B4-BE49-F238E27FC236}">
                <a16:creationId xmlns:a16="http://schemas.microsoft.com/office/drawing/2014/main" id="{67E66C00-72AA-466F-96D5-3AA40EC2A972}"/>
              </a:ext>
            </a:extLst>
          </p:cNvPr>
          <p:cNvSpPr txBox="1"/>
          <p:nvPr/>
        </p:nvSpPr>
        <p:spPr>
          <a:xfrm>
            <a:off x="1113453" y="4772025"/>
            <a:ext cx="4879910" cy="646331"/>
          </a:xfrm>
          <a:prstGeom prst="rect">
            <a:avLst/>
          </a:prstGeom>
          <a:noFill/>
        </p:spPr>
        <p:txBody>
          <a:bodyPr wrap="square" rtlCol="0">
            <a:spAutoFit/>
          </a:bodyPr>
          <a:lstStyle/>
          <a:p>
            <a:r>
              <a:rPr lang="en-US" altLang="zh-CN" dirty="0"/>
              <a:t>.align 4</a:t>
            </a:r>
          </a:p>
          <a:p>
            <a:r>
              <a:rPr lang="en-US" altLang="zh-CN" dirty="0"/>
              <a:t>.ascii “</a:t>
            </a:r>
            <a:r>
              <a:rPr lang="en-US" altLang="zh-CN" dirty="0" err="1"/>
              <a:t>remEcneg</a:t>
            </a:r>
            <a:r>
              <a:rPr lang="en-US" altLang="zh-CN" dirty="0"/>
              <a:t>\000 \000 \000y”</a:t>
            </a:r>
            <a:endParaRPr lang="zh-CN" altLang="en-US" dirty="0"/>
          </a:p>
        </p:txBody>
      </p:sp>
    </p:spTree>
    <p:extLst>
      <p:ext uri="{BB962C8B-B14F-4D97-AF65-F5344CB8AC3E}">
        <p14:creationId xmlns:p14="http://schemas.microsoft.com/office/powerpoint/2010/main" val="3605909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B9943-C2E3-48D6-B349-3BCEDC289FB3}"/>
              </a:ext>
            </a:extLst>
          </p:cNvPr>
          <p:cNvSpPr>
            <a:spLocks noGrp="1"/>
          </p:cNvSpPr>
          <p:nvPr>
            <p:ph type="title"/>
          </p:nvPr>
        </p:nvSpPr>
        <p:spPr/>
        <p:txBody>
          <a:bodyPr/>
          <a:lstStyle/>
          <a:p>
            <a:r>
              <a:rPr lang="zh-CN" altLang="en-US" dirty="0"/>
              <a:t>尾端 第</a:t>
            </a:r>
            <a:r>
              <a:rPr lang="en-US" altLang="zh-CN" dirty="0"/>
              <a:t>2.5</a:t>
            </a:r>
            <a:r>
              <a:rPr lang="zh-CN" altLang="en-US" dirty="0"/>
              <a:t>节</a:t>
            </a:r>
            <a:r>
              <a:rPr lang="en-US" altLang="zh-CN" dirty="0"/>
              <a:t> </a:t>
            </a:r>
            <a:r>
              <a:rPr lang="zh-CN" altLang="en-US" dirty="0"/>
              <a:t>可移植性和可移植代码</a:t>
            </a:r>
          </a:p>
        </p:txBody>
      </p:sp>
      <p:sp>
        <p:nvSpPr>
          <p:cNvPr id="3" name="内容占位符 2">
            <a:extLst>
              <a:ext uri="{FF2B5EF4-FFF2-40B4-BE49-F238E27FC236}">
                <a16:creationId xmlns:a16="http://schemas.microsoft.com/office/drawing/2014/main" id="{43C6CD9A-0A67-4DEE-A0CE-66EAFE8B3FFA}"/>
              </a:ext>
            </a:extLst>
          </p:cNvPr>
          <p:cNvSpPr>
            <a:spLocks noGrp="1"/>
          </p:cNvSpPr>
          <p:nvPr>
            <p:ph idx="1"/>
          </p:nvPr>
        </p:nvSpPr>
        <p:spPr/>
        <p:txBody>
          <a:bodyPr>
            <a:normAutofit lnSpcReduction="10000"/>
          </a:bodyPr>
          <a:lstStyle/>
          <a:p>
            <a:r>
              <a:rPr lang="zh-CN" altLang="en-US" dirty="0"/>
              <a:t>按照一个普遍遵守的约定，大多数</a:t>
            </a:r>
            <a:r>
              <a:rPr lang="en-US" altLang="zh-CN" dirty="0"/>
              <a:t>MIPS</a:t>
            </a:r>
            <a:r>
              <a:rPr lang="zh-CN" altLang="en-US" dirty="0"/>
              <a:t>工具链定义如下符号：</a:t>
            </a:r>
            <a:endParaRPr lang="en-US" altLang="zh-CN" dirty="0"/>
          </a:p>
          <a:p>
            <a:pPr lvl="1"/>
            <a:r>
              <a:rPr lang="en-US" altLang="zh-CN" dirty="0"/>
              <a:t>BYTE_ORDER</a:t>
            </a:r>
            <a:r>
              <a:rPr lang="zh-CN" altLang="en-US" dirty="0"/>
              <a:t>符号</a:t>
            </a:r>
            <a:endParaRPr lang="en-US" altLang="zh-CN" dirty="0"/>
          </a:p>
          <a:p>
            <a:endParaRPr lang="en-US" altLang="zh-CN" dirty="0"/>
          </a:p>
          <a:p>
            <a:endParaRPr lang="en-US" altLang="zh-CN" dirty="0"/>
          </a:p>
          <a:p>
            <a:endParaRPr lang="en-US" altLang="zh-CN" dirty="0"/>
          </a:p>
          <a:p>
            <a:r>
              <a:rPr lang="zh-CN" altLang="en-US" dirty="0"/>
              <a:t>如果真的需要，可以为不同尾端写不同的代码</a:t>
            </a:r>
            <a:endParaRPr lang="en-US" altLang="zh-CN" dirty="0"/>
          </a:p>
          <a:p>
            <a:r>
              <a:rPr lang="zh-CN" altLang="en-US" dirty="0"/>
              <a:t>但是可以的话，还是写尾端无关的代码</a:t>
            </a:r>
            <a:endParaRPr lang="en-US" altLang="zh-CN" dirty="0"/>
          </a:p>
          <a:p>
            <a:r>
              <a:rPr lang="zh-CN" altLang="en-US" dirty="0"/>
              <a:t>如果设备寄存器不是接到</a:t>
            </a:r>
            <a:r>
              <a:rPr lang="en-US" altLang="zh-CN" dirty="0"/>
              <a:t>MIPS</a:t>
            </a:r>
            <a:r>
              <a:rPr lang="zh-CN" altLang="en-US" dirty="0"/>
              <a:t>总线从</a:t>
            </a:r>
            <a:r>
              <a:rPr lang="en-US" altLang="zh-CN" dirty="0"/>
              <a:t>0</a:t>
            </a:r>
            <a:r>
              <a:rPr lang="zh-CN" altLang="en-US" dirty="0"/>
              <a:t>开始的位，读之后和写之前要对数据进行移位</a:t>
            </a:r>
            <a:endParaRPr lang="en-US" altLang="zh-CN" dirty="0"/>
          </a:p>
          <a:p>
            <a:pPr lvl="1"/>
            <a:r>
              <a:rPr lang="zh-CN" altLang="en-US" dirty="0"/>
              <a:t>例如一开始为大尾端设备设计的设备寄存器，通常连线到</a:t>
            </a:r>
            <a:r>
              <a:rPr lang="en-US" altLang="zh-CN" dirty="0"/>
              <a:t>24-31</a:t>
            </a:r>
            <a:r>
              <a:rPr lang="zh-CN" altLang="en-US" dirty="0"/>
              <a:t>位</a:t>
            </a:r>
            <a:endParaRPr lang="en-US" altLang="zh-CN" dirty="0"/>
          </a:p>
          <a:p>
            <a:endParaRPr lang="zh-CN" altLang="en-US" dirty="0"/>
          </a:p>
        </p:txBody>
      </p:sp>
      <p:sp>
        <p:nvSpPr>
          <p:cNvPr id="4" name="文本框 3">
            <a:extLst>
              <a:ext uri="{FF2B5EF4-FFF2-40B4-BE49-F238E27FC236}">
                <a16:creationId xmlns:a16="http://schemas.microsoft.com/office/drawing/2014/main" id="{7CA6BD28-19FE-418A-A8B8-A8FE55FB40AC}"/>
              </a:ext>
            </a:extLst>
          </p:cNvPr>
          <p:cNvSpPr txBox="1"/>
          <p:nvPr/>
        </p:nvSpPr>
        <p:spPr>
          <a:xfrm>
            <a:off x="4478694" y="2523966"/>
            <a:ext cx="3526972" cy="1477328"/>
          </a:xfrm>
          <a:prstGeom prst="rect">
            <a:avLst/>
          </a:prstGeom>
          <a:noFill/>
        </p:spPr>
        <p:txBody>
          <a:bodyPr wrap="square" rtlCol="0">
            <a:spAutoFit/>
          </a:bodyPr>
          <a:lstStyle/>
          <a:p>
            <a:r>
              <a:rPr lang="en-US" altLang="zh-CN" dirty="0"/>
              <a:t>#if BYTE_ORDER==BIG_ENDIAN</a:t>
            </a:r>
          </a:p>
          <a:p>
            <a:r>
              <a:rPr lang="en-US" altLang="zh-CN" dirty="0"/>
              <a:t>/* big-endian version … */</a:t>
            </a:r>
          </a:p>
          <a:p>
            <a:r>
              <a:rPr lang="en-US" altLang="zh-CN" dirty="0"/>
              <a:t>#else</a:t>
            </a:r>
          </a:p>
          <a:p>
            <a:r>
              <a:rPr lang="en-US" altLang="zh-CN" dirty="0"/>
              <a:t>/* little-endian version … */</a:t>
            </a:r>
          </a:p>
          <a:p>
            <a:r>
              <a:rPr lang="en-US" altLang="zh-CN" dirty="0"/>
              <a:t>#endif</a:t>
            </a:r>
            <a:endParaRPr lang="zh-CN" altLang="en-US" dirty="0"/>
          </a:p>
        </p:txBody>
      </p:sp>
    </p:spTree>
    <p:extLst>
      <p:ext uri="{BB962C8B-B14F-4D97-AF65-F5344CB8AC3E}">
        <p14:creationId xmlns:p14="http://schemas.microsoft.com/office/powerpoint/2010/main" val="3221975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81610-1E9B-4AEE-B341-07D1F385CB58}"/>
              </a:ext>
            </a:extLst>
          </p:cNvPr>
          <p:cNvSpPr>
            <a:spLocks noGrp="1"/>
          </p:cNvSpPr>
          <p:nvPr>
            <p:ph type="title"/>
          </p:nvPr>
        </p:nvSpPr>
        <p:spPr/>
        <p:txBody>
          <a:bodyPr/>
          <a:lstStyle/>
          <a:p>
            <a:r>
              <a:rPr lang="zh-CN" altLang="en-US" dirty="0"/>
              <a:t>尾端 第</a:t>
            </a:r>
            <a:r>
              <a:rPr lang="en-US" altLang="zh-CN" dirty="0"/>
              <a:t>2.6</a:t>
            </a:r>
            <a:r>
              <a:rPr lang="zh-CN" altLang="en-US" dirty="0"/>
              <a:t>节 尾端和外来数据</a:t>
            </a:r>
          </a:p>
        </p:txBody>
      </p:sp>
      <p:sp>
        <p:nvSpPr>
          <p:cNvPr id="3" name="内容占位符 2">
            <a:extLst>
              <a:ext uri="{FF2B5EF4-FFF2-40B4-BE49-F238E27FC236}">
                <a16:creationId xmlns:a16="http://schemas.microsoft.com/office/drawing/2014/main" id="{F78C838A-C52A-4021-BE5C-28D756F0C03F}"/>
              </a:ext>
            </a:extLst>
          </p:cNvPr>
          <p:cNvSpPr>
            <a:spLocks noGrp="1"/>
          </p:cNvSpPr>
          <p:nvPr>
            <p:ph idx="1"/>
          </p:nvPr>
        </p:nvSpPr>
        <p:spPr/>
        <p:txBody>
          <a:bodyPr/>
          <a:lstStyle/>
          <a:p>
            <a:r>
              <a:rPr lang="zh-CN" altLang="en-US" dirty="0"/>
              <a:t>任何不是在你的代码、选用的库和操作系统中初始化过的数据一律是</a:t>
            </a:r>
            <a:r>
              <a:rPr lang="zh-CN" altLang="en-US" dirty="0">
                <a:solidFill>
                  <a:srgbClr val="C00000"/>
                </a:solidFill>
              </a:rPr>
              <a:t>外部数据</a:t>
            </a:r>
            <a:r>
              <a:rPr lang="zh-CN" altLang="en-US" dirty="0"/>
              <a:t>，可以是</a:t>
            </a:r>
            <a:endParaRPr lang="en-US" altLang="zh-CN" dirty="0"/>
          </a:p>
          <a:p>
            <a:pPr lvl="1"/>
            <a:r>
              <a:rPr lang="zh-CN" altLang="en-US" dirty="0"/>
              <a:t>从某个存储器映射的硬件读取的数据</a:t>
            </a:r>
            <a:endParaRPr lang="en-US" altLang="zh-CN" dirty="0"/>
          </a:p>
          <a:p>
            <a:pPr lvl="1"/>
            <a:r>
              <a:rPr lang="zh-CN" altLang="en-US" dirty="0"/>
              <a:t>由</a:t>
            </a:r>
            <a:r>
              <a:rPr lang="en-US" altLang="zh-CN" dirty="0"/>
              <a:t>DMA</a:t>
            </a:r>
            <a:r>
              <a:rPr lang="zh-CN" altLang="en-US" dirty="0"/>
              <a:t>放进内存的数据</a:t>
            </a:r>
            <a:endParaRPr lang="en-US" altLang="zh-CN" dirty="0"/>
          </a:p>
          <a:p>
            <a:pPr lvl="1"/>
            <a:r>
              <a:rPr lang="zh-CN" altLang="en-US" dirty="0"/>
              <a:t>并非你的程序一部分的预先编程进</a:t>
            </a:r>
            <a:r>
              <a:rPr lang="en-US" altLang="zh-CN" dirty="0"/>
              <a:t>ROM</a:t>
            </a:r>
            <a:r>
              <a:rPr lang="zh-CN" altLang="en-US" dirty="0"/>
              <a:t>的数据</a:t>
            </a:r>
            <a:endParaRPr lang="en-US" altLang="zh-CN" dirty="0"/>
          </a:p>
          <a:p>
            <a:pPr lvl="1"/>
            <a:r>
              <a:rPr lang="zh-CN" altLang="en-US" dirty="0"/>
              <a:t>正在试图解释从你的操作系统下的一个“抽象”的</a:t>
            </a:r>
            <a:r>
              <a:rPr lang="en-US" altLang="zh-CN" dirty="0"/>
              <a:t>I/O</a:t>
            </a:r>
            <a:r>
              <a:rPr lang="zh-CN" altLang="en-US" dirty="0"/>
              <a:t>设备获得的字节流</a:t>
            </a:r>
            <a:endParaRPr lang="en-US" altLang="zh-CN" dirty="0"/>
          </a:p>
          <a:p>
            <a:r>
              <a:rPr lang="zh-CN" altLang="en-US" dirty="0"/>
              <a:t>第一步是找出这个数据在内存中看上去是什么样子</a:t>
            </a:r>
            <a:endParaRPr lang="en-US" altLang="zh-CN" dirty="0"/>
          </a:p>
          <a:p>
            <a:pPr lvl="1"/>
            <a:r>
              <a:rPr lang="zh-CN" altLang="en-US" dirty="0"/>
              <a:t>如果事情不符合期望，回到字节数组上</a:t>
            </a:r>
            <a:endParaRPr lang="en-US" altLang="zh-CN" dirty="0"/>
          </a:p>
          <a:p>
            <a:pPr lvl="1"/>
            <a:r>
              <a:rPr lang="zh-CN" altLang="en-US" dirty="0"/>
              <a:t>如果数据结构不对，很容易错过问题的真相</a:t>
            </a:r>
            <a:endParaRPr lang="en-US" altLang="zh-CN" dirty="0"/>
          </a:p>
        </p:txBody>
      </p:sp>
    </p:spTree>
    <p:extLst>
      <p:ext uri="{BB962C8B-B14F-4D97-AF65-F5344CB8AC3E}">
        <p14:creationId xmlns:p14="http://schemas.microsoft.com/office/powerpoint/2010/main" val="3085960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81610-1E9B-4AEE-B341-07D1F385CB58}"/>
              </a:ext>
            </a:extLst>
          </p:cNvPr>
          <p:cNvSpPr>
            <a:spLocks noGrp="1"/>
          </p:cNvSpPr>
          <p:nvPr>
            <p:ph type="title"/>
          </p:nvPr>
        </p:nvSpPr>
        <p:spPr/>
        <p:txBody>
          <a:bodyPr/>
          <a:lstStyle/>
          <a:p>
            <a:r>
              <a:rPr lang="zh-CN" altLang="en-US" dirty="0"/>
              <a:t>尾端 第</a:t>
            </a:r>
            <a:r>
              <a:rPr lang="en-US" altLang="zh-CN" dirty="0"/>
              <a:t>2.6</a:t>
            </a:r>
            <a:r>
              <a:rPr lang="zh-CN" altLang="en-US" dirty="0"/>
              <a:t>节 尾端和外来数据</a:t>
            </a:r>
          </a:p>
        </p:txBody>
      </p:sp>
      <p:sp>
        <p:nvSpPr>
          <p:cNvPr id="3" name="内容占位符 2">
            <a:extLst>
              <a:ext uri="{FF2B5EF4-FFF2-40B4-BE49-F238E27FC236}">
                <a16:creationId xmlns:a16="http://schemas.microsoft.com/office/drawing/2014/main" id="{F78C838A-C52A-4021-BE5C-28D756F0C03F}"/>
              </a:ext>
            </a:extLst>
          </p:cNvPr>
          <p:cNvSpPr>
            <a:spLocks noGrp="1"/>
          </p:cNvSpPr>
          <p:nvPr>
            <p:ph idx="1"/>
          </p:nvPr>
        </p:nvSpPr>
        <p:spPr/>
        <p:txBody>
          <a:bodyPr/>
          <a:lstStyle/>
          <a:p>
            <a:r>
              <a:rPr lang="zh-CN" altLang="en-US" dirty="0"/>
              <a:t>第一步是找出这个数据在内存中看上去是什么样子</a:t>
            </a:r>
            <a:endParaRPr lang="en-US" altLang="zh-CN" dirty="0"/>
          </a:p>
          <a:p>
            <a:r>
              <a:rPr lang="zh-CN" altLang="en-US" dirty="0"/>
              <a:t>数据可能有</a:t>
            </a:r>
            <a:r>
              <a:rPr lang="en-US" altLang="zh-CN" dirty="0"/>
              <a:t>CPU/</a:t>
            </a:r>
            <a:r>
              <a:rPr lang="zh-CN" altLang="en-US" dirty="0"/>
              <a:t>编译器不支持的数据类型构成</a:t>
            </a:r>
            <a:endParaRPr lang="en-US" altLang="zh-CN" dirty="0"/>
          </a:p>
          <a:p>
            <a:pPr lvl="1"/>
            <a:r>
              <a:rPr lang="zh-CN" altLang="en-US" dirty="0"/>
              <a:t>可能编码不同、或者对齐方式不同</a:t>
            </a:r>
            <a:endParaRPr lang="en-US" altLang="zh-CN" dirty="0"/>
          </a:p>
          <a:p>
            <a:pPr lvl="1"/>
            <a:r>
              <a:rPr lang="zh-CN" altLang="en-US" dirty="0"/>
              <a:t>也有可能尾端不同</a:t>
            </a:r>
            <a:endParaRPr lang="en-US" altLang="zh-CN" dirty="0"/>
          </a:p>
          <a:p>
            <a:r>
              <a:rPr lang="zh-CN" altLang="en-US" dirty="0"/>
              <a:t>如果保持了字节序</a:t>
            </a:r>
            <a:endParaRPr lang="en-US" altLang="zh-CN" dirty="0"/>
          </a:p>
          <a:p>
            <a:pPr lvl="1"/>
            <a:r>
              <a:rPr lang="zh-CN" altLang="en-US" dirty="0"/>
              <a:t>可以构造一个“</a:t>
            </a:r>
            <a:r>
              <a:rPr lang="en-US" altLang="zh-CN" dirty="0"/>
              <a:t>swap</a:t>
            </a:r>
            <a:r>
              <a:rPr lang="zh-CN" altLang="en-US" dirty="0"/>
              <a:t>”宏来恢复</a:t>
            </a:r>
            <a:r>
              <a:rPr lang="en-US" altLang="zh-CN" dirty="0"/>
              <a:t>2</a:t>
            </a:r>
            <a:r>
              <a:rPr lang="zh-CN" altLang="en-US" dirty="0"/>
              <a:t>、</a:t>
            </a:r>
            <a:r>
              <a:rPr lang="en-US" altLang="zh-CN" dirty="0"/>
              <a:t>4</a:t>
            </a:r>
            <a:r>
              <a:rPr lang="zh-CN" altLang="en-US" dirty="0"/>
              <a:t>、</a:t>
            </a:r>
            <a:r>
              <a:rPr lang="en-US" altLang="zh-CN" dirty="0"/>
              <a:t>8</a:t>
            </a:r>
            <a:r>
              <a:rPr lang="zh-CN" altLang="en-US" dirty="0"/>
              <a:t>字节的整数值</a:t>
            </a:r>
            <a:endParaRPr lang="en-US" altLang="zh-CN" dirty="0"/>
          </a:p>
          <a:p>
            <a:r>
              <a:rPr lang="zh-CN" altLang="en-US" dirty="0"/>
              <a:t>如果经过了位号一致</a:t>
            </a:r>
            <a:r>
              <a:rPr lang="en-US" altLang="zh-CN" dirty="0"/>
              <a:t>/</a:t>
            </a:r>
            <a:r>
              <a:rPr lang="zh-CN" altLang="en-US" dirty="0"/>
              <a:t>字节地址打乱的接口</a:t>
            </a:r>
            <a:endParaRPr lang="en-US" altLang="zh-CN" dirty="0"/>
          </a:p>
          <a:p>
            <a:pPr lvl="1"/>
            <a:r>
              <a:rPr lang="zh-CN" altLang="en-US" dirty="0"/>
              <a:t>需要判断边界</a:t>
            </a:r>
          </a:p>
        </p:txBody>
      </p:sp>
    </p:spTree>
    <p:extLst>
      <p:ext uri="{BB962C8B-B14F-4D97-AF65-F5344CB8AC3E}">
        <p14:creationId xmlns:p14="http://schemas.microsoft.com/office/powerpoint/2010/main" val="1496699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8827-8A43-4D72-B038-FA7E306022DA}"/>
              </a:ext>
            </a:extLst>
          </p:cNvPr>
          <p:cNvSpPr>
            <a:spLocks noGrp="1"/>
          </p:cNvSpPr>
          <p:nvPr>
            <p:ph type="title"/>
          </p:nvPr>
        </p:nvSpPr>
        <p:spPr/>
        <p:txBody>
          <a:bodyPr/>
          <a:lstStyle/>
          <a:p>
            <a:r>
              <a:rPr lang="zh-CN" altLang="en-US" dirty="0"/>
              <a:t>第</a:t>
            </a:r>
            <a:r>
              <a:rPr lang="en-US" altLang="zh-CN" dirty="0"/>
              <a:t>3</a:t>
            </a:r>
            <a:r>
              <a:rPr lang="zh-CN" altLang="en-US" dirty="0"/>
              <a:t>节 高速缓存可见性带来的问题</a:t>
            </a:r>
          </a:p>
        </p:txBody>
      </p:sp>
      <p:sp>
        <p:nvSpPr>
          <p:cNvPr id="3" name="内容占位符 2">
            <a:extLst>
              <a:ext uri="{FF2B5EF4-FFF2-40B4-BE49-F238E27FC236}">
                <a16:creationId xmlns:a16="http://schemas.microsoft.com/office/drawing/2014/main" id="{C5B19C13-8625-4424-8978-48D5F4AE875F}"/>
              </a:ext>
            </a:extLst>
          </p:cNvPr>
          <p:cNvSpPr>
            <a:spLocks noGrp="1"/>
          </p:cNvSpPr>
          <p:nvPr>
            <p:ph idx="1"/>
          </p:nvPr>
        </p:nvSpPr>
        <p:spPr>
          <a:xfrm>
            <a:off x="838200" y="1825625"/>
            <a:ext cx="4371003" cy="4351338"/>
          </a:xfrm>
        </p:spPr>
        <p:txBody>
          <a:bodyPr>
            <a:normAutofit/>
          </a:bodyPr>
          <a:lstStyle/>
          <a:p>
            <a:r>
              <a:rPr lang="zh-CN" altLang="en-US" dirty="0"/>
              <a:t>本节警告一些程序员注意可能出现的问题</a:t>
            </a:r>
            <a:endParaRPr lang="en-US" altLang="zh-CN" dirty="0"/>
          </a:p>
          <a:p>
            <a:pPr lvl="1"/>
            <a:r>
              <a:rPr lang="zh-CN" altLang="en-US" dirty="0"/>
              <a:t>如何解决？</a:t>
            </a:r>
            <a:endParaRPr lang="en-US" altLang="zh-CN" dirty="0"/>
          </a:p>
          <a:p>
            <a:pPr lvl="1"/>
            <a:r>
              <a:rPr lang="zh-CN" altLang="en-US" dirty="0"/>
              <a:t>在必要的时候进行同步</a:t>
            </a:r>
            <a:endParaRPr lang="en-US" altLang="zh-CN" dirty="0"/>
          </a:p>
          <a:p>
            <a:r>
              <a:rPr lang="zh-CN" altLang="en-US" dirty="0"/>
              <a:t>大多数时候，高速缓存对于软件是完全不可见的，仅仅加快系统速度</a:t>
            </a:r>
            <a:endParaRPr lang="en-US" altLang="zh-CN" dirty="0"/>
          </a:p>
          <a:p>
            <a:pPr lvl="1"/>
            <a:r>
              <a:rPr lang="zh-CN" altLang="en-US" dirty="0"/>
              <a:t>如果想要处理</a:t>
            </a:r>
            <a:r>
              <a:rPr lang="en-US" altLang="zh-CN" dirty="0"/>
              <a:t>DMA</a:t>
            </a:r>
            <a:r>
              <a:rPr lang="zh-CN" altLang="en-US" dirty="0"/>
              <a:t>控制器及类似的设备，把高速缓存想象成独立的缓冲存储器可能更有帮助</a:t>
            </a:r>
            <a:endParaRPr lang="en-US" altLang="zh-CN" dirty="0"/>
          </a:p>
        </p:txBody>
      </p:sp>
      <p:pic>
        <p:nvPicPr>
          <p:cNvPr id="4" name="图片 3">
            <a:extLst>
              <a:ext uri="{FF2B5EF4-FFF2-40B4-BE49-F238E27FC236}">
                <a16:creationId xmlns:a16="http://schemas.microsoft.com/office/drawing/2014/main" id="{73DB55F4-D344-40B4-9E59-EFF4B0014695}"/>
              </a:ext>
            </a:extLst>
          </p:cNvPr>
          <p:cNvPicPr>
            <a:picLocks noChangeAspect="1"/>
          </p:cNvPicPr>
          <p:nvPr/>
        </p:nvPicPr>
        <p:blipFill>
          <a:blip r:embed="rId2"/>
          <a:stretch>
            <a:fillRect/>
          </a:stretch>
        </p:blipFill>
        <p:spPr>
          <a:xfrm>
            <a:off x="5209203" y="2252663"/>
            <a:ext cx="6438900" cy="3924300"/>
          </a:xfrm>
          <a:prstGeom prst="rect">
            <a:avLst/>
          </a:prstGeom>
        </p:spPr>
      </p:pic>
    </p:spTree>
    <p:extLst>
      <p:ext uri="{BB962C8B-B14F-4D97-AF65-F5344CB8AC3E}">
        <p14:creationId xmlns:p14="http://schemas.microsoft.com/office/powerpoint/2010/main" val="104907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18326-C503-4559-9717-3424DB26C6EC}"/>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应用程序的底层软件</a:t>
            </a:r>
          </a:p>
        </p:txBody>
      </p:sp>
      <p:sp>
        <p:nvSpPr>
          <p:cNvPr id="3" name="内容占位符 2">
            <a:extLst>
              <a:ext uri="{FF2B5EF4-FFF2-40B4-BE49-F238E27FC236}">
                <a16:creationId xmlns:a16="http://schemas.microsoft.com/office/drawing/2014/main" id="{50602631-B576-4E71-9693-0732687F6618}"/>
              </a:ext>
            </a:extLst>
          </p:cNvPr>
          <p:cNvSpPr>
            <a:spLocks noGrp="1"/>
          </p:cNvSpPr>
          <p:nvPr>
            <p:ph idx="1"/>
          </p:nvPr>
        </p:nvSpPr>
        <p:spPr/>
        <p:txBody>
          <a:bodyPr>
            <a:normAutofit/>
          </a:bodyPr>
          <a:lstStyle/>
          <a:p>
            <a:r>
              <a:rPr lang="zh-CN" altLang="en-US" dirty="0"/>
              <a:t>常见问题一览</a:t>
            </a:r>
            <a:endParaRPr lang="en-US" altLang="zh-CN" dirty="0"/>
          </a:p>
          <a:p>
            <a:pPr lvl="1"/>
            <a:r>
              <a:rPr lang="zh-CN" altLang="en-US" dirty="0"/>
              <a:t>尾端</a:t>
            </a:r>
            <a:endParaRPr lang="en-US" altLang="zh-CN" dirty="0"/>
          </a:p>
          <a:p>
            <a:pPr lvl="2"/>
            <a:r>
              <a:rPr lang="zh-CN" altLang="en-US" dirty="0"/>
              <a:t>请参阅第</a:t>
            </a:r>
            <a:r>
              <a:rPr lang="en-US" altLang="zh-CN" dirty="0"/>
              <a:t>10.2</a:t>
            </a:r>
            <a:r>
              <a:rPr lang="zh-CN" altLang="en-US" dirty="0"/>
              <a:t>节√</a:t>
            </a:r>
            <a:endParaRPr lang="en-US" altLang="zh-CN" dirty="0"/>
          </a:p>
          <a:p>
            <a:pPr lvl="1"/>
            <a:r>
              <a:rPr lang="zh-CN" altLang="en-US" dirty="0"/>
              <a:t>内存中数据的布局和对齐方式</a:t>
            </a:r>
            <a:endParaRPr lang="en-US" altLang="zh-CN" dirty="0"/>
          </a:p>
          <a:p>
            <a:pPr lvl="2"/>
            <a:r>
              <a:rPr lang="zh-CN" altLang="en-US" dirty="0"/>
              <a:t>请参阅第</a:t>
            </a:r>
            <a:r>
              <a:rPr lang="en-US" altLang="zh-CN" dirty="0"/>
              <a:t>11.1</a:t>
            </a:r>
            <a:r>
              <a:rPr lang="zh-CN" altLang="en-US" dirty="0"/>
              <a:t>节</a:t>
            </a:r>
            <a:endParaRPr lang="en-US" altLang="zh-CN" dirty="0"/>
          </a:p>
          <a:p>
            <a:pPr lvl="1"/>
            <a:r>
              <a:rPr lang="zh-CN" altLang="en-US" dirty="0"/>
              <a:t>直接管理高速缓存的需要</a:t>
            </a:r>
            <a:endParaRPr lang="en-US" altLang="zh-CN" dirty="0"/>
          </a:p>
          <a:p>
            <a:pPr lvl="2"/>
            <a:r>
              <a:rPr lang="zh-CN" altLang="en-US" dirty="0"/>
              <a:t>请参阅第</a:t>
            </a:r>
            <a:r>
              <a:rPr lang="en-US" altLang="zh-CN" dirty="0"/>
              <a:t>10.3</a:t>
            </a:r>
            <a:r>
              <a:rPr lang="zh-CN" altLang="en-US" dirty="0"/>
              <a:t>节√</a:t>
            </a:r>
            <a:endParaRPr lang="en-US" altLang="zh-CN" dirty="0"/>
          </a:p>
          <a:p>
            <a:pPr lvl="1"/>
            <a:r>
              <a:rPr lang="zh-CN" altLang="en-US" dirty="0"/>
              <a:t>存储器的访问顺序和重新排序</a:t>
            </a:r>
            <a:endParaRPr lang="en-US" altLang="zh-CN" dirty="0"/>
          </a:p>
          <a:p>
            <a:pPr lvl="2"/>
            <a:r>
              <a:rPr lang="zh-CN" altLang="en-US" dirty="0"/>
              <a:t>请参阅第</a:t>
            </a:r>
            <a:r>
              <a:rPr lang="en-US" altLang="zh-CN" dirty="0"/>
              <a:t>10.4</a:t>
            </a:r>
            <a:r>
              <a:rPr lang="zh-CN" altLang="en-US" dirty="0"/>
              <a:t>节√</a:t>
            </a:r>
            <a:endParaRPr lang="en-US" altLang="zh-CN" dirty="0"/>
          </a:p>
          <a:p>
            <a:pPr lvl="1"/>
            <a:r>
              <a:rPr lang="zh-CN" altLang="en-US" dirty="0"/>
              <a:t>用</a:t>
            </a:r>
            <a:r>
              <a:rPr lang="en-US" altLang="zh-CN" dirty="0"/>
              <a:t>C</a:t>
            </a:r>
            <a:r>
              <a:rPr lang="zh-CN" altLang="en-US" dirty="0"/>
              <a:t>语言书写程序</a:t>
            </a:r>
            <a:endParaRPr lang="en-US" altLang="zh-CN" dirty="0"/>
          </a:p>
          <a:p>
            <a:pPr lvl="2"/>
            <a:r>
              <a:rPr lang="zh-CN" altLang="en-US" dirty="0"/>
              <a:t>请参阅第</a:t>
            </a:r>
            <a:r>
              <a:rPr lang="en-US" altLang="zh-CN" dirty="0"/>
              <a:t>10.5</a:t>
            </a:r>
            <a:r>
              <a:rPr lang="zh-CN" altLang="en-US" dirty="0"/>
              <a:t>节√</a:t>
            </a:r>
            <a:endParaRPr lang="en-US" altLang="zh-CN" dirty="0"/>
          </a:p>
          <a:p>
            <a:pPr lvl="2"/>
            <a:endParaRPr lang="zh-CN" altLang="en-US" dirty="0"/>
          </a:p>
        </p:txBody>
      </p:sp>
    </p:spTree>
    <p:extLst>
      <p:ext uri="{BB962C8B-B14F-4D97-AF65-F5344CB8AC3E}">
        <p14:creationId xmlns:p14="http://schemas.microsoft.com/office/powerpoint/2010/main" val="2217275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CFD60-B081-4963-BA45-5DC3783DB14D}"/>
              </a:ext>
            </a:extLst>
          </p:cNvPr>
          <p:cNvSpPr>
            <a:spLocks noGrp="1"/>
          </p:cNvSpPr>
          <p:nvPr>
            <p:ph type="title"/>
          </p:nvPr>
        </p:nvSpPr>
        <p:spPr/>
        <p:txBody>
          <a:bodyPr/>
          <a:lstStyle/>
          <a:p>
            <a:r>
              <a:rPr lang="zh-CN" altLang="en-US" dirty="0"/>
              <a:t>第</a:t>
            </a:r>
            <a:r>
              <a:rPr lang="en-US" altLang="zh-CN" dirty="0"/>
              <a:t>3</a:t>
            </a:r>
            <a:r>
              <a:rPr lang="zh-CN" altLang="en-US" dirty="0"/>
              <a:t>节 高速缓存可见性带来的问题</a:t>
            </a:r>
          </a:p>
        </p:txBody>
      </p:sp>
      <p:sp>
        <p:nvSpPr>
          <p:cNvPr id="3" name="内容占位符 2">
            <a:extLst>
              <a:ext uri="{FF2B5EF4-FFF2-40B4-BE49-F238E27FC236}">
                <a16:creationId xmlns:a16="http://schemas.microsoft.com/office/drawing/2014/main" id="{8E6FA821-C483-425A-8B0B-FBD6CF8C8E6D}"/>
              </a:ext>
            </a:extLst>
          </p:cNvPr>
          <p:cNvSpPr>
            <a:spLocks noGrp="1"/>
          </p:cNvSpPr>
          <p:nvPr>
            <p:ph idx="1"/>
          </p:nvPr>
        </p:nvSpPr>
        <p:spPr/>
        <p:txBody>
          <a:bodyPr>
            <a:normAutofit lnSpcReduction="10000"/>
          </a:bodyPr>
          <a:lstStyle/>
          <a:p>
            <a:r>
              <a:rPr lang="zh-CN" altLang="en-US" dirty="0"/>
              <a:t>在高速缓存和内存之间的传输总是以适合高速缓存行结构的内存块为单位</a:t>
            </a:r>
            <a:endParaRPr lang="en-US" altLang="zh-CN" dirty="0"/>
          </a:p>
          <a:p>
            <a:pPr lvl="1"/>
            <a:r>
              <a:rPr lang="zh-CN" altLang="en-US" dirty="0"/>
              <a:t>缓存行典型情况为</a:t>
            </a:r>
            <a:r>
              <a:rPr lang="en-US" altLang="zh-CN" dirty="0"/>
              <a:t>16-32</a:t>
            </a:r>
            <a:r>
              <a:rPr lang="zh-CN" altLang="en-US" dirty="0"/>
              <a:t>字节对齐的块</a:t>
            </a:r>
            <a:endParaRPr lang="en-US" altLang="zh-CN" dirty="0"/>
          </a:p>
          <a:p>
            <a:pPr lvl="1"/>
            <a:r>
              <a:rPr lang="zh-CN" altLang="en-US" dirty="0"/>
              <a:t>即使</a:t>
            </a:r>
            <a:r>
              <a:rPr lang="en-US" altLang="zh-CN" dirty="0"/>
              <a:t>CPU</a:t>
            </a:r>
            <a:r>
              <a:rPr lang="zh-CN" altLang="en-US" dirty="0"/>
              <a:t>从来没有碰过同一个高速缓存行的其它字节，仍然会在下一次传输该高速缓存行的时候包括所有的字节</a:t>
            </a:r>
            <a:endParaRPr lang="en-US" altLang="zh-CN" dirty="0"/>
          </a:p>
          <a:p>
            <a:r>
              <a:rPr lang="zh-CN" altLang="en-US" dirty="0"/>
              <a:t>在一个理想的系统中，我们总能肯定内存的状态的更新能够跟上</a:t>
            </a:r>
            <a:r>
              <a:rPr lang="en-US" altLang="zh-CN" dirty="0"/>
              <a:t>CPU</a:t>
            </a:r>
            <a:r>
              <a:rPr lang="zh-CN" altLang="en-US" dirty="0"/>
              <a:t>的所有写操作请求，每个有效的高速缓存行包括相应内存的精确拷贝，然而</a:t>
            </a:r>
            <a:endParaRPr lang="en-US" altLang="zh-CN" dirty="0"/>
          </a:p>
          <a:p>
            <a:pPr lvl="1"/>
            <a:r>
              <a:rPr lang="zh-CN" altLang="en-US" dirty="0"/>
              <a:t>不幸的是，实际的系统并非总能达到这个理想</a:t>
            </a:r>
            <a:endParaRPr lang="en-US" altLang="zh-CN" dirty="0"/>
          </a:p>
          <a:p>
            <a:pPr lvl="1"/>
            <a:r>
              <a:rPr lang="zh-CN" altLang="en-US" dirty="0"/>
              <a:t>我们假设在每次复位后你都初始化高速缓存，而且你避免（而不是试图解决）了第</a:t>
            </a:r>
            <a:r>
              <a:rPr lang="en-US" altLang="zh-CN" dirty="0"/>
              <a:t>4.12</a:t>
            </a:r>
            <a:r>
              <a:rPr lang="zh-CN" altLang="en-US" dirty="0"/>
              <a:t>节讲的可怕的高速缓存重影</a:t>
            </a:r>
            <a:r>
              <a:rPr lang="en-US" altLang="zh-CN" dirty="0"/>
              <a:t>(alias)</a:t>
            </a:r>
            <a:endParaRPr lang="zh-CN" altLang="en-US" dirty="0"/>
          </a:p>
        </p:txBody>
      </p:sp>
    </p:spTree>
    <p:extLst>
      <p:ext uri="{BB962C8B-B14F-4D97-AF65-F5344CB8AC3E}">
        <p14:creationId xmlns:p14="http://schemas.microsoft.com/office/powerpoint/2010/main" val="1498615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CFD60-B081-4963-BA45-5DC3783DB14D}"/>
              </a:ext>
            </a:extLst>
          </p:cNvPr>
          <p:cNvSpPr>
            <a:spLocks noGrp="1"/>
          </p:cNvSpPr>
          <p:nvPr>
            <p:ph type="title"/>
          </p:nvPr>
        </p:nvSpPr>
        <p:spPr/>
        <p:txBody>
          <a:bodyPr/>
          <a:lstStyle/>
          <a:p>
            <a:r>
              <a:rPr lang="zh-CN" altLang="en-US" dirty="0"/>
              <a:t>第</a:t>
            </a:r>
            <a:r>
              <a:rPr lang="en-US" altLang="zh-CN" dirty="0"/>
              <a:t>3</a:t>
            </a:r>
            <a:r>
              <a:rPr lang="zh-CN" altLang="en-US" dirty="0"/>
              <a:t>节 高速缓存可见性带来的问题</a:t>
            </a:r>
          </a:p>
        </p:txBody>
      </p:sp>
      <p:sp>
        <p:nvSpPr>
          <p:cNvPr id="3" name="内容占位符 2">
            <a:extLst>
              <a:ext uri="{FF2B5EF4-FFF2-40B4-BE49-F238E27FC236}">
                <a16:creationId xmlns:a16="http://schemas.microsoft.com/office/drawing/2014/main" id="{8E6FA821-C483-425A-8B0B-FBD6CF8C8E6D}"/>
              </a:ext>
            </a:extLst>
          </p:cNvPr>
          <p:cNvSpPr>
            <a:spLocks noGrp="1"/>
          </p:cNvSpPr>
          <p:nvPr>
            <p:ph idx="1"/>
          </p:nvPr>
        </p:nvSpPr>
        <p:spPr/>
        <p:txBody>
          <a:bodyPr/>
          <a:lstStyle/>
          <a:p>
            <a:r>
              <a:rPr lang="zh-CN" altLang="en-US" dirty="0"/>
              <a:t>从这些假定出发，一个真实的系统的行为和理想的差别：</a:t>
            </a:r>
            <a:endParaRPr lang="en-US" altLang="zh-CN" dirty="0"/>
          </a:p>
          <a:p>
            <a:r>
              <a:rPr lang="zh-CN" altLang="en-US" dirty="0"/>
              <a:t>当你的</a:t>
            </a:r>
            <a:r>
              <a:rPr lang="en-US" altLang="zh-CN" dirty="0"/>
              <a:t>CPU</a:t>
            </a:r>
            <a:r>
              <a:rPr lang="zh-CN" altLang="en-US" dirty="0"/>
              <a:t>写入被高速缓存的存储器空间时，它更新高速缓存中的拷贝，但是可能不更新内存</a:t>
            </a:r>
            <a:endParaRPr lang="en-US" altLang="zh-CN" dirty="0"/>
          </a:p>
          <a:p>
            <a:pPr lvl="1"/>
            <a:r>
              <a:rPr lang="zh-CN" altLang="en-US" dirty="0"/>
              <a:t>高速缓存中的过时数据</a:t>
            </a:r>
            <a:endParaRPr lang="en-US" altLang="zh-CN" dirty="0"/>
          </a:p>
          <a:p>
            <a:pPr lvl="2"/>
            <a:r>
              <a:rPr lang="en-US" altLang="zh-CN" dirty="0"/>
              <a:t>CPU</a:t>
            </a:r>
            <a:r>
              <a:rPr lang="zh-CN" altLang="en-US" dirty="0"/>
              <a:t>写自己的指令</a:t>
            </a:r>
            <a:endParaRPr lang="en-US" altLang="zh-CN" dirty="0"/>
          </a:p>
          <a:p>
            <a:pPr lvl="2"/>
            <a:r>
              <a:rPr lang="en-US" altLang="zh-CN" dirty="0"/>
              <a:t>DMA</a:t>
            </a:r>
            <a:r>
              <a:rPr lang="zh-CN" altLang="en-US" dirty="0"/>
              <a:t>控制器写数据</a:t>
            </a:r>
            <a:endParaRPr lang="en-US" altLang="zh-CN" dirty="0"/>
          </a:p>
          <a:p>
            <a:pPr lvl="1"/>
            <a:r>
              <a:rPr lang="zh-CN" altLang="en-US" dirty="0"/>
              <a:t>存储器中的过时数据</a:t>
            </a:r>
            <a:endParaRPr lang="en-US" altLang="zh-CN" dirty="0"/>
          </a:p>
          <a:p>
            <a:pPr lvl="2"/>
            <a:r>
              <a:rPr lang="en-US" altLang="zh-CN" dirty="0"/>
              <a:t>DMA</a:t>
            </a:r>
            <a:r>
              <a:rPr lang="zh-CN" altLang="en-US" dirty="0"/>
              <a:t>控制器读数据</a:t>
            </a:r>
            <a:endParaRPr lang="en-US" altLang="zh-CN" dirty="0"/>
          </a:p>
          <a:p>
            <a:r>
              <a:rPr lang="zh-CN" altLang="en-US" dirty="0"/>
              <a:t>可以主动理清高速缓存</a:t>
            </a:r>
            <a:r>
              <a:rPr lang="en-US" altLang="zh-CN" dirty="0"/>
              <a:t>/</a:t>
            </a:r>
            <a:r>
              <a:rPr lang="zh-CN" altLang="en-US" dirty="0"/>
              <a:t>内存一致性问题</a:t>
            </a:r>
            <a:endParaRPr lang="en-US" altLang="zh-CN" dirty="0"/>
          </a:p>
          <a:p>
            <a:r>
              <a:rPr lang="zh-CN" altLang="en-US" dirty="0"/>
              <a:t>可以通过地址空间或</a:t>
            </a:r>
            <a:r>
              <a:rPr lang="en-US" altLang="zh-CN" dirty="0"/>
              <a:t>TLB</a:t>
            </a:r>
            <a:r>
              <a:rPr lang="zh-CN" altLang="en-US" dirty="0"/>
              <a:t>辅助不经高速缓存</a:t>
            </a:r>
          </a:p>
        </p:txBody>
      </p:sp>
      <p:pic>
        <p:nvPicPr>
          <p:cNvPr id="4" name="图片 3">
            <a:extLst>
              <a:ext uri="{FF2B5EF4-FFF2-40B4-BE49-F238E27FC236}">
                <a16:creationId xmlns:a16="http://schemas.microsoft.com/office/drawing/2014/main" id="{49114F0E-54F6-4D52-B354-6E2B83D08E21}"/>
              </a:ext>
            </a:extLst>
          </p:cNvPr>
          <p:cNvPicPr>
            <a:picLocks noChangeAspect="1"/>
          </p:cNvPicPr>
          <p:nvPr/>
        </p:nvPicPr>
        <p:blipFill>
          <a:blip r:embed="rId2"/>
          <a:stretch>
            <a:fillRect/>
          </a:stretch>
        </p:blipFill>
        <p:spPr>
          <a:xfrm>
            <a:off x="7487428" y="2900282"/>
            <a:ext cx="4239597" cy="2583896"/>
          </a:xfrm>
          <a:prstGeom prst="rect">
            <a:avLst/>
          </a:prstGeom>
        </p:spPr>
      </p:pic>
    </p:spTree>
    <p:extLst>
      <p:ext uri="{BB962C8B-B14F-4D97-AF65-F5344CB8AC3E}">
        <p14:creationId xmlns:p14="http://schemas.microsoft.com/office/powerpoint/2010/main" val="1484057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DF5D0-DFB7-48D7-9979-7DD87A09286A}"/>
              </a:ext>
            </a:extLst>
          </p:cNvPr>
          <p:cNvSpPr>
            <a:spLocks noGrp="1"/>
          </p:cNvSpPr>
          <p:nvPr>
            <p:ph type="title"/>
          </p:nvPr>
        </p:nvSpPr>
        <p:spPr/>
        <p:txBody>
          <a:bodyPr>
            <a:normAutofit/>
          </a:bodyPr>
          <a:lstStyle/>
          <a:p>
            <a:r>
              <a:rPr lang="zh-CN" altLang="en-US" sz="4000" dirty="0"/>
              <a:t>高速缓存可见性带来的问题</a:t>
            </a:r>
            <a:br>
              <a:rPr lang="en-US" altLang="zh-CN" sz="4000" dirty="0"/>
            </a:br>
            <a:r>
              <a:rPr lang="zh-CN" altLang="en-US" sz="4000" dirty="0"/>
              <a:t>第</a:t>
            </a:r>
            <a:r>
              <a:rPr lang="en-US" altLang="zh-CN" sz="4000" dirty="0"/>
              <a:t>3.1</a:t>
            </a:r>
            <a:r>
              <a:rPr lang="zh-CN" altLang="en-US" sz="4000" dirty="0"/>
              <a:t>节 高速缓存管理和</a:t>
            </a:r>
            <a:r>
              <a:rPr lang="en-US" altLang="zh-CN" sz="4000" dirty="0"/>
              <a:t>DMA</a:t>
            </a:r>
            <a:r>
              <a:rPr lang="zh-CN" altLang="en-US" sz="4000" dirty="0"/>
              <a:t>数据</a:t>
            </a:r>
          </a:p>
        </p:txBody>
      </p:sp>
      <p:sp>
        <p:nvSpPr>
          <p:cNvPr id="3" name="内容占位符 2">
            <a:extLst>
              <a:ext uri="{FF2B5EF4-FFF2-40B4-BE49-F238E27FC236}">
                <a16:creationId xmlns:a16="http://schemas.microsoft.com/office/drawing/2014/main" id="{660DB966-4D20-4B7F-81C4-4B90954EB01C}"/>
              </a:ext>
            </a:extLst>
          </p:cNvPr>
          <p:cNvSpPr>
            <a:spLocks noGrp="1"/>
          </p:cNvSpPr>
          <p:nvPr>
            <p:ph idx="1"/>
          </p:nvPr>
        </p:nvSpPr>
        <p:spPr/>
        <p:txBody>
          <a:bodyPr/>
          <a:lstStyle/>
          <a:p>
            <a:r>
              <a:rPr lang="zh-CN" altLang="en-US" dirty="0"/>
              <a:t>这是常见的错误源</a:t>
            </a:r>
            <a:endParaRPr lang="en-US" altLang="zh-CN" dirty="0"/>
          </a:p>
          <a:p>
            <a:r>
              <a:rPr lang="zh-CN" altLang="en-US" dirty="0"/>
              <a:t>软件必须在</a:t>
            </a:r>
            <a:r>
              <a:rPr lang="en-US" altLang="zh-CN" dirty="0"/>
              <a:t>CPU</a:t>
            </a:r>
            <a:r>
              <a:rPr lang="zh-CN" altLang="en-US" dirty="0"/>
              <a:t>有机会再次引用数据之前，主动作废任何落入</a:t>
            </a:r>
            <a:r>
              <a:rPr lang="en-US" altLang="zh-CN" dirty="0"/>
              <a:t>DMA</a:t>
            </a:r>
            <a:r>
              <a:rPr lang="zh-CN" altLang="en-US" dirty="0"/>
              <a:t>缓冲区范围内的地址的高速缓存行</a:t>
            </a:r>
            <a:endParaRPr lang="en-US" altLang="zh-CN" dirty="0"/>
          </a:p>
          <a:p>
            <a:r>
              <a:rPr lang="zh-CN" altLang="en-US" dirty="0"/>
              <a:t>在</a:t>
            </a:r>
            <a:r>
              <a:rPr lang="en-US" altLang="zh-CN" dirty="0"/>
              <a:t>DMA</a:t>
            </a:r>
            <a:r>
              <a:rPr lang="zh-CN" altLang="en-US" dirty="0"/>
              <a:t>设备在从内存传输数据之前，软件必须保证要发送的数据没有仅存于高速缓存</a:t>
            </a:r>
            <a:endParaRPr lang="en-US" altLang="zh-CN" dirty="0"/>
          </a:p>
          <a:p>
            <a:r>
              <a:rPr lang="zh-CN" altLang="en-US" dirty="0"/>
              <a:t>不推荐因此使用透写而不是回写</a:t>
            </a:r>
            <a:endParaRPr lang="en-US" altLang="zh-CN" dirty="0"/>
          </a:p>
          <a:p>
            <a:r>
              <a:rPr lang="zh-CN" altLang="en-US" dirty="0"/>
              <a:t>不推荐通过非高速缓存地址区域访问所有</a:t>
            </a:r>
            <a:r>
              <a:rPr lang="en-US" altLang="zh-CN" dirty="0"/>
              <a:t>DMA</a:t>
            </a:r>
            <a:r>
              <a:rPr lang="zh-CN" altLang="en-US" dirty="0"/>
              <a:t>传输使用的内存</a:t>
            </a:r>
            <a:endParaRPr lang="en-US" altLang="zh-CN" dirty="0"/>
          </a:p>
          <a:p>
            <a:endParaRPr lang="zh-CN" altLang="en-US" dirty="0"/>
          </a:p>
        </p:txBody>
      </p:sp>
    </p:spTree>
    <p:extLst>
      <p:ext uri="{BB962C8B-B14F-4D97-AF65-F5344CB8AC3E}">
        <p14:creationId xmlns:p14="http://schemas.microsoft.com/office/powerpoint/2010/main" val="177140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DF5D0-DFB7-48D7-9979-7DD87A09286A}"/>
              </a:ext>
            </a:extLst>
          </p:cNvPr>
          <p:cNvSpPr>
            <a:spLocks noGrp="1"/>
          </p:cNvSpPr>
          <p:nvPr>
            <p:ph type="title"/>
          </p:nvPr>
        </p:nvSpPr>
        <p:spPr/>
        <p:txBody>
          <a:bodyPr>
            <a:normAutofit/>
          </a:bodyPr>
          <a:lstStyle/>
          <a:p>
            <a:r>
              <a:rPr lang="zh-CN" altLang="en-US" sz="4000" dirty="0"/>
              <a:t>高速缓存可见性带来的问题</a:t>
            </a:r>
            <a:br>
              <a:rPr lang="en-US" altLang="zh-CN" sz="4000" dirty="0"/>
            </a:br>
            <a:r>
              <a:rPr lang="zh-CN" altLang="en-US" sz="4000" dirty="0"/>
              <a:t>第</a:t>
            </a:r>
            <a:r>
              <a:rPr lang="en-US" altLang="zh-CN" sz="4000" dirty="0"/>
              <a:t>3.1</a:t>
            </a:r>
            <a:r>
              <a:rPr lang="zh-CN" altLang="en-US" sz="4000" dirty="0"/>
              <a:t>节 高速缓存管理和</a:t>
            </a:r>
            <a:r>
              <a:rPr lang="en-US" altLang="zh-CN" sz="4000" dirty="0"/>
              <a:t>DMA</a:t>
            </a:r>
            <a:r>
              <a:rPr lang="zh-CN" altLang="en-US" sz="4000" dirty="0"/>
              <a:t>数据</a:t>
            </a:r>
          </a:p>
        </p:txBody>
      </p:sp>
      <p:sp>
        <p:nvSpPr>
          <p:cNvPr id="3" name="内容占位符 2">
            <a:extLst>
              <a:ext uri="{FF2B5EF4-FFF2-40B4-BE49-F238E27FC236}">
                <a16:creationId xmlns:a16="http://schemas.microsoft.com/office/drawing/2014/main" id="{660DB966-4D20-4B7F-81C4-4B90954EB01C}"/>
              </a:ext>
            </a:extLst>
          </p:cNvPr>
          <p:cNvSpPr>
            <a:spLocks noGrp="1"/>
          </p:cNvSpPr>
          <p:nvPr>
            <p:ph idx="1"/>
          </p:nvPr>
        </p:nvSpPr>
        <p:spPr/>
        <p:txBody>
          <a:bodyPr>
            <a:normAutofit lnSpcReduction="10000"/>
          </a:bodyPr>
          <a:lstStyle/>
          <a:p>
            <a:r>
              <a:rPr lang="zh-CN" altLang="en-US" dirty="0"/>
              <a:t>建议除一下两种情况外对一切都进行高速缓存</a:t>
            </a:r>
            <a:endParaRPr lang="en-US" altLang="zh-CN" dirty="0"/>
          </a:p>
          <a:p>
            <a:pPr lvl="1"/>
            <a:r>
              <a:rPr lang="en-US" altLang="zh-CN" dirty="0"/>
              <a:t>I/O</a:t>
            </a:r>
            <a:r>
              <a:rPr lang="zh-CN" altLang="en-US" dirty="0"/>
              <a:t>设备寄存器</a:t>
            </a:r>
            <a:endParaRPr lang="en-US" altLang="zh-CN" dirty="0"/>
          </a:p>
          <a:p>
            <a:pPr lvl="2"/>
            <a:r>
              <a:rPr lang="en-US" altLang="zh-CN" dirty="0"/>
              <a:t>MIPS</a:t>
            </a:r>
            <a:r>
              <a:rPr lang="zh-CN" altLang="en-US" dirty="0"/>
              <a:t>没有专用的输入输出指令</a:t>
            </a:r>
            <a:endParaRPr lang="en-US" altLang="zh-CN" dirty="0"/>
          </a:p>
          <a:p>
            <a:pPr lvl="2"/>
            <a:r>
              <a:rPr lang="zh-CN" altLang="en-US" dirty="0"/>
              <a:t>所有设备寄存器都必须映射到地址空间的某个地方</a:t>
            </a:r>
            <a:endParaRPr lang="en-US" altLang="zh-CN" dirty="0"/>
          </a:p>
          <a:p>
            <a:pPr lvl="2"/>
            <a:r>
              <a:rPr lang="zh-CN" altLang="en-US" dirty="0"/>
              <a:t>如果不小心被高速缓存就会发生很奇怪的事情</a:t>
            </a:r>
            <a:endParaRPr lang="en-US" altLang="zh-CN" dirty="0"/>
          </a:p>
          <a:p>
            <a:pPr lvl="1"/>
            <a:r>
              <a:rPr lang="en-US" altLang="zh-CN" dirty="0"/>
              <a:t>DMA</a:t>
            </a:r>
            <a:r>
              <a:rPr lang="zh-CN" altLang="en-US" dirty="0"/>
              <a:t>描述符数组</a:t>
            </a:r>
            <a:endParaRPr lang="en-US" altLang="zh-CN" dirty="0"/>
          </a:p>
          <a:p>
            <a:pPr lvl="2"/>
            <a:r>
              <a:rPr lang="zh-CN" altLang="en-US" dirty="0"/>
              <a:t>复杂的</a:t>
            </a:r>
            <a:r>
              <a:rPr lang="en-US" altLang="zh-CN" dirty="0"/>
              <a:t>DMA</a:t>
            </a:r>
            <a:r>
              <a:rPr lang="zh-CN" altLang="en-US" dirty="0"/>
              <a:t>控制器用驻留与内存的描述符数据结构和</a:t>
            </a:r>
            <a:r>
              <a:rPr lang="en-US" altLang="zh-CN" dirty="0"/>
              <a:t>CPU</a:t>
            </a:r>
            <a:r>
              <a:rPr lang="zh-CN" altLang="en-US" dirty="0"/>
              <a:t>共享控制</a:t>
            </a:r>
            <a:r>
              <a:rPr lang="en-US" altLang="zh-CN" dirty="0"/>
              <a:t>/</a:t>
            </a:r>
            <a:r>
              <a:rPr lang="zh-CN" altLang="en-US" dirty="0"/>
              <a:t>状态信息</a:t>
            </a:r>
            <a:endParaRPr lang="en-US" altLang="zh-CN" dirty="0"/>
          </a:p>
          <a:p>
            <a:pPr lvl="2"/>
            <a:r>
              <a:rPr lang="en-US" altLang="zh-CN" dirty="0"/>
              <a:t>CPU</a:t>
            </a:r>
            <a:r>
              <a:rPr lang="zh-CN" altLang="en-US" dirty="0"/>
              <a:t>用这些信息创建一个长长的待传输信息的列表，然后才告诉</a:t>
            </a:r>
            <a:r>
              <a:rPr lang="en-US" altLang="zh-CN" dirty="0"/>
              <a:t>DMA</a:t>
            </a:r>
            <a:r>
              <a:rPr lang="zh-CN" altLang="en-US" dirty="0"/>
              <a:t>控制器开始工作</a:t>
            </a:r>
            <a:endParaRPr lang="en-US" altLang="zh-CN" dirty="0"/>
          </a:p>
          <a:p>
            <a:pPr lvl="2"/>
            <a:r>
              <a:rPr lang="zh-CN" altLang="en-US" dirty="0"/>
              <a:t>如果你的系统使用描述符结构，你希望访问该结构所在的内存区域的时候不经过高速缓存</a:t>
            </a:r>
            <a:endParaRPr lang="en-US" altLang="zh-CN" dirty="0"/>
          </a:p>
          <a:p>
            <a:r>
              <a:rPr lang="en-US" altLang="zh-CN" dirty="0"/>
              <a:t>Linux</a:t>
            </a:r>
            <a:r>
              <a:rPr lang="zh-CN" altLang="en-US" dirty="0"/>
              <a:t>提供了一个明确定义的</a:t>
            </a:r>
            <a:r>
              <a:rPr lang="en-US" altLang="zh-CN" dirty="0"/>
              <a:t>API</a:t>
            </a:r>
            <a:r>
              <a:rPr lang="zh-CN" altLang="en-US" dirty="0"/>
              <a:t>给设备驱动程序作者使用</a:t>
            </a:r>
            <a:endParaRPr lang="en-US" altLang="zh-CN" dirty="0"/>
          </a:p>
          <a:p>
            <a:pPr lvl="1"/>
            <a:r>
              <a:rPr lang="zh-CN" altLang="en-US" dirty="0"/>
              <a:t>参见第</a:t>
            </a:r>
            <a:r>
              <a:rPr lang="en-US" altLang="zh-CN" dirty="0"/>
              <a:t>15.1.1</a:t>
            </a:r>
            <a:r>
              <a:rPr lang="zh-CN" altLang="en-US" dirty="0"/>
              <a:t>节</a:t>
            </a:r>
            <a:endParaRPr lang="en-US" altLang="zh-CN" dirty="0"/>
          </a:p>
          <a:p>
            <a:pPr lvl="2"/>
            <a:endParaRPr lang="zh-CN" altLang="en-US" dirty="0"/>
          </a:p>
        </p:txBody>
      </p:sp>
    </p:spTree>
    <p:extLst>
      <p:ext uri="{BB962C8B-B14F-4D97-AF65-F5344CB8AC3E}">
        <p14:creationId xmlns:p14="http://schemas.microsoft.com/office/powerpoint/2010/main" val="2588225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E411-C901-463B-AE40-110FBC4DB5FF}"/>
              </a:ext>
            </a:extLst>
          </p:cNvPr>
          <p:cNvSpPr>
            <a:spLocks noGrp="1"/>
          </p:cNvSpPr>
          <p:nvPr>
            <p:ph type="title"/>
          </p:nvPr>
        </p:nvSpPr>
        <p:spPr/>
        <p:txBody>
          <a:bodyPr>
            <a:noAutofit/>
          </a:bodyPr>
          <a:lstStyle/>
          <a:p>
            <a:r>
              <a:rPr lang="zh-CN" altLang="en-US" sz="4000" dirty="0"/>
              <a:t>高速缓存可见性带来的问题 第</a:t>
            </a:r>
            <a:r>
              <a:rPr lang="en-US" altLang="zh-CN" sz="4000" dirty="0"/>
              <a:t>3.2</a:t>
            </a:r>
            <a:r>
              <a:rPr lang="zh-CN" altLang="en-US" sz="4000" dirty="0"/>
              <a:t>节 </a:t>
            </a:r>
            <a:br>
              <a:rPr lang="en-US" altLang="zh-CN" sz="4000" dirty="0"/>
            </a:br>
            <a:r>
              <a:rPr lang="zh-CN" altLang="en-US" sz="4000" dirty="0"/>
              <a:t>高速缓存管理和向内写入指令：自修改代码</a:t>
            </a:r>
          </a:p>
        </p:txBody>
      </p:sp>
      <p:sp>
        <p:nvSpPr>
          <p:cNvPr id="3" name="内容占位符 2">
            <a:extLst>
              <a:ext uri="{FF2B5EF4-FFF2-40B4-BE49-F238E27FC236}">
                <a16:creationId xmlns:a16="http://schemas.microsoft.com/office/drawing/2014/main" id="{5DDD218B-A434-436B-9B99-4A55375865ED}"/>
              </a:ext>
            </a:extLst>
          </p:cNvPr>
          <p:cNvSpPr>
            <a:spLocks noGrp="1"/>
          </p:cNvSpPr>
          <p:nvPr>
            <p:ph idx="1"/>
          </p:nvPr>
        </p:nvSpPr>
        <p:spPr/>
        <p:txBody>
          <a:bodyPr>
            <a:normAutofit/>
          </a:bodyPr>
          <a:lstStyle/>
          <a:p>
            <a:r>
              <a:rPr lang="zh-CN" altLang="en-US" dirty="0"/>
              <a:t>如果你的代码需要先向内存写入指令，然后执行这些指令，你一定要确保考虑了高速缓存的行为</a:t>
            </a:r>
            <a:endParaRPr lang="en-US" altLang="zh-CN" dirty="0"/>
          </a:p>
          <a:p>
            <a:r>
              <a:rPr lang="zh-CN" altLang="en-US" dirty="0"/>
              <a:t>这可以在两个层次上让你感到惊讶</a:t>
            </a:r>
            <a:endParaRPr lang="en-US" altLang="zh-CN" dirty="0"/>
          </a:p>
          <a:p>
            <a:pPr lvl="1"/>
            <a:r>
              <a:rPr lang="zh-CN" altLang="en-US" dirty="0"/>
              <a:t>如果有一个回写的</a:t>
            </a:r>
            <a:r>
              <a:rPr lang="en-US" altLang="zh-CN" dirty="0"/>
              <a:t>D-cache</a:t>
            </a:r>
          </a:p>
          <a:p>
            <a:pPr lvl="2"/>
            <a:r>
              <a:rPr lang="zh-CN" altLang="en-US" dirty="0"/>
              <a:t>你的程序写出的指令可能还没有到达主存</a:t>
            </a:r>
            <a:endParaRPr lang="en-US" altLang="zh-CN" dirty="0"/>
          </a:p>
          <a:p>
            <a:pPr lvl="2"/>
            <a:r>
              <a:rPr lang="zh-CN" altLang="en-US" dirty="0"/>
              <a:t>需要对相应的写入指令的高速缓存行执行回写操作</a:t>
            </a:r>
            <a:endParaRPr lang="en-US" altLang="zh-CN" dirty="0"/>
          </a:p>
          <a:p>
            <a:pPr lvl="1"/>
            <a:r>
              <a:rPr lang="zh-CN" altLang="en-US" dirty="0"/>
              <a:t>即使新写出的指令到达了主存的某个区域</a:t>
            </a:r>
            <a:endParaRPr lang="en-US" altLang="zh-CN" dirty="0"/>
          </a:p>
          <a:p>
            <a:pPr lvl="2"/>
            <a:r>
              <a:rPr lang="zh-CN" altLang="en-US" dirty="0"/>
              <a:t>你的</a:t>
            </a:r>
            <a:r>
              <a:rPr lang="en-US" altLang="zh-CN" dirty="0"/>
              <a:t>CPU</a:t>
            </a:r>
            <a:r>
              <a:rPr lang="zh-CN" altLang="en-US" dirty="0"/>
              <a:t>的</a:t>
            </a:r>
            <a:r>
              <a:rPr lang="en-US" altLang="zh-CN" dirty="0"/>
              <a:t>I-cache</a:t>
            </a:r>
            <a:r>
              <a:rPr lang="zh-CN" altLang="en-US" dirty="0"/>
              <a:t>可能依然存放这在这些地址上过去存放的信息的拷贝</a:t>
            </a:r>
            <a:endParaRPr lang="en-US" altLang="zh-CN" dirty="0"/>
          </a:p>
          <a:p>
            <a:pPr lvl="2"/>
            <a:r>
              <a:rPr lang="zh-CN" altLang="en-US" dirty="0"/>
              <a:t>软件首先要作废包含受影响地址范围内信息的所有</a:t>
            </a:r>
            <a:r>
              <a:rPr lang="en-US" altLang="zh-CN" dirty="0"/>
              <a:t>I-cache</a:t>
            </a:r>
            <a:r>
              <a:rPr lang="zh-CN" altLang="en-US" dirty="0"/>
              <a:t>高速缓存行</a:t>
            </a:r>
            <a:endParaRPr lang="en-US" altLang="zh-CN" dirty="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2646258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E411-C901-463B-AE40-110FBC4DB5FF}"/>
              </a:ext>
            </a:extLst>
          </p:cNvPr>
          <p:cNvSpPr>
            <a:spLocks noGrp="1"/>
          </p:cNvSpPr>
          <p:nvPr>
            <p:ph type="title"/>
          </p:nvPr>
        </p:nvSpPr>
        <p:spPr/>
        <p:txBody>
          <a:bodyPr>
            <a:noAutofit/>
          </a:bodyPr>
          <a:lstStyle/>
          <a:p>
            <a:r>
              <a:rPr lang="zh-CN" altLang="en-US" sz="4000" dirty="0"/>
              <a:t>高速缓存可见性带来的问题 第</a:t>
            </a:r>
            <a:r>
              <a:rPr lang="en-US" altLang="zh-CN" sz="4000" dirty="0"/>
              <a:t>3.2</a:t>
            </a:r>
            <a:r>
              <a:rPr lang="zh-CN" altLang="en-US" sz="4000" dirty="0"/>
              <a:t>节 </a:t>
            </a:r>
            <a:br>
              <a:rPr lang="en-US" altLang="zh-CN" sz="4000" dirty="0"/>
            </a:br>
            <a:r>
              <a:rPr lang="zh-CN" altLang="en-US" sz="4000" dirty="0"/>
              <a:t>高速缓存管理和向内写入指令：自修改代码</a:t>
            </a:r>
          </a:p>
        </p:txBody>
      </p:sp>
      <p:sp>
        <p:nvSpPr>
          <p:cNvPr id="3" name="内容占位符 2">
            <a:extLst>
              <a:ext uri="{FF2B5EF4-FFF2-40B4-BE49-F238E27FC236}">
                <a16:creationId xmlns:a16="http://schemas.microsoft.com/office/drawing/2014/main" id="{5DDD218B-A434-436B-9B99-4A55375865ED}"/>
              </a:ext>
            </a:extLst>
          </p:cNvPr>
          <p:cNvSpPr>
            <a:spLocks noGrp="1"/>
          </p:cNvSpPr>
          <p:nvPr>
            <p:ph idx="1"/>
          </p:nvPr>
        </p:nvSpPr>
        <p:spPr/>
        <p:txBody>
          <a:bodyPr>
            <a:normAutofit/>
          </a:bodyPr>
          <a:lstStyle/>
          <a:p>
            <a:r>
              <a:rPr lang="zh-CN" altLang="en-US" dirty="0"/>
              <a:t>第</a:t>
            </a:r>
            <a:r>
              <a:rPr lang="en-US" altLang="zh-CN" dirty="0"/>
              <a:t>4.9</a:t>
            </a:r>
            <a:r>
              <a:rPr lang="zh-CN" altLang="en-US" dirty="0"/>
              <a:t>节描述的通用的高速缓存指令都是</a:t>
            </a:r>
            <a:r>
              <a:rPr lang="en-US" altLang="zh-CN" dirty="0"/>
              <a:t>CP0</a:t>
            </a:r>
            <a:r>
              <a:rPr lang="zh-CN" altLang="en-US" dirty="0"/>
              <a:t>操作，只有核心特权级软件才能使用</a:t>
            </a:r>
            <a:endParaRPr lang="en-US" altLang="zh-CN" dirty="0"/>
          </a:p>
          <a:p>
            <a:pPr lvl="1"/>
            <a:r>
              <a:rPr lang="zh-CN" altLang="en-US" dirty="0"/>
              <a:t>当高速缓存操作和</a:t>
            </a:r>
            <a:r>
              <a:rPr lang="en-US" altLang="zh-CN" dirty="0"/>
              <a:t>DMA</a:t>
            </a:r>
            <a:r>
              <a:rPr lang="zh-CN" altLang="en-US" dirty="0"/>
              <a:t>有关的时候这点无所谓，因为都完全是核心的事情</a:t>
            </a:r>
            <a:endParaRPr lang="en-US" altLang="zh-CN" dirty="0"/>
          </a:p>
          <a:p>
            <a:pPr lvl="1"/>
            <a:r>
              <a:rPr lang="zh-CN" altLang="en-US" dirty="0"/>
              <a:t>但是对于先写入指令后执行的应用程序来说就有影响了</a:t>
            </a:r>
            <a:endParaRPr lang="en-US" altLang="zh-CN" dirty="0"/>
          </a:p>
          <a:p>
            <a:pPr lvl="2"/>
            <a:r>
              <a:rPr lang="zh-CN" altLang="en-US" dirty="0"/>
              <a:t>例如“及时”解释</a:t>
            </a:r>
            <a:r>
              <a:rPr lang="en-US" altLang="zh-CN" dirty="0"/>
              <a:t>/</a:t>
            </a:r>
            <a:r>
              <a:rPr lang="zh-CN" altLang="en-US" dirty="0"/>
              <a:t>翻译的语言</a:t>
            </a:r>
            <a:endParaRPr lang="en-US" altLang="zh-CN" dirty="0"/>
          </a:p>
          <a:p>
            <a:r>
              <a:rPr lang="zh-CN" altLang="en-US" dirty="0"/>
              <a:t>因此，</a:t>
            </a:r>
            <a:r>
              <a:rPr lang="en-US" altLang="zh-CN" dirty="0"/>
              <a:t>MIPS32/64</a:t>
            </a:r>
            <a:r>
              <a:rPr lang="zh-CN" altLang="en-US" dirty="0"/>
              <a:t>提供了</a:t>
            </a:r>
            <a:r>
              <a:rPr lang="en-US" altLang="zh-CN" dirty="0" err="1"/>
              <a:t>synci</a:t>
            </a:r>
            <a:r>
              <a:rPr lang="zh-CN" altLang="en-US" dirty="0"/>
              <a:t>指令，对你的新代码中一个高速缓存行大小的代码块，一次操作内完成</a:t>
            </a:r>
            <a:r>
              <a:rPr lang="en-US" altLang="zh-CN" dirty="0"/>
              <a:t>D-cache</a:t>
            </a:r>
            <a:r>
              <a:rPr lang="zh-CN" altLang="en-US" dirty="0"/>
              <a:t>回写和</a:t>
            </a:r>
            <a:r>
              <a:rPr lang="en-US" altLang="zh-CN" dirty="0"/>
              <a:t>I-cache</a:t>
            </a:r>
            <a:r>
              <a:rPr lang="zh-CN" altLang="en-US" dirty="0"/>
              <a:t>作废</a:t>
            </a:r>
            <a:endParaRPr lang="en-US" altLang="zh-CN" dirty="0"/>
          </a:p>
          <a:p>
            <a:pPr lvl="1"/>
            <a:r>
              <a:rPr lang="zh-CN" altLang="en-US" dirty="0"/>
              <a:t>参见</a:t>
            </a:r>
            <a:r>
              <a:rPr lang="en-US" altLang="zh-CN" dirty="0"/>
              <a:t>8.5.11</a:t>
            </a:r>
            <a:r>
              <a:rPr lang="zh-CN" altLang="en-US" dirty="0"/>
              <a:t>节</a:t>
            </a:r>
            <a:r>
              <a:rPr lang="en-US" altLang="zh-CN" dirty="0"/>
              <a:t>	</a:t>
            </a:r>
            <a:endParaRPr lang="zh-CN" altLang="en-US" dirty="0"/>
          </a:p>
        </p:txBody>
      </p:sp>
    </p:spTree>
    <p:extLst>
      <p:ext uri="{BB962C8B-B14F-4D97-AF65-F5344CB8AC3E}">
        <p14:creationId xmlns:p14="http://schemas.microsoft.com/office/powerpoint/2010/main" val="2608905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D61E2-8FA3-4564-B778-B944F1BDA451}"/>
              </a:ext>
            </a:extLst>
          </p:cNvPr>
          <p:cNvSpPr>
            <a:spLocks noGrp="1"/>
          </p:cNvSpPr>
          <p:nvPr>
            <p:ph type="title"/>
          </p:nvPr>
        </p:nvSpPr>
        <p:spPr/>
        <p:txBody>
          <a:bodyPr>
            <a:normAutofit/>
          </a:bodyPr>
          <a:lstStyle/>
          <a:p>
            <a:r>
              <a:rPr lang="zh-CN" altLang="en-US" sz="4000" dirty="0"/>
              <a:t>高速缓存可见性带来的问题 第</a:t>
            </a:r>
            <a:r>
              <a:rPr lang="en-US" altLang="zh-CN" sz="4000" dirty="0"/>
              <a:t>3.3</a:t>
            </a:r>
            <a:r>
              <a:rPr lang="zh-CN" altLang="en-US" sz="4000" dirty="0"/>
              <a:t>节</a:t>
            </a:r>
            <a:br>
              <a:rPr lang="en-US" altLang="zh-CN" sz="4000" dirty="0"/>
            </a:br>
            <a:r>
              <a:rPr lang="zh-CN" altLang="en-US" sz="4000" dirty="0"/>
              <a:t>高速缓存管理和非高速缓存或透写的数据</a:t>
            </a:r>
          </a:p>
        </p:txBody>
      </p:sp>
      <p:sp>
        <p:nvSpPr>
          <p:cNvPr id="3" name="内容占位符 2">
            <a:extLst>
              <a:ext uri="{FF2B5EF4-FFF2-40B4-BE49-F238E27FC236}">
                <a16:creationId xmlns:a16="http://schemas.microsoft.com/office/drawing/2014/main" id="{964C2D67-3EB6-4420-8970-4AA4AC96E895}"/>
              </a:ext>
            </a:extLst>
          </p:cNvPr>
          <p:cNvSpPr>
            <a:spLocks noGrp="1"/>
          </p:cNvSpPr>
          <p:nvPr>
            <p:ph idx="1"/>
          </p:nvPr>
        </p:nvSpPr>
        <p:spPr/>
        <p:txBody>
          <a:bodyPr/>
          <a:lstStyle/>
          <a:p>
            <a:r>
              <a:rPr lang="zh-CN" altLang="en-US" dirty="0"/>
              <a:t>非高速缓存的写仅仅更新给定地址在主存中的拷贝</a:t>
            </a:r>
            <a:endParaRPr lang="en-US" altLang="zh-CN" dirty="0"/>
          </a:p>
          <a:p>
            <a:pPr lvl="1"/>
            <a:r>
              <a:rPr lang="zh-CN" altLang="en-US" dirty="0"/>
              <a:t>可能让</a:t>
            </a:r>
            <a:r>
              <a:rPr lang="en-US" altLang="zh-CN" dirty="0"/>
              <a:t>D-cache</a:t>
            </a:r>
            <a:r>
              <a:rPr lang="zh-CN" altLang="en-US" dirty="0"/>
              <a:t>或</a:t>
            </a:r>
            <a:r>
              <a:rPr lang="en-US" altLang="zh-CN" dirty="0"/>
              <a:t>I-cache</a:t>
            </a:r>
            <a:r>
              <a:rPr lang="zh-CN" altLang="en-US" dirty="0"/>
              <a:t>中那个位置的内容变成过时的拷贝</a:t>
            </a:r>
            <a:endParaRPr lang="en-US" altLang="zh-CN" dirty="0"/>
          </a:p>
          <a:p>
            <a:r>
              <a:rPr lang="zh-CN" altLang="en-US" dirty="0"/>
              <a:t>非高速缓存的加载将会选择在主存中找到的内容</a:t>
            </a:r>
            <a:endParaRPr lang="en-US" altLang="zh-CN" dirty="0"/>
          </a:p>
          <a:p>
            <a:pPr lvl="1"/>
            <a:r>
              <a:rPr lang="zh-CN" altLang="en-US" dirty="0"/>
              <a:t>即使那个内容相对于高速缓存中目前的拷贝已经过期</a:t>
            </a:r>
            <a:endParaRPr lang="en-US" altLang="zh-CN" dirty="0"/>
          </a:p>
          <a:p>
            <a:r>
              <a:rPr lang="zh-CN" altLang="en-US" dirty="0"/>
              <a:t>复位后将你的系统带入已知状态的底层代码中，对同一个物理地址小心使用高速缓存和非高速缓存的访问有一定用处，有时甚至是必要的，但是</a:t>
            </a:r>
            <a:r>
              <a:rPr lang="en-US" altLang="zh-CN" dirty="0"/>
              <a:t>——</a:t>
            </a:r>
          </a:p>
          <a:p>
            <a:r>
              <a:rPr lang="zh-CN" altLang="en-US" dirty="0"/>
              <a:t>对于每一块物理存储器区域，决定你的软件访问到底是经高速缓存还是不经高速缓存，一旦决定访问方式此后就要绝对保持一致</a:t>
            </a:r>
          </a:p>
        </p:txBody>
      </p:sp>
    </p:spTree>
    <p:extLst>
      <p:ext uri="{BB962C8B-B14F-4D97-AF65-F5344CB8AC3E}">
        <p14:creationId xmlns:p14="http://schemas.microsoft.com/office/powerpoint/2010/main" val="2600985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57113-1D54-4110-877E-7617412DBD96}"/>
              </a:ext>
            </a:extLst>
          </p:cNvPr>
          <p:cNvSpPr>
            <a:spLocks noGrp="1"/>
          </p:cNvSpPr>
          <p:nvPr>
            <p:ph type="title"/>
          </p:nvPr>
        </p:nvSpPr>
        <p:spPr/>
        <p:txBody>
          <a:bodyPr/>
          <a:lstStyle/>
          <a:p>
            <a:r>
              <a:rPr lang="zh-CN" altLang="en-US" dirty="0"/>
              <a:t>高速缓存可见性带来的问题 第</a:t>
            </a:r>
            <a:r>
              <a:rPr lang="en-US" altLang="zh-CN" dirty="0"/>
              <a:t>3.4</a:t>
            </a:r>
            <a:r>
              <a:rPr lang="zh-CN" altLang="en-US" dirty="0"/>
              <a:t>节</a:t>
            </a:r>
            <a:br>
              <a:rPr lang="en-US" altLang="zh-CN" dirty="0"/>
            </a:br>
            <a:r>
              <a:rPr lang="zh-CN" altLang="en-US" dirty="0"/>
              <a:t>高速缓存重影和页面着色</a:t>
            </a:r>
          </a:p>
        </p:txBody>
      </p:sp>
      <p:sp>
        <p:nvSpPr>
          <p:cNvPr id="3" name="内容占位符 2">
            <a:extLst>
              <a:ext uri="{FF2B5EF4-FFF2-40B4-BE49-F238E27FC236}">
                <a16:creationId xmlns:a16="http://schemas.microsoft.com/office/drawing/2014/main" id="{01761117-52D6-4020-BBDD-AEA85CC771B1}"/>
              </a:ext>
            </a:extLst>
          </p:cNvPr>
          <p:cNvSpPr>
            <a:spLocks noGrp="1"/>
          </p:cNvSpPr>
          <p:nvPr>
            <p:ph idx="1"/>
          </p:nvPr>
        </p:nvSpPr>
        <p:spPr/>
        <p:txBody>
          <a:bodyPr/>
          <a:lstStyle/>
          <a:p>
            <a:r>
              <a:rPr lang="zh-CN" altLang="en-US" dirty="0"/>
              <a:t>高速缓存重影问题的硬件起源，参见第</a:t>
            </a:r>
            <a:r>
              <a:rPr lang="en-US" altLang="zh-CN" dirty="0"/>
              <a:t>4.12</a:t>
            </a:r>
            <a:r>
              <a:rPr lang="zh-CN" altLang="en-US" dirty="0"/>
              <a:t>节</a:t>
            </a:r>
            <a:endParaRPr lang="en-US" altLang="zh-CN" dirty="0"/>
          </a:p>
          <a:p>
            <a:r>
              <a:rPr lang="en-US" altLang="zh-CN" dirty="0"/>
              <a:t>MIPS32/64 CPU</a:t>
            </a:r>
            <a:r>
              <a:rPr lang="zh-CN" altLang="en-US" dirty="0"/>
              <a:t>必备的基本高速缓存操作，参见第</a:t>
            </a:r>
            <a:r>
              <a:rPr lang="en-US" altLang="zh-CN" dirty="0"/>
              <a:t>4.9.1</a:t>
            </a:r>
            <a:r>
              <a:rPr lang="zh-CN" altLang="en-US" dirty="0"/>
              <a:t>节</a:t>
            </a:r>
            <a:endParaRPr lang="en-US" altLang="zh-CN" dirty="0"/>
          </a:p>
          <a:p>
            <a:r>
              <a:rPr lang="zh-CN" altLang="en-US" dirty="0"/>
              <a:t>问题出现于</a:t>
            </a:r>
            <a:r>
              <a:rPr lang="en-US" altLang="zh-CN" dirty="0"/>
              <a:t>L1 cache</a:t>
            </a:r>
            <a:r>
              <a:rPr lang="zh-CN" altLang="en-US" dirty="0"/>
              <a:t>采用了虚拟引索和物理标签，而且索引的范围大到占用了两个或更多页的的大小</a:t>
            </a:r>
            <a:endParaRPr lang="en-US" altLang="zh-CN" dirty="0"/>
          </a:p>
          <a:p>
            <a:pPr lvl="1"/>
            <a:r>
              <a:rPr lang="zh-CN" altLang="en-US" dirty="0"/>
              <a:t>不同虚拟地址第一个物理地址上的多份数据会产生多个版本的副本</a:t>
            </a:r>
            <a:endParaRPr lang="en-US" altLang="zh-CN" dirty="0"/>
          </a:p>
          <a:p>
            <a:r>
              <a:rPr lang="zh-CN" altLang="en-US" dirty="0"/>
              <a:t>一个位置的“页颜色”就是那些用来在每路高速缓存组中选择页大小的存储块的一个或多个虚拟地址位</a:t>
            </a:r>
            <a:endParaRPr lang="en-US" altLang="zh-CN" dirty="0"/>
          </a:p>
          <a:p>
            <a:r>
              <a:rPr lang="zh-CN" altLang="en-US" dirty="0"/>
              <a:t>指向同一块物理地址的两个虚拟指针仅当拥有不同的页色时才有可能产生重影</a:t>
            </a:r>
          </a:p>
        </p:txBody>
      </p:sp>
    </p:spTree>
    <p:extLst>
      <p:ext uri="{BB962C8B-B14F-4D97-AF65-F5344CB8AC3E}">
        <p14:creationId xmlns:p14="http://schemas.microsoft.com/office/powerpoint/2010/main" val="200831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57113-1D54-4110-877E-7617412DBD96}"/>
              </a:ext>
            </a:extLst>
          </p:cNvPr>
          <p:cNvSpPr>
            <a:spLocks noGrp="1"/>
          </p:cNvSpPr>
          <p:nvPr>
            <p:ph type="title"/>
          </p:nvPr>
        </p:nvSpPr>
        <p:spPr/>
        <p:txBody>
          <a:bodyPr/>
          <a:lstStyle/>
          <a:p>
            <a:r>
              <a:rPr lang="zh-CN" altLang="en-US" dirty="0"/>
              <a:t>高速缓存可见性带来的问题 第</a:t>
            </a:r>
            <a:r>
              <a:rPr lang="en-US" altLang="zh-CN" dirty="0"/>
              <a:t>3.4</a:t>
            </a:r>
            <a:r>
              <a:rPr lang="zh-CN" altLang="en-US" dirty="0"/>
              <a:t>节</a:t>
            </a:r>
            <a:br>
              <a:rPr lang="en-US" altLang="zh-CN" dirty="0"/>
            </a:br>
            <a:r>
              <a:rPr lang="zh-CN" altLang="en-US" dirty="0"/>
              <a:t>高速缓存重影和页面着色</a:t>
            </a:r>
          </a:p>
        </p:txBody>
      </p:sp>
      <p:sp>
        <p:nvSpPr>
          <p:cNvPr id="3" name="内容占位符 2">
            <a:extLst>
              <a:ext uri="{FF2B5EF4-FFF2-40B4-BE49-F238E27FC236}">
                <a16:creationId xmlns:a16="http://schemas.microsoft.com/office/drawing/2014/main" id="{01761117-52D6-4020-BBDD-AEA85CC771B1}"/>
              </a:ext>
            </a:extLst>
          </p:cNvPr>
          <p:cNvSpPr>
            <a:spLocks noGrp="1"/>
          </p:cNvSpPr>
          <p:nvPr>
            <p:ph idx="1"/>
          </p:nvPr>
        </p:nvSpPr>
        <p:spPr/>
        <p:txBody>
          <a:bodyPr>
            <a:normAutofit lnSpcReduction="10000"/>
          </a:bodyPr>
          <a:lstStyle/>
          <a:p>
            <a:r>
              <a:rPr lang="zh-CN" altLang="en-US" dirty="0"/>
              <a:t>一个物理页可以从多个虚拟页面位置访问</a:t>
            </a:r>
            <a:endParaRPr lang="en-US" altLang="zh-CN" dirty="0"/>
          </a:p>
          <a:p>
            <a:pPr lvl="1"/>
            <a:r>
              <a:rPr lang="zh-CN" altLang="en-US" dirty="0"/>
              <a:t>例如共享库在拥有不同虚拟地址的程序之间共享</a:t>
            </a:r>
            <a:endParaRPr lang="en-US" altLang="zh-CN" dirty="0"/>
          </a:p>
          <a:p>
            <a:pPr lvl="1"/>
            <a:r>
              <a:rPr lang="zh-CN" altLang="en-US" dirty="0"/>
              <a:t>这在</a:t>
            </a:r>
            <a:r>
              <a:rPr lang="en-US" altLang="zh-CN" dirty="0"/>
              <a:t>Linux</a:t>
            </a:r>
            <a:r>
              <a:rPr lang="zh-CN" altLang="en-US" dirty="0"/>
              <a:t>中司空见惯</a:t>
            </a:r>
            <a:endParaRPr lang="en-US" altLang="zh-CN" dirty="0"/>
          </a:p>
          <a:p>
            <a:r>
              <a:rPr lang="zh-CN" altLang="en-US" dirty="0"/>
              <a:t>大多数时间，操作系统对于共享数据的虚拟地址的对齐要求都会更高</a:t>
            </a:r>
            <a:endParaRPr lang="en-US" altLang="zh-CN" dirty="0"/>
          </a:p>
          <a:p>
            <a:pPr lvl="1"/>
            <a:r>
              <a:rPr lang="zh-CN" altLang="en-US" dirty="0"/>
              <a:t>共享的进程不一定用同样的地址，但是我们要确保不同的虚拟地址之间相隔开的距离都为，比如说</a:t>
            </a:r>
            <a:r>
              <a:rPr lang="en-US" altLang="zh-CN" dirty="0"/>
              <a:t>64KB</a:t>
            </a:r>
            <a:r>
              <a:rPr lang="zh-CN" altLang="en-US" dirty="0"/>
              <a:t>的整数倍</a:t>
            </a:r>
            <a:endParaRPr lang="en-US" altLang="zh-CN" dirty="0"/>
          </a:p>
          <a:p>
            <a:pPr lvl="1"/>
            <a:r>
              <a:rPr lang="zh-CN" altLang="en-US" dirty="0"/>
              <a:t>以保证不同的虚拟地址是同样的页色</a:t>
            </a:r>
            <a:endParaRPr lang="en-US" altLang="zh-CN" dirty="0"/>
          </a:p>
          <a:p>
            <a:pPr lvl="1"/>
            <a:r>
              <a:rPr lang="zh-CN" altLang="en-US" dirty="0"/>
              <a:t>虽然会多占虚拟空间，但是虚拟空间很便宜</a:t>
            </a:r>
            <a:endParaRPr lang="en-US" altLang="zh-CN" dirty="0"/>
          </a:p>
          <a:p>
            <a:r>
              <a:rPr lang="zh-CN" altLang="en-US" dirty="0"/>
              <a:t>对于只读数据，重影或许可以容忍，但是作废时要注意</a:t>
            </a:r>
            <a:endParaRPr lang="en-US" altLang="zh-CN" dirty="0"/>
          </a:p>
          <a:p>
            <a:r>
              <a:rPr lang="zh-CN" altLang="en-US" dirty="0"/>
              <a:t>越来越多的</a:t>
            </a:r>
            <a:r>
              <a:rPr lang="en-US" altLang="zh-CN" dirty="0"/>
              <a:t>MIPS CPU</a:t>
            </a:r>
            <a:r>
              <a:rPr lang="zh-CN" altLang="en-US" dirty="0"/>
              <a:t>在制造时就保证不会发生高速缓存重影</a:t>
            </a:r>
          </a:p>
        </p:txBody>
      </p:sp>
    </p:spTree>
    <p:extLst>
      <p:ext uri="{BB962C8B-B14F-4D97-AF65-F5344CB8AC3E}">
        <p14:creationId xmlns:p14="http://schemas.microsoft.com/office/powerpoint/2010/main" val="4245788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DB8A7-B8F4-48AB-A804-8DFAC088D48B}"/>
              </a:ext>
            </a:extLst>
          </p:cNvPr>
          <p:cNvSpPr>
            <a:spLocks noGrp="1"/>
          </p:cNvSpPr>
          <p:nvPr>
            <p:ph type="title"/>
          </p:nvPr>
        </p:nvSpPr>
        <p:spPr/>
        <p:txBody>
          <a:bodyPr/>
          <a:lstStyle/>
          <a:p>
            <a:r>
              <a:rPr lang="zh-CN" altLang="en-US" dirty="0"/>
              <a:t>第</a:t>
            </a:r>
            <a:r>
              <a:rPr lang="en-US" altLang="zh-CN" dirty="0"/>
              <a:t>4</a:t>
            </a:r>
            <a:r>
              <a:rPr lang="zh-CN" altLang="en-US" dirty="0"/>
              <a:t>节 访问内存的次序安排及调整</a:t>
            </a:r>
          </a:p>
        </p:txBody>
      </p:sp>
      <p:sp>
        <p:nvSpPr>
          <p:cNvPr id="3" name="内容占位符 2">
            <a:extLst>
              <a:ext uri="{FF2B5EF4-FFF2-40B4-BE49-F238E27FC236}">
                <a16:creationId xmlns:a16="http://schemas.microsoft.com/office/drawing/2014/main" id="{D2A38C81-F1AD-409F-987D-8CA8FF4CC40D}"/>
              </a:ext>
            </a:extLst>
          </p:cNvPr>
          <p:cNvSpPr>
            <a:spLocks noGrp="1"/>
          </p:cNvSpPr>
          <p:nvPr>
            <p:ph idx="1"/>
          </p:nvPr>
        </p:nvSpPr>
        <p:spPr>
          <a:xfrm>
            <a:off x="838200" y="1825625"/>
            <a:ext cx="10515600" cy="4351338"/>
          </a:xfrm>
        </p:spPr>
        <p:txBody>
          <a:bodyPr>
            <a:normAutofit lnSpcReduction="10000"/>
          </a:bodyPr>
          <a:lstStyle/>
          <a:p>
            <a:r>
              <a:rPr lang="zh-CN" altLang="en-US" dirty="0"/>
              <a:t>程序员倾向于认为他们的代码是按照良好顺序执行的，但是</a:t>
            </a:r>
            <a:endParaRPr lang="en-US" altLang="zh-CN" dirty="0"/>
          </a:p>
          <a:p>
            <a:pPr lvl="1"/>
            <a:r>
              <a:rPr lang="zh-CN" altLang="en-US" dirty="0"/>
              <a:t>在写操作实行过程中</a:t>
            </a:r>
            <a:r>
              <a:rPr lang="en-US" altLang="zh-CN" dirty="0"/>
              <a:t>CPU</a:t>
            </a:r>
            <a:r>
              <a:rPr lang="zh-CN" altLang="en-US" dirty="0"/>
              <a:t>可以运行几十条甚至几百条指令</a:t>
            </a:r>
            <a:endParaRPr lang="en-US" altLang="zh-CN" dirty="0"/>
          </a:p>
          <a:p>
            <a:pPr lvl="1"/>
            <a:r>
              <a:rPr lang="zh-CN" altLang="en-US" dirty="0"/>
              <a:t>读操作需要双向的通信，一个对外的请求和一个对内的响应</a:t>
            </a:r>
            <a:endParaRPr lang="en-US" altLang="zh-CN" dirty="0"/>
          </a:p>
          <a:p>
            <a:r>
              <a:rPr lang="zh-CN" altLang="en-US" dirty="0"/>
              <a:t>为了追求更高的性能，就意味着我们要让读操作尽可能的快，甚至不惜让写操作变得更慢</a:t>
            </a:r>
            <a:endParaRPr lang="en-US" altLang="zh-CN" dirty="0"/>
          </a:p>
          <a:p>
            <a:pPr lvl="1"/>
            <a:r>
              <a:rPr lang="zh-CN" altLang="en-US" dirty="0"/>
              <a:t>让写操作排队等待，把任何随后的读操作请求提前传递到缓冲写的前面</a:t>
            </a:r>
            <a:endParaRPr lang="en-US" altLang="zh-CN" dirty="0"/>
          </a:p>
          <a:p>
            <a:pPr lvl="1"/>
            <a:r>
              <a:rPr lang="zh-CN" altLang="en-US" dirty="0"/>
              <a:t>找个时间完成写操作</a:t>
            </a:r>
            <a:endParaRPr lang="en-US" altLang="zh-CN" dirty="0"/>
          </a:p>
          <a:p>
            <a:pPr lvl="1"/>
            <a:r>
              <a:rPr lang="zh-CN" altLang="en-US" dirty="0"/>
              <a:t>如果队列满了，在写操作的时候停下来等一会</a:t>
            </a:r>
            <a:endParaRPr lang="en-US" altLang="zh-CN" dirty="0"/>
          </a:p>
          <a:p>
            <a:pPr lvl="1"/>
            <a:r>
              <a:rPr lang="en-US" altLang="zh-CN" dirty="0"/>
              <a:t>——</a:t>
            </a:r>
            <a:r>
              <a:rPr lang="zh-CN" altLang="en-US" dirty="0"/>
              <a:t>然后，写完内存马上又读回来时，要避免读操作抢先于写</a:t>
            </a:r>
            <a:endParaRPr lang="en-US" altLang="zh-CN" dirty="0"/>
          </a:p>
          <a:p>
            <a:pPr lvl="1"/>
            <a:r>
              <a:rPr lang="zh-CN" altLang="en-US" dirty="0"/>
              <a:t>我们加上额外硬件，对照检查读操作请求和写队列中的地址，并在二者匹配时不允许读操作抢先于写操作</a:t>
            </a:r>
            <a:r>
              <a:rPr lang="en-US" altLang="zh-CN" dirty="0"/>
              <a:t> </a:t>
            </a:r>
            <a:endParaRPr lang="zh-CN" altLang="en-US" dirty="0"/>
          </a:p>
        </p:txBody>
      </p:sp>
    </p:spTree>
    <p:extLst>
      <p:ext uri="{BB962C8B-B14F-4D97-AF65-F5344CB8AC3E}">
        <p14:creationId xmlns:p14="http://schemas.microsoft.com/office/powerpoint/2010/main" val="241090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18326-C503-4559-9717-3424DB26C6EC}"/>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应用程序的底层软件</a:t>
            </a:r>
          </a:p>
        </p:txBody>
      </p:sp>
      <p:sp>
        <p:nvSpPr>
          <p:cNvPr id="3" name="内容占位符 2">
            <a:extLst>
              <a:ext uri="{FF2B5EF4-FFF2-40B4-BE49-F238E27FC236}">
                <a16:creationId xmlns:a16="http://schemas.microsoft.com/office/drawing/2014/main" id="{50602631-B576-4E71-9693-0732687F6618}"/>
              </a:ext>
            </a:extLst>
          </p:cNvPr>
          <p:cNvSpPr>
            <a:spLocks noGrp="1"/>
          </p:cNvSpPr>
          <p:nvPr>
            <p:ph idx="1"/>
          </p:nvPr>
        </p:nvSpPr>
        <p:spPr/>
        <p:txBody>
          <a:bodyPr>
            <a:normAutofit lnSpcReduction="10000"/>
          </a:bodyPr>
          <a:lstStyle/>
          <a:p>
            <a:r>
              <a:rPr lang="zh-CN" altLang="en-US" dirty="0"/>
              <a:t>常见问题一览</a:t>
            </a:r>
            <a:endParaRPr lang="en-US" altLang="zh-CN" dirty="0"/>
          </a:p>
          <a:p>
            <a:pPr lvl="1"/>
            <a:r>
              <a:rPr lang="zh-CN" altLang="en-US" dirty="0"/>
              <a:t>尾端</a:t>
            </a:r>
            <a:endParaRPr lang="en-US" altLang="zh-CN" dirty="0"/>
          </a:p>
          <a:p>
            <a:pPr lvl="2"/>
            <a:r>
              <a:rPr lang="zh-CN" altLang="en-US" dirty="0"/>
              <a:t>大尾端和小尾端的两大阵营互不相让</a:t>
            </a:r>
            <a:endParaRPr lang="en-US" altLang="zh-CN" dirty="0"/>
          </a:p>
          <a:p>
            <a:pPr lvl="2"/>
            <a:r>
              <a:rPr lang="zh-CN" altLang="en-US" dirty="0"/>
              <a:t>一旦涉及到尾端转换就容易有问题</a:t>
            </a:r>
            <a:endParaRPr lang="en-US" altLang="zh-CN" dirty="0"/>
          </a:p>
          <a:p>
            <a:pPr lvl="1"/>
            <a:r>
              <a:rPr lang="zh-CN" altLang="en-US" dirty="0"/>
              <a:t>内存中数据的布局和对齐方式</a:t>
            </a:r>
            <a:endParaRPr lang="en-US" altLang="zh-CN" dirty="0"/>
          </a:p>
          <a:p>
            <a:pPr lvl="2"/>
            <a:r>
              <a:rPr lang="zh-CN" altLang="en-US" dirty="0"/>
              <a:t>使用</a:t>
            </a:r>
            <a:r>
              <a:rPr lang="en-US" altLang="zh-CN" dirty="0"/>
              <a:t>C struct</a:t>
            </a:r>
            <a:r>
              <a:rPr lang="zh-CN" altLang="en-US" dirty="0"/>
              <a:t>声明来映射文件数据或从通信链路上收到的数据几乎从来不可移植</a:t>
            </a:r>
            <a:endParaRPr lang="en-US" altLang="zh-CN" dirty="0"/>
          </a:p>
          <a:p>
            <a:pPr lvl="2"/>
            <a:r>
              <a:rPr lang="zh-CN" altLang="en-US" dirty="0"/>
              <a:t>使用不同类型的指针或联合体</a:t>
            </a:r>
            <a:r>
              <a:rPr lang="en-US" altLang="zh-CN" dirty="0"/>
              <a:t>(union)</a:t>
            </a:r>
            <a:r>
              <a:rPr lang="zh-CN" altLang="en-US" dirty="0"/>
              <a:t>对私有数据的多个角度访问就潜伏有危险</a:t>
            </a:r>
            <a:endParaRPr lang="en-US" altLang="zh-CN" dirty="0"/>
          </a:p>
          <a:p>
            <a:pPr lvl="2"/>
            <a:r>
              <a:rPr lang="zh-CN" altLang="en-US" dirty="0"/>
              <a:t>数据布局和其他约定有关</a:t>
            </a:r>
            <a:endParaRPr lang="en-US" altLang="zh-CN" dirty="0"/>
          </a:p>
          <a:p>
            <a:pPr lvl="1"/>
            <a:r>
              <a:rPr lang="zh-CN" altLang="en-US" dirty="0"/>
              <a:t>直接管理高速缓存的需要</a:t>
            </a:r>
            <a:endParaRPr lang="en-US" altLang="zh-CN" dirty="0"/>
          </a:p>
          <a:p>
            <a:pPr lvl="2"/>
            <a:r>
              <a:rPr lang="zh-CN" altLang="en-US" dirty="0"/>
              <a:t>大多数</a:t>
            </a:r>
            <a:r>
              <a:rPr lang="en-US" altLang="zh-CN" dirty="0"/>
              <a:t>MIPS CPU</a:t>
            </a:r>
            <a:r>
              <a:rPr lang="zh-CN" altLang="en-US" dirty="0"/>
              <a:t>为了保持硬件简单，让某些副作用保持可见并让软件负责高速缓存管理</a:t>
            </a:r>
            <a:endParaRPr lang="en-US" altLang="zh-CN" dirty="0"/>
          </a:p>
          <a:p>
            <a:pPr lvl="1"/>
            <a:r>
              <a:rPr lang="zh-CN" altLang="en-US" dirty="0"/>
              <a:t>存储器的访问顺序和重新排序</a:t>
            </a:r>
            <a:endParaRPr lang="en-US" altLang="zh-CN" dirty="0"/>
          </a:p>
          <a:p>
            <a:pPr lvl="1"/>
            <a:r>
              <a:rPr lang="zh-CN" altLang="en-US" dirty="0"/>
              <a:t>用</a:t>
            </a:r>
            <a:r>
              <a:rPr lang="en-US" altLang="zh-CN" dirty="0"/>
              <a:t>C</a:t>
            </a:r>
            <a:r>
              <a:rPr lang="zh-CN" altLang="en-US" dirty="0"/>
              <a:t>语言书写程序</a:t>
            </a:r>
            <a:endParaRPr lang="en-US" altLang="zh-CN" dirty="0"/>
          </a:p>
        </p:txBody>
      </p:sp>
    </p:spTree>
    <p:extLst>
      <p:ext uri="{BB962C8B-B14F-4D97-AF65-F5344CB8AC3E}">
        <p14:creationId xmlns:p14="http://schemas.microsoft.com/office/powerpoint/2010/main" val="162874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DB8A7-B8F4-48AB-A804-8DFAC088D48B}"/>
              </a:ext>
            </a:extLst>
          </p:cNvPr>
          <p:cNvSpPr>
            <a:spLocks noGrp="1"/>
          </p:cNvSpPr>
          <p:nvPr>
            <p:ph type="title"/>
          </p:nvPr>
        </p:nvSpPr>
        <p:spPr/>
        <p:txBody>
          <a:bodyPr/>
          <a:lstStyle/>
          <a:p>
            <a:r>
              <a:rPr lang="zh-CN" altLang="en-US" dirty="0"/>
              <a:t>第</a:t>
            </a:r>
            <a:r>
              <a:rPr lang="en-US" altLang="zh-CN" dirty="0"/>
              <a:t>4</a:t>
            </a:r>
            <a:r>
              <a:rPr lang="zh-CN" altLang="en-US" dirty="0"/>
              <a:t>节 访问内存的次序安排及调整</a:t>
            </a:r>
          </a:p>
        </p:txBody>
      </p:sp>
      <p:sp>
        <p:nvSpPr>
          <p:cNvPr id="3" name="内容占位符 2">
            <a:extLst>
              <a:ext uri="{FF2B5EF4-FFF2-40B4-BE49-F238E27FC236}">
                <a16:creationId xmlns:a16="http://schemas.microsoft.com/office/drawing/2014/main" id="{D2A38C81-F1AD-409F-987D-8CA8FF4CC40D}"/>
              </a:ext>
            </a:extLst>
          </p:cNvPr>
          <p:cNvSpPr>
            <a:spLocks noGrp="1"/>
          </p:cNvSpPr>
          <p:nvPr>
            <p:ph idx="1"/>
          </p:nvPr>
        </p:nvSpPr>
        <p:spPr>
          <a:xfrm>
            <a:off x="838200" y="1825625"/>
            <a:ext cx="10515600" cy="4351338"/>
          </a:xfrm>
        </p:spPr>
        <p:txBody>
          <a:bodyPr>
            <a:normAutofit/>
          </a:bodyPr>
          <a:lstStyle/>
          <a:p>
            <a:r>
              <a:rPr lang="zh-CN" altLang="en-US" dirty="0"/>
              <a:t>在那些真正并发的任务间共享变量的系统中，读写的顺序问题变得更加危险</a:t>
            </a:r>
            <a:endParaRPr lang="en-US" altLang="zh-CN" dirty="0"/>
          </a:p>
          <a:p>
            <a:pPr lvl="1"/>
            <a:r>
              <a:rPr lang="zh-CN" altLang="en-US" dirty="0"/>
              <a:t>多数时间任务之间并无相互次序的问题</a:t>
            </a:r>
            <a:endParaRPr lang="en-US" altLang="zh-CN" dirty="0"/>
          </a:p>
          <a:p>
            <a:pPr lvl="1"/>
            <a:r>
              <a:rPr lang="zh-CN" altLang="en-US" dirty="0"/>
              <a:t>当任务有意用共享内存变量进行同步和通信的时候，次序确实有影响</a:t>
            </a:r>
            <a:endParaRPr lang="en-US" altLang="zh-CN" dirty="0"/>
          </a:p>
          <a:p>
            <a:pPr lvl="1"/>
            <a:r>
              <a:rPr lang="zh-CN" altLang="en-US" dirty="0"/>
              <a:t>但在这种情况下，软件将会用精心设计的操作系统同步操作（比如锁和信号量）</a:t>
            </a:r>
            <a:endParaRPr lang="en-US" altLang="zh-CN" dirty="0"/>
          </a:p>
          <a:p>
            <a:r>
              <a:rPr lang="zh-CN" altLang="en-US" dirty="0"/>
              <a:t>假如我们有两个任务</a:t>
            </a:r>
            <a:endParaRPr lang="en-US" altLang="zh-CN" dirty="0"/>
          </a:p>
          <a:p>
            <a:pPr lvl="1"/>
            <a:r>
              <a:rPr lang="zh-CN" altLang="en-US" dirty="0"/>
              <a:t>一个任务正在写某个数据结构</a:t>
            </a:r>
            <a:endParaRPr lang="en-US" altLang="zh-CN" dirty="0"/>
          </a:p>
          <a:p>
            <a:pPr lvl="1"/>
            <a:r>
              <a:rPr lang="zh-CN" altLang="en-US" dirty="0"/>
              <a:t>另一个正在读同一个数据结构</a:t>
            </a:r>
            <a:endParaRPr lang="en-US" altLang="zh-CN" dirty="0"/>
          </a:p>
          <a:p>
            <a:pPr lvl="1"/>
            <a:r>
              <a:rPr lang="zh-CN" altLang="en-US" dirty="0"/>
              <a:t>二者轮番使用该数据结构</a:t>
            </a:r>
          </a:p>
        </p:txBody>
      </p:sp>
    </p:spTree>
    <p:extLst>
      <p:ext uri="{BB962C8B-B14F-4D97-AF65-F5344CB8AC3E}">
        <p14:creationId xmlns:p14="http://schemas.microsoft.com/office/powerpoint/2010/main" val="4280903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DB8A7-B8F4-48AB-A804-8DFAC088D48B}"/>
              </a:ext>
            </a:extLst>
          </p:cNvPr>
          <p:cNvSpPr>
            <a:spLocks noGrp="1"/>
          </p:cNvSpPr>
          <p:nvPr>
            <p:ph type="title"/>
          </p:nvPr>
        </p:nvSpPr>
        <p:spPr/>
        <p:txBody>
          <a:bodyPr/>
          <a:lstStyle/>
          <a:p>
            <a:r>
              <a:rPr lang="zh-CN" altLang="en-US" dirty="0"/>
              <a:t>第</a:t>
            </a:r>
            <a:r>
              <a:rPr lang="en-US" altLang="zh-CN" dirty="0"/>
              <a:t>4</a:t>
            </a:r>
            <a:r>
              <a:rPr lang="zh-CN" altLang="en-US" dirty="0"/>
              <a:t>节 访问内存的次序安排及调整</a:t>
            </a:r>
          </a:p>
        </p:txBody>
      </p:sp>
      <p:sp>
        <p:nvSpPr>
          <p:cNvPr id="3" name="内容占位符 2">
            <a:extLst>
              <a:ext uri="{FF2B5EF4-FFF2-40B4-BE49-F238E27FC236}">
                <a16:creationId xmlns:a16="http://schemas.microsoft.com/office/drawing/2014/main" id="{D2A38C81-F1AD-409F-987D-8CA8FF4CC40D}"/>
              </a:ext>
            </a:extLst>
          </p:cNvPr>
          <p:cNvSpPr>
            <a:spLocks noGrp="1"/>
          </p:cNvSpPr>
          <p:nvPr>
            <p:ph idx="1"/>
          </p:nvPr>
        </p:nvSpPr>
        <p:spPr/>
        <p:txBody>
          <a:bodyPr/>
          <a:lstStyle/>
          <a:p>
            <a:r>
              <a:rPr lang="zh-CN" altLang="en-US" dirty="0"/>
              <a:t>写任务</a:t>
            </a:r>
            <a:endParaRPr lang="en-US" altLang="zh-CN" dirty="0"/>
          </a:p>
          <a:p>
            <a:endParaRPr lang="en-US" altLang="zh-CN" dirty="0"/>
          </a:p>
          <a:p>
            <a:endParaRPr lang="en-US" altLang="zh-CN" dirty="0"/>
          </a:p>
          <a:p>
            <a:r>
              <a:rPr lang="zh-CN" altLang="en-US" dirty="0"/>
              <a:t>读任务</a:t>
            </a:r>
            <a:endParaRPr lang="en-US" altLang="zh-CN" dirty="0"/>
          </a:p>
          <a:p>
            <a:endParaRPr lang="en-US" altLang="zh-CN" dirty="0"/>
          </a:p>
          <a:p>
            <a:endParaRPr lang="en-US" altLang="zh-CN" dirty="0"/>
          </a:p>
          <a:p>
            <a:r>
              <a:rPr lang="zh-CN" altLang="en-US" dirty="0"/>
              <a:t>当读任务看到关键字域已经更新时，能够保证所有其他的更新也会对读任务可见</a:t>
            </a:r>
            <a:endParaRPr lang="en-US" altLang="zh-CN" dirty="0"/>
          </a:p>
          <a:p>
            <a:endParaRPr lang="zh-CN" altLang="en-US" dirty="0"/>
          </a:p>
        </p:txBody>
      </p:sp>
      <p:sp>
        <p:nvSpPr>
          <p:cNvPr id="4" name="文本框 3">
            <a:extLst>
              <a:ext uri="{FF2B5EF4-FFF2-40B4-BE49-F238E27FC236}">
                <a16:creationId xmlns:a16="http://schemas.microsoft.com/office/drawing/2014/main" id="{67A9C526-9EE5-4DCF-AD31-2D71A19F0F8D}"/>
              </a:ext>
            </a:extLst>
          </p:cNvPr>
          <p:cNvSpPr txBox="1"/>
          <p:nvPr/>
        </p:nvSpPr>
        <p:spPr>
          <a:xfrm>
            <a:off x="3601616" y="1825625"/>
            <a:ext cx="5673012" cy="1200329"/>
          </a:xfrm>
          <a:prstGeom prst="rect">
            <a:avLst/>
          </a:prstGeom>
          <a:noFill/>
        </p:spPr>
        <p:txBody>
          <a:bodyPr wrap="square" rtlCol="0">
            <a:spAutoFit/>
          </a:bodyPr>
          <a:lstStyle/>
          <a:p>
            <a:r>
              <a:rPr lang="en-US" altLang="zh-CN" dirty="0"/>
              <a:t>…</a:t>
            </a:r>
          </a:p>
          <a:p>
            <a:r>
              <a:rPr lang="en-US" altLang="zh-CN" dirty="0"/>
              <a:t>/* update entries*/</a:t>
            </a:r>
          </a:p>
          <a:p>
            <a:r>
              <a:rPr lang="en-US" altLang="zh-CN" dirty="0" err="1"/>
              <a:t>keyfield</a:t>
            </a:r>
            <a:r>
              <a:rPr lang="en-US" altLang="zh-CN" dirty="0"/>
              <a:t> = WRITEDONE</a:t>
            </a:r>
          </a:p>
          <a:p>
            <a:r>
              <a:rPr lang="en-US" altLang="zh-CN" dirty="0" err="1"/>
              <a:t>sendsignaltoreader</a:t>
            </a:r>
            <a:r>
              <a:rPr lang="en-US" altLang="zh-CN" dirty="0"/>
              <a:t>();</a:t>
            </a:r>
            <a:endParaRPr lang="zh-CN" altLang="en-US" dirty="0"/>
          </a:p>
        </p:txBody>
      </p:sp>
      <p:sp>
        <p:nvSpPr>
          <p:cNvPr id="5" name="文本框 4">
            <a:extLst>
              <a:ext uri="{FF2B5EF4-FFF2-40B4-BE49-F238E27FC236}">
                <a16:creationId xmlns:a16="http://schemas.microsoft.com/office/drawing/2014/main" id="{6E484BE5-BDC0-42CE-94E0-E3A387C94CAA}"/>
              </a:ext>
            </a:extLst>
          </p:cNvPr>
          <p:cNvSpPr txBox="1"/>
          <p:nvPr/>
        </p:nvSpPr>
        <p:spPr>
          <a:xfrm>
            <a:off x="3601616" y="3427461"/>
            <a:ext cx="5840963" cy="1477328"/>
          </a:xfrm>
          <a:prstGeom prst="rect">
            <a:avLst/>
          </a:prstGeom>
          <a:noFill/>
        </p:spPr>
        <p:txBody>
          <a:bodyPr wrap="square" rtlCol="0">
            <a:spAutoFit/>
          </a:bodyPr>
          <a:lstStyle/>
          <a:p>
            <a:r>
              <a:rPr lang="en-US" altLang="zh-CN" dirty="0" err="1"/>
              <a:t>keyfield</a:t>
            </a:r>
            <a:r>
              <a:rPr lang="en-US" altLang="zh-CN" dirty="0"/>
              <a:t> = WAITINGFORWRITE;</a:t>
            </a:r>
          </a:p>
          <a:p>
            <a:r>
              <a:rPr lang="en-US" altLang="zh-CN" dirty="0"/>
              <a:t>…</a:t>
            </a:r>
          </a:p>
          <a:p>
            <a:r>
              <a:rPr lang="en-US" altLang="zh-CN" dirty="0"/>
              <a:t>while(</a:t>
            </a:r>
            <a:r>
              <a:rPr lang="en-US" altLang="zh-CN" dirty="0" err="1"/>
              <a:t>keyfield</a:t>
            </a:r>
            <a:r>
              <a:rPr lang="en-US" altLang="zh-CN" dirty="0"/>
              <a:t>!=WRITEDONE){</a:t>
            </a:r>
          </a:p>
          <a:p>
            <a:r>
              <a:rPr lang="en-US" altLang="zh-CN" dirty="0"/>
              <a:t>    </a:t>
            </a:r>
            <a:r>
              <a:rPr lang="en-US" altLang="zh-CN" dirty="0" err="1"/>
              <a:t>waitforsignalfromwrite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61663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DB8A7-B8F4-48AB-A804-8DFAC088D48B}"/>
              </a:ext>
            </a:extLst>
          </p:cNvPr>
          <p:cNvSpPr>
            <a:spLocks noGrp="1"/>
          </p:cNvSpPr>
          <p:nvPr>
            <p:ph type="title"/>
          </p:nvPr>
        </p:nvSpPr>
        <p:spPr/>
        <p:txBody>
          <a:bodyPr/>
          <a:lstStyle/>
          <a:p>
            <a:r>
              <a:rPr lang="zh-CN" altLang="en-US" dirty="0"/>
              <a:t>访问内存的次序安排及调整 第</a:t>
            </a:r>
            <a:r>
              <a:rPr lang="en-US" altLang="zh-CN" dirty="0"/>
              <a:t>4.1</a:t>
            </a:r>
            <a:r>
              <a:rPr lang="zh-CN" altLang="en-US" dirty="0"/>
              <a:t>节</a:t>
            </a:r>
            <a:br>
              <a:rPr lang="en-US" altLang="zh-CN" dirty="0"/>
            </a:br>
            <a:r>
              <a:rPr lang="zh-CN" altLang="en-US" dirty="0"/>
              <a:t>访存次序和写缓冲器</a:t>
            </a:r>
          </a:p>
        </p:txBody>
      </p:sp>
      <p:sp>
        <p:nvSpPr>
          <p:cNvPr id="3" name="内容占位符 2">
            <a:extLst>
              <a:ext uri="{FF2B5EF4-FFF2-40B4-BE49-F238E27FC236}">
                <a16:creationId xmlns:a16="http://schemas.microsoft.com/office/drawing/2014/main" id="{D2A38C81-F1AD-409F-987D-8CA8FF4CC40D}"/>
              </a:ext>
            </a:extLst>
          </p:cNvPr>
          <p:cNvSpPr>
            <a:spLocks noGrp="1"/>
          </p:cNvSpPr>
          <p:nvPr>
            <p:ph idx="1"/>
          </p:nvPr>
        </p:nvSpPr>
        <p:spPr/>
        <p:txBody>
          <a:bodyPr/>
          <a:lstStyle/>
          <a:p>
            <a:r>
              <a:rPr lang="zh-CN" altLang="en-US" dirty="0"/>
              <a:t>写任务</a:t>
            </a:r>
            <a:endParaRPr lang="en-US" altLang="zh-CN" dirty="0"/>
          </a:p>
          <a:p>
            <a:endParaRPr lang="en-US" altLang="zh-CN" dirty="0"/>
          </a:p>
          <a:p>
            <a:endParaRPr lang="en-US" altLang="zh-CN" dirty="0"/>
          </a:p>
          <a:p>
            <a:r>
              <a:rPr lang="zh-CN" altLang="en-US" dirty="0"/>
              <a:t>读任务</a:t>
            </a:r>
          </a:p>
        </p:txBody>
      </p:sp>
      <p:sp>
        <p:nvSpPr>
          <p:cNvPr id="4" name="文本框 3">
            <a:extLst>
              <a:ext uri="{FF2B5EF4-FFF2-40B4-BE49-F238E27FC236}">
                <a16:creationId xmlns:a16="http://schemas.microsoft.com/office/drawing/2014/main" id="{67A9C526-9EE5-4DCF-AD31-2D71A19F0F8D}"/>
              </a:ext>
            </a:extLst>
          </p:cNvPr>
          <p:cNvSpPr txBox="1"/>
          <p:nvPr/>
        </p:nvSpPr>
        <p:spPr>
          <a:xfrm>
            <a:off x="2453951" y="2133331"/>
            <a:ext cx="5673012" cy="1200329"/>
          </a:xfrm>
          <a:prstGeom prst="rect">
            <a:avLst/>
          </a:prstGeom>
          <a:noFill/>
        </p:spPr>
        <p:txBody>
          <a:bodyPr wrap="square" rtlCol="0">
            <a:spAutoFit/>
          </a:bodyPr>
          <a:lstStyle/>
          <a:p>
            <a:r>
              <a:rPr lang="en-US" altLang="zh-CN" dirty="0"/>
              <a:t>…</a:t>
            </a:r>
          </a:p>
          <a:p>
            <a:r>
              <a:rPr lang="en-US" altLang="zh-CN" dirty="0"/>
              <a:t>/* update entries*/</a:t>
            </a:r>
          </a:p>
          <a:p>
            <a:r>
              <a:rPr lang="en-US" altLang="zh-CN" dirty="0" err="1"/>
              <a:t>keyfield</a:t>
            </a:r>
            <a:r>
              <a:rPr lang="en-US" altLang="zh-CN" dirty="0"/>
              <a:t> = WRITEDONE</a:t>
            </a:r>
          </a:p>
          <a:p>
            <a:r>
              <a:rPr lang="en-US" altLang="zh-CN" dirty="0" err="1"/>
              <a:t>sendsignaltoreader</a:t>
            </a:r>
            <a:r>
              <a:rPr lang="en-US" altLang="zh-CN" dirty="0"/>
              <a:t>();</a:t>
            </a:r>
            <a:endParaRPr lang="zh-CN" altLang="en-US" dirty="0"/>
          </a:p>
        </p:txBody>
      </p:sp>
      <p:sp>
        <p:nvSpPr>
          <p:cNvPr id="5" name="文本框 4">
            <a:extLst>
              <a:ext uri="{FF2B5EF4-FFF2-40B4-BE49-F238E27FC236}">
                <a16:creationId xmlns:a16="http://schemas.microsoft.com/office/drawing/2014/main" id="{6E484BE5-BDC0-42CE-94E0-E3A387C94CAA}"/>
              </a:ext>
            </a:extLst>
          </p:cNvPr>
          <p:cNvSpPr txBox="1"/>
          <p:nvPr/>
        </p:nvSpPr>
        <p:spPr>
          <a:xfrm>
            <a:off x="2435290" y="4001294"/>
            <a:ext cx="5840963" cy="1477328"/>
          </a:xfrm>
          <a:prstGeom prst="rect">
            <a:avLst/>
          </a:prstGeom>
          <a:noFill/>
        </p:spPr>
        <p:txBody>
          <a:bodyPr wrap="square" rtlCol="0">
            <a:spAutoFit/>
          </a:bodyPr>
          <a:lstStyle/>
          <a:p>
            <a:r>
              <a:rPr lang="en-US" altLang="zh-CN" dirty="0" err="1"/>
              <a:t>keyfield</a:t>
            </a:r>
            <a:r>
              <a:rPr lang="en-US" altLang="zh-CN" dirty="0"/>
              <a:t> = WAITINGFORWRITE;</a:t>
            </a:r>
          </a:p>
          <a:p>
            <a:r>
              <a:rPr lang="en-US" altLang="zh-CN" dirty="0"/>
              <a:t>…</a:t>
            </a:r>
          </a:p>
          <a:p>
            <a:r>
              <a:rPr lang="en-US" altLang="zh-CN" dirty="0"/>
              <a:t>while(</a:t>
            </a:r>
            <a:r>
              <a:rPr lang="en-US" altLang="zh-CN" dirty="0" err="1"/>
              <a:t>keyfield</a:t>
            </a:r>
            <a:r>
              <a:rPr lang="en-US" altLang="zh-CN" dirty="0"/>
              <a:t>!=WRITEDONE){</a:t>
            </a:r>
          </a:p>
          <a:p>
            <a:r>
              <a:rPr lang="en-US" altLang="zh-CN" dirty="0"/>
              <a:t>    </a:t>
            </a:r>
            <a:r>
              <a:rPr lang="en-US" altLang="zh-CN" dirty="0" err="1"/>
              <a:t>waitforsignalfromwrite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488368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E582A-09FD-4BD5-8B06-D7CF603FBB88}"/>
              </a:ext>
            </a:extLst>
          </p:cNvPr>
          <p:cNvSpPr>
            <a:spLocks noGrp="1"/>
          </p:cNvSpPr>
          <p:nvPr>
            <p:ph type="title"/>
          </p:nvPr>
        </p:nvSpPr>
        <p:spPr/>
        <p:txBody>
          <a:bodyPr/>
          <a:lstStyle/>
          <a:p>
            <a:r>
              <a:rPr lang="zh-CN" altLang="en-US" dirty="0"/>
              <a:t>访问内存的次序安排及调整 第</a:t>
            </a:r>
            <a:r>
              <a:rPr lang="en-US" altLang="zh-CN" dirty="0"/>
              <a:t>4.1</a:t>
            </a:r>
            <a:r>
              <a:rPr lang="zh-CN" altLang="en-US" dirty="0"/>
              <a:t>节</a:t>
            </a:r>
            <a:br>
              <a:rPr lang="en-US" altLang="zh-CN" dirty="0"/>
            </a:br>
            <a:r>
              <a:rPr lang="en-US" altLang="zh-CN" dirty="0"/>
              <a:t>——</a:t>
            </a:r>
            <a:r>
              <a:rPr lang="zh-CN" altLang="en-US" dirty="0"/>
              <a:t>访存次序和写缓冲器</a:t>
            </a:r>
          </a:p>
        </p:txBody>
      </p:sp>
      <p:sp>
        <p:nvSpPr>
          <p:cNvPr id="3" name="内容占位符 2">
            <a:extLst>
              <a:ext uri="{FF2B5EF4-FFF2-40B4-BE49-F238E27FC236}">
                <a16:creationId xmlns:a16="http://schemas.microsoft.com/office/drawing/2014/main" id="{2FC26FBF-9F32-4403-A474-D68C09A7FC73}"/>
              </a:ext>
            </a:extLst>
          </p:cNvPr>
          <p:cNvSpPr>
            <a:spLocks noGrp="1"/>
          </p:cNvSpPr>
          <p:nvPr>
            <p:ph idx="1"/>
          </p:nvPr>
        </p:nvSpPr>
        <p:spPr/>
        <p:txBody>
          <a:bodyPr>
            <a:normAutofit/>
          </a:bodyPr>
          <a:lstStyle/>
          <a:p>
            <a:r>
              <a:rPr lang="en-US" altLang="zh-CN" dirty="0"/>
              <a:t>I/O</a:t>
            </a:r>
            <a:r>
              <a:rPr lang="zh-CN" altLang="en-US" dirty="0"/>
              <a:t>寄存器访问的时序关系</a:t>
            </a:r>
            <a:endParaRPr lang="en-US" altLang="zh-CN" dirty="0"/>
          </a:p>
          <a:p>
            <a:pPr lvl="1"/>
            <a:r>
              <a:rPr lang="zh-CN" altLang="en-US" dirty="0"/>
              <a:t>写缓冲器非空可能导致延迟计算不准确，</a:t>
            </a:r>
            <a:endParaRPr lang="en-US" altLang="zh-CN" dirty="0"/>
          </a:p>
          <a:p>
            <a:pPr lvl="2"/>
            <a:r>
              <a:rPr lang="zh-CN" altLang="en-US" dirty="0"/>
              <a:t>例如告诉一个设备不要中断之后，</a:t>
            </a:r>
            <a:r>
              <a:rPr lang="en-US" altLang="zh-CN" dirty="0"/>
              <a:t>CPU</a:t>
            </a:r>
            <a:r>
              <a:rPr lang="zh-CN" altLang="en-US" dirty="0"/>
              <a:t>还可能收到来自该设备的中断</a:t>
            </a:r>
            <a:endParaRPr lang="en-US" altLang="zh-CN" dirty="0"/>
          </a:p>
          <a:p>
            <a:pPr lvl="2"/>
            <a:r>
              <a:rPr lang="zh-CN" altLang="en-US" dirty="0"/>
              <a:t>再如一个</a:t>
            </a:r>
            <a:r>
              <a:rPr lang="en-US" altLang="zh-CN" dirty="0"/>
              <a:t>I/O</a:t>
            </a:r>
            <a:r>
              <a:rPr lang="zh-CN" altLang="en-US" dirty="0"/>
              <a:t>设备需要软件实现的延迟以便从某个写操作恢复，就必须保证在你开始对延迟计时之前写缓冲器为空</a:t>
            </a:r>
            <a:endParaRPr lang="en-US" altLang="zh-CN" dirty="0"/>
          </a:p>
          <a:p>
            <a:pPr lvl="1"/>
            <a:r>
              <a:rPr lang="zh-CN" altLang="en-US" dirty="0"/>
              <a:t>需要清空写缓冲器</a:t>
            </a:r>
            <a:endParaRPr lang="en-US" altLang="zh-CN" dirty="0"/>
          </a:p>
          <a:p>
            <a:pPr lvl="1"/>
            <a:r>
              <a:rPr lang="zh-CN" altLang="en-US" dirty="0"/>
              <a:t>习惯上该例程命名为</a:t>
            </a:r>
            <a:r>
              <a:rPr lang="en-US" altLang="zh-CN" dirty="0" err="1"/>
              <a:t>wbflush</a:t>
            </a:r>
            <a:r>
              <a:rPr lang="en-US" altLang="zh-CN" dirty="0"/>
              <a:t>()</a:t>
            </a:r>
          </a:p>
          <a:p>
            <a:pPr lvl="1"/>
            <a:r>
              <a:rPr lang="zh-CN" altLang="en-US" dirty="0"/>
              <a:t>具体实现见</a:t>
            </a:r>
            <a:r>
              <a:rPr lang="en-US" altLang="zh-CN" dirty="0"/>
              <a:t>10.4.2</a:t>
            </a:r>
            <a:r>
              <a:rPr lang="zh-CN" altLang="en-US" dirty="0"/>
              <a:t>节</a:t>
            </a:r>
            <a:endParaRPr lang="en-US" altLang="zh-CN" dirty="0"/>
          </a:p>
          <a:p>
            <a:r>
              <a:rPr lang="zh-CN" altLang="en-US" dirty="0"/>
              <a:t>读抢先于写</a:t>
            </a:r>
            <a:endParaRPr lang="en-US" altLang="zh-CN" dirty="0"/>
          </a:p>
          <a:p>
            <a:r>
              <a:rPr lang="zh-CN" altLang="en-US" dirty="0"/>
              <a:t>字节收集</a:t>
            </a:r>
            <a:endParaRPr lang="en-US" altLang="zh-CN" dirty="0"/>
          </a:p>
        </p:txBody>
      </p:sp>
    </p:spTree>
    <p:extLst>
      <p:ext uri="{BB962C8B-B14F-4D97-AF65-F5344CB8AC3E}">
        <p14:creationId xmlns:p14="http://schemas.microsoft.com/office/powerpoint/2010/main" val="104374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E582A-09FD-4BD5-8B06-D7CF603FBB88}"/>
              </a:ext>
            </a:extLst>
          </p:cNvPr>
          <p:cNvSpPr>
            <a:spLocks noGrp="1"/>
          </p:cNvSpPr>
          <p:nvPr>
            <p:ph type="title"/>
          </p:nvPr>
        </p:nvSpPr>
        <p:spPr/>
        <p:txBody>
          <a:bodyPr/>
          <a:lstStyle/>
          <a:p>
            <a:r>
              <a:rPr lang="zh-CN" altLang="en-US" dirty="0"/>
              <a:t>访问内存的次序安排及调整 第</a:t>
            </a:r>
            <a:r>
              <a:rPr lang="en-US" altLang="zh-CN" dirty="0"/>
              <a:t>4.1</a:t>
            </a:r>
            <a:r>
              <a:rPr lang="zh-CN" altLang="en-US" dirty="0"/>
              <a:t>节</a:t>
            </a:r>
            <a:br>
              <a:rPr lang="en-US" altLang="zh-CN" dirty="0"/>
            </a:br>
            <a:r>
              <a:rPr lang="en-US" altLang="zh-CN" dirty="0"/>
              <a:t>——</a:t>
            </a:r>
            <a:r>
              <a:rPr lang="zh-CN" altLang="en-US" dirty="0"/>
              <a:t>访存次序和写缓冲器</a:t>
            </a:r>
          </a:p>
        </p:txBody>
      </p:sp>
      <p:sp>
        <p:nvSpPr>
          <p:cNvPr id="3" name="内容占位符 2">
            <a:extLst>
              <a:ext uri="{FF2B5EF4-FFF2-40B4-BE49-F238E27FC236}">
                <a16:creationId xmlns:a16="http://schemas.microsoft.com/office/drawing/2014/main" id="{2FC26FBF-9F32-4403-A474-D68C09A7FC73}"/>
              </a:ext>
            </a:extLst>
          </p:cNvPr>
          <p:cNvSpPr>
            <a:spLocks noGrp="1"/>
          </p:cNvSpPr>
          <p:nvPr>
            <p:ph idx="1"/>
          </p:nvPr>
        </p:nvSpPr>
        <p:spPr/>
        <p:txBody>
          <a:bodyPr>
            <a:normAutofit/>
          </a:bodyPr>
          <a:lstStyle/>
          <a:p>
            <a:r>
              <a:rPr lang="en-US" altLang="zh-CN" dirty="0"/>
              <a:t>I/O</a:t>
            </a:r>
            <a:r>
              <a:rPr lang="zh-CN" altLang="en-US" dirty="0"/>
              <a:t>寄存器访问的时序关系</a:t>
            </a:r>
            <a:endParaRPr lang="en-US" altLang="zh-CN" dirty="0"/>
          </a:p>
          <a:p>
            <a:r>
              <a:rPr lang="zh-CN" altLang="en-US" dirty="0"/>
              <a:t>读抢先于写</a:t>
            </a:r>
            <a:endParaRPr lang="en-US" altLang="zh-CN" dirty="0"/>
          </a:p>
          <a:p>
            <a:pPr lvl="1"/>
            <a:r>
              <a:rPr lang="en-US" altLang="zh-CN" dirty="0"/>
              <a:t>MIPS32/64</a:t>
            </a:r>
            <a:r>
              <a:rPr lang="zh-CN" altLang="en-US" dirty="0"/>
              <a:t>体系结构允许上面讨论过的这种行为。如果你的软件要健壮并且要易于移植，就不应该假定会保持读写的顺序</a:t>
            </a:r>
            <a:endParaRPr lang="en-US" altLang="zh-CN" dirty="0"/>
          </a:p>
          <a:p>
            <a:pPr lvl="1"/>
            <a:r>
              <a:rPr lang="zh-CN" altLang="en-US" dirty="0"/>
              <a:t>当你需要保证两个周期按某个特定次序发生时，你需要第</a:t>
            </a:r>
            <a:r>
              <a:rPr lang="en-US" altLang="zh-CN" dirty="0"/>
              <a:t>8.5.9</a:t>
            </a:r>
            <a:r>
              <a:rPr lang="zh-CN" altLang="en-US" dirty="0"/>
              <a:t>节讲述的</a:t>
            </a:r>
            <a:r>
              <a:rPr lang="en-US" altLang="zh-CN" dirty="0"/>
              <a:t>sync</a:t>
            </a:r>
            <a:r>
              <a:rPr lang="zh-CN" altLang="en-US" dirty="0"/>
              <a:t>指令</a:t>
            </a:r>
            <a:endParaRPr lang="en-US" altLang="zh-CN" dirty="0"/>
          </a:p>
          <a:p>
            <a:r>
              <a:rPr lang="zh-CN" altLang="en-US" dirty="0"/>
              <a:t>字节收集</a:t>
            </a:r>
            <a:endParaRPr lang="en-US" altLang="zh-CN" dirty="0"/>
          </a:p>
          <a:p>
            <a:endParaRPr lang="en-US" altLang="zh-CN" dirty="0"/>
          </a:p>
        </p:txBody>
      </p:sp>
    </p:spTree>
    <p:extLst>
      <p:ext uri="{BB962C8B-B14F-4D97-AF65-F5344CB8AC3E}">
        <p14:creationId xmlns:p14="http://schemas.microsoft.com/office/powerpoint/2010/main" val="3356181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E582A-09FD-4BD5-8B06-D7CF603FBB88}"/>
              </a:ext>
            </a:extLst>
          </p:cNvPr>
          <p:cNvSpPr>
            <a:spLocks noGrp="1"/>
          </p:cNvSpPr>
          <p:nvPr>
            <p:ph type="title"/>
          </p:nvPr>
        </p:nvSpPr>
        <p:spPr/>
        <p:txBody>
          <a:bodyPr/>
          <a:lstStyle/>
          <a:p>
            <a:r>
              <a:rPr lang="zh-CN" altLang="en-US" dirty="0"/>
              <a:t>访问内存的次序安排及调整 第</a:t>
            </a:r>
            <a:r>
              <a:rPr lang="en-US" altLang="zh-CN" dirty="0"/>
              <a:t>4.1</a:t>
            </a:r>
            <a:r>
              <a:rPr lang="zh-CN" altLang="en-US" dirty="0"/>
              <a:t>节</a:t>
            </a:r>
            <a:br>
              <a:rPr lang="en-US" altLang="zh-CN" dirty="0"/>
            </a:br>
            <a:r>
              <a:rPr lang="en-US" altLang="zh-CN" dirty="0"/>
              <a:t>——</a:t>
            </a:r>
            <a:r>
              <a:rPr lang="zh-CN" altLang="en-US" dirty="0"/>
              <a:t>访存次序和写缓冲器</a:t>
            </a:r>
          </a:p>
        </p:txBody>
      </p:sp>
      <p:sp>
        <p:nvSpPr>
          <p:cNvPr id="3" name="内容占位符 2">
            <a:extLst>
              <a:ext uri="{FF2B5EF4-FFF2-40B4-BE49-F238E27FC236}">
                <a16:creationId xmlns:a16="http://schemas.microsoft.com/office/drawing/2014/main" id="{2FC26FBF-9F32-4403-A474-D68C09A7FC73}"/>
              </a:ext>
            </a:extLst>
          </p:cNvPr>
          <p:cNvSpPr>
            <a:spLocks noGrp="1"/>
          </p:cNvSpPr>
          <p:nvPr>
            <p:ph idx="1"/>
          </p:nvPr>
        </p:nvSpPr>
        <p:spPr/>
        <p:txBody>
          <a:bodyPr>
            <a:normAutofit/>
          </a:bodyPr>
          <a:lstStyle/>
          <a:p>
            <a:r>
              <a:rPr lang="en-US" altLang="zh-CN" dirty="0"/>
              <a:t>I/O</a:t>
            </a:r>
            <a:r>
              <a:rPr lang="zh-CN" altLang="en-US" dirty="0"/>
              <a:t>寄存器访问的时序关系</a:t>
            </a:r>
            <a:endParaRPr lang="en-US" altLang="zh-CN" dirty="0"/>
          </a:p>
          <a:p>
            <a:r>
              <a:rPr lang="zh-CN" altLang="en-US" dirty="0"/>
              <a:t>读抢先于写</a:t>
            </a:r>
            <a:endParaRPr lang="en-US" altLang="zh-CN" dirty="0"/>
          </a:p>
          <a:p>
            <a:r>
              <a:rPr lang="zh-CN" altLang="en-US" dirty="0"/>
              <a:t>字节收集</a:t>
            </a:r>
            <a:endParaRPr lang="en-US" altLang="zh-CN" dirty="0"/>
          </a:p>
          <a:p>
            <a:pPr lvl="1"/>
            <a:r>
              <a:rPr lang="zh-CN" altLang="en-US" dirty="0"/>
              <a:t>有些写缓冲器观察同一个内存字中的部分字写操作（乃至同一个高速缓存行内的写操作）把这些部分写操作合成成为单个的写操作</a:t>
            </a:r>
            <a:endParaRPr lang="en-US" altLang="zh-CN" dirty="0"/>
          </a:p>
          <a:p>
            <a:pPr lvl="1"/>
            <a:r>
              <a:rPr lang="zh-CN" altLang="en-US" dirty="0"/>
              <a:t>为了避免将非高速缓存区的写操作合成一个字宽度的操作而带来的不良反应，一个好办法就是把你的</a:t>
            </a:r>
            <a:r>
              <a:rPr lang="en-US" altLang="zh-CN" dirty="0"/>
              <a:t>I/O</a:t>
            </a:r>
            <a:r>
              <a:rPr lang="zh-CN" altLang="en-US" dirty="0"/>
              <a:t>寄存器映射到让每个寄存器分别位于单独的字地址</a:t>
            </a:r>
            <a:endParaRPr lang="en-US" altLang="zh-CN" dirty="0"/>
          </a:p>
          <a:p>
            <a:pPr lvl="2"/>
            <a:r>
              <a:rPr lang="zh-CN" altLang="en-US" dirty="0"/>
              <a:t>比如，</a:t>
            </a:r>
            <a:r>
              <a:rPr lang="en-US" altLang="zh-CN" dirty="0"/>
              <a:t>8</a:t>
            </a:r>
            <a:r>
              <a:rPr lang="zh-CN" altLang="en-US" dirty="0"/>
              <a:t>位的寄存器至少要离开</a:t>
            </a:r>
            <a:r>
              <a:rPr lang="en-US" altLang="zh-CN" dirty="0"/>
              <a:t>4</a:t>
            </a:r>
            <a:r>
              <a:rPr lang="zh-CN" altLang="en-US" dirty="0"/>
              <a:t>个字节</a:t>
            </a:r>
            <a:endParaRPr lang="en-US" altLang="zh-CN" dirty="0"/>
          </a:p>
        </p:txBody>
      </p:sp>
    </p:spTree>
    <p:extLst>
      <p:ext uri="{BB962C8B-B14F-4D97-AF65-F5344CB8AC3E}">
        <p14:creationId xmlns:p14="http://schemas.microsoft.com/office/powerpoint/2010/main" val="3681946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E582A-09FD-4BD5-8B06-D7CF603FBB88}"/>
              </a:ext>
            </a:extLst>
          </p:cNvPr>
          <p:cNvSpPr>
            <a:spLocks noGrp="1"/>
          </p:cNvSpPr>
          <p:nvPr>
            <p:ph type="title"/>
          </p:nvPr>
        </p:nvSpPr>
        <p:spPr/>
        <p:txBody>
          <a:bodyPr/>
          <a:lstStyle/>
          <a:p>
            <a:r>
              <a:rPr lang="zh-CN" altLang="en-US" dirty="0"/>
              <a:t>访问内存的次序安排及调整 第</a:t>
            </a:r>
            <a:r>
              <a:rPr lang="en-US" altLang="zh-CN" dirty="0"/>
              <a:t>4.2</a:t>
            </a:r>
            <a:r>
              <a:rPr lang="zh-CN" altLang="en-US" dirty="0"/>
              <a:t>节</a:t>
            </a:r>
            <a:br>
              <a:rPr lang="en-US" altLang="zh-CN" dirty="0"/>
            </a:br>
            <a:r>
              <a:rPr lang="en-US" altLang="zh-CN" dirty="0"/>
              <a:t>——</a:t>
            </a:r>
            <a:r>
              <a:rPr lang="zh-CN" altLang="en-US" dirty="0"/>
              <a:t>实现</a:t>
            </a:r>
            <a:r>
              <a:rPr lang="en-US" altLang="zh-CN" dirty="0" err="1"/>
              <a:t>wbflush</a:t>
            </a:r>
            <a:endParaRPr lang="zh-CN" altLang="en-US" dirty="0"/>
          </a:p>
        </p:txBody>
      </p:sp>
      <p:sp>
        <p:nvSpPr>
          <p:cNvPr id="3" name="内容占位符 2">
            <a:extLst>
              <a:ext uri="{FF2B5EF4-FFF2-40B4-BE49-F238E27FC236}">
                <a16:creationId xmlns:a16="http://schemas.microsoft.com/office/drawing/2014/main" id="{2FC26FBF-9F32-4403-A474-D68C09A7FC73}"/>
              </a:ext>
            </a:extLst>
          </p:cNvPr>
          <p:cNvSpPr>
            <a:spLocks noGrp="1"/>
          </p:cNvSpPr>
          <p:nvPr>
            <p:ph idx="1"/>
          </p:nvPr>
        </p:nvSpPr>
        <p:spPr/>
        <p:txBody>
          <a:bodyPr/>
          <a:lstStyle/>
          <a:p>
            <a:r>
              <a:rPr lang="zh-CN" altLang="en-US" dirty="0"/>
              <a:t>大多数写队列可以通过执行一个到任意位置的非高速缓存的存储然后接着读取同一数据的操作来清空</a:t>
            </a:r>
            <a:endParaRPr lang="en-US" altLang="zh-CN" dirty="0"/>
          </a:p>
          <a:p>
            <a:r>
              <a:rPr lang="zh-CN" altLang="en-US" dirty="0"/>
              <a:t>在写和读之间放一个</a:t>
            </a:r>
            <a:r>
              <a:rPr lang="en-US" altLang="zh-CN" dirty="0"/>
              <a:t>sync</a:t>
            </a:r>
            <a:r>
              <a:rPr lang="zh-CN" altLang="en-US" dirty="0"/>
              <a:t>指令，这对任何复合</a:t>
            </a:r>
            <a:r>
              <a:rPr lang="en-US" altLang="zh-CN" dirty="0"/>
              <a:t>MIPS32/64</a:t>
            </a:r>
            <a:r>
              <a:rPr lang="zh-CN" altLang="en-US" dirty="0"/>
              <a:t>标准的系统应当都有效</a:t>
            </a:r>
            <a:endParaRPr lang="en-US" altLang="zh-CN" dirty="0"/>
          </a:p>
          <a:p>
            <a:pPr lvl="1"/>
            <a:r>
              <a:rPr lang="zh-CN" altLang="en-US" dirty="0"/>
              <a:t>可行，但是不一定效率高</a:t>
            </a:r>
            <a:endParaRPr lang="en-US" altLang="zh-CN" dirty="0"/>
          </a:p>
          <a:p>
            <a:r>
              <a:rPr lang="zh-CN" altLang="en-US" dirty="0"/>
              <a:t>任何声称具有</a:t>
            </a:r>
            <a:r>
              <a:rPr lang="en-US" altLang="zh-CN" dirty="0"/>
              <a:t>write-posting</a:t>
            </a:r>
            <a:r>
              <a:rPr lang="zh-CN" altLang="en-US" dirty="0"/>
              <a:t>特性的系统控制器或者存储器控制器接口，都在系统中引入了另一级的写缓冲</a:t>
            </a:r>
            <a:endParaRPr lang="en-US" altLang="zh-CN" dirty="0"/>
          </a:p>
          <a:p>
            <a:pPr lvl="1"/>
            <a:r>
              <a:rPr lang="zh-CN" altLang="en-US" dirty="0"/>
              <a:t>需要仔细找出你的系统中全部写缓冲都位于什么地方，在编程的时候要考虑</a:t>
            </a:r>
            <a:endParaRPr lang="en-US" altLang="zh-CN" dirty="0"/>
          </a:p>
          <a:p>
            <a:pPr lvl="1"/>
            <a:r>
              <a:rPr lang="en-US" altLang="zh-CN" dirty="0"/>
              <a:t>write-posting</a:t>
            </a:r>
            <a:r>
              <a:rPr lang="zh-CN" altLang="en-US" dirty="0"/>
              <a:t>会对缓冲内的多次写进行合并</a:t>
            </a:r>
          </a:p>
        </p:txBody>
      </p:sp>
    </p:spTree>
    <p:extLst>
      <p:ext uri="{BB962C8B-B14F-4D97-AF65-F5344CB8AC3E}">
        <p14:creationId xmlns:p14="http://schemas.microsoft.com/office/powerpoint/2010/main" val="3474552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96CD9-D76B-48E5-BFE2-6EB3EB457A43}"/>
              </a:ext>
            </a:extLst>
          </p:cNvPr>
          <p:cNvSpPr>
            <a:spLocks noGrp="1"/>
          </p:cNvSpPr>
          <p:nvPr>
            <p:ph type="title"/>
          </p:nvPr>
        </p:nvSpPr>
        <p:spPr/>
        <p:txBody>
          <a:bodyPr/>
          <a:lstStyle/>
          <a:p>
            <a:r>
              <a:rPr lang="zh-CN" altLang="en-US" dirty="0"/>
              <a:t>第</a:t>
            </a:r>
            <a:r>
              <a:rPr lang="en-US" altLang="zh-CN" dirty="0"/>
              <a:t>5</a:t>
            </a:r>
            <a:r>
              <a:rPr lang="zh-CN" altLang="en-US" dirty="0"/>
              <a:t>节 用</a:t>
            </a:r>
            <a:r>
              <a:rPr lang="en-US" altLang="zh-CN" dirty="0"/>
              <a:t>C</a:t>
            </a:r>
            <a:r>
              <a:rPr lang="zh-CN" altLang="en-US" dirty="0"/>
              <a:t>语言开发</a:t>
            </a:r>
          </a:p>
        </p:txBody>
      </p:sp>
      <p:sp>
        <p:nvSpPr>
          <p:cNvPr id="3" name="内容占位符 2">
            <a:extLst>
              <a:ext uri="{FF2B5EF4-FFF2-40B4-BE49-F238E27FC236}">
                <a16:creationId xmlns:a16="http://schemas.microsoft.com/office/drawing/2014/main" id="{ACF9D0DC-02A3-45AC-86DE-EF6F44A96B6C}"/>
              </a:ext>
            </a:extLst>
          </p:cNvPr>
          <p:cNvSpPr>
            <a:spLocks noGrp="1"/>
          </p:cNvSpPr>
          <p:nvPr>
            <p:ph idx="1"/>
          </p:nvPr>
        </p:nvSpPr>
        <p:spPr/>
        <p:txBody>
          <a:bodyPr/>
          <a:lstStyle/>
          <a:p>
            <a:r>
              <a:rPr lang="en-US" altLang="zh-CN" dirty="0"/>
              <a:t>MIPS</a:t>
            </a:r>
            <a:r>
              <a:rPr lang="zh-CN" altLang="en-US" dirty="0"/>
              <a:t>缺乏专门的</a:t>
            </a:r>
            <a:r>
              <a:rPr lang="en-US" altLang="zh-CN" dirty="0"/>
              <a:t>I/O</a:t>
            </a:r>
            <a:r>
              <a:rPr lang="zh-CN" altLang="en-US" dirty="0"/>
              <a:t>指令</a:t>
            </a:r>
            <a:endParaRPr lang="en-US" altLang="zh-CN" dirty="0"/>
          </a:p>
          <a:p>
            <a:pPr lvl="1"/>
            <a:r>
              <a:rPr lang="en-US" altLang="zh-CN" dirty="0"/>
              <a:t>I/O</a:t>
            </a:r>
            <a:r>
              <a:rPr lang="zh-CN" altLang="en-US" dirty="0"/>
              <a:t>访问就是对适当选择的存储器地址的加载和存储</a:t>
            </a:r>
            <a:endParaRPr lang="en-US" altLang="zh-CN" dirty="0"/>
          </a:p>
          <a:p>
            <a:pPr lvl="1"/>
            <a:r>
              <a:rPr lang="zh-CN" altLang="en-US" dirty="0"/>
              <a:t>很方便，但是对</a:t>
            </a:r>
            <a:r>
              <a:rPr lang="en-US" altLang="zh-CN" dirty="0"/>
              <a:t>I/O</a:t>
            </a:r>
            <a:r>
              <a:rPr lang="zh-CN" altLang="en-US" dirty="0"/>
              <a:t>寄存器的访问通常有一定的约束</a:t>
            </a:r>
            <a:endParaRPr lang="en-US" altLang="zh-CN" dirty="0"/>
          </a:p>
          <a:p>
            <a:pPr lvl="1"/>
            <a:r>
              <a:rPr lang="en-US" altLang="zh-CN" dirty="0"/>
              <a:t>MIPS</a:t>
            </a:r>
            <a:r>
              <a:rPr lang="zh-CN" altLang="en-US" dirty="0"/>
              <a:t>大量使用的</a:t>
            </a:r>
            <a:r>
              <a:rPr lang="en-US" altLang="zh-CN" dirty="0"/>
              <a:t>CP0</a:t>
            </a:r>
            <a:r>
              <a:rPr lang="zh-CN" altLang="en-US" dirty="0"/>
              <a:t>寄存器也意味着</a:t>
            </a:r>
            <a:r>
              <a:rPr lang="en-US" altLang="zh-CN" dirty="0"/>
              <a:t>OS</a:t>
            </a:r>
            <a:r>
              <a:rPr lang="zh-CN" altLang="en-US" dirty="0"/>
              <a:t>代码可以从精心挑选的</a:t>
            </a:r>
            <a:r>
              <a:rPr lang="en-US" altLang="zh-CN" dirty="0"/>
              <a:t>C</a:t>
            </a:r>
            <a:r>
              <a:rPr lang="zh-CN" altLang="en-US" dirty="0"/>
              <a:t>的</a:t>
            </a:r>
            <a:r>
              <a:rPr lang="en-US" altLang="zh-CN" dirty="0" err="1"/>
              <a:t>asm</a:t>
            </a:r>
            <a:r>
              <a:rPr lang="en-US" altLang="zh-CN" dirty="0"/>
              <a:t>()</a:t>
            </a:r>
            <a:r>
              <a:rPr lang="zh-CN" altLang="en-US" dirty="0"/>
              <a:t>操作中受益</a:t>
            </a:r>
          </a:p>
        </p:txBody>
      </p:sp>
    </p:spTree>
    <p:extLst>
      <p:ext uri="{BB962C8B-B14F-4D97-AF65-F5344CB8AC3E}">
        <p14:creationId xmlns:p14="http://schemas.microsoft.com/office/powerpoint/2010/main" val="370186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B888A-9591-423D-8A73-736A85762F89}"/>
              </a:ext>
            </a:extLst>
          </p:cNvPr>
          <p:cNvSpPr>
            <a:spLocks noGrp="1"/>
          </p:cNvSpPr>
          <p:nvPr>
            <p:ph type="title"/>
          </p:nvPr>
        </p:nvSpPr>
        <p:spPr/>
        <p:txBody>
          <a:bodyPr/>
          <a:lstStyle/>
          <a:p>
            <a:r>
              <a:rPr lang="zh-CN" altLang="en-US" dirty="0"/>
              <a:t>用</a:t>
            </a:r>
            <a:r>
              <a:rPr lang="en-US" altLang="zh-CN" dirty="0"/>
              <a:t>C</a:t>
            </a:r>
            <a:r>
              <a:rPr lang="zh-CN" altLang="en-US" dirty="0"/>
              <a:t>语言开发 第</a:t>
            </a:r>
            <a:r>
              <a:rPr lang="en-US" altLang="zh-CN" dirty="0"/>
              <a:t>5.1</a:t>
            </a:r>
            <a:r>
              <a:rPr lang="zh-CN" altLang="en-US" dirty="0"/>
              <a:t>节</a:t>
            </a:r>
            <a:br>
              <a:rPr lang="en-US" altLang="zh-CN" dirty="0"/>
            </a:br>
            <a:r>
              <a:rPr lang="en-US" altLang="zh-CN" dirty="0"/>
              <a:t>——</a:t>
            </a:r>
            <a:r>
              <a:rPr lang="zh-CN" altLang="en-US" dirty="0"/>
              <a:t>用</a:t>
            </a:r>
            <a:r>
              <a:rPr lang="en-US" altLang="zh-CN" dirty="0"/>
              <a:t>GNU C</a:t>
            </a:r>
            <a:r>
              <a:rPr lang="zh-CN" altLang="en-US" dirty="0"/>
              <a:t>编译器包裹汇编代码</a:t>
            </a:r>
          </a:p>
        </p:txBody>
      </p:sp>
      <p:sp>
        <p:nvSpPr>
          <p:cNvPr id="3" name="内容占位符 2">
            <a:extLst>
              <a:ext uri="{FF2B5EF4-FFF2-40B4-BE49-F238E27FC236}">
                <a16:creationId xmlns:a16="http://schemas.microsoft.com/office/drawing/2014/main" id="{62AA5455-5A7B-4C68-A954-5B23902A0F27}"/>
              </a:ext>
            </a:extLst>
          </p:cNvPr>
          <p:cNvSpPr>
            <a:spLocks noGrp="1"/>
          </p:cNvSpPr>
          <p:nvPr>
            <p:ph idx="1"/>
          </p:nvPr>
        </p:nvSpPr>
        <p:spPr>
          <a:xfrm>
            <a:off x="838199" y="1825625"/>
            <a:ext cx="7288763" cy="4351338"/>
          </a:xfrm>
        </p:spPr>
        <p:txBody>
          <a:bodyPr>
            <a:normAutofit/>
          </a:bodyPr>
          <a:lstStyle/>
          <a:p>
            <a:r>
              <a:rPr lang="zh-CN" altLang="en-US" dirty="0"/>
              <a:t>内嵌汇编语句</a:t>
            </a:r>
            <a:r>
              <a:rPr lang="en-US" altLang="zh-CN" dirty="0" err="1"/>
              <a:t>asm</a:t>
            </a:r>
            <a:r>
              <a:rPr lang="en-US" altLang="zh-CN" dirty="0"/>
              <a:t>()</a:t>
            </a:r>
            <a:r>
              <a:rPr lang="zh-CN" altLang="en-US" dirty="0"/>
              <a:t>可以在</a:t>
            </a:r>
            <a:r>
              <a:rPr lang="en-US" altLang="zh-CN" dirty="0"/>
              <a:t>C</a:t>
            </a:r>
            <a:r>
              <a:rPr lang="zh-CN" altLang="en-US" dirty="0"/>
              <a:t>代码中嵌入汇编</a:t>
            </a:r>
            <a:endParaRPr lang="en-US" altLang="zh-CN" dirty="0"/>
          </a:p>
          <a:p>
            <a:pPr lvl="1"/>
            <a:r>
              <a:rPr lang="en-US" altLang="zh-CN" dirty="0" err="1"/>
              <a:t>asm</a:t>
            </a:r>
            <a:r>
              <a:rPr lang="en-US" altLang="zh-CN" dirty="0"/>
              <a:t>(“</a:t>
            </a:r>
            <a:r>
              <a:rPr lang="en-US" altLang="zh-CN" dirty="0" err="1"/>
              <a:t>Instuction</a:t>
            </a:r>
            <a:r>
              <a:rPr lang="en-US" altLang="zh-CN" dirty="0"/>
              <a:t> List” : “Output0”(var0) , “Output1”(var1) : “Input0”(var2) , “Input1”(var3) :</a:t>
            </a:r>
            <a:r>
              <a:rPr lang="zh-CN" altLang="en-US" dirty="0"/>
              <a:t>“</a:t>
            </a:r>
            <a:r>
              <a:rPr lang="en-US" altLang="zh-CN" dirty="0"/>
              <a:t>Modify</a:t>
            </a:r>
            <a:r>
              <a:rPr lang="zh-CN" altLang="en-US" dirty="0"/>
              <a:t>”</a:t>
            </a:r>
            <a:r>
              <a:rPr lang="en-US" altLang="zh-CN" dirty="0"/>
              <a:t>)</a:t>
            </a:r>
          </a:p>
          <a:p>
            <a:pPr lvl="1"/>
            <a:r>
              <a:rPr lang="en-US" altLang="zh-CN" dirty="0"/>
              <a:t>%0</a:t>
            </a:r>
            <a:r>
              <a:rPr lang="zh-CN" altLang="en-US" dirty="0"/>
              <a:t>、</a:t>
            </a:r>
            <a:r>
              <a:rPr lang="en-US" altLang="zh-CN" dirty="0"/>
              <a:t>%1</a:t>
            </a:r>
            <a:r>
              <a:rPr lang="zh-CN" altLang="en-US" dirty="0"/>
              <a:t>、</a:t>
            </a:r>
            <a:r>
              <a:rPr lang="en-US" altLang="zh-CN" dirty="0"/>
              <a:t>%2</a:t>
            </a:r>
            <a:r>
              <a:rPr lang="zh-CN" altLang="en-US" dirty="0"/>
              <a:t>是占位符</a:t>
            </a:r>
            <a:endParaRPr lang="en-US" altLang="zh-CN" dirty="0"/>
          </a:p>
          <a:p>
            <a:pPr lvl="2"/>
            <a:r>
              <a:rPr lang="zh-CN" altLang="en-US" dirty="0"/>
              <a:t>不同于</a:t>
            </a:r>
            <a:r>
              <a:rPr lang="en-US" altLang="zh-CN" dirty="0"/>
              <a:t>$0</a:t>
            </a:r>
            <a:r>
              <a:rPr lang="zh-CN" altLang="en-US" dirty="0"/>
              <a:t>、</a:t>
            </a:r>
            <a:r>
              <a:rPr lang="en-US" altLang="zh-CN" dirty="0"/>
              <a:t>$1</a:t>
            </a:r>
            <a:r>
              <a:rPr lang="zh-CN" altLang="en-US" dirty="0"/>
              <a:t>、</a:t>
            </a:r>
            <a:r>
              <a:rPr lang="en-US" altLang="zh-CN" dirty="0"/>
              <a:t>$2</a:t>
            </a:r>
          </a:p>
          <a:p>
            <a:pPr lvl="1"/>
            <a:r>
              <a:rPr lang="zh-CN" altLang="en-US" dirty="0"/>
              <a:t>“</a:t>
            </a:r>
            <a:r>
              <a:rPr lang="en-US" altLang="zh-CN" dirty="0"/>
              <a:t>=</a:t>
            </a:r>
            <a:r>
              <a:rPr lang="zh-CN" altLang="en-US" dirty="0"/>
              <a:t>”表示只写，无需保留之前的值</a:t>
            </a:r>
            <a:endParaRPr lang="en-US" altLang="zh-CN" dirty="0"/>
          </a:p>
          <a:p>
            <a:pPr lvl="1"/>
            <a:r>
              <a:rPr lang="zh-CN" altLang="en-US" dirty="0"/>
              <a:t>“</a:t>
            </a:r>
            <a:r>
              <a:rPr lang="en-US" altLang="zh-CN" dirty="0"/>
              <a:t>+</a:t>
            </a:r>
            <a:r>
              <a:rPr lang="zh-CN" altLang="en-US" dirty="0"/>
              <a:t>”表示读写，保留之前的值</a:t>
            </a:r>
            <a:endParaRPr lang="en-US" altLang="zh-CN" dirty="0"/>
          </a:p>
          <a:p>
            <a:pPr lvl="1"/>
            <a:r>
              <a:rPr lang="zh-CN" altLang="en-US" dirty="0"/>
              <a:t>更多细节参见</a:t>
            </a:r>
            <a:r>
              <a:rPr lang="en-US" altLang="zh-CN" dirty="0"/>
              <a:t>GCC</a:t>
            </a:r>
            <a:r>
              <a:rPr lang="zh-CN" altLang="en-US" dirty="0"/>
              <a:t>手册有关</a:t>
            </a:r>
            <a:r>
              <a:rPr lang="en-US" altLang="zh-CN" dirty="0"/>
              <a:t>MIPS</a:t>
            </a:r>
            <a:r>
              <a:rPr lang="zh-CN" altLang="en-US" dirty="0"/>
              <a:t>的部分</a:t>
            </a:r>
            <a:endParaRPr lang="en-US" altLang="zh-CN" dirty="0"/>
          </a:p>
          <a:p>
            <a:pPr lvl="1"/>
            <a:endParaRPr lang="zh-CN" altLang="en-US" dirty="0"/>
          </a:p>
        </p:txBody>
      </p:sp>
      <p:sp>
        <p:nvSpPr>
          <p:cNvPr id="4" name="文本框 3">
            <a:extLst>
              <a:ext uri="{FF2B5EF4-FFF2-40B4-BE49-F238E27FC236}">
                <a16:creationId xmlns:a16="http://schemas.microsoft.com/office/drawing/2014/main" id="{19DE2C88-8DE6-46F0-A748-CCC85D325ABD}"/>
              </a:ext>
            </a:extLst>
          </p:cNvPr>
          <p:cNvSpPr txBox="1"/>
          <p:nvPr/>
        </p:nvSpPr>
        <p:spPr>
          <a:xfrm>
            <a:off x="7809722" y="2847132"/>
            <a:ext cx="3937519" cy="2308324"/>
          </a:xfrm>
          <a:prstGeom prst="rect">
            <a:avLst/>
          </a:prstGeom>
          <a:noFill/>
        </p:spPr>
        <p:txBody>
          <a:bodyPr wrap="square" rtlCol="0">
            <a:spAutoFit/>
          </a:bodyPr>
          <a:lstStyle/>
          <a:p>
            <a:r>
              <a:rPr lang="en-US" altLang="zh-CN" dirty="0"/>
              <a:t>static int __inline__ </a:t>
            </a:r>
            <a:r>
              <a:rPr lang="en-US" altLang="zh-CN" dirty="0" err="1"/>
              <a:t>mymul</a:t>
            </a:r>
            <a:r>
              <a:rPr lang="en-US" altLang="zh-CN" dirty="0"/>
              <a:t>(int </a:t>
            </a:r>
            <a:r>
              <a:rPr lang="en-US" altLang="zh-CN" dirty="0" err="1"/>
              <a:t>a,int</a:t>
            </a:r>
            <a:r>
              <a:rPr lang="en-US" altLang="zh-CN" dirty="0"/>
              <a:t> b)</a:t>
            </a:r>
          </a:p>
          <a:p>
            <a:r>
              <a:rPr lang="en-US" altLang="zh-CN" dirty="0"/>
              <a:t>{</a:t>
            </a:r>
          </a:p>
          <a:p>
            <a:r>
              <a:rPr lang="en-US" altLang="zh-CN" dirty="0"/>
              <a:t>    int p;</a:t>
            </a:r>
          </a:p>
          <a:p>
            <a:r>
              <a:rPr lang="en-US" altLang="zh-CN" dirty="0"/>
              <a:t>    </a:t>
            </a:r>
            <a:r>
              <a:rPr lang="en-US" altLang="zh-CN" dirty="0" err="1"/>
              <a:t>asm</a:t>
            </a:r>
            <a:r>
              <a:rPr lang="en-US" altLang="zh-CN" dirty="0"/>
              <a:t>(“</a:t>
            </a:r>
            <a:r>
              <a:rPr lang="en-US" altLang="zh-CN" dirty="0" err="1"/>
              <a:t>mul</a:t>
            </a:r>
            <a:r>
              <a:rPr lang="en-US" altLang="zh-CN" dirty="0"/>
              <a:t> %0,%1,%2”</a:t>
            </a:r>
          </a:p>
          <a:p>
            <a:r>
              <a:rPr lang="en-US" altLang="zh-CN" dirty="0"/>
              <a:t>    :”=r”(p)</a:t>
            </a:r>
          </a:p>
          <a:p>
            <a:r>
              <a:rPr lang="en-US" altLang="zh-CN" dirty="0"/>
              <a:t>    :”r”(a),”r”(b));</a:t>
            </a:r>
          </a:p>
          <a:p>
            <a:r>
              <a:rPr lang="en-US" altLang="zh-CN" dirty="0"/>
              <a:t>    return p;</a:t>
            </a:r>
            <a:br>
              <a:rPr lang="en-US" altLang="zh-CN" dirty="0"/>
            </a:br>
            <a:r>
              <a:rPr lang="en-US" altLang="zh-CN" dirty="0"/>
              <a:t>}</a:t>
            </a:r>
            <a:endParaRPr lang="zh-CN" altLang="en-US" dirty="0"/>
          </a:p>
        </p:txBody>
      </p:sp>
    </p:spTree>
    <p:extLst>
      <p:ext uri="{BB962C8B-B14F-4D97-AF65-F5344CB8AC3E}">
        <p14:creationId xmlns:p14="http://schemas.microsoft.com/office/powerpoint/2010/main" val="882099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475B0-5FB1-4DAB-BA24-B7137109CA7B}"/>
              </a:ext>
            </a:extLst>
          </p:cNvPr>
          <p:cNvSpPr>
            <a:spLocks noGrp="1"/>
          </p:cNvSpPr>
          <p:nvPr>
            <p:ph type="title"/>
          </p:nvPr>
        </p:nvSpPr>
        <p:spPr/>
        <p:txBody>
          <a:bodyPr/>
          <a:lstStyle/>
          <a:p>
            <a:r>
              <a:rPr lang="zh-CN" altLang="en-US" dirty="0"/>
              <a:t>用</a:t>
            </a:r>
            <a:r>
              <a:rPr lang="en-US" altLang="zh-CN" dirty="0"/>
              <a:t>C</a:t>
            </a:r>
            <a:r>
              <a:rPr lang="zh-CN" altLang="en-US" dirty="0"/>
              <a:t>语言开发 第</a:t>
            </a:r>
            <a:r>
              <a:rPr lang="en-US" altLang="zh-CN" dirty="0"/>
              <a:t>5.2</a:t>
            </a:r>
            <a:r>
              <a:rPr lang="zh-CN" altLang="en-US" dirty="0"/>
              <a:t>节</a:t>
            </a:r>
            <a:br>
              <a:rPr lang="en-US" altLang="zh-CN" dirty="0"/>
            </a:br>
            <a:r>
              <a:rPr lang="en-US" altLang="zh-CN" dirty="0"/>
              <a:t>——</a:t>
            </a:r>
            <a:r>
              <a:rPr lang="zh-CN" altLang="en-US" dirty="0"/>
              <a:t>存储器映射的</a:t>
            </a:r>
            <a:r>
              <a:rPr lang="en-US" altLang="zh-CN" dirty="0"/>
              <a:t>I/O</a:t>
            </a:r>
            <a:r>
              <a:rPr lang="zh-CN" altLang="en-US" dirty="0"/>
              <a:t>寄存器和“</a:t>
            </a:r>
            <a:r>
              <a:rPr lang="en-US" altLang="zh-CN" dirty="0"/>
              <a:t>volatile</a:t>
            </a:r>
            <a:r>
              <a:rPr lang="zh-CN" altLang="en-US" dirty="0"/>
              <a:t>”</a:t>
            </a:r>
          </a:p>
        </p:txBody>
      </p:sp>
      <p:sp>
        <p:nvSpPr>
          <p:cNvPr id="3" name="内容占位符 2">
            <a:extLst>
              <a:ext uri="{FF2B5EF4-FFF2-40B4-BE49-F238E27FC236}">
                <a16:creationId xmlns:a16="http://schemas.microsoft.com/office/drawing/2014/main" id="{D9271E39-3BFB-45A4-8343-5DD919280618}"/>
              </a:ext>
            </a:extLst>
          </p:cNvPr>
          <p:cNvSpPr>
            <a:spLocks noGrp="1"/>
          </p:cNvSpPr>
          <p:nvPr>
            <p:ph idx="1"/>
          </p:nvPr>
        </p:nvSpPr>
        <p:spPr/>
        <p:txBody>
          <a:bodyPr/>
          <a:lstStyle/>
          <a:p>
            <a:r>
              <a:rPr lang="zh-CN" altLang="en-US" dirty="0"/>
              <a:t>用</a:t>
            </a:r>
            <a:r>
              <a:rPr lang="en-US" altLang="zh-CN" dirty="0"/>
              <a:t>C</a:t>
            </a:r>
            <a:r>
              <a:rPr lang="zh-CN" altLang="en-US" dirty="0"/>
              <a:t>写访问</a:t>
            </a:r>
            <a:r>
              <a:rPr lang="en-US" altLang="zh-CN" dirty="0"/>
              <a:t>IO</a:t>
            </a:r>
            <a:r>
              <a:rPr lang="zh-CN" altLang="en-US" dirty="0"/>
              <a:t>寄存器的代码</a:t>
            </a:r>
            <a:endParaRPr lang="en-US" altLang="zh-CN" dirty="0"/>
          </a:p>
          <a:p>
            <a:pPr lvl="1"/>
            <a:r>
              <a:rPr lang="zh-CN" altLang="en-US" dirty="0"/>
              <a:t>串口</a:t>
            </a:r>
            <a:endParaRPr lang="en-US" altLang="zh-CN" dirty="0"/>
          </a:p>
          <a:p>
            <a:endParaRPr lang="zh-CN" altLang="en-US" dirty="0"/>
          </a:p>
        </p:txBody>
      </p:sp>
      <p:sp>
        <p:nvSpPr>
          <p:cNvPr id="4" name="文本框 3">
            <a:extLst>
              <a:ext uri="{FF2B5EF4-FFF2-40B4-BE49-F238E27FC236}">
                <a16:creationId xmlns:a16="http://schemas.microsoft.com/office/drawing/2014/main" id="{9DD022DF-CD6B-4D94-B477-B09EC59C3EBB}"/>
              </a:ext>
            </a:extLst>
          </p:cNvPr>
          <p:cNvSpPr txBox="1"/>
          <p:nvPr/>
        </p:nvSpPr>
        <p:spPr>
          <a:xfrm>
            <a:off x="2621902" y="2249763"/>
            <a:ext cx="8406882" cy="923330"/>
          </a:xfrm>
          <a:prstGeom prst="rect">
            <a:avLst/>
          </a:prstGeom>
          <a:noFill/>
        </p:spPr>
        <p:txBody>
          <a:bodyPr wrap="square" rtlCol="0">
            <a:spAutoFit/>
          </a:bodyPr>
          <a:lstStyle/>
          <a:p>
            <a:r>
              <a:rPr lang="en-US" altLang="zh-CN" dirty="0"/>
              <a:t>unsigned char *</a:t>
            </a:r>
            <a:r>
              <a:rPr lang="en-US" altLang="zh-CN" dirty="0" err="1"/>
              <a:t>usart_sr</a:t>
            </a:r>
            <a:r>
              <a:rPr lang="en-US" altLang="zh-CN" dirty="0"/>
              <a:t> = (unsigned char*)0xBFF00000;</a:t>
            </a:r>
          </a:p>
          <a:p>
            <a:r>
              <a:rPr lang="en-US" altLang="zh-CN" dirty="0"/>
              <a:t>unsigned char *</a:t>
            </a:r>
            <a:r>
              <a:rPr lang="en-US" altLang="zh-CN" dirty="0" err="1"/>
              <a:t>usart_data</a:t>
            </a:r>
            <a:r>
              <a:rPr lang="en-US" altLang="zh-CN" dirty="0"/>
              <a:t> = (unsigned char*)0xBFF20000;</a:t>
            </a:r>
          </a:p>
          <a:p>
            <a:r>
              <a:rPr lang="en-US" altLang="zh-CN" dirty="0"/>
              <a:t>#define TX_RDY 0x40</a:t>
            </a:r>
            <a:endParaRPr lang="zh-CN" altLang="en-US" dirty="0"/>
          </a:p>
        </p:txBody>
      </p:sp>
      <p:sp>
        <p:nvSpPr>
          <p:cNvPr id="5" name="文本框 4">
            <a:extLst>
              <a:ext uri="{FF2B5EF4-FFF2-40B4-BE49-F238E27FC236}">
                <a16:creationId xmlns:a16="http://schemas.microsoft.com/office/drawing/2014/main" id="{6C0CFAB5-1323-420B-8914-6399006902DA}"/>
              </a:ext>
            </a:extLst>
          </p:cNvPr>
          <p:cNvSpPr txBox="1"/>
          <p:nvPr/>
        </p:nvSpPr>
        <p:spPr>
          <a:xfrm>
            <a:off x="2621902" y="3262630"/>
            <a:ext cx="3676261" cy="1477328"/>
          </a:xfrm>
          <a:prstGeom prst="rect">
            <a:avLst/>
          </a:prstGeom>
          <a:noFill/>
        </p:spPr>
        <p:txBody>
          <a:bodyPr wrap="square" rtlCol="0">
            <a:spAutoFit/>
          </a:bodyPr>
          <a:lstStyle/>
          <a:p>
            <a:r>
              <a:rPr lang="en-US" altLang="zh-CN" dirty="0"/>
              <a:t>void </a:t>
            </a:r>
            <a:r>
              <a:rPr lang="en-US" altLang="zh-CN" dirty="0" err="1"/>
              <a:t>putc</a:t>
            </a:r>
            <a:r>
              <a:rPr lang="en-US" altLang="zh-CN" dirty="0"/>
              <a:t>(char </a:t>
            </a:r>
            <a:r>
              <a:rPr lang="en-US" altLang="zh-CN" dirty="0" err="1"/>
              <a:t>ch</a:t>
            </a:r>
            <a:r>
              <a:rPr lang="en-US" altLang="zh-CN" dirty="0"/>
              <a:t>)</a:t>
            </a:r>
          </a:p>
          <a:p>
            <a:r>
              <a:rPr lang="en-US" altLang="zh-CN" dirty="0"/>
              <a:t>{</a:t>
            </a:r>
          </a:p>
          <a:p>
            <a:r>
              <a:rPr lang="en-US" altLang="zh-CN" dirty="0"/>
              <a:t>    while((*</a:t>
            </a:r>
            <a:r>
              <a:rPr lang="en-US" altLang="zh-CN" dirty="0" err="1"/>
              <a:t>usart_sr&amp;TX_RDY</a:t>
            </a:r>
            <a:r>
              <a:rPr lang="en-US" altLang="zh-CN" dirty="0"/>
              <a:t>)==0);</a:t>
            </a:r>
          </a:p>
          <a:p>
            <a:r>
              <a:rPr lang="en-US" altLang="zh-CN" dirty="0"/>
              <a:t>    *</a:t>
            </a:r>
            <a:r>
              <a:rPr lang="en-US" altLang="zh-CN" dirty="0" err="1"/>
              <a:t>usart</a:t>
            </a:r>
            <a:r>
              <a:rPr lang="en-US" altLang="zh-CN" dirty="0"/>
              <a:t> = </a:t>
            </a:r>
            <a:r>
              <a:rPr lang="en-US" altLang="zh-CN" dirty="0" err="1"/>
              <a:t>ch</a:t>
            </a:r>
            <a:r>
              <a:rPr lang="en-US" altLang="zh-CN" dirty="0"/>
              <a:t>;</a:t>
            </a:r>
            <a:br>
              <a:rPr lang="en-US" altLang="zh-CN" dirty="0"/>
            </a:br>
            <a:r>
              <a:rPr lang="en-US" altLang="zh-CN" dirty="0"/>
              <a:t>}</a:t>
            </a:r>
            <a:endParaRPr lang="zh-CN" altLang="en-US" dirty="0"/>
          </a:p>
        </p:txBody>
      </p:sp>
      <p:sp>
        <p:nvSpPr>
          <p:cNvPr id="6" name="文本框 5">
            <a:extLst>
              <a:ext uri="{FF2B5EF4-FFF2-40B4-BE49-F238E27FC236}">
                <a16:creationId xmlns:a16="http://schemas.microsoft.com/office/drawing/2014/main" id="{37C9E598-7E55-4C62-BD6E-F19959606E0A}"/>
              </a:ext>
            </a:extLst>
          </p:cNvPr>
          <p:cNvSpPr txBox="1"/>
          <p:nvPr/>
        </p:nvSpPr>
        <p:spPr>
          <a:xfrm>
            <a:off x="6825343" y="3262637"/>
            <a:ext cx="4632649" cy="1754326"/>
          </a:xfrm>
          <a:prstGeom prst="rect">
            <a:avLst/>
          </a:prstGeom>
          <a:noFill/>
        </p:spPr>
        <p:txBody>
          <a:bodyPr wrap="square" rtlCol="0">
            <a:spAutoFit/>
          </a:bodyPr>
          <a:lstStyle/>
          <a:p>
            <a:r>
              <a:rPr lang="en-US" altLang="zh-CN" dirty="0"/>
              <a:t>void </a:t>
            </a:r>
            <a:r>
              <a:rPr lang="en-US" altLang="zh-CN" dirty="0" err="1"/>
              <a:t>putc</a:t>
            </a:r>
            <a:r>
              <a:rPr lang="en-US" altLang="zh-CN" dirty="0"/>
              <a:t>(char </a:t>
            </a:r>
            <a:r>
              <a:rPr lang="en-US" altLang="zh-CN" dirty="0" err="1"/>
              <a:t>ch</a:t>
            </a:r>
            <a:r>
              <a:rPr lang="en-US" altLang="zh-CN" dirty="0"/>
              <a:t>)</a:t>
            </a:r>
          </a:p>
          <a:p>
            <a:r>
              <a:rPr lang="en-US" altLang="zh-CN" dirty="0"/>
              <a:t>{</a:t>
            </a:r>
          </a:p>
          <a:p>
            <a:r>
              <a:rPr lang="en-US" altLang="zh-CN" dirty="0"/>
              <a:t>    unsigned char </a:t>
            </a:r>
            <a:r>
              <a:rPr lang="en-US" altLang="zh-CN" dirty="0" err="1"/>
              <a:t>tmp</a:t>
            </a:r>
            <a:r>
              <a:rPr lang="en-US" altLang="zh-CN" dirty="0"/>
              <a:t> = *</a:t>
            </a:r>
            <a:r>
              <a:rPr lang="en-US" altLang="zh-CN" dirty="0" err="1"/>
              <a:t>usart_sr&amp;TX_RDY</a:t>
            </a:r>
            <a:r>
              <a:rPr lang="en-US" altLang="zh-CN" dirty="0"/>
              <a:t>;</a:t>
            </a:r>
          </a:p>
          <a:p>
            <a:r>
              <a:rPr lang="en-US" altLang="zh-CN" dirty="0"/>
              <a:t>    while(</a:t>
            </a:r>
            <a:r>
              <a:rPr lang="en-US" altLang="zh-CN" dirty="0" err="1"/>
              <a:t>tmp</a:t>
            </a:r>
            <a:r>
              <a:rPr lang="en-US" altLang="zh-CN" dirty="0"/>
              <a:t>==0);</a:t>
            </a:r>
          </a:p>
          <a:p>
            <a:r>
              <a:rPr lang="en-US" altLang="zh-CN" dirty="0"/>
              <a:t>    *</a:t>
            </a:r>
            <a:r>
              <a:rPr lang="en-US" altLang="zh-CN" dirty="0" err="1"/>
              <a:t>usart</a:t>
            </a:r>
            <a:r>
              <a:rPr lang="en-US" altLang="zh-CN" dirty="0"/>
              <a:t> = </a:t>
            </a:r>
            <a:r>
              <a:rPr lang="en-US" altLang="zh-CN" dirty="0" err="1"/>
              <a:t>ch</a:t>
            </a:r>
            <a:r>
              <a:rPr lang="en-US" altLang="zh-CN" dirty="0"/>
              <a:t>;</a:t>
            </a:r>
            <a:br>
              <a:rPr lang="en-US" altLang="zh-CN" dirty="0"/>
            </a:br>
            <a:r>
              <a:rPr lang="en-US" altLang="zh-CN" dirty="0"/>
              <a:t>}</a:t>
            </a:r>
            <a:endParaRPr lang="zh-CN" altLang="en-US" dirty="0"/>
          </a:p>
        </p:txBody>
      </p:sp>
      <p:cxnSp>
        <p:nvCxnSpPr>
          <p:cNvPr id="11" name="连接符: 肘形 10">
            <a:extLst>
              <a:ext uri="{FF2B5EF4-FFF2-40B4-BE49-F238E27FC236}">
                <a16:creationId xmlns:a16="http://schemas.microsoft.com/office/drawing/2014/main" id="{633F4EEE-A9C0-4350-82A4-8DB6722EBC12}"/>
              </a:ext>
            </a:extLst>
          </p:cNvPr>
          <p:cNvCxnSpPr>
            <a:stCxn id="5" idx="2"/>
            <a:endCxn id="6" idx="2"/>
          </p:cNvCxnSpPr>
          <p:nvPr/>
        </p:nvCxnSpPr>
        <p:spPr>
          <a:xfrm rot="16200000" flipH="1">
            <a:off x="6662348" y="2537642"/>
            <a:ext cx="277005" cy="4681635"/>
          </a:xfrm>
          <a:prstGeom prst="bentConnector3">
            <a:avLst>
              <a:gd name="adj1" fmla="val 182526"/>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48D696A-08E2-45C8-9304-D46D710FFD5E}"/>
              </a:ext>
            </a:extLst>
          </p:cNvPr>
          <p:cNvSpPr txBox="1"/>
          <p:nvPr/>
        </p:nvSpPr>
        <p:spPr>
          <a:xfrm>
            <a:off x="8902960" y="3257551"/>
            <a:ext cx="2125824" cy="369332"/>
          </a:xfrm>
          <a:prstGeom prst="rect">
            <a:avLst/>
          </a:prstGeom>
          <a:noFill/>
        </p:spPr>
        <p:txBody>
          <a:bodyPr wrap="square" rtlCol="0">
            <a:spAutoFit/>
          </a:bodyPr>
          <a:lstStyle/>
          <a:p>
            <a:r>
              <a:rPr lang="zh-CN" altLang="en-US" dirty="0"/>
              <a:t>错误的编译器优化</a:t>
            </a:r>
          </a:p>
        </p:txBody>
      </p:sp>
    </p:spTree>
    <p:extLst>
      <p:ext uri="{BB962C8B-B14F-4D97-AF65-F5344CB8AC3E}">
        <p14:creationId xmlns:p14="http://schemas.microsoft.com/office/powerpoint/2010/main" val="64455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18326-C503-4559-9717-3424DB26C6EC}"/>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应用程序的底层软件</a:t>
            </a:r>
          </a:p>
        </p:txBody>
      </p:sp>
      <p:sp>
        <p:nvSpPr>
          <p:cNvPr id="3" name="内容占位符 2">
            <a:extLst>
              <a:ext uri="{FF2B5EF4-FFF2-40B4-BE49-F238E27FC236}">
                <a16:creationId xmlns:a16="http://schemas.microsoft.com/office/drawing/2014/main" id="{50602631-B576-4E71-9693-0732687F6618}"/>
              </a:ext>
            </a:extLst>
          </p:cNvPr>
          <p:cNvSpPr>
            <a:spLocks noGrp="1"/>
          </p:cNvSpPr>
          <p:nvPr>
            <p:ph idx="1"/>
          </p:nvPr>
        </p:nvSpPr>
        <p:spPr/>
        <p:txBody>
          <a:bodyPr>
            <a:normAutofit lnSpcReduction="10000"/>
          </a:bodyPr>
          <a:lstStyle/>
          <a:p>
            <a:r>
              <a:rPr lang="zh-CN" altLang="en-US" dirty="0"/>
              <a:t>常见问题一览</a:t>
            </a:r>
            <a:endParaRPr lang="en-US" altLang="zh-CN" dirty="0"/>
          </a:p>
          <a:p>
            <a:pPr lvl="1"/>
            <a:r>
              <a:rPr lang="zh-CN" altLang="en-US" dirty="0"/>
              <a:t>尾端</a:t>
            </a:r>
            <a:endParaRPr lang="en-US" altLang="zh-CN" dirty="0"/>
          </a:p>
          <a:p>
            <a:pPr lvl="1"/>
            <a:r>
              <a:rPr lang="zh-CN" altLang="en-US" dirty="0"/>
              <a:t>内存中数据的布局和对齐方式</a:t>
            </a:r>
            <a:endParaRPr lang="en-US" altLang="zh-CN" dirty="0"/>
          </a:p>
          <a:p>
            <a:pPr lvl="1"/>
            <a:r>
              <a:rPr lang="zh-CN" altLang="en-US" dirty="0"/>
              <a:t>直接管理高速缓存的需要</a:t>
            </a:r>
            <a:endParaRPr lang="en-US" altLang="zh-CN" dirty="0"/>
          </a:p>
          <a:p>
            <a:pPr lvl="1"/>
            <a:r>
              <a:rPr lang="zh-CN" altLang="en-US" dirty="0"/>
              <a:t>存储器的访问顺序和重新排序</a:t>
            </a:r>
            <a:endParaRPr lang="en-US" altLang="zh-CN" dirty="0"/>
          </a:p>
          <a:p>
            <a:pPr lvl="2"/>
            <a:r>
              <a:rPr lang="zh-CN" altLang="en-US" dirty="0"/>
              <a:t>系统中可能存在多个子系统</a:t>
            </a:r>
            <a:endParaRPr lang="en-US" altLang="zh-CN" dirty="0"/>
          </a:p>
          <a:p>
            <a:pPr lvl="2"/>
            <a:r>
              <a:rPr lang="zh-CN" altLang="en-US" dirty="0"/>
              <a:t>可能被分为多个数据流，不能保证到达终点的顺序和最初的发送顺序一致</a:t>
            </a:r>
            <a:endParaRPr lang="en-US" altLang="zh-CN" dirty="0"/>
          </a:p>
          <a:p>
            <a:pPr lvl="1"/>
            <a:r>
              <a:rPr lang="zh-CN" altLang="en-US" dirty="0"/>
              <a:t>用</a:t>
            </a:r>
            <a:r>
              <a:rPr lang="en-US" altLang="zh-CN" dirty="0"/>
              <a:t>C</a:t>
            </a:r>
            <a:r>
              <a:rPr lang="zh-CN" altLang="en-US" dirty="0"/>
              <a:t>语言书写程序</a:t>
            </a:r>
            <a:endParaRPr lang="en-US" altLang="zh-CN" dirty="0"/>
          </a:p>
          <a:p>
            <a:pPr lvl="2"/>
            <a:r>
              <a:rPr lang="zh-CN" altLang="en-US" dirty="0"/>
              <a:t>一个机会</a:t>
            </a:r>
            <a:endParaRPr lang="en-US" altLang="zh-CN" dirty="0"/>
          </a:p>
          <a:p>
            <a:pPr lvl="2"/>
            <a:r>
              <a:rPr lang="zh-CN" altLang="en-US" dirty="0"/>
              <a:t>内嵌汇编</a:t>
            </a:r>
            <a:endParaRPr lang="en-US" altLang="zh-CN" dirty="0"/>
          </a:p>
          <a:p>
            <a:pPr lvl="2"/>
            <a:r>
              <a:rPr lang="zh-CN" altLang="en-US" dirty="0"/>
              <a:t>存储器地址映射的寄存器</a:t>
            </a:r>
            <a:endParaRPr lang="en-US" altLang="zh-CN" dirty="0"/>
          </a:p>
          <a:p>
            <a:pPr lvl="2"/>
            <a:r>
              <a:rPr lang="zh-CN" altLang="en-US" dirty="0"/>
              <a:t>使用</a:t>
            </a:r>
            <a:r>
              <a:rPr lang="en-US" altLang="zh-CN" dirty="0"/>
              <a:t>MIPS</a:t>
            </a:r>
            <a:r>
              <a:rPr lang="zh-CN" altLang="en-US" dirty="0"/>
              <a:t>时可能遇到的杂七杂八的陷阱。</a:t>
            </a:r>
            <a:endParaRPr lang="en-US" altLang="zh-CN" dirty="0"/>
          </a:p>
        </p:txBody>
      </p:sp>
    </p:spTree>
    <p:extLst>
      <p:ext uri="{BB962C8B-B14F-4D97-AF65-F5344CB8AC3E}">
        <p14:creationId xmlns:p14="http://schemas.microsoft.com/office/powerpoint/2010/main" val="783112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475B0-5FB1-4DAB-BA24-B7137109CA7B}"/>
              </a:ext>
            </a:extLst>
          </p:cNvPr>
          <p:cNvSpPr>
            <a:spLocks noGrp="1"/>
          </p:cNvSpPr>
          <p:nvPr>
            <p:ph type="title"/>
          </p:nvPr>
        </p:nvSpPr>
        <p:spPr/>
        <p:txBody>
          <a:bodyPr/>
          <a:lstStyle/>
          <a:p>
            <a:r>
              <a:rPr lang="zh-CN" altLang="en-US" dirty="0"/>
              <a:t>用</a:t>
            </a:r>
            <a:r>
              <a:rPr lang="en-US" altLang="zh-CN" dirty="0"/>
              <a:t>C</a:t>
            </a:r>
            <a:r>
              <a:rPr lang="zh-CN" altLang="en-US" dirty="0"/>
              <a:t>语言开发 第</a:t>
            </a:r>
            <a:r>
              <a:rPr lang="en-US" altLang="zh-CN" dirty="0"/>
              <a:t>5.2</a:t>
            </a:r>
            <a:r>
              <a:rPr lang="zh-CN" altLang="en-US" dirty="0"/>
              <a:t>节</a:t>
            </a:r>
            <a:br>
              <a:rPr lang="en-US" altLang="zh-CN" dirty="0"/>
            </a:br>
            <a:r>
              <a:rPr lang="en-US" altLang="zh-CN" dirty="0"/>
              <a:t>——</a:t>
            </a:r>
            <a:r>
              <a:rPr lang="zh-CN" altLang="en-US" dirty="0"/>
              <a:t>存储器映射的</a:t>
            </a:r>
            <a:r>
              <a:rPr lang="en-US" altLang="zh-CN" dirty="0"/>
              <a:t>I/O</a:t>
            </a:r>
            <a:r>
              <a:rPr lang="zh-CN" altLang="en-US" dirty="0"/>
              <a:t>寄存器和“</a:t>
            </a:r>
            <a:r>
              <a:rPr lang="en-US" altLang="zh-CN" dirty="0"/>
              <a:t>volatile</a:t>
            </a:r>
            <a:r>
              <a:rPr lang="zh-CN" altLang="en-US" dirty="0"/>
              <a:t>”</a:t>
            </a:r>
          </a:p>
        </p:txBody>
      </p:sp>
      <p:sp>
        <p:nvSpPr>
          <p:cNvPr id="3" name="内容占位符 2">
            <a:extLst>
              <a:ext uri="{FF2B5EF4-FFF2-40B4-BE49-F238E27FC236}">
                <a16:creationId xmlns:a16="http://schemas.microsoft.com/office/drawing/2014/main" id="{D9271E39-3BFB-45A4-8343-5DD919280618}"/>
              </a:ext>
            </a:extLst>
          </p:cNvPr>
          <p:cNvSpPr>
            <a:spLocks noGrp="1"/>
          </p:cNvSpPr>
          <p:nvPr>
            <p:ph idx="1"/>
          </p:nvPr>
        </p:nvSpPr>
        <p:spPr>
          <a:xfrm>
            <a:off x="838200" y="1825625"/>
            <a:ext cx="4060371" cy="4351338"/>
          </a:xfrm>
        </p:spPr>
        <p:txBody>
          <a:bodyPr/>
          <a:lstStyle/>
          <a:p>
            <a:r>
              <a:rPr lang="zh-CN" altLang="en-US" dirty="0"/>
              <a:t>用</a:t>
            </a:r>
            <a:r>
              <a:rPr lang="en-US" altLang="zh-CN" dirty="0"/>
              <a:t>C</a:t>
            </a:r>
            <a:r>
              <a:rPr lang="zh-CN" altLang="en-US" dirty="0"/>
              <a:t>写访问</a:t>
            </a:r>
            <a:r>
              <a:rPr lang="en-US" altLang="zh-CN" dirty="0"/>
              <a:t>IO</a:t>
            </a:r>
            <a:r>
              <a:rPr lang="zh-CN" altLang="en-US" dirty="0"/>
              <a:t>寄存器的代码</a:t>
            </a:r>
            <a:endParaRPr lang="en-US" altLang="zh-CN" dirty="0"/>
          </a:p>
          <a:p>
            <a:pPr lvl="1"/>
            <a:r>
              <a:rPr lang="zh-CN" altLang="en-US" dirty="0"/>
              <a:t>需要将可能受到外部修改的变量声明为</a:t>
            </a:r>
            <a:r>
              <a:rPr lang="en-US" altLang="zh-CN" dirty="0"/>
              <a:t>volatile</a:t>
            </a:r>
            <a:r>
              <a:rPr lang="zh-CN" altLang="en-US" dirty="0"/>
              <a:t>属性的</a:t>
            </a:r>
            <a:endParaRPr lang="en-US" altLang="zh-CN" dirty="0"/>
          </a:p>
          <a:p>
            <a:pPr lvl="1"/>
            <a:endParaRPr lang="en-US" altLang="zh-CN" dirty="0"/>
          </a:p>
          <a:p>
            <a:endParaRPr lang="zh-CN" altLang="en-US" dirty="0"/>
          </a:p>
        </p:txBody>
      </p:sp>
      <p:sp>
        <p:nvSpPr>
          <p:cNvPr id="5" name="文本框 4">
            <a:extLst>
              <a:ext uri="{FF2B5EF4-FFF2-40B4-BE49-F238E27FC236}">
                <a16:creationId xmlns:a16="http://schemas.microsoft.com/office/drawing/2014/main" id="{6C0CFAB5-1323-420B-8914-6399006902DA}"/>
              </a:ext>
            </a:extLst>
          </p:cNvPr>
          <p:cNvSpPr txBox="1"/>
          <p:nvPr/>
        </p:nvSpPr>
        <p:spPr>
          <a:xfrm>
            <a:off x="4898571" y="3397567"/>
            <a:ext cx="5635690" cy="1477328"/>
          </a:xfrm>
          <a:prstGeom prst="rect">
            <a:avLst/>
          </a:prstGeom>
          <a:noFill/>
        </p:spPr>
        <p:txBody>
          <a:bodyPr wrap="square" rtlCol="0">
            <a:spAutoFit/>
          </a:bodyPr>
          <a:lstStyle/>
          <a:p>
            <a:r>
              <a:rPr lang="en-US" altLang="zh-CN" dirty="0"/>
              <a:t>void </a:t>
            </a:r>
            <a:r>
              <a:rPr lang="en-US" altLang="zh-CN" dirty="0" err="1"/>
              <a:t>putc</a:t>
            </a:r>
            <a:r>
              <a:rPr lang="en-US" altLang="zh-CN" dirty="0"/>
              <a:t>(char </a:t>
            </a:r>
            <a:r>
              <a:rPr lang="en-US" altLang="zh-CN" dirty="0" err="1"/>
              <a:t>ch</a:t>
            </a:r>
            <a:r>
              <a:rPr lang="en-US" altLang="zh-CN" dirty="0"/>
              <a:t>)</a:t>
            </a:r>
          </a:p>
          <a:p>
            <a:r>
              <a:rPr lang="en-US" altLang="zh-CN" dirty="0"/>
              <a:t>{</a:t>
            </a:r>
          </a:p>
          <a:p>
            <a:r>
              <a:rPr lang="en-US" altLang="zh-CN" dirty="0"/>
              <a:t>    while((*</a:t>
            </a:r>
            <a:r>
              <a:rPr lang="en-US" altLang="zh-CN" dirty="0" err="1"/>
              <a:t>usart_sr&amp;TX_RDY</a:t>
            </a:r>
            <a:r>
              <a:rPr lang="en-US" altLang="zh-CN" dirty="0"/>
              <a:t>)==0);</a:t>
            </a:r>
          </a:p>
          <a:p>
            <a:r>
              <a:rPr lang="en-US" altLang="zh-CN" dirty="0"/>
              <a:t>    *</a:t>
            </a:r>
            <a:r>
              <a:rPr lang="en-US" altLang="zh-CN" dirty="0" err="1"/>
              <a:t>usart</a:t>
            </a:r>
            <a:r>
              <a:rPr lang="en-US" altLang="zh-CN" dirty="0"/>
              <a:t> = </a:t>
            </a:r>
            <a:r>
              <a:rPr lang="en-US" altLang="zh-CN" dirty="0" err="1"/>
              <a:t>ch</a:t>
            </a:r>
            <a:r>
              <a:rPr lang="en-US" altLang="zh-CN" dirty="0"/>
              <a:t>;</a:t>
            </a:r>
            <a:br>
              <a:rPr lang="en-US" altLang="zh-CN" dirty="0"/>
            </a:br>
            <a:r>
              <a:rPr lang="en-US" altLang="zh-CN" dirty="0"/>
              <a:t>}</a:t>
            </a:r>
            <a:endParaRPr lang="zh-CN" altLang="en-US" dirty="0"/>
          </a:p>
        </p:txBody>
      </p:sp>
      <p:sp>
        <p:nvSpPr>
          <p:cNvPr id="7" name="文本框 6">
            <a:extLst>
              <a:ext uri="{FF2B5EF4-FFF2-40B4-BE49-F238E27FC236}">
                <a16:creationId xmlns:a16="http://schemas.microsoft.com/office/drawing/2014/main" id="{9893A17F-AC4A-4C56-B65B-C365F84F61A3}"/>
              </a:ext>
            </a:extLst>
          </p:cNvPr>
          <p:cNvSpPr txBox="1"/>
          <p:nvPr/>
        </p:nvSpPr>
        <p:spPr>
          <a:xfrm>
            <a:off x="4898571" y="2339300"/>
            <a:ext cx="6755364" cy="923330"/>
          </a:xfrm>
          <a:prstGeom prst="rect">
            <a:avLst/>
          </a:prstGeom>
          <a:noFill/>
        </p:spPr>
        <p:txBody>
          <a:bodyPr wrap="square" rtlCol="0">
            <a:spAutoFit/>
          </a:bodyPr>
          <a:lstStyle/>
          <a:p>
            <a:r>
              <a:rPr lang="en-US" altLang="zh-CN" dirty="0"/>
              <a:t>volatile unsigned char *</a:t>
            </a:r>
            <a:r>
              <a:rPr lang="en-US" altLang="zh-CN" dirty="0" err="1"/>
              <a:t>usart_sr</a:t>
            </a:r>
            <a:r>
              <a:rPr lang="en-US" altLang="zh-CN" dirty="0"/>
              <a:t> = (unsigned char*)0xBFF00000;</a:t>
            </a:r>
          </a:p>
          <a:p>
            <a:r>
              <a:rPr lang="en-US" altLang="zh-CN" dirty="0"/>
              <a:t>volatile unsigned char *</a:t>
            </a:r>
            <a:r>
              <a:rPr lang="en-US" altLang="zh-CN" dirty="0" err="1"/>
              <a:t>usart_data</a:t>
            </a:r>
            <a:r>
              <a:rPr lang="en-US" altLang="zh-CN" dirty="0"/>
              <a:t> = (unsigned char*)0xBFF20000;</a:t>
            </a:r>
          </a:p>
          <a:p>
            <a:r>
              <a:rPr lang="en-US" altLang="zh-CN" dirty="0"/>
              <a:t>#define TX_RDY 0x40</a:t>
            </a:r>
            <a:endParaRPr lang="zh-CN" altLang="en-US" dirty="0"/>
          </a:p>
        </p:txBody>
      </p:sp>
    </p:spTree>
    <p:extLst>
      <p:ext uri="{BB962C8B-B14F-4D97-AF65-F5344CB8AC3E}">
        <p14:creationId xmlns:p14="http://schemas.microsoft.com/office/powerpoint/2010/main" val="1802055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1AFA4-9216-4F02-AF30-EFC6CE92D562}"/>
              </a:ext>
            </a:extLst>
          </p:cNvPr>
          <p:cNvSpPr>
            <a:spLocks noGrp="1"/>
          </p:cNvSpPr>
          <p:nvPr>
            <p:ph type="title"/>
          </p:nvPr>
        </p:nvSpPr>
        <p:spPr/>
        <p:txBody>
          <a:bodyPr/>
          <a:lstStyle/>
          <a:p>
            <a:r>
              <a:rPr lang="zh-CN" altLang="en-US" dirty="0"/>
              <a:t>用</a:t>
            </a:r>
            <a:r>
              <a:rPr lang="en-US" altLang="zh-CN" dirty="0"/>
              <a:t>C</a:t>
            </a:r>
            <a:r>
              <a:rPr lang="zh-CN" altLang="en-US" dirty="0"/>
              <a:t>语言开发 第</a:t>
            </a:r>
            <a:r>
              <a:rPr lang="en-US" altLang="zh-CN" dirty="0"/>
              <a:t>5.2</a:t>
            </a:r>
            <a:r>
              <a:rPr lang="zh-CN" altLang="en-US" dirty="0"/>
              <a:t>节</a:t>
            </a:r>
            <a:br>
              <a:rPr lang="en-US" altLang="zh-CN" dirty="0"/>
            </a:br>
            <a:r>
              <a:rPr lang="en-US" altLang="zh-CN" dirty="0"/>
              <a:t>——</a:t>
            </a:r>
            <a:r>
              <a:rPr lang="zh-CN" altLang="en-US" dirty="0"/>
              <a:t>存储器映射的</a:t>
            </a:r>
            <a:r>
              <a:rPr lang="en-US" altLang="zh-CN" dirty="0"/>
              <a:t>I/O</a:t>
            </a:r>
            <a:r>
              <a:rPr lang="zh-CN" altLang="en-US" dirty="0"/>
              <a:t>寄存器和“</a:t>
            </a:r>
            <a:r>
              <a:rPr lang="en-US" altLang="zh-CN" dirty="0"/>
              <a:t>volatile</a:t>
            </a:r>
            <a:r>
              <a:rPr lang="zh-CN" altLang="en-US" dirty="0"/>
              <a:t>”</a:t>
            </a:r>
          </a:p>
        </p:txBody>
      </p:sp>
      <p:sp>
        <p:nvSpPr>
          <p:cNvPr id="3" name="内容占位符 2">
            <a:extLst>
              <a:ext uri="{FF2B5EF4-FFF2-40B4-BE49-F238E27FC236}">
                <a16:creationId xmlns:a16="http://schemas.microsoft.com/office/drawing/2014/main" id="{43A9ABC5-203E-4A95-B7BF-86B89FDD4E75}"/>
              </a:ext>
            </a:extLst>
          </p:cNvPr>
          <p:cNvSpPr>
            <a:spLocks noGrp="1"/>
          </p:cNvSpPr>
          <p:nvPr>
            <p:ph idx="1"/>
          </p:nvPr>
        </p:nvSpPr>
        <p:spPr/>
        <p:txBody>
          <a:bodyPr/>
          <a:lstStyle/>
          <a:p>
            <a:r>
              <a:rPr lang="zh-CN" altLang="en-US" dirty="0"/>
              <a:t>要避免误区</a:t>
            </a:r>
            <a:endParaRPr lang="en-US" altLang="zh-CN" dirty="0"/>
          </a:p>
          <a:p>
            <a:pPr lvl="1"/>
            <a:r>
              <a:rPr lang="zh-CN" altLang="en-US" dirty="0"/>
              <a:t>前者坚持从变量</a:t>
            </a:r>
            <a:r>
              <a:rPr lang="en-US" altLang="zh-CN" dirty="0" err="1"/>
              <a:t>devptr</a:t>
            </a:r>
            <a:r>
              <a:rPr lang="zh-CN" altLang="en-US" dirty="0"/>
              <a:t>加载指针值</a:t>
            </a:r>
            <a:endParaRPr lang="en-US" altLang="zh-CN" dirty="0"/>
          </a:p>
          <a:p>
            <a:pPr lvl="1"/>
            <a:r>
              <a:rPr lang="zh-CN" altLang="en-US" dirty="0"/>
              <a:t>后者才是比较有用的写法</a:t>
            </a:r>
          </a:p>
        </p:txBody>
      </p:sp>
      <p:sp>
        <p:nvSpPr>
          <p:cNvPr id="4" name="文本框 3">
            <a:extLst>
              <a:ext uri="{FF2B5EF4-FFF2-40B4-BE49-F238E27FC236}">
                <a16:creationId xmlns:a16="http://schemas.microsoft.com/office/drawing/2014/main" id="{46A8A6FD-4E08-47F9-9E84-09BA16682213}"/>
              </a:ext>
            </a:extLst>
          </p:cNvPr>
          <p:cNvSpPr txBox="1"/>
          <p:nvPr/>
        </p:nvSpPr>
        <p:spPr>
          <a:xfrm>
            <a:off x="6774025" y="2049561"/>
            <a:ext cx="4208106" cy="646331"/>
          </a:xfrm>
          <a:prstGeom prst="rect">
            <a:avLst/>
          </a:prstGeom>
          <a:noFill/>
        </p:spPr>
        <p:txBody>
          <a:bodyPr wrap="square" rtlCol="0">
            <a:spAutoFit/>
          </a:bodyPr>
          <a:lstStyle/>
          <a:p>
            <a:r>
              <a:rPr lang="en-US" altLang="zh-CN" dirty="0"/>
              <a:t>typedef char *</a:t>
            </a:r>
            <a:r>
              <a:rPr lang="en-US" altLang="zh-CN" dirty="0" err="1"/>
              <a:t>devptr</a:t>
            </a:r>
            <a:r>
              <a:rPr lang="en-US" altLang="zh-CN" dirty="0"/>
              <a:t>;</a:t>
            </a:r>
          </a:p>
          <a:p>
            <a:r>
              <a:rPr lang="en-US" altLang="zh-CN" dirty="0"/>
              <a:t>volatile </a:t>
            </a:r>
            <a:r>
              <a:rPr lang="en-US" altLang="zh-CN" dirty="0" err="1"/>
              <a:t>devptr</a:t>
            </a:r>
            <a:r>
              <a:rPr lang="en-US" altLang="zh-CN" dirty="0"/>
              <a:t> </a:t>
            </a:r>
            <a:r>
              <a:rPr lang="en-US" altLang="zh-CN" dirty="0" err="1"/>
              <a:t>mypointer</a:t>
            </a:r>
            <a:endParaRPr lang="zh-CN" altLang="en-US" dirty="0"/>
          </a:p>
        </p:txBody>
      </p:sp>
      <p:sp>
        <p:nvSpPr>
          <p:cNvPr id="5" name="文本框 4">
            <a:extLst>
              <a:ext uri="{FF2B5EF4-FFF2-40B4-BE49-F238E27FC236}">
                <a16:creationId xmlns:a16="http://schemas.microsoft.com/office/drawing/2014/main" id="{90B98A47-F887-410E-9E15-30DC068CA27B}"/>
              </a:ext>
            </a:extLst>
          </p:cNvPr>
          <p:cNvSpPr txBox="1"/>
          <p:nvPr/>
        </p:nvSpPr>
        <p:spPr>
          <a:xfrm>
            <a:off x="6774025" y="3429000"/>
            <a:ext cx="4208106" cy="646331"/>
          </a:xfrm>
          <a:prstGeom prst="rect">
            <a:avLst/>
          </a:prstGeom>
          <a:noFill/>
        </p:spPr>
        <p:txBody>
          <a:bodyPr wrap="square" rtlCol="0">
            <a:spAutoFit/>
          </a:bodyPr>
          <a:lstStyle/>
          <a:p>
            <a:r>
              <a:rPr lang="en-US" altLang="zh-CN" dirty="0"/>
              <a:t>typedef volatile char *</a:t>
            </a:r>
            <a:r>
              <a:rPr lang="en-US" altLang="zh-CN" dirty="0" err="1"/>
              <a:t>devptr</a:t>
            </a:r>
            <a:r>
              <a:rPr lang="en-US" altLang="zh-CN" dirty="0"/>
              <a:t>;</a:t>
            </a:r>
          </a:p>
          <a:p>
            <a:r>
              <a:rPr lang="en-US" altLang="zh-CN" dirty="0" err="1"/>
              <a:t>devptr</a:t>
            </a:r>
            <a:r>
              <a:rPr lang="en-US" altLang="zh-CN" dirty="0"/>
              <a:t> </a:t>
            </a:r>
            <a:r>
              <a:rPr lang="en-US" altLang="zh-CN" dirty="0" err="1"/>
              <a:t>mypointer</a:t>
            </a:r>
            <a:endParaRPr lang="zh-CN" altLang="en-US" dirty="0"/>
          </a:p>
        </p:txBody>
      </p:sp>
    </p:spTree>
    <p:extLst>
      <p:ext uri="{BB962C8B-B14F-4D97-AF65-F5344CB8AC3E}">
        <p14:creationId xmlns:p14="http://schemas.microsoft.com/office/powerpoint/2010/main" val="37781560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815A5-9311-48BB-82E5-A3A1FFA0EB94}"/>
              </a:ext>
            </a:extLst>
          </p:cNvPr>
          <p:cNvSpPr>
            <a:spLocks noGrp="1"/>
          </p:cNvSpPr>
          <p:nvPr>
            <p:ph type="title"/>
          </p:nvPr>
        </p:nvSpPr>
        <p:spPr/>
        <p:txBody>
          <a:bodyPr>
            <a:normAutofit/>
          </a:bodyPr>
          <a:lstStyle/>
          <a:p>
            <a:r>
              <a:rPr lang="zh-CN" altLang="en-US" sz="3600" dirty="0"/>
              <a:t>用</a:t>
            </a:r>
            <a:r>
              <a:rPr lang="en-US" altLang="zh-CN" sz="3600" dirty="0"/>
              <a:t>C</a:t>
            </a:r>
            <a:r>
              <a:rPr lang="zh-CN" altLang="en-US" sz="3600" dirty="0"/>
              <a:t>语言开发 第</a:t>
            </a:r>
            <a:r>
              <a:rPr lang="en-US" altLang="zh-CN" sz="3600" dirty="0"/>
              <a:t>5.3</a:t>
            </a:r>
            <a:r>
              <a:rPr lang="zh-CN" altLang="en-US" sz="3600" dirty="0"/>
              <a:t>节</a:t>
            </a:r>
            <a:br>
              <a:rPr lang="en-US" altLang="zh-CN" sz="3600" dirty="0"/>
            </a:br>
            <a:r>
              <a:rPr lang="zh-CN" altLang="en-US" sz="3600" dirty="0"/>
              <a:t>用</a:t>
            </a:r>
            <a:r>
              <a:rPr lang="en-US" altLang="zh-CN" sz="3600" dirty="0"/>
              <a:t>C</a:t>
            </a:r>
            <a:r>
              <a:rPr lang="zh-CN" altLang="en-US" sz="3600" dirty="0"/>
              <a:t>语言开发</a:t>
            </a:r>
            <a:r>
              <a:rPr lang="en-US" altLang="zh-CN" sz="3600" dirty="0"/>
              <a:t>MIPS</a:t>
            </a:r>
            <a:r>
              <a:rPr lang="zh-CN" altLang="en-US" sz="3600" dirty="0"/>
              <a:t>应用时的其它杂七杂八的问题</a:t>
            </a:r>
          </a:p>
        </p:txBody>
      </p:sp>
      <p:sp>
        <p:nvSpPr>
          <p:cNvPr id="3" name="内容占位符 2">
            <a:extLst>
              <a:ext uri="{FF2B5EF4-FFF2-40B4-BE49-F238E27FC236}">
                <a16:creationId xmlns:a16="http://schemas.microsoft.com/office/drawing/2014/main" id="{0DF5C697-E10C-4235-9733-EB46478184A2}"/>
              </a:ext>
            </a:extLst>
          </p:cNvPr>
          <p:cNvSpPr>
            <a:spLocks noGrp="1"/>
          </p:cNvSpPr>
          <p:nvPr>
            <p:ph idx="1"/>
          </p:nvPr>
        </p:nvSpPr>
        <p:spPr/>
        <p:txBody>
          <a:bodyPr/>
          <a:lstStyle/>
          <a:p>
            <a:r>
              <a:rPr lang="zh-CN" altLang="en-US" dirty="0"/>
              <a:t>负指针</a:t>
            </a:r>
            <a:endParaRPr lang="en-US" altLang="zh-CN" dirty="0"/>
          </a:p>
          <a:p>
            <a:pPr lvl="1"/>
            <a:r>
              <a:rPr lang="zh-CN" altLang="en-US" dirty="0"/>
              <a:t>进行</a:t>
            </a:r>
            <a:r>
              <a:rPr lang="en-US" altLang="zh-CN" dirty="0" err="1"/>
              <a:t>lPtr</a:t>
            </a:r>
            <a:r>
              <a:rPr lang="en-US" altLang="zh-CN" dirty="0"/>
              <a:t>&lt;</a:t>
            </a:r>
            <a:r>
              <a:rPr lang="en-US" altLang="zh-CN" dirty="0" err="1"/>
              <a:t>ptr</a:t>
            </a:r>
            <a:r>
              <a:rPr lang="en-US" altLang="zh-CN" dirty="0"/>
              <a:t>&lt;</a:t>
            </a:r>
            <a:r>
              <a:rPr lang="en-US" altLang="zh-CN" dirty="0" err="1"/>
              <a:t>rPtr</a:t>
            </a:r>
            <a:r>
              <a:rPr lang="zh-CN" altLang="en-US" dirty="0"/>
              <a:t>的判断时如果指针有符号，跨过</a:t>
            </a:r>
            <a:r>
              <a:rPr lang="en-US" altLang="zh-CN" dirty="0"/>
              <a:t>0x80000000</a:t>
            </a:r>
            <a:r>
              <a:rPr lang="zh-CN" altLang="en-US" dirty="0"/>
              <a:t>位置时会很奇怪</a:t>
            </a:r>
            <a:endParaRPr lang="en-US" altLang="zh-CN" dirty="0"/>
          </a:p>
          <a:p>
            <a:r>
              <a:rPr lang="zh-CN" altLang="en-US" dirty="0"/>
              <a:t>有符号和无符号的字符</a:t>
            </a:r>
            <a:endParaRPr lang="en-US" altLang="zh-CN" dirty="0"/>
          </a:p>
          <a:p>
            <a:pPr lvl="1"/>
            <a:r>
              <a:rPr lang="zh-CN" altLang="en-US" dirty="0"/>
              <a:t>老编译器默认的</a:t>
            </a:r>
            <a:r>
              <a:rPr lang="en-US" altLang="zh-CN" dirty="0"/>
              <a:t>char</a:t>
            </a:r>
            <a:r>
              <a:rPr lang="zh-CN" altLang="en-US" dirty="0"/>
              <a:t>是</a:t>
            </a:r>
            <a:r>
              <a:rPr lang="en-US" altLang="zh-CN" dirty="0"/>
              <a:t>signed char</a:t>
            </a:r>
          </a:p>
          <a:p>
            <a:pPr lvl="1"/>
            <a:r>
              <a:rPr lang="zh-CN" altLang="en-US" dirty="0"/>
              <a:t>新编译器默认的</a:t>
            </a:r>
            <a:r>
              <a:rPr lang="en-US" altLang="zh-CN" dirty="0"/>
              <a:t>char</a:t>
            </a:r>
            <a:r>
              <a:rPr lang="zh-CN" altLang="en-US" dirty="0"/>
              <a:t>是</a:t>
            </a:r>
            <a:r>
              <a:rPr lang="en-US" altLang="zh-CN" dirty="0"/>
              <a:t>unsigned char</a:t>
            </a:r>
          </a:p>
          <a:p>
            <a:pPr lvl="1"/>
            <a:r>
              <a:rPr lang="zh-CN" altLang="en-US" dirty="0"/>
              <a:t>进行扩展的时候使用</a:t>
            </a:r>
            <a:r>
              <a:rPr lang="en-US" altLang="zh-CN" dirty="0"/>
              <a:t>signed char</a:t>
            </a:r>
            <a:r>
              <a:rPr lang="zh-CN" altLang="en-US" dirty="0"/>
              <a:t>可能不安全</a:t>
            </a:r>
            <a:endParaRPr lang="en-US" altLang="zh-CN" dirty="0"/>
          </a:p>
          <a:p>
            <a:pPr lvl="1"/>
            <a:r>
              <a:rPr lang="zh-CN" altLang="en-US" dirty="0"/>
              <a:t>好的编译器提供一个选项可以恢复传统的约定</a:t>
            </a:r>
            <a:endParaRPr lang="en-US" altLang="zh-CN" dirty="0"/>
          </a:p>
          <a:p>
            <a:r>
              <a:rPr lang="zh-CN" altLang="en-US" dirty="0"/>
              <a:t>对</a:t>
            </a:r>
            <a:r>
              <a:rPr lang="en-US" altLang="zh-CN" dirty="0"/>
              <a:t>16</a:t>
            </a:r>
            <a:r>
              <a:rPr lang="zh-CN" altLang="en-US" dirty="0"/>
              <a:t>位</a:t>
            </a:r>
            <a:r>
              <a:rPr lang="en-US" altLang="zh-CN" dirty="0"/>
              <a:t>int</a:t>
            </a:r>
            <a:r>
              <a:rPr lang="zh-CN" altLang="en-US" dirty="0"/>
              <a:t>的提升</a:t>
            </a:r>
            <a:endParaRPr lang="en-US" altLang="zh-CN" dirty="0"/>
          </a:p>
          <a:p>
            <a:r>
              <a:rPr lang="zh-CN" altLang="en-US" dirty="0"/>
              <a:t>依赖于栈的程序设计</a:t>
            </a:r>
          </a:p>
        </p:txBody>
      </p:sp>
    </p:spTree>
    <p:extLst>
      <p:ext uri="{BB962C8B-B14F-4D97-AF65-F5344CB8AC3E}">
        <p14:creationId xmlns:p14="http://schemas.microsoft.com/office/powerpoint/2010/main" val="4150524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815A5-9311-48BB-82E5-A3A1FFA0EB94}"/>
              </a:ext>
            </a:extLst>
          </p:cNvPr>
          <p:cNvSpPr>
            <a:spLocks noGrp="1"/>
          </p:cNvSpPr>
          <p:nvPr>
            <p:ph type="title"/>
          </p:nvPr>
        </p:nvSpPr>
        <p:spPr/>
        <p:txBody>
          <a:bodyPr>
            <a:normAutofit/>
          </a:bodyPr>
          <a:lstStyle/>
          <a:p>
            <a:r>
              <a:rPr lang="zh-CN" altLang="en-US" sz="3600" dirty="0"/>
              <a:t>用</a:t>
            </a:r>
            <a:r>
              <a:rPr lang="en-US" altLang="zh-CN" sz="3600" dirty="0"/>
              <a:t>C</a:t>
            </a:r>
            <a:r>
              <a:rPr lang="zh-CN" altLang="en-US" sz="3600" dirty="0"/>
              <a:t>语言开发 第</a:t>
            </a:r>
            <a:r>
              <a:rPr lang="en-US" altLang="zh-CN" sz="3600" dirty="0"/>
              <a:t>5.3</a:t>
            </a:r>
            <a:r>
              <a:rPr lang="zh-CN" altLang="en-US" sz="3600" dirty="0"/>
              <a:t>节</a:t>
            </a:r>
            <a:br>
              <a:rPr lang="en-US" altLang="zh-CN" sz="3600" dirty="0"/>
            </a:br>
            <a:r>
              <a:rPr lang="zh-CN" altLang="en-US" sz="3600" dirty="0"/>
              <a:t>用</a:t>
            </a:r>
            <a:r>
              <a:rPr lang="en-US" altLang="zh-CN" sz="3600" dirty="0"/>
              <a:t>C</a:t>
            </a:r>
            <a:r>
              <a:rPr lang="zh-CN" altLang="en-US" sz="3600" dirty="0"/>
              <a:t>语言开发</a:t>
            </a:r>
            <a:r>
              <a:rPr lang="en-US" altLang="zh-CN" sz="3600" dirty="0"/>
              <a:t>MIPS</a:t>
            </a:r>
            <a:r>
              <a:rPr lang="zh-CN" altLang="en-US" sz="3600" dirty="0"/>
              <a:t>应用时的其它杂七杂八的问题</a:t>
            </a:r>
          </a:p>
        </p:txBody>
      </p:sp>
      <p:sp>
        <p:nvSpPr>
          <p:cNvPr id="3" name="内容占位符 2">
            <a:extLst>
              <a:ext uri="{FF2B5EF4-FFF2-40B4-BE49-F238E27FC236}">
                <a16:creationId xmlns:a16="http://schemas.microsoft.com/office/drawing/2014/main" id="{0DF5C697-E10C-4235-9733-EB46478184A2}"/>
              </a:ext>
            </a:extLst>
          </p:cNvPr>
          <p:cNvSpPr>
            <a:spLocks noGrp="1"/>
          </p:cNvSpPr>
          <p:nvPr>
            <p:ph idx="1"/>
          </p:nvPr>
        </p:nvSpPr>
        <p:spPr/>
        <p:txBody>
          <a:bodyPr>
            <a:normAutofit lnSpcReduction="10000"/>
          </a:bodyPr>
          <a:lstStyle/>
          <a:p>
            <a:r>
              <a:rPr lang="zh-CN" altLang="en-US" dirty="0"/>
              <a:t>负指针</a:t>
            </a:r>
            <a:endParaRPr lang="en-US" altLang="zh-CN" dirty="0"/>
          </a:p>
          <a:p>
            <a:r>
              <a:rPr lang="zh-CN" altLang="en-US" dirty="0"/>
              <a:t>有符号和无符号字符</a:t>
            </a:r>
            <a:endParaRPr lang="en-US" altLang="zh-CN" dirty="0"/>
          </a:p>
          <a:p>
            <a:r>
              <a:rPr lang="zh-CN" altLang="en-US" dirty="0"/>
              <a:t>对</a:t>
            </a:r>
            <a:r>
              <a:rPr lang="en-US" altLang="zh-CN" dirty="0"/>
              <a:t>16</a:t>
            </a:r>
            <a:r>
              <a:rPr lang="zh-CN" altLang="en-US" dirty="0"/>
              <a:t>位</a:t>
            </a:r>
            <a:r>
              <a:rPr lang="en-US" altLang="zh-CN" dirty="0"/>
              <a:t>int</a:t>
            </a:r>
            <a:r>
              <a:rPr lang="zh-CN" altLang="en-US" dirty="0"/>
              <a:t>的提升</a:t>
            </a:r>
            <a:endParaRPr lang="en-US" altLang="zh-CN" dirty="0"/>
          </a:p>
          <a:p>
            <a:pPr lvl="1"/>
            <a:r>
              <a:rPr lang="zh-CN" altLang="en-US" dirty="0"/>
              <a:t>还有不少程序正从</a:t>
            </a:r>
            <a:r>
              <a:rPr lang="en-US" altLang="zh-CN" dirty="0"/>
              <a:t>16</a:t>
            </a:r>
            <a:r>
              <a:rPr lang="zh-CN" altLang="en-US" dirty="0"/>
              <a:t>位的</a:t>
            </a:r>
            <a:r>
              <a:rPr lang="en-US" altLang="zh-CN" dirty="0"/>
              <a:t>x86</a:t>
            </a:r>
            <a:r>
              <a:rPr lang="zh-CN" altLang="en-US" dirty="0"/>
              <a:t>或者其他</a:t>
            </a:r>
            <a:r>
              <a:rPr lang="en-US" altLang="zh-CN" dirty="0"/>
              <a:t>CPU</a:t>
            </a:r>
            <a:r>
              <a:rPr lang="zh-CN" altLang="en-US" dirty="0"/>
              <a:t>上转移过来，这些</a:t>
            </a:r>
            <a:r>
              <a:rPr lang="en-US" altLang="zh-CN" dirty="0"/>
              <a:t>CPU</a:t>
            </a:r>
            <a:r>
              <a:rPr lang="zh-CN" altLang="en-US" dirty="0"/>
              <a:t>上标准整数为</a:t>
            </a:r>
            <a:r>
              <a:rPr lang="en-US" altLang="zh-CN" dirty="0"/>
              <a:t>16</a:t>
            </a:r>
            <a:r>
              <a:rPr lang="zh-CN" altLang="en-US" dirty="0"/>
              <a:t>位，这样的程序有可能以一种超出想象的、极为微妙的方式依赖于</a:t>
            </a:r>
            <a:r>
              <a:rPr lang="en-US" altLang="zh-CN" dirty="0"/>
              <a:t>16</a:t>
            </a:r>
            <a:r>
              <a:rPr lang="zh-CN" altLang="en-US" dirty="0"/>
              <a:t>位值的有限大小和溢出特性</a:t>
            </a:r>
            <a:endParaRPr lang="en-US" altLang="zh-CN" dirty="0"/>
          </a:p>
          <a:p>
            <a:pPr lvl="1"/>
            <a:r>
              <a:rPr lang="zh-CN" altLang="en-US" dirty="0"/>
              <a:t>虽然你可以把这些类型转换成</a:t>
            </a:r>
            <a:r>
              <a:rPr lang="en-US" altLang="zh-CN" dirty="0"/>
              <a:t>short</a:t>
            </a:r>
            <a:r>
              <a:rPr lang="zh-CN" altLang="en-US" dirty="0"/>
              <a:t>正确运行</a:t>
            </a:r>
            <a:endParaRPr lang="en-US" altLang="zh-CN" dirty="0"/>
          </a:p>
          <a:p>
            <a:pPr lvl="2"/>
            <a:r>
              <a:rPr lang="zh-CN" altLang="en-US" dirty="0"/>
              <a:t>但是效率不高</a:t>
            </a:r>
            <a:endParaRPr lang="en-US" altLang="zh-CN" dirty="0"/>
          </a:p>
          <a:p>
            <a:pPr lvl="1"/>
            <a:r>
              <a:rPr lang="zh-CN" altLang="en-US" dirty="0"/>
              <a:t>可以让变量值悄悄转换为</a:t>
            </a:r>
            <a:r>
              <a:rPr lang="en-US" altLang="zh-CN" dirty="0"/>
              <a:t>32</a:t>
            </a:r>
            <a:r>
              <a:rPr lang="zh-CN" altLang="en-US" dirty="0"/>
              <a:t>位的</a:t>
            </a:r>
            <a:r>
              <a:rPr lang="en-US" altLang="zh-CN" dirty="0"/>
              <a:t>MIPS int</a:t>
            </a:r>
            <a:r>
              <a:rPr lang="zh-CN" altLang="en-US" dirty="0"/>
              <a:t>，但是应当特别注意那些用有符号数的比较来捕获</a:t>
            </a:r>
            <a:r>
              <a:rPr lang="en-US" altLang="zh-CN" dirty="0"/>
              <a:t>16</a:t>
            </a:r>
            <a:r>
              <a:rPr lang="zh-CN" altLang="en-US" dirty="0"/>
              <a:t>位溢出的地方</a:t>
            </a:r>
            <a:endParaRPr lang="en-US" altLang="zh-CN" dirty="0"/>
          </a:p>
          <a:p>
            <a:r>
              <a:rPr lang="zh-CN" altLang="en-US" dirty="0"/>
              <a:t>依赖于栈的程序设计</a:t>
            </a:r>
          </a:p>
        </p:txBody>
      </p:sp>
    </p:spTree>
    <p:extLst>
      <p:ext uri="{BB962C8B-B14F-4D97-AF65-F5344CB8AC3E}">
        <p14:creationId xmlns:p14="http://schemas.microsoft.com/office/powerpoint/2010/main" val="3885643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815A5-9311-48BB-82E5-A3A1FFA0EB94}"/>
              </a:ext>
            </a:extLst>
          </p:cNvPr>
          <p:cNvSpPr>
            <a:spLocks noGrp="1"/>
          </p:cNvSpPr>
          <p:nvPr>
            <p:ph type="title"/>
          </p:nvPr>
        </p:nvSpPr>
        <p:spPr/>
        <p:txBody>
          <a:bodyPr>
            <a:normAutofit/>
          </a:bodyPr>
          <a:lstStyle/>
          <a:p>
            <a:r>
              <a:rPr lang="zh-CN" altLang="en-US" sz="3600" dirty="0"/>
              <a:t>用</a:t>
            </a:r>
            <a:r>
              <a:rPr lang="en-US" altLang="zh-CN" sz="3600" dirty="0"/>
              <a:t>C</a:t>
            </a:r>
            <a:r>
              <a:rPr lang="zh-CN" altLang="en-US" sz="3600" dirty="0"/>
              <a:t>语言开发 第</a:t>
            </a:r>
            <a:r>
              <a:rPr lang="en-US" altLang="zh-CN" sz="3600" dirty="0"/>
              <a:t>5.3</a:t>
            </a:r>
            <a:r>
              <a:rPr lang="zh-CN" altLang="en-US" sz="3600" dirty="0"/>
              <a:t>节</a:t>
            </a:r>
            <a:br>
              <a:rPr lang="en-US" altLang="zh-CN" sz="3600" dirty="0"/>
            </a:br>
            <a:r>
              <a:rPr lang="zh-CN" altLang="en-US" sz="3600" dirty="0"/>
              <a:t>用</a:t>
            </a:r>
            <a:r>
              <a:rPr lang="en-US" altLang="zh-CN" sz="3600" dirty="0"/>
              <a:t>C</a:t>
            </a:r>
            <a:r>
              <a:rPr lang="zh-CN" altLang="en-US" sz="3600" dirty="0"/>
              <a:t>语言开发</a:t>
            </a:r>
            <a:r>
              <a:rPr lang="en-US" altLang="zh-CN" sz="3600" dirty="0"/>
              <a:t>MIPS</a:t>
            </a:r>
            <a:r>
              <a:rPr lang="zh-CN" altLang="en-US" sz="3600" dirty="0"/>
              <a:t>应用时的其它杂七杂八的问题</a:t>
            </a:r>
          </a:p>
        </p:txBody>
      </p:sp>
      <p:sp>
        <p:nvSpPr>
          <p:cNvPr id="3" name="内容占位符 2">
            <a:extLst>
              <a:ext uri="{FF2B5EF4-FFF2-40B4-BE49-F238E27FC236}">
                <a16:creationId xmlns:a16="http://schemas.microsoft.com/office/drawing/2014/main" id="{0DF5C697-E10C-4235-9733-EB46478184A2}"/>
              </a:ext>
            </a:extLst>
          </p:cNvPr>
          <p:cNvSpPr>
            <a:spLocks noGrp="1"/>
          </p:cNvSpPr>
          <p:nvPr>
            <p:ph idx="1"/>
          </p:nvPr>
        </p:nvSpPr>
        <p:spPr/>
        <p:txBody>
          <a:bodyPr>
            <a:normAutofit fontScale="92500" lnSpcReduction="10000"/>
          </a:bodyPr>
          <a:lstStyle/>
          <a:p>
            <a:r>
              <a:rPr lang="zh-CN" altLang="en-US" dirty="0"/>
              <a:t>负指针</a:t>
            </a:r>
            <a:endParaRPr lang="en-US" altLang="zh-CN" dirty="0"/>
          </a:p>
          <a:p>
            <a:r>
              <a:rPr lang="zh-CN" altLang="en-US" dirty="0"/>
              <a:t>有符号和无符号字符</a:t>
            </a:r>
            <a:endParaRPr lang="en-US" altLang="zh-CN" dirty="0"/>
          </a:p>
          <a:p>
            <a:r>
              <a:rPr lang="zh-CN" altLang="en-US" dirty="0"/>
              <a:t>对</a:t>
            </a:r>
            <a:r>
              <a:rPr lang="en-US" altLang="zh-CN" dirty="0"/>
              <a:t>16</a:t>
            </a:r>
            <a:r>
              <a:rPr lang="zh-CN" altLang="en-US" dirty="0"/>
              <a:t>位</a:t>
            </a:r>
            <a:r>
              <a:rPr lang="en-US" altLang="zh-CN" dirty="0"/>
              <a:t>int</a:t>
            </a:r>
            <a:r>
              <a:rPr lang="zh-CN" altLang="en-US" dirty="0"/>
              <a:t>的提升</a:t>
            </a:r>
            <a:endParaRPr lang="en-US" altLang="zh-CN" dirty="0"/>
          </a:p>
          <a:p>
            <a:r>
              <a:rPr lang="zh-CN" altLang="en-US" dirty="0"/>
              <a:t>依赖于栈的程序设计</a:t>
            </a:r>
            <a:endParaRPr lang="en-US" altLang="zh-CN" dirty="0"/>
          </a:p>
          <a:p>
            <a:pPr lvl="1"/>
            <a:r>
              <a:rPr lang="en-US" altLang="zh-CN" dirty="0" err="1"/>
              <a:t>stdargs</a:t>
            </a:r>
            <a:r>
              <a:rPr lang="zh-CN" altLang="en-US" dirty="0"/>
              <a:t>：</a:t>
            </a:r>
            <a:endParaRPr lang="en-US" altLang="zh-CN" dirty="0"/>
          </a:p>
          <a:p>
            <a:pPr lvl="1"/>
            <a:r>
              <a:rPr lang="zh-CN" altLang="en-US" dirty="0"/>
              <a:t>用这个基于</a:t>
            </a:r>
            <a:r>
              <a:rPr lang="en-US" altLang="zh-CN" dirty="0"/>
              <a:t>include</a:t>
            </a:r>
            <a:r>
              <a:rPr lang="zh-CN" altLang="en-US" dirty="0"/>
              <a:t>文件的宏包来实现编译时参数个数和类型不确定的子程序</a:t>
            </a:r>
            <a:endParaRPr lang="en-US" altLang="zh-CN" dirty="0"/>
          </a:p>
          <a:p>
            <a:pPr lvl="1"/>
            <a:r>
              <a:rPr lang="en-US" altLang="zh-CN" dirty="0" err="1"/>
              <a:t>alloca</a:t>
            </a:r>
            <a:r>
              <a:rPr lang="en-US" altLang="zh-CN" dirty="0"/>
              <a:t>()</a:t>
            </a:r>
            <a:r>
              <a:rPr lang="zh-CN" altLang="en-US" dirty="0"/>
              <a:t>：</a:t>
            </a:r>
            <a:endParaRPr lang="en-US" altLang="zh-CN" dirty="0"/>
          </a:p>
          <a:p>
            <a:pPr lvl="1"/>
            <a:r>
              <a:rPr lang="zh-CN" altLang="en-US" dirty="0"/>
              <a:t>要在运行时分配内存，调用这个库函数，它分配的内存是“栈上”的，意思是说当申请内存的函数返回时自动释放空间</a:t>
            </a:r>
            <a:endParaRPr lang="en-US" altLang="zh-CN" dirty="0"/>
          </a:p>
          <a:p>
            <a:pPr lvl="1"/>
            <a:r>
              <a:rPr lang="zh-CN" altLang="en-US" dirty="0"/>
              <a:t>有些编译器对</a:t>
            </a:r>
            <a:r>
              <a:rPr lang="en-US" altLang="zh-CN" dirty="0" err="1"/>
              <a:t>alloca</a:t>
            </a:r>
            <a:r>
              <a:rPr lang="en-US" altLang="zh-CN" dirty="0"/>
              <a:t>()</a:t>
            </a:r>
            <a:r>
              <a:rPr lang="zh-CN" altLang="en-US" dirty="0"/>
              <a:t>的实现其实是一个拓展栈的内建函数</a:t>
            </a:r>
            <a:endParaRPr lang="en-US" altLang="zh-CN" dirty="0"/>
          </a:p>
          <a:p>
            <a:pPr lvl="1"/>
            <a:r>
              <a:rPr lang="zh-CN" altLang="en-US" dirty="0"/>
              <a:t>要不就提供一个纯粹库函数的实现</a:t>
            </a:r>
            <a:endParaRPr lang="en-US" altLang="zh-CN" dirty="0"/>
          </a:p>
          <a:p>
            <a:pPr lvl="1"/>
            <a:r>
              <a:rPr lang="zh-CN" altLang="en-US" dirty="0"/>
              <a:t>不要想当然地就认为这样分配的空间实际上位于与栈有关系的地址上</a:t>
            </a:r>
            <a:r>
              <a:rPr lang="en-US" altLang="zh-CN" dirty="0"/>
              <a:t>1</a:t>
            </a:r>
            <a:endParaRPr lang="zh-CN" altLang="en-US" dirty="0"/>
          </a:p>
        </p:txBody>
      </p:sp>
    </p:spTree>
    <p:extLst>
      <p:ext uri="{BB962C8B-B14F-4D97-AF65-F5344CB8AC3E}">
        <p14:creationId xmlns:p14="http://schemas.microsoft.com/office/powerpoint/2010/main" val="65574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64F58-1AD3-40AE-A9BF-971935C41E35}"/>
              </a:ext>
            </a:extLst>
          </p:cNvPr>
          <p:cNvSpPr>
            <a:spLocks noGrp="1"/>
          </p:cNvSpPr>
          <p:nvPr>
            <p:ph type="title"/>
          </p:nvPr>
        </p:nvSpPr>
        <p:spPr/>
        <p:txBody>
          <a:bodyPr/>
          <a:lstStyle/>
          <a:p>
            <a:r>
              <a:rPr lang="zh-CN" altLang="en-US" dirty="0"/>
              <a:t>第</a:t>
            </a:r>
            <a:r>
              <a:rPr lang="en-US" altLang="zh-CN" dirty="0"/>
              <a:t>2</a:t>
            </a:r>
            <a:r>
              <a:rPr lang="zh-CN" altLang="en-US" dirty="0"/>
              <a:t>节 尾端：字、字节和位序</a:t>
            </a:r>
          </a:p>
        </p:txBody>
      </p:sp>
      <p:sp>
        <p:nvSpPr>
          <p:cNvPr id="3" name="内容占位符 2">
            <a:extLst>
              <a:ext uri="{FF2B5EF4-FFF2-40B4-BE49-F238E27FC236}">
                <a16:creationId xmlns:a16="http://schemas.microsoft.com/office/drawing/2014/main" id="{B1E55980-23E6-4082-8CA0-0D4AA530216A}"/>
              </a:ext>
            </a:extLst>
          </p:cNvPr>
          <p:cNvSpPr>
            <a:spLocks noGrp="1"/>
          </p:cNvSpPr>
          <p:nvPr>
            <p:ph idx="1"/>
          </p:nvPr>
        </p:nvSpPr>
        <p:spPr/>
        <p:txBody>
          <a:bodyPr>
            <a:normAutofit/>
          </a:bodyPr>
          <a:lstStyle/>
          <a:p>
            <a:r>
              <a:rPr lang="zh-CN" altLang="en-US" dirty="0"/>
              <a:t>尾端（</a:t>
            </a:r>
            <a:r>
              <a:rPr lang="en-US" altLang="zh-CN" dirty="0"/>
              <a:t>endianness</a:t>
            </a:r>
            <a:r>
              <a:rPr lang="zh-CN" altLang="en-US" dirty="0"/>
              <a:t>）这个词是由</a:t>
            </a:r>
            <a:r>
              <a:rPr lang="en-US" altLang="zh-CN" dirty="0"/>
              <a:t>Danny Cohen(Cohen 1980)</a:t>
            </a:r>
            <a:r>
              <a:rPr lang="zh-CN" altLang="en-US" dirty="0"/>
              <a:t>引进计算机科学的。</a:t>
            </a:r>
            <a:endParaRPr lang="en-US" altLang="zh-CN" dirty="0"/>
          </a:p>
          <a:p>
            <a:pPr lvl="1"/>
            <a:r>
              <a:rPr lang="zh-CN" altLang="en-US" dirty="0"/>
              <a:t>源自</a:t>
            </a:r>
            <a:r>
              <a:rPr lang="en-US" altLang="zh-CN" dirty="0" err="1"/>
              <a:t>Johathan</a:t>
            </a:r>
            <a:r>
              <a:rPr lang="en-US" altLang="zh-CN" dirty="0"/>
              <a:t> Swift</a:t>
            </a:r>
            <a:r>
              <a:rPr lang="zh-CN" altLang="en-US" dirty="0"/>
              <a:t>的</a:t>
            </a:r>
            <a:r>
              <a:rPr lang="en-US" altLang="zh-CN" dirty="0"/>
              <a:t>《</a:t>
            </a:r>
            <a:r>
              <a:rPr lang="zh-CN" altLang="en-US" dirty="0"/>
              <a:t>格列弗游记</a:t>
            </a:r>
            <a:r>
              <a:rPr lang="en-US" altLang="zh-CN" dirty="0"/>
              <a:t>》</a:t>
            </a:r>
          </a:p>
          <a:p>
            <a:r>
              <a:rPr lang="zh-CN" altLang="en-US" dirty="0"/>
              <a:t>尾端问题不但与通信有关，还关系到可移植性。</a:t>
            </a:r>
            <a:endParaRPr lang="en-US" altLang="zh-CN" dirty="0"/>
          </a:p>
          <a:p>
            <a:r>
              <a:rPr lang="zh-CN" altLang="en-US" dirty="0"/>
              <a:t>计算机程序总是处理不同类型数据的序列和顺序</a:t>
            </a:r>
            <a:endParaRPr lang="en-US" altLang="zh-CN" dirty="0"/>
          </a:p>
          <a:p>
            <a:pPr lvl="1"/>
            <a:r>
              <a:rPr lang="zh-CN" altLang="en-US" dirty="0"/>
              <a:t>例如按顺序遍历</a:t>
            </a:r>
            <a:endParaRPr lang="en-US" altLang="zh-CN" dirty="0"/>
          </a:p>
          <a:p>
            <a:pPr lvl="2"/>
            <a:r>
              <a:rPr lang="zh-CN" altLang="en-US" dirty="0"/>
              <a:t>字符串中的字符</a:t>
            </a:r>
            <a:endParaRPr lang="en-US" altLang="zh-CN" dirty="0"/>
          </a:p>
          <a:p>
            <a:pPr lvl="2"/>
            <a:r>
              <a:rPr lang="zh-CN" altLang="en-US" dirty="0"/>
              <a:t>数组中的元素</a:t>
            </a:r>
            <a:endParaRPr lang="en-US" altLang="zh-CN" dirty="0"/>
          </a:p>
          <a:p>
            <a:pPr lvl="2"/>
            <a:r>
              <a:rPr lang="zh-CN" altLang="en-US" dirty="0"/>
              <a:t>二进制表示中的每个比特</a:t>
            </a:r>
            <a:endParaRPr lang="en-US" altLang="zh-CN" dirty="0"/>
          </a:p>
        </p:txBody>
      </p:sp>
    </p:spTree>
    <p:extLst>
      <p:ext uri="{BB962C8B-B14F-4D97-AF65-F5344CB8AC3E}">
        <p14:creationId xmlns:p14="http://schemas.microsoft.com/office/powerpoint/2010/main" val="32984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12798-1220-451A-9772-9C7AD3207A94}"/>
              </a:ext>
            </a:extLst>
          </p:cNvPr>
          <p:cNvSpPr>
            <a:spLocks noGrp="1"/>
          </p:cNvSpPr>
          <p:nvPr>
            <p:ph type="title"/>
          </p:nvPr>
        </p:nvSpPr>
        <p:spPr/>
        <p:txBody>
          <a:bodyPr/>
          <a:lstStyle/>
          <a:p>
            <a:r>
              <a:rPr lang="zh-CN" altLang="en-US" dirty="0"/>
              <a:t>第</a:t>
            </a:r>
            <a:r>
              <a:rPr lang="en-US" altLang="zh-CN" dirty="0"/>
              <a:t>2</a:t>
            </a:r>
            <a:r>
              <a:rPr lang="zh-CN" altLang="en-US" dirty="0"/>
              <a:t>节 尾端：字、字节和位序</a:t>
            </a:r>
          </a:p>
        </p:txBody>
      </p:sp>
      <p:sp>
        <p:nvSpPr>
          <p:cNvPr id="3" name="内容占位符 2">
            <a:extLst>
              <a:ext uri="{FF2B5EF4-FFF2-40B4-BE49-F238E27FC236}">
                <a16:creationId xmlns:a16="http://schemas.microsoft.com/office/drawing/2014/main" id="{1E655E27-DEA0-4067-B339-1E2F10EE44AA}"/>
              </a:ext>
            </a:extLst>
          </p:cNvPr>
          <p:cNvSpPr>
            <a:spLocks noGrp="1"/>
          </p:cNvSpPr>
          <p:nvPr>
            <p:ph idx="1"/>
          </p:nvPr>
        </p:nvSpPr>
        <p:spPr/>
        <p:txBody>
          <a:bodyPr/>
          <a:lstStyle/>
          <a:p>
            <a:r>
              <a:rPr lang="en-US" altLang="zh-CN" dirty="0"/>
              <a:t>C</a:t>
            </a:r>
            <a:r>
              <a:rPr lang="zh-CN" altLang="en-US" dirty="0"/>
              <a:t>程序员普遍假定所有这些变量都存放在内存中，而内存本身就是一个字节的序列</a:t>
            </a:r>
            <a:endParaRPr lang="en-US" altLang="zh-CN" dirty="0"/>
          </a:p>
          <a:p>
            <a:pPr lvl="1"/>
            <a:r>
              <a:rPr lang="en-US" altLang="zh-CN" dirty="0" err="1"/>
              <a:t>memcpy</a:t>
            </a:r>
            <a:r>
              <a:rPr lang="en-US" altLang="zh-CN" dirty="0"/>
              <a:t>()</a:t>
            </a:r>
            <a:r>
              <a:rPr lang="zh-CN" altLang="en-US" dirty="0"/>
              <a:t>可以拷贝任意的数据类型</a:t>
            </a:r>
            <a:endParaRPr lang="en-US" altLang="zh-CN" dirty="0"/>
          </a:p>
          <a:p>
            <a:r>
              <a:rPr lang="en-US" altLang="zh-CN" dirty="0"/>
              <a:t>C</a:t>
            </a:r>
            <a:r>
              <a:rPr lang="zh-CN" altLang="en-US" dirty="0"/>
              <a:t>的</a:t>
            </a:r>
            <a:r>
              <a:rPr lang="en-US" altLang="zh-CN" dirty="0"/>
              <a:t>I/O</a:t>
            </a:r>
            <a:r>
              <a:rPr lang="zh-CN" altLang="en-US" dirty="0"/>
              <a:t>系统对所有的</a:t>
            </a:r>
            <a:r>
              <a:rPr lang="en-US" altLang="zh-CN" dirty="0"/>
              <a:t>I/O</a:t>
            </a:r>
            <a:r>
              <a:rPr lang="zh-CN" altLang="en-US" dirty="0"/>
              <a:t>操作以字节为单位建模</a:t>
            </a:r>
            <a:endParaRPr lang="en-US" altLang="zh-CN" dirty="0"/>
          </a:p>
          <a:p>
            <a:pPr lvl="1"/>
            <a:r>
              <a:rPr lang="en-US" altLang="zh-CN" dirty="0"/>
              <a:t>read()</a:t>
            </a:r>
            <a:r>
              <a:rPr lang="zh-CN" altLang="en-US" dirty="0"/>
              <a:t>或</a:t>
            </a:r>
            <a:r>
              <a:rPr lang="en-US" altLang="zh-CN" dirty="0"/>
              <a:t>write()</a:t>
            </a:r>
            <a:r>
              <a:rPr lang="zh-CN" altLang="en-US" dirty="0"/>
              <a:t>读写包含任意数据类型的存储块</a:t>
            </a:r>
            <a:endParaRPr lang="en-US" altLang="zh-CN" dirty="0"/>
          </a:p>
          <a:p>
            <a:r>
              <a:rPr lang="zh-CN" altLang="en-US" dirty="0"/>
              <a:t>一个计算机能不能正确理解另一个计算机写下的东西？</a:t>
            </a:r>
            <a:endParaRPr lang="en-US" altLang="zh-CN" dirty="0"/>
          </a:p>
          <a:p>
            <a:pPr lvl="1"/>
            <a:r>
              <a:rPr lang="zh-CN" altLang="en-US" dirty="0"/>
              <a:t>需要正确的处理</a:t>
            </a:r>
            <a:endParaRPr lang="en-US" altLang="zh-CN" dirty="0"/>
          </a:p>
          <a:p>
            <a:pPr lvl="1"/>
            <a:r>
              <a:rPr lang="zh-CN" altLang="en-US" dirty="0"/>
              <a:t>在处理对齐和填充时需要小心</a:t>
            </a:r>
          </a:p>
          <a:p>
            <a:endParaRPr lang="zh-CN" altLang="en-US" dirty="0"/>
          </a:p>
        </p:txBody>
      </p:sp>
    </p:spTree>
    <p:extLst>
      <p:ext uri="{BB962C8B-B14F-4D97-AF65-F5344CB8AC3E}">
        <p14:creationId xmlns:p14="http://schemas.microsoft.com/office/powerpoint/2010/main" val="75185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5BAF6-70D6-4043-B08B-6780D10CE905}"/>
              </a:ext>
            </a:extLst>
          </p:cNvPr>
          <p:cNvSpPr>
            <a:spLocks noGrp="1"/>
          </p:cNvSpPr>
          <p:nvPr>
            <p:ph type="title"/>
          </p:nvPr>
        </p:nvSpPr>
        <p:spPr/>
        <p:txBody>
          <a:bodyPr/>
          <a:lstStyle/>
          <a:p>
            <a:r>
              <a:rPr lang="zh-CN" altLang="en-US" dirty="0"/>
              <a:t>第</a:t>
            </a:r>
            <a:r>
              <a:rPr lang="en-US" altLang="zh-CN" dirty="0"/>
              <a:t>2</a:t>
            </a:r>
            <a:r>
              <a:rPr lang="zh-CN" altLang="en-US" dirty="0"/>
              <a:t>节 尾端：字、字节和位序</a:t>
            </a:r>
          </a:p>
        </p:txBody>
      </p:sp>
      <p:sp>
        <p:nvSpPr>
          <p:cNvPr id="3" name="内容占位符 2">
            <a:extLst>
              <a:ext uri="{FF2B5EF4-FFF2-40B4-BE49-F238E27FC236}">
                <a16:creationId xmlns:a16="http://schemas.microsoft.com/office/drawing/2014/main" id="{7D395D75-96AE-4102-A200-724BBC7BB5DD}"/>
              </a:ext>
            </a:extLst>
          </p:cNvPr>
          <p:cNvSpPr>
            <a:spLocks noGrp="1"/>
          </p:cNvSpPr>
          <p:nvPr>
            <p:ph idx="1"/>
          </p:nvPr>
        </p:nvSpPr>
        <p:spPr/>
        <p:txBody>
          <a:bodyPr>
            <a:normAutofit/>
          </a:bodyPr>
          <a:lstStyle/>
          <a:p>
            <a:r>
              <a:rPr lang="zh-CN" altLang="en-US" dirty="0"/>
              <a:t>两台计算机可能有尾端不同</a:t>
            </a:r>
            <a:endParaRPr lang="en-US" altLang="zh-CN" dirty="0"/>
          </a:p>
          <a:p>
            <a:pPr lvl="1"/>
            <a:r>
              <a:rPr lang="zh-CN" altLang="en-US" dirty="0"/>
              <a:t>如果相互发送一个</a:t>
            </a:r>
            <a:r>
              <a:rPr lang="en-US" altLang="zh-CN" dirty="0"/>
              <a:t>0x12345678</a:t>
            </a:r>
          </a:p>
          <a:p>
            <a:pPr lvl="1"/>
            <a:r>
              <a:rPr lang="zh-CN" altLang="en-US" dirty="0"/>
              <a:t>相互接收到的会是</a:t>
            </a:r>
            <a:r>
              <a:rPr lang="en-US" altLang="zh-CN" dirty="0"/>
              <a:t>0x78563412</a:t>
            </a:r>
          </a:p>
          <a:p>
            <a:pPr lvl="1"/>
            <a:r>
              <a:rPr lang="zh-CN" altLang="en-US" dirty="0"/>
              <a:t>需要进行适当的处理</a:t>
            </a:r>
            <a:endParaRPr lang="en-US" altLang="zh-CN" dirty="0"/>
          </a:p>
          <a:p>
            <a:r>
              <a:rPr lang="en-US" altLang="zh-CN" dirty="0"/>
              <a:t>0x12345678</a:t>
            </a:r>
          </a:p>
          <a:p>
            <a:pPr lvl="1"/>
            <a:r>
              <a:rPr lang="en-US" altLang="zh-CN" dirty="0"/>
              <a:t>0001 0010 0011 0100 0101 0110 0111 1000</a:t>
            </a:r>
          </a:p>
          <a:p>
            <a:r>
              <a:rPr lang="en-US" altLang="zh-CN" dirty="0"/>
              <a:t>0x78563412</a:t>
            </a:r>
          </a:p>
          <a:p>
            <a:pPr lvl="1"/>
            <a:r>
              <a:rPr lang="en-US" altLang="zh-CN" dirty="0"/>
              <a:t>0111 1000 0101 0110 0011 0100 0001 0010 </a:t>
            </a:r>
          </a:p>
          <a:p>
            <a:pPr lvl="1"/>
            <a:endParaRPr lang="zh-CN" altLang="en-US" dirty="0"/>
          </a:p>
        </p:txBody>
      </p:sp>
      <p:grpSp>
        <p:nvGrpSpPr>
          <p:cNvPr id="14" name="组合 13">
            <a:extLst>
              <a:ext uri="{FF2B5EF4-FFF2-40B4-BE49-F238E27FC236}">
                <a16:creationId xmlns:a16="http://schemas.microsoft.com/office/drawing/2014/main" id="{ABD16BAD-B72D-4EB7-B7D4-D496E96F513A}"/>
              </a:ext>
            </a:extLst>
          </p:cNvPr>
          <p:cNvGrpSpPr/>
          <p:nvPr/>
        </p:nvGrpSpPr>
        <p:grpSpPr>
          <a:xfrm>
            <a:off x="5593800" y="1825625"/>
            <a:ext cx="5760000" cy="2026678"/>
            <a:chOff x="1987419" y="3965510"/>
            <a:chExt cx="5760000" cy="2026678"/>
          </a:xfrm>
        </p:grpSpPr>
        <p:sp>
          <p:nvSpPr>
            <p:cNvPr id="4" name="矩形 3">
              <a:extLst>
                <a:ext uri="{FF2B5EF4-FFF2-40B4-BE49-F238E27FC236}">
                  <a16:creationId xmlns:a16="http://schemas.microsoft.com/office/drawing/2014/main" id="{454A2FFA-838D-49CA-9040-3A87A2E6382C}"/>
                </a:ext>
              </a:extLst>
            </p:cNvPr>
            <p:cNvSpPr/>
            <p:nvPr/>
          </p:nvSpPr>
          <p:spPr>
            <a:xfrm>
              <a:off x="1987419" y="396551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0001 0010</a:t>
              </a:r>
              <a:endParaRPr lang="zh-CN" altLang="en-US" dirty="0"/>
            </a:p>
          </p:txBody>
        </p:sp>
        <p:sp>
          <p:nvSpPr>
            <p:cNvPr id="5" name="矩形 4">
              <a:extLst>
                <a:ext uri="{FF2B5EF4-FFF2-40B4-BE49-F238E27FC236}">
                  <a16:creationId xmlns:a16="http://schemas.microsoft.com/office/drawing/2014/main" id="{61B6D190-478D-44E9-8183-9A15B3C20C0F}"/>
                </a:ext>
              </a:extLst>
            </p:cNvPr>
            <p:cNvSpPr/>
            <p:nvPr/>
          </p:nvSpPr>
          <p:spPr>
            <a:xfrm>
              <a:off x="3427419" y="396551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0011 0100</a:t>
              </a:r>
              <a:endParaRPr lang="zh-CN" altLang="en-US" dirty="0"/>
            </a:p>
          </p:txBody>
        </p:sp>
        <p:sp>
          <p:nvSpPr>
            <p:cNvPr id="6" name="矩形 5">
              <a:extLst>
                <a:ext uri="{FF2B5EF4-FFF2-40B4-BE49-F238E27FC236}">
                  <a16:creationId xmlns:a16="http://schemas.microsoft.com/office/drawing/2014/main" id="{8BCFE111-9956-4E12-932B-B7CC3FCA6AC1}"/>
                </a:ext>
              </a:extLst>
            </p:cNvPr>
            <p:cNvSpPr/>
            <p:nvPr/>
          </p:nvSpPr>
          <p:spPr>
            <a:xfrm>
              <a:off x="4867419" y="396551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0101 0110</a:t>
              </a:r>
              <a:endParaRPr lang="zh-CN" altLang="en-US" dirty="0"/>
            </a:p>
          </p:txBody>
        </p:sp>
        <p:sp>
          <p:nvSpPr>
            <p:cNvPr id="7" name="矩形 6">
              <a:extLst>
                <a:ext uri="{FF2B5EF4-FFF2-40B4-BE49-F238E27FC236}">
                  <a16:creationId xmlns:a16="http://schemas.microsoft.com/office/drawing/2014/main" id="{E2CD6940-9E4D-4769-A665-A8C7A8ADCB89}"/>
                </a:ext>
              </a:extLst>
            </p:cNvPr>
            <p:cNvSpPr/>
            <p:nvPr/>
          </p:nvSpPr>
          <p:spPr>
            <a:xfrm>
              <a:off x="6307419" y="396551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0111 1000</a:t>
              </a:r>
              <a:endParaRPr lang="zh-CN" altLang="en-US" dirty="0"/>
            </a:p>
          </p:txBody>
        </p:sp>
        <p:sp>
          <p:nvSpPr>
            <p:cNvPr id="8" name="矩形 7">
              <a:extLst>
                <a:ext uri="{FF2B5EF4-FFF2-40B4-BE49-F238E27FC236}">
                  <a16:creationId xmlns:a16="http://schemas.microsoft.com/office/drawing/2014/main" id="{30BFEF86-D0F0-4D5B-852A-0862F6EF95EF}"/>
                </a:ext>
              </a:extLst>
            </p:cNvPr>
            <p:cNvSpPr/>
            <p:nvPr/>
          </p:nvSpPr>
          <p:spPr>
            <a:xfrm>
              <a:off x="1987419" y="5452188"/>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0111 1000</a:t>
              </a:r>
              <a:endParaRPr lang="zh-CN" altLang="en-US" dirty="0"/>
            </a:p>
          </p:txBody>
        </p:sp>
        <p:sp>
          <p:nvSpPr>
            <p:cNvPr id="9" name="矩形 8">
              <a:extLst>
                <a:ext uri="{FF2B5EF4-FFF2-40B4-BE49-F238E27FC236}">
                  <a16:creationId xmlns:a16="http://schemas.microsoft.com/office/drawing/2014/main" id="{43356283-7CE8-4EAD-88C3-A3E222FBD273}"/>
                </a:ext>
              </a:extLst>
            </p:cNvPr>
            <p:cNvSpPr/>
            <p:nvPr/>
          </p:nvSpPr>
          <p:spPr>
            <a:xfrm>
              <a:off x="3427419" y="5452188"/>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0101 0110</a:t>
              </a:r>
              <a:endParaRPr lang="zh-CN" altLang="en-US" dirty="0"/>
            </a:p>
          </p:txBody>
        </p:sp>
        <p:sp>
          <p:nvSpPr>
            <p:cNvPr id="10" name="矩形 9">
              <a:extLst>
                <a:ext uri="{FF2B5EF4-FFF2-40B4-BE49-F238E27FC236}">
                  <a16:creationId xmlns:a16="http://schemas.microsoft.com/office/drawing/2014/main" id="{C4B663A0-FC16-49A1-934F-E9660D8BBB62}"/>
                </a:ext>
              </a:extLst>
            </p:cNvPr>
            <p:cNvSpPr/>
            <p:nvPr/>
          </p:nvSpPr>
          <p:spPr>
            <a:xfrm>
              <a:off x="4867419" y="5452188"/>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0011 0100</a:t>
              </a:r>
              <a:endParaRPr lang="zh-CN" altLang="en-US" dirty="0"/>
            </a:p>
          </p:txBody>
        </p:sp>
        <p:sp>
          <p:nvSpPr>
            <p:cNvPr id="11" name="矩形 10">
              <a:extLst>
                <a:ext uri="{FF2B5EF4-FFF2-40B4-BE49-F238E27FC236}">
                  <a16:creationId xmlns:a16="http://schemas.microsoft.com/office/drawing/2014/main" id="{AF7767B7-4F05-43E6-A8D0-35FB4AEED253}"/>
                </a:ext>
              </a:extLst>
            </p:cNvPr>
            <p:cNvSpPr/>
            <p:nvPr/>
          </p:nvSpPr>
          <p:spPr>
            <a:xfrm>
              <a:off x="6307419" y="5452188"/>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0001 0010</a:t>
              </a:r>
              <a:endParaRPr lang="zh-CN" altLang="en-US" dirty="0"/>
            </a:p>
          </p:txBody>
        </p:sp>
        <p:cxnSp>
          <p:nvCxnSpPr>
            <p:cNvPr id="13" name="直接箭头连接符 12">
              <a:extLst>
                <a:ext uri="{FF2B5EF4-FFF2-40B4-BE49-F238E27FC236}">
                  <a16:creationId xmlns:a16="http://schemas.microsoft.com/office/drawing/2014/main" id="{CD2F0B47-6871-4A9A-99D0-B957298FD36D}"/>
                </a:ext>
              </a:extLst>
            </p:cNvPr>
            <p:cNvCxnSpPr>
              <a:stCxn id="4" idx="2"/>
              <a:endCxn id="11" idx="0"/>
            </p:cNvCxnSpPr>
            <p:nvPr/>
          </p:nvCxnSpPr>
          <p:spPr>
            <a:xfrm>
              <a:off x="2707419" y="4505510"/>
              <a:ext cx="4320000" cy="9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C3F67A8-CBA3-441A-A27B-29C2C51BFB2A}"/>
                </a:ext>
              </a:extLst>
            </p:cNvPr>
            <p:cNvCxnSpPr>
              <a:cxnSpLocks/>
              <a:stCxn id="5" idx="2"/>
              <a:endCxn id="10" idx="0"/>
            </p:cNvCxnSpPr>
            <p:nvPr/>
          </p:nvCxnSpPr>
          <p:spPr>
            <a:xfrm>
              <a:off x="4147419" y="4505510"/>
              <a:ext cx="1440000" cy="9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3FAF51B-1C96-4021-BC6C-67627267DCF2}"/>
                </a:ext>
              </a:extLst>
            </p:cNvPr>
            <p:cNvCxnSpPr>
              <a:stCxn id="6" idx="2"/>
              <a:endCxn id="9" idx="0"/>
            </p:cNvCxnSpPr>
            <p:nvPr/>
          </p:nvCxnSpPr>
          <p:spPr>
            <a:xfrm flipH="1">
              <a:off x="4147419" y="4505510"/>
              <a:ext cx="1440000" cy="9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10EA06-29D2-49F0-9EA9-D538459CBA3C}"/>
                </a:ext>
              </a:extLst>
            </p:cNvPr>
            <p:cNvCxnSpPr>
              <a:stCxn id="7" idx="2"/>
              <a:endCxn id="8" idx="0"/>
            </p:cNvCxnSpPr>
            <p:nvPr/>
          </p:nvCxnSpPr>
          <p:spPr>
            <a:xfrm flipH="1">
              <a:off x="2707419" y="4505510"/>
              <a:ext cx="4320000" cy="9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024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6305</Words>
  <Application>Microsoft Office PowerPoint</Application>
  <PresentationFormat>宽屏</PresentationFormat>
  <Paragraphs>611</Paragraphs>
  <Slides>64</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64</vt:i4>
      </vt:variant>
    </vt:vector>
  </HeadingPairs>
  <TitlesOfParts>
    <vt:vector size="68" baseType="lpstr">
      <vt:lpstr>等线</vt:lpstr>
      <vt:lpstr>等线 Light</vt:lpstr>
      <vt:lpstr>Arial</vt:lpstr>
      <vt:lpstr>Office 主题​​</vt:lpstr>
      <vt:lpstr>See MIPS Run 第十章 向MIPS体系结构移植软件</vt:lpstr>
      <vt:lpstr>目录</vt:lpstr>
      <vt:lpstr>第十章 向MIPS体系结构移植软件</vt:lpstr>
      <vt:lpstr>第1节 MIPS应用程序的底层软件</vt:lpstr>
      <vt:lpstr>第1节 MIPS应用程序的底层软件</vt:lpstr>
      <vt:lpstr>第1节 MIPS应用程序的底层软件</vt:lpstr>
      <vt:lpstr>第2节 尾端：字、字节和位序</vt:lpstr>
      <vt:lpstr>第2节 尾端：字、字节和位序</vt:lpstr>
      <vt:lpstr>第2节 尾端：字、字节和位序</vt:lpstr>
      <vt:lpstr>尾端 第2.1节 比特、字节、字和整数</vt:lpstr>
      <vt:lpstr>尾端 第2.1节 比特、字节、字和整数</vt:lpstr>
      <vt:lpstr>尾端 第2.1节 比特、字节、字和整数</vt:lpstr>
      <vt:lpstr>尾端 第2.1节  比特、字节、字和整数</vt:lpstr>
      <vt:lpstr>尾端 第2.2节 软件和尾端的问题</vt:lpstr>
      <vt:lpstr>尾端 第2.2节 软件和尾端的问题</vt:lpstr>
      <vt:lpstr>尾端 第2.2节 软件和尾端的问题 ——尾端和程序可移植性</vt:lpstr>
      <vt:lpstr>尾端 第2.2节 软件和尾端的问题 ——尾端和程序可移植性</vt:lpstr>
      <vt:lpstr>尾端 第2.3节 硬件和尾端的问题</vt:lpstr>
      <vt:lpstr>尾端 第2.3节 硬件和尾端的问题</vt:lpstr>
      <vt:lpstr>尾端 第2.3节 硬件和尾端的问题</vt:lpstr>
      <vt:lpstr>尾端 第2.3节 硬件和尾端的问题</vt:lpstr>
      <vt:lpstr>尾端 第2.3节 硬件和尾端的问题</vt:lpstr>
      <vt:lpstr>尾端 第2.3节 硬件和尾端的问题</vt:lpstr>
      <vt:lpstr>尾端 第2.3节 硬件和尾端的问题</vt:lpstr>
      <vt:lpstr>尾端 第2.3节 硬件和尾端的问题</vt:lpstr>
      <vt:lpstr>尾端 第2.3节 硬件和尾端的问题</vt:lpstr>
      <vt:lpstr>尾端 第2.3节 硬件和尾端的问题 ——尾端不一致的总线间连线</vt:lpstr>
      <vt:lpstr>尾端 第2.3节 硬件和尾端的问题 ——尾端可配置的接线</vt:lpstr>
      <vt:lpstr>尾端 第2.3节 硬件和尾端的问题 ——对尾端问题的错误做法和错误认识</vt:lpstr>
      <vt:lpstr>尾端 第2.3节 硬件和尾端的问题 ——对尾端问题的错误做法和错误认识</vt:lpstr>
      <vt:lpstr>尾端 第2.4节 MIPS CPU的双尾端软件</vt:lpstr>
      <vt:lpstr>尾端 第2.4节 MIPS CPU的双尾端软件</vt:lpstr>
      <vt:lpstr>尾端 第2.4节 MIPS CPU的双尾端软件</vt:lpstr>
      <vt:lpstr>尾端 第2.4节 MIPS CPU的双尾端软件</vt:lpstr>
      <vt:lpstr>尾端 第2.4节 MIPS CPU的双尾端软件</vt:lpstr>
      <vt:lpstr>尾端 第2.5节 可移植性和可移植代码</vt:lpstr>
      <vt:lpstr>尾端 第2.6节 尾端和外来数据</vt:lpstr>
      <vt:lpstr>尾端 第2.6节 尾端和外来数据</vt:lpstr>
      <vt:lpstr>第3节 高速缓存可见性带来的问题</vt:lpstr>
      <vt:lpstr>第3节 高速缓存可见性带来的问题</vt:lpstr>
      <vt:lpstr>第3节 高速缓存可见性带来的问题</vt:lpstr>
      <vt:lpstr>高速缓存可见性带来的问题 第3.1节 高速缓存管理和DMA数据</vt:lpstr>
      <vt:lpstr>高速缓存可见性带来的问题 第3.1节 高速缓存管理和DMA数据</vt:lpstr>
      <vt:lpstr>高速缓存可见性带来的问题 第3.2节  高速缓存管理和向内写入指令：自修改代码</vt:lpstr>
      <vt:lpstr>高速缓存可见性带来的问题 第3.2节  高速缓存管理和向内写入指令：自修改代码</vt:lpstr>
      <vt:lpstr>高速缓存可见性带来的问题 第3.3节 高速缓存管理和非高速缓存或透写的数据</vt:lpstr>
      <vt:lpstr>高速缓存可见性带来的问题 第3.4节 高速缓存重影和页面着色</vt:lpstr>
      <vt:lpstr>高速缓存可见性带来的问题 第3.4节 高速缓存重影和页面着色</vt:lpstr>
      <vt:lpstr>第4节 访问内存的次序安排及调整</vt:lpstr>
      <vt:lpstr>第4节 访问内存的次序安排及调整</vt:lpstr>
      <vt:lpstr>第4节 访问内存的次序安排及调整</vt:lpstr>
      <vt:lpstr>访问内存的次序安排及调整 第4.1节 访存次序和写缓冲器</vt:lpstr>
      <vt:lpstr>访问内存的次序安排及调整 第4.1节 ——访存次序和写缓冲器</vt:lpstr>
      <vt:lpstr>访问内存的次序安排及调整 第4.1节 ——访存次序和写缓冲器</vt:lpstr>
      <vt:lpstr>访问内存的次序安排及调整 第4.1节 ——访存次序和写缓冲器</vt:lpstr>
      <vt:lpstr>访问内存的次序安排及调整 第4.2节 ——实现wbflush</vt:lpstr>
      <vt:lpstr>第5节 用C语言开发</vt:lpstr>
      <vt:lpstr>用C语言开发 第5.1节 ——用GNU C编译器包裹汇编代码</vt:lpstr>
      <vt:lpstr>用C语言开发 第5.2节 ——存储器映射的I/O寄存器和“volatile”</vt:lpstr>
      <vt:lpstr>用C语言开发 第5.2节 ——存储器映射的I/O寄存器和“volatile”</vt:lpstr>
      <vt:lpstr>用C语言开发 第5.2节 ——存储器映射的I/O寄存器和“volatile”</vt:lpstr>
      <vt:lpstr>用C语言开发 第5.3节 用C语言开发MIPS应用时的其它杂七杂八的问题</vt:lpstr>
      <vt:lpstr>用C语言开发 第5.3节 用C语言开发MIPS应用时的其它杂七杂八的问题</vt:lpstr>
      <vt:lpstr>用C语言开发 第5.3节 用C语言开发MIPS应用时的其它杂七杂八的问题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MIPS Run第十章 向MIPS体系结构移植软件</dc:title>
  <dc:creator>谭 弘泽</dc:creator>
  <cp:lastModifiedBy>谭 弘泽</cp:lastModifiedBy>
  <cp:revision>79</cp:revision>
  <dcterms:created xsi:type="dcterms:W3CDTF">2018-08-17T19:41:25Z</dcterms:created>
  <dcterms:modified xsi:type="dcterms:W3CDTF">2018-08-21T01:22:45Z</dcterms:modified>
</cp:coreProperties>
</file>