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6" r:id="rId5"/>
    <p:sldId id="269" r:id="rId6"/>
    <p:sldId id="257" r:id="rId7"/>
    <p:sldId id="268" r:id="rId8"/>
    <p:sldId id="270" r:id="rId9"/>
    <p:sldId id="273" r:id="rId10"/>
    <p:sldId id="275" r:id="rId11"/>
    <p:sldId id="271" r:id="rId12"/>
    <p:sldId id="278" r:id="rId13"/>
    <p:sldId id="277" r:id="rId14"/>
    <p:sldId id="274" r:id="rId15"/>
    <p:sldId id="267" r:id="rId16"/>
    <p:sldId id="279" r:id="rId17"/>
    <p:sldId id="280" r:id="rId18"/>
    <p:sldId id="259" r:id="rId19"/>
    <p:sldId id="261" r:id="rId20"/>
    <p:sldId id="281" r:id="rId21"/>
    <p:sldId id="282" r:id="rId22"/>
    <p:sldId id="283" r:id="rId23"/>
    <p:sldId id="262" r:id="rId24"/>
    <p:sldId id="284" r:id="rId25"/>
    <p:sldId id="285" r:id="rId26"/>
    <p:sldId id="264" r:id="rId27"/>
    <p:sldId id="286" r:id="rId28"/>
    <p:sldId id="28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37ED450-53F3-4BDA-979D-3E7E8697953F}">
          <p14:sldIdLst>
            <p14:sldId id="256"/>
            <p14:sldId id="258"/>
            <p14:sldId id="265"/>
            <p14:sldId id="266"/>
            <p14:sldId id="269"/>
          </p14:sldIdLst>
        </p14:section>
        <p14:section name="第1节" id="{3A377DF1-630F-44E4-8A17-0273DA09FF73}">
          <p14:sldIdLst>
            <p14:sldId id="257"/>
            <p14:sldId id="268"/>
            <p14:sldId id="270"/>
            <p14:sldId id="273"/>
            <p14:sldId id="275"/>
            <p14:sldId id="271"/>
            <p14:sldId id="278"/>
            <p14:sldId id="277"/>
            <p14:sldId id="274"/>
            <p14:sldId id="267"/>
            <p14:sldId id="279"/>
            <p14:sldId id="280"/>
          </p14:sldIdLst>
        </p14:section>
        <p14:section name="第2节" id="{EAFBDA07-EA23-4362-A9E8-B45FD881A097}">
          <p14:sldIdLst>
            <p14:sldId id="259"/>
            <p14:sldId id="261"/>
            <p14:sldId id="281"/>
            <p14:sldId id="282"/>
            <p14:sldId id="283"/>
            <p14:sldId id="262"/>
            <p14:sldId id="284"/>
            <p14:sldId id="285"/>
            <p14:sldId id="264"/>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4886D-F68F-4D3C-91CE-566EBB7864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4AA97FA-F28A-4987-B5F5-3B6F7AF0BE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2802B7A-23CE-4FBE-B0AD-0BB41D3F6F37}"/>
              </a:ext>
            </a:extLst>
          </p:cNvPr>
          <p:cNvSpPr>
            <a:spLocks noGrp="1"/>
          </p:cNvSpPr>
          <p:nvPr>
            <p:ph type="dt" sz="half" idx="10"/>
          </p:nvPr>
        </p:nvSpPr>
        <p:spPr/>
        <p:txBody>
          <a:bodyPr/>
          <a:lstStyle/>
          <a:p>
            <a:fld id="{AF8F2C1D-DACE-4324-B5E0-F2D98C1020E5}" type="datetimeFigureOut">
              <a:rPr lang="zh-CN" altLang="en-US" smtClean="0"/>
              <a:t>2018/8/25</a:t>
            </a:fld>
            <a:endParaRPr lang="zh-CN" altLang="en-US"/>
          </a:p>
        </p:txBody>
      </p:sp>
      <p:sp>
        <p:nvSpPr>
          <p:cNvPr id="5" name="页脚占位符 4">
            <a:extLst>
              <a:ext uri="{FF2B5EF4-FFF2-40B4-BE49-F238E27FC236}">
                <a16:creationId xmlns:a16="http://schemas.microsoft.com/office/drawing/2014/main" id="{2C92708A-479F-4EAB-B53A-40D423B921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F4925C-2902-437B-8C7E-094C84B3EEEE}"/>
              </a:ext>
            </a:extLst>
          </p:cNvPr>
          <p:cNvSpPr>
            <a:spLocks noGrp="1"/>
          </p:cNvSpPr>
          <p:nvPr>
            <p:ph type="sldNum" sz="quarter" idx="12"/>
          </p:nvPr>
        </p:nvSpPr>
        <p:spPr/>
        <p:txBody>
          <a:bodyPr/>
          <a:lstStyle/>
          <a:p>
            <a:fld id="{AF005857-DF65-47BF-9A96-47DAA0EB58A5}" type="slidenum">
              <a:rPr lang="zh-CN" altLang="en-US" smtClean="0"/>
              <a:t>‹#›</a:t>
            </a:fld>
            <a:endParaRPr lang="zh-CN" altLang="en-US"/>
          </a:p>
        </p:txBody>
      </p:sp>
    </p:spTree>
    <p:extLst>
      <p:ext uri="{BB962C8B-B14F-4D97-AF65-F5344CB8AC3E}">
        <p14:creationId xmlns:p14="http://schemas.microsoft.com/office/powerpoint/2010/main" val="128693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9C08E-BB06-434A-A374-539452EE003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2A10D23-8CFA-4CD3-AA9F-6F498749D2C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0DAF505-AA53-492B-AF03-439874823265}"/>
              </a:ext>
            </a:extLst>
          </p:cNvPr>
          <p:cNvSpPr>
            <a:spLocks noGrp="1"/>
          </p:cNvSpPr>
          <p:nvPr>
            <p:ph type="dt" sz="half" idx="10"/>
          </p:nvPr>
        </p:nvSpPr>
        <p:spPr/>
        <p:txBody>
          <a:bodyPr/>
          <a:lstStyle/>
          <a:p>
            <a:fld id="{AF8F2C1D-DACE-4324-B5E0-F2D98C1020E5}" type="datetimeFigureOut">
              <a:rPr lang="zh-CN" altLang="en-US" smtClean="0"/>
              <a:t>2018/8/25</a:t>
            </a:fld>
            <a:endParaRPr lang="zh-CN" altLang="en-US"/>
          </a:p>
        </p:txBody>
      </p:sp>
      <p:sp>
        <p:nvSpPr>
          <p:cNvPr id="5" name="页脚占位符 4">
            <a:extLst>
              <a:ext uri="{FF2B5EF4-FFF2-40B4-BE49-F238E27FC236}">
                <a16:creationId xmlns:a16="http://schemas.microsoft.com/office/drawing/2014/main" id="{57A718B4-BADC-4E38-9A27-2CC2F34CB0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089F1F-4A42-45F0-9F67-93521150BF48}"/>
              </a:ext>
            </a:extLst>
          </p:cNvPr>
          <p:cNvSpPr>
            <a:spLocks noGrp="1"/>
          </p:cNvSpPr>
          <p:nvPr>
            <p:ph type="sldNum" sz="quarter" idx="12"/>
          </p:nvPr>
        </p:nvSpPr>
        <p:spPr/>
        <p:txBody>
          <a:bodyPr/>
          <a:lstStyle/>
          <a:p>
            <a:fld id="{AF005857-DF65-47BF-9A96-47DAA0EB58A5}" type="slidenum">
              <a:rPr lang="zh-CN" altLang="en-US" smtClean="0"/>
              <a:t>‹#›</a:t>
            </a:fld>
            <a:endParaRPr lang="zh-CN" altLang="en-US"/>
          </a:p>
        </p:txBody>
      </p:sp>
    </p:spTree>
    <p:extLst>
      <p:ext uri="{BB962C8B-B14F-4D97-AF65-F5344CB8AC3E}">
        <p14:creationId xmlns:p14="http://schemas.microsoft.com/office/powerpoint/2010/main" val="1952595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58E2BA-5CAD-43F7-BD2E-3B7288C2343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C14FB72-40BB-4011-B1DE-70D86D20322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1D669CB-B299-4533-88A4-85AB3AA6FB9A}"/>
              </a:ext>
            </a:extLst>
          </p:cNvPr>
          <p:cNvSpPr>
            <a:spLocks noGrp="1"/>
          </p:cNvSpPr>
          <p:nvPr>
            <p:ph type="dt" sz="half" idx="10"/>
          </p:nvPr>
        </p:nvSpPr>
        <p:spPr/>
        <p:txBody>
          <a:bodyPr/>
          <a:lstStyle/>
          <a:p>
            <a:fld id="{AF8F2C1D-DACE-4324-B5E0-F2D98C1020E5}" type="datetimeFigureOut">
              <a:rPr lang="zh-CN" altLang="en-US" smtClean="0"/>
              <a:t>2018/8/25</a:t>
            </a:fld>
            <a:endParaRPr lang="zh-CN" altLang="en-US"/>
          </a:p>
        </p:txBody>
      </p:sp>
      <p:sp>
        <p:nvSpPr>
          <p:cNvPr id="5" name="页脚占位符 4">
            <a:extLst>
              <a:ext uri="{FF2B5EF4-FFF2-40B4-BE49-F238E27FC236}">
                <a16:creationId xmlns:a16="http://schemas.microsoft.com/office/drawing/2014/main" id="{FB2BE435-46C5-4608-854B-87CEC9E960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E277C8-D0BE-45AC-80D4-DB11E334DF0F}"/>
              </a:ext>
            </a:extLst>
          </p:cNvPr>
          <p:cNvSpPr>
            <a:spLocks noGrp="1"/>
          </p:cNvSpPr>
          <p:nvPr>
            <p:ph type="sldNum" sz="quarter" idx="12"/>
          </p:nvPr>
        </p:nvSpPr>
        <p:spPr/>
        <p:txBody>
          <a:bodyPr/>
          <a:lstStyle/>
          <a:p>
            <a:fld id="{AF005857-DF65-47BF-9A96-47DAA0EB58A5}" type="slidenum">
              <a:rPr lang="zh-CN" altLang="en-US" smtClean="0"/>
              <a:t>‹#›</a:t>
            </a:fld>
            <a:endParaRPr lang="zh-CN" altLang="en-US"/>
          </a:p>
        </p:txBody>
      </p:sp>
    </p:spTree>
    <p:extLst>
      <p:ext uri="{BB962C8B-B14F-4D97-AF65-F5344CB8AC3E}">
        <p14:creationId xmlns:p14="http://schemas.microsoft.com/office/powerpoint/2010/main" val="388348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F3B71-F0BC-4FA6-B1DC-6806CAB432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89460A-5D50-47A5-8BBD-F41C078B515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91C245-661B-4249-B1B6-426CD3551BBE}"/>
              </a:ext>
            </a:extLst>
          </p:cNvPr>
          <p:cNvSpPr>
            <a:spLocks noGrp="1"/>
          </p:cNvSpPr>
          <p:nvPr>
            <p:ph type="dt" sz="half" idx="10"/>
          </p:nvPr>
        </p:nvSpPr>
        <p:spPr/>
        <p:txBody>
          <a:bodyPr/>
          <a:lstStyle/>
          <a:p>
            <a:fld id="{AF8F2C1D-DACE-4324-B5E0-F2D98C1020E5}" type="datetimeFigureOut">
              <a:rPr lang="zh-CN" altLang="en-US" smtClean="0"/>
              <a:t>2018/8/25</a:t>
            </a:fld>
            <a:endParaRPr lang="zh-CN" altLang="en-US"/>
          </a:p>
        </p:txBody>
      </p:sp>
      <p:sp>
        <p:nvSpPr>
          <p:cNvPr id="5" name="页脚占位符 4">
            <a:extLst>
              <a:ext uri="{FF2B5EF4-FFF2-40B4-BE49-F238E27FC236}">
                <a16:creationId xmlns:a16="http://schemas.microsoft.com/office/drawing/2014/main" id="{97998048-F32F-44BA-8D37-E77976D34B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2BE41D-460C-4BCA-8C81-04F6971D9689}"/>
              </a:ext>
            </a:extLst>
          </p:cNvPr>
          <p:cNvSpPr>
            <a:spLocks noGrp="1"/>
          </p:cNvSpPr>
          <p:nvPr>
            <p:ph type="sldNum" sz="quarter" idx="12"/>
          </p:nvPr>
        </p:nvSpPr>
        <p:spPr/>
        <p:txBody>
          <a:bodyPr/>
          <a:lstStyle/>
          <a:p>
            <a:fld id="{AF005857-DF65-47BF-9A96-47DAA0EB58A5}" type="slidenum">
              <a:rPr lang="zh-CN" altLang="en-US" smtClean="0"/>
              <a:t>‹#›</a:t>
            </a:fld>
            <a:endParaRPr lang="zh-CN" altLang="en-US"/>
          </a:p>
        </p:txBody>
      </p:sp>
    </p:spTree>
    <p:extLst>
      <p:ext uri="{BB962C8B-B14F-4D97-AF65-F5344CB8AC3E}">
        <p14:creationId xmlns:p14="http://schemas.microsoft.com/office/powerpoint/2010/main" val="72865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7959B-1BF5-4621-839C-94F7614516D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60AFCE-3705-48D4-93AF-E4AA643A86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D23E6E6-2FEA-43B7-B489-8AA60720A7E1}"/>
              </a:ext>
            </a:extLst>
          </p:cNvPr>
          <p:cNvSpPr>
            <a:spLocks noGrp="1"/>
          </p:cNvSpPr>
          <p:nvPr>
            <p:ph type="dt" sz="half" idx="10"/>
          </p:nvPr>
        </p:nvSpPr>
        <p:spPr/>
        <p:txBody>
          <a:bodyPr/>
          <a:lstStyle/>
          <a:p>
            <a:fld id="{AF8F2C1D-DACE-4324-B5E0-F2D98C1020E5}" type="datetimeFigureOut">
              <a:rPr lang="zh-CN" altLang="en-US" smtClean="0"/>
              <a:t>2018/8/25</a:t>
            </a:fld>
            <a:endParaRPr lang="zh-CN" altLang="en-US"/>
          </a:p>
        </p:txBody>
      </p:sp>
      <p:sp>
        <p:nvSpPr>
          <p:cNvPr id="5" name="页脚占位符 4">
            <a:extLst>
              <a:ext uri="{FF2B5EF4-FFF2-40B4-BE49-F238E27FC236}">
                <a16:creationId xmlns:a16="http://schemas.microsoft.com/office/drawing/2014/main" id="{3584C5E4-3BB0-4C2B-9641-3C523902CD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ABA7DA-FD2B-45DF-8763-097A7878D3B5}"/>
              </a:ext>
            </a:extLst>
          </p:cNvPr>
          <p:cNvSpPr>
            <a:spLocks noGrp="1"/>
          </p:cNvSpPr>
          <p:nvPr>
            <p:ph type="sldNum" sz="quarter" idx="12"/>
          </p:nvPr>
        </p:nvSpPr>
        <p:spPr/>
        <p:txBody>
          <a:bodyPr/>
          <a:lstStyle/>
          <a:p>
            <a:fld id="{AF005857-DF65-47BF-9A96-47DAA0EB58A5}" type="slidenum">
              <a:rPr lang="zh-CN" altLang="en-US" smtClean="0"/>
              <a:t>‹#›</a:t>
            </a:fld>
            <a:endParaRPr lang="zh-CN" altLang="en-US"/>
          </a:p>
        </p:txBody>
      </p:sp>
    </p:spTree>
    <p:extLst>
      <p:ext uri="{BB962C8B-B14F-4D97-AF65-F5344CB8AC3E}">
        <p14:creationId xmlns:p14="http://schemas.microsoft.com/office/powerpoint/2010/main" val="212892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93107-8025-4C37-A3D7-EDADC72BF8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2A2F74-59C0-4C10-9773-F328D2FD71D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0A7ED33-08A6-48BB-99C1-0AAFD9F9B9B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9F7FDA7-0AD4-4688-BBD9-26D08F162285}"/>
              </a:ext>
            </a:extLst>
          </p:cNvPr>
          <p:cNvSpPr>
            <a:spLocks noGrp="1"/>
          </p:cNvSpPr>
          <p:nvPr>
            <p:ph type="dt" sz="half" idx="10"/>
          </p:nvPr>
        </p:nvSpPr>
        <p:spPr/>
        <p:txBody>
          <a:bodyPr/>
          <a:lstStyle/>
          <a:p>
            <a:fld id="{AF8F2C1D-DACE-4324-B5E0-F2D98C1020E5}" type="datetimeFigureOut">
              <a:rPr lang="zh-CN" altLang="en-US" smtClean="0"/>
              <a:t>2018/8/25</a:t>
            </a:fld>
            <a:endParaRPr lang="zh-CN" altLang="en-US"/>
          </a:p>
        </p:txBody>
      </p:sp>
      <p:sp>
        <p:nvSpPr>
          <p:cNvPr id="6" name="页脚占位符 5">
            <a:extLst>
              <a:ext uri="{FF2B5EF4-FFF2-40B4-BE49-F238E27FC236}">
                <a16:creationId xmlns:a16="http://schemas.microsoft.com/office/drawing/2014/main" id="{A0A0FB8A-C2D8-4ED5-B719-500C7AC944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D46C5D-F2E4-4673-AB53-84E3DAE5BCA3}"/>
              </a:ext>
            </a:extLst>
          </p:cNvPr>
          <p:cNvSpPr>
            <a:spLocks noGrp="1"/>
          </p:cNvSpPr>
          <p:nvPr>
            <p:ph type="sldNum" sz="quarter" idx="12"/>
          </p:nvPr>
        </p:nvSpPr>
        <p:spPr/>
        <p:txBody>
          <a:bodyPr/>
          <a:lstStyle/>
          <a:p>
            <a:fld id="{AF005857-DF65-47BF-9A96-47DAA0EB58A5}" type="slidenum">
              <a:rPr lang="zh-CN" altLang="en-US" smtClean="0"/>
              <a:t>‹#›</a:t>
            </a:fld>
            <a:endParaRPr lang="zh-CN" altLang="en-US"/>
          </a:p>
        </p:txBody>
      </p:sp>
    </p:spTree>
    <p:extLst>
      <p:ext uri="{BB962C8B-B14F-4D97-AF65-F5344CB8AC3E}">
        <p14:creationId xmlns:p14="http://schemas.microsoft.com/office/powerpoint/2010/main" val="2983636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12341-D34F-484E-9E46-CE45F0AD2D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0FA911-9D22-4AD7-99DD-A283435319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85C384C-0E43-4F29-92DD-8F8A1DDD3AA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A6B68B0-2BD3-42DA-A08B-DEDED98869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7C08224-638E-44AA-B3FB-5B0D946833B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897BDD7-B962-4F12-8D7D-148559D85B03}"/>
              </a:ext>
            </a:extLst>
          </p:cNvPr>
          <p:cNvSpPr>
            <a:spLocks noGrp="1"/>
          </p:cNvSpPr>
          <p:nvPr>
            <p:ph type="dt" sz="half" idx="10"/>
          </p:nvPr>
        </p:nvSpPr>
        <p:spPr/>
        <p:txBody>
          <a:bodyPr/>
          <a:lstStyle/>
          <a:p>
            <a:fld id="{AF8F2C1D-DACE-4324-B5E0-F2D98C1020E5}" type="datetimeFigureOut">
              <a:rPr lang="zh-CN" altLang="en-US" smtClean="0"/>
              <a:t>2018/8/25</a:t>
            </a:fld>
            <a:endParaRPr lang="zh-CN" altLang="en-US"/>
          </a:p>
        </p:txBody>
      </p:sp>
      <p:sp>
        <p:nvSpPr>
          <p:cNvPr id="8" name="页脚占位符 7">
            <a:extLst>
              <a:ext uri="{FF2B5EF4-FFF2-40B4-BE49-F238E27FC236}">
                <a16:creationId xmlns:a16="http://schemas.microsoft.com/office/drawing/2014/main" id="{D020E382-7A13-44EC-ADE5-DE82F871D5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A327A97-8EAE-46D6-93C9-D56116530AA6}"/>
              </a:ext>
            </a:extLst>
          </p:cNvPr>
          <p:cNvSpPr>
            <a:spLocks noGrp="1"/>
          </p:cNvSpPr>
          <p:nvPr>
            <p:ph type="sldNum" sz="quarter" idx="12"/>
          </p:nvPr>
        </p:nvSpPr>
        <p:spPr/>
        <p:txBody>
          <a:bodyPr/>
          <a:lstStyle/>
          <a:p>
            <a:fld id="{AF005857-DF65-47BF-9A96-47DAA0EB58A5}" type="slidenum">
              <a:rPr lang="zh-CN" altLang="en-US" smtClean="0"/>
              <a:t>‹#›</a:t>
            </a:fld>
            <a:endParaRPr lang="zh-CN" altLang="en-US"/>
          </a:p>
        </p:txBody>
      </p:sp>
    </p:spTree>
    <p:extLst>
      <p:ext uri="{BB962C8B-B14F-4D97-AF65-F5344CB8AC3E}">
        <p14:creationId xmlns:p14="http://schemas.microsoft.com/office/powerpoint/2010/main" val="57105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7C8CD-7D3A-4F9A-B6B6-5B3DB6AFFAD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A7D3220-3309-409C-87E2-954350DBC1CC}"/>
              </a:ext>
            </a:extLst>
          </p:cNvPr>
          <p:cNvSpPr>
            <a:spLocks noGrp="1"/>
          </p:cNvSpPr>
          <p:nvPr>
            <p:ph type="dt" sz="half" idx="10"/>
          </p:nvPr>
        </p:nvSpPr>
        <p:spPr/>
        <p:txBody>
          <a:bodyPr/>
          <a:lstStyle/>
          <a:p>
            <a:fld id="{AF8F2C1D-DACE-4324-B5E0-F2D98C1020E5}" type="datetimeFigureOut">
              <a:rPr lang="zh-CN" altLang="en-US" smtClean="0"/>
              <a:t>2018/8/25</a:t>
            </a:fld>
            <a:endParaRPr lang="zh-CN" altLang="en-US"/>
          </a:p>
        </p:txBody>
      </p:sp>
      <p:sp>
        <p:nvSpPr>
          <p:cNvPr id="4" name="页脚占位符 3">
            <a:extLst>
              <a:ext uri="{FF2B5EF4-FFF2-40B4-BE49-F238E27FC236}">
                <a16:creationId xmlns:a16="http://schemas.microsoft.com/office/drawing/2014/main" id="{CE3F9813-1B02-4DAA-9B04-B02D1DD827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67A6B7-4361-41A0-B88F-777BBDCB33CD}"/>
              </a:ext>
            </a:extLst>
          </p:cNvPr>
          <p:cNvSpPr>
            <a:spLocks noGrp="1"/>
          </p:cNvSpPr>
          <p:nvPr>
            <p:ph type="sldNum" sz="quarter" idx="12"/>
          </p:nvPr>
        </p:nvSpPr>
        <p:spPr/>
        <p:txBody>
          <a:bodyPr/>
          <a:lstStyle/>
          <a:p>
            <a:fld id="{AF005857-DF65-47BF-9A96-47DAA0EB58A5}" type="slidenum">
              <a:rPr lang="zh-CN" altLang="en-US" smtClean="0"/>
              <a:t>‹#›</a:t>
            </a:fld>
            <a:endParaRPr lang="zh-CN" altLang="en-US"/>
          </a:p>
        </p:txBody>
      </p:sp>
    </p:spTree>
    <p:extLst>
      <p:ext uri="{BB962C8B-B14F-4D97-AF65-F5344CB8AC3E}">
        <p14:creationId xmlns:p14="http://schemas.microsoft.com/office/powerpoint/2010/main" val="49253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33C131D-A78B-42FE-B3E2-DB2BF61EBC82}"/>
              </a:ext>
            </a:extLst>
          </p:cNvPr>
          <p:cNvSpPr>
            <a:spLocks noGrp="1"/>
          </p:cNvSpPr>
          <p:nvPr>
            <p:ph type="dt" sz="half" idx="10"/>
          </p:nvPr>
        </p:nvSpPr>
        <p:spPr/>
        <p:txBody>
          <a:bodyPr/>
          <a:lstStyle/>
          <a:p>
            <a:fld id="{AF8F2C1D-DACE-4324-B5E0-F2D98C1020E5}" type="datetimeFigureOut">
              <a:rPr lang="zh-CN" altLang="en-US" smtClean="0"/>
              <a:t>2018/8/25</a:t>
            </a:fld>
            <a:endParaRPr lang="zh-CN" altLang="en-US"/>
          </a:p>
        </p:txBody>
      </p:sp>
      <p:sp>
        <p:nvSpPr>
          <p:cNvPr id="3" name="页脚占位符 2">
            <a:extLst>
              <a:ext uri="{FF2B5EF4-FFF2-40B4-BE49-F238E27FC236}">
                <a16:creationId xmlns:a16="http://schemas.microsoft.com/office/drawing/2014/main" id="{E1207BF4-D554-4AAD-8385-6478BD0A3DE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6718C2-EAAF-4B60-BADA-DB56277F8CD0}"/>
              </a:ext>
            </a:extLst>
          </p:cNvPr>
          <p:cNvSpPr>
            <a:spLocks noGrp="1"/>
          </p:cNvSpPr>
          <p:nvPr>
            <p:ph type="sldNum" sz="quarter" idx="12"/>
          </p:nvPr>
        </p:nvSpPr>
        <p:spPr/>
        <p:txBody>
          <a:bodyPr/>
          <a:lstStyle/>
          <a:p>
            <a:fld id="{AF005857-DF65-47BF-9A96-47DAA0EB58A5}" type="slidenum">
              <a:rPr lang="zh-CN" altLang="en-US" smtClean="0"/>
              <a:t>‹#›</a:t>
            </a:fld>
            <a:endParaRPr lang="zh-CN" altLang="en-US"/>
          </a:p>
        </p:txBody>
      </p:sp>
    </p:spTree>
    <p:extLst>
      <p:ext uri="{BB962C8B-B14F-4D97-AF65-F5344CB8AC3E}">
        <p14:creationId xmlns:p14="http://schemas.microsoft.com/office/powerpoint/2010/main" val="2933847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315B9-1139-4864-93EA-D9E10959BF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794A25-D2ED-4287-ADE4-198C3FF611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C028688-3935-4DB5-B6DC-00CD6C033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F58FE02-35C3-4604-8A39-0D4F04783FBF}"/>
              </a:ext>
            </a:extLst>
          </p:cNvPr>
          <p:cNvSpPr>
            <a:spLocks noGrp="1"/>
          </p:cNvSpPr>
          <p:nvPr>
            <p:ph type="dt" sz="half" idx="10"/>
          </p:nvPr>
        </p:nvSpPr>
        <p:spPr/>
        <p:txBody>
          <a:bodyPr/>
          <a:lstStyle/>
          <a:p>
            <a:fld id="{AF8F2C1D-DACE-4324-B5E0-F2D98C1020E5}" type="datetimeFigureOut">
              <a:rPr lang="zh-CN" altLang="en-US" smtClean="0"/>
              <a:t>2018/8/25</a:t>
            </a:fld>
            <a:endParaRPr lang="zh-CN" altLang="en-US"/>
          </a:p>
        </p:txBody>
      </p:sp>
      <p:sp>
        <p:nvSpPr>
          <p:cNvPr id="6" name="页脚占位符 5">
            <a:extLst>
              <a:ext uri="{FF2B5EF4-FFF2-40B4-BE49-F238E27FC236}">
                <a16:creationId xmlns:a16="http://schemas.microsoft.com/office/drawing/2014/main" id="{3C7833A8-C384-4996-9FD6-948B88A68F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91A3BF-D6BC-4325-814C-EC9E28D514BA}"/>
              </a:ext>
            </a:extLst>
          </p:cNvPr>
          <p:cNvSpPr>
            <a:spLocks noGrp="1"/>
          </p:cNvSpPr>
          <p:nvPr>
            <p:ph type="sldNum" sz="quarter" idx="12"/>
          </p:nvPr>
        </p:nvSpPr>
        <p:spPr/>
        <p:txBody>
          <a:bodyPr/>
          <a:lstStyle/>
          <a:p>
            <a:fld id="{AF005857-DF65-47BF-9A96-47DAA0EB58A5}" type="slidenum">
              <a:rPr lang="zh-CN" altLang="en-US" smtClean="0"/>
              <a:t>‹#›</a:t>
            </a:fld>
            <a:endParaRPr lang="zh-CN" altLang="en-US"/>
          </a:p>
        </p:txBody>
      </p:sp>
    </p:spTree>
    <p:extLst>
      <p:ext uri="{BB962C8B-B14F-4D97-AF65-F5344CB8AC3E}">
        <p14:creationId xmlns:p14="http://schemas.microsoft.com/office/powerpoint/2010/main" val="4066200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085E7-D428-4ABE-A7AE-A0F60B7FD1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3367278-A099-4F19-8890-D8A48D266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C985BE8-B2E7-4F8F-BB35-194DE4958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80C5122-A068-438D-B03C-4E4785BB0528}"/>
              </a:ext>
            </a:extLst>
          </p:cNvPr>
          <p:cNvSpPr>
            <a:spLocks noGrp="1"/>
          </p:cNvSpPr>
          <p:nvPr>
            <p:ph type="dt" sz="half" idx="10"/>
          </p:nvPr>
        </p:nvSpPr>
        <p:spPr/>
        <p:txBody>
          <a:bodyPr/>
          <a:lstStyle/>
          <a:p>
            <a:fld id="{AF8F2C1D-DACE-4324-B5E0-F2D98C1020E5}" type="datetimeFigureOut">
              <a:rPr lang="zh-CN" altLang="en-US" smtClean="0"/>
              <a:t>2018/8/25</a:t>
            </a:fld>
            <a:endParaRPr lang="zh-CN" altLang="en-US"/>
          </a:p>
        </p:txBody>
      </p:sp>
      <p:sp>
        <p:nvSpPr>
          <p:cNvPr id="6" name="页脚占位符 5">
            <a:extLst>
              <a:ext uri="{FF2B5EF4-FFF2-40B4-BE49-F238E27FC236}">
                <a16:creationId xmlns:a16="http://schemas.microsoft.com/office/drawing/2014/main" id="{9E5C9723-DF46-45D0-861E-EEEA1AB54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C01FBA-0363-49B2-8CC1-4E59EEE76789}"/>
              </a:ext>
            </a:extLst>
          </p:cNvPr>
          <p:cNvSpPr>
            <a:spLocks noGrp="1"/>
          </p:cNvSpPr>
          <p:nvPr>
            <p:ph type="sldNum" sz="quarter" idx="12"/>
          </p:nvPr>
        </p:nvSpPr>
        <p:spPr/>
        <p:txBody>
          <a:bodyPr/>
          <a:lstStyle/>
          <a:p>
            <a:fld id="{AF005857-DF65-47BF-9A96-47DAA0EB58A5}" type="slidenum">
              <a:rPr lang="zh-CN" altLang="en-US" smtClean="0"/>
              <a:t>‹#›</a:t>
            </a:fld>
            <a:endParaRPr lang="zh-CN" altLang="en-US"/>
          </a:p>
        </p:txBody>
      </p:sp>
    </p:spTree>
    <p:extLst>
      <p:ext uri="{BB962C8B-B14F-4D97-AF65-F5344CB8AC3E}">
        <p14:creationId xmlns:p14="http://schemas.microsoft.com/office/powerpoint/2010/main" val="1034963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198AAE-0BFE-493D-B57A-05CD577A15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FE37FD7-C16B-4EC9-B826-F4068CD8E6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EEDAE14-1623-4688-844F-64E395B1C0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F2C1D-DACE-4324-B5E0-F2D98C1020E5}" type="datetimeFigureOut">
              <a:rPr lang="zh-CN" altLang="en-US" smtClean="0"/>
              <a:t>2018/8/25</a:t>
            </a:fld>
            <a:endParaRPr lang="zh-CN" altLang="en-US"/>
          </a:p>
        </p:txBody>
      </p:sp>
      <p:sp>
        <p:nvSpPr>
          <p:cNvPr id="5" name="页脚占位符 4">
            <a:extLst>
              <a:ext uri="{FF2B5EF4-FFF2-40B4-BE49-F238E27FC236}">
                <a16:creationId xmlns:a16="http://schemas.microsoft.com/office/drawing/2014/main" id="{9A6062FD-8E12-4E42-971F-C11FEE7F7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EDA4D7-A378-45BB-94AE-8D22E35047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05857-DF65-47BF-9A96-47DAA0EB58A5}" type="slidenum">
              <a:rPr lang="zh-CN" altLang="en-US" smtClean="0"/>
              <a:t>‹#›</a:t>
            </a:fld>
            <a:endParaRPr lang="zh-CN" altLang="en-US"/>
          </a:p>
        </p:txBody>
      </p:sp>
    </p:spTree>
    <p:extLst>
      <p:ext uri="{BB962C8B-B14F-4D97-AF65-F5344CB8AC3E}">
        <p14:creationId xmlns:p14="http://schemas.microsoft.com/office/powerpoint/2010/main" val="659407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DAE4D-4F24-4D06-9BD6-9C2FF85A0710}"/>
              </a:ext>
            </a:extLst>
          </p:cNvPr>
          <p:cNvSpPr>
            <a:spLocks noGrp="1"/>
          </p:cNvSpPr>
          <p:nvPr>
            <p:ph type="ctrTitle"/>
          </p:nvPr>
        </p:nvSpPr>
        <p:spPr/>
        <p:txBody>
          <a:bodyPr>
            <a:normAutofit/>
          </a:bodyPr>
          <a:lstStyle/>
          <a:p>
            <a:r>
              <a:rPr lang="en-US" altLang="zh-CN" dirty="0"/>
              <a:t>Chapter 13</a:t>
            </a:r>
            <a:br>
              <a:rPr lang="en-US" altLang="zh-CN" dirty="0"/>
            </a:br>
            <a:r>
              <a:rPr lang="en-US" altLang="zh-CN" sz="4900" dirty="0"/>
              <a:t>GNU/Linux from Eight Miles High</a:t>
            </a:r>
            <a:endParaRPr lang="zh-CN" altLang="en-US" sz="4900" dirty="0"/>
          </a:p>
        </p:txBody>
      </p:sp>
      <p:sp>
        <p:nvSpPr>
          <p:cNvPr id="4" name="副标题 2">
            <a:extLst>
              <a:ext uri="{FF2B5EF4-FFF2-40B4-BE49-F238E27FC236}">
                <a16:creationId xmlns:a16="http://schemas.microsoft.com/office/drawing/2014/main" id="{2119D312-086F-4A69-A644-727DB36E6FB4}"/>
              </a:ext>
            </a:extLst>
          </p:cNvPr>
          <p:cNvSpPr txBox="1">
            <a:spLocks/>
          </p:cNvSpPr>
          <p:nvPr/>
        </p:nvSpPr>
        <p:spPr>
          <a:xfrm>
            <a:off x="9255967" y="5208457"/>
            <a:ext cx="1412033" cy="5271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谭弘泽</a:t>
            </a:r>
            <a:endParaRPr lang="zh-CN" altLang="en-US" dirty="0"/>
          </a:p>
        </p:txBody>
      </p:sp>
      <p:sp>
        <p:nvSpPr>
          <p:cNvPr id="5" name="副标题 2">
            <a:extLst>
              <a:ext uri="{FF2B5EF4-FFF2-40B4-BE49-F238E27FC236}">
                <a16:creationId xmlns:a16="http://schemas.microsoft.com/office/drawing/2014/main" id="{A13D577E-AA77-45D1-B7FD-1DE9B06DDC31}"/>
              </a:ext>
            </a:extLst>
          </p:cNvPr>
          <p:cNvSpPr>
            <a:spLocks noGrp="1"/>
          </p:cNvSpPr>
          <p:nvPr>
            <p:ph type="subTitle" idx="1"/>
          </p:nvPr>
        </p:nvSpPr>
        <p:spPr>
          <a:xfrm>
            <a:off x="1524000" y="3602038"/>
            <a:ext cx="9144000" cy="1655762"/>
          </a:xfrm>
        </p:spPr>
        <p:txBody>
          <a:bodyPr/>
          <a:lstStyle/>
          <a:p>
            <a:r>
              <a:rPr lang="en-US" altLang="zh-CN" dirty="0"/>
              <a:t>GNU/Linux</a:t>
            </a:r>
            <a:r>
              <a:rPr lang="zh-CN" altLang="en-US" dirty="0"/>
              <a:t>从天而降</a:t>
            </a:r>
          </a:p>
        </p:txBody>
      </p:sp>
    </p:spTree>
    <p:extLst>
      <p:ext uri="{BB962C8B-B14F-4D97-AF65-F5344CB8AC3E}">
        <p14:creationId xmlns:p14="http://schemas.microsoft.com/office/powerpoint/2010/main" val="3324806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230F8-3E6B-475F-9499-C6713ACA1F78}"/>
              </a:ext>
            </a:extLst>
          </p:cNvPr>
          <p:cNvSpPr>
            <a:spLocks noGrp="1"/>
          </p:cNvSpPr>
          <p:nvPr>
            <p:ph type="title"/>
          </p:nvPr>
        </p:nvSpPr>
        <p:spPr/>
        <p:txBody>
          <a:bodyPr/>
          <a:lstStyle/>
          <a:p>
            <a:r>
              <a:rPr lang="zh-CN" altLang="en-US" dirty="0"/>
              <a:t>第</a:t>
            </a:r>
            <a:r>
              <a:rPr lang="en-US" altLang="zh-CN" dirty="0"/>
              <a:t>1</a:t>
            </a:r>
            <a:r>
              <a:rPr lang="zh-CN" altLang="en-US" dirty="0"/>
              <a:t>节 基本概念</a:t>
            </a:r>
          </a:p>
        </p:txBody>
      </p:sp>
      <p:sp>
        <p:nvSpPr>
          <p:cNvPr id="3" name="内容占位符 2">
            <a:extLst>
              <a:ext uri="{FF2B5EF4-FFF2-40B4-BE49-F238E27FC236}">
                <a16:creationId xmlns:a16="http://schemas.microsoft.com/office/drawing/2014/main" id="{EA9943B1-4230-43A0-9F3B-1E8E4B98A225}"/>
              </a:ext>
            </a:extLst>
          </p:cNvPr>
          <p:cNvSpPr>
            <a:spLocks noGrp="1"/>
          </p:cNvSpPr>
          <p:nvPr>
            <p:ph idx="1"/>
          </p:nvPr>
        </p:nvSpPr>
        <p:spPr/>
        <p:txBody>
          <a:bodyPr/>
          <a:lstStyle/>
          <a:p>
            <a:r>
              <a:rPr lang="zh-CN" altLang="en-US" dirty="0"/>
              <a:t>中断上下文</a:t>
            </a:r>
            <a:endParaRPr lang="en-US" altLang="zh-CN" dirty="0"/>
          </a:p>
          <a:p>
            <a:pPr lvl="1"/>
            <a:r>
              <a:rPr lang="en-US" altLang="zh-CN" dirty="0"/>
              <a:t>Linux</a:t>
            </a:r>
            <a:r>
              <a:rPr lang="zh-CN" altLang="en-US" dirty="0"/>
              <a:t>尽量避免禁止中断</a:t>
            </a:r>
            <a:endParaRPr lang="en-US" altLang="zh-CN" dirty="0"/>
          </a:p>
          <a:p>
            <a:pPr lvl="1"/>
            <a:r>
              <a:rPr lang="zh-CN" altLang="en-US" dirty="0"/>
              <a:t>在</a:t>
            </a:r>
            <a:r>
              <a:rPr lang="en-US" altLang="zh-CN" dirty="0"/>
              <a:t>Linux</a:t>
            </a:r>
            <a:r>
              <a:rPr lang="zh-CN" altLang="en-US" dirty="0"/>
              <a:t>运行时，在任意时刻，一个</a:t>
            </a:r>
            <a:r>
              <a:rPr lang="en-US" altLang="zh-CN" dirty="0"/>
              <a:t>CPU</a:t>
            </a:r>
            <a:r>
              <a:rPr lang="zh-CN" altLang="en-US" dirty="0"/>
              <a:t>上有一个活动的线程</a:t>
            </a:r>
            <a:endParaRPr lang="en-US" altLang="zh-CN" dirty="0"/>
          </a:p>
          <a:p>
            <a:pPr lvl="1"/>
            <a:r>
              <a:rPr lang="zh-CN" altLang="en-US" dirty="0"/>
              <a:t>中断在完成任务返回前，一直借用看上去属于该线程的环境</a:t>
            </a:r>
            <a:endParaRPr lang="en-US" altLang="zh-CN" dirty="0"/>
          </a:p>
          <a:p>
            <a:pPr lvl="1"/>
            <a:r>
              <a:rPr lang="zh-CN" altLang="en-US" dirty="0"/>
              <a:t>中断不能等待其他软件</a:t>
            </a:r>
            <a:endParaRPr lang="en-US" altLang="zh-CN" dirty="0"/>
          </a:p>
          <a:p>
            <a:pPr lvl="1"/>
            <a:r>
              <a:rPr lang="zh-CN" altLang="en-US" dirty="0"/>
              <a:t>如果你的键盘输入例程要把所有击键记录到一个文件里</a:t>
            </a:r>
            <a:endParaRPr lang="en-US" altLang="zh-CN" dirty="0"/>
          </a:p>
          <a:p>
            <a:pPr lvl="2"/>
            <a:r>
              <a:rPr lang="zh-CN" altLang="en-US" dirty="0"/>
              <a:t>不能从中断处理程序中调用文件输出</a:t>
            </a:r>
            <a:endParaRPr lang="en-US" altLang="zh-CN" dirty="0"/>
          </a:p>
          <a:p>
            <a:pPr lvl="2"/>
            <a:r>
              <a:rPr lang="zh-CN" altLang="en-US" dirty="0"/>
              <a:t>可以让键盘中断安排唤醒一个线程来获取击键并记录</a:t>
            </a:r>
          </a:p>
        </p:txBody>
      </p:sp>
    </p:spTree>
    <p:extLst>
      <p:ext uri="{BB962C8B-B14F-4D97-AF65-F5344CB8AC3E}">
        <p14:creationId xmlns:p14="http://schemas.microsoft.com/office/powerpoint/2010/main" val="408185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F3572-6C3C-4639-9082-90C6C8C24208}"/>
              </a:ext>
            </a:extLst>
          </p:cNvPr>
          <p:cNvSpPr>
            <a:spLocks noGrp="1"/>
          </p:cNvSpPr>
          <p:nvPr>
            <p:ph type="title"/>
          </p:nvPr>
        </p:nvSpPr>
        <p:spPr/>
        <p:txBody>
          <a:bodyPr/>
          <a:lstStyle/>
          <a:p>
            <a:r>
              <a:rPr lang="zh-CN" altLang="en-US" dirty="0"/>
              <a:t>第</a:t>
            </a:r>
            <a:r>
              <a:rPr lang="en-US" altLang="zh-CN" dirty="0"/>
              <a:t>1</a:t>
            </a:r>
            <a:r>
              <a:rPr lang="zh-CN" altLang="en-US" dirty="0"/>
              <a:t>节 基本概念</a:t>
            </a:r>
          </a:p>
        </p:txBody>
      </p:sp>
      <p:sp>
        <p:nvSpPr>
          <p:cNvPr id="3" name="内容占位符 2">
            <a:extLst>
              <a:ext uri="{FF2B5EF4-FFF2-40B4-BE49-F238E27FC236}">
                <a16:creationId xmlns:a16="http://schemas.microsoft.com/office/drawing/2014/main" id="{1DAD535C-DEC0-406C-90D0-86832D6E7579}"/>
              </a:ext>
            </a:extLst>
          </p:cNvPr>
          <p:cNvSpPr>
            <a:spLocks noGrp="1"/>
          </p:cNvSpPr>
          <p:nvPr>
            <p:ph idx="1"/>
          </p:nvPr>
        </p:nvSpPr>
        <p:spPr/>
        <p:txBody>
          <a:bodyPr>
            <a:normAutofit/>
          </a:bodyPr>
          <a:lstStyle/>
          <a:p>
            <a:r>
              <a:rPr lang="zh-CN" altLang="en-US" dirty="0"/>
              <a:t>中断服务例程（</a:t>
            </a:r>
            <a:r>
              <a:rPr lang="en-US" altLang="zh-CN" dirty="0"/>
              <a:t>ISR</a:t>
            </a:r>
            <a:r>
              <a:rPr lang="zh-CN" altLang="en-US" dirty="0"/>
              <a:t>）</a:t>
            </a:r>
            <a:endParaRPr lang="en-US" altLang="zh-CN" dirty="0"/>
          </a:p>
          <a:p>
            <a:pPr lvl="1"/>
            <a:r>
              <a:rPr lang="zh-CN" altLang="en-US" dirty="0"/>
              <a:t>设备驱动程序中最底层的终端代码通常就做</a:t>
            </a:r>
            <a:r>
              <a:rPr lang="en-US" altLang="zh-CN" dirty="0"/>
              <a:t>ISR</a:t>
            </a:r>
          </a:p>
          <a:p>
            <a:pPr lvl="1"/>
            <a:r>
              <a:rPr lang="en-US" altLang="zh-CN" dirty="0"/>
              <a:t>Interrupt Service</a:t>
            </a:r>
            <a:r>
              <a:rPr lang="zh-CN" altLang="en-US" dirty="0"/>
              <a:t> </a:t>
            </a:r>
            <a:r>
              <a:rPr lang="en-US" altLang="zh-CN" dirty="0"/>
              <a:t>Routines</a:t>
            </a:r>
          </a:p>
          <a:p>
            <a:pPr lvl="1"/>
            <a:r>
              <a:rPr lang="zh-CN" altLang="en-US" dirty="0"/>
              <a:t>在</a:t>
            </a:r>
            <a:r>
              <a:rPr lang="en-US" altLang="zh-CN" dirty="0"/>
              <a:t>Linux</a:t>
            </a:r>
            <a:r>
              <a:rPr lang="zh-CN" altLang="en-US" dirty="0"/>
              <a:t>中鼓励大家保持这些代码简短</a:t>
            </a:r>
            <a:endParaRPr lang="en-US" altLang="zh-CN" dirty="0"/>
          </a:p>
          <a:p>
            <a:pPr lvl="1"/>
            <a:r>
              <a:rPr lang="zh-CN" altLang="en-US" dirty="0"/>
              <a:t>如果有许多工作要做，可以考虑用一种“下半部”（</a:t>
            </a:r>
            <a:r>
              <a:rPr lang="en-US" altLang="zh-CN" dirty="0"/>
              <a:t>bottom half</a:t>
            </a:r>
            <a:r>
              <a:rPr lang="zh-CN" altLang="en-US" dirty="0"/>
              <a:t>）</a:t>
            </a:r>
            <a:endParaRPr lang="en-US" altLang="zh-CN" dirty="0"/>
          </a:p>
          <a:p>
            <a:pPr lvl="2"/>
            <a:r>
              <a:rPr lang="zh-CN" altLang="en-US" dirty="0"/>
              <a:t>下一章介绍</a:t>
            </a:r>
            <a:endParaRPr lang="en-US" altLang="zh-CN" dirty="0"/>
          </a:p>
        </p:txBody>
      </p:sp>
    </p:spTree>
    <p:extLst>
      <p:ext uri="{BB962C8B-B14F-4D97-AF65-F5344CB8AC3E}">
        <p14:creationId xmlns:p14="http://schemas.microsoft.com/office/powerpoint/2010/main" val="1633784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F3572-6C3C-4639-9082-90C6C8C24208}"/>
              </a:ext>
            </a:extLst>
          </p:cNvPr>
          <p:cNvSpPr>
            <a:spLocks noGrp="1"/>
          </p:cNvSpPr>
          <p:nvPr>
            <p:ph type="title"/>
          </p:nvPr>
        </p:nvSpPr>
        <p:spPr/>
        <p:txBody>
          <a:bodyPr/>
          <a:lstStyle/>
          <a:p>
            <a:r>
              <a:rPr lang="zh-CN" altLang="en-US" dirty="0"/>
              <a:t>第</a:t>
            </a:r>
            <a:r>
              <a:rPr lang="en-US" altLang="zh-CN" dirty="0"/>
              <a:t>1</a:t>
            </a:r>
            <a:r>
              <a:rPr lang="zh-CN" altLang="en-US" dirty="0"/>
              <a:t>节 基本概念</a:t>
            </a:r>
          </a:p>
        </p:txBody>
      </p:sp>
      <p:sp>
        <p:nvSpPr>
          <p:cNvPr id="3" name="内容占位符 2">
            <a:extLst>
              <a:ext uri="{FF2B5EF4-FFF2-40B4-BE49-F238E27FC236}">
                <a16:creationId xmlns:a16="http://schemas.microsoft.com/office/drawing/2014/main" id="{1DAD535C-DEC0-406C-90D0-86832D6E7579}"/>
              </a:ext>
            </a:extLst>
          </p:cNvPr>
          <p:cNvSpPr>
            <a:spLocks noGrp="1"/>
          </p:cNvSpPr>
          <p:nvPr>
            <p:ph idx="1"/>
          </p:nvPr>
        </p:nvSpPr>
        <p:spPr/>
        <p:txBody>
          <a:bodyPr>
            <a:normAutofit lnSpcReduction="10000"/>
          </a:bodyPr>
          <a:lstStyle/>
          <a:p>
            <a:r>
              <a:rPr lang="zh-CN" altLang="en-US" dirty="0"/>
              <a:t>调度器</a:t>
            </a:r>
            <a:endParaRPr lang="en-US" altLang="zh-CN" dirty="0"/>
          </a:p>
          <a:p>
            <a:pPr lvl="1"/>
            <a:r>
              <a:rPr lang="zh-CN" altLang="en-US" dirty="0"/>
              <a:t>一个内核例程</a:t>
            </a:r>
            <a:endParaRPr lang="en-US" altLang="zh-CN" dirty="0"/>
          </a:p>
          <a:p>
            <a:pPr lvl="1"/>
            <a:r>
              <a:rPr lang="zh-CN" altLang="en-US" dirty="0"/>
              <a:t>操作系统维护一个就绪线程列表</a:t>
            </a:r>
            <a:endParaRPr lang="en-US" altLang="zh-CN" dirty="0"/>
          </a:p>
          <a:p>
            <a:pPr lvl="2"/>
            <a:r>
              <a:rPr lang="zh-CN" altLang="en-US" dirty="0"/>
              <a:t>比如说，没有因为未完成的</a:t>
            </a:r>
            <a:r>
              <a:rPr lang="en-US" altLang="zh-CN" dirty="0"/>
              <a:t>I/O</a:t>
            </a:r>
            <a:r>
              <a:rPr lang="zh-CN" altLang="en-US" dirty="0"/>
              <a:t>传输而阻塞</a:t>
            </a:r>
            <a:endParaRPr lang="en-US" altLang="zh-CN" dirty="0"/>
          </a:p>
          <a:p>
            <a:pPr lvl="1"/>
            <a:r>
              <a:rPr lang="zh-CN" altLang="en-US" dirty="0"/>
              <a:t>该表按照优先级排序</a:t>
            </a:r>
            <a:endParaRPr lang="en-US" altLang="zh-CN" dirty="0"/>
          </a:p>
          <a:p>
            <a:pPr lvl="2"/>
            <a:r>
              <a:rPr lang="zh-CN" altLang="en-US" dirty="0"/>
              <a:t>动态地，周期性地重新计算</a:t>
            </a:r>
            <a:endParaRPr lang="en-US" altLang="zh-CN" dirty="0"/>
          </a:p>
          <a:p>
            <a:pPr lvl="2"/>
            <a:r>
              <a:rPr lang="zh-CN" altLang="en-US" dirty="0"/>
              <a:t>保证长时间运行的计算不会过多占用</a:t>
            </a:r>
            <a:r>
              <a:rPr lang="en-US" altLang="zh-CN" dirty="0"/>
              <a:t>CPU</a:t>
            </a:r>
            <a:r>
              <a:rPr lang="zh-CN" altLang="en-US" dirty="0"/>
              <a:t>以至于无法响应事件</a:t>
            </a:r>
            <a:endParaRPr lang="en-US" altLang="zh-CN" dirty="0"/>
          </a:p>
          <a:p>
            <a:pPr lvl="2"/>
            <a:r>
              <a:rPr lang="zh-CN" altLang="en-US" dirty="0"/>
              <a:t>应用程序可以降低自己的优先级主动进入后台，但是通常不能提高自己的优先级</a:t>
            </a:r>
            <a:endParaRPr lang="en-US" altLang="zh-CN" dirty="0"/>
          </a:p>
          <a:p>
            <a:pPr lvl="1"/>
            <a:r>
              <a:rPr lang="zh-CN" altLang="en-US" dirty="0"/>
              <a:t>在任何中断处理之后，都会调用调度器</a:t>
            </a:r>
            <a:endParaRPr lang="en-US" altLang="zh-CN" dirty="0"/>
          </a:p>
          <a:p>
            <a:pPr lvl="1"/>
            <a:r>
              <a:rPr lang="zh-CN" altLang="en-US" dirty="0"/>
              <a:t>如果调度器运行最应该得到运行机会的线程</a:t>
            </a:r>
            <a:endParaRPr lang="en-US" altLang="zh-CN" dirty="0"/>
          </a:p>
          <a:p>
            <a:pPr lvl="1"/>
            <a:r>
              <a:rPr lang="zh-CN" altLang="en-US" dirty="0"/>
              <a:t>老的</a:t>
            </a:r>
            <a:r>
              <a:rPr lang="en-US" altLang="zh-CN" dirty="0"/>
              <a:t>Linux</a:t>
            </a:r>
            <a:r>
              <a:rPr lang="zh-CN" altLang="en-US" dirty="0"/>
              <a:t>内核不是抢占式</a:t>
            </a:r>
            <a:r>
              <a:rPr lang="en-US" altLang="zh-CN" dirty="0"/>
              <a:t>(preemptive)</a:t>
            </a:r>
            <a:r>
              <a:rPr lang="zh-CN" altLang="en-US" dirty="0"/>
              <a:t>的，需要主动切出或返回</a:t>
            </a:r>
            <a:endParaRPr lang="en-US" altLang="zh-CN" dirty="0"/>
          </a:p>
          <a:p>
            <a:pPr lvl="1"/>
            <a:r>
              <a:rPr lang="zh-CN" altLang="en-US" dirty="0"/>
              <a:t>非抢占式内核容易编写，但是不好用</a:t>
            </a:r>
            <a:endParaRPr lang="en-US" altLang="zh-CN" dirty="0"/>
          </a:p>
          <a:p>
            <a:pPr lvl="2"/>
            <a:endParaRPr lang="en-US" altLang="zh-CN" dirty="0"/>
          </a:p>
        </p:txBody>
      </p:sp>
    </p:spTree>
    <p:extLst>
      <p:ext uri="{BB962C8B-B14F-4D97-AF65-F5344CB8AC3E}">
        <p14:creationId xmlns:p14="http://schemas.microsoft.com/office/powerpoint/2010/main" val="134636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90BF8-3030-4C59-AD59-934F9BBD1D9B}"/>
              </a:ext>
            </a:extLst>
          </p:cNvPr>
          <p:cNvSpPr>
            <a:spLocks noGrp="1"/>
          </p:cNvSpPr>
          <p:nvPr>
            <p:ph type="title"/>
          </p:nvPr>
        </p:nvSpPr>
        <p:spPr/>
        <p:txBody>
          <a:bodyPr/>
          <a:lstStyle/>
          <a:p>
            <a:r>
              <a:rPr lang="zh-CN" altLang="en-US" dirty="0"/>
              <a:t>第</a:t>
            </a:r>
            <a:r>
              <a:rPr lang="en-US" altLang="zh-CN" dirty="0"/>
              <a:t>1</a:t>
            </a:r>
            <a:r>
              <a:rPr lang="zh-CN" altLang="en-US" dirty="0"/>
              <a:t>节 基本概念</a:t>
            </a:r>
          </a:p>
        </p:txBody>
      </p:sp>
      <p:sp>
        <p:nvSpPr>
          <p:cNvPr id="3" name="内容占位符 2">
            <a:extLst>
              <a:ext uri="{FF2B5EF4-FFF2-40B4-BE49-F238E27FC236}">
                <a16:creationId xmlns:a16="http://schemas.microsoft.com/office/drawing/2014/main" id="{6643783C-0992-46FD-8C5C-E25969169332}"/>
              </a:ext>
            </a:extLst>
          </p:cNvPr>
          <p:cNvSpPr>
            <a:spLocks noGrp="1"/>
          </p:cNvSpPr>
          <p:nvPr>
            <p:ph idx="1"/>
          </p:nvPr>
        </p:nvSpPr>
        <p:spPr/>
        <p:txBody>
          <a:bodyPr/>
          <a:lstStyle/>
          <a:p>
            <a:r>
              <a:rPr lang="zh-CN" altLang="en-US" dirty="0"/>
              <a:t>调度器</a:t>
            </a:r>
            <a:endParaRPr lang="en-US" altLang="zh-CN" dirty="0"/>
          </a:p>
          <a:p>
            <a:pPr lvl="1"/>
            <a:r>
              <a:rPr lang="zh-CN" altLang="en-US" dirty="0"/>
              <a:t>对于</a:t>
            </a:r>
            <a:r>
              <a:rPr lang="en-US" altLang="zh-CN" dirty="0"/>
              <a:t>SMP</a:t>
            </a:r>
            <a:r>
              <a:rPr lang="zh-CN" altLang="en-US" dirty="0"/>
              <a:t>内核（两个</a:t>
            </a:r>
            <a:r>
              <a:rPr lang="en-US" altLang="zh-CN" dirty="0"/>
              <a:t>CPU</a:t>
            </a:r>
            <a:r>
              <a:rPr lang="zh-CN" altLang="en-US" dirty="0"/>
              <a:t>同时执行同一个内核）</a:t>
            </a:r>
            <a:endParaRPr lang="en-US" altLang="zh-CN" dirty="0"/>
          </a:p>
          <a:p>
            <a:pPr lvl="1"/>
            <a:r>
              <a:rPr lang="zh-CN" altLang="en-US" dirty="0"/>
              <a:t>要让</a:t>
            </a:r>
            <a:r>
              <a:rPr lang="en-US" altLang="zh-CN" dirty="0"/>
              <a:t>SMP</a:t>
            </a:r>
            <a:r>
              <a:rPr lang="zh-CN" altLang="en-US" dirty="0"/>
              <a:t>内核顺利运行，需要</a:t>
            </a:r>
            <a:endParaRPr lang="en-US" altLang="zh-CN" dirty="0"/>
          </a:p>
          <a:p>
            <a:pPr lvl="2"/>
            <a:r>
              <a:rPr lang="zh-CN" altLang="en-US" dirty="0"/>
              <a:t>跟踪几百个可能的线程相互作用</a:t>
            </a:r>
            <a:endParaRPr lang="en-US" altLang="zh-CN" dirty="0"/>
          </a:p>
          <a:p>
            <a:pPr lvl="2"/>
            <a:r>
              <a:rPr lang="zh-CN" altLang="en-US" dirty="0"/>
              <a:t>用适当的所进行保护</a:t>
            </a:r>
            <a:endParaRPr lang="en-US" altLang="zh-CN" dirty="0"/>
          </a:p>
          <a:p>
            <a:pPr lvl="1"/>
            <a:r>
              <a:rPr lang="en-US" altLang="zh-CN" dirty="0"/>
              <a:t>SMP</a:t>
            </a:r>
            <a:r>
              <a:rPr lang="zh-CN" altLang="en-US" dirty="0"/>
              <a:t>锁所在的地方，恰好需要允许调度器停止一个正在运行的内核线程</a:t>
            </a:r>
            <a:endParaRPr lang="en-US" altLang="zh-CN" dirty="0"/>
          </a:p>
          <a:p>
            <a:pPr lvl="2"/>
            <a:r>
              <a:rPr lang="zh-CN" altLang="en-US" dirty="0"/>
              <a:t>叫做“内核抢占”</a:t>
            </a:r>
            <a:endParaRPr lang="en-US" altLang="zh-CN" dirty="0"/>
          </a:p>
          <a:p>
            <a:pPr lvl="1"/>
            <a:r>
              <a:rPr lang="zh-CN" altLang="en-US" dirty="0"/>
              <a:t>现代内核编程的一个重要训练科目就是</a:t>
            </a:r>
            <a:endParaRPr lang="en-US" altLang="zh-CN" dirty="0"/>
          </a:p>
          <a:p>
            <a:pPr lvl="2"/>
            <a:r>
              <a:rPr lang="zh-CN" altLang="en-US" dirty="0"/>
              <a:t>找出代码序列中那些必须临时禁止抢占的地方</a:t>
            </a:r>
            <a:endParaRPr lang="en-US" altLang="zh-CN" dirty="0"/>
          </a:p>
          <a:p>
            <a:pPr lvl="2"/>
            <a:r>
              <a:rPr lang="zh-CN" altLang="en-US" dirty="0"/>
              <a:t>标记这种代码起始和结束的宏的定义会根据内核配置而变化</a:t>
            </a:r>
            <a:endParaRPr lang="en-US" altLang="zh-CN" dirty="0"/>
          </a:p>
          <a:p>
            <a:pPr lvl="2"/>
            <a:r>
              <a:rPr lang="zh-CN" altLang="en-US" dirty="0"/>
              <a:t>以便在单处理器和</a:t>
            </a:r>
            <a:r>
              <a:rPr lang="en-US" altLang="zh-CN" dirty="0"/>
              <a:t>SMP</a:t>
            </a:r>
            <a:r>
              <a:rPr lang="zh-CN" altLang="en-US" dirty="0"/>
              <a:t>多处理器系统上都能正确运行</a:t>
            </a:r>
            <a:endParaRPr lang="en-US" altLang="zh-CN" dirty="0"/>
          </a:p>
          <a:p>
            <a:pPr lvl="2"/>
            <a:endParaRPr lang="zh-CN" altLang="en-US" dirty="0"/>
          </a:p>
        </p:txBody>
      </p:sp>
    </p:spTree>
    <p:extLst>
      <p:ext uri="{BB962C8B-B14F-4D97-AF65-F5344CB8AC3E}">
        <p14:creationId xmlns:p14="http://schemas.microsoft.com/office/powerpoint/2010/main" val="2983965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F3572-6C3C-4639-9082-90C6C8C24208}"/>
              </a:ext>
            </a:extLst>
          </p:cNvPr>
          <p:cNvSpPr>
            <a:spLocks noGrp="1"/>
          </p:cNvSpPr>
          <p:nvPr>
            <p:ph type="title"/>
          </p:nvPr>
        </p:nvSpPr>
        <p:spPr/>
        <p:txBody>
          <a:bodyPr/>
          <a:lstStyle/>
          <a:p>
            <a:r>
              <a:rPr lang="zh-CN" altLang="en-US" dirty="0"/>
              <a:t>第</a:t>
            </a:r>
            <a:r>
              <a:rPr lang="en-US" altLang="zh-CN" dirty="0"/>
              <a:t>1</a:t>
            </a:r>
            <a:r>
              <a:rPr lang="zh-CN" altLang="en-US" dirty="0"/>
              <a:t>节 基本概念</a:t>
            </a:r>
          </a:p>
        </p:txBody>
      </p:sp>
      <p:sp>
        <p:nvSpPr>
          <p:cNvPr id="3" name="内容占位符 2">
            <a:extLst>
              <a:ext uri="{FF2B5EF4-FFF2-40B4-BE49-F238E27FC236}">
                <a16:creationId xmlns:a16="http://schemas.microsoft.com/office/drawing/2014/main" id="{1DAD535C-DEC0-406C-90D0-86832D6E7579}"/>
              </a:ext>
            </a:extLst>
          </p:cNvPr>
          <p:cNvSpPr>
            <a:spLocks noGrp="1"/>
          </p:cNvSpPr>
          <p:nvPr>
            <p:ph idx="1"/>
          </p:nvPr>
        </p:nvSpPr>
        <p:spPr/>
        <p:txBody>
          <a:bodyPr>
            <a:normAutofit fontScale="85000" lnSpcReduction="20000"/>
          </a:bodyPr>
          <a:lstStyle/>
          <a:p>
            <a:r>
              <a:rPr lang="zh-CN" altLang="en-US" dirty="0"/>
              <a:t>存储器映射</a:t>
            </a:r>
            <a:r>
              <a:rPr lang="en-US" altLang="zh-CN" dirty="0"/>
              <a:t>/</a:t>
            </a:r>
            <a:r>
              <a:rPr lang="zh-CN" altLang="en-US" dirty="0"/>
              <a:t>地址空间</a:t>
            </a:r>
            <a:endParaRPr lang="en-US" altLang="zh-CN" dirty="0"/>
          </a:p>
          <a:p>
            <a:pPr lvl="1"/>
            <a:r>
              <a:rPr lang="zh-CN" altLang="en-US" dirty="0"/>
              <a:t>可用的存储器地址到具体</a:t>
            </a:r>
            <a:r>
              <a:rPr lang="en-US" altLang="zh-CN" dirty="0"/>
              <a:t>Linux</a:t>
            </a:r>
            <a:r>
              <a:rPr lang="zh-CN" altLang="en-US" dirty="0"/>
              <a:t>线程的映射</a:t>
            </a:r>
            <a:endParaRPr lang="en-US" altLang="zh-CN" dirty="0"/>
          </a:p>
          <a:p>
            <a:pPr lvl="1"/>
            <a:r>
              <a:rPr lang="zh-CN" altLang="en-US" dirty="0"/>
              <a:t>线程的地址空间通过线程指向的</a:t>
            </a:r>
            <a:r>
              <a:rPr lang="en-US" altLang="zh-CN" dirty="0" err="1"/>
              <a:t>mm_struct</a:t>
            </a:r>
            <a:r>
              <a:rPr lang="zh-CN" altLang="en-US" dirty="0"/>
              <a:t>来定义</a:t>
            </a:r>
            <a:endParaRPr lang="en-US" altLang="zh-CN" dirty="0"/>
          </a:p>
          <a:p>
            <a:pPr lvl="1"/>
            <a:r>
              <a:rPr lang="zh-CN" altLang="en-US" dirty="0"/>
              <a:t>对于移植到</a:t>
            </a:r>
            <a:r>
              <a:rPr lang="en-US" altLang="zh-CN" dirty="0"/>
              <a:t>MIPS</a:t>
            </a:r>
            <a:r>
              <a:rPr lang="zh-CN" altLang="en-US" dirty="0"/>
              <a:t>体系结构上的</a:t>
            </a:r>
            <a:r>
              <a:rPr lang="en-US" altLang="zh-CN" dirty="0"/>
              <a:t>Linux</a:t>
            </a:r>
            <a:r>
              <a:rPr lang="zh-CN" altLang="en-US" dirty="0"/>
              <a:t>操作系统</a:t>
            </a:r>
            <a:endParaRPr lang="en-US" altLang="zh-CN" dirty="0"/>
          </a:p>
          <a:p>
            <a:pPr lvl="2"/>
            <a:r>
              <a:rPr lang="zh-CN" altLang="en-US" dirty="0"/>
              <a:t>简称“</a:t>
            </a:r>
            <a:r>
              <a:rPr lang="en-US" altLang="zh-CN" dirty="0"/>
              <a:t>Linux/MIPS</a:t>
            </a:r>
            <a:r>
              <a:rPr lang="zh-CN" altLang="en-US" dirty="0"/>
              <a:t>”</a:t>
            </a:r>
            <a:endParaRPr lang="en-US" altLang="zh-CN" dirty="0"/>
          </a:p>
          <a:p>
            <a:pPr lvl="2"/>
            <a:r>
              <a:rPr lang="zh-CN" altLang="en-US" dirty="0"/>
              <a:t>在</a:t>
            </a:r>
            <a:r>
              <a:rPr lang="en-US" altLang="zh-CN" dirty="0"/>
              <a:t>32</a:t>
            </a:r>
            <a:r>
              <a:rPr lang="zh-CN" altLang="en-US" dirty="0"/>
              <a:t>位的处理器上，地址空间的高半部只能在内核特权模式下读写</a:t>
            </a:r>
            <a:endParaRPr lang="en-US" altLang="zh-CN" dirty="0"/>
          </a:p>
          <a:p>
            <a:pPr lvl="2"/>
            <a:r>
              <a:rPr lang="zh-CN" altLang="en-US" dirty="0"/>
              <a:t>内核代码</a:t>
            </a:r>
            <a:r>
              <a:rPr lang="en-US" altLang="zh-CN" dirty="0"/>
              <a:t>/</a:t>
            </a:r>
            <a:r>
              <a:rPr lang="zh-CN" altLang="en-US" dirty="0"/>
              <a:t>数据通常位于</a:t>
            </a:r>
            <a:r>
              <a:rPr lang="en-US" altLang="zh-CN" dirty="0"/>
              <a:t>kseg0</a:t>
            </a:r>
            <a:r>
              <a:rPr lang="zh-CN" altLang="en-US" dirty="0"/>
              <a:t>这部分的一个角落</a:t>
            </a:r>
            <a:endParaRPr lang="en-US" altLang="zh-CN" dirty="0"/>
          </a:p>
          <a:p>
            <a:pPr lvl="2"/>
            <a:r>
              <a:rPr lang="zh-CN" altLang="en-US" dirty="0"/>
              <a:t>这意味着内核本身不依赖于</a:t>
            </a:r>
            <a:r>
              <a:rPr lang="en-US" altLang="zh-CN" dirty="0"/>
              <a:t>TLB</a:t>
            </a:r>
            <a:r>
              <a:rPr lang="zh-CN" altLang="en-US" dirty="0"/>
              <a:t>的地址转换</a:t>
            </a:r>
            <a:endParaRPr lang="en-US" altLang="zh-CN" dirty="0"/>
          </a:p>
          <a:p>
            <a:pPr lvl="1"/>
            <a:r>
              <a:rPr lang="zh-CN" altLang="en-US" dirty="0"/>
              <a:t>地址空间的用户部分对于每个用户有不同的映射</a:t>
            </a:r>
            <a:endParaRPr lang="en-US" altLang="zh-CN" dirty="0"/>
          </a:p>
          <a:p>
            <a:pPr lvl="2"/>
            <a:r>
              <a:rPr lang="zh-CN" altLang="en-US" dirty="0"/>
              <a:t>那些在显示的多线程应用程序中协作的线程才共享用户地址空间</a:t>
            </a:r>
            <a:endParaRPr lang="en-US" altLang="zh-CN" dirty="0"/>
          </a:p>
          <a:p>
            <a:pPr lvl="2"/>
            <a:r>
              <a:rPr lang="zh-CN" altLang="en-US" dirty="0"/>
              <a:t>所有的</a:t>
            </a:r>
            <a:r>
              <a:rPr lang="en-US" altLang="zh-CN" dirty="0"/>
              <a:t>Linux</a:t>
            </a:r>
            <a:r>
              <a:rPr lang="zh-CN" altLang="en-US" dirty="0"/>
              <a:t>线程都共享同一个内核地址映射</a:t>
            </a:r>
            <a:endParaRPr lang="en-US" altLang="zh-CN" dirty="0"/>
          </a:p>
          <a:p>
            <a:pPr lvl="1"/>
            <a:r>
              <a:rPr lang="zh-CN" altLang="en-US" dirty="0"/>
              <a:t>传统的运行于单线程程序的线程在一个不同于其他线程的地址空间运行</a:t>
            </a:r>
            <a:endParaRPr lang="en-US" altLang="zh-CN" dirty="0"/>
          </a:p>
          <a:p>
            <a:pPr lvl="2"/>
            <a:r>
              <a:rPr lang="zh-CN" altLang="en-US" dirty="0"/>
              <a:t>正是老式的</a:t>
            </a:r>
            <a:r>
              <a:rPr lang="en-US" altLang="zh-CN" dirty="0"/>
              <a:t>Unix</a:t>
            </a:r>
            <a:r>
              <a:rPr lang="zh-CN" altLang="en-US" dirty="0"/>
              <a:t>之类的系统所称的“进程</a:t>
            </a:r>
            <a:r>
              <a:rPr lang="en-US" altLang="zh-CN" dirty="0"/>
              <a:t>(process)</a:t>
            </a:r>
            <a:r>
              <a:rPr lang="zh-CN" altLang="en-US" dirty="0"/>
              <a:t>”</a:t>
            </a:r>
            <a:endParaRPr lang="en-US" altLang="zh-CN" dirty="0"/>
          </a:p>
          <a:p>
            <a:pPr lvl="1"/>
            <a:r>
              <a:rPr lang="zh-CN" altLang="en-US" dirty="0"/>
              <a:t>应用程序的地址空间的大部分实际上可能没有映射</a:t>
            </a:r>
            <a:endParaRPr lang="en-US" altLang="zh-CN" dirty="0"/>
          </a:p>
          <a:p>
            <a:pPr lvl="2"/>
            <a:r>
              <a:rPr lang="en-US" altLang="zh-CN" dirty="0"/>
              <a:t>TLB</a:t>
            </a:r>
            <a:r>
              <a:rPr lang="zh-CN" altLang="en-US" dirty="0"/>
              <a:t>异常</a:t>
            </a:r>
            <a:endParaRPr lang="en-US" altLang="zh-CN" dirty="0"/>
          </a:p>
          <a:p>
            <a:pPr lvl="2"/>
            <a:r>
              <a:rPr lang="zh-CN" altLang="en-US" dirty="0"/>
              <a:t>虚拟存储器</a:t>
            </a:r>
          </a:p>
        </p:txBody>
      </p:sp>
    </p:spTree>
    <p:extLst>
      <p:ext uri="{BB962C8B-B14F-4D97-AF65-F5344CB8AC3E}">
        <p14:creationId xmlns:p14="http://schemas.microsoft.com/office/powerpoint/2010/main" val="220720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F3572-6C3C-4639-9082-90C6C8C24208}"/>
              </a:ext>
            </a:extLst>
          </p:cNvPr>
          <p:cNvSpPr>
            <a:spLocks noGrp="1"/>
          </p:cNvSpPr>
          <p:nvPr>
            <p:ph type="title"/>
          </p:nvPr>
        </p:nvSpPr>
        <p:spPr/>
        <p:txBody>
          <a:bodyPr/>
          <a:lstStyle/>
          <a:p>
            <a:r>
              <a:rPr lang="zh-CN" altLang="en-US" dirty="0"/>
              <a:t>第</a:t>
            </a:r>
            <a:r>
              <a:rPr lang="en-US" altLang="zh-CN" dirty="0"/>
              <a:t>1</a:t>
            </a:r>
            <a:r>
              <a:rPr lang="zh-CN" altLang="en-US" dirty="0"/>
              <a:t>节 基本概念</a:t>
            </a:r>
          </a:p>
        </p:txBody>
      </p:sp>
      <p:sp>
        <p:nvSpPr>
          <p:cNvPr id="3" name="内容占位符 2">
            <a:extLst>
              <a:ext uri="{FF2B5EF4-FFF2-40B4-BE49-F238E27FC236}">
                <a16:creationId xmlns:a16="http://schemas.microsoft.com/office/drawing/2014/main" id="{1DAD535C-DEC0-406C-90D0-86832D6E7579}"/>
              </a:ext>
            </a:extLst>
          </p:cNvPr>
          <p:cNvSpPr>
            <a:spLocks noGrp="1"/>
          </p:cNvSpPr>
          <p:nvPr>
            <p:ph idx="1"/>
          </p:nvPr>
        </p:nvSpPr>
        <p:spPr/>
        <p:txBody>
          <a:bodyPr/>
          <a:lstStyle/>
          <a:p>
            <a:r>
              <a:rPr lang="zh-CN" altLang="en-US" dirty="0"/>
              <a:t>线程组</a:t>
            </a:r>
            <a:endParaRPr lang="en-US" altLang="zh-CN" dirty="0"/>
          </a:p>
          <a:p>
            <a:pPr lvl="1"/>
            <a:r>
              <a:rPr lang="zh-CN" altLang="en-US" dirty="0"/>
              <a:t>位于同一个存储器映射的线程集合叫做一个线程组</a:t>
            </a:r>
            <a:endParaRPr lang="en-US" altLang="zh-CN" dirty="0"/>
          </a:p>
          <a:p>
            <a:pPr lvl="1"/>
            <a:r>
              <a:rPr lang="zh-CN" altLang="en-US" dirty="0"/>
              <a:t>当一个线程组有至少两个成员时，这些线程共同合作来运行同一个程序</a:t>
            </a:r>
            <a:endParaRPr lang="en-US" altLang="zh-CN" dirty="0"/>
          </a:p>
          <a:p>
            <a:pPr lvl="1"/>
            <a:r>
              <a:rPr lang="zh-CN" altLang="en-US" dirty="0"/>
              <a:t>线程组在</a:t>
            </a:r>
            <a:r>
              <a:rPr lang="en-US" altLang="zh-CN" dirty="0"/>
              <a:t>Linux</a:t>
            </a:r>
            <a:r>
              <a:rPr lang="zh-CN" altLang="en-US" dirty="0"/>
              <a:t>中大体相当于老的</a:t>
            </a:r>
            <a:r>
              <a:rPr lang="en-US" altLang="zh-CN" dirty="0"/>
              <a:t>Unix</a:t>
            </a:r>
            <a:r>
              <a:rPr lang="zh-CN" altLang="en-US" dirty="0"/>
              <a:t>系统中所谓的“进程”</a:t>
            </a:r>
            <a:endParaRPr lang="en-US" altLang="zh-CN" dirty="0"/>
          </a:p>
          <a:p>
            <a:r>
              <a:rPr lang="zh-CN" altLang="en-US" dirty="0"/>
              <a:t>程序库和应用程序</a:t>
            </a:r>
          </a:p>
        </p:txBody>
      </p:sp>
    </p:spTree>
    <p:extLst>
      <p:ext uri="{BB962C8B-B14F-4D97-AF65-F5344CB8AC3E}">
        <p14:creationId xmlns:p14="http://schemas.microsoft.com/office/powerpoint/2010/main" val="4288239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F3572-6C3C-4639-9082-90C6C8C24208}"/>
              </a:ext>
            </a:extLst>
          </p:cNvPr>
          <p:cNvSpPr>
            <a:spLocks noGrp="1"/>
          </p:cNvSpPr>
          <p:nvPr>
            <p:ph type="title"/>
          </p:nvPr>
        </p:nvSpPr>
        <p:spPr/>
        <p:txBody>
          <a:bodyPr/>
          <a:lstStyle/>
          <a:p>
            <a:r>
              <a:rPr lang="zh-CN" altLang="en-US" dirty="0"/>
              <a:t>第</a:t>
            </a:r>
            <a:r>
              <a:rPr lang="en-US" altLang="zh-CN" dirty="0"/>
              <a:t>1</a:t>
            </a:r>
            <a:r>
              <a:rPr lang="zh-CN" altLang="en-US" dirty="0"/>
              <a:t>节 基本概念</a:t>
            </a:r>
          </a:p>
        </p:txBody>
      </p:sp>
      <p:sp>
        <p:nvSpPr>
          <p:cNvPr id="3" name="内容占位符 2">
            <a:extLst>
              <a:ext uri="{FF2B5EF4-FFF2-40B4-BE49-F238E27FC236}">
                <a16:creationId xmlns:a16="http://schemas.microsoft.com/office/drawing/2014/main" id="{1DAD535C-DEC0-406C-90D0-86832D6E7579}"/>
              </a:ext>
            </a:extLst>
          </p:cNvPr>
          <p:cNvSpPr>
            <a:spLocks noGrp="1"/>
          </p:cNvSpPr>
          <p:nvPr>
            <p:ph idx="1"/>
          </p:nvPr>
        </p:nvSpPr>
        <p:spPr/>
        <p:txBody>
          <a:bodyPr/>
          <a:lstStyle/>
          <a:p>
            <a:r>
              <a:rPr lang="zh-CN" altLang="en-US" dirty="0"/>
              <a:t>高位存储器</a:t>
            </a:r>
            <a:endParaRPr lang="en-US" altLang="zh-CN" dirty="0"/>
          </a:p>
          <a:p>
            <a:pPr lvl="1"/>
            <a:r>
              <a:rPr lang="en-US" altLang="zh-CN" dirty="0"/>
              <a:t>512M</a:t>
            </a:r>
            <a:r>
              <a:rPr lang="zh-CN" altLang="en-US" dirty="0"/>
              <a:t>以上的物理存储器不能直接通过</a:t>
            </a:r>
            <a:r>
              <a:rPr lang="en-US" altLang="zh-CN" dirty="0"/>
              <a:t>kseg0</a:t>
            </a:r>
            <a:r>
              <a:rPr lang="zh-CN" altLang="en-US" dirty="0"/>
              <a:t>或</a:t>
            </a:r>
            <a:r>
              <a:rPr lang="en-US" altLang="zh-CN" dirty="0"/>
              <a:t>kseg1</a:t>
            </a:r>
            <a:r>
              <a:rPr lang="zh-CN" altLang="en-US" dirty="0"/>
              <a:t>来访问</a:t>
            </a:r>
            <a:endParaRPr lang="en-US" altLang="zh-CN" dirty="0"/>
          </a:p>
          <a:p>
            <a:pPr lvl="1"/>
            <a:r>
              <a:rPr lang="zh-CN" altLang="en-US" dirty="0"/>
              <a:t>只能通过</a:t>
            </a:r>
            <a:r>
              <a:rPr lang="en-US" altLang="zh-CN" dirty="0"/>
              <a:t>TLB</a:t>
            </a:r>
            <a:r>
              <a:rPr lang="zh-CN" altLang="en-US" dirty="0"/>
              <a:t>映射访问</a:t>
            </a:r>
            <a:endParaRPr lang="en-US" altLang="zh-CN" dirty="0"/>
          </a:p>
          <a:p>
            <a:pPr lvl="1"/>
            <a:r>
              <a:rPr lang="zh-CN" altLang="en-US" dirty="0"/>
              <a:t>在</a:t>
            </a:r>
            <a:r>
              <a:rPr lang="en-US" altLang="zh-CN" dirty="0"/>
              <a:t>MIPS CPU</a:t>
            </a:r>
            <a:r>
              <a:rPr lang="zh-CN" altLang="en-US" dirty="0"/>
              <a:t>上可以通过定义不会被替换出去的“</a:t>
            </a:r>
            <a:r>
              <a:rPr lang="en-US" altLang="zh-CN" dirty="0"/>
              <a:t>wired</a:t>
            </a:r>
            <a:r>
              <a:rPr lang="zh-CN" altLang="en-US" dirty="0"/>
              <a:t>”</a:t>
            </a:r>
            <a:r>
              <a:rPr lang="en-US" altLang="zh-CN" dirty="0"/>
              <a:t>TLB</a:t>
            </a:r>
            <a:r>
              <a:rPr lang="zh-CN" altLang="en-US" dirty="0"/>
              <a:t>入口，创建一个永久的映射</a:t>
            </a:r>
            <a:endParaRPr lang="en-US" altLang="zh-CN" dirty="0"/>
          </a:p>
          <a:p>
            <a:pPr lvl="2"/>
            <a:r>
              <a:rPr lang="zh-CN" altLang="en-US" dirty="0"/>
              <a:t>但是</a:t>
            </a:r>
            <a:r>
              <a:rPr lang="en-US" altLang="zh-CN" dirty="0"/>
              <a:t>Linux</a:t>
            </a:r>
            <a:r>
              <a:rPr lang="zh-CN" altLang="en-US" dirty="0"/>
              <a:t>避免使用很快就会用完的资源</a:t>
            </a:r>
            <a:endParaRPr lang="en-US" altLang="zh-CN" dirty="0"/>
          </a:p>
          <a:p>
            <a:pPr lvl="1"/>
            <a:r>
              <a:rPr lang="en-US" altLang="zh-CN" dirty="0"/>
              <a:t>Linux/MIPS</a:t>
            </a:r>
            <a:r>
              <a:rPr lang="zh-CN" altLang="en-US" dirty="0"/>
              <a:t>，高位内存映射通过即时创建</a:t>
            </a:r>
            <a:r>
              <a:rPr lang="en-US" altLang="zh-CN" dirty="0"/>
              <a:t>TLB</a:t>
            </a:r>
            <a:r>
              <a:rPr lang="zh-CN" altLang="en-US" dirty="0"/>
              <a:t>项入口来动态维护</a:t>
            </a:r>
            <a:endParaRPr lang="en-US" altLang="zh-CN" dirty="0"/>
          </a:p>
        </p:txBody>
      </p:sp>
    </p:spTree>
    <p:extLst>
      <p:ext uri="{BB962C8B-B14F-4D97-AF65-F5344CB8AC3E}">
        <p14:creationId xmlns:p14="http://schemas.microsoft.com/office/powerpoint/2010/main" val="571430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F3572-6C3C-4639-9082-90C6C8C24208}"/>
              </a:ext>
            </a:extLst>
          </p:cNvPr>
          <p:cNvSpPr>
            <a:spLocks noGrp="1"/>
          </p:cNvSpPr>
          <p:nvPr>
            <p:ph type="title"/>
          </p:nvPr>
        </p:nvSpPr>
        <p:spPr/>
        <p:txBody>
          <a:bodyPr/>
          <a:lstStyle/>
          <a:p>
            <a:r>
              <a:rPr lang="zh-CN" altLang="en-US" dirty="0"/>
              <a:t>第</a:t>
            </a:r>
            <a:r>
              <a:rPr lang="en-US" altLang="zh-CN" dirty="0"/>
              <a:t>1</a:t>
            </a:r>
            <a:r>
              <a:rPr lang="zh-CN" altLang="en-US" dirty="0"/>
              <a:t>节 基本概念</a:t>
            </a:r>
          </a:p>
        </p:txBody>
      </p:sp>
      <p:sp>
        <p:nvSpPr>
          <p:cNvPr id="3" name="内容占位符 2">
            <a:extLst>
              <a:ext uri="{FF2B5EF4-FFF2-40B4-BE49-F238E27FC236}">
                <a16:creationId xmlns:a16="http://schemas.microsoft.com/office/drawing/2014/main" id="{1DAD535C-DEC0-406C-90D0-86832D6E7579}"/>
              </a:ext>
            </a:extLst>
          </p:cNvPr>
          <p:cNvSpPr>
            <a:spLocks noGrp="1"/>
          </p:cNvSpPr>
          <p:nvPr>
            <p:ph idx="1"/>
          </p:nvPr>
        </p:nvSpPr>
        <p:spPr/>
        <p:txBody>
          <a:bodyPr>
            <a:normAutofit fontScale="92500" lnSpcReduction="20000"/>
          </a:bodyPr>
          <a:lstStyle/>
          <a:p>
            <a:r>
              <a:rPr lang="zh-CN" altLang="en-US" dirty="0"/>
              <a:t>程序库和应用程序</a:t>
            </a:r>
            <a:endParaRPr lang="en-US" altLang="zh-CN" dirty="0"/>
          </a:p>
          <a:p>
            <a:pPr lvl="1"/>
            <a:r>
              <a:rPr lang="zh-CN" altLang="en-US" dirty="0"/>
              <a:t>很久其前，</a:t>
            </a:r>
            <a:r>
              <a:rPr lang="en-US" altLang="zh-CN" dirty="0"/>
              <a:t>Unix</a:t>
            </a:r>
            <a:r>
              <a:rPr lang="zh-CN" altLang="en-US" dirty="0"/>
              <a:t>之类的系统上的程序都是整块的代码</a:t>
            </a:r>
            <a:endParaRPr lang="en-US" altLang="zh-CN" dirty="0"/>
          </a:p>
          <a:p>
            <a:pPr lvl="2"/>
            <a:r>
              <a:rPr lang="zh-CN" altLang="en-US" dirty="0"/>
              <a:t>运行时必须全部加载</a:t>
            </a:r>
            <a:endParaRPr lang="en-US" altLang="zh-CN" dirty="0"/>
          </a:p>
          <a:p>
            <a:pPr lvl="2"/>
            <a:r>
              <a:rPr lang="zh-CN" altLang="en-US" dirty="0"/>
              <a:t>通过对源代码进行编译并与一些库函数粘连在一起来构建程序</a:t>
            </a:r>
            <a:endParaRPr lang="en-US" altLang="zh-CN" dirty="0"/>
          </a:p>
          <a:p>
            <a:pPr lvl="2"/>
            <a:r>
              <a:rPr lang="zh-CN" altLang="en-US" dirty="0"/>
              <a:t>库函数就是由工具链提供的预先构建好的二进制代码</a:t>
            </a:r>
            <a:endParaRPr lang="en-US" altLang="zh-CN" dirty="0"/>
          </a:p>
          <a:p>
            <a:pPr lvl="1"/>
            <a:r>
              <a:rPr lang="zh-CN" altLang="en-US" dirty="0"/>
              <a:t>库代码常常比用它的应用程序还大，所有的程序体积都膨胀了</a:t>
            </a:r>
            <a:endParaRPr lang="en-US" altLang="zh-CN" dirty="0"/>
          </a:p>
          <a:p>
            <a:pPr lvl="1"/>
            <a:r>
              <a:rPr lang="zh-CN" altLang="en-US" dirty="0"/>
              <a:t>如果供应商修正了库函数中的一个缺陷</a:t>
            </a:r>
            <a:endParaRPr lang="en-US" altLang="zh-CN" dirty="0"/>
          </a:p>
          <a:p>
            <a:pPr lvl="2"/>
            <a:r>
              <a:rPr lang="zh-CN" altLang="en-US" dirty="0"/>
              <a:t>除非每个软件维护人员都重新编译自己的程序，否则你不能从这个修正中受益</a:t>
            </a:r>
            <a:endParaRPr lang="en-US" altLang="zh-CN" dirty="0"/>
          </a:p>
          <a:p>
            <a:pPr lvl="1"/>
            <a:r>
              <a:rPr lang="zh-CN" altLang="en-US" dirty="0"/>
              <a:t>替代方法是应用程序构建时不带库函数</a:t>
            </a:r>
            <a:endParaRPr lang="en-US" altLang="zh-CN" dirty="0"/>
          </a:p>
          <a:p>
            <a:pPr lvl="2"/>
            <a:r>
              <a:rPr lang="zh-CN" altLang="en-US" dirty="0"/>
              <a:t>缺失的库的名字记录进应用程序</a:t>
            </a:r>
            <a:endParaRPr lang="en-US" altLang="zh-CN" dirty="0"/>
          </a:p>
          <a:p>
            <a:pPr lvl="2"/>
            <a:r>
              <a:rPr lang="zh-CN" altLang="en-US" dirty="0"/>
              <a:t>加载器可以找到必须的库并在程序加载时将二者缝在一起</a:t>
            </a:r>
            <a:endParaRPr lang="en-US" altLang="zh-CN" dirty="0"/>
          </a:p>
          <a:p>
            <a:pPr lvl="2"/>
            <a:r>
              <a:rPr lang="zh-CN" altLang="en-US" dirty="0"/>
              <a:t>只要该库继续提供同样的函数，一切都没有问题</a:t>
            </a:r>
            <a:endParaRPr lang="en-US" altLang="zh-CN" dirty="0"/>
          </a:p>
          <a:p>
            <a:pPr lvl="2"/>
            <a:r>
              <a:rPr lang="zh-CN" altLang="en-US" dirty="0"/>
              <a:t>但是需要付出点代价来链接</a:t>
            </a:r>
            <a:endParaRPr lang="en-US" altLang="zh-CN" dirty="0"/>
          </a:p>
          <a:p>
            <a:pPr lvl="2"/>
            <a:r>
              <a:rPr lang="zh-CN" altLang="en-US" dirty="0"/>
              <a:t>一个库函数的二进制代码必须是位置无关代码（</a:t>
            </a:r>
            <a:r>
              <a:rPr lang="en-US" altLang="zh-CN" dirty="0"/>
              <a:t>Position Independent Code</a:t>
            </a:r>
            <a:r>
              <a:rPr lang="zh-CN" altLang="en-US" dirty="0"/>
              <a:t>）</a:t>
            </a:r>
            <a:r>
              <a:rPr lang="en-US" altLang="zh-CN" dirty="0"/>
              <a:t>PIC</a:t>
            </a:r>
          </a:p>
        </p:txBody>
      </p:sp>
    </p:spTree>
    <p:extLst>
      <p:ext uri="{BB962C8B-B14F-4D97-AF65-F5344CB8AC3E}">
        <p14:creationId xmlns:p14="http://schemas.microsoft.com/office/powerpoint/2010/main" val="297091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B7F40-4592-449D-8A74-177704A9F787}"/>
              </a:ext>
            </a:extLst>
          </p:cNvPr>
          <p:cNvSpPr>
            <a:spLocks noGrp="1"/>
          </p:cNvSpPr>
          <p:nvPr>
            <p:ph type="title"/>
          </p:nvPr>
        </p:nvSpPr>
        <p:spPr/>
        <p:txBody>
          <a:bodyPr/>
          <a:lstStyle/>
          <a:p>
            <a:r>
              <a:rPr lang="zh-CN" altLang="en-US" dirty="0"/>
              <a:t>第</a:t>
            </a:r>
            <a:r>
              <a:rPr lang="en-US" altLang="zh-CN" dirty="0"/>
              <a:t>2</a:t>
            </a:r>
            <a:r>
              <a:rPr lang="zh-CN" altLang="en-US" dirty="0"/>
              <a:t>节 内核的分层结构</a:t>
            </a:r>
          </a:p>
        </p:txBody>
      </p:sp>
      <p:sp>
        <p:nvSpPr>
          <p:cNvPr id="3" name="内容占位符 2">
            <a:extLst>
              <a:ext uri="{FF2B5EF4-FFF2-40B4-BE49-F238E27FC236}">
                <a16:creationId xmlns:a16="http://schemas.microsoft.com/office/drawing/2014/main" id="{FCC77DAE-2921-4571-B567-6AEE5435A5CE}"/>
              </a:ext>
            </a:extLst>
          </p:cNvPr>
          <p:cNvSpPr>
            <a:spLocks noGrp="1"/>
          </p:cNvSpPr>
          <p:nvPr>
            <p:ph idx="1"/>
          </p:nvPr>
        </p:nvSpPr>
        <p:spPr/>
        <p:txBody>
          <a:bodyPr>
            <a:normAutofit fontScale="92500" lnSpcReduction="10000"/>
          </a:bodyPr>
          <a:lstStyle/>
          <a:p>
            <a:r>
              <a:rPr lang="zh-CN" altLang="en-US" dirty="0"/>
              <a:t>内核是通过异常处理程序调用的例程集合</a:t>
            </a:r>
            <a:endParaRPr lang="en-US" altLang="zh-CN" dirty="0"/>
          </a:p>
          <a:p>
            <a:r>
              <a:rPr lang="en-US" altLang="zh-CN" dirty="0"/>
              <a:t>MIPS CPU</a:t>
            </a:r>
            <a:r>
              <a:rPr lang="zh-CN" altLang="en-US" dirty="0"/>
              <a:t>在原本的异常发生后进入的“异常模式”环境极为强大而且开销很小但是程序很不好写</a:t>
            </a:r>
            <a:endParaRPr lang="en-US" altLang="zh-CN" dirty="0"/>
          </a:p>
          <a:p>
            <a:r>
              <a:rPr lang="zh-CN" altLang="en-US" dirty="0"/>
              <a:t>在内核的每个入口</a:t>
            </a:r>
            <a:endParaRPr lang="en-US" altLang="zh-CN" dirty="0"/>
          </a:p>
          <a:p>
            <a:pPr lvl="1"/>
            <a:r>
              <a:rPr lang="zh-CN" altLang="en-US" dirty="0"/>
              <a:t>要有类似缩短的启动过程</a:t>
            </a:r>
            <a:endParaRPr lang="en-US" altLang="zh-CN" dirty="0"/>
          </a:p>
          <a:p>
            <a:pPr lvl="1"/>
            <a:r>
              <a:rPr lang="zh-CN" altLang="en-US" dirty="0"/>
              <a:t>每个“层”构造下层必要的环境</a:t>
            </a:r>
            <a:endParaRPr lang="en-US" altLang="zh-CN" dirty="0"/>
          </a:p>
          <a:p>
            <a:r>
              <a:rPr lang="zh-CN" altLang="en-US" dirty="0"/>
              <a:t>当你从内核退出时</a:t>
            </a:r>
            <a:endParaRPr lang="en-US" altLang="zh-CN" dirty="0"/>
          </a:p>
          <a:p>
            <a:pPr lvl="1"/>
            <a:r>
              <a:rPr lang="zh-CN" altLang="en-US" dirty="0"/>
              <a:t>你以相反的顺序再次进过同样的层，在最后的</a:t>
            </a:r>
            <a:r>
              <a:rPr lang="en-US" altLang="zh-CN" dirty="0" err="1"/>
              <a:t>eret</a:t>
            </a:r>
            <a:r>
              <a:rPr lang="zh-CN" altLang="en-US" dirty="0"/>
              <a:t>指令返回到用户程序之前短暂地穿过异常模式</a:t>
            </a:r>
            <a:endParaRPr lang="en-US" altLang="zh-CN" dirty="0"/>
          </a:p>
          <a:p>
            <a:r>
              <a:rPr lang="zh-CN" altLang="en-US" dirty="0"/>
              <a:t>内核的各种不同环境都是经过精心构造的软件组成的</a:t>
            </a:r>
            <a:endParaRPr lang="en-US" altLang="zh-CN" dirty="0"/>
          </a:p>
          <a:p>
            <a:r>
              <a:rPr lang="zh-CN" altLang="en-US" dirty="0"/>
              <a:t>本节按照进入内核时自底向上的顺序列出几点</a:t>
            </a:r>
          </a:p>
        </p:txBody>
      </p:sp>
    </p:spTree>
    <p:extLst>
      <p:ext uri="{BB962C8B-B14F-4D97-AF65-F5344CB8AC3E}">
        <p14:creationId xmlns:p14="http://schemas.microsoft.com/office/powerpoint/2010/main" val="779028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4C41-E77F-4EDA-821B-3F2C2F2F4586}"/>
              </a:ext>
            </a:extLst>
          </p:cNvPr>
          <p:cNvSpPr>
            <a:spLocks noGrp="1"/>
          </p:cNvSpPr>
          <p:nvPr>
            <p:ph type="title"/>
          </p:nvPr>
        </p:nvSpPr>
        <p:spPr/>
        <p:txBody>
          <a:bodyPr/>
          <a:lstStyle/>
          <a:p>
            <a:r>
              <a:rPr lang="zh-CN" altLang="en-US" dirty="0"/>
              <a:t>内核的分层结构 第</a:t>
            </a:r>
            <a:r>
              <a:rPr lang="en-US" altLang="zh-CN" dirty="0"/>
              <a:t>2.1</a:t>
            </a:r>
            <a:r>
              <a:rPr lang="zh-CN" altLang="en-US" dirty="0"/>
              <a:t>节</a:t>
            </a:r>
            <a:br>
              <a:rPr lang="en-US" altLang="zh-CN" dirty="0"/>
            </a:br>
            <a:r>
              <a:rPr lang="en-US" altLang="zh-CN" dirty="0"/>
              <a:t>——</a:t>
            </a:r>
            <a:r>
              <a:rPr lang="zh-CN" altLang="en-US" dirty="0"/>
              <a:t>异常模式中的</a:t>
            </a:r>
            <a:r>
              <a:rPr lang="en-US" altLang="zh-CN" dirty="0"/>
              <a:t>MIPS CPU</a:t>
            </a:r>
            <a:endParaRPr lang="zh-CN" altLang="en-US" dirty="0"/>
          </a:p>
        </p:txBody>
      </p:sp>
      <p:sp>
        <p:nvSpPr>
          <p:cNvPr id="3" name="内容占位符 2">
            <a:extLst>
              <a:ext uri="{FF2B5EF4-FFF2-40B4-BE49-F238E27FC236}">
                <a16:creationId xmlns:a16="http://schemas.microsoft.com/office/drawing/2014/main" id="{E503314A-15FF-46C6-94F2-1C70F7170F90}"/>
              </a:ext>
            </a:extLst>
          </p:cNvPr>
          <p:cNvSpPr>
            <a:spLocks noGrp="1"/>
          </p:cNvSpPr>
          <p:nvPr>
            <p:ph idx="1"/>
          </p:nvPr>
        </p:nvSpPr>
        <p:spPr/>
        <p:txBody>
          <a:bodyPr/>
          <a:lstStyle/>
          <a:p>
            <a:r>
              <a:rPr lang="zh-CN" altLang="en-US" dirty="0"/>
              <a:t>响应异常之后，紧接着</a:t>
            </a:r>
            <a:r>
              <a:rPr lang="en-US" altLang="zh-CN" dirty="0"/>
              <a:t>CPU</a:t>
            </a:r>
            <a:r>
              <a:rPr lang="zh-CN" altLang="en-US" dirty="0"/>
              <a:t>立即设置</a:t>
            </a:r>
            <a:r>
              <a:rPr lang="en-US" altLang="zh-CN" dirty="0"/>
              <a:t>SR(EXL)——</a:t>
            </a:r>
            <a:r>
              <a:rPr lang="zh-CN" altLang="en-US" dirty="0"/>
              <a:t>进入异常模式</a:t>
            </a:r>
            <a:endParaRPr lang="en-US" altLang="zh-CN" dirty="0"/>
          </a:p>
          <a:p>
            <a:r>
              <a:rPr lang="zh-CN" altLang="en-US" dirty="0"/>
              <a:t>不论其它的</a:t>
            </a:r>
            <a:r>
              <a:rPr lang="en-US" altLang="zh-CN" dirty="0"/>
              <a:t>SR</a:t>
            </a:r>
            <a:r>
              <a:rPr lang="zh-CN" altLang="en-US" dirty="0"/>
              <a:t>的设置如何</a:t>
            </a:r>
            <a:endParaRPr lang="en-US" altLang="zh-CN" dirty="0"/>
          </a:p>
          <a:p>
            <a:pPr lvl="1"/>
            <a:r>
              <a:rPr lang="zh-CN" altLang="en-US" dirty="0"/>
              <a:t>异常模式强制</a:t>
            </a:r>
            <a:r>
              <a:rPr lang="en-US" altLang="zh-CN" dirty="0"/>
              <a:t>CPU</a:t>
            </a:r>
            <a:r>
              <a:rPr lang="zh-CN" altLang="en-US" dirty="0"/>
              <a:t>进入内核特权模式并关闭中断</a:t>
            </a:r>
            <a:endParaRPr lang="en-US" altLang="zh-CN" dirty="0"/>
          </a:p>
          <a:p>
            <a:pPr lvl="1"/>
            <a:r>
              <a:rPr lang="zh-CN" altLang="en-US" dirty="0"/>
              <a:t>除了一种极特殊的方式之外，</a:t>
            </a:r>
            <a:r>
              <a:rPr lang="en-US" altLang="zh-CN" dirty="0"/>
              <a:t>CPU</a:t>
            </a:r>
            <a:r>
              <a:rPr lang="zh-CN" altLang="en-US" dirty="0"/>
              <a:t>在特权模式中不能响应嵌套的异常</a:t>
            </a:r>
            <a:endParaRPr lang="en-US" altLang="zh-CN" dirty="0"/>
          </a:p>
          <a:p>
            <a:pPr lvl="2"/>
            <a:r>
              <a:rPr lang="zh-CN" altLang="en-US" dirty="0"/>
              <a:t>但是</a:t>
            </a:r>
            <a:r>
              <a:rPr lang="en-US" altLang="zh-CN" dirty="0"/>
              <a:t>Linux</a:t>
            </a:r>
            <a:r>
              <a:rPr lang="zh-CN" altLang="en-US" dirty="0"/>
              <a:t>不使用这些</a:t>
            </a:r>
            <a:endParaRPr lang="en-US" altLang="zh-CN" dirty="0"/>
          </a:p>
          <a:p>
            <a:r>
              <a:rPr lang="zh-CN" altLang="en-US" dirty="0"/>
              <a:t>异常处理程序最初的几条指令通常是保存</a:t>
            </a:r>
            <a:r>
              <a:rPr lang="en-US" altLang="zh-CN" dirty="0"/>
              <a:t>CPU</a:t>
            </a:r>
            <a:r>
              <a:rPr lang="zh-CN" altLang="en-US" dirty="0"/>
              <a:t>通用寄存器的值</a:t>
            </a:r>
            <a:endParaRPr lang="en-US" altLang="zh-CN" dirty="0"/>
          </a:p>
          <a:p>
            <a:pPr lvl="1"/>
            <a:r>
              <a:rPr lang="zh-CN" altLang="en-US" dirty="0"/>
              <a:t>其中的值可能对于异常发生之前的软件有重要意义</a:t>
            </a:r>
            <a:endParaRPr lang="en-US" altLang="zh-CN" dirty="0"/>
          </a:p>
          <a:p>
            <a:pPr lvl="1"/>
            <a:r>
              <a:rPr lang="zh-CN" altLang="en-US" dirty="0"/>
              <a:t>被保存在终端发生时正在运行的进程的核心栈中</a:t>
            </a:r>
            <a:endParaRPr lang="en-US" altLang="zh-CN" dirty="0"/>
          </a:p>
          <a:p>
            <a:pPr lvl="1"/>
            <a:r>
              <a:rPr lang="en-US" altLang="zh-CN" dirty="0"/>
              <a:t>MIPS</a:t>
            </a:r>
            <a:r>
              <a:rPr lang="zh-CN" altLang="en-US" dirty="0"/>
              <a:t>的本性要求保存寄存器的存储操作至少要用一个通用寄存器</a:t>
            </a:r>
            <a:endParaRPr lang="en-US" altLang="zh-CN" dirty="0"/>
          </a:p>
          <a:p>
            <a:pPr lvl="2"/>
            <a:r>
              <a:rPr lang="zh-CN" altLang="en-US" dirty="0"/>
              <a:t>这就是为什么名为</a:t>
            </a:r>
            <a:r>
              <a:rPr lang="en-US" altLang="zh-CN" dirty="0"/>
              <a:t>k0</a:t>
            </a:r>
            <a:r>
              <a:rPr lang="zh-CN" altLang="en-US" dirty="0"/>
              <a:t>和</a:t>
            </a:r>
            <a:r>
              <a:rPr lang="en-US" altLang="zh-CN" dirty="0"/>
              <a:t>k1</a:t>
            </a:r>
            <a:r>
              <a:rPr lang="zh-CN" altLang="en-US" dirty="0"/>
              <a:t>的寄存器被保留给异常处理程序使用的原因</a:t>
            </a:r>
            <a:endParaRPr lang="en-US" altLang="zh-CN" dirty="0"/>
          </a:p>
          <a:p>
            <a:endParaRPr lang="zh-CN" altLang="en-US" dirty="0"/>
          </a:p>
        </p:txBody>
      </p:sp>
    </p:spTree>
    <p:extLst>
      <p:ext uri="{BB962C8B-B14F-4D97-AF65-F5344CB8AC3E}">
        <p14:creationId xmlns:p14="http://schemas.microsoft.com/office/powerpoint/2010/main" val="285404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4DE91-B6F1-4492-81E2-E1A9F8D7F75F}"/>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E479F65A-D402-4B55-BCD2-DDF8C223D64E}"/>
              </a:ext>
            </a:extLst>
          </p:cNvPr>
          <p:cNvSpPr>
            <a:spLocks noGrp="1"/>
          </p:cNvSpPr>
          <p:nvPr>
            <p:ph idx="1"/>
          </p:nvPr>
        </p:nvSpPr>
        <p:spPr/>
        <p:txBody>
          <a:bodyPr/>
          <a:lstStyle/>
          <a:p>
            <a:r>
              <a:rPr lang="en-US" altLang="zh-CN" dirty="0"/>
              <a:t>1 </a:t>
            </a:r>
            <a:r>
              <a:rPr lang="zh-CN" altLang="en-US" dirty="0"/>
              <a:t>基本概念</a:t>
            </a:r>
            <a:endParaRPr lang="en-US" altLang="zh-CN" dirty="0"/>
          </a:p>
          <a:p>
            <a:r>
              <a:rPr lang="en-US" altLang="zh-CN" dirty="0"/>
              <a:t>2 </a:t>
            </a:r>
            <a:r>
              <a:rPr lang="zh-CN" altLang="en-US" dirty="0"/>
              <a:t>内核的分层结构</a:t>
            </a:r>
            <a:endParaRPr lang="en-US" altLang="zh-CN" dirty="0"/>
          </a:p>
          <a:p>
            <a:pPr lvl="1"/>
            <a:r>
              <a:rPr lang="en-US" altLang="zh-CN" dirty="0"/>
              <a:t>2.1 </a:t>
            </a:r>
            <a:r>
              <a:rPr lang="zh-CN" altLang="en-US" dirty="0"/>
              <a:t>异常模式中的</a:t>
            </a:r>
            <a:r>
              <a:rPr lang="en-US" altLang="zh-CN" dirty="0"/>
              <a:t>MIPS CPU</a:t>
            </a:r>
          </a:p>
          <a:p>
            <a:pPr lvl="1"/>
            <a:r>
              <a:rPr lang="en-US" altLang="zh-CN" dirty="0"/>
              <a:t>2.2 </a:t>
            </a:r>
            <a:r>
              <a:rPr lang="zh-CN" altLang="en-US" dirty="0"/>
              <a:t>关闭部分或全部中断的</a:t>
            </a:r>
            <a:r>
              <a:rPr lang="en-US" altLang="zh-CN" dirty="0"/>
              <a:t>MIPS CPU</a:t>
            </a:r>
          </a:p>
          <a:p>
            <a:pPr lvl="1"/>
            <a:r>
              <a:rPr lang="en-US" altLang="zh-CN" dirty="0"/>
              <a:t>2.3 </a:t>
            </a:r>
            <a:r>
              <a:rPr lang="zh-CN" altLang="en-US" dirty="0"/>
              <a:t>中断环境</a:t>
            </a:r>
            <a:endParaRPr lang="en-US" altLang="zh-CN" dirty="0"/>
          </a:p>
          <a:p>
            <a:pPr lvl="1"/>
            <a:r>
              <a:rPr lang="en-US" altLang="zh-CN" dirty="0"/>
              <a:t>2.4 </a:t>
            </a:r>
            <a:r>
              <a:rPr lang="zh-CN" altLang="en-US" dirty="0"/>
              <a:t>在线程环境中执行内核</a:t>
            </a:r>
          </a:p>
        </p:txBody>
      </p:sp>
    </p:spTree>
    <p:extLst>
      <p:ext uri="{BB962C8B-B14F-4D97-AF65-F5344CB8AC3E}">
        <p14:creationId xmlns:p14="http://schemas.microsoft.com/office/powerpoint/2010/main" val="3194981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4C41-E77F-4EDA-821B-3F2C2F2F4586}"/>
              </a:ext>
            </a:extLst>
          </p:cNvPr>
          <p:cNvSpPr>
            <a:spLocks noGrp="1"/>
          </p:cNvSpPr>
          <p:nvPr>
            <p:ph type="title"/>
          </p:nvPr>
        </p:nvSpPr>
        <p:spPr/>
        <p:txBody>
          <a:bodyPr/>
          <a:lstStyle/>
          <a:p>
            <a:r>
              <a:rPr lang="zh-CN" altLang="en-US" dirty="0"/>
              <a:t>内核的分层结构 第</a:t>
            </a:r>
            <a:r>
              <a:rPr lang="en-US" altLang="zh-CN" dirty="0"/>
              <a:t>2.1</a:t>
            </a:r>
            <a:r>
              <a:rPr lang="zh-CN" altLang="en-US" dirty="0"/>
              <a:t>节</a:t>
            </a:r>
            <a:br>
              <a:rPr lang="en-US" altLang="zh-CN" dirty="0"/>
            </a:br>
            <a:r>
              <a:rPr lang="en-US" altLang="zh-CN" dirty="0"/>
              <a:t>——</a:t>
            </a:r>
            <a:r>
              <a:rPr lang="zh-CN" altLang="en-US" dirty="0"/>
              <a:t>异常模式中的</a:t>
            </a:r>
            <a:r>
              <a:rPr lang="en-US" altLang="zh-CN" dirty="0"/>
              <a:t>MIPS CPU</a:t>
            </a:r>
            <a:endParaRPr lang="zh-CN" altLang="en-US" dirty="0"/>
          </a:p>
        </p:txBody>
      </p:sp>
      <p:sp>
        <p:nvSpPr>
          <p:cNvPr id="3" name="内容占位符 2">
            <a:extLst>
              <a:ext uri="{FF2B5EF4-FFF2-40B4-BE49-F238E27FC236}">
                <a16:creationId xmlns:a16="http://schemas.microsoft.com/office/drawing/2014/main" id="{E503314A-15FF-46C6-94F2-1C70F7170F90}"/>
              </a:ext>
            </a:extLst>
          </p:cNvPr>
          <p:cNvSpPr>
            <a:spLocks noGrp="1"/>
          </p:cNvSpPr>
          <p:nvPr>
            <p:ph idx="1"/>
          </p:nvPr>
        </p:nvSpPr>
        <p:spPr/>
        <p:txBody>
          <a:bodyPr/>
          <a:lstStyle/>
          <a:p>
            <a:r>
              <a:rPr lang="zh-CN" altLang="en-US" dirty="0"/>
              <a:t>异常处理程序也要保存某些关键的</a:t>
            </a:r>
            <a:r>
              <a:rPr lang="en-US" altLang="zh-CN" dirty="0"/>
              <a:t>CP0</a:t>
            </a:r>
            <a:r>
              <a:rPr lang="zh-CN" altLang="en-US" dirty="0"/>
              <a:t>寄存器</a:t>
            </a:r>
            <a:endParaRPr lang="en-US" altLang="zh-CN" dirty="0"/>
          </a:p>
          <a:p>
            <a:pPr lvl="1"/>
            <a:r>
              <a:rPr lang="en-US" altLang="zh-CN" dirty="0"/>
              <a:t>SR</a:t>
            </a:r>
            <a:r>
              <a:rPr lang="zh-CN" altLang="en-US" dirty="0"/>
              <a:t>在异常处理程序的下一步会被修改</a:t>
            </a:r>
            <a:endParaRPr lang="en-US" altLang="zh-CN" dirty="0"/>
          </a:p>
          <a:p>
            <a:pPr lvl="1"/>
            <a:r>
              <a:rPr lang="zh-CN" altLang="en-US" dirty="0"/>
              <a:t>但是当我们返回时应当保持整个</a:t>
            </a:r>
            <a:r>
              <a:rPr lang="en-US" altLang="zh-CN" dirty="0"/>
              <a:t>SR</a:t>
            </a:r>
            <a:r>
              <a:rPr lang="zh-CN" altLang="en-US" dirty="0"/>
              <a:t>的值和刚进入异常时相同</a:t>
            </a:r>
            <a:endParaRPr lang="en-US" altLang="zh-CN" dirty="0"/>
          </a:p>
          <a:p>
            <a:pPr lvl="1"/>
            <a:r>
              <a:rPr lang="zh-CN" altLang="en-US" dirty="0"/>
              <a:t>我们可以通过修改</a:t>
            </a:r>
            <a:r>
              <a:rPr lang="en-US" altLang="zh-CN" dirty="0"/>
              <a:t>SR</a:t>
            </a:r>
            <a:r>
              <a:rPr lang="zh-CN" altLang="en-US" dirty="0"/>
              <a:t>离开异常模式，但是我们依然关闭中断</a:t>
            </a:r>
            <a:endParaRPr lang="en-US" altLang="zh-CN" dirty="0"/>
          </a:p>
          <a:p>
            <a:r>
              <a:rPr lang="zh-CN" altLang="en-US" dirty="0"/>
              <a:t>像</a:t>
            </a:r>
            <a:r>
              <a:rPr lang="en-US" altLang="zh-CN" dirty="0"/>
              <a:t>x86</a:t>
            </a:r>
            <a:r>
              <a:rPr lang="zh-CN" altLang="en-US" dirty="0"/>
              <a:t>之类的</a:t>
            </a:r>
            <a:r>
              <a:rPr lang="en-US" altLang="zh-CN" dirty="0"/>
              <a:t>CISC CPU</a:t>
            </a:r>
            <a:r>
              <a:rPr lang="zh-CN" altLang="en-US" dirty="0"/>
              <a:t>没有等效的异常模式</a:t>
            </a:r>
            <a:endParaRPr lang="en-US" altLang="zh-CN" dirty="0"/>
          </a:p>
          <a:p>
            <a:pPr lvl="1"/>
            <a:r>
              <a:rPr lang="en-US" altLang="zh-CN" dirty="0"/>
              <a:t>MIPS</a:t>
            </a:r>
            <a:r>
              <a:rPr lang="zh-CN" altLang="en-US" dirty="0"/>
              <a:t>异常模式中的工作</a:t>
            </a:r>
            <a:r>
              <a:rPr lang="zh-CN" altLang="en-US" dirty="0">
                <a:solidFill>
                  <a:srgbClr val="FF0000"/>
                </a:solidFill>
              </a:rPr>
              <a:t>在</a:t>
            </a:r>
            <a:r>
              <a:rPr lang="en-US" altLang="zh-CN" dirty="0">
                <a:solidFill>
                  <a:srgbClr val="FF0000"/>
                </a:solidFill>
              </a:rPr>
              <a:t>x86</a:t>
            </a:r>
            <a:r>
              <a:rPr lang="zh-CN" altLang="en-US" dirty="0">
                <a:solidFill>
                  <a:srgbClr val="FF0000"/>
                </a:solidFill>
              </a:rPr>
              <a:t>中由硬件完成</a:t>
            </a:r>
            <a:endParaRPr lang="en-US" altLang="zh-CN" dirty="0">
              <a:solidFill>
                <a:srgbClr val="FF0000"/>
              </a:solidFill>
            </a:endParaRPr>
          </a:p>
          <a:p>
            <a:pPr lvl="2"/>
            <a:r>
              <a:rPr lang="zh-CN" altLang="en-US" dirty="0"/>
              <a:t>实际上是看不见的微代码</a:t>
            </a:r>
            <a:endParaRPr lang="en-US" altLang="zh-CN" dirty="0"/>
          </a:p>
          <a:p>
            <a:pPr lvl="1"/>
            <a:r>
              <a:rPr lang="en-US" altLang="zh-CN" dirty="0"/>
              <a:t>x86</a:t>
            </a:r>
            <a:r>
              <a:rPr lang="zh-CN" altLang="en-US" dirty="0"/>
              <a:t>到达中断或自陷处理程序的时候寄存器已经被保存了</a:t>
            </a:r>
            <a:endParaRPr lang="en-US" altLang="zh-CN" dirty="0"/>
          </a:p>
        </p:txBody>
      </p:sp>
    </p:spTree>
    <p:extLst>
      <p:ext uri="{BB962C8B-B14F-4D97-AF65-F5344CB8AC3E}">
        <p14:creationId xmlns:p14="http://schemas.microsoft.com/office/powerpoint/2010/main" val="968064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33B1A-D5C4-4DF0-A58D-4C2AF2157927}"/>
              </a:ext>
            </a:extLst>
          </p:cNvPr>
          <p:cNvSpPr>
            <a:spLocks noGrp="1"/>
          </p:cNvSpPr>
          <p:nvPr>
            <p:ph type="title"/>
          </p:nvPr>
        </p:nvSpPr>
        <p:spPr/>
        <p:txBody>
          <a:bodyPr/>
          <a:lstStyle/>
          <a:p>
            <a:r>
              <a:rPr lang="zh-CN" altLang="en-US" dirty="0"/>
              <a:t>内核的分层结构 第</a:t>
            </a:r>
            <a:r>
              <a:rPr lang="en-US" altLang="zh-CN" dirty="0"/>
              <a:t>2.1</a:t>
            </a:r>
            <a:r>
              <a:rPr lang="zh-CN" altLang="en-US" dirty="0"/>
              <a:t>节</a:t>
            </a:r>
            <a:br>
              <a:rPr lang="en-US" altLang="zh-CN" dirty="0"/>
            </a:br>
            <a:r>
              <a:rPr lang="en-US" altLang="zh-CN" dirty="0"/>
              <a:t>——</a:t>
            </a:r>
            <a:r>
              <a:rPr lang="zh-CN" altLang="en-US" dirty="0"/>
              <a:t>异常模式中的</a:t>
            </a:r>
            <a:r>
              <a:rPr lang="en-US" altLang="zh-CN" dirty="0"/>
              <a:t>MIPS CPU</a:t>
            </a:r>
            <a:endParaRPr lang="zh-CN" altLang="en-US" dirty="0"/>
          </a:p>
        </p:txBody>
      </p:sp>
      <p:sp>
        <p:nvSpPr>
          <p:cNvPr id="3" name="内容占位符 2">
            <a:extLst>
              <a:ext uri="{FF2B5EF4-FFF2-40B4-BE49-F238E27FC236}">
                <a16:creationId xmlns:a16="http://schemas.microsoft.com/office/drawing/2014/main" id="{97602DB5-6117-422E-BC68-0B2DC0FD31FF}"/>
              </a:ext>
            </a:extLst>
          </p:cNvPr>
          <p:cNvSpPr>
            <a:spLocks noGrp="1"/>
          </p:cNvSpPr>
          <p:nvPr>
            <p:ph idx="1"/>
          </p:nvPr>
        </p:nvSpPr>
        <p:spPr/>
        <p:txBody>
          <a:bodyPr>
            <a:normAutofit fontScale="92500" lnSpcReduction="10000"/>
          </a:bodyPr>
          <a:lstStyle/>
          <a:p>
            <a:r>
              <a:rPr lang="zh-CN" altLang="en-US" dirty="0"/>
              <a:t>运行于</a:t>
            </a:r>
            <a:r>
              <a:rPr lang="en-US" altLang="zh-CN" dirty="0"/>
              <a:t>MIPS</a:t>
            </a:r>
            <a:r>
              <a:rPr lang="zh-CN" altLang="en-US" dirty="0"/>
              <a:t>异常模式的软件可以看作生成了一个虚拟机</a:t>
            </a:r>
          </a:p>
          <a:p>
            <a:pPr lvl="1"/>
            <a:r>
              <a:rPr lang="zh-CN" altLang="en-US" dirty="0"/>
              <a:t>由该虚拟机来负责在紧接异常之后来保存被中断的用户程序的状态</a:t>
            </a:r>
            <a:endParaRPr lang="en-US" altLang="zh-CN" dirty="0"/>
          </a:p>
          <a:p>
            <a:pPr lvl="1"/>
            <a:r>
              <a:rPr lang="zh-CN" altLang="en-US" dirty="0"/>
              <a:t>负责为后来返回的</a:t>
            </a:r>
            <a:r>
              <a:rPr lang="en-US" altLang="zh-CN" dirty="0" err="1"/>
              <a:t>eret</a:t>
            </a:r>
            <a:r>
              <a:rPr lang="zh-CN" altLang="en-US" dirty="0"/>
              <a:t>指令作准备恢复这些状态</a:t>
            </a:r>
            <a:endParaRPr lang="en-US" altLang="zh-CN" dirty="0"/>
          </a:p>
          <a:p>
            <a:pPr lvl="1"/>
            <a:r>
              <a:rPr lang="zh-CN" altLang="en-US" dirty="0"/>
              <a:t>异常模式基本上位于保证内核线程安全的软件锁的控制之外</a:t>
            </a:r>
            <a:endParaRPr lang="en-US" altLang="zh-CN" dirty="0"/>
          </a:p>
          <a:p>
            <a:pPr lvl="2"/>
            <a:r>
              <a:rPr lang="zh-CN" altLang="en-US" dirty="0"/>
              <a:t>异常代码只能极为谨慎地与内核其余部分交互</a:t>
            </a:r>
            <a:endParaRPr lang="en-US" altLang="zh-CN" dirty="0"/>
          </a:p>
          <a:p>
            <a:pPr lvl="1"/>
            <a:r>
              <a:rPr lang="zh-CN" altLang="en-US" dirty="0">
                <a:solidFill>
                  <a:srgbClr val="C00000"/>
                </a:solidFill>
              </a:rPr>
              <a:t>异常→保存状态→异常</a:t>
            </a:r>
            <a:r>
              <a:rPr lang="en-US" altLang="zh-CN" dirty="0">
                <a:solidFill>
                  <a:srgbClr val="C00000"/>
                </a:solidFill>
              </a:rPr>
              <a:t>(</a:t>
            </a:r>
            <a:r>
              <a:rPr lang="zh-CN" altLang="en-US" dirty="0">
                <a:solidFill>
                  <a:srgbClr val="C00000"/>
                </a:solidFill>
              </a:rPr>
              <a:t>小心处理</a:t>
            </a:r>
            <a:r>
              <a:rPr lang="en-US" altLang="zh-CN" dirty="0">
                <a:solidFill>
                  <a:srgbClr val="C00000"/>
                </a:solidFill>
              </a:rPr>
              <a:t>)</a:t>
            </a:r>
            <a:r>
              <a:rPr lang="zh-CN" altLang="en-US" dirty="0">
                <a:solidFill>
                  <a:srgbClr val="C00000"/>
                </a:solidFill>
              </a:rPr>
              <a:t>→恢复状态→</a:t>
            </a:r>
            <a:r>
              <a:rPr lang="en-US" altLang="zh-CN" dirty="0" err="1">
                <a:solidFill>
                  <a:srgbClr val="C00000"/>
                </a:solidFill>
              </a:rPr>
              <a:t>eret</a:t>
            </a:r>
            <a:endParaRPr lang="en-US" altLang="zh-CN" dirty="0">
              <a:solidFill>
                <a:srgbClr val="C00000"/>
              </a:solidFill>
            </a:endParaRPr>
          </a:p>
          <a:p>
            <a:r>
              <a:rPr lang="zh-CN" altLang="en-US" dirty="0"/>
              <a:t>在实现系统调用的异常这个特例中</a:t>
            </a:r>
            <a:endParaRPr lang="en-US" altLang="zh-CN" dirty="0"/>
          </a:p>
          <a:p>
            <a:pPr lvl="1"/>
            <a:r>
              <a:rPr lang="zh-CN" altLang="en-US" dirty="0"/>
              <a:t>根本不需要真正保存通用寄存器</a:t>
            </a:r>
            <a:endParaRPr lang="en-US" altLang="zh-CN" dirty="0"/>
          </a:p>
          <a:p>
            <a:pPr lvl="1"/>
            <a:r>
              <a:rPr lang="zh-CN" altLang="en-US" dirty="0"/>
              <a:t>只要异常处理程序不写入</a:t>
            </a:r>
            <a:r>
              <a:rPr lang="en-US" altLang="zh-CN" dirty="0"/>
              <a:t>s0-s8</a:t>
            </a:r>
            <a:r>
              <a:rPr lang="zh-CN" altLang="en-US" dirty="0"/>
              <a:t>的“保存</a:t>
            </a:r>
            <a:r>
              <a:rPr lang="en-US" altLang="zh-CN" dirty="0"/>
              <a:t>(saved)</a:t>
            </a:r>
            <a:r>
              <a:rPr lang="zh-CN" altLang="en-US" dirty="0"/>
              <a:t>”寄存器即可</a:t>
            </a:r>
            <a:endParaRPr lang="en-US" altLang="zh-CN" dirty="0"/>
          </a:p>
          <a:p>
            <a:pPr lvl="1"/>
            <a:r>
              <a:rPr lang="en-US" altLang="zh-CN" dirty="0" err="1">
                <a:solidFill>
                  <a:srgbClr val="C00000"/>
                </a:solidFill>
              </a:rPr>
              <a:t>syscall</a:t>
            </a:r>
            <a:r>
              <a:rPr lang="zh-CN" altLang="en-US" dirty="0">
                <a:solidFill>
                  <a:srgbClr val="C00000"/>
                </a:solidFill>
              </a:rPr>
              <a:t>会被看作函数调用</a:t>
            </a:r>
            <a:endParaRPr lang="en-US" altLang="zh-CN" dirty="0">
              <a:solidFill>
                <a:srgbClr val="C00000"/>
              </a:solidFill>
            </a:endParaRPr>
          </a:p>
          <a:p>
            <a:r>
              <a:rPr lang="zh-CN" altLang="en-US" dirty="0"/>
              <a:t>在系统调用或任何其他非中断的异常中</a:t>
            </a:r>
            <a:endParaRPr lang="en-US" altLang="zh-CN" dirty="0"/>
          </a:p>
          <a:p>
            <a:pPr lvl="1"/>
            <a:r>
              <a:rPr lang="zh-CN" altLang="en-US" dirty="0"/>
              <a:t>你可以直接调用运行于线程环境的代码</a:t>
            </a:r>
          </a:p>
        </p:txBody>
      </p:sp>
    </p:spTree>
    <p:extLst>
      <p:ext uri="{BB962C8B-B14F-4D97-AF65-F5344CB8AC3E}">
        <p14:creationId xmlns:p14="http://schemas.microsoft.com/office/powerpoint/2010/main" val="3663303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CE537-8E9E-44BB-8AED-8B3BA8F9ECC9}"/>
              </a:ext>
            </a:extLst>
          </p:cNvPr>
          <p:cNvSpPr>
            <a:spLocks noGrp="1"/>
          </p:cNvSpPr>
          <p:nvPr>
            <p:ph type="title"/>
          </p:nvPr>
        </p:nvSpPr>
        <p:spPr/>
        <p:txBody>
          <a:bodyPr/>
          <a:lstStyle/>
          <a:p>
            <a:r>
              <a:rPr lang="zh-CN" altLang="en-US" dirty="0"/>
              <a:t>内核的分层结构 第</a:t>
            </a:r>
            <a:r>
              <a:rPr lang="en-US" altLang="zh-CN" dirty="0"/>
              <a:t>2.1</a:t>
            </a:r>
            <a:r>
              <a:rPr lang="zh-CN" altLang="en-US" dirty="0"/>
              <a:t>节</a:t>
            </a:r>
            <a:br>
              <a:rPr lang="en-US" altLang="zh-CN" dirty="0"/>
            </a:br>
            <a:r>
              <a:rPr lang="en-US" altLang="zh-CN" dirty="0"/>
              <a:t>——</a:t>
            </a:r>
            <a:r>
              <a:rPr lang="zh-CN" altLang="en-US" dirty="0"/>
              <a:t>异常模式中的</a:t>
            </a:r>
            <a:r>
              <a:rPr lang="en-US" altLang="zh-CN" dirty="0"/>
              <a:t>MIPS CPU</a:t>
            </a:r>
            <a:endParaRPr lang="zh-CN" altLang="en-US" dirty="0"/>
          </a:p>
        </p:txBody>
      </p:sp>
      <p:sp>
        <p:nvSpPr>
          <p:cNvPr id="3" name="内容占位符 2">
            <a:extLst>
              <a:ext uri="{FF2B5EF4-FFF2-40B4-BE49-F238E27FC236}">
                <a16:creationId xmlns:a16="http://schemas.microsoft.com/office/drawing/2014/main" id="{7AC4F56B-FCAD-4A5C-BE60-25D5A1863CC0}"/>
              </a:ext>
            </a:extLst>
          </p:cNvPr>
          <p:cNvSpPr>
            <a:spLocks noGrp="1"/>
          </p:cNvSpPr>
          <p:nvPr>
            <p:ph idx="1"/>
          </p:nvPr>
        </p:nvSpPr>
        <p:spPr/>
        <p:txBody>
          <a:bodyPr/>
          <a:lstStyle/>
          <a:p>
            <a:r>
              <a:rPr lang="zh-CN" altLang="en-US" dirty="0"/>
              <a:t>有些特别简单的异常处理程序从不离开异常模式</a:t>
            </a:r>
            <a:endParaRPr lang="en-US" altLang="zh-CN" dirty="0"/>
          </a:p>
          <a:p>
            <a:pPr lvl="1"/>
            <a:r>
              <a:rPr lang="zh-CN" altLang="en-US" dirty="0"/>
              <a:t>这种代码甚至不必保存寄存器</a:t>
            </a:r>
            <a:endParaRPr lang="en-US" altLang="zh-CN" dirty="0"/>
          </a:p>
          <a:p>
            <a:pPr lvl="2"/>
            <a:r>
              <a:rPr lang="zh-CN" altLang="en-US" dirty="0"/>
              <a:t>只要避免使用多数寄存器</a:t>
            </a:r>
            <a:endParaRPr lang="en-US" altLang="zh-CN" dirty="0"/>
          </a:p>
          <a:p>
            <a:pPr lvl="1"/>
            <a:r>
              <a:rPr lang="zh-CN" altLang="en-US" dirty="0"/>
              <a:t>一个例子就是第</a:t>
            </a:r>
            <a:r>
              <a:rPr lang="en-US" altLang="zh-CN" dirty="0"/>
              <a:t>14.4.8</a:t>
            </a:r>
            <a:r>
              <a:rPr lang="zh-CN" altLang="en-US" dirty="0"/>
              <a:t>节所述的“</a:t>
            </a:r>
            <a:r>
              <a:rPr lang="en-US" altLang="zh-CN" dirty="0"/>
              <a:t>TLB</a:t>
            </a:r>
            <a:r>
              <a:rPr lang="zh-CN" altLang="en-US" dirty="0"/>
              <a:t>重填”异常处理程序</a:t>
            </a:r>
            <a:endParaRPr lang="en-US" altLang="zh-CN" dirty="0"/>
          </a:p>
          <a:p>
            <a:r>
              <a:rPr lang="zh-CN" altLang="en-US" dirty="0"/>
              <a:t>虽然少见，但是也有可能让一个中断处理程序</a:t>
            </a:r>
            <a:endParaRPr lang="en-US" altLang="zh-CN" dirty="0"/>
          </a:p>
          <a:p>
            <a:pPr lvl="1"/>
            <a:r>
              <a:rPr lang="zh-CN" altLang="en-US" dirty="0"/>
              <a:t>短暂运行于异常级，然后完成最少的工作后返回</a:t>
            </a:r>
            <a:endParaRPr lang="en-US" altLang="zh-CN" dirty="0"/>
          </a:p>
          <a:p>
            <a:pPr lvl="1"/>
            <a:r>
              <a:rPr lang="zh-CN" altLang="en-US" dirty="0"/>
              <a:t>在操作系统级不是真正可见的</a:t>
            </a:r>
            <a:endParaRPr lang="en-US" altLang="zh-CN" dirty="0"/>
          </a:p>
          <a:p>
            <a:pPr lvl="1"/>
            <a:r>
              <a:rPr lang="zh-CN" altLang="en-US" dirty="0"/>
              <a:t>必须要在某一点引发一个</a:t>
            </a:r>
            <a:r>
              <a:rPr lang="en-US" altLang="zh-CN" dirty="0"/>
              <a:t>Linux</a:t>
            </a:r>
            <a:r>
              <a:rPr lang="zh-CN" altLang="en-US" dirty="0"/>
              <a:t>可识别的中断</a:t>
            </a:r>
            <a:endParaRPr lang="en-US" altLang="zh-CN" dirty="0"/>
          </a:p>
          <a:p>
            <a:pPr lvl="2"/>
            <a:r>
              <a:rPr lang="zh-CN" altLang="en-US" dirty="0"/>
              <a:t>以便让高层软件处理其数据</a:t>
            </a:r>
          </a:p>
        </p:txBody>
      </p:sp>
    </p:spTree>
    <p:extLst>
      <p:ext uri="{BB962C8B-B14F-4D97-AF65-F5344CB8AC3E}">
        <p14:creationId xmlns:p14="http://schemas.microsoft.com/office/powerpoint/2010/main" val="750189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C8CC8-03EC-4F86-80BF-1B04C1FB4F10}"/>
              </a:ext>
            </a:extLst>
          </p:cNvPr>
          <p:cNvSpPr>
            <a:spLocks noGrp="1"/>
          </p:cNvSpPr>
          <p:nvPr>
            <p:ph type="title"/>
          </p:nvPr>
        </p:nvSpPr>
        <p:spPr/>
        <p:txBody>
          <a:bodyPr/>
          <a:lstStyle/>
          <a:p>
            <a:r>
              <a:rPr lang="zh-CN" altLang="en-US" dirty="0"/>
              <a:t>内核的分层结构 第</a:t>
            </a:r>
            <a:r>
              <a:rPr lang="en-US" altLang="zh-CN" dirty="0"/>
              <a:t>2.2</a:t>
            </a:r>
            <a:r>
              <a:rPr lang="zh-CN" altLang="en-US" dirty="0"/>
              <a:t>节</a:t>
            </a:r>
            <a:br>
              <a:rPr lang="en-US" altLang="zh-CN" dirty="0"/>
            </a:br>
            <a:r>
              <a:rPr lang="en-US" altLang="zh-CN" dirty="0"/>
              <a:t>——</a:t>
            </a:r>
            <a:r>
              <a:rPr lang="zh-CN" altLang="en-US" dirty="0"/>
              <a:t>关闭部分或全部中断的</a:t>
            </a:r>
            <a:r>
              <a:rPr lang="en-US" altLang="zh-CN" dirty="0"/>
              <a:t>MIPS CPU</a:t>
            </a:r>
            <a:endParaRPr lang="zh-CN" altLang="en-US" dirty="0"/>
          </a:p>
        </p:txBody>
      </p:sp>
      <p:sp>
        <p:nvSpPr>
          <p:cNvPr id="3" name="内容占位符 2">
            <a:extLst>
              <a:ext uri="{FF2B5EF4-FFF2-40B4-BE49-F238E27FC236}">
                <a16:creationId xmlns:a16="http://schemas.microsoft.com/office/drawing/2014/main" id="{7BA09A0F-4CF8-4D69-AB5E-8D2E6CBD6F7C}"/>
              </a:ext>
            </a:extLst>
          </p:cNvPr>
          <p:cNvSpPr>
            <a:spLocks noGrp="1"/>
          </p:cNvSpPr>
          <p:nvPr>
            <p:ph idx="1"/>
          </p:nvPr>
        </p:nvSpPr>
        <p:spPr/>
        <p:txBody>
          <a:bodyPr/>
          <a:lstStyle/>
          <a:p>
            <a:r>
              <a:rPr lang="zh-CN" altLang="en-US" dirty="0"/>
              <a:t>中断例程退出异常模式后但还继续运行时至少关闭部分中断</a:t>
            </a:r>
            <a:endParaRPr lang="en-US" altLang="zh-CN" dirty="0"/>
          </a:p>
          <a:p>
            <a:r>
              <a:rPr lang="zh-CN" altLang="en-US" dirty="0"/>
              <a:t>关闭所有中断是一个昂贵但是有效保证</a:t>
            </a:r>
            <a:r>
              <a:rPr lang="zh-CN" altLang="en-US" dirty="0">
                <a:solidFill>
                  <a:srgbClr val="C00000"/>
                </a:solidFill>
              </a:rPr>
              <a:t>单</a:t>
            </a:r>
            <a:r>
              <a:rPr lang="en-US" altLang="zh-CN" dirty="0">
                <a:solidFill>
                  <a:srgbClr val="C00000"/>
                </a:solidFill>
              </a:rPr>
              <a:t>CPU</a:t>
            </a:r>
            <a:r>
              <a:rPr lang="zh-CN" altLang="en-US" dirty="0"/>
              <a:t>不可抢占的方法</a:t>
            </a:r>
            <a:endParaRPr lang="en-US" altLang="zh-CN" dirty="0"/>
          </a:p>
          <a:p>
            <a:pPr lvl="1"/>
            <a:r>
              <a:rPr lang="zh-CN" altLang="en-US" dirty="0"/>
              <a:t>软件处于中断关闭期间花费的最长时间决定在最坏情形下的中断延迟，每个有时间约束的设备驱动程序都要把这点考虑进去</a:t>
            </a:r>
            <a:endParaRPr lang="en-US" altLang="zh-CN" dirty="0"/>
          </a:p>
          <a:p>
            <a:pPr lvl="1"/>
            <a:r>
              <a:rPr lang="zh-CN" altLang="en-US" dirty="0"/>
              <a:t>在有</a:t>
            </a:r>
            <a:r>
              <a:rPr lang="zh-CN" altLang="en-US" dirty="0">
                <a:solidFill>
                  <a:srgbClr val="C00000"/>
                </a:solidFill>
              </a:rPr>
              <a:t>第二个</a:t>
            </a:r>
            <a:r>
              <a:rPr lang="en-US" altLang="zh-CN" dirty="0">
                <a:solidFill>
                  <a:srgbClr val="C00000"/>
                </a:solidFill>
              </a:rPr>
              <a:t>CPU</a:t>
            </a:r>
            <a:r>
              <a:rPr lang="zh-CN" altLang="en-US" dirty="0">
                <a:solidFill>
                  <a:srgbClr val="C00000"/>
                </a:solidFill>
              </a:rPr>
              <a:t>的情况</a:t>
            </a:r>
            <a:r>
              <a:rPr lang="zh-CN" altLang="en-US" dirty="0"/>
              <a:t>下关闭所有中断并不能防止重入</a:t>
            </a:r>
            <a:endParaRPr lang="en-US" altLang="zh-CN" dirty="0"/>
          </a:p>
          <a:p>
            <a:r>
              <a:rPr lang="zh-CN" altLang="en-US" dirty="0"/>
              <a:t>最简单、最短小的</a:t>
            </a:r>
            <a:r>
              <a:rPr lang="en-US" altLang="zh-CN" dirty="0"/>
              <a:t>ISR</a:t>
            </a:r>
            <a:r>
              <a:rPr lang="zh-CN" altLang="en-US" dirty="0"/>
              <a:t>可以选择不重新使能中断而一直运行到结束</a:t>
            </a:r>
            <a:endParaRPr lang="en-US" altLang="zh-CN" dirty="0"/>
          </a:p>
          <a:p>
            <a:pPr lvl="1"/>
            <a:r>
              <a:rPr lang="en-US" altLang="zh-CN" dirty="0"/>
              <a:t>Linux</a:t>
            </a:r>
            <a:r>
              <a:rPr lang="zh-CN" altLang="en-US" dirty="0"/>
              <a:t>可以支持这一点，</a:t>
            </a:r>
            <a:endParaRPr lang="en-US" altLang="zh-CN" dirty="0"/>
          </a:p>
          <a:p>
            <a:pPr lvl="1"/>
            <a:r>
              <a:rPr lang="zh-CN" altLang="en-US" dirty="0"/>
              <a:t>称之为</a:t>
            </a:r>
            <a:r>
              <a:rPr lang="zh-CN" altLang="en-US" dirty="0">
                <a:solidFill>
                  <a:srgbClr val="C00000"/>
                </a:solidFill>
              </a:rPr>
              <a:t>快速中断处理程序</a:t>
            </a:r>
            <a:endParaRPr lang="en-US" altLang="zh-CN" dirty="0">
              <a:solidFill>
                <a:srgbClr val="C00000"/>
              </a:solidFill>
            </a:endParaRPr>
          </a:p>
          <a:p>
            <a:pPr lvl="1"/>
            <a:r>
              <a:rPr lang="zh-CN" altLang="en-US" dirty="0"/>
              <a:t>当注册</a:t>
            </a:r>
            <a:r>
              <a:rPr lang="en-US" altLang="zh-CN" dirty="0"/>
              <a:t>ISR</a:t>
            </a:r>
            <a:r>
              <a:rPr lang="zh-CN" altLang="en-US" dirty="0"/>
              <a:t>时设置</a:t>
            </a:r>
            <a:r>
              <a:rPr lang="en-US" altLang="zh-CN" dirty="0"/>
              <a:t>SA_INTERRUPT</a:t>
            </a:r>
            <a:r>
              <a:rPr lang="zh-CN" altLang="en-US" dirty="0"/>
              <a:t>可以得到这个行为</a:t>
            </a:r>
            <a:endParaRPr lang="en-US" altLang="zh-CN" dirty="0"/>
          </a:p>
          <a:p>
            <a:pPr lvl="1"/>
            <a:r>
              <a:rPr lang="zh-CN" altLang="en-US" dirty="0"/>
              <a:t>但是大多数</a:t>
            </a:r>
            <a:r>
              <a:rPr lang="en-US" altLang="zh-CN" dirty="0"/>
              <a:t>ISR</a:t>
            </a:r>
            <a:r>
              <a:rPr lang="zh-CN" altLang="en-US" dirty="0"/>
              <a:t>要在使能高优先级中断的情况下运行一段时间</a:t>
            </a:r>
            <a:endParaRPr lang="en-US" altLang="zh-CN" dirty="0"/>
          </a:p>
        </p:txBody>
      </p:sp>
    </p:spTree>
    <p:extLst>
      <p:ext uri="{BB962C8B-B14F-4D97-AF65-F5344CB8AC3E}">
        <p14:creationId xmlns:p14="http://schemas.microsoft.com/office/powerpoint/2010/main" val="1035472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C8CC8-03EC-4F86-80BF-1B04C1FB4F10}"/>
              </a:ext>
            </a:extLst>
          </p:cNvPr>
          <p:cNvSpPr>
            <a:spLocks noGrp="1"/>
          </p:cNvSpPr>
          <p:nvPr>
            <p:ph type="title"/>
          </p:nvPr>
        </p:nvSpPr>
        <p:spPr/>
        <p:txBody>
          <a:bodyPr/>
          <a:lstStyle/>
          <a:p>
            <a:r>
              <a:rPr lang="zh-CN" altLang="en-US" dirty="0"/>
              <a:t>内核的分层结构 第</a:t>
            </a:r>
            <a:r>
              <a:rPr lang="en-US" altLang="zh-CN" dirty="0"/>
              <a:t>2.2</a:t>
            </a:r>
            <a:r>
              <a:rPr lang="zh-CN" altLang="en-US" dirty="0"/>
              <a:t>节</a:t>
            </a:r>
            <a:br>
              <a:rPr lang="en-US" altLang="zh-CN" dirty="0"/>
            </a:br>
            <a:r>
              <a:rPr lang="en-US" altLang="zh-CN" dirty="0"/>
              <a:t>——</a:t>
            </a:r>
            <a:r>
              <a:rPr lang="zh-CN" altLang="en-US" dirty="0"/>
              <a:t>关闭部分或全部中断的</a:t>
            </a:r>
            <a:r>
              <a:rPr lang="en-US" altLang="zh-CN" dirty="0"/>
              <a:t>MIPS CPU</a:t>
            </a:r>
            <a:endParaRPr lang="zh-CN" altLang="en-US" dirty="0"/>
          </a:p>
        </p:txBody>
      </p:sp>
      <p:sp>
        <p:nvSpPr>
          <p:cNvPr id="3" name="内容占位符 2">
            <a:extLst>
              <a:ext uri="{FF2B5EF4-FFF2-40B4-BE49-F238E27FC236}">
                <a16:creationId xmlns:a16="http://schemas.microsoft.com/office/drawing/2014/main" id="{7BA09A0F-4CF8-4D69-AB5E-8D2E6CBD6F7C}"/>
              </a:ext>
            </a:extLst>
          </p:cNvPr>
          <p:cNvSpPr>
            <a:spLocks noGrp="1"/>
          </p:cNvSpPr>
          <p:nvPr>
            <p:ph idx="1"/>
          </p:nvPr>
        </p:nvSpPr>
        <p:spPr/>
        <p:txBody>
          <a:bodyPr/>
          <a:lstStyle/>
          <a:p>
            <a:r>
              <a:rPr lang="zh-CN" altLang="en-US" dirty="0"/>
              <a:t>有可能得到一摞 </a:t>
            </a:r>
            <a:r>
              <a:rPr lang="zh-CN" altLang="en-US" dirty="0">
                <a:solidFill>
                  <a:srgbClr val="FF0000"/>
                </a:solidFill>
              </a:rPr>
              <a:t>嵌套的</a:t>
            </a:r>
            <a:r>
              <a:rPr lang="zh-CN" altLang="en-US" dirty="0"/>
              <a:t> </a:t>
            </a:r>
            <a:r>
              <a:rPr lang="zh-CN" altLang="en-US" dirty="0">
                <a:solidFill>
                  <a:schemeClr val="accent2"/>
                </a:solidFill>
              </a:rPr>
              <a:t>中断别的中断的</a:t>
            </a:r>
            <a:r>
              <a:rPr lang="zh-CN" altLang="en-US" dirty="0"/>
              <a:t> </a:t>
            </a:r>
            <a:r>
              <a:rPr lang="zh-CN" altLang="en-US" dirty="0">
                <a:solidFill>
                  <a:schemeClr val="accent1"/>
                </a:solidFill>
              </a:rPr>
              <a:t>中断</a:t>
            </a:r>
            <a:endParaRPr lang="en-US" altLang="zh-CN" dirty="0">
              <a:solidFill>
                <a:schemeClr val="accent1"/>
              </a:solidFill>
            </a:endParaRPr>
          </a:p>
          <a:p>
            <a:pPr lvl="1"/>
            <a:r>
              <a:rPr lang="zh-CN" altLang="en-US" dirty="0"/>
              <a:t>无限的递归并不会发生（意味着堆栈溢出并最终不可避免的崩溃）</a:t>
            </a:r>
            <a:endParaRPr lang="en-US" altLang="zh-CN" dirty="0"/>
          </a:p>
          <a:p>
            <a:pPr lvl="1"/>
            <a:r>
              <a:rPr lang="en-US" altLang="zh-CN" dirty="0"/>
              <a:t>Linux</a:t>
            </a:r>
            <a:r>
              <a:rPr lang="zh-CN" altLang="en-US" dirty="0"/>
              <a:t>保证在每个不同的中断优先级最多只能有一个中断进栈</a:t>
            </a:r>
            <a:endParaRPr lang="en-US" altLang="zh-CN" dirty="0"/>
          </a:p>
          <a:p>
            <a:pPr lvl="1"/>
            <a:r>
              <a:rPr lang="zh-CN" altLang="en-US" dirty="0"/>
              <a:t>每级保存的数据必须少到最大的中断嵌套保存的信息不会超出一个线程的核心栈空间</a:t>
            </a:r>
          </a:p>
        </p:txBody>
      </p:sp>
    </p:spTree>
    <p:extLst>
      <p:ext uri="{BB962C8B-B14F-4D97-AF65-F5344CB8AC3E}">
        <p14:creationId xmlns:p14="http://schemas.microsoft.com/office/powerpoint/2010/main" val="1995939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4C41-E77F-4EDA-821B-3F2C2F2F4586}"/>
              </a:ext>
            </a:extLst>
          </p:cNvPr>
          <p:cNvSpPr>
            <a:spLocks noGrp="1"/>
          </p:cNvSpPr>
          <p:nvPr>
            <p:ph type="title"/>
          </p:nvPr>
        </p:nvSpPr>
        <p:spPr/>
        <p:txBody>
          <a:bodyPr/>
          <a:lstStyle/>
          <a:p>
            <a:r>
              <a:rPr lang="zh-CN" altLang="en-US" dirty="0"/>
              <a:t>内核的分层结构 第</a:t>
            </a:r>
            <a:r>
              <a:rPr lang="en-US" altLang="zh-CN" dirty="0"/>
              <a:t>2.3</a:t>
            </a:r>
            <a:r>
              <a:rPr lang="zh-CN" altLang="en-US" dirty="0"/>
              <a:t>节</a:t>
            </a:r>
            <a:br>
              <a:rPr lang="en-US" altLang="zh-CN" dirty="0"/>
            </a:br>
            <a:r>
              <a:rPr lang="en-US" altLang="zh-CN" dirty="0"/>
              <a:t>——</a:t>
            </a:r>
            <a:r>
              <a:rPr lang="zh-CN" altLang="en-US" dirty="0"/>
              <a:t>中断环境</a:t>
            </a:r>
          </a:p>
        </p:txBody>
      </p:sp>
      <p:sp>
        <p:nvSpPr>
          <p:cNvPr id="3" name="内容占位符 2">
            <a:extLst>
              <a:ext uri="{FF2B5EF4-FFF2-40B4-BE49-F238E27FC236}">
                <a16:creationId xmlns:a16="http://schemas.microsoft.com/office/drawing/2014/main" id="{E503314A-15FF-46C6-94F2-1C70F7170F90}"/>
              </a:ext>
            </a:extLst>
          </p:cNvPr>
          <p:cNvSpPr>
            <a:spLocks noGrp="1"/>
          </p:cNvSpPr>
          <p:nvPr>
            <p:ph idx="1"/>
          </p:nvPr>
        </p:nvSpPr>
        <p:spPr>
          <a:xfrm>
            <a:off x="838200" y="1825625"/>
            <a:ext cx="10515600" cy="4351338"/>
          </a:xfrm>
        </p:spPr>
        <p:txBody>
          <a:bodyPr>
            <a:normAutofit fontScale="92500" lnSpcReduction="20000"/>
          </a:bodyPr>
          <a:lstStyle/>
          <a:p>
            <a:r>
              <a:rPr lang="zh-CN" altLang="en-US" dirty="0"/>
              <a:t>中断服务与中断发生时正在执行的线程之间并没有必然的联系</a:t>
            </a:r>
            <a:endParaRPr lang="en-US" altLang="zh-CN" dirty="0"/>
          </a:p>
          <a:p>
            <a:pPr lvl="1"/>
            <a:r>
              <a:rPr lang="zh-CN" altLang="en-US" dirty="0"/>
              <a:t>当然进行中断服务是别人的工作</a:t>
            </a:r>
            <a:endParaRPr lang="en-US" altLang="zh-CN" dirty="0"/>
          </a:p>
          <a:p>
            <a:pPr lvl="1"/>
            <a:r>
              <a:rPr lang="zh-CN" altLang="en-US" dirty="0"/>
              <a:t>中断借用了被打断的受害线程的核心栈并且寄生在该线程的环境中运行</a:t>
            </a:r>
            <a:endParaRPr lang="en-US" altLang="zh-CN" dirty="0"/>
          </a:p>
          <a:p>
            <a:pPr lvl="1"/>
            <a:r>
              <a:rPr lang="zh-CN" altLang="en-US" dirty="0"/>
              <a:t>软件处于中断环境，为了防止不必要的崩溃</a:t>
            </a:r>
            <a:endParaRPr lang="en-US" altLang="zh-CN" dirty="0"/>
          </a:p>
          <a:p>
            <a:pPr lvl="1"/>
            <a:r>
              <a:rPr lang="zh-CN" altLang="en-US" dirty="0">
                <a:solidFill>
                  <a:srgbClr val="C00000"/>
                </a:solidFill>
              </a:rPr>
              <a:t>中断环境代码的行为要受到限制</a:t>
            </a:r>
            <a:endParaRPr lang="en-US" altLang="zh-CN" dirty="0">
              <a:solidFill>
                <a:srgbClr val="C00000"/>
              </a:solidFill>
            </a:endParaRPr>
          </a:p>
          <a:p>
            <a:pPr lvl="2"/>
            <a:r>
              <a:rPr lang="zh-CN" altLang="en-US" dirty="0"/>
              <a:t>即使在中断处理程序重新允许大多数中断并且建立起了完整的</a:t>
            </a:r>
            <a:r>
              <a:rPr lang="en-US" altLang="zh-CN" dirty="0"/>
              <a:t>C</a:t>
            </a:r>
            <a:r>
              <a:rPr lang="zh-CN" altLang="en-US" dirty="0"/>
              <a:t>运行环境之后</a:t>
            </a:r>
            <a:endParaRPr lang="en-US" altLang="zh-CN" dirty="0"/>
          </a:p>
          <a:p>
            <a:pPr lvl="2"/>
            <a:r>
              <a:rPr lang="zh-CN" altLang="en-US" dirty="0"/>
              <a:t>因为它借用了正好被打断的线程的状态（及其核心栈）</a:t>
            </a:r>
            <a:endParaRPr lang="en-US" altLang="zh-CN" dirty="0"/>
          </a:p>
          <a:p>
            <a:r>
              <a:rPr lang="zh-CN" altLang="en-US" dirty="0"/>
              <a:t>内核完成的一个关键任务就是调度器</a:t>
            </a:r>
            <a:endParaRPr lang="en-US" altLang="zh-CN" dirty="0"/>
          </a:p>
          <a:p>
            <a:pPr lvl="1"/>
            <a:r>
              <a:rPr lang="zh-CN" altLang="en-US" dirty="0"/>
              <a:t>由它决定下一次应当运行那个线程</a:t>
            </a:r>
            <a:endParaRPr lang="en-US" altLang="zh-CN" dirty="0"/>
          </a:p>
          <a:p>
            <a:pPr lvl="1"/>
            <a:r>
              <a:rPr lang="zh-CN" altLang="en-US" dirty="0"/>
              <a:t>调度器是一个例程，由线程调用</a:t>
            </a:r>
            <a:endParaRPr lang="en-US" altLang="zh-CN" dirty="0"/>
          </a:p>
          <a:p>
            <a:pPr lvl="1"/>
            <a:r>
              <a:rPr lang="zh-CN" altLang="en-US" dirty="0">
                <a:solidFill>
                  <a:srgbClr val="C00000"/>
                </a:solidFill>
              </a:rPr>
              <a:t>有些情况下由处于中断环境的线程调用</a:t>
            </a:r>
            <a:endParaRPr lang="en-US" altLang="zh-CN" dirty="0">
              <a:solidFill>
                <a:srgbClr val="C00000"/>
              </a:solidFill>
            </a:endParaRPr>
          </a:p>
          <a:p>
            <a:pPr lvl="2"/>
            <a:r>
              <a:rPr lang="zh-CN" altLang="en-US" dirty="0"/>
              <a:t>一旦中断处理程序达到这一步，让硬件当前需求得到满足</a:t>
            </a:r>
            <a:endParaRPr lang="en-US" altLang="zh-CN" dirty="0"/>
          </a:p>
          <a:p>
            <a:pPr lvl="2"/>
            <a:r>
              <a:rPr lang="zh-CN" altLang="en-US" dirty="0"/>
              <a:t>就可以调度一个线程完成中断处理工作</a:t>
            </a:r>
          </a:p>
        </p:txBody>
      </p:sp>
    </p:spTree>
    <p:extLst>
      <p:ext uri="{BB962C8B-B14F-4D97-AF65-F5344CB8AC3E}">
        <p14:creationId xmlns:p14="http://schemas.microsoft.com/office/powerpoint/2010/main" val="2017368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4C41-E77F-4EDA-821B-3F2C2F2F4586}"/>
              </a:ext>
            </a:extLst>
          </p:cNvPr>
          <p:cNvSpPr>
            <a:spLocks noGrp="1"/>
          </p:cNvSpPr>
          <p:nvPr>
            <p:ph type="title"/>
          </p:nvPr>
        </p:nvSpPr>
        <p:spPr/>
        <p:txBody>
          <a:bodyPr/>
          <a:lstStyle/>
          <a:p>
            <a:r>
              <a:rPr lang="zh-CN" altLang="en-US" dirty="0"/>
              <a:t>内核的分层结构 第</a:t>
            </a:r>
            <a:r>
              <a:rPr lang="en-US" altLang="zh-CN" dirty="0"/>
              <a:t>2.4</a:t>
            </a:r>
            <a:r>
              <a:rPr lang="zh-CN" altLang="en-US" dirty="0"/>
              <a:t>节</a:t>
            </a:r>
            <a:br>
              <a:rPr lang="en-US" altLang="zh-CN" dirty="0"/>
            </a:br>
            <a:r>
              <a:rPr lang="en-US" altLang="zh-CN" dirty="0"/>
              <a:t>——</a:t>
            </a:r>
            <a:r>
              <a:rPr lang="zh-CN" altLang="en-US" dirty="0"/>
              <a:t>在线程环境中执行内核</a:t>
            </a:r>
          </a:p>
        </p:txBody>
      </p:sp>
      <p:sp>
        <p:nvSpPr>
          <p:cNvPr id="3" name="内容占位符 2">
            <a:extLst>
              <a:ext uri="{FF2B5EF4-FFF2-40B4-BE49-F238E27FC236}">
                <a16:creationId xmlns:a16="http://schemas.microsoft.com/office/drawing/2014/main" id="{E503314A-15FF-46C6-94F2-1C70F7170F90}"/>
              </a:ext>
            </a:extLst>
          </p:cNvPr>
          <p:cNvSpPr>
            <a:spLocks noGrp="1"/>
          </p:cNvSpPr>
          <p:nvPr>
            <p:ph idx="1"/>
          </p:nvPr>
        </p:nvSpPr>
        <p:spPr/>
        <p:txBody>
          <a:bodyPr>
            <a:normAutofit lnSpcReduction="10000"/>
          </a:bodyPr>
          <a:lstStyle/>
          <a:p>
            <a:pPr lvl="1"/>
            <a:r>
              <a:rPr lang="zh-CN" altLang="en-US" dirty="0"/>
              <a:t>要么是应用程序主动执行了系统调用</a:t>
            </a:r>
            <a:endParaRPr lang="en-US" altLang="zh-CN" dirty="0"/>
          </a:p>
          <a:p>
            <a:pPr lvl="1"/>
            <a:r>
              <a:rPr lang="zh-CN" altLang="en-US" dirty="0"/>
              <a:t>要么是其被动地调用了虚拟存储器异常的资源</a:t>
            </a:r>
            <a:endParaRPr lang="en-US" altLang="zh-CN" dirty="0"/>
          </a:p>
          <a:p>
            <a:pPr lvl="1"/>
            <a:r>
              <a:rPr lang="zh-CN" altLang="en-US" dirty="0"/>
              <a:t>要么是由于重新调度的结果</a:t>
            </a:r>
            <a:endParaRPr lang="en-US" altLang="zh-CN" dirty="0"/>
          </a:p>
          <a:p>
            <a:r>
              <a:rPr lang="zh-CN" altLang="en-US" dirty="0"/>
              <a:t>系统调用是一种“带有安全权限检查的子程序调用”</a:t>
            </a:r>
            <a:endParaRPr lang="en-US" altLang="zh-CN" dirty="0"/>
          </a:p>
          <a:p>
            <a:pPr lvl="1"/>
            <a:r>
              <a:rPr lang="zh-CN" altLang="en-US" dirty="0"/>
              <a:t>虽然在这一点上一样，但是应用无法确定其他异常会不会发生</a:t>
            </a:r>
            <a:endParaRPr lang="en-US" altLang="zh-CN" dirty="0"/>
          </a:p>
          <a:p>
            <a:pPr lvl="1"/>
            <a:r>
              <a:rPr lang="zh-CN" altLang="en-US" dirty="0"/>
              <a:t>特别是虚拟存储器维护异常</a:t>
            </a:r>
            <a:endParaRPr lang="en-US" altLang="zh-CN" dirty="0"/>
          </a:p>
          <a:p>
            <a:r>
              <a:rPr lang="zh-CN" altLang="en-US" dirty="0"/>
              <a:t>并非每个线程都是应用程序线程</a:t>
            </a:r>
            <a:endParaRPr lang="en-US" altLang="zh-CN" dirty="0"/>
          </a:p>
          <a:p>
            <a:pPr lvl="1"/>
            <a:r>
              <a:rPr lang="zh-CN" altLang="en-US" dirty="0"/>
              <a:t>存在不附着于特定应用程序的特殊线程</a:t>
            </a:r>
            <a:endParaRPr lang="en-US" altLang="zh-CN" dirty="0"/>
          </a:p>
          <a:p>
            <a:pPr lvl="1"/>
            <a:r>
              <a:rPr lang="zh-CN" altLang="en-US" dirty="0"/>
              <a:t>这些线程在核心态的环境下可以用来</a:t>
            </a:r>
            <a:endParaRPr lang="en-US" altLang="zh-CN" dirty="0"/>
          </a:p>
          <a:p>
            <a:pPr lvl="2"/>
            <a:r>
              <a:rPr lang="zh-CN" altLang="en-US" dirty="0"/>
              <a:t>设备管理</a:t>
            </a:r>
            <a:endParaRPr lang="en-US" altLang="zh-CN" dirty="0"/>
          </a:p>
          <a:p>
            <a:pPr lvl="2"/>
            <a:r>
              <a:rPr lang="zh-CN" altLang="en-US" dirty="0"/>
              <a:t>其他内核功能调度</a:t>
            </a:r>
            <a:endParaRPr lang="en-US" altLang="zh-CN" dirty="0"/>
          </a:p>
        </p:txBody>
      </p:sp>
    </p:spTree>
    <p:extLst>
      <p:ext uri="{BB962C8B-B14F-4D97-AF65-F5344CB8AC3E}">
        <p14:creationId xmlns:p14="http://schemas.microsoft.com/office/powerpoint/2010/main" val="116852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4C41-E77F-4EDA-821B-3F2C2F2F4586}"/>
              </a:ext>
            </a:extLst>
          </p:cNvPr>
          <p:cNvSpPr>
            <a:spLocks noGrp="1"/>
          </p:cNvSpPr>
          <p:nvPr>
            <p:ph type="title"/>
          </p:nvPr>
        </p:nvSpPr>
        <p:spPr/>
        <p:txBody>
          <a:bodyPr/>
          <a:lstStyle/>
          <a:p>
            <a:r>
              <a:rPr lang="zh-CN" altLang="en-US" dirty="0"/>
              <a:t>内核的分层结构 第</a:t>
            </a:r>
            <a:r>
              <a:rPr lang="en-US" altLang="zh-CN" dirty="0"/>
              <a:t>2.4</a:t>
            </a:r>
            <a:r>
              <a:rPr lang="zh-CN" altLang="en-US" dirty="0"/>
              <a:t>节</a:t>
            </a:r>
            <a:br>
              <a:rPr lang="en-US" altLang="zh-CN" dirty="0"/>
            </a:br>
            <a:r>
              <a:rPr lang="en-US" altLang="zh-CN" dirty="0"/>
              <a:t>——</a:t>
            </a:r>
            <a:r>
              <a:rPr lang="zh-CN" altLang="en-US" dirty="0"/>
              <a:t>在线程环境中执行内核</a:t>
            </a:r>
          </a:p>
        </p:txBody>
      </p:sp>
      <p:sp>
        <p:nvSpPr>
          <p:cNvPr id="3" name="内容占位符 2">
            <a:extLst>
              <a:ext uri="{FF2B5EF4-FFF2-40B4-BE49-F238E27FC236}">
                <a16:creationId xmlns:a16="http://schemas.microsoft.com/office/drawing/2014/main" id="{E503314A-15FF-46C6-94F2-1C70F7170F90}"/>
              </a:ext>
            </a:extLst>
          </p:cNvPr>
          <p:cNvSpPr>
            <a:spLocks noGrp="1"/>
          </p:cNvSpPr>
          <p:nvPr>
            <p:ph idx="1"/>
          </p:nvPr>
        </p:nvSpPr>
        <p:spPr/>
        <p:txBody>
          <a:bodyPr/>
          <a:lstStyle/>
          <a:p>
            <a:r>
              <a:rPr lang="zh-CN" altLang="en-US" dirty="0"/>
              <a:t>线程环境是内核的“正常”态，许多功夫花在了保证大多数内核执行时间处于这个模式，比如</a:t>
            </a:r>
            <a:endParaRPr lang="en-US" altLang="zh-CN" dirty="0"/>
          </a:p>
          <a:p>
            <a:pPr lvl="1"/>
            <a:r>
              <a:rPr lang="zh-CN" altLang="en-US" dirty="0"/>
              <a:t>中断处理程序中被调度到工作队列（</a:t>
            </a:r>
            <a:r>
              <a:rPr lang="en-US" altLang="zh-CN" dirty="0"/>
              <a:t>work queue</a:t>
            </a:r>
            <a:r>
              <a:rPr lang="zh-CN" altLang="en-US" dirty="0"/>
              <a:t>）的“下半部”代码，就处于线程环境</a:t>
            </a:r>
            <a:endParaRPr lang="en-US" altLang="zh-CN" dirty="0"/>
          </a:p>
          <a:p>
            <a:pPr lvl="1"/>
            <a:r>
              <a:rPr lang="zh-CN" altLang="en-US" dirty="0"/>
              <a:t>例子参见第</a:t>
            </a:r>
            <a:r>
              <a:rPr lang="en-US" altLang="zh-CN" dirty="0"/>
              <a:t>14</a:t>
            </a:r>
            <a:r>
              <a:rPr lang="zh-CN" altLang="en-US" dirty="0"/>
              <a:t>章第</a:t>
            </a:r>
            <a:r>
              <a:rPr lang="en-US" altLang="zh-CN" dirty="0"/>
              <a:t>1</a:t>
            </a:r>
            <a:r>
              <a:rPr lang="zh-CN" altLang="en-US" dirty="0"/>
              <a:t>节</a:t>
            </a:r>
            <a:endParaRPr lang="en-US" altLang="zh-CN" dirty="0"/>
          </a:p>
          <a:p>
            <a:pPr lvl="1"/>
            <a:endParaRPr lang="zh-CN" altLang="en-US" dirty="0"/>
          </a:p>
        </p:txBody>
      </p:sp>
    </p:spTree>
    <p:extLst>
      <p:ext uri="{BB962C8B-B14F-4D97-AF65-F5344CB8AC3E}">
        <p14:creationId xmlns:p14="http://schemas.microsoft.com/office/powerpoint/2010/main" val="2787479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03934-6772-479B-BFC6-12FB49688A61}"/>
              </a:ext>
            </a:extLst>
          </p:cNvPr>
          <p:cNvSpPr>
            <a:spLocks noGrp="1"/>
          </p:cNvSpPr>
          <p:nvPr>
            <p:ph type="title"/>
          </p:nvPr>
        </p:nvSpPr>
        <p:spPr/>
        <p:txBody>
          <a:bodyPr/>
          <a:lstStyle/>
          <a:p>
            <a:r>
              <a:rPr lang="zh-CN" altLang="en-US" dirty="0"/>
              <a:t>谢谢</a:t>
            </a:r>
          </a:p>
        </p:txBody>
      </p:sp>
      <p:sp>
        <p:nvSpPr>
          <p:cNvPr id="3" name="内容占位符 2">
            <a:extLst>
              <a:ext uri="{FF2B5EF4-FFF2-40B4-BE49-F238E27FC236}">
                <a16:creationId xmlns:a16="http://schemas.microsoft.com/office/drawing/2014/main" id="{EA16932D-03D5-4C0F-9474-9D6F2EA0F3A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9602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A710F-CEB8-4531-8929-76D0DDA9F459}"/>
              </a:ext>
            </a:extLst>
          </p:cNvPr>
          <p:cNvSpPr>
            <a:spLocks noGrp="1"/>
          </p:cNvSpPr>
          <p:nvPr>
            <p:ph type="title"/>
          </p:nvPr>
        </p:nvSpPr>
        <p:spPr/>
        <p:txBody>
          <a:bodyPr/>
          <a:lstStyle/>
          <a:p>
            <a:r>
              <a:rPr lang="en-US" altLang="zh-CN" dirty="0"/>
              <a:t>Chapter 13</a:t>
            </a:r>
            <a:br>
              <a:rPr lang="en-US" altLang="zh-CN" dirty="0"/>
            </a:br>
            <a:r>
              <a:rPr lang="en-US" altLang="zh-CN" dirty="0"/>
              <a:t>GNU/Linux from Eight Miles High</a:t>
            </a:r>
            <a:endParaRPr lang="zh-CN" altLang="en-US" dirty="0"/>
          </a:p>
        </p:txBody>
      </p:sp>
      <p:sp>
        <p:nvSpPr>
          <p:cNvPr id="3" name="内容占位符 2">
            <a:extLst>
              <a:ext uri="{FF2B5EF4-FFF2-40B4-BE49-F238E27FC236}">
                <a16:creationId xmlns:a16="http://schemas.microsoft.com/office/drawing/2014/main" id="{2C4E2982-0EAD-4010-BB29-BB4EC2573D88}"/>
              </a:ext>
            </a:extLst>
          </p:cNvPr>
          <p:cNvSpPr>
            <a:spLocks noGrp="1"/>
          </p:cNvSpPr>
          <p:nvPr>
            <p:ph idx="1"/>
          </p:nvPr>
        </p:nvSpPr>
        <p:spPr/>
        <p:txBody>
          <a:bodyPr/>
          <a:lstStyle/>
          <a:p>
            <a:r>
              <a:rPr lang="en-US" altLang="zh-CN" dirty="0"/>
              <a:t>CPU</a:t>
            </a:r>
            <a:r>
              <a:rPr lang="zh-CN" altLang="en-US" dirty="0"/>
              <a:t>要去跑操作系统</a:t>
            </a:r>
            <a:endParaRPr lang="en-US" altLang="zh-CN" dirty="0"/>
          </a:p>
          <a:p>
            <a:r>
              <a:rPr lang="en-US" altLang="zh-CN" dirty="0"/>
              <a:t>CPU</a:t>
            </a:r>
            <a:r>
              <a:rPr lang="zh-CN" altLang="en-US" dirty="0"/>
              <a:t>的“体系结构”描述有用的</a:t>
            </a:r>
            <a:r>
              <a:rPr lang="en-US" altLang="zh-CN" dirty="0"/>
              <a:t>CPU</a:t>
            </a:r>
            <a:r>
              <a:rPr lang="zh-CN" altLang="en-US" dirty="0"/>
              <a:t>的行为</a:t>
            </a:r>
            <a:endParaRPr lang="en-US" altLang="zh-CN" dirty="0"/>
          </a:p>
          <a:p>
            <a:r>
              <a:rPr lang="zh-CN" altLang="en-US" dirty="0"/>
              <a:t>有用的</a:t>
            </a:r>
            <a:r>
              <a:rPr lang="en-US" altLang="zh-CN" dirty="0"/>
              <a:t>CPU</a:t>
            </a:r>
            <a:r>
              <a:rPr lang="zh-CN" altLang="en-US" dirty="0"/>
              <a:t>要能在操作系统的控制下运行程序</a:t>
            </a:r>
            <a:endParaRPr lang="en-US" altLang="zh-CN" dirty="0"/>
          </a:p>
          <a:p>
            <a:r>
              <a:rPr lang="en-US" altLang="zh-CN" dirty="0"/>
              <a:t>Linux</a:t>
            </a:r>
            <a:r>
              <a:rPr lang="zh-CN" altLang="en-US" dirty="0"/>
              <a:t>由于其开源性拥有独特的优势</a:t>
            </a:r>
            <a:endParaRPr lang="en-US" altLang="zh-CN" dirty="0"/>
          </a:p>
          <a:p>
            <a:pPr lvl="1"/>
            <a:r>
              <a:rPr lang="zh-CN" altLang="en-US" dirty="0"/>
              <a:t>任何人都可以下载其源代码</a:t>
            </a:r>
            <a:endParaRPr lang="en-US" altLang="zh-CN" dirty="0"/>
          </a:p>
          <a:p>
            <a:pPr lvl="1"/>
            <a:r>
              <a:rPr lang="zh-CN" altLang="en-US" dirty="0"/>
              <a:t>任何人都可以了解它是怎样工作的</a:t>
            </a:r>
            <a:endParaRPr lang="en-US" altLang="zh-CN" dirty="0"/>
          </a:p>
          <a:p>
            <a:r>
              <a:rPr lang="zh-CN" altLang="en-US" dirty="0"/>
              <a:t>人们关心操作系统的稳定和安全</a:t>
            </a:r>
            <a:endParaRPr lang="en-US" altLang="zh-CN" dirty="0"/>
          </a:p>
          <a:p>
            <a:pPr lvl="1"/>
            <a:r>
              <a:rPr lang="zh-CN" altLang="en-US" dirty="0"/>
              <a:t>稳定：长时间运行而不会死机</a:t>
            </a:r>
            <a:endParaRPr lang="en-US" altLang="zh-CN" dirty="0"/>
          </a:p>
          <a:p>
            <a:pPr lvl="1"/>
            <a:r>
              <a:rPr lang="zh-CN" altLang="en-US" dirty="0"/>
              <a:t>安全：能够防止用户程序做未经授权的事情</a:t>
            </a:r>
          </a:p>
        </p:txBody>
      </p:sp>
    </p:spTree>
    <p:extLst>
      <p:ext uri="{BB962C8B-B14F-4D97-AF65-F5344CB8AC3E}">
        <p14:creationId xmlns:p14="http://schemas.microsoft.com/office/powerpoint/2010/main" val="209170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9F7F4A-03C5-49CE-8F72-F8D1AE96741E}"/>
              </a:ext>
            </a:extLst>
          </p:cNvPr>
          <p:cNvSpPr>
            <a:spLocks noGrp="1"/>
          </p:cNvSpPr>
          <p:nvPr>
            <p:ph type="title"/>
          </p:nvPr>
        </p:nvSpPr>
        <p:spPr/>
        <p:txBody>
          <a:bodyPr/>
          <a:lstStyle/>
          <a:p>
            <a:r>
              <a:rPr lang="en-US" altLang="zh-CN" dirty="0"/>
              <a:t>Chapter 13</a:t>
            </a:r>
            <a:br>
              <a:rPr lang="en-US" altLang="zh-CN" dirty="0"/>
            </a:br>
            <a:r>
              <a:rPr lang="en-US" altLang="zh-CN" dirty="0"/>
              <a:t>GNU/Linux from Eight Miles High</a:t>
            </a:r>
            <a:endParaRPr lang="zh-CN" altLang="en-US" dirty="0"/>
          </a:p>
        </p:txBody>
      </p:sp>
      <p:sp>
        <p:nvSpPr>
          <p:cNvPr id="3" name="内容占位符 2">
            <a:extLst>
              <a:ext uri="{FF2B5EF4-FFF2-40B4-BE49-F238E27FC236}">
                <a16:creationId xmlns:a16="http://schemas.microsoft.com/office/drawing/2014/main" id="{A9A27A39-9A57-474E-8C73-7A0CAD28983E}"/>
              </a:ext>
            </a:extLst>
          </p:cNvPr>
          <p:cNvSpPr>
            <a:spLocks noGrp="1"/>
          </p:cNvSpPr>
          <p:nvPr>
            <p:ph idx="1"/>
          </p:nvPr>
        </p:nvSpPr>
        <p:spPr/>
        <p:txBody>
          <a:bodyPr/>
          <a:lstStyle/>
          <a:p>
            <a:r>
              <a:rPr lang="en-US" altLang="zh-CN" dirty="0"/>
              <a:t>Linux</a:t>
            </a:r>
            <a:r>
              <a:rPr lang="zh-CN" altLang="en-US" dirty="0"/>
              <a:t>指一个操作系统的内核</a:t>
            </a:r>
            <a:endParaRPr lang="en-US" altLang="zh-CN" dirty="0"/>
          </a:p>
          <a:p>
            <a:pPr lvl="1"/>
            <a:r>
              <a:rPr lang="zh-CN" altLang="en-US" dirty="0"/>
              <a:t>由</a:t>
            </a:r>
            <a:r>
              <a:rPr lang="en-US" altLang="zh-CN" dirty="0"/>
              <a:t>Linux Torvalds</a:t>
            </a:r>
            <a:r>
              <a:rPr lang="zh-CN" altLang="en-US" dirty="0"/>
              <a:t>开发</a:t>
            </a:r>
            <a:endParaRPr lang="en-US" altLang="zh-CN" dirty="0"/>
          </a:p>
          <a:p>
            <a:r>
              <a:rPr lang="zh-CN" altLang="en-US" dirty="0"/>
              <a:t>系统的其余部分大多来自自由软件基金会在</a:t>
            </a:r>
            <a:r>
              <a:rPr lang="en-US" altLang="zh-CN" dirty="0"/>
              <a:t>GNU</a:t>
            </a:r>
            <a:r>
              <a:rPr lang="zh-CN" altLang="en-US" dirty="0"/>
              <a:t>旗下的项目</a:t>
            </a:r>
            <a:endParaRPr lang="en-US" altLang="zh-CN" dirty="0"/>
          </a:p>
          <a:p>
            <a:pPr lvl="1"/>
            <a:r>
              <a:rPr lang="zh-CN" altLang="en-US" dirty="0"/>
              <a:t>自由软件基金会（</a:t>
            </a:r>
            <a:r>
              <a:rPr lang="en-US" altLang="zh-CN" dirty="0"/>
              <a:t>Free Software Foundation</a:t>
            </a:r>
            <a:r>
              <a:rPr lang="zh-CN" altLang="en-US" dirty="0"/>
              <a:t>）</a:t>
            </a:r>
            <a:endParaRPr lang="en-US" altLang="zh-CN" dirty="0"/>
          </a:p>
          <a:p>
            <a:pPr lvl="1"/>
            <a:r>
              <a:rPr lang="en-US" altLang="zh-CN" dirty="0"/>
              <a:t>GNU</a:t>
            </a:r>
            <a:r>
              <a:rPr lang="zh-CN" altLang="en-US" dirty="0"/>
              <a:t>是</a:t>
            </a:r>
            <a:r>
              <a:rPr lang="en-US" altLang="zh-CN" dirty="0"/>
              <a:t>GNU is Not Unix</a:t>
            </a:r>
            <a:r>
              <a:rPr lang="zh-CN" altLang="en-US" dirty="0"/>
              <a:t>的简称</a:t>
            </a:r>
            <a:endParaRPr lang="en-US" altLang="zh-CN" dirty="0"/>
          </a:p>
          <a:p>
            <a:r>
              <a:rPr lang="zh-CN" altLang="en-US" dirty="0"/>
              <a:t>操作系统的内核和其他的软件工具</a:t>
            </a:r>
            <a:endParaRPr lang="en-US" altLang="zh-CN" dirty="0"/>
          </a:p>
          <a:p>
            <a:pPr lvl="1"/>
            <a:r>
              <a:rPr lang="zh-CN" altLang="en-US" dirty="0"/>
              <a:t>最早都是源于</a:t>
            </a:r>
            <a:r>
              <a:rPr lang="en-US" altLang="zh-CN" dirty="0"/>
              <a:t>1970</a:t>
            </a:r>
            <a:r>
              <a:rPr lang="zh-CN" altLang="en-US" dirty="0"/>
              <a:t>年代由贝尔实验室开发的</a:t>
            </a:r>
            <a:r>
              <a:rPr lang="en-US" altLang="zh-CN" dirty="0"/>
              <a:t>Unix</a:t>
            </a:r>
            <a:r>
              <a:rPr lang="zh-CN" altLang="en-US" dirty="0"/>
              <a:t>系统</a:t>
            </a:r>
            <a:endParaRPr lang="en-US" altLang="zh-CN" dirty="0"/>
          </a:p>
          <a:p>
            <a:pPr lvl="1"/>
            <a:r>
              <a:rPr lang="zh-CN" altLang="en-US" dirty="0"/>
              <a:t>在当时以史无前例的方式开放给了各个学术机构使用，但不开放源码</a:t>
            </a:r>
            <a:endParaRPr lang="en-US" altLang="zh-CN" dirty="0"/>
          </a:p>
          <a:p>
            <a:pPr lvl="1"/>
            <a:r>
              <a:rPr lang="zh-CN" altLang="en-US" dirty="0"/>
              <a:t>许多程序员为</a:t>
            </a:r>
            <a:r>
              <a:rPr lang="en-US" altLang="zh-CN" dirty="0"/>
              <a:t>Unix</a:t>
            </a:r>
            <a:r>
              <a:rPr lang="zh-CN" altLang="en-US" dirty="0"/>
              <a:t>贡献的代码或变成了贝尔实验室的东西，或丢失了</a:t>
            </a:r>
            <a:endParaRPr lang="en-US" altLang="zh-CN" dirty="0"/>
          </a:p>
          <a:p>
            <a:pPr lvl="1"/>
            <a:r>
              <a:rPr lang="zh-CN" altLang="en-US" dirty="0"/>
              <a:t>人们渴求一种真正自由的替代品</a:t>
            </a:r>
          </a:p>
        </p:txBody>
      </p:sp>
    </p:spTree>
    <p:extLst>
      <p:ext uri="{BB962C8B-B14F-4D97-AF65-F5344CB8AC3E}">
        <p14:creationId xmlns:p14="http://schemas.microsoft.com/office/powerpoint/2010/main" val="393340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8C363-BF9A-4EFB-A6CF-68D5E2EBBA90}"/>
              </a:ext>
            </a:extLst>
          </p:cNvPr>
          <p:cNvSpPr>
            <a:spLocks noGrp="1"/>
          </p:cNvSpPr>
          <p:nvPr>
            <p:ph type="title"/>
          </p:nvPr>
        </p:nvSpPr>
        <p:spPr/>
        <p:txBody>
          <a:bodyPr/>
          <a:lstStyle/>
          <a:p>
            <a:r>
              <a:rPr lang="en-US" altLang="zh-CN" dirty="0"/>
              <a:t>Chapter 13</a:t>
            </a:r>
            <a:br>
              <a:rPr lang="en-US" altLang="zh-CN" dirty="0"/>
            </a:br>
            <a:r>
              <a:rPr lang="en-US" altLang="zh-CN" dirty="0"/>
              <a:t>GNU/Linux from Eight Miles High</a:t>
            </a:r>
            <a:endParaRPr lang="zh-CN" altLang="en-US" dirty="0"/>
          </a:p>
        </p:txBody>
      </p:sp>
      <p:sp>
        <p:nvSpPr>
          <p:cNvPr id="3" name="内容占位符 2">
            <a:extLst>
              <a:ext uri="{FF2B5EF4-FFF2-40B4-BE49-F238E27FC236}">
                <a16:creationId xmlns:a16="http://schemas.microsoft.com/office/drawing/2014/main" id="{DB88AD48-278F-4BEA-AC5D-820438AFB7E2}"/>
              </a:ext>
            </a:extLst>
          </p:cNvPr>
          <p:cNvSpPr>
            <a:spLocks noGrp="1"/>
          </p:cNvSpPr>
          <p:nvPr>
            <p:ph idx="1"/>
          </p:nvPr>
        </p:nvSpPr>
        <p:spPr/>
        <p:txBody>
          <a:bodyPr>
            <a:normAutofit fontScale="92500" lnSpcReduction="10000"/>
          </a:bodyPr>
          <a:lstStyle/>
          <a:p>
            <a:r>
              <a:rPr lang="zh-CN" altLang="en-US" dirty="0"/>
              <a:t>剩下的关键部分是内核</a:t>
            </a:r>
            <a:endParaRPr lang="en-US" altLang="zh-CN" dirty="0"/>
          </a:p>
          <a:p>
            <a:pPr lvl="1"/>
            <a:r>
              <a:rPr lang="zh-CN" altLang="en-US" dirty="0"/>
              <a:t>内核属于非常难写的程序</a:t>
            </a:r>
            <a:endParaRPr lang="en-US" altLang="zh-CN" dirty="0"/>
          </a:p>
          <a:p>
            <a:pPr lvl="1"/>
            <a:r>
              <a:rPr lang="zh-CN" altLang="en-US" dirty="0"/>
              <a:t>被认为是属于学术研究的范畴</a:t>
            </a:r>
            <a:endParaRPr lang="en-US" altLang="zh-CN" dirty="0"/>
          </a:p>
          <a:p>
            <a:pPr lvl="2"/>
            <a:r>
              <a:rPr lang="zh-CN" altLang="en-US" dirty="0"/>
              <a:t>学术界希望能超越</a:t>
            </a:r>
            <a:r>
              <a:rPr lang="en-US" altLang="zh-CN" dirty="0"/>
              <a:t>Unix</a:t>
            </a:r>
            <a:r>
              <a:rPr lang="zh-CN" altLang="en-US" dirty="0"/>
              <a:t>而不是重新创建</a:t>
            </a:r>
            <a:r>
              <a:rPr lang="en-US" altLang="zh-CN" dirty="0"/>
              <a:t>Unix</a:t>
            </a:r>
          </a:p>
          <a:p>
            <a:pPr lvl="2"/>
            <a:r>
              <a:rPr lang="zh-CN" altLang="en-US" dirty="0"/>
              <a:t>倾向于小型、模块化的操作系统，由明确公开的部件构建而成</a:t>
            </a:r>
            <a:endParaRPr lang="en-US" altLang="zh-CN" dirty="0"/>
          </a:p>
          <a:p>
            <a:pPr lvl="2"/>
            <a:r>
              <a:rPr lang="zh-CN" altLang="en-US" dirty="0"/>
              <a:t>然而从来没有得到过广泛的用户群体支持</a:t>
            </a:r>
            <a:endParaRPr lang="en-US" altLang="zh-CN" dirty="0"/>
          </a:p>
          <a:p>
            <a:r>
              <a:rPr lang="en-US" altLang="zh-CN" dirty="0"/>
              <a:t>Linux</a:t>
            </a:r>
            <a:r>
              <a:rPr lang="zh-CN" altLang="en-US" dirty="0"/>
              <a:t>胜出了</a:t>
            </a:r>
            <a:endParaRPr lang="en-US" altLang="zh-CN" dirty="0"/>
          </a:p>
          <a:p>
            <a:pPr lvl="1"/>
            <a:r>
              <a:rPr lang="zh-CN" altLang="en-US" dirty="0"/>
              <a:t>是一个更注重实用的项目，比如能在</a:t>
            </a:r>
            <a:r>
              <a:rPr lang="en-US" altLang="zh-CN" dirty="0"/>
              <a:t>x86</a:t>
            </a:r>
            <a:r>
              <a:rPr lang="zh-CN" altLang="en-US" dirty="0"/>
              <a:t>桌面系统上用</a:t>
            </a:r>
            <a:endParaRPr lang="en-US" altLang="zh-CN" dirty="0"/>
          </a:p>
          <a:p>
            <a:pPr lvl="1"/>
            <a:r>
              <a:rPr lang="en-US" altLang="zh-CN" dirty="0"/>
              <a:t>Linux</a:t>
            </a:r>
            <a:r>
              <a:rPr lang="zh-CN" altLang="en-US" dirty="0"/>
              <a:t>社区达成了有关开发风格的公式，比</a:t>
            </a:r>
            <a:r>
              <a:rPr lang="en-US" altLang="zh-CN" dirty="0"/>
              <a:t>BSD</a:t>
            </a:r>
            <a:r>
              <a:rPr lang="zh-CN" altLang="en-US" dirty="0"/>
              <a:t>更开放</a:t>
            </a:r>
            <a:endParaRPr lang="en-US" altLang="zh-CN" dirty="0"/>
          </a:p>
          <a:p>
            <a:pPr lvl="1"/>
            <a:r>
              <a:rPr lang="zh-CN" altLang="en-US" dirty="0"/>
              <a:t>接纳了</a:t>
            </a:r>
            <a:r>
              <a:rPr lang="en-US" altLang="zh-CN" dirty="0"/>
              <a:t>BSD</a:t>
            </a:r>
            <a:r>
              <a:rPr lang="zh-CN" altLang="en-US" dirty="0"/>
              <a:t>（</a:t>
            </a:r>
            <a:r>
              <a:rPr lang="en-US" altLang="zh-CN" dirty="0"/>
              <a:t>Berkeley Software Distribution</a:t>
            </a:r>
            <a:r>
              <a:rPr lang="zh-CN" altLang="en-US" dirty="0"/>
              <a:t>）的代码</a:t>
            </a:r>
            <a:endParaRPr lang="en-US" altLang="zh-CN" dirty="0"/>
          </a:p>
          <a:p>
            <a:r>
              <a:rPr lang="zh-CN" altLang="en-US" dirty="0"/>
              <a:t>一个命令就可以把</a:t>
            </a:r>
            <a:r>
              <a:rPr lang="en-US" altLang="zh-CN" dirty="0"/>
              <a:t>Linux</a:t>
            </a:r>
            <a:r>
              <a:rPr lang="zh-CN" altLang="en-US" dirty="0"/>
              <a:t>内核的源码下载下来</a:t>
            </a:r>
            <a:endParaRPr lang="en-US" altLang="zh-CN" dirty="0"/>
          </a:p>
          <a:p>
            <a:pPr lvl="1"/>
            <a:r>
              <a:rPr lang="en-US" altLang="zh-CN" dirty="0" err="1"/>
              <a:t>sudo</a:t>
            </a:r>
            <a:r>
              <a:rPr lang="en-US" altLang="zh-CN" dirty="0"/>
              <a:t> apt-get install </a:t>
            </a:r>
            <a:r>
              <a:rPr lang="en-US" altLang="zh-CN" dirty="0" err="1"/>
              <a:t>linux</a:t>
            </a:r>
            <a:r>
              <a:rPr lang="en-US" altLang="zh-CN" dirty="0"/>
              <a:t>-source</a:t>
            </a:r>
            <a:endParaRPr lang="zh-CN" altLang="en-US" dirty="0"/>
          </a:p>
        </p:txBody>
      </p:sp>
    </p:spTree>
    <p:extLst>
      <p:ext uri="{BB962C8B-B14F-4D97-AF65-F5344CB8AC3E}">
        <p14:creationId xmlns:p14="http://schemas.microsoft.com/office/powerpoint/2010/main" val="2455853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F3572-6C3C-4639-9082-90C6C8C24208}"/>
              </a:ext>
            </a:extLst>
          </p:cNvPr>
          <p:cNvSpPr>
            <a:spLocks noGrp="1"/>
          </p:cNvSpPr>
          <p:nvPr>
            <p:ph type="title"/>
          </p:nvPr>
        </p:nvSpPr>
        <p:spPr/>
        <p:txBody>
          <a:bodyPr/>
          <a:lstStyle/>
          <a:p>
            <a:r>
              <a:rPr lang="zh-CN" altLang="en-US" dirty="0"/>
              <a:t>第</a:t>
            </a:r>
            <a:r>
              <a:rPr lang="en-US" altLang="zh-CN" dirty="0"/>
              <a:t>1</a:t>
            </a:r>
            <a:r>
              <a:rPr lang="zh-CN" altLang="en-US" dirty="0"/>
              <a:t>节 基本概念</a:t>
            </a:r>
          </a:p>
        </p:txBody>
      </p:sp>
      <p:sp>
        <p:nvSpPr>
          <p:cNvPr id="3" name="内容占位符 2">
            <a:extLst>
              <a:ext uri="{FF2B5EF4-FFF2-40B4-BE49-F238E27FC236}">
                <a16:creationId xmlns:a16="http://schemas.microsoft.com/office/drawing/2014/main" id="{1DAD535C-DEC0-406C-90D0-86832D6E7579}"/>
              </a:ext>
            </a:extLst>
          </p:cNvPr>
          <p:cNvSpPr>
            <a:spLocks noGrp="1"/>
          </p:cNvSpPr>
          <p:nvPr>
            <p:ph idx="1"/>
          </p:nvPr>
        </p:nvSpPr>
        <p:spPr/>
        <p:txBody>
          <a:bodyPr>
            <a:normAutofit lnSpcReduction="10000"/>
          </a:bodyPr>
          <a:lstStyle/>
          <a:p>
            <a:r>
              <a:rPr lang="en-US" altLang="zh-CN" dirty="0"/>
              <a:t>Unix/Linux</a:t>
            </a:r>
            <a:r>
              <a:rPr lang="zh-CN" altLang="en-US" dirty="0"/>
              <a:t>的历史源远流长，有很多具有特殊意义的词</a:t>
            </a:r>
            <a:endParaRPr lang="en-US" altLang="zh-CN" dirty="0"/>
          </a:p>
          <a:p>
            <a:pPr lvl="1"/>
            <a:r>
              <a:rPr lang="zh-CN" altLang="en-US" dirty="0"/>
              <a:t>线程</a:t>
            </a:r>
            <a:endParaRPr lang="en-US" altLang="zh-CN" dirty="0"/>
          </a:p>
          <a:p>
            <a:pPr lvl="1"/>
            <a:r>
              <a:rPr lang="zh-CN" altLang="en-US" dirty="0"/>
              <a:t>文件</a:t>
            </a:r>
            <a:endParaRPr lang="en-US" altLang="zh-CN" dirty="0"/>
          </a:p>
          <a:p>
            <a:pPr lvl="1"/>
            <a:r>
              <a:rPr lang="zh-CN" altLang="en-US" dirty="0"/>
              <a:t>用户态和系统调用</a:t>
            </a:r>
            <a:endParaRPr lang="en-US" altLang="zh-CN" dirty="0"/>
          </a:p>
          <a:p>
            <a:pPr lvl="1"/>
            <a:r>
              <a:rPr lang="zh-CN" altLang="en-US" dirty="0"/>
              <a:t>中断上下文</a:t>
            </a:r>
            <a:endParaRPr lang="en-US" altLang="zh-CN" dirty="0"/>
          </a:p>
          <a:p>
            <a:pPr lvl="1"/>
            <a:r>
              <a:rPr lang="zh-CN" altLang="en-US" dirty="0"/>
              <a:t>中断服务例程（</a:t>
            </a:r>
            <a:r>
              <a:rPr lang="en-US" altLang="zh-CN" dirty="0"/>
              <a:t>ISR</a:t>
            </a:r>
            <a:r>
              <a:rPr lang="zh-CN" altLang="en-US" dirty="0"/>
              <a:t>）</a:t>
            </a:r>
            <a:endParaRPr lang="en-US" altLang="zh-CN" dirty="0"/>
          </a:p>
          <a:p>
            <a:pPr lvl="1"/>
            <a:r>
              <a:rPr lang="zh-CN" altLang="en-US" dirty="0"/>
              <a:t>调度器</a:t>
            </a:r>
            <a:endParaRPr lang="en-US" altLang="zh-CN" dirty="0"/>
          </a:p>
          <a:p>
            <a:pPr lvl="1"/>
            <a:r>
              <a:rPr lang="zh-CN" altLang="en-US" dirty="0"/>
              <a:t>存储器映射</a:t>
            </a:r>
            <a:r>
              <a:rPr lang="en-US" altLang="zh-CN" dirty="0"/>
              <a:t>/</a:t>
            </a:r>
            <a:r>
              <a:rPr lang="zh-CN" altLang="en-US" dirty="0"/>
              <a:t>地址空间</a:t>
            </a:r>
            <a:endParaRPr lang="en-US" altLang="zh-CN" dirty="0"/>
          </a:p>
          <a:p>
            <a:pPr lvl="1"/>
            <a:r>
              <a:rPr lang="zh-CN" altLang="en-US" dirty="0"/>
              <a:t>线程组</a:t>
            </a:r>
            <a:endParaRPr lang="en-US" altLang="zh-CN" dirty="0"/>
          </a:p>
          <a:p>
            <a:pPr lvl="1"/>
            <a:r>
              <a:rPr lang="zh-CN" altLang="en-US" dirty="0"/>
              <a:t>程序库和应用程序</a:t>
            </a:r>
            <a:endParaRPr lang="en-US" altLang="zh-CN" dirty="0"/>
          </a:p>
          <a:p>
            <a:pPr lvl="1"/>
            <a:r>
              <a:rPr lang="zh-CN" altLang="en-US" dirty="0"/>
              <a:t>高位存储器</a:t>
            </a:r>
          </a:p>
        </p:txBody>
      </p:sp>
    </p:spTree>
    <p:extLst>
      <p:ext uri="{BB962C8B-B14F-4D97-AF65-F5344CB8AC3E}">
        <p14:creationId xmlns:p14="http://schemas.microsoft.com/office/powerpoint/2010/main" val="292816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F3572-6C3C-4639-9082-90C6C8C24208}"/>
              </a:ext>
            </a:extLst>
          </p:cNvPr>
          <p:cNvSpPr>
            <a:spLocks noGrp="1"/>
          </p:cNvSpPr>
          <p:nvPr>
            <p:ph type="title"/>
          </p:nvPr>
        </p:nvSpPr>
        <p:spPr/>
        <p:txBody>
          <a:bodyPr/>
          <a:lstStyle/>
          <a:p>
            <a:r>
              <a:rPr lang="zh-CN" altLang="en-US" dirty="0"/>
              <a:t>第</a:t>
            </a:r>
            <a:r>
              <a:rPr lang="en-US" altLang="zh-CN" dirty="0"/>
              <a:t>1</a:t>
            </a:r>
            <a:r>
              <a:rPr lang="zh-CN" altLang="en-US" dirty="0"/>
              <a:t>节 基本概念</a:t>
            </a:r>
          </a:p>
        </p:txBody>
      </p:sp>
      <p:sp>
        <p:nvSpPr>
          <p:cNvPr id="3" name="内容占位符 2">
            <a:extLst>
              <a:ext uri="{FF2B5EF4-FFF2-40B4-BE49-F238E27FC236}">
                <a16:creationId xmlns:a16="http://schemas.microsoft.com/office/drawing/2014/main" id="{1DAD535C-DEC0-406C-90D0-86832D6E7579}"/>
              </a:ext>
            </a:extLst>
          </p:cNvPr>
          <p:cNvSpPr>
            <a:spLocks noGrp="1"/>
          </p:cNvSpPr>
          <p:nvPr>
            <p:ph idx="1"/>
          </p:nvPr>
        </p:nvSpPr>
        <p:spPr/>
        <p:txBody>
          <a:bodyPr>
            <a:normAutofit/>
          </a:bodyPr>
          <a:lstStyle/>
          <a:p>
            <a:r>
              <a:rPr lang="zh-CN" altLang="en-US" dirty="0"/>
              <a:t>线程</a:t>
            </a:r>
            <a:endParaRPr lang="en-US" altLang="zh-CN" dirty="0"/>
          </a:p>
          <a:p>
            <a:pPr lvl="1"/>
            <a:r>
              <a:rPr lang="zh-CN" altLang="en-US" dirty="0"/>
              <a:t>定义</a:t>
            </a:r>
            <a:r>
              <a:rPr lang="en-US" altLang="zh-CN" dirty="0"/>
              <a:t>1</a:t>
            </a:r>
            <a:r>
              <a:rPr lang="zh-CN" altLang="en-US" dirty="0"/>
              <a:t>：按照程序员指定的次序运行的一组计算机指令</a:t>
            </a:r>
            <a:endParaRPr lang="en-US" altLang="zh-CN" dirty="0"/>
          </a:p>
          <a:p>
            <a:pPr lvl="1"/>
            <a:r>
              <a:rPr lang="zh-CN" altLang="en-US" dirty="0"/>
              <a:t>定义</a:t>
            </a:r>
            <a:r>
              <a:rPr lang="en-US" altLang="zh-CN" dirty="0"/>
              <a:t>2</a:t>
            </a:r>
            <a:r>
              <a:rPr lang="zh-CN" altLang="en-US" dirty="0"/>
              <a:t>：</a:t>
            </a:r>
            <a:r>
              <a:rPr lang="en-US" altLang="zh-CN" dirty="0"/>
              <a:t>Linux</a:t>
            </a:r>
            <a:r>
              <a:rPr lang="zh-CN" altLang="en-US" dirty="0"/>
              <a:t>内核中与</a:t>
            </a:r>
            <a:r>
              <a:rPr lang="en-US" altLang="zh-CN" dirty="0"/>
              <a:t>struct </a:t>
            </a:r>
            <a:r>
              <a:rPr lang="en-US" altLang="zh-CN" dirty="0" err="1"/>
              <a:t>thread_struct</a:t>
            </a:r>
            <a:r>
              <a:rPr lang="zh-CN" altLang="en-US" dirty="0"/>
              <a:t>一致的明确的线程概念</a:t>
            </a:r>
            <a:endParaRPr lang="en-US" altLang="zh-CN" dirty="0"/>
          </a:p>
          <a:p>
            <a:pPr lvl="1"/>
            <a:r>
              <a:rPr lang="zh-CN" altLang="en-US" dirty="0"/>
              <a:t>底层的中断处理程序是一个恰好借用了被中断线程的环境来运行的特殊线程</a:t>
            </a:r>
            <a:endParaRPr lang="en-US" altLang="zh-CN" dirty="0"/>
          </a:p>
          <a:p>
            <a:pPr lvl="1"/>
            <a:r>
              <a:rPr lang="zh-CN" altLang="en-US" dirty="0"/>
              <a:t>两个定义都有价值，必要时用“</a:t>
            </a:r>
            <a:r>
              <a:rPr lang="en-US" altLang="zh-CN" dirty="0"/>
              <a:t>Linux</a:t>
            </a:r>
            <a:r>
              <a:rPr lang="zh-CN" altLang="en-US" dirty="0"/>
              <a:t>线程”这个词加以区分</a:t>
            </a:r>
            <a:endParaRPr lang="en-US" altLang="zh-CN" dirty="0"/>
          </a:p>
          <a:p>
            <a:pPr lvl="1"/>
            <a:r>
              <a:rPr lang="en-US" altLang="zh-CN" dirty="0"/>
              <a:t>Linux</a:t>
            </a:r>
            <a:r>
              <a:rPr lang="zh-CN" altLang="en-US" dirty="0"/>
              <a:t>热爱线程，大多数这些线程对应于一个活动的应用程序</a:t>
            </a:r>
            <a:endParaRPr lang="en-US" altLang="zh-CN" dirty="0"/>
          </a:p>
          <a:p>
            <a:pPr lvl="2"/>
            <a:r>
              <a:rPr lang="zh-CN" altLang="en-US" dirty="0"/>
              <a:t>有好几个用于特殊目的的线程仅运行于内核</a:t>
            </a:r>
            <a:endParaRPr lang="en-US" altLang="zh-CN" dirty="0"/>
          </a:p>
          <a:p>
            <a:pPr lvl="2"/>
            <a:r>
              <a:rPr lang="zh-CN" altLang="en-US" dirty="0"/>
              <a:t>有些应用程序拥有多个线程</a:t>
            </a:r>
            <a:endParaRPr lang="en-US" altLang="zh-CN" dirty="0"/>
          </a:p>
          <a:p>
            <a:pPr lvl="1"/>
            <a:r>
              <a:rPr lang="zh-CN" altLang="en-US" dirty="0"/>
              <a:t>内核的基本工作之一是调度</a:t>
            </a:r>
            <a:r>
              <a:rPr lang="en-US" altLang="zh-CN" dirty="0"/>
              <a:t>——</a:t>
            </a:r>
            <a:r>
              <a:rPr lang="zh-CN" altLang="en-US" dirty="0"/>
              <a:t>下次选择哪个线程运行</a:t>
            </a:r>
            <a:endParaRPr lang="en-US" altLang="zh-CN" dirty="0"/>
          </a:p>
          <a:p>
            <a:pPr lvl="2"/>
            <a:r>
              <a:rPr lang="zh-CN" altLang="en-US" dirty="0"/>
              <a:t>负责执行调度的例程是调度器</a:t>
            </a:r>
            <a:endParaRPr lang="en-US" altLang="zh-CN" dirty="0"/>
          </a:p>
        </p:txBody>
      </p:sp>
    </p:spTree>
    <p:extLst>
      <p:ext uri="{BB962C8B-B14F-4D97-AF65-F5344CB8AC3E}">
        <p14:creationId xmlns:p14="http://schemas.microsoft.com/office/powerpoint/2010/main" val="240110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F3572-6C3C-4639-9082-90C6C8C24208}"/>
              </a:ext>
            </a:extLst>
          </p:cNvPr>
          <p:cNvSpPr>
            <a:spLocks noGrp="1"/>
          </p:cNvSpPr>
          <p:nvPr>
            <p:ph type="title"/>
          </p:nvPr>
        </p:nvSpPr>
        <p:spPr/>
        <p:txBody>
          <a:bodyPr/>
          <a:lstStyle/>
          <a:p>
            <a:r>
              <a:rPr lang="zh-CN" altLang="en-US" dirty="0"/>
              <a:t>第</a:t>
            </a:r>
            <a:r>
              <a:rPr lang="en-US" altLang="zh-CN" dirty="0"/>
              <a:t>1</a:t>
            </a:r>
            <a:r>
              <a:rPr lang="zh-CN" altLang="en-US" dirty="0"/>
              <a:t>节 基本概念</a:t>
            </a:r>
          </a:p>
        </p:txBody>
      </p:sp>
      <p:sp>
        <p:nvSpPr>
          <p:cNvPr id="3" name="内容占位符 2">
            <a:extLst>
              <a:ext uri="{FF2B5EF4-FFF2-40B4-BE49-F238E27FC236}">
                <a16:creationId xmlns:a16="http://schemas.microsoft.com/office/drawing/2014/main" id="{1DAD535C-DEC0-406C-90D0-86832D6E7579}"/>
              </a:ext>
            </a:extLst>
          </p:cNvPr>
          <p:cNvSpPr>
            <a:spLocks noGrp="1"/>
          </p:cNvSpPr>
          <p:nvPr>
            <p:ph idx="1"/>
          </p:nvPr>
        </p:nvSpPr>
        <p:spPr/>
        <p:txBody>
          <a:bodyPr>
            <a:normAutofit/>
          </a:bodyPr>
          <a:lstStyle/>
          <a:p>
            <a:r>
              <a:rPr lang="zh-CN" altLang="en-US" dirty="0"/>
              <a:t>文件</a:t>
            </a:r>
            <a:endParaRPr lang="en-US" altLang="zh-CN" dirty="0"/>
          </a:p>
          <a:p>
            <a:pPr lvl="1"/>
            <a:r>
              <a:rPr lang="zh-CN" altLang="en-US" dirty="0"/>
              <a:t>一块有名字的数据</a:t>
            </a:r>
            <a:endParaRPr lang="en-US" altLang="zh-CN" dirty="0"/>
          </a:p>
          <a:p>
            <a:pPr lvl="1"/>
            <a:r>
              <a:rPr lang="zh-CN" altLang="en-US" dirty="0"/>
              <a:t>在</a:t>
            </a:r>
            <a:r>
              <a:rPr lang="en-US" altLang="zh-CN" dirty="0"/>
              <a:t>GNU/Linux</a:t>
            </a:r>
            <a:r>
              <a:rPr lang="zh-CN" altLang="en-US" dirty="0"/>
              <a:t>里，程序和自身进程以外的世界打交道都是通过读写文件完成的</a:t>
            </a:r>
            <a:endParaRPr lang="en-US" altLang="zh-CN" dirty="0"/>
          </a:p>
          <a:p>
            <a:pPr lvl="1"/>
            <a:r>
              <a:rPr lang="zh-CN" altLang="en-US" dirty="0"/>
              <a:t>是写入数据以后能够读出的东西</a:t>
            </a:r>
            <a:endParaRPr lang="en-US" altLang="zh-CN" dirty="0"/>
          </a:p>
          <a:p>
            <a:pPr lvl="1"/>
            <a:r>
              <a:rPr lang="zh-CN" altLang="en-US" dirty="0"/>
              <a:t>有些连接到设备驱动程序的特殊文件，例如</a:t>
            </a:r>
            <a:r>
              <a:rPr lang="en-US" altLang="zh-CN" dirty="0"/>
              <a:t>/dev</a:t>
            </a:r>
            <a:r>
              <a:rPr lang="zh-CN" altLang="en-US" dirty="0"/>
              <a:t>目录下的</a:t>
            </a:r>
            <a:endParaRPr lang="en-US" altLang="zh-CN" dirty="0"/>
          </a:p>
          <a:p>
            <a:pPr lvl="2"/>
            <a:r>
              <a:rPr lang="zh-CN" altLang="en-US" dirty="0"/>
              <a:t>从其中一个读取则数据源于键盘</a:t>
            </a:r>
            <a:endParaRPr lang="en-US" altLang="zh-CN" dirty="0"/>
          </a:p>
          <a:p>
            <a:pPr lvl="2"/>
            <a:r>
              <a:rPr lang="zh-CN" altLang="en-US" dirty="0"/>
              <a:t>对另一个写入则你的数据被解释为数字音频送到扬声器</a:t>
            </a:r>
            <a:endParaRPr lang="en-US" altLang="zh-CN" dirty="0"/>
          </a:p>
          <a:p>
            <a:pPr lvl="1"/>
            <a:r>
              <a:rPr lang="en-US" altLang="zh-CN" dirty="0"/>
              <a:t>Linux</a:t>
            </a:r>
            <a:r>
              <a:rPr lang="zh-CN" altLang="en-US" dirty="0"/>
              <a:t>内核倾向于避免太多新的系统调用</a:t>
            </a:r>
            <a:endParaRPr lang="en-US" altLang="zh-CN" dirty="0"/>
          </a:p>
          <a:p>
            <a:pPr lvl="1"/>
            <a:r>
              <a:rPr lang="en-US" altLang="zh-CN" dirty="0"/>
              <a:t>Linux</a:t>
            </a:r>
            <a:r>
              <a:rPr lang="zh-CN" altLang="en-US" dirty="0"/>
              <a:t>内核提供了让应用程序获取有关内核信息的</a:t>
            </a:r>
            <a:r>
              <a:rPr lang="en-US" altLang="zh-CN" dirty="0"/>
              <a:t>/proc</a:t>
            </a:r>
            <a:r>
              <a:rPr lang="zh-CN" altLang="en-US" dirty="0"/>
              <a:t>文件</a:t>
            </a:r>
            <a:endParaRPr lang="en-US" altLang="zh-CN" dirty="0"/>
          </a:p>
        </p:txBody>
      </p:sp>
    </p:spTree>
    <p:extLst>
      <p:ext uri="{BB962C8B-B14F-4D97-AF65-F5344CB8AC3E}">
        <p14:creationId xmlns:p14="http://schemas.microsoft.com/office/powerpoint/2010/main" val="274909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F3572-6C3C-4639-9082-90C6C8C24208}"/>
              </a:ext>
            </a:extLst>
          </p:cNvPr>
          <p:cNvSpPr>
            <a:spLocks noGrp="1"/>
          </p:cNvSpPr>
          <p:nvPr>
            <p:ph type="title"/>
          </p:nvPr>
        </p:nvSpPr>
        <p:spPr/>
        <p:txBody>
          <a:bodyPr/>
          <a:lstStyle/>
          <a:p>
            <a:r>
              <a:rPr lang="zh-CN" altLang="en-US" dirty="0"/>
              <a:t>第</a:t>
            </a:r>
            <a:r>
              <a:rPr lang="en-US" altLang="zh-CN" dirty="0"/>
              <a:t>1</a:t>
            </a:r>
            <a:r>
              <a:rPr lang="zh-CN" altLang="en-US" dirty="0"/>
              <a:t>节 基本概念</a:t>
            </a:r>
          </a:p>
        </p:txBody>
      </p:sp>
      <p:sp>
        <p:nvSpPr>
          <p:cNvPr id="3" name="内容占位符 2">
            <a:extLst>
              <a:ext uri="{FF2B5EF4-FFF2-40B4-BE49-F238E27FC236}">
                <a16:creationId xmlns:a16="http://schemas.microsoft.com/office/drawing/2014/main" id="{1DAD535C-DEC0-406C-90D0-86832D6E7579}"/>
              </a:ext>
            </a:extLst>
          </p:cNvPr>
          <p:cNvSpPr>
            <a:spLocks noGrp="1"/>
          </p:cNvSpPr>
          <p:nvPr>
            <p:ph idx="1"/>
          </p:nvPr>
        </p:nvSpPr>
        <p:spPr/>
        <p:txBody>
          <a:bodyPr>
            <a:normAutofit/>
          </a:bodyPr>
          <a:lstStyle/>
          <a:p>
            <a:r>
              <a:rPr lang="zh-CN" altLang="en-US" dirty="0"/>
              <a:t>用户态和系统调用</a:t>
            </a:r>
            <a:endParaRPr lang="en-US" altLang="zh-CN" dirty="0"/>
          </a:p>
          <a:p>
            <a:pPr lvl="1"/>
            <a:r>
              <a:rPr lang="en-US" altLang="zh-CN" dirty="0"/>
              <a:t>Linux</a:t>
            </a:r>
            <a:r>
              <a:rPr lang="zh-CN" altLang="en-US" dirty="0"/>
              <a:t>应用程序运行于用户态，即</a:t>
            </a:r>
            <a:r>
              <a:rPr lang="en-US" altLang="zh-CN" dirty="0"/>
              <a:t>MIPS CPU</a:t>
            </a:r>
            <a:r>
              <a:rPr lang="zh-CN" altLang="en-US" dirty="0"/>
              <a:t>的低特权级状态</a:t>
            </a:r>
            <a:endParaRPr lang="en-US" altLang="zh-CN" dirty="0"/>
          </a:p>
          <a:p>
            <a:pPr lvl="1"/>
            <a:r>
              <a:rPr lang="zh-CN" altLang="en-US" dirty="0"/>
              <a:t>在用户态</a:t>
            </a:r>
            <a:endParaRPr lang="en-US" altLang="zh-CN" dirty="0"/>
          </a:p>
          <a:p>
            <a:pPr lvl="2"/>
            <a:r>
              <a:rPr lang="zh-CN" altLang="en-US" dirty="0"/>
              <a:t>软件不能直接访问内核所处的地址空间</a:t>
            </a:r>
            <a:endParaRPr lang="en-US" altLang="zh-CN" dirty="0"/>
          </a:p>
          <a:p>
            <a:pPr lvl="2"/>
            <a:r>
              <a:rPr lang="zh-CN" altLang="en-US" dirty="0"/>
              <a:t>能寻址的所有位置都映射到内核同一应用程序使用的地方</a:t>
            </a:r>
            <a:endParaRPr lang="en-US" altLang="zh-CN" dirty="0"/>
          </a:p>
          <a:p>
            <a:pPr lvl="2"/>
            <a:r>
              <a:rPr lang="zh-CN" altLang="en-US" dirty="0"/>
              <a:t>不能运行协处理器</a:t>
            </a:r>
            <a:r>
              <a:rPr lang="en-US" altLang="zh-CN" dirty="0"/>
              <a:t>0</a:t>
            </a:r>
            <a:r>
              <a:rPr lang="zh-CN" altLang="en-US" dirty="0"/>
              <a:t>的</a:t>
            </a:r>
            <a:r>
              <a:rPr lang="en-US" altLang="zh-CN" dirty="0"/>
              <a:t>CPU</a:t>
            </a:r>
            <a:r>
              <a:rPr lang="zh-CN" altLang="en-US" dirty="0"/>
              <a:t>控制指令</a:t>
            </a:r>
            <a:endParaRPr lang="en-US" altLang="zh-CN" dirty="0"/>
          </a:p>
          <a:p>
            <a:pPr lvl="1"/>
            <a:r>
              <a:rPr lang="en-US" altLang="zh-CN" dirty="0"/>
              <a:t>GNU/Linux</a:t>
            </a:r>
            <a:r>
              <a:rPr lang="zh-CN" altLang="en-US" dirty="0"/>
              <a:t>运行于用户态的应用程序代码常常叫做用户方</a:t>
            </a:r>
            <a:endParaRPr lang="en-US" altLang="zh-CN" dirty="0"/>
          </a:p>
          <a:p>
            <a:pPr lvl="1"/>
            <a:r>
              <a:rPr lang="en-US" altLang="zh-CN" dirty="0" err="1"/>
              <a:t>syscall</a:t>
            </a:r>
            <a:r>
              <a:rPr lang="zh-CN" altLang="en-US" dirty="0"/>
              <a:t>、</a:t>
            </a:r>
            <a:r>
              <a:rPr lang="en-US" altLang="zh-CN" dirty="0" err="1"/>
              <a:t>eret</a:t>
            </a:r>
            <a:endParaRPr lang="en-US" altLang="zh-CN" dirty="0"/>
          </a:p>
          <a:p>
            <a:pPr lvl="1"/>
            <a:endParaRPr lang="zh-CN" altLang="en-US" dirty="0"/>
          </a:p>
        </p:txBody>
      </p:sp>
    </p:spTree>
    <p:extLst>
      <p:ext uri="{BB962C8B-B14F-4D97-AF65-F5344CB8AC3E}">
        <p14:creationId xmlns:p14="http://schemas.microsoft.com/office/powerpoint/2010/main" val="20366703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3037</TotalTime>
  <Words>2676</Words>
  <Application>Microsoft Office PowerPoint</Application>
  <PresentationFormat>宽屏</PresentationFormat>
  <Paragraphs>271</Paragraphs>
  <Slides>28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等线</vt:lpstr>
      <vt:lpstr>等线 Light</vt:lpstr>
      <vt:lpstr>Arial</vt:lpstr>
      <vt:lpstr>Office 主题​​</vt:lpstr>
      <vt:lpstr>Chapter 13 GNU/Linux from Eight Miles High</vt:lpstr>
      <vt:lpstr>目录</vt:lpstr>
      <vt:lpstr>Chapter 13 GNU/Linux from Eight Miles High</vt:lpstr>
      <vt:lpstr>Chapter 13 GNU/Linux from Eight Miles High</vt:lpstr>
      <vt:lpstr>Chapter 13 GNU/Linux from Eight Miles High</vt:lpstr>
      <vt:lpstr>第1节 基本概念</vt:lpstr>
      <vt:lpstr>第1节 基本概念</vt:lpstr>
      <vt:lpstr>第1节 基本概念</vt:lpstr>
      <vt:lpstr>第1节 基本概念</vt:lpstr>
      <vt:lpstr>第1节 基本概念</vt:lpstr>
      <vt:lpstr>第1节 基本概念</vt:lpstr>
      <vt:lpstr>第1节 基本概念</vt:lpstr>
      <vt:lpstr>第1节 基本概念</vt:lpstr>
      <vt:lpstr>第1节 基本概念</vt:lpstr>
      <vt:lpstr>第1节 基本概念</vt:lpstr>
      <vt:lpstr>第1节 基本概念</vt:lpstr>
      <vt:lpstr>第1节 基本概念</vt:lpstr>
      <vt:lpstr>第2节 内核的分层结构</vt:lpstr>
      <vt:lpstr>内核的分层结构 第2.1节 ——异常模式中的MIPS CPU</vt:lpstr>
      <vt:lpstr>内核的分层结构 第2.1节 ——异常模式中的MIPS CPU</vt:lpstr>
      <vt:lpstr>内核的分层结构 第2.1节 ——异常模式中的MIPS CPU</vt:lpstr>
      <vt:lpstr>内核的分层结构 第2.1节 ——异常模式中的MIPS CPU</vt:lpstr>
      <vt:lpstr>内核的分层结构 第2.2节 ——关闭部分或全部中断的MIPS CPU</vt:lpstr>
      <vt:lpstr>内核的分层结构 第2.2节 ——关闭部分或全部中断的MIPS CPU</vt:lpstr>
      <vt:lpstr>内核的分层结构 第2.3节 ——中断环境</vt:lpstr>
      <vt:lpstr>内核的分层结构 第2.4节 ——在线程环境中执行内核</vt:lpstr>
      <vt:lpstr>内核的分层结构 第2.4节 ——在线程环境中执行内核</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GNU/Linux from Eight Miles High</dc:title>
  <dc:creator>谭 弘泽</dc:creator>
  <cp:lastModifiedBy>谭 弘泽</cp:lastModifiedBy>
  <cp:revision>36</cp:revision>
  <dcterms:created xsi:type="dcterms:W3CDTF">2018-08-20T07:52:01Z</dcterms:created>
  <dcterms:modified xsi:type="dcterms:W3CDTF">2018-08-26T17:46:48Z</dcterms:modified>
</cp:coreProperties>
</file>