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61" r:id="rId7"/>
    <p:sldId id="268" r:id="rId8"/>
    <p:sldId id="269" r:id="rId9"/>
    <p:sldId id="262" r:id="rId10"/>
    <p:sldId id="263" r:id="rId11"/>
    <p:sldId id="264" r:id="rId12"/>
    <p:sldId id="265" r:id="rId13"/>
    <p:sldId id="259" r:id="rId14"/>
    <p:sldId id="272" r:id="rId15"/>
    <p:sldId id="273" r:id="rId16"/>
    <p:sldId id="274" r:id="rId17"/>
    <p:sldId id="275" r:id="rId18"/>
    <p:sldId id="276" r:id="rId19"/>
    <p:sldId id="277" r:id="rId20"/>
    <p:sldId id="278" r:id="rId21"/>
    <p:sldId id="279" r:id="rId22"/>
    <p:sldId id="260" r:id="rId23"/>
    <p:sldId id="270" r:id="rId24"/>
    <p:sldId id="27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344B199-9E0E-478E-9BE9-D403911BAA8B}">
          <p14:sldIdLst>
            <p14:sldId id="256"/>
            <p14:sldId id="257"/>
            <p14:sldId id="266"/>
            <p14:sldId id="267"/>
          </p14:sldIdLst>
        </p14:section>
        <p14:section name="第1节" id="{C29F1E88-09DA-481B-A2F7-729EF2E2D789}">
          <p14:sldIdLst>
            <p14:sldId id="258"/>
            <p14:sldId id="261"/>
            <p14:sldId id="268"/>
            <p14:sldId id="269"/>
            <p14:sldId id="262"/>
            <p14:sldId id="263"/>
            <p14:sldId id="264"/>
          </p14:sldIdLst>
        </p14:section>
        <p14:section name="第2节" id="{A2BD8189-8B96-4385-B665-D12E5CDA6EFD}">
          <p14:sldIdLst>
            <p14:sldId id="265"/>
          </p14:sldIdLst>
        </p14:section>
        <p14:section name="第3节" id="{6A5B8906-9100-4607-9D51-9CB97E4B5417}">
          <p14:sldIdLst>
            <p14:sldId id="259"/>
            <p14:sldId id="272"/>
            <p14:sldId id="273"/>
            <p14:sldId id="274"/>
            <p14:sldId id="275"/>
            <p14:sldId id="276"/>
            <p14:sldId id="277"/>
            <p14:sldId id="278"/>
            <p14:sldId id="279"/>
          </p14:sldIdLst>
        </p14:section>
        <p14:section name="第4节" id="{9458D71E-F277-47BA-AA19-3B3444E4084A}">
          <p14:sldIdLst>
            <p14:sldId id="260"/>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2BC03-7555-44E6-8128-E3AC2BFAA9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AF73E0-5D76-4A82-AB3A-EA190E0DD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6D474B-D6E7-4BA0-A4A4-1A7F0909424D}"/>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47DE91DD-B8DB-43B7-9EB2-3D8C71EA39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054D7D-B907-44C6-8FD7-75E78CADF821}"/>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194989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C1741-6992-4B52-8669-3B372A84EF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B29477-B89C-4967-9585-1BD90EEC7CF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345B6E-1DFB-4126-A59F-9BAC36231A4C}"/>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221E5C33-42C0-460C-A9F6-EA981AF56D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4EFF12-A971-4634-A783-0322D9DF5DD3}"/>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18372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D5ED57-2F9C-4053-AC5B-BAD321302C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43421A-630C-49E0-AD43-CBB764D389D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106195-DADC-4B3C-A4D4-5EA2127A8A65}"/>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3F27BD44-2A39-46EA-BF5D-1DC3AC394D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11A886-69AD-42CD-8366-894846DCA06A}"/>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384461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14A07-63C4-42CE-A1EB-9153559546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95FB27-B5A7-4D24-980B-D8290E9B4C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E0F0AA-F987-4AA7-9704-C9988DAADD76}"/>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663EF0D8-8B00-4C70-9161-38EC26B6F5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63113-B1A7-41B5-BF99-538BF87495D9}"/>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364595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297BC-73E8-4347-8C66-268812507F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898C83-406B-46D2-8FFD-A6F432AB6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AFBA352-93BA-4BE1-B489-F86763238224}"/>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9DE4592B-12F8-4209-AFE5-D451CB546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6095E3-8364-4BBA-BE55-3076182B2B16}"/>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42759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63E75-92FB-408E-9EEA-977FC9E36B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E7AA2D-F39F-4D58-9AD7-1004AF2F74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3FA261D-1341-41C5-8241-9C6AEA16C72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25F31E4-AE8A-426C-BB0B-A5CE6277FB0E}"/>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6" name="页脚占位符 5">
            <a:extLst>
              <a:ext uri="{FF2B5EF4-FFF2-40B4-BE49-F238E27FC236}">
                <a16:creationId xmlns:a16="http://schemas.microsoft.com/office/drawing/2014/main" id="{A4A3AF24-5C63-4C8E-9AC8-28C569E8DD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0C5978-C0C8-4428-9835-8C0F1488319C}"/>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144258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F7C55-CA96-42DF-ACD5-EE6D52A4D6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C38EAD-A56D-4306-B53F-5432CCA139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547CDE2-6015-4F71-BD31-FDE8320407C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C123922-8314-471F-A5BE-D5A83118C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B27A90D-C0D4-45F6-A7E9-A025A3E2BCD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238470C-153F-4AA3-AC1A-8E632F509CB9}"/>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8" name="页脚占位符 7">
            <a:extLst>
              <a:ext uri="{FF2B5EF4-FFF2-40B4-BE49-F238E27FC236}">
                <a16:creationId xmlns:a16="http://schemas.microsoft.com/office/drawing/2014/main" id="{D73D985E-39E5-4632-BC64-1684BB25E8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03290B-C996-4E15-AD7F-59F344078FE1}"/>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83495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CAB5B-2D25-4155-8410-D5C5504DC1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639757-D0D5-45E9-A8B3-9E803E593D36}"/>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4" name="页脚占位符 3">
            <a:extLst>
              <a:ext uri="{FF2B5EF4-FFF2-40B4-BE49-F238E27FC236}">
                <a16:creationId xmlns:a16="http://schemas.microsoft.com/office/drawing/2014/main" id="{54032A2E-7002-4CA6-A68B-C53736D1BC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EB5C38-0211-4E7E-AF4C-9AEF9DDB0102}"/>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20945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7B8227-033F-4F6A-9EA3-450617DDDFBE}"/>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3" name="页脚占位符 2">
            <a:extLst>
              <a:ext uri="{FF2B5EF4-FFF2-40B4-BE49-F238E27FC236}">
                <a16:creationId xmlns:a16="http://schemas.microsoft.com/office/drawing/2014/main" id="{20BF4EF8-BDD8-4FA5-A8C8-5050242E6A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DD7CA2-26D5-4FF0-9108-45869EEE6BBF}"/>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62574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87310-9640-4ACE-A7AF-1227BA173C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94DCC1-15D4-458F-8BB7-657E1CAE2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6129FE5-D5F0-4009-BCD6-6999C56D7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BD97AC-89ED-433F-B379-AB4D44F32F1B}"/>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6" name="页脚占位符 5">
            <a:extLst>
              <a:ext uri="{FF2B5EF4-FFF2-40B4-BE49-F238E27FC236}">
                <a16:creationId xmlns:a16="http://schemas.microsoft.com/office/drawing/2014/main" id="{43E2065E-6F73-4A96-B65A-F09F11D38D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21DED6-A237-4E69-9B37-E0B5B65E8A68}"/>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82726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2F767-D4F4-4C40-A201-C702C28645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1DAE8B-3815-4165-B962-E179E0A37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03F05F-3646-40A1-86EB-053C28DE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74C90B3-ED73-45DA-A5D6-2F13E793D27C}"/>
              </a:ext>
            </a:extLst>
          </p:cNvPr>
          <p:cNvSpPr>
            <a:spLocks noGrp="1"/>
          </p:cNvSpPr>
          <p:nvPr>
            <p:ph type="dt" sz="half" idx="10"/>
          </p:nvPr>
        </p:nvSpPr>
        <p:spPr/>
        <p:txBody>
          <a:bodyPr/>
          <a:lstStyle/>
          <a:p>
            <a:fld id="{E8C93E82-B149-4641-9737-DAFD7F2002BA}" type="datetimeFigureOut">
              <a:rPr lang="zh-CN" altLang="en-US" smtClean="0"/>
              <a:t>2018/8/27</a:t>
            </a:fld>
            <a:endParaRPr lang="zh-CN" altLang="en-US"/>
          </a:p>
        </p:txBody>
      </p:sp>
      <p:sp>
        <p:nvSpPr>
          <p:cNvPr id="6" name="页脚占位符 5">
            <a:extLst>
              <a:ext uri="{FF2B5EF4-FFF2-40B4-BE49-F238E27FC236}">
                <a16:creationId xmlns:a16="http://schemas.microsoft.com/office/drawing/2014/main" id="{59B2C8D4-9DCB-46C2-BE88-CD495A5CC9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B7774-06FF-4E60-9572-C3FF9B75A27F}"/>
              </a:ext>
            </a:extLst>
          </p:cNvPr>
          <p:cNvSpPr>
            <a:spLocks noGrp="1"/>
          </p:cNvSpPr>
          <p:nvPr>
            <p:ph type="sldNum" sz="quarter" idx="12"/>
          </p:nvPr>
        </p:nvSpPr>
        <p:spPr/>
        <p:txBody>
          <a:body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413003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6E03C3-0520-4E34-A03A-60B208C36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4A6362-B588-4D30-9006-8789122EB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EFBB40-450D-4302-AA92-84AC117C5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93E82-B149-4641-9737-DAFD7F2002BA}"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D6BFB344-7EBD-4789-AACF-7A6A91D69E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629701-FDD1-4C6B-8DE9-0DE01168A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C4BF0-83AE-4A69-B245-17E175C6BBBC}" type="slidenum">
              <a:rPr lang="zh-CN" altLang="en-US" smtClean="0"/>
              <a:t>‹#›</a:t>
            </a:fld>
            <a:endParaRPr lang="zh-CN" altLang="en-US"/>
          </a:p>
        </p:txBody>
      </p:sp>
    </p:spTree>
    <p:extLst>
      <p:ext uri="{BB962C8B-B14F-4D97-AF65-F5344CB8AC3E}">
        <p14:creationId xmlns:p14="http://schemas.microsoft.com/office/powerpoint/2010/main" val="320783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D9510-E3EE-488F-BFC2-22DF5510C908}"/>
              </a:ext>
            </a:extLst>
          </p:cNvPr>
          <p:cNvSpPr>
            <a:spLocks noGrp="1"/>
          </p:cNvSpPr>
          <p:nvPr>
            <p:ph type="ctrTitle"/>
          </p:nvPr>
        </p:nvSpPr>
        <p:spPr/>
        <p:txBody>
          <a:bodyPr/>
          <a:lstStyle/>
          <a:p>
            <a:r>
              <a:rPr lang="en-US" altLang="zh-CN" dirty="0"/>
              <a:t>Chapter 15</a:t>
            </a:r>
            <a:br>
              <a:rPr lang="en-US" altLang="zh-CN" dirty="0"/>
            </a:br>
            <a:r>
              <a:rPr lang="en-US" altLang="zh-CN" dirty="0"/>
              <a:t>MIPS Specific Issue</a:t>
            </a:r>
            <a:endParaRPr lang="zh-CN" altLang="en-US" dirty="0"/>
          </a:p>
        </p:txBody>
      </p:sp>
      <p:sp>
        <p:nvSpPr>
          <p:cNvPr id="3" name="副标题 2">
            <a:extLst>
              <a:ext uri="{FF2B5EF4-FFF2-40B4-BE49-F238E27FC236}">
                <a16:creationId xmlns:a16="http://schemas.microsoft.com/office/drawing/2014/main" id="{617B576A-D9AF-45F4-9030-461DFAEAFC06}"/>
              </a:ext>
            </a:extLst>
          </p:cNvPr>
          <p:cNvSpPr>
            <a:spLocks noGrp="1"/>
          </p:cNvSpPr>
          <p:nvPr>
            <p:ph type="subTitle" idx="1"/>
          </p:nvPr>
        </p:nvSpPr>
        <p:spPr/>
        <p:txBody>
          <a:bodyPr/>
          <a:lstStyle/>
          <a:p>
            <a:r>
              <a:rPr lang="en-US" altLang="zh-CN" dirty="0"/>
              <a:t>Linux</a:t>
            </a:r>
            <a:r>
              <a:rPr lang="zh-CN" altLang="en-US" dirty="0"/>
              <a:t>内核中关于</a:t>
            </a:r>
            <a:r>
              <a:rPr lang="en-US" altLang="zh-CN" dirty="0"/>
              <a:t>MIPS</a:t>
            </a:r>
            <a:r>
              <a:rPr lang="zh-CN" altLang="en-US" dirty="0"/>
              <a:t>的专门问题</a:t>
            </a:r>
          </a:p>
        </p:txBody>
      </p:sp>
      <p:sp>
        <p:nvSpPr>
          <p:cNvPr id="4" name="副标题 2">
            <a:extLst>
              <a:ext uri="{FF2B5EF4-FFF2-40B4-BE49-F238E27FC236}">
                <a16:creationId xmlns:a16="http://schemas.microsoft.com/office/drawing/2014/main" id="{FED04E91-1E12-4093-8E96-9D733542C7B2}"/>
              </a:ext>
            </a:extLst>
          </p:cNvPr>
          <p:cNvSpPr txBox="1">
            <a:spLocks/>
          </p:cNvSpPr>
          <p:nvPr/>
        </p:nvSpPr>
        <p:spPr>
          <a:xfrm>
            <a:off x="9255967" y="5208457"/>
            <a:ext cx="1412033" cy="527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谭弘泽</a:t>
            </a:r>
            <a:endParaRPr lang="zh-CN" altLang="en-US" dirty="0"/>
          </a:p>
        </p:txBody>
      </p:sp>
    </p:spTree>
    <p:extLst>
      <p:ext uri="{BB962C8B-B14F-4D97-AF65-F5344CB8AC3E}">
        <p14:creationId xmlns:p14="http://schemas.microsoft.com/office/powerpoint/2010/main" val="12512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直接管理高速缓存 第</a:t>
            </a:r>
            <a:r>
              <a:rPr lang="en-US" altLang="zh-CN" dirty="0"/>
              <a:t>1.3</a:t>
            </a:r>
            <a:r>
              <a:rPr lang="zh-CN" altLang="en-US" dirty="0"/>
              <a:t>节</a:t>
            </a:r>
            <a:br>
              <a:rPr lang="en-US" altLang="zh-CN" dirty="0"/>
            </a:br>
            <a:r>
              <a:rPr lang="en-US" altLang="zh-CN" dirty="0"/>
              <a:t>——</a:t>
            </a:r>
            <a:r>
              <a:rPr lang="zh-CN" altLang="en-US" dirty="0"/>
              <a:t>高速缓存</a:t>
            </a:r>
            <a:r>
              <a:rPr lang="en-US" altLang="zh-CN" dirty="0"/>
              <a:t>/</a:t>
            </a:r>
            <a:r>
              <a:rPr lang="zh-CN" altLang="en-US" dirty="0"/>
              <a:t>存储器映射问题</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normAutofit fontScale="92500" lnSpcReduction="10000"/>
          </a:bodyPr>
          <a:lstStyle/>
          <a:p>
            <a:r>
              <a:rPr lang="zh-CN" altLang="en-US" dirty="0"/>
              <a:t>虚拟高速缓存好像是一次奇妙的免费搭车，但是</a:t>
            </a:r>
            <a:endParaRPr lang="en-US" altLang="zh-CN" dirty="0"/>
          </a:p>
          <a:p>
            <a:pPr lvl="1"/>
            <a:r>
              <a:rPr lang="zh-CN" altLang="en-US" dirty="0"/>
              <a:t>一旦存储器映射有变化</a:t>
            </a:r>
            <a:endParaRPr lang="en-US" altLang="zh-CN" dirty="0"/>
          </a:p>
          <a:p>
            <a:pPr lvl="2"/>
            <a:r>
              <a:rPr lang="zh-CN" altLang="en-US" dirty="0"/>
              <a:t>简单的虚拟高速缓存就必须清空</a:t>
            </a:r>
            <a:endParaRPr lang="en-US" altLang="zh-CN" dirty="0"/>
          </a:p>
          <a:p>
            <a:pPr lvl="2"/>
            <a:r>
              <a:rPr lang="zh-CN" altLang="en-US" dirty="0"/>
              <a:t>除非高速缓存很小，否则这种代价难以忍受</a:t>
            </a:r>
            <a:endParaRPr lang="en-US" altLang="zh-CN" dirty="0"/>
          </a:p>
          <a:p>
            <a:pPr lvl="1"/>
            <a:r>
              <a:rPr lang="zh-CN" altLang="en-US" dirty="0"/>
              <a:t>如果用</a:t>
            </a:r>
            <a:r>
              <a:rPr lang="en-US" altLang="zh-CN" dirty="0"/>
              <a:t>ASID</a:t>
            </a:r>
            <a:r>
              <a:rPr lang="zh-CN" altLang="en-US" dirty="0"/>
              <a:t>拓展虚拟地址，就可以区分不同进程的地址转换</a:t>
            </a:r>
            <a:endParaRPr lang="en-US" altLang="zh-CN" dirty="0"/>
          </a:p>
          <a:p>
            <a:pPr lvl="1"/>
            <a:r>
              <a:rPr lang="zh-CN" altLang="en-US" dirty="0"/>
              <a:t>给操作系统程序员带来了困难</a:t>
            </a:r>
            <a:endParaRPr lang="en-US" altLang="zh-CN" dirty="0"/>
          </a:p>
          <a:p>
            <a:r>
              <a:rPr lang="zh-CN" altLang="en-US" dirty="0"/>
              <a:t>为了让</a:t>
            </a:r>
            <a:r>
              <a:rPr lang="en-US" altLang="zh-CN" dirty="0"/>
              <a:t>Linux</a:t>
            </a:r>
            <a:r>
              <a:rPr lang="zh-CN" altLang="en-US" dirty="0"/>
              <a:t>能够成功运行虚拟高速缓存的系统而进行了大胆尝试</a:t>
            </a:r>
            <a:endParaRPr lang="en-US" altLang="zh-CN" dirty="0"/>
          </a:p>
          <a:p>
            <a:pPr lvl="1"/>
            <a:r>
              <a:rPr lang="zh-CN" altLang="en-US" dirty="0"/>
              <a:t>作为向高速缓存有问题的体系结构进行移植的工作的一部分</a:t>
            </a:r>
            <a:endParaRPr lang="en-US" altLang="zh-CN" dirty="0"/>
          </a:p>
          <a:p>
            <a:pPr lvl="1"/>
            <a:r>
              <a:rPr lang="zh-CN" altLang="en-US" dirty="0"/>
              <a:t>内核提供了一系列的规则和函数调用</a:t>
            </a:r>
            <a:endParaRPr lang="en-US" altLang="zh-CN" dirty="0"/>
          </a:p>
          <a:p>
            <a:pPr lvl="2"/>
            <a:r>
              <a:rPr lang="zh-CN" altLang="en-US" dirty="0"/>
              <a:t>以</a:t>
            </a:r>
            <a:r>
              <a:rPr lang="en-US" altLang="zh-CN" dirty="0" err="1"/>
              <a:t>flush_cache_xx</a:t>
            </a:r>
            <a:r>
              <a:rPr lang="en-US" altLang="zh-CN" dirty="0"/>
              <a:t>()</a:t>
            </a:r>
            <a:r>
              <a:rPr lang="zh-CN" altLang="en-US" dirty="0"/>
              <a:t>打头</a:t>
            </a:r>
            <a:endParaRPr lang="en-US" altLang="zh-CN" dirty="0"/>
          </a:p>
          <a:p>
            <a:pPr lvl="2"/>
            <a:r>
              <a:rPr lang="zh-CN" altLang="en-US" dirty="0"/>
              <a:t>在内核文档</a:t>
            </a:r>
            <a:r>
              <a:rPr lang="en-US" altLang="zh-CN" dirty="0"/>
              <a:t>Documentation/cachetlb.txt</a:t>
            </a:r>
          </a:p>
          <a:p>
            <a:r>
              <a:rPr lang="zh-CN" altLang="en-US" dirty="0"/>
              <a:t>物理标签虚拟索引的</a:t>
            </a:r>
            <a:r>
              <a:rPr lang="en-US" altLang="zh-CN" dirty="0"/>
              <a:t>L1 cache</a:t>
            </a:r>
            <a:r>
              <a:rPr lang="zh-CN" altLang="en-US" dirty="0"/>
              <a:t>在</a:t>
            </a:r>
            <a:r>
              <a:rPr lang="en-US" altLang="zh-CN" dirty="0"/>
              <a:t>MIPS CPU</a:t>
            </a:r>
            <a:r>
              <a:rPr lang="zh-CN" altLang="en-US" dirty="0"/>
              <a:t>中很常见，可能有别的问题</a:t>
            </a:r>
            <a:endParaRPr lang="en-US" altLang="zh-CN" dirty="0"/>
          </a:p>
          <a:p>
            <a:pPr lvl="1"/>
            <a:endParaRPr lang="en-US" altLang="zh-CN" dirty="0"/>
          </a:p>
        </p:txBody>
      </p:sp>
    </p:spTree>
    <p:extLst>
      <p:ext uri="{BB962C8B-B14F-4D97-AF65-F5344CB8AC3E}">
        <p14:creationId xmlns:p14="http://schemas.microsoft.com/office/powerpoint/2010/main" val="272949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直接管理高速缓存 第</a:t>
            </a:r>
            <a:r>
              <a:rPr lang="en-US" altLang="zh-CN" dirty="0"/>
              <a:t>1.4</a:t>
            </a:r>
            <a:r>
              <a:rPr lang="zh-CN" altLang="en-US" dirty="0"/>
              <a:t>节</a:t>
            </a:r>
            <a:br>
              <a:rPr lang="en-US" altLang="zh-CN" dirty="0"/>
            </a:br>
            <a:r>
              <a:rPr lang="en-US" altLang="zh-CN" dirty="0"/>
              <a:t>——</a:t>
            </a:r>
            <a:r>
              <a:rPr lang="zh-CN" altLang="en-US" dirty="0"/>
              <a:t>高速缓存重影</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normAutofit fontScale="92500" lnSpcReduction="10000"/>
          </a:bodyPr>
          <a:lstStyle/>
          <a:p>
            <a:r>
              <a:rPr lang="en-US" altLang="zh-CN" dirty="0"/>
              <a:t>MIPS CPU</a:t>
            </a:r>
            <a:r>
              <a:rPr lang="zh-CN" altLang="en-US" dirty="0"/>
              <a:t>的作者第一批认识到可以把高速缓存采用虚拟地址索引的好处与采用物理地址作为标签的好处结合到一起的</a:t>
            </a:r>
            <a:endParaRPr lang="en-US" altLang="zh-CN" dirty="0"/>
          </a:p>
          <a:p>
            <a:r>
              <a:rPr lang="zh-CN" altLang="en-US" dirty="0"/>
              <a:t>但是可能会导致高速缓存重影，关于重影详见第</a:t>
            </a:r>
            <a:r>
              <a:rPr lang="en-US" altLang="zh-CN" dirty="0"/>
              <a:t>4</a:t>
            </a:r>
            <a:r>
              <a:rPr lang="zh-CN" altLang="en-US" dirty="0"/>
              <a:t>章第</a:t>
            </a:r>
            <a:r>
              <a:rPr lang="en-US" altLang="zh-CN" dirty="0"/>
              <a:t>12</a:t>
            </a:r>
            <a:r>
              <a:rPr lang="zh-CN" altLang="en-US" dirty="0"/>
              <a:t>节</a:t>
            </a:r>
            <a:endParaRPr lang="en-US" altLang="zh-CN" dirty="0"/>
          </a:p>
          <a:p>
            <a:r>
              <a:rPr lang="zh-CN" altLang="en-US" dirty="0"/>
              <a:t>属于硬件缺陷，但是这些设备的吸引力很强</a:t>
            </a:r>
            <a:endParaRPr lang="en-US" altLang="zh-CN" dirty="0"/>
          </a:p>
          <a:p>
            <a:r>
              <a:rPr lang="zh-CN" altLang="en-US" dirty="0"/>
              <a:t>有两种处理高速缓存重影的方法</a:t>
            </a:r>
            <a:endParaRPr lang="en-US" altLang="zh-CN" dirty="0"/>
          </a:p>
          <a:p>
            <a:pPr lvl="1"/>
            <a:r>
              <a:rPr lang="zh-CN" altLang="en-US" dirty="0"/>
              <a:t>第一种是试图保证某个页共享时</a:t>
            </a:r>
            <a:endParaRPr lang="en-US" altLang="zh-CN" dirty="0"/>
          </a:p>
          <a:p>
            <a:pPr lvl="2"/>
            <a:r>
              <a:rPr lang="zh-CN" altLang="en-US" dirty="0"/>
              <a:t>引用该页的虚拟地址都具有相同的页色</a:t>
            </a:r>
            <a:endParaRPr lang="en-US" altLang="zh-CN" dirty="0"/>
          </a:p>
          <a:p>
            <a:pPr lvl="2"/>
            <a:r>
              <a:rPr lang="zh-CN" altLang="en-US" dirty="0"/>
              <a:t>但是与</a:t>
            </a:r>
            <a:r>
              <a:rPr lang="en-US" altLang="zh-CN" dirty="0"/>
              <a:t>BSD</a:t>
            </a:r>
            <a:r>
              <a:rPr lang="zh-CN" altLang="en-US" dirty="0"/>
              <a:t>系统不同，</a:t>
            </a:r>
            <a:r>
              <a:rPr lang="en-US" altLang="zh-CN" dirty="0"/>
              <a:t>Linux</a:t>
            </a:r>
            <a:r>
              <a:rPr lang="zh-CN" altLang="en-US" dirty="0"/>
              <a:t>提供的一些特性使得保证正确的页色变得不可能</a:t>
            </a:r>
            <a:endParaRPr lang="en-US" altLang="zh-CN" dirty="0"/>
          </a:p>
          <a:p>
            <a:pPr lvl="3"/>
            <a:r>
              <a:rPr lang="zh-CN" altLang="en-US" dirty="0"/>
              <a:t>同一页既有用户空间映射又有内核空间映射的情形</a:t>
            </a:r>
            <a:endParaRPr lang="en-US" altLang="zh-CN" dirty="0"/>
          </a:p>
          <a:p>
            <a:pPr lvl="1"/>
            <a:r>
              <a:rPr lang="zh-CN" altLang="en-US" dirty="0"/>
              <a:t>第二种是清理掉任何老的重影映射</a:t>
            </a:r>
            <a:endParaRPr lang="en-US" altLang="zh-CN" dirty="0"/>
          </a:p>
          <a:p>
            <a:pPr lvl="2"/>
            <a:r>
              <a:rPr lang="en-US" altLang="zh-CN" dirty="0"/>
              <a:t>MIPS</a:t>
            </a:r>
            <a:r>
              <a:rPr lang="zh-CN" altLang="en-US" dirty="0"/>
              <a:t>移植需要有特殊的代码检测这种情形</a:t>
            </a:r>
            <a:endParaRPr lang="en-US" altLang="zh-CN" dirty="0"/>
          </a:p>
          <a:p>
            <a:pPr lvl="2"/>
            <a:r>
              <a:rPr lang="zh-CN" altLang="en-US" dirty="0"/>
              <a:t>高速缓存</a:t>
            </a:r>
            <a:r>
              <a:rPr lang="en-US" altLang="zh-CN" dirty="0"/>
              <a:t>/TLB</a:t>
            </a:r>
            <a:r>
              <a:rPr lang="zh-CN" altLang="en-US"/>
              <a:t>文档做了一个尝试，提供了一些注意事项</a:t>
            </a:r>
            <a:endParaRPr lang="en-US" altLang="zh-CN" dirty="0"/>
          </a:p>
          <a:p>
            <a:endParaRPr lang="zh-CN" altLang="en-US" dirty="0"/>
          </a:p>
        </p:txBody>
      </p:sp>
    </p:spTree>
    <p:extLst>
      <p:ext uri="{BB962C8B-B14F-4D97-AF65-F5344CB8AC3E}">
        <p14:creationId xmlns:p14="http://schemas.microsoft.com/office/powerpoint/2010/main" val="321618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2E120-1DA6-4827-93C2-5AF779F9664D}"/>
              </a:ext>
            </a:extLst>
          </p:cNvPr>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CP0</a:t>
            </a:r>
            <a:r>
              <a:rPr lang="zh-CN" altLang="en-US" dirty="0"/>
              <a:t>流水线遇险</a:t>
            </a:r>
          </a:p>
        </p:txBody>
      </p:sp>
      <p:sp>
        <p:nvSpPr>
          <p:cNvPr id="3" name="内容占位符 2">
            <a:extLst>
              <a:ext uri="{FF2B5EF4-FFF2-40B4-BE49-F238E27FC236}">
                <a16:creationId xmlns:a16="http://schemas.microsoft.com/office/drawing/2014/main" id="{8D024FB2-8123-4EC4-9B91-9E50D3F3150D}"/>
              </a:ext>
            </a:extLst>
          </p:cNvPr>
          <p:cNvSpPr>
            <a:spLocks noGrp="1"/>
          </p:cNvSpPr>
          <p:nvPr>
            <p:ph idx="1"/>
          </p:nvPr>
        </p:nvSpPr>
        <p:spPr/>
        <p:txBody>
          <a:bodyPr>
            <a:normAutofit lnSpcReduction="10000"/>
          </a:bodyPr>
          <a:lstStyle/>
          <a:p>
            <a:r>
              <a:rPr lang="zh-CN" altLang="en-US" dirty="0"/>
              <a:t>依赖于某些</a:t>
            </a:r>
            <a:r>
              <a:rPr lang="en-US" altLang="zh-CN" dirty="0"/>
              <a:t>CP0</a:t>
            </a:r>
            <a:r>
              <a:rPr lang="zh-CN" altLang="en-US" dirty="0"/>
              <a:t>寄存器值的</a:t>
            </a:r>
            <a:r>
              <a:rPr lang="en-US" altLang="zh-CN" dirty="0"/>
              <a:t>CP0</a:t>
            </a:r>
            <a:r>
              <a:rPr lang="zh-CN" altLang="en-US" dirty="0"/>
              <a:t>操作需要仔细处理</a:t>
            </a:r>
            <a:endParaRPr lang="en-US" altLang="zh-CN" dirty="0"/>
          </a:p>
          <a:p>
            <a:r>
              <a:rPr lang="zh-CN" altLang="en-US" dirty="0"/>
              <a:t>流水线对于这些操作系统专用的操作不总是隐藏的</a:t>
            </a:r>
            <a:endParaRPr lang="en-US" altLang="zh-CN" dirty="0"/>
          </a:p>
          <a:p>
            <a:r>
              <a:rPr lang="zh-CN" altLang="en-US" dirty="0"/>
              <a:t>当然操作系统是所有</a:t>
            </a:r>
            <a:r>
              <a:rPr lang="en-US" altLang="zh-CN" dirty="0"/>
              <a:t>CP0</a:t>
            </a:r>
            <a:r>
              <a:rPr lang="zh-CN" altLang="en-US" dirty="0"/>
              <a:t>操作发生的地方</a:t>
            </a:r>
            <a:endParaRPr lang="en-US" altLang="zh-CN" dirty="0"/>
          </a:p>
          <a:p>
            <a:r>
              <a:rPr lang="zh-CN" altLang="en-US" dirty="0"/>
              <a:t>在一个现代的</a:t>
            </a:r>
            <a:r>
              <a:rPr lang="en-US" altLang="zh-CN" dirty="0"/>
              <a:t>MIPS CPU</a:t>
            </a:r>
            <a:r>
              <a:rPr lang="zh-CN" altLang="en-US" dirty="0"/>
              <a:t>上</a:t>
            </a:r>
            <a:endParaRPr lang="en-US" altLang="zh-CN" dirty="0"/>
          </a:p>
          <a:p>
            <a:pPr lvl="1"/>
            <a:r>
              <a:rPr lang="zh-CN" altLang="en-US" dirty="0"/>
              <a:t>可以用遇险防护指令</a:t>
            </a:r>
            <a:r>
              <a:rPr lang="en-US" altLang="zh-CN" dirty="0"/>
              <a:t>(</a:t>
            </a:r>
            <a:r>
              <a:rPr lang="en-US" altLang="zh-CN" dirty="0" err="1"/>
              <a:t>eret</a:t>
            </a:r>
            <a:r>
              <a:rPr lang="zh-CN" altLang="en-US" dirty="0"/>
              <a:t>、</a:t>
            </a:r>
            <a:r>
              <a:rPr lang="en-US" altLang="zh-CN" dirty="0" err="1"/>
              <a:t>jalr.hb</a:t>
            </a:r>
            <a:r>
              <a:rPr lang="zh-CN" altLang="en-US" dirty="0"/>
              <a:t>、</a:t>
            </a:r>
            <a:r>
              <a:rPr lang="en-US" altLang="zh-CN" dirty="0" err="1"/>
              <a:t>jr.hb</a:t>
            </a:r>
            <a:r>
              <a:rPr lang="en-US" altLang="zh-CN" dirty="0"/>
              <a:t>)</a:t>
            </a:r>
          </a:p>
          <a:p>
            <a:r>
              <a:rPr lang="zh-CN" altLang="en-US" dirty="0"/>
              <a:t>在老一点的</a:t>
            </a:r>
            <a:r>
              <a:rPr lang="en-US" altLang="zh-CN" dirty="0"/>
              <a:t>CPU</a:t>
            </a:r>
            <a:r>
              <a:rPr lang="zh-CN" altLang="en-US" dirty="0"/>
              <a:t>上</a:t>
            </a:r>
            <a:endParaRPr lang="en-US" altLang="zh-CN" dirty="0"/>
          </a:p>
          <a:p>
            <a:pPr lvl="1"/>
            <a:r>
              <a:rPr lang="zh-CN" altLang="en-US" dirty="0"/>
              <a:t>只有异常入口和</a:t>
            </a:r>
            <a:r>
              <a:rPr lang="en-US" altLang="zh-CN" dirty="0" err="1"/>
              <a:t>eret</a:t>
            </a:r>
            <a:r>
              <a:rPr lang="zh-CN" altLang="en-US" dirty="0"/>
              <a:t>指令能够保证提供</a:t>
            </a:r>
            <a:r>
              <a:rPr lang="en-US" altLang="zh-CN" dirty="0"/>
              <a:t>CP0</a:t>
            </a:r>
            <a:r>
              <a:rPr lang="zh-CN" altLang="en-US" dirty="0"/>
              <a:t>遇险防护</a:t>
            </a:r>
            <a:endParaRPr lang="en-US" altLang="zh-CN" dirty="0"/>
          </a:p>
          <a:p>
            <a:pPr lvl="1"/>
            <a:r>
              <a:rPr lang="zh-CN" altLang="en-US" dirty="0"/>
              <a:t>当写一段依赖于</a:t>
            </a:r>
            <a:r>
              <a:rPr lang="en-US" altLang="zh-CN" dirty="0"/>
              <a:t>CP0</a:t>
            </a:r>
            <a:r>
              <a:rPr lang="zh-CN" altLang="en-US" dirty="0"/>
              <a:t>指令的正确完成的代码时</a:t>
            </a:r>
            <a:endParaRPr lang="en-US" altLang="zh-CN" dirty="0"/>
          </a:p>
          <a:p>
            <a:pPr lvl="2"/>
            <a:r>
              <a:rPr lang="zh-CN" altLang="en-US" dirty="0"/>
              <a:t>可能需要加上计算出来的一定数量的空操作指令</a:t>
            </a:r>
            <a:r>
              <a:rPr lang="en-US" altLang="zh-CN" dirty="0"/>
              <a:t>(</a:t>
            </a:r>
            <a:r>
              <a:rPr lang="en-US" altLang="zh-CN" dirty="0" err="1"/>
              <a:t>ssop</a:t>
            </a:r>
            <a:r>
              <a:rPr lang="zh-CN" altLang="en-US" dirty="0"/>
              <a:t>或者</a:t>
            </a:r>
            <a:r>
              <a:rPr lang="en-US" altLang="zh-CN" dirty="0" err="1"/>
              <a:t>nop</a:t>
            </a:r>
            <a:r>
              <a:rPr lang="zh-CN" altLang="en-US" dirty="0"/>
              <a:t>，根据情况</a:t>
            </a:r>
            <a:r>
              <a:rPr lang="en-US" altLang="zh-CN" dirty="0"/>
              <a:t>)</a:t>
            </a:r>
          </a:p>
          <a:p>
            <a:pPr lvl="2"/>
            <a:r>
              <a:rPr lang="zh-CN" altLang="en-US" dirty="0"/>
              <a:t>老些的</a:t>
            </a:r>
            <a:r>
              <a:rPr lang="en-US" altLang="zh-CN" dirty="0"/>
              <a:t>CPU</a:t>
            </a:r>
            <a:r>
              <a:rPr lang="zh-CN" altLang="en-US" dirty="0"/>
              <a:t>手册应当描述任意遇险的最大持续时间</a:t>
            </a:r>
          </a:p>
        </p:txBody>
      </p:sp>
    </p:spTree>
    <p:extLst>
      <p:ext uri="{BB962C8B-B14F-4D97-AF65-F5344CB8AC3E}">
        <p14:creationId xmlns:p14="http://schemas.microsoft.com/office/powerpoint/2010/main" val="407481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1AC221-A81C-47EF-94ED-DBF741333D2E}"/>
              </a:ext>
            </a:extLst>
          </p:cNvPr>
          <p:cNvSpPr>
            <a:spLocks noGrp="1"/>
          </p:cNvSpPr>
          <p:nvPr>
            <p:ph idx="1"/>
          </p:nvPr>
        </p:nvSpPr>
        <p:spPr/>
        <p:txBody>
          <a:bodyPr>
            <a:normAutofit lnSpcReduction="10000"/>
          </a:bodyPr>
          <a:lstStyle/>
          <a:p>
            <a:r>
              <a:rPr lang="en-US" altLang="zh-CN" dirty="0"/>
              <a:t>1990</a:t>
            </a:r>
            <a:r>
              <a:rPr lang="zh-CN" altLang="en-US" dirty="0"/>
              <a:t>年代，</a:t>
            </a:r>
            <a:r>
              <a:rPr lang="en-US" altLang="zh-CN" dirty="0"/>
              <a:t>MIPS CPU</a:t>
            </a:r>
            <a:r>
              <a:rPr lang="zh-CN" altLang="en-US" dirty="0"/>
              <a:t>被</a:t>
            </a:r>
            <a:r>
              <a:rPr lang="en-US" altLang="zh-CN" dirty="0"/>
              <a:t>SGI</a:t>
            </a:r>
            <a:r>
              <a:rPr lang="zh-CN" altLang="en-US" dirty="0"/>
              <a:t>和其他公司用来建造高速缓存一致性的多处理器系统</a:t>
            </a:r>
            <a:endParaRPr lang="en-US" altLang="zh-CN" dirty="0"/>
          </a:p>
          <a:p>
            <a:r>
              <a:rPr lang="en-US" altLang="zh-CN" dirty="0"/>
              <a:t>MIPS R4000</a:t>
            </a:r>
            <a:r>
              <a:rPr lang="zh-CN" altLang="en-US" dirty="0"/>
              <a:t>是第一个一开始就针对这类系统设计的微处理器</a:t>
            </a:r>
            <a:endParaRPr lang="en-US" altLang="zh-CN" dirty="0"/>
          </a:p>
          <a:p>
            <a:pPr lvl="1"/>
            <a:r>
              <a:rPr lang="en-US" altLang="zh-CN" dirty="0"/>
              <a:t>SGI</a:t>
            </a:r>
            <a:r>
              <a:rPr lang="zh-CN" altLang="en-US" dirty="0"/>
              <a:t>的大型</a:t>
            </a:r>
            <a:r>
              <a:rPr lang="en-US" altLang="zh-CN" dirty="0"/>
              <a:t>MIPS</a:t>
            </a:r>
            <a:r>
              <a:rPr lang="zh-CN" altLang="en-US" dirty="0"/>
              <a:t>多处理器服务器</a:t>
            </a:r>
            <a:r>
              <a:rPr lang="en-US" altLang="zh-CN" dirty="0"/>
              <a:t>/</a:t>
            </a:r>
            <a:r>
              <a:rPr lang="zh-CN" altLang="en-US" dirty="0"/>
              <a:t>超级计算机都是极为成功的产品</a:t>
            </a:r>
            <a:endParaRPr lang="en-US" altLang="zh-CN" dirty="0"/>
          </a:p>
          <a:p>
            <a:r>
              <a:rPr lang="zh-CN" altLang="en-US" dirty="0"/>
              <a:t>这些技术很少是专门针对</a:t>
            </a:r>
            <a:r>
              <a:rPr lang="en-US" altLang="zh-CN" dirty="0"/>
              <a:t>MIPS</a:t>
            </a:r>
            <a:r>
              <a:rPr lang="zh-CN" altLang="en-US" dirty="0"/>
              <a:t>的</a:t>
            </a:r>
            <a:endParaRPr lang="en-US" altLang="zh-CN" dirty="0"/>
          </a:p>
          <a:p>
            <a:r>
              <a:rPr lang="zh-CN" altLang="en-US" dirty="0"/>
              <a:t>这里描述的多处理器系统是一种“</a:t>
            </a:r>
            <a:r>
              <a:rPr lang="en-US" altLang="zh-CN" dirty="0"/>
              <a:t>SMP</a:t>
            </a:r>
            <a:r>
              <a:rPr lang="zh-CN" altLang="en-US" dirty="0"/>
              <a:t>”系统</a:t>
            </a:r>
            <a:endParaRPr lang="en-US" altLang="zh-CN" dirty="0"/>
          </a:p>
          <a:p>
            <a:pPr lvl="1"/>
            <a:r>
              <a:rPr lang="zh-CN" altLang="en-US" dirty="0"/>
              <a:t>所有的</a:t>
            </a:r>
            <a:r>
              <a:rPr lang="en-US" altLang="zh-CN" dirty="0"/>
              <a:t>CPU</a:t>
            </a:r>
            <a:r>
              <a:rPr lang="zh-CN" altLang="en-US" dirty="0"/>
              <a:t>都共享同一处理器</a:t>
            </a:r>
            <a:endParaRPr lang="en-US" altLang="zh-CN" dirty="0"/>
          </a:p>
          <a:p>
            <a:pPr lvl="1"/>
            <a:r>
              <a:rPr lang="zh-CN" altLang="en-US" dirty="0"/>
              <a:t>至少对于主要的读写存储器共享同一地址空间</a:t>
            </a:r>
            <a:endParaRPr lang="en-US" altLang="zh-CN" dirty="0"/>
          </a:p>
          <a:p>
            <a:pPr lvl="1"/>
            <a:r>
              <a:rPr lang="zh-CN" altLang="en-US" dirty="0"/>
              <a:t>即是一个“</a:t>
            </a:r>
            <a:r>
              <a:rPr lang="en-US" altLang="zh-CN" dirty="0"/>
              <a:t>SMP</a:t>
            </a:r>
            <a:r>
              <a:rPr lang="zh-CN" altLang="en-US" dirty="0"/>
              <a:t>”系统（对称多处理器系统）</a:t>
            </a:r>
            <a:endParaRPr lang="en-US" altLang="zh-CN" dirty="0"/>
          </a:p>
          <a:p>
            <a:pPr lvl="1"/>
            <a:endParaRPr lang="en-US" altLang="zh-CN" dirty="0"/>
          </a:p>
          <a:p>
            <a:pPr lvl="1"/>
            <a:r>
              <a:rPr lang="zh-CN" altLang="en-US" dirty="0"/>
              <a:t>例如神威太湖之光就不是</a:t>
            </a:r>
            <a:r>
              <a:rPr lang="en-US" altLang="zh-CN" dirty="0"/>
              <a:t>SMP</a:t>
            </a:r>
            <a:r>
              <a:rPr lang="zh-CN" altLang="en-US" dirty="0"/>
              <a:t>系统</a:t>
            </a:r>
            <a:endParaRPr lang="en-US" altLang="zh-CN" dirty="0"/>
          </a:p>
          <a:p>
            <a:endParaRPr lang="zh-CN" altLang="en-US" dirty="0"/>
          </a:p>
        </p:txBody>
      </p:sp>
      <p:sp>
        <p:nvSpPr>
          <p:cNvPr id="2" name="标题 1">
            <a:extLst>
              <a:ext uri="{FF2B5EF4-FFF2-40B4-BE49-F238E27FC236}">
                <a16:creationId xmlns:a16="http://schemas.microsoft.com/office/drawing/2014/main" id="{6D0D2B64-08E1-4DC3-B701-98445023F3C3}"/>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grpSp>
        <p:nvGrpSpPr>
          <p:cNvPr id="20" name="组合 19">
            <a:extLst>
              <a:ext uri="{FF2B5EF4-FFF2-40B4-BE49-F238E27FC236}">
                <a16:creationId xmlns:a16="http://schemas.microsoft.com/office/drawing/2014/main" id="{6B6F0E8F-E79D-429D-8D48-D2B620150DA3}"/>
              </a:ext>
            </a:extLst>
          </p:cNvPr>
          <p:cNvGrpSpPr/>
          <p:nvPr/>
        </p:nvGrpSpPr>
        <p:grpSpPr>
          <a:xfrm>
            <a:off x="7947494" y="3866357"/>
            <a:ext cx="2159543" cy="1260120"/>
            <a:chOff x="7947494" y="3866357"/>
            <a:chExt cx="2159543" cy="1260120"/>
          </a:xfrm>
        </p:grpSpPr>
        <p:sp>
          <p:nvSpPr>
            <p:cNvPr id="10" name="矩形 9">
              <a:extLst>
                <a:ext uri="{FF2B5EF4-FFF2-40B4-BE49-F238E27FC236}">
                  <a16:creationId xmlns:a16="http://schemas.microsoft.com/office/drawing/2014/main" id="{DEE2DE6B-7F20-4B61-979B-F202D25E98F7}"/>
                </a:ext>
              </a:extLst>
            </p:cNvPr>
            <p:cNvSpPr/>
            <p:nvPr/>
          </p:nvSpPr>
          <p:spPr>
            <a:xfrm>
              <a:off x="7947494" y="3866357"/>
              <a:ext cx="2159543" cy="126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Chip0</a:t>
              </a:r>
              <a:endParaRPr lang="zh-CN" altLang="en-US" dirty="0"/>
            </a:p>
          </p:txBody>
        </p:sp>
        <p:sp>
          <p:nvSpPr>
            <p:cNvPr id="9" name="矩形 8">
              <a:extLst>
                <a:ext uri="{FF2B5EF4-FFF2-40B4-BE49-F238E27FC236}">
                  <a16:creationId xmlns:a16="http://schemas.microsoft.com/office/drawing/2014/main" id="{2B80951F-5878-432B-976F-FBD25BEC0AE5}"/>
                </a:ext>
              </a:extLst>
            </p:cNvPr>
            <p:cNvSpPr/>
            <p:nvPr/>
          </p:nvSpPr>
          <p:spPr>
            <a:xfrm>
              <a:off x="8112867" y="4001295"/>
              <a:ext cx="1322963" cy="33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core 0</a:t>
              </a:r>
              <a:endParaRPr lang="zh-CN" altLang="en-US" dirty="0"/>
            </a:p>
          </p:txBody>
        </p:sp>
        <p:sp>
          <p:nvSpPr>
            <p:cNvPr id="11" name="矩形 10">
              <a:extLst>
                <a:ext uri="{FF2B5EF4-FFF2-40B4-BE49-F238E27FC236}">
                  <a16:creationId xmlns:a16="http://schemas.microsoft.com/office/drawing/2014/main" id="{4671A430-4393-490D-9584-E595D51808C8}"/>
                </a:ext>
              </a:extLst>
            </p:cNvPr>
            <p:cNvSpPr/>
            <p:nvPr/>
          </p:nvSpPr>
          <p:spPr>
            <a:xfrm>
              <a:off x="8112866" y="4695159"/>
              <a:ext cx="1322963" cy="33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core 1</a:t>
              </a:r>
              <a:endParaRPr lang="zh-CN" altLang="en-US" dirty="0"/>
            </a:p>
          </p:txBody>
        </p:sp>
        <p:sp>
          <p:nvSpPr>
            <p:cNvPr id="12" name="矩形 11">
              <a:extLst>
                <a:ext uri="{FF2B5EF4-FFF2-40B4-BE49-F238E27FC236}">
                  <a16:creationId xmlns:a16="http://schemas.microsoft.com/office/drawing/2014/main" id="{256BC4AA-B570-4D19-B86A-DB855C12E50A}"/>
                </a:ext>
              </a:extLst>
            </p:cNvPr>
            <p:cNvSpPr/>
            <p:nvPr/>
          </p:nvSpPr>
          <p:spPr>
            <a:xfrm>
              <a:off x="9632002" y="4001293"/>
              <a:ext cx="329121" cy="103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L2</a:t>
              </a:r>
              <a:endParaRPr lang="zh-CN" altLang="en-US" dirty="0"/>
            </a:p>
          </p:txBody>
        </p:sp>
      </p:grpSp>
      <p:sp>
        <p:nvSpPr>
          <p:cNvPr id="14" name="矩形 13">
            <a:extLst>
              <a:ext uri="{FF2B5EF4-FFF2-40B4-BE49-F238E27FC236}">
                <a16:creationId xmlns:a16="http://schemas.microsoft.com/office/drawing/2014/main" id="{C14C483F-8563-403D-A8D8-7AB7A7E1F76F}"/>
              </a:ext>
            </a:extLst>
          </p:cNvPr>
          <p:cNvSpPr/>
          <p:nvPr/>
        </p:nvSpPr>
        <p:spPr>
          <a:xfrm>
            <a:off x="10303209" y="3866357"/>
            <a:ext cx="329121" cy="270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a:t>
            </a:r>
            <a:endParaRPr lang="zh-CN" altLang="en-US" dirty="0"/>
          </a:p>
        </p:txBody>
      </p:sp>
      <p:grpSp>
        <p:nvGrpSpPr>
          <p:cNvPr id="19" name="组合 18">
            <a:extLst>
              <a:ext uri="{FF2B5EF4-FFF2-40B4-BE49-F238E27FC236}">
                <a16:creationId xmlns:a16="http://schemas.microsoft.com/office/drawing/2014/main" id="{72AF25D6-D95A-49ED-AF33-005E9E6D46F9}"/>
              </a:ext>
            </a:extLst>
          </p:cNvPr>
          <p:cNvGrpSpPr/>
          <p:nvPr/>
        </p:nvGrpSpPr>
        <p:grpSpPr>
          <a:xfrm>
            <a:off x="7947494" y="5310813"/>
            <a:ext cx="2159543" cy="1260120"/>
            <a:chOff x="7947494" y="5310813"/>
            <a:chExt cx="2159543" cy="1260120"/>
          </a:xfrm>
        </p:grpSpPr>
        <p:sp>
          <p:nvSpPr>
            <p:cNvPr id="15" name="矩形 14">
              <a:extLst>
                <a:ext uri="{FF2B5EF4-FFF2-40B4-BE49-F238E27FC236}">
                  <a16:creationId xmlns:a16="http://schemas.microsoft.com/office/drawing/2014/main" id="{47FD317D-BB44-4BEF-92EF-5E22497E18C7}"/>
                </a:ext>
              </a:extLst>
            </p:cNvPr>
            <p:cNvSpPr/>
            <p:nvPr/>
          </p:nvSpPr>
          <p:spPr>
            <a:xfrm>
              <a:off x="7947494" y="5310813"/>
              <a:ext cx="2159543" cy="126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Chip0</a:t>
              </a:r>
              <a:endParaRPr lang="zh-CN" altLang="en-US" dirty="0"/>
            </a:p>
          </p:txBody>
        </p:sp>
        <p:sp>
          <p:nvSpPr>
            <p:cNvPr id="16" name="矩形 15">
              <a:extLst>
                <a:ext uri="{FF2B5EF4-FFF2-40B4-BE49-F238E27FC236}">
                  <a16:creationId xmlns:a16="http://schemas.microsoft.com/office/drawing/2014/main" id="{85BFA4A2-042A-4ED1-90BB-36549025628F}"/>
                </a:ext>
              </a:extLst>
            </p:cNvPr>
            <p:cNvSpPr/>
            <p:nvPr/>
          </p:nvSpPr>
          <p:spPr>
            <a:xfrm>
              <a:off x="8112867" y="5445751"/>
              <a:ext cx="1322963" cy="33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core 0</a:t>
              </a:r>
              <a:endParaRPr lang="zh-CN" altLang="en-US" dirty="0"/>
            </a:p>
          </p:txBody>
        </p:sp>
        <p:sp>
          <p:nvSpPr>
            <p:cNvPr id="17" name="矩形 16">
              <a:extLst>
                <a:ext uri="{FF2B5EF4-FFF2-40B4-BE49-F238E27FC236}">
                  <a16:creationId xmlns:a16="http://schemas.microsoft.com/office/drawing/2014/main" id="{3A1422C8-B046-4686-9F80-2DEE05F0AD71}"/>
                </a:ext>
              </a:extLst>
            </p:cNvPr>
            <p:cNvSpPr/>
            <p:nvPr/>
          </p:nvSpPr>
          <p:spPr>
            <a:xfrm>
              <a:off x="8112866" y="6139615"/>
              <a:ext cx="1322963" cy="33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CPU core 1</a:t>
              </a:r>
              <a:endParaRPr lang="zh-CN" altLang="en-US" dirty="0"/>
            </a:p>
          </p:txBody>
        </p:sp>
        <p:sp>
          <p:nvSpPr>
            <p:cNvPr id="18" name="矩形 17">
              <a:extLst>
                <a:ext uri="{FF2B5EF4-FFF2-40B4-BE49-F238E27FC236}">
                  <a16:creationId xmlns:a16="http://schemas.microsoft.com/office/drawing/2014/main" id="{5885276D-7BB1-443F-AC94-E459FFF71B4F}"/>
                </a:ext>
              </a:extLst>
            </p:cNvPr>
            <p:cNvSpPr/>
            <p:nvPr/>
          </p:nvSpPr>
          <p:spPr>
            <a:xfrm>
              <a:off x="9632002" y="5445749"/>
              <a:ext cx="329121" cy="103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L2</a:t>
              </a:r>
              <a:endParaRPr lang="zh-CN" altLang="en-US" dirty="0"/>
            </a:p>
          </p:txBody>
        </p:sp>
      </p:grpSp>
    </p:spTree>
    <p:extLst>
      <p:ext uri="{BB962C8B-B14F-4D97-AF65-F5344CB8AC3E}">
        <p14:creationId xmlns:p14="http://schemas.microsoft.com/office/powerpoint/2010/main" val="239962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1AC221-A81C-47EF-94ED-DBF741333D2E}"/>
              </a:ext>
            </a:extLst>
          </p:cNvPr>
          <p:cNvSpPr>
            <a:spLocks noGrp="1"/>
          </p:cNvSpPr>
          <p:nvPr>
            <p:ph idx="1"/>
          </p:nvPr>
        </p:nvSpPr>
        <p:spPr/>
        <p:txBody>
          <a:bodyPr>
            <a:normAutofit/>
          </a:bodyPr>
          <a:lstStyle/>
          <a:p>
            <a:r>
              <a:rPr lang="zh-CN" altLang="en-US" dirty="0"/>
              <a:t>对于</a:t>
            </a:r>
            <a:r>
              <a:rPr lang="en-US" altLang="zh-CN" dirty="0"/>
              <a:t>SMP</a:t>
            </a:r>
            <a:r>
              <a:rPr lang="zh-CN" altLang="en-US" dirty="0"/>
              <a:t>系统首选的操作系统结构应该是个</a:t>
            </a:r>
            <a:r>
              <a:rPr lang="en-US" altLang="zh-CN" dirty="0"/>
              <a:t>CPU</a:t>
            </a:r>
            <a:r>
              <a:rPr lang="zh-CN" altLang="en-US" dirty="0"/>
              <a:t>相互协作运行同一个</a:t>
            </a:r>
            <a:r>
              <a:rPr lang="en-US" altLang="zh-CN" dirty="0"/>
              <a:t>Linux</a:t>
            </a:r>
            <a:r>
              <a:rPr lang="zh-CN" altLang="en-US" dirty="0"/>
              <a:t>内核</a:t>
            </a:r>
            <a:endParaRPr lang="en-US" altLang="zh-CN" dirty="0"/>
          </a:p>
          <a:p>
            <a:pPr lvl="1"/>
            <a:r>
              <a:rPr lang="zh-CN" altLang="en-US" dirty="0"/>
              <a:t>内核为在多个</a:t>
            </a:r>
            <a:r>
              <a:rPr lang="en-US" altLang="zh-CN" dirty="0"/>
              <a:t>CPU</a:t>
            </a:r>
            <a:r>
              <a:rPr lang="zh-CN" altLang="en-US" dirty="0"/>
              <a:t>上同时执行而调整过的显式并行程序</a:t>
            </a:r>
            <a:endParaRPr lang="en-US" altLang="zh-CN" dirty="0"/>
          </a:p>
          <a:p>
            <a:pPr lvl="1"/>
            <a:r>
              <a:rPr lang="en-US" altLang="zh-CN" dirty="0"/>
              <a:t>SMP</a:t>
            </a:r>
            <a:r>
              <a:rPr lang="zh-CN" altLang="en-US" dirty="0"/>
              <a:t>版本的调度器为任一个调用它的</a:t>
            </a:r>
            <a:r>
              <a:rPr lang="en-US" altLang="zh-CN" dirty="0"/>
              <a:t>CPU</a:t>
            </a:r>
            <a:r>
              <a:rPr lang="zh-CN" altLang="en-US" dirty="0"/>
              <a:t>找到最合适下次运行的工作</a:t>
            </a:r>
            <a:endParaRPr lang="en-US" altLang="zh-CN" dirty="0"/>
          </a:p>
          <a:p>
            <a:pPr lvl="2"/>
            <a:r>
              <a:rPr lang="zh-CN" altLang="en-US" dirty="0"/>
              <a:t>在可用的</a:t>
            </a:r>
            <a:r>
              <a:rPr lang="en-US" altLang="zh-CN" dirty="0"/>
              <a:t>CPU</a:t>
            </a:r>
            <a:r>
              <a:rPr lang="zh-CN" altLang="en-US" dirty="0"/>
              <a:t>之间有效地共享线程</a:t>
            </a:r>
            <a:endParaRPr lang="en-US" altLang="zh-CN" dirty="0"/>
          </a:p>
          <a:p>
            <a:pPr lvl="1"/>
            <a:r>
              <a:rPr lang="zh-CN" altLang="en-US" dirty="0"/>
              <a:t>这对从</a:t>
            </a:r>
            <a:r>
              <a:rPr lang="en-US" altLang="zh-CN" dirty="0"/>
              <a:t>x86</a:t>
            </a:r>
            <a:r>
              <a:rPr lang="zh-CN" altLang="en-US" dirty="0"/>
              <a:t>桌面上出生的操作系统内核来说是一个巨大的升级</a:t>
            </a:r>
            <a:endParaRPr lang="en-US" altLang="zh-CN" dirty="0"/>
          </a:p>
          <a:p>
            <a:pPr lvl="1"/>
            <a:r>
              <a:rPr lang="zh-CN" altLang="en-US" dirty="0"/>
              <a:t>多个</a:t>
            </a:r>
            <a:r>
              <a:rPr lang="en-US" altLang="zh-CN" dirty="0"/>
              <a:t>CPU</a:t>
            </a:r>
            <a:r>
              <a:rPr lang="zh-CN" altLang="en-US" dirty="0"/>
              <a:t>并行运行呈现的问题和单个多任务</a:t>
            </a:r>
            <a:r>
              <a:rPr lang="en-US" altLang="zh-CN" dirty="0"/>
              <a:t>CPU</a:t>
            </a:r>
            <a:r>
              <a:rPr lang="zh-CN" altLang="en-US" dirty="0"/>
              <a:t>呈现的问题非常相似</a:t>
            </a:r>
          </a:p>
        </p:txBody>
      </p:sp>
      <p:sp>
        <p:nvSpPr>
          <p:cNvPr id="2" name="标题 1">
            <a:extLst>
              <a:ext uri="{FF2B5EF4-FFF2-40B4-BE49-F238E27FC236}">
                <a16:creationId xmlns:a16="http://schemas.microsoft.com/office/drawing/2014/main" id="{6D0D2B64-08E1-4DC3-B701-98445023F3C3}"/>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Tree>
    <p:extLst>
      <p:ext uri="{BB962C8B-B14F-4D97-AF65-F5344CB8AC3E}">
        <p14:creationId xmlns:p14="http://schemas.microsoft.com/office/powerpoint/2010/main" val="283847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1AC221-A81C-47EF-94ED-DBF741333D2E}"/>
              </a:ext>
            </a:extLst>
          </p:cNvPr>
          <p:cNvSpPr>
            <a:spLocks noGrp="1"/>
          </p:cNvSpPr>
          <p:nvPr>
            <p:ph idx="1"/>
          </p:nvPr>
        </p:nvSpPr>
        <p:spPr/>
        <p:txBody>
          <a:bodyPr>
            <a:normAutofit/>
          </a:bodyPr>
          <a:lstStyle/>
          <a:p>
            <a:r>
              <a:rPr lang="zh-CN" altLang="en-US" dirty="0"/>
              <a:t>硬件上存储器可以</a:t>
            </a:r>
            <a:endParaRPr lang="en-US" altLang="zh-CN" dirty="0"/>
          </a:p>
          <a:p>
            <a:pPr lvl="1"/>
            <a:r>
              <a:rPr lang="zh-CN" altLang="en-US" dirty="0"/>
              <a:t>构成所有</a:t>
            </a:r>
            <a:r>
              <a:rPr lang="en-US" altLang="zh-CN" dirty="0"/>
              <a:t>CPU</a:t>
            </a:r>
            <a:r>
              <a:rPr lang="zh-CN" altLang="en-US" dirty="0"/>
              <a:t>共享的一个大块，</a:t>
            </a:r>
            <a:endParaRPr lang="en-US" altLang="zh-CN" dirty="0"/>
          </a:p>
          <a:p>
            <a:pPr lvl="1"/>
            <a:r>
              <a:rPr lang="zh-CN" altLang="en-US" dirty="0"/>
              <a:t>构造成分布式的，其中一个</a:t>
            </a:r>
            <a:r>
              <a:rPr lang="en-US" altLang="zh-CN" dirty="0"/>
              <a:t>CPU</a:t>
            </a:r>
            <a:r>
              <a:rPr lang="zh-CN" altLang="en-US" dirty="0"/>
              <a:t>到某个存储区比别的</a:t>
            </a:r>
            <a:r>
              <a:rPr lang="en-US" altLang="zh-CN" dirty="0"/>
              <a:t>CPU</a:t>
            </a:r>
            <a:r>
              <a:rPr lang="zh-CN" altLang="en-US" dirty="0"/>
              <a:t>要“近”</a:t>
            </a:r>
            <a:endParaRPr lang="en-US" altLang="zh-CN" dirty="0"/>
          </a:p>
          <a:p>
            <a:r>
              <a:rPr lang="zh-CN" altLang="en-US" dirty="0"/>
              <a:t>所有的多处理器系统都有一个问题</a:t>
            </a:r>
            <a:endParaRPr lang="en-US" altLang="zh-CN" dirty="0"/>
          </a:p>
          <a:p>
            <a:pPr lvl="1"/>
            <a:r>
              <a:rPr lang="zh-CN" altLang="en-US" dirty="0"/>
              <a:t>共享存储器的性能比专用的低</a:t>
            </a:r>
            <a:endParaRPr lang="en-US" altLang="zh-CN" dirty="0"/>
          </a:p>
          <a:p>
            <a:pPr lvl="2"/>
            <a:r>
              <a:rPr lang="zh-CN" altLang="en-US" dirty="0"/>
              <a:t>吞吐量被分割</a:t>
            </a:r>
            <a:endParaRPr lang="en-US" altLang="zh-CN" dirty="0"/>
          </a:p>
          <a:p>
            <a:pPr lvl="2"/>
            <a:r>
              <a:rPr lang="zh-CN" altLang="en-US" dirty="0"/>
              <a:t>延时因为逻辑变复杂而增加</a:t>
            </a:r>
            <a:endParaRPr lang="en-US" altLang="zh-CN" dirty="0"/>
          </a:p>
          <a:p>
            <a:r>
              <a:rPr lang="zh-CN" altLang="en-US" dirty="0"/>
              <a:t>高速缓存的问题是</a:t>
            </a:r>
            <a:endParaRPr lang="en-US" altLang="zh-CN" dirty="0"/>
          </a:p>
          <a:p>
            <a:pPr lvl="1"/>
            <a:r>
              <a:rPr lang="en-US" altLang="zh-CN" dirty="0"/>
              <a:t>CPU</a:t>
            </a:r>
            <a:r>
              <a:rPr lang="zh-CN" altLang="en-US" dirty="0"/>
              <a:t>间可能需要通信</a:t>
            </a:r>
            <a:endParaRPr lang="en-US" altLang="zh-CN" dirty="0"/>
          </a:p>
          <a:p>
            <a:pPr lvl="1"/>
            <a:r>
              <a:rPr lang="zh-CN" altLang="en-US" dirty="0"/>
              <a:t>高速缓存可能不一致</a:t>
            </a:r>
          </a:p>
        </p:txBody>
      </p:sp>
      <p:sp>
        <p:nvSpPr>
          <p:cNvPr id="2" name="标题 1">
            <a:extLst>
              <a:ext uri="{FF2B5EF4-FFF2-40B4-BE49-F238E27FC236}">
                <a16:creationId xmlns:a16="http://schemas.microsoft.com/office/drawing/2014/main" id="{6D0D2B64-08E1-4DC3-B701-98445023F3C3}"/>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Tree>
    <p:extLst>
      <p:ext uri="{BB962C8B-B14F-4D97-AF65-F5344CB8AC3E}">
        <p14:creationId xmlns:p14="http://schemas.microsoft.com/office/powerpoint/2010/main" val="1192678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B9396-652D-4F1C-AECF-787AD0740FA7}"/>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
        <p:nvSpPr>
          <p:cNvPr id="3" name="内容占位符 2">
            <a:extLst>
              <a:ext uri="{FF2B5EF4-FFF2-40B4-BE49-F238E27FC236}">
                <a16:creationId xmlns:a16="http://schemas.microsoft.com/office/drawing/2014/main" id="{F63A8299-F675-462A-A4A3-33F7C84E827B}"/>
              </a:ext>
            </a:extLst>
          </p:cNvPr>
          <p:cNvSpPr>
            <a:spLocks noGrp="1"/>
          </p:cNvSpPr>
          <p:nvPr>
            <p:ph idx="1"/>
          </p:nvPr>
        </p:nvSpPr>
        <p:spPr/>
        <p:txBody>
          <a:bodyPr>
            <a:normAutofit lnSpcReduction="10000"/>
          </a:bodyPr>
          <a:lstStyle/>
          <a:p>
            <a:r>
              <a:rPr lang="zh-CN" altLang="en-US" dirty="0"/>
              <a:t>目前推出的系统是这样的</a:t>
            </a:r>
            <a:endParaRPr lang="en-US" altLang="zh-CN" dirty="0"/>
          </a:p>
          <a:p>
            <a:pPr lvl="1"/>
            <a:r>
              <a:rPr lang="zh-CN" altLang="en-US" dirty="0"/>
              <a:t>存储器共享以高速缓存行为单位进行管理</a:t>
            </a:r>
            <a:endParaRPr lang="en-US" altLang="zh-CN" dirty="0"/>
          </a:p>
          <a:p>
            <a:pPr lvl="1"/>
            <a:r>
              <a:rPr lang="zh-CN" altLang="en-US" dirty="0"/>
              <a:t>读数据可以复制到任意数量的高速缓存里</a:t>
            </a:r>
            <a:endParaRPr lang="en-US" altLang="zh-CN" dirty="0"/>
          </a:p>
          <a:p>
            <a:pPr lvl="1"/>
            <a:r>
              <a:rPr lang="zh-CN" altLang="en-US" dirty="0"/>
              <a:t>一个</a:t>
            </a:r>
            <a:r>
              <a:rPr lang="en-US" altLang="zh-CN" dirty="0"/>
              <a:t>CPU</a:t>
            </a:r>
            <a:r>
              <a:rPr lang="zh-CN" altLang="en-US" dirty="0"/>
              <a:t>正在写的高速缓存行归一个高速缓存专用</a:t>
            </a:r>
            <a:endParaRPr lang="en-US" altLang="zh-CN" dirty="0"/>
          </a:p>
          <a:p>
            <a:pPr lvl="1"/>
            <a:r>
              <a:rPr lang="zh-CN" altLang="en-US" dirty="0"/>
              <a:t>维护一个明确的状态，每个高速缓存行指定一个状态机</a:t>
            </a:r>
            <a:endParaRPr lang="en-US" altLang="zh-CN" dirty="0"/>
          </a:p>
          <a:p>
            <a:pPr lvl="1"/>
            <a:r>
              <a:rPr lang="zh-CN" altLang="en-US" dirty="0"/>
              <a:t>产生了许多术语比如</a:t>
            </a:r>
            <a:r>
              <a:rPr lang="en-US" altLang="zh-CN" dirty="0"/>
              <a:t>MESI</a:t>
            </a:r>
            <a:r>
              <a:rPr lang="zh-CN" altLang="en-US" dirty="0"/>
              <a:t>、</a:t>
            </a:r>
            <a:r>
              <a:rPr lang="en-US" altLang="zh-CN" dirty="0"/>
              <a:t>MOSI</a:t>
            </a:r>
            <a:r>
              <a:rPr lang="zh-CN" altLang="en-US" dirty="0"/>
              <a:t>、</a:t>
            </a:r>
            <a:r>
              <a:rPr lang="en-US" altLang="zh-CN" dirty="0"/>
              <a:t>MOESI</a:t>
            </a:r>
          </a:p>
          <a:p>
            <a:pPr lvl="2"/>
            <a:r>
              <a:rPr lang="en-US" altLang="zh-CN" dirty="0"/>
              <a:t>modified</a:t>
            </a:r>
          </a:p>
          <a:p>
            <a:pPr lvl="2"/>
            <a:r>
              <a:rPr lang="en-US" altLang="zh-CN" dirty="0"/>
              <a:t>owned</a:t>
            </a:r>
          </a:p>
          <a:p>
            <a:pPr lvl="2"/>
            <a:r>
              <a:rPr lang="en-US" altLang="zh-CN" dirty="0"/>
              <a:t>exclusive</a:t>
            </a:r>
          </a:p>
          <a:p>
            <a:pPr lvl="2"/>
            <a:r>
              <a:rPr lang="en-US" altLang="zh-CN" dirty="0"/>
              <a:t>shared</a:t>
            </a:r>
          </a:p>
          <a:p>
            <a:pPr lvl="2"/>
            <a:r>
              <a:rPr lang="en-US" altLang="zh-CN" dirty="0"/>
              <a:t>invalid</a:t>
            </a:r>
          </a:p>
          <a:p>
            <a:pPr lvl="1"/>
            <a:r>
              <a:rPr lang="zh-CN" altLang="en-US" dirty="0"/>
              <a:t>简单的协议会导致共享成本的上升</a:t>
            </a:r>
          </a:p>
        </p:txBody>
      </p:sp>
    </p:spTree>
    <p:extLst>
      <p:ext uri="{BB962C8B-B14F-4D97-AF65-F5344CB8AC3E}">
        <p14:creationId xmlns:p14="http://schemas.microsoft.com/office/powerpoint/2010/main" val="314815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97B02-87D5-4E9F-A02F-CB778BCEFA5B}"/>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
        <p:nvSpPr>
          <p:cNvPr id="3" name="内容占位符 2">
            <a:extLst>
              <a:ext uri="{FF2B5EF4-FFF2-40B4-BE49-F238E27FC236}">
                <a16:creationId xmlns:a16="http://schemas.microsoft.com/office/drawing/2014/main" id="{C0781D11-B786-485E-A4EE-9BD44D4F1B7D}"/>
              </a:ext>
            </a:extLst>
          </p:cNvPr>
          <p:cNvSpPr>
            <a:spLocks noGrp="1"/>
          </p:cNvSpPr>
          <p:nvPr>
            <p:ph idx="1"/>
          </p:nvPr>
        </p:nvSpPr>
        <p:spPr/>
        <p:txBody>
          <a:bodyPr>
            <a:normAutofit lnSpcReduction="10000"/>
          </a:bodyPr>
          <a:lstStyle/>
          <a:p>
            <a:r>
              <a:rPr lang="zh-CN" altLang="en-US" dirty="0"/>
              <a:t>第一个实际的系统采用广播总线连接所有高速缓存和主存</a:t>
            </a:r>
            <a:endParaRPr lang="en-US" altLang="zh-CN" dirty="0"/>
          </a:p>
          <a:p>
            <a:pPr lvl="1"/>
            <a:r>
              <a:rPr lang="zh-CN" altLang="en-US" dirty="0"/>
              <a:t>有点是全部参与者都可以</a:t>
            </a:r>
            <a:endParaRPr lang="en-US" altLang="zh-CN" dirty="0"/>
          </a:p>
          <a:p>
            <a:pPr lvl="2"/>
            <a:r>
              <a:rPr lang="zh-CN" altLang="en-US" dirty="0"/>
              <a:t>同时、以同样的次序接受到消息，能够简化问题</a:t>
            </a:r>
            <a:endParaRPr lang="en-US" altLang="zh-CN" dirty="0"/>
          </a:p>
          <a:p>
            <a:pPr lvl="1"/>
            <a:r>
              <a:rPr lang="zh-CN" altLang="en-US" dirty="0"/>
              <a:t>高速缓存之间大多数通信可以通过让高速缓存和内存间的重填和回写操作来达到</a:t>
            </a:r>
            <a:endParaRPr lang="en-US" altLang="zh-CN" dirty="0"/>
          </a:p>
          <a:p>
            <a:pPr lvl="1"/>
            <a:r>
              <a:rPr lang="zh-CN" altLang="en-US" dirty="0"/>
              <a:t>一致高速缓存有时叫做“监听高速缓存”</a:t>
            </a:r>
            <a:endParaRPr lang="en-US" altLang="zh-CN" dirty="0"/>
          </a:p>
          <a:p>
            <a:pPr lvl="1"/>
            <a:r>
              <a:rPr lang="zh-CN" altLang="en-US" dirty="0"/>
              <a:t>但是不易拓展到多个</a:t>
            </a:r>
            <a:r>
              <a:rPr lang="en-US" altLang="zh-CN" dirty="0"/>
              <a:t>CPU</a:t>
            </a:r>
            <a:r>
              <a:rPr lang="zh-CN" altLang="en-US" dirty="0"/>
              <a:t>或者很高频率的情形</a:t>
            </a:r>
            <a:endParaRPr lang="en-US" altLang="zh-CN" dirty="0"/>
          </a:p>
          <a:p>
            <a:r>
              <a:rPr lang="zh-CN" altLang="en-US" dirty="0"/>
              <a:t>现代的系统使用更加复杂的连接网络</a:t>
            </a:r>
            <a:endParaRPr lang="en-US" altLang="zh-CN" dirty="0"/>
          </a:p>
          <a:p>
            <a:pPr lvl="1"/>
            <a:r>
              <a:rPr lang="zh-CN" altLang="en-US" dirty="0"/>
              <a:t>高速缓存之间</a:t>
            </a:r>
            <a:endParaRPr lang="en-US" altLang="zh-CN" dirty="0"/>
          </a:p>
          <a:p>
            <a:pPr lvl="1"/>
            <a:r>
              <a:rPr lang="zh-CN" altLang="en-US" dirty="0"/>
              <a:t>高速缓存和内存之间</a:t>
            </a:r>
            <a:endParaRPr lang="en-US" altLang="zh-CN" dirty="0"/>
          </a:p>
          <a:p>
            <a:pPr lvl="1"/>
            <a:r>
              <a:rPr lang="zh-CN" altLang="en-US" dirty="0"/>
              <a:t>不能依赖监听，系统中没有一个地方让你可以找出不同请求发生的次序</a:t>
            </a:r>
            <a:endParaRPr lang="en-US" altLang="zh-CN" dirty="0"/>
          </a:p>
        </p:txBody>
      </p:sp>
    </p:spTree>
    <p:extLst>
      <p:ext uri="{BB962C8B-B14F-4D97-AF65-F5344CB8AC3E}">
        <p14:creationId xmlns:p14="http://schemas.microsoft.com/office/powerpoint/2010/main" val="38131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97B02-87D5-4E9F-A02F-CB778BCEFA5B}"/>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
        <p:nvSpPr>
          <p:cNvPr id="3" name="内容占位符 2">
            <a:extLst>
              <a:ext uri="{FF2B5EF4-FFF2-40B4-BE49-F238E27FC236}">
                <a16:creationId xmlns:a16="http://schemas.microsoft.com/office/drawing/2014/main" id="{C0781D11-B786-485E-A4EE-9BD44D4F1B7D}"/>
              </a:ext>
            </a:extLst>
          </p:cNvPr>
          <p:cNvSpPr>
            <a:spLocks noGrp="1"/>
          </p:cNvSpPr>
          <p:nvPr>
            <p:ph idx="1"/>
          </p:nvPr>
        </p:nvSpPr>
        <p:spPr/>
        <p:txBody>
          <a:bodyPr>
            <a:normAutofit/>
          </a:bodyPr>
          <a:lstStyle/>
          <a:p>
            <a:r>
              <a:rPr lang="en-US" altLang="zh-CN" dirty="0"/>
              <a:t>2006</a:t>
            </a:r>
            <a:r>
              <a:rPr lang="zh-CN" altLang="en-US" dirty="0"/>
              <a:t>年以来，这种技术正在迁移到最小的系统</a:t>
            </a:r>
            <a:endParaRPr lang="en-US" altLang="zh-CN" dirty="0"/>
          </a:p>
          <a:p>
            <a:pPr lvl="1"/>
            <a:r>
              <a:rPr lang="zh-CN" altLang="en-US" dirty="0"/>
              <a:t>这些系统中在位于一个片上系统</a:t>
            </a:r>
            <a:r>
              <a:rPr lang="en-US" altLang="zh-CN" dirty="0"/>
              <a:t>SoC</a:t>
            </a:r>
            <a:r>
              <a:rPr lang="zh-CN" altLang="en-US" dirty="0"/>
              <a:t>的多个处理器之间共享存储器</a:t>
            </a:r>
            <a:endParaRPr lang="en-US" altLang="zh-CN" dirty="0"/>
          </a:p>
          <a:p>
            <a:r>
              <a:rPr lang="zh-CN" altLang="en-US" dirty="0"/>
              <a:t>芯片级的多处理器（</a:t>
            </a:r>
            <a:r>
              <a:rPr lang="en-US" altLang="zh-CN" dirty="0"/>
              <a:t>CMP——Chip Level Multiprocessing</a:t>
            </a:r>
            <a:r>
              <a:rPr lang="zh-CN" altLang="en-US" dirty="0"/>
              <a:t>）</a:t>
            </a:r>
            <a:endParaRPr lang="en-US" altLang="zh-CN" dirty="0"/>
          </a:p>
          <a:p>
            <a:pPr lvl="1"/>
            <a:r>
              <a:rPr lang="zh-CN" altLang="en-US" dirty="0"/>
              <a:t>在不用很高的时钟频率下增加了计算能力</a:t>
            </a:r>
            <a:endParaRPr lang="en-US" altLang="zh-CN" dirty="0"/>
          </a:p>
          <a:p>
            <a:pPr lvl="1"/>
            <a:r>
              <a:rPr lang="zh-CN" altLang="en-US" dirty="0"/>
              <a:t>已知的实用的</a:t>
            </a:r>
            <a:r>
              <a:rPr lang="en-US" altLang="zh-CN" dirty="0"/>
              <a:t>SoC</a:t>
            </a:r>
            <a:r>
              <a:rPr lang="zh-CN" altLang="en-US" dirty="0"/>
              <a:t>设计和测试方法不能交付很高的频率</a:t>
            </a:r>
            <a:endParaRPr lang="en-US" altLang="zh-CN" dirty="0"/>
          </a:p>
          <a:p>
            <a:pPr lvl="1"/>
            <a:r>
              <a:rPr lang="zh-CN" altLang="en-US" dirty="0"/>
              <a:t>任何情况下，功率频率有问题的处理器基本上没有实用价值</a:t>
            </a:r>
            <a:endParaRPr lang="en-US" altLang="zh-CN" dirty="0"/>
          </a:p>
          <a:p>
            <a:pPr lvl="2"/>
            <a:r>
              <a:rPr lang="zh-CN" altLang="en-US" dirty="0"/>
              <a:t>运行于</a:t>
            </a:r>
            <a:r>
              <a:rPr lang="en-US" altLang="zh-CN" dirty="0"/>
              <a:t>3GHz</a:t>
            </a:r>
          </a:p>
          <a:p>
            <a:pPr lvl="2"/>
            <a:r>
              <a:rPr lang="zh-CN" altLang="en-US" dirty="0"/>
              <a:t>功率达</a:t>
            </a:r>
            <a:r>
              <a:rPr lang="en-US" altLang="zh-CN" dirty="0"/>
              <a:t>70W</a:t>
            </a:r>
          </a:p>
          <a:p>
            <a:pPr lvl="2"/>
            <a:r>
              <a:rPr lang="zh-CN" altLang="en-US" dirty="0"/>
              <a:t>需要解决散热问题</a:t>
            </a:r>
            <a:endParaRPr lang="en-US" altLang="zh-CN" dirty="0"/>
          </a:p>
        </p:txBody>
      </p:sp>
    </p:spTree>
    <p:extLst>
      <p:ext uri="{BB962C8B-B14F-4D97-AF65-F5344CB8AC3E}">
        <p14:creationId xmlns:p14="http://schemas.microsoft.com/office/powerpoint/2010/main" val="319039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1AA22-556D-4450-851E-54D04335F1B1}"/>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
        <p:nvSpPr>
          <p:cNvPr id="3" name="内容占位符 2">
            <a:extLst>
              <a:ext uri="{FF2B5EF4-FFF2-40B4-BE49-F238E27FC236}">
                <a16:creationId xmlns:a16="http://schemas.microsoft.com/office/drawing/2014/main" id="{97A2CB1E-4BCC-4690-A7DD-2D4117CB9CB2}"/>
              </a:ext>
            </a:extLst>
          </p:cNvPr>
          <p:cNvSpPr>
            <a:spLocks noGrp="1"/>
          </p:cNvSpPr>
          <p:nvPr>
            <p:ph idx="1"/>
          </p:nvPr>
        </p:nvSpPr>
        <p:spPr/>
        <p:txBody>
          <a:bodyPr/>
          <a:lstStyle/>
          <a:p>
            <a:r>
              <a:rPr lang="zh-CN" altLang="en-US" dirty="0"/>
              <a:t>很难在</a:t>
            </a:r>
            <a:r>
              <a:rPr lang="en-US" altLang="zh-CN" dirty="0"/>
              <a:t>SoC</a:t>
            </a:r>
            <a:r>
              <a:rPr lang="zh-CN" altLang="en-US" dirty="0"/>
              <a:t>上制造单个监听总线之类的东西</a:t>
            </a:r>
            <a:endParaRPr lang="en-US" altLang="zh-CN" dirty="0"/>
          </a:p>
          <a:p>
            <a:r>
              <a:rPr lang="zh-CN" altLang="en-US" dirty="0"/>
              <a:t>目前的工艺技术水平是</a:t>
            </a:r>
            <a:endParaRPr lang="en-US" altLang="zh-CN" dirty="0"/>
          </a:p>
          <a:p>
            <a:pPr lvl="1"/>
            <a:r>
              <a:rPr lang="zh-CN" altLang="en-US" dirty="0"/>
              <a:t>采用小规模的</a:t>
            </a:r>
            <a:r>
              <a:rPr lang="en-US" altLang="zh-CN" dirty="0"/>
              <a:t>CPU</a:t>
            </a:r>
            <a:r>
              <a:rPr lang="zh-CN" altLang="en-US" dirty="0"/>
              <a:t>集群</a:t>
            </a:r>
            <a:endParaRPr lang="en-US" altLang="zh-CN" dirty="0"/>
          </a:p>
          <a:p>
            <a:pPr lvl="1"/>
            <a:r>
              <a:rPr lang="zh-CN" altLang="en-US" dirty="0"/>
              <a:t>由一块与这些</a:t>
            </a:r>
            <a:r>
              <a:rPr lang="en-US" altLang="zh-CN" dirty="0"/>
              <a:t>CPU</a:t>
            </a:r>
            <a:r>
              <a:rPr lang="zh-CN" altLang="en-US" dirty="0"/>
              <a:t>紧密耦合在一起的逻辑来维护高速缓存一致性</a:t>
            </a:r>
            <a:endParaRPr lang="en-US" altLang="zh-CN" dirty="0"/>
          </a:p>
          <a:p>
            <a:pPr lvl="1"/>
            <a:r>
              <a:rPr lang="zh-CN" altLang="en-US" dirty="0"/>
              <a:t>实现单个的控制点</a:t>
            </a:r>
            <a:endParaRPr lang="en-US" altLang="zh-CN" dirty="0"/>
          </a:p>
          <a:p>
            <a:r>
              <a:rPr lang="zh-CN" altLang="en-US" dirty="0"/>
              <a:t>未来的</a:t>
            </a:r>
            <a:r>
              <a:rPr lang="en-US" altLang="zh-CN" dirty="0"/>
              <a:t>SoC</a:t>
            </a:r>
            <a:r>
              <a:rPr lang="zh-CN" altLang="en-US" dirty="0"/>
              <a:t>可能会用一些松耦合的</a:t>
            </a:r>
            <a:r>
              <a:rPr lang="en-US" altLang="zh-CN" dirty="0"/>
              <a:t>CPU</a:t>
            </a:r>
            <a:r>
              <a:rPr lang="zh-CN" altLang="en-US" dirty="0"/>
              <a:t>网络</a:t>
            </a:r>
            <a:endParaRPr lang="en-US" altLang="zh-CN" dirty="0"/>
          </a:p>
          <a:p>
            <a:pPr lvl="1"/>
            <a:r>
              <a:rPr lang="zh-CN" altLang="en-US" dirty="0"/>
              <a:t>需要更为复杂的高速缓存一致性协议</a:t>
            </a:r>
            <a:endParaRPr lang="en-US" altLang="zh-CN" dirty="0"/>
          </a:p>
          <a:p>
            <a:endParaRPr lang="zh-CN" altLang="en-US" dirty="0"/>
          </a:p>
        </p:txBody>
      </p:sp>
    </p:spTree>
    <p:extLst>
      <p:ext uri="{BB962C8B-B14F-4D97-AF65-F5344CB8AC3E}">
        <p14:creationId xmlns:p14="http://schemas.microsoft.com/office/powerpoint/2010/main" val="1166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CD3D-FCB6-43A2-9400-C6282BCCB13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F17DE5D6-FD48-4CC7-AA0F-07F347897ABF}"/>
              </a:ext>
            </a:extLst>
          </p:cNvPr>
          <p:cNvSpPr>
            <a:spLocks noGrp="1"/>
          </p:cNvSpPr>
          <p:nvPr>
            <p:ph idx="1"/>
          </p:nvPr>
        </p:nvSpPr>
        <p:spPr/>
        <p:txBody>
          <a:bodyPr/>
          <a:lstStyle/>
          <a:p>
            <a:r>
              <a:rPr lang="en-US" altLang="zh-CN" dirty="0"/>
              <a:t>1 </a:t>
            </a:r>
            <a:r>
              <a:rPr lang="zh-CN" altLang="en-US" dirty="0"/>
              <a:t>直接管理高速缓存</a:t>
            </a:r>
            <a:endParaRPr lang="en-US" altLang="zh-CN" dirty="0"/>
          </a:p>
          <a:p>
            <a:pPr lvl="1"/>
            <a:r>
              <a:rPr lang="en-US" altLang="zh-CN" dirty="0"/>
              <a:t>1.1 DMA</a:t>
            </a:r>
            <a:r>
              <a:rPr lang="zh-CN" altLang="en-US" dirty="0"/>
              <a:t>设备存取</a:t>
            </a:r>
            <a:endParaRPr lang="en-US" altLang="zh-CN" dirty="0"/>
          </a:p>
          <a:p>
            <a:pPr lvl="1"/>
            <a:r>
              <a:rPr lang="en-US" altLang="zh-CN" dirty="0"/>
              <a:t>1.2 </a:t>
            </a:r>
            <a:r>
              <a:rPr lang="zh-CN" altLang="en-US" dirty="0"/>
              <a:t>动态生成随后要执行的指令</a:t>
            </a:r>
            <a:endParaRPr lang="en-US" altLang="zh-CN" dirty="0"/>
          </a:p>
          <a:p>
            <a:pPr lvl="1"/>
            <a:r>
              <a:rPr lang="en-US" altLang="zh-CN" dirty="0"/>
              <a:t>1.3 </a:t>
            </a:r>
            <a:r>
              <a:rPr lang="zh-CN" altLang="en-US" dirty="0"/>
              <a:t>高速缓存</a:t>
            </a:r>
            <a:r>
              <a:rPr lang="en-US" altLang="zh-CN" dirty="0"/>
              <a:t>/</a:t>
            </a:r>
            <a:r>
              <a:rPr lang="zh-CN" altLang="en-US" dirty="0"/>
              <a:t>存储器映射问题</a:t>
            </a:r>
            <a:endParaRPr lang="en-US" altLang="zh-CN" dirty="0"/>
          </a:p>
          <a:p>
            <a:pPr lvl="1"/>
            <a:r>
              <a:rPr lang="en-US" altLang="zh-CN" dirty="0"/>
              <a:t>1.4 </a:t>
            </a:r>
            <a:r>
              <a:rPr lang="zh-CN" altLang="en-US" dirty="0"/>
              <a:t>高速缓存重影</a:t>
            </a:r>
            <a:endParaRPr lang="en-US" altLang="zh-CN" dirty="0"/>
          </a:p>
          <a:p>
            <a:r>
              <a:rPr lang="en-US" altLang="zh-CN" dirty="0"/>
              <a:t>2 CP0</a:t>
            </a:r>
            <a:r>
              <a:rPr lang="zh-CN" altLang="en-US" dirty="0"/>
              <a:t>流水线遇险</a:t>
            </a:r>
            <a:endParaRPr lang="en-US" altLang="zh-CN" dirty="0"/>
          </a:p>
          <a:p>
            <a:r>
              <a:rPr lang="en-US" altLang="zh-CN" dirty="0"/>
              <a:t>3 </a:t>
            </a:r>
            <a:r>
              <a:rPr lang="zh-CN" altLang="en-US" dirty="0"/>
              <a:t>多处理器系统和高速缓存一致性</a:t>
            </a:r>
            <a:endParaRPr lang="en-US" altLang="zh-CN" dirty="0"/>
          </a:p>
          <a:p>
            <a:r>
              <a:rPr lang="en-US" altLang="zh-CN" dirty="0"/>
              <a:t>4 </a:t>
            </a:r>
            <a:r>
              <a:rPr lang="zh-CN" altLang="en-US" dirty="0"/>
              <a:t>关键例程的手动调优</a:t>
            </a:r>
          </a:p>
        </p:txBody>
      </p:sp>
    </p:spTree>
    <p:extLst>
      <p:ext uri="{BB962C8B-B14F-4D97-AF65-F5344CB8AC3E}">
        <p14:creationId xmlns:p14="http://schemas.microsoft.com/office/powerpoint/2010/main" val="3732402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85117-4A6A-4FF4-ACFC-6D61D4719EA8}"/>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
        <p:nvSpPr>
          <p:cNvPr id="3" name="内容占位符 2">
            <a:extLst>
              <a:ext uri="{FF2B5EF4-FFF2-40B4-BE49-F238E27FC236}">
                <a16:creationId xmlns:a16="http://schemas.microsoft.com/office/drawing/2014/main" id="{C8FD0C46-5602-46A7-B0CE-887AE8E692CC}"/>
              </a:ext>
            </a:extLst>
          </p:cNvPr>
          <p:cNvSpPr>
            <a:spLocks noGrp="1"/>
          </p:cNvSpPr>
          <p:nvPr>
            <p:ph idx="1"/>
          </p:nvPr>
        </p:nvSpPr>
        <p:spPr/>
        <p:txBody>
          <a:bodyPr/>
          <a:lstStyle/>
          <a:p>
            <a:r>
              <a:rPr lang="zh-CN" altLang="en-US" dirty="0"/>
              <a:t>要让高速缓存一致的</a:t>
            </a:r>
            <a:r>
              <a:rPr lang="en-US" altLang="zh-CN" dirty="0"/>
              <a:t>SMP</a:t>
            </a:r>
            <a:r>
              <a:rPr lang="zh-CN" altLang="en-US" dirty="0"/>
              <a:t>硬件能工作，还能高效地工作非常困难</a:t>
            </a:r>
            <a:endParaRPr lang="en-US" altLang="zh-CN" dirty="0"/>
          </a:p>
          <a:p>
            <a:r>
              <a:rPr lang="zh-CN" altLang="en-US" dirty="0"/>
              <a:t>产生了很多口口相传的经验体会</a:t>
            </a:r>
            <a:endParaRPr lang="en-US" altLang="zh-CN" dirty="0"/>
          </a:p>
          <a:p>
            <a:r>
              <a:rPr lang="zh-CN" altLang="en-US" dirty="0"/>
              <a:t>在于</a:t>
            </a:r>
            <a:r>
              <a:rPr lang="en-US" altLang="zh-CN" dirty="0"/>
              <a:t>Linux</a:t>
            </a:r>
            <a:r>
              <a:rPr lang="zh-CN" altLang="en-US" dirty="0"/>
              <a:t>内核这类的健壮的、多</a:t>
            </a:r>
            <a:r>
              <a:rPr lang="en-US" altLang="zh-CN" dirty="0"/>
              <a:t>CPU</a:t>
            </a:r>
            <a:r>
              <a:rPr lang="zh-CN" altLang="en-US" dirty="0"/>
              <a:t>应用打交道之前，这些东西值得介绍一下：</a:t>
            </a:r>
            <a:endParaRPr lang="en-US" altLang="zh-CN" dirty="0"/>
          </a:p>
          <a:p>
            <a:pPr lvl="1"/>
            <a:r>
              <a:rPr lang="zh-CN" altLang="en-US" dirty="0"/>
              <a:t>选择不需要一致性管理的页</a:t>
            </a:r>
            <a:endParaRPr lang="en-US" altLang="zh-CN" dirty="0"/>
          </a:p>
          <a:p>
            <a:pPr lvl="1"/>
            <a:r>
              <a:rPr lang="zh-CN" altLang="en-US" dirty="0"/>
              <a:t>原子性、临界区和多处理器锁</a:t>
            </a:r>
            <a:endParaRPr lang="en-US" altLang="zh-CN" dirty="0"/>
          </a:p>
          <a:p>
            <a:pPr lvl="1"/>
            <a:r>
              <a:rPr lang="zh-CN" altLang="en-US" dirty="0"/>
              <a:t>存储器访问顺序不确定和存储器防护</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80818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85117-4A6A-4FF4-ACFC-6D61D4719EA8}"/>
              </a:ext>
            </a:extLst>
          </p:cNvPr>
          <p:cNvSpPr>
            <a:spLocks noGrp="1"/>
          </p:cNvSpPr>
          <p:nvPr>
            <p:ph type="title"/>
          </p:nvPr>
        </p:nvSpPr>
        <p:spPr/>
        <p:txBody>
          <a:bodyPr/>
          <a:lstStyle/>
          <a:p>
            <a:r>
              <a:rPr lang="zh-CN" altLang="en-US" dirty="0"/>
              <a:t>第</a:t>
            </a:r>
            <a:r>
              <a:rPr lang="en-US" altLang="zh-CN" dirty="0"/>
              <a:t>3</a:t>
            </a:r>
            <a:r>
              <a:rPr lang="zh-CN" altLang="en-US" dirty="0"/>
              <a:t>节 多处理器系统和高速缓存一致性</a:t>
            </a:r>
          </a:p>
        </p:txBody>
      </p:sp>
      <p:sp>
        <p:nvSpPr>
          <p:cNvPr id="3" name="内容占位符 2">
            <a:extLst>
              <a:ext uri="{FF2B5EF4-FFF2-40B4-BE49-F238E27FC236}">
                <a16:creationId xmlns:a16="http://schemas.microsoft.com/office/drawing/2014/main" id="{C8FD0C46-5602-46A7-B0CE-887AE8E692CC}"/>
              </a:ext>
            </a:extLst>
          </p:cNvPr>
          <p:cNvSpPr>
            <a:spLocks noGrp="1"/>
          </p:cNvSpPr>
          <p:nvPr>
            <p:ph idx="1"/>
          </p:nvPr>
        </p:nvSpPr>
        <p:spPr/>
        <p:txBody>
          <a:bodyPr>
            <a:normAutofit/>
          </a:bodyPr>
          <a:lstStyle/>
          <a:p>
            <a:r>
              <a:rPr lang="zh-CN" altLang="en-US" dirty="0"/>
              <a:t>选择不需要一致性管理的页</a:t>
            </a:r>
            <a:endParaRPr lang="en-US" altLang="zh-CN" dirty="0"/>
          </a:p>
          <a:p>
            <a:pPr lvl="1"/>
            <a:r>
              <a:rPr lang="zh-CN" altLang="en-US" dirty="0"/>
              <a:t>只读页不需要管理，比如指令，</a:t>
            </a:r>
            <a:r>
              <a:rPr lang="en-US" altLang="zh-CN" dirty="0"/>
              <a:t>Linux</a:t>
            </a:r>
            <a:r>
              <a:rPr lang="zh-CN" altLang="en-US" dirty="0"/>
              <a:t>进行特殊处理</a:t>
            </a:r>
            <a:endParaRPr lang="en-US" altLang="zh-CN" dirty="0"/>
          </a:p>
          <a:p>
            <a:r>
              <a:rPr lang="zh-CN" altLang="en-US" dirty="0"/>
              <a:t>原子性、临界区和多处理器锁</a:t>
            </a:r>
            <a:endParaRPr lang="en-US" altLang="zh-CN" dirty="0"/>
          </a:p>
          <a:p>
            <a:pPr lvl="1"/>
            <a:r>
              <a:rPr lang="zh-CN" altLang="en-US" dirty="0"/>
              <a:t>第</a:t>
            </a:r>
            <a:r>
              <a:rPr lang="en-US" altLang="zh-CN" dirty="0"/>
              <a:t>14</a:t>
            </a:r>
            <a:r>
              <a:rPr lang="zh-CN" altLang="en-US" dirty="0"/>
              <a:t>章第</a:t>
            </a:r>
            <a:r>
              <a:rPr lang="en-US" altLang="zh-CN" dirty="0"/>
              <a:t>2</a:t>
            </a:r>
            <a:r>
              <a:rPr lang="zh-CN" altLang="en-US" dirty="0"/>
              <a:t>节意义下的原子性是保障</a:t>
            </a:r>
            <a:r>
              <a:rPr lang="en-US" altLang="zh-CN" dirty="0"/>
              <a:t>SMP</a:t>
            </a:r>
            <a:r>
              <a:rPr lang="zh-CN" altLang="en-US" dirty="0"/>
              <a:t>系统正常工作所必不可少的</a:t>
            </a:r>
            <a:endParaRPr lang="en-US" altLang="zh-CN" dirty="0"/>
          </a:p>
          <a:p>
            <a:pPr lvl="1"/>
            <a:r>
              <a:rPr lang="en-US" altLang="zh-CN" dirty="0"/>
              <a:t>MIPS</a:t>
            </a:r>
            <a:r>
              <a:rPr lang="zh-CN" altLang="en-US" dirty="0"/>
              <a:t>体系结构的</a:t>
            </a:r>
            <a:r>
              <a:rPr lang="en-US" altLang="zh-CN" dirty="0" err="1"/>
              <a:t>ll</a:t>
            </a:r>
            <a:r>
              <a:rPr lang="en-US" altLang="zh-CN" dirty="0"/>
              <a:t>/</a:t>
            </a:r>
            <a:r>
              <a:rPr lang="en-US" altLang="zh-CN" dirty="0" err="1"/>
              <a:t>sc</a:t>
            </a:r>
            <a:r>
              <a:rPr lang="zh-CN" altLang="en-US" dirty="0"/>
              <a:t>指令是构建原子操作和锁的基本原语</a:t>
            </a:r>
            <a:endParaRPr lang="en-US" altLang="zh-CN" dirty="0"/>
          </a:p>
          <a:p>
            <a:pPr lvl="2"/>
            <a:r>
              <a:rPr lang="zh-CN" altLang="en-US" dirty="0"/>
              <a:t>其设计得可以很好地扩展到大规模多处理器</a:t>
            </a:r>
            <a:endParaRPr lang="en-US" altLang="zh-CN" dirty="0"/>
          </a:p>
          <a:p>
            <a:r>
              <a:rPr lang="zh-CN" altLang="en-US" dirty="0"/>
              <a:t>存储器访问顺序不确定和存储器防护</a:t>
            </a:r>
            <a:endParaRPr lang="en-US" altLang="zh-CN" dirty="0"/>
          </a:p>
          <a:p>
            <a:pPr lvl="1"/>
            <a:r>
              <a:rPr lang="zh-CN" altLang="en-US" dirty="0"/>
              <a:t>用共享存储器在线程间通信的软件总是非常脆弱的</a:t>
            </a:r>
            <a:endParaRPr lang="en-US" altLang="zh-CN" dirty="0"/>
          </a:p>
          <a:p>
            <a:pPr lvl="1"/>
            <a:r>
              <a:rPr lang="en-US" altLang="zh-CN" dirty="0"/>
              <a:t>sync</a:t>
            </a:r>
            <a:r>
              <a:rPr lang="zh-CN" altLang="en-US" dirty="0"/>
              <a:t>指令还有针对具体</a:t>
            </a:r>
            <a:r>
              <a:rPr lang="en-US" altLang="zh-CN" dirty="0"/>
              <a:t>CPU</a:t>
            </a:r>
            <a:r>
              <a:rPr lang="zh-CN" altLang="en-US" dirty="0"/>
              <a:t>的额外的语义，需要阅读相应的</a:t>
            </a:r>
            <a:r>
              <a:rPr lang="en-US" altLang="zh-CN" dirty="0"/>
              <a:t>CPU</a:t>
            </a:r>
            <a:r>
              <a:rPr lang="zh-CN" altLang="en-US" dirty="0"/>
              <a:t>手册</a:t>
            </a:r>
            <a:endParaRPr lang="en-US" altLang="zh-CN" dirty="0"/>
          </a:p>
          <a:p>
            <a:pPr lvl="2"/>
            <a:r>
              <a:rPr lang="zh-CN" altLang="en-US" dirty="0"/>
              <a:t>“全部数据都已离开系统接口”，“一直等到整个读写队列为空”</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35035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C54A5-5639-409E-95F2-EBD04146DC75}"/>
              </a:ext>
            </a:extLst>
          </p:cNvPr>
          <p:cNvSpPr>
            <a:spLocks noGrp="1"/>
          </p:cNvSpPr>
          <p:nvPr>
            <p:ph type="title"/>
          </p:nvPr>
        </p:nvSpPr>
        <p:spPr/>
        <p:txBody>
          <a:bodyPr/>
          <a:lstStyle/>
          <a:p>
            <a:r>
              <a:rPr lang="zh-CN" altLang="en-US" dirty="0"/>
              <a:t>第</a:t>
            </a:r>
            <a:r>
              <a:rPr lang="en-US" altLang="zh-CN" dirty="0"/>
              <a:t>4</a:t>
            </a:r>
            <a:r>
              <a:rPr lang="zh-CN" altLang="en-US" dirty="0"/>
              <a:t>节 关键例程的手工调优</a:t>
            </a:r>
          </a:p>
        </p:txBody>
      </p:sp>
      <p:sp>
        <p:nvSpPr>
          <p:cNvPr id="3" name="内容占位符 2">
            <a:extLst>
              <a:ext uri="{FF2B5EF4-FFF2-40B4-BE49-F238E27FC236}">
                <a16:creationId xmlns:a16="http://schemas.microsoft.com/office/drawing/2014/main" id="{1A955F4F-8232-4C39-A758-11048E75E8FE}"/>
              </a:ext>
            </a:extLst>
          </p:cNvPr>
          <p:cNvSpPr>
            <a:spLocks noGrp="1"/>
          </p:cNvSpPr>
          <p:nvPr>
            <p:ph idx="1"/>
          </p:nvPr>
        </p:nvSpPr>
        <p:spPr/>
        <p:txBody>
          <a:bodyPr>
            <a:normAutofit lnSpcReduction="10000"/>
          </a:bodyPr>
          <a:lstStyle/>
          <a:p>
            <a:r>
              <a:rPr lang="en-US" altLang="zh-CN" dirty="0" err="1"/>
              <a:t>clear_page</a:t>
            </a:r>
            <a:r>
              <a:rPr lang="en-US" altLang="zh-CN" dirty="0"/>
              <a:t>()</a:t>
            </a:r>
            <a:r>
              <a:rPr lang="zh-CN" altLang="en-US" dirty="0"/>
              <a:t>例程在</a:t>
            </a:r>
            <a:r>
              <a:rPr lang="en-US" altLang="zh-CN" dirty="0"/>
              <a:t>Linux</a:t>
            </a:r>
            <a:r>
              <a:rPr lang="zh-CN" altLang="en-US" dirty="0"/>
              <a:t>内核使用得很多</a:t>
            </a:r>
            <a:endParaRPr lang="en-US" altLang="zh-CN" dirty="0"/>
          </a:p>
          <a:p>
            <a:r>
              <a:rPr lang="zh-CN" altLang="en-US" dirty="0"/>
              <a:t>全部填满零的页面就是直接满足应用程序数据空间“未初始化”部分的需要的</a:t>
            </a:r>
            <a:endParaRPr lang="en-US" altLang="zh-CN" dirty="0"/>
          </a:p>
          <a:p>
            <a:r>
              <a:rPr lang="zh-CN" altLang="en-US" dirty="0"/>
              <a:t>作为一种安全策略</a:t>
            </a:r>
            <a:endParaRPr lang="en-US" altLang="zh-CN" dirty="0"/>
          </a:p>
          <a:p>
            <a:pPr lvl="1"/>
            <a:r>
              <a:rPr lang="zh-CN" altLang="en-US" dirty="0"/>
              <a:t>清除上一个程序页面</a:t>
            </a:r>
            <a:endParaRPr lang="en-US" altLang="zh-CN" dirty="0"/>
          </a:p>
          <a:p>
            <a:pPr lvl="1"/>
            <a:r>
              <a:rPr lang="zh-CN" altLang="en-US" dirty="0"/>
              <a:t>防止从一个程序到另一个程序之间偶然的信息泄漏</a:t>
            </a:r>
            <a:endParaRPr lang="en-US" altLang="zh-CN" dirty="0"/>
          </a:p>
          <a:p>
            <a:pPr lvl="1"/>
            <a:r>
              <a:rPr lang="zh-CN" altLang="en-US" dirty="0"/>
              <a:t>这种泄漏违反安全策略</a:t>
            </a:r>
            <a:endParaRPr lang="en-US" altLang="zh-CN" dirty="0"/>
          </a:p>
          <a:p>
            <a:r>
              <a:rPr lang="zh-CN" altLang="en-US" dirty="0"/>
              <a:t>如果</a:t>
            </a:r>
            <a:r>
              <a:rPr lang="en-US" altLang="zh-CN" dirty="0"/>
              <a:t>CPU</a:t>
            </a:r>
            <a:r>
              <a:rPr lang="zh-CN" altLang="en-US" dirty="0"/>
              <a:t>可以理解预取提示</a:t>
            </a:r>
            <a:endParaRPr lang="en-US" altLang="zh-CN" dirty="0"/>
          </a:p>
          <a:p>
            <a:pPr lvl="1"/>
            <a:r>
              <a:rPr lang="zh-CN" altLang="en-US" dirty="0"/>
              <a:t>用专门的“为写预取”版本</a:t>
            </a:r>
            <a:endParaRPr lang="en-US" altLang="zh-CN" dirty="0"/>
          </a:p>
          <a:p>
            <a:pPr lvl="1"/>
            <a:r>
              <a:rPr lang="zh-CN" altLang="en-US" dirty="0"/>
              <a:t>可以无需读进任何数据而新建一个高速缓存行</a:t>
            </a:r>
          </a:p>
        </p:txBody>
      </p:sp>
    </p:spTree>
    <p:extLst>
      <p:ext uri="{BB962C8B-B14F-4D97-AF65-F5344CB8AC3E}">
        <p14:creationId xmlns:p14="http://schemas.microsoft.com/office/powerpoint/2010/main" val="428152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C7ABCE-2239-4AFA-9349-0DF9B887D83B}"/>
              </a:ext>
            </a:extLst>
          </p:cNvPr>
          <p:cNvSpPr txBox="1"/>
          <p:nvPr/>
        </p:nvSpPr>
        <p:spPr>
          <a:xfrm>
            <a:off x="385332" y="1405411"/>
            <a:ext cx="8921328" cy="5355312"/>
          </a:xfrm>
          <a:prstGeom prst="rect">
            <a:avLst/>
          </a:prstGeom>
          <a:noFill/>
        </p:spPr>
        <p:txBody>
          <a:bodyPr wrap="square" rtlCol="0">
            <a:spAutoFit/>
          </a:bodyPr>
          <a:lstStyle/>
          <a:p>
            <a:r>
              <a:rPr lang="en-US" altLang="zh-CN" b="1" dirty="0" err="1"/>
              <a:t>main_loop</a:t>
            </a:r>
            <a:r>
              <a:rPr lang="en-US" altLang="zh-CN" b="1" dirty="0"/>
              <a:t>:</a:t>
            </a:r>
          </a:p>
          <a:p>
            <a:r>
              <a:rPr lang="en-US" altLang="zh-CN" b="1" dirty="0"/>
              <a:t># the prefetch. Bring in cache line, but with luck we won’t read memory.</a:t>
            </a:r>
          </a:p>
          <a:p>
            <a:r>
              <a:rPr lang="en-US" altLang="zh-CN" b="1" dirty="0"/>
              <a:t># But if all this CPU offers is a simple prefetch, that should work too.</a:t>
            </a:r>
          </a:p>
          <a:p>
            <a:r>
              <a:rPr lang="en-US" altLang="zh-CN" b="1" dirty="0"/>
              <a:t> </a:t>
            </a:r>
            <a:r>
              <a:rPr lang="en-US" altLang="zh-CN" b="1" dirty="0" err="1"/>
              <a:t>pref</a:t>
            </a:r>
            <a:r>
              <a:rPr lang="en-US" altLang="zh-CN" b="1" dirty="0"/>
              <a:t> </a:t>
            </a:r>
            <a:r>
              <a:rPr lang="en-US" altLang="zh-CN" b="1" dirty="0" err="1"/>
              <a:t>Pref_PrepareForStore</a:t>
            </a:r>
            <a:r>
              <a:rPr lang="en-US" altLang="zh-CN" b="1" dirty="0"/>
              <a:t>, PREF_AHEAD(a0)</a:t>
            </a:r>
          </a:p>
          <a:p>
            <a:r>
              <a:rPr lang="en-US" altLang="zh-CN" b="1" dirty="0"/>
              <a:t># now we’re going to do eight stores</a:t>
            </a:r>
          </a:p>
          <a:p>
            <a:r>
              <a:rPr lang="en-US" altLang="zh-CN" b="1" dirty="0" err="1"/>
              <a:t>sw</a:t>
            </a:r>
            <a:r>
              <a:rPr lang="en-US" altLang="zh-CN" b="1" dirty="0"/>
              <a:t> zero, 0(a0)</a:t>
            </a:r>
          </a:p>
          <a:p>
            <a:r>
              <a:rPr lang="en-US" altLang="zh-CN" b="1" dirty="0" err="1"/>
              <a:t>sw</a:t>
            </a:r>
            <a:r>
              <a:rPr lang="en-US" altLang="zh-CN" b="1" dirty="0"/>
              <a:t> zero, 4(a0)</a:t>
            </a:r>
          </a:p>
          <a:p>
            <a:r>
              <a:rPr lang="en-US" altLang="zh-CN" b="1" dirty="0" err="1"/>
              <a:t>sw</a:t>
            </a:r>
            <a:r>
              <a:rPr lang="en-US" altLang="zh-CN" b="1" dirty="0"/>
              <a:t> zero, 8(a0)</a:t>
            </a:r>
          </a:p>
          <a:p>
            <a:r>
              <a:rPr lang="en-US" altLang="zh-CN" b="1" dirty="0" err="1"/>
              <a:t>sw</a:t>
            </a:r>
            <a:r>
              <a:rPr lang="en-US" altLang="zh-CN" b="1" dirty="0"/>
              <a:t> zero, 12(a0)</a:t>
            </a:r>
          </a:p>
          <a:p>
            <a:r>
              <a:rPr lang="en-US" altLang="zh-CN" b="1" dirty="0" err="1"/>
              <a:t>addiu</a:t>
            </a:r>
            <a:r>
              <a:rPr lang="en-US" altLang="zh-CN" b="1" dirty="0"/>
              <a:t> a0, a0, 32</a:t>
            </a:r>
          </a:p>
          <a:p>
            <a:r>
              <a:rPr lang="en-US" altLang="zh-CN" b="1" dirty="0"/>
              <a:t># some CPUs choke on too many writes at full-speed,</a:t>
            </a:r>
          </a:p>
          <a:p>
            <a:r>
              <a:rPr lang="en-US" altLang="zh-CN" b="1" dirty="0"/>
              <a:t># so increment the loop pointer in the middle to give it a break. </a:t>
            </a:r>
          </a:p>
          <a:p>
            <a:r>
              <a:rPr lang="en-US" altLang="zh-CN" b="1" dirty="0" err="1"/>
              <a:t>sw</a:t>
            </a:r>
            <a:r>
              <a:rPr lang="en-US" altLang="zh-CN" b="1" dirty="0"/>
              <a:t> zero, -16(a0)</a:t>
            </a:r>
          </a:p>
          <a:p>
            <a:r>
              <a:rPr lang="en-US" altLang="zh-CN" b="1" dirty="0" err="1"/>
              <a:t>sw</a:t>
            </a:r>
            <a:r>
              <a:rPr lang="en-US" altLang="zh-CN" b="1" dirty="0"/>
              <a:t> zero, -12(a0)</a:t>
            </a:r>
          </a:p>
          <a:p>
            <a:r>
              <a:rPr lang="en-US" altLang="zh-CN" b="1" dirty="0" err="1"/>
              <a:t>sw</a:t>
            </a:r>
            <a:r>
              <a:rPr lang="en-US" altLang="zh-CN" b="1" dirty="0"/>
              <a:t> zero, -8(a0)</a:t>
            </a:r>
          </a:p>
          <a:p>
            <a:r>
              <a:rPr lang="en-US" altLang="zh-CN" b="1" dirty="0" err="1"/>
              <a:t>bne</a:t>
            </a:r>
            <a:r>
              <a:rPr lang="en-US" altLang="zh-CN" b="1" dirty="0"/>
              <a:t> a2, a0, </a:t>
            </a:r>
            <a:r>
              <a:rPr lang="en-US" altLang="zh-CN" b="1" dirty="0" err="1"/>
              <a:t>main_loop</a:t>
            </a:r>
            <a:endParaRPr lang="en-US" altLang="zh-CN" b="1" dirty="0"/>
          </a:p>
          <a:p>
            <a:r>
              <a:rPr lang="en-US" altLang="zh-CN" b="1" dirty="0" err="1"/>
              <a:t>sw</a:t>
            </a:r>
            <a:r>
              <a:rPr lang="en-US" altLang="zh-CN" b="1" dirty="0"/>
              <a:t> zero, -4(a0)# last store in the branch delay slot</a:t>
            </a:r>
          </a:p>
          <a:p>
            <a:r>
              <a:rPr lang="en-US" altLang="zh-CN" b="1" dirty="0"/>
              <a:t># the second (end) loop does the rest, and has no prefetch which would overrun.</a:t>
            </a:r>
          </a:p>
          <a:p>
            <a:r>
              <a:rPr lang="en-US" altLang="zh-CN" b="1" dirty="0" err="1"/>
              <a:t>addiu</a:t>
            </a:r>
            <a:r>
              <a:rPr lang="en-US" altLang="zh-CN" b="1" dirty="0"/>
              <a:t> a2, a0, PREF_AHEAD</a:t>
            </a:r>
          </a:p>
        </p:txBody>
      </p:sp>
      <p:sp>
        <p:nvSpPr>
          <p:cNvPr id="5" name="文本框 4">
            <a:extLst>
              <a:ext uri="{FF2B5EF4-FFF2-40B4-BE49-F238E27FC236}">
                <a16:creationId xmlns:a16="http://schemas.microsoft.com/office/drawing/2014/main" id="{3BD09FBF-F013-4AC8-A095-9B83E1B531A4}"/>
              </a:ext>
            </a:extLst>
          </p:cNvPr>
          <p:cNvSpPr txBox="1"/>
          <p:nvPr/>
        </p:nvSpPr>
        <p:spPr>
          <a:xfrm>
            <a:off x="9306660" y="2671840"/>
            <a:ext cx="2388637" cy="3970318"/>
          </a:xfrm>
          <a:prstGeom prst="rect">
            <a:avLst/>
          </a:prstGeom>
          <a:noFill/>
        </p:spPr>
        <p:txBody>
          <a:bodyPr wrap="square" rtlCol="0">
            <a:spAutoFit/>
          </a:bodyPr>
          <a:lstStyle/>
          <a:p>
            <a:r>
              <a:rPr lang="en-US" altLang="zh-CN" b="1" dirty="0" err="1"/>
              <a:t>end_loop</a:t>
            </a:r>
            <a:r>
              <a:rPr lang="en-US" altLang="zh-CN" b="1" dirty="0"/>
              <a:t>:</a:t>
            </a:r>
          </a:p>
          <a:p>
            <a:r>
              <a:rPr lang="en-US" altLang="zh-CN" b="1" dirty="0" err="1"/>
              <a:t>sw</a:t>
            </a:r>
            <a:r>
              <a:rPr lang="en-US" altLang="zh-CN" b="1" dirty="0"/>
              <a:t> zero, 0(a0)</a:t>
            </a:r>
          </a:p>
          <a:p>
            <a:r>
              <a:rPr lang="en-US" altLang="zh-CN" b="1" dirty="0" err="1"/>
              <a:t>sw</a:t>
            </a:r>
            <a:r>
              <a:rPr lang="en-US" altLang="zh-CN" b="1" dirty="0"/>
              <a:t> zero, 4(a0)</a:t>
            </a:r>
          </a:p>
          <a:p>
            <a:r>
              <a:rPr lang="en-US" altLang="zh-CN" b="1" dirty="0" err="1"/>
              <a:t>sw</a:t>
            </a:r>
            <a:r>
              <a:rPr lang="en-US" altLang="zh-CN" b="1" dirty="0"/>
              <a:t> zero, 8(a0)</a:t>
            </a:r>
          </a:p>
          <a:p>
            <a:r>
              <a:rPr lang="en-US" altLang="zh-CN" b="1" dirty="0" err="1"/>
              <a:t>sw</a:t>
            </a:r>
            <a:r>
              <a:rPr lang="en-US" altLang="zh-CN" b="1" dirty="0"/>
              <a:t> zero, 12(a0)</a:t>
            </a:r>
          </a:p>
          <a:p>
            <a:r>
              <a:rPr lang="en-US" altLang="zh-CN" b="1" dirty="0" err="1"/>
              <a:t>addiu</a:t>
            </a:r>
            <a:r>
              <a:rPr lang="en-US" altLang="zh-CN" b="1" dirty="0"/>
              <a:t> a0, a0, 32</a:t>
            </a:r>
          </a:p>
          <a:p>
            <a:r>
              <a:rPr lang="en-US" altLang="zh-CN" b="1" dirty="0" err="1"/>
              <a:t>sw</a:t>
            </a:r>
            <a:r>
              <a:rPr lang="en-US" altLang="zh-CN" b="1" dirty="0"/>
              <a:t> zero, -16(a0)</a:t>
            </a:r>
          </a:p>
          <a:p>
            <a:r>
              <a:rPr lang="en-US" altLang="zh-CN" b="1" dirty="0" err="1"/>
              <a:t>sw</a:t>
            </a:r>
            <a:r>
              <a:rPr lang="en-US" altLang="zh-CN" b="1" dirty="0"/>
              <a:t> zero, -12(a0)</a:t>
            </a:r>
          </a:p>
          <a:p>
            <a:r>
              <a:rPr lang="en-US" altLang="zh-CN" b="1" dirty="0" err="1"/>
              <a:t>sw</a:t>
            </a:r>
            <a:r>
              <a:rPr lang="en-US" altLang="zh-CN" b="1" dirty="0"/>
              <a:t> zero,-8(a0)</a:t>
            </a:r>
          </a:p>
          <a:p>
            <a:r>
              <a:rPr lang="en-US" altLang="zh-CN" b="1" dirty="0" err="1"/>
              <a:t>bne</a:t>
            </a:r>
            <a:r>
              <a:rPr lang="en-US" altLang="zh-CN" b="1" dirty="0"/>
              <a:t> a2, a0, </a:t>
            </a:r>
            <a:r>
              <a:rPr lang="en-US" altLang="zh-CN" b="1" dirty="0" err="1"/>
              <a:t>end_loop</a:t>
            </a:r>
            <a:endParaRPr lang="en-US" altLang="zh-CN" b="1" dirty="0"/>
          </a:p>
          <a:p>
            <a:r>
              <a:rPr lang="en-US" altLang="zh-CN" b="1" dirty="0" err="1"/>
              <a:t>sw</a:t>
            </a:r>
            <a:r>
              <a:rPr lang="en-US" altLang="zh-CN" b="1" dirty="0"/>
              <a:t> zero, -4(a0)</a:t>
            </a:r>
          </a:p>
          <a:p>
            <a:r>
              <a:rPr lang="en-US" altLang="zh-CN" b="1" dirty="0" err="1"/>
              <a:t>jr</a:t>
            </a:r>
            <a:r>
              <a:rPr lang="en-US" altLang="zh-CN" b="1" dirty="0"/>
              <a:t> ra</a:t>
            </a:r>
          </a:p>
          <a:p>
            <a:r>
              <a:rPr lang="en-US" altLang="zh-CN" b="1" dirty="0" err="1"/>
              <a:t>nop</a:t>
            </a:r>
            <a:endParaRPr lang="zh-CN" altLang="en-US" dirty="0"/>
          </a:p>
          <a:p>
            <a:endParaRPr lang="zh-CN" altLang="en-US" dirty="0"/>
          </a:p>
        </p:txBody>
      </p:sp>
      <p:sp>
        <p:nvSpPr>
          <p:cNvPr id="8" name="文本框 7">
            <a:extLst>
              <a:ext uri="{FF2B5EF4-FFF2-40B4-BE49-F238E27FC236}">
                <a16:creationId xmlns:a16="http://schemas.microsoft.com/office/drawing/2014/main" id="{7896D58E-3DC9-414F-B26F-1E0B4F9537B3}"/>
              </a:ext>
            </a:extLst>
          </p:cNvPr>
          <p:cNvSpPr txBox="1"/>
          <p:nvPr/>
        </p:nvSpPr>
        <p:spPr>
          <a:xfrm>
            <a:off x="385332" y="25360"/>
            <a:ext cx="8365787" cy="1477328"/>
          </a:xfrm>
          <a:prstGeom prst="rect">
            <a:avLst/>
          </a:prstGeom>
          <a:noFill/>
        </p:spPr>
        <p:txBody>
          <a:bodyPr wrap="square" rtlCol="0">
            <a:spAutoFit/>
          </a:bodyPr>
          <a:lstStyle/>
          <a:p>
            <a:r>
              <a:rPr lang="en-US" altLang="zh-CN" b="1" dirty="0"/>
              <a:t>#define PREF_AHEAD 512</a:t>
            </a:r>
          </a:p>
          <a:p>
            <a:r>
              <a:rPr lang="en-US" altLang="zh-CN" b="1" dirty="0" err="1"/>
              <a:t>clear_page</a:t>
            </a:r>
            <a:r>
              <a:rPr lang="en-US" altLang="zh-CN" b="1" dirty="0"/>
              <a:t>:</a:t>
            </a:r>
          </a:p>
          <a:p>
            <a:r>
              <a:rPr lang="en-US" altLang="zh-CN" b="1" dirty="0"/>
              <a:t># the first loop (</a:t>
            </a:r>
            <a:r>
              <a:rPr lang="en-US" altLang="zh-CN" b="1" dirty="0" err="1"/>
              <a:t>main_loop</a:t>
            </a:r>
            <a:r>
              <a:rPr lang="en-US" altLang="zh-CN" b="1" dirty="0"/>
              <a:t>) stops short so as not to prefetch off</a:t>
            </a:r>
          </a:p>
          <a:p>
            <a:r>
              <a:rPr lang="en-US" altLang="zh-CN" b="1" dirty="0"/>
              <a:t># end of page</a:t>
            </a:r>
          </a:p>
          <a:p>
            <a:r>
              <a:rPr lang="en-US" altLang="zh-CN" b="1" dirty="0" err="1"/>
              <a:t>addiu</a:t>
            </a:r>
            <a:r>
              <a:rPr lang="en-US" altLang="zh-CN" b="1" dirty="0"/>
              <a:t> a2, a0, PAGE_SIZE - PREF_AHEAD</a:t>
            </a:r>
          </a:p>
        </p:txBody>
      </p:sp>
      <p:sp>
        <p:nvSpPr>
          <p:cNvPr id="9" name="文本框 8">
            <a:extLst>
              <a:ext uri="{FF2B5EF4-FFF2-40B4-BE49-F238E27FC236}">
                <a16:creationId xmlns:a16="http://schemas.microsoft.com/office/drawing/2014/main" id="{1611D316-B515-42F7-9BFD-625A9A36730D}"/>
              </a:ext>
            </a:extLst>
          </p:cNvPr>
          <p:cNvSpPr txBox="1"/>
          <p:nvPr/>
        </p:nvSpPr>
        <p:spPr>
          <a:xfrm>
            <a:off x="9452575" y="1036079"/>
            <a:ext cx="1870421" cy="369332"/>
          </a:xfrm>
          <a:prstGeom prst="rect">
            <a:avLst/>
          </a:prstGeom>
          <a:noFill/>
        </p:spPr>
        <p:txBody>
          <a:bodyPr wrap="square" rtlCol="0">
            <a:spAutoFit/>
          </a:bodyPr>
          <a:lstStyle/>
          <a:p>
            <a:r>
              <a:rPr lang="zh-CN" altLang="en-US" dirty="0"/>
              <a:t>某同学讲过，略</a:t>
            </a:r>
          </a:p>
        </p:txBody>
      </p:sp>
    </p:spTree>
    <p:extLst>
      <p:ext uri="{BB962C8B-B14F-4D97-AF65-F5344CB8AC3E}">
        <p14:creationId xmlns:p14="http://schemas.microsoft.com/office/powerpoint/2010/main" val="3876040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69555-AE7A-4F84-938C-EC703BBCBBF8}"/>
              </a:ext>
            </a:extLst>
          </p:cNvPr>
          <p:cNvSpPr>
            <a:spLocks noGrp="1"/>
          </p:cNvSpPr>
          <p:nvPr>
            <p:ph type="title"/>
          </p:nvPr>
        </p:nvSpPr>
        <p:spPr/>
        <p:txBody>
          <a:bodyPr/>
          <a:lstStyle/>
          <a:p>
            <a:r>
              <a:rPr lang="zh-CN" altLang="en-US" dirty="0"/>
              <a:t>谢谢</a:t>
            </a:r>
          </a:p>
        </p:txBody>
      </p:sp>
      <p:sp>
        <p:nvSpPr>
          <p:cNvPr id="3" name="内容占位符 2">
            <a:extLst>
              <a:ext uri="{FF2B5EF4-FFF2-40B4-BE49-F238E27FC236}">
                <a16:creationId xmlns:a16="http://schemas.microsoft.com/office/drawing/2014/main" id="{B6BCFC8B-EC78-4159-BD6E-BC7B1EFE553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949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E481A-F490-4438-A582-47F905C7E956}"/>
              </a:ext>
            </a:extLst>
          </p:cNvPr>
          <p:cNvSpPr>
            <a:spLocks noGrp="1"/>
          </p:cNvSpPr>
          <p:nvPr>
            <p:ph type="title"/>
          </p:nvPr>
        </p:nvSpPr>
        <p:spPr/>
        <p:txBody>
          <a:bodyPr/>
          <a:lstStyle/>
          <a:p>
            <a:r>
              <a:rPr lang="en-US" altLang="zh-CN" dirty="0"/>
              <a:t>Chapter 15</a:t>
            </a:r>
            <a:br>
              <a:rPr lang="en-US" altLang="zh-CN" dirty="0"/>
            </a:br>
            <a:r>
              <a:rPr lang="en-US" altLang="zh-CN" dirty="0"/>
              <a:t>MIPS Specific Issue</a:t>
            </a:r>
            <a:endParaRPr lang="zh-CN" altLang="en-US" dirty="0"/>
          </a:p>
        </p:txBody>
      </p:sp>
      <p:sp>
        <p:nvSpPr>
          <p:cNvPr id="3" name="内容占位符 2">
            <a:extLst>
              <a:ext uri="{FF2B5EF4-FFF2-40B4-BE49-F238E27FC236}">
                <a16:creationId xmlns:a16="http://schemas.microsoft.com/office/drawing/2014/main" id="{B682F80A-2B4D-4A75-BE70-D3F2E726375D}"/>
              </a:ext>
            </a:extLst>
          </p:cNvPr>
          <p:cNvSpPr>
            <a:spLocks noGrp="1"/>
          </p:cNvSpPr>
          <p:nvPr>
            <p:ph idx="1"/>
          </p:nvPr>
        </p:nvSpPr>
        <p:spPr/>
        <p:txBody>
          <a:bodyPr/>
          <a:lstStyle/>
          <a:p>
            <a:r>
              <a:rPr lang="en-US" altLang="zh-CN" dirty="0"/>
              <a:t>Linux</a:t>
            </a:r>
            <a:r>
              <a:rPr lang="zh-CN" altLang="en-US" dirty="0"/>
              <a:t>内核的大部分都是用可移植的</a:t>
            </a:r>
            <a:r>
              <a:rPr lang="en-US" altLang="zh-CN" dirty="0"/>
              <a:t>C</a:t>
            </a:r>
            <a:r>
              <a:rPr lang="zh-CN" altLang="en-US" dirty="0"/>
              <a:t>写的</a:t>
            </a:r>
            <a:endParaRPr lang="en-US" altLang="zh-CN" dirty="0"/>
          </a:p>
          <a:p>
            <a:pPr lvl="1"/>
            <a:r>
              <a:rPr lang="zh-CN" altLang="en-US" dirty="0"/>
              <a:t>大部分代码不用进一步处理就可以直接移植到像</a:t>
            </a:r>
            <a:r>
              <a:rPr lang="en-US" altLang="zh-CN" dirty="0"/>
              <a:t>MIPS</a:t>
            </a:r>
            <a:r>
              <a:rPr lang="zh-CN" altLang="en-US" dirty="0"/>
              <a:t>这类清晰的体系结构上</a:t>
            </a:r>
            <a:endParaRPr lang="en-US" altLang="zh-CN" dirty="0"/>
          </a:p>
          <a:p>
            <a:pPr lvl="1"/>
            <a:r>
              <a:rPr lang="zh-CN" altLang="en-US" dirty="0"/>
              <a:t>上一章我们看到了一些机器相关的代码</a:t>
            </a:r>
            <a:endParaRPr lang="en-US" altLang="zh-CN" dirty="0"/>
          </a:p>
          <a:p>
            <a:pPr lvl="2"/>
            <a:r>
              <a:rPr lang="zh-CN" altLang="en-US" dirty="0"/>
              <a:t>异常处理</a:t>
            </a:r>
            <a:endParaRPr lang="en-US" altLang="zh-CN" dirty="0"/>
          </a:p>
          <a:p>
            <a:pPr lvl="2"/>
            <a:r>
              <a:rPr lang="zh-CN" altLang="en-US" dirty="0"/>
              <a:t>存储器管理</a:t>
            </a:r>
            <a:endParaRPr lang="en-US" altLang="zh-CN" dirty="0"/>
          </a:p>
          <a:p>
            <a:pPr lvl="1"/>
            <a:r>
              <a:rPr lang="zh-CN" altLang="en-US" dirty="0"/>
              <a:t>本章看一下其他需要特殊</a:t>
            </a:r>
            <a:r>
              <a:rPr lang="en-US" altLang="zh-CN" dirty="0"/>
              <a:t>MIPS</a:t>
            </a:r>
            <a:r>
              <a:rPr lang="zh-CN" altLang="en-US" dirty="0"/>
              <a:t>代码的地方</a:t>
            </a:r>
            <a:endParaRPr lang="en-US" altLang="zh-CN" dirty="0"/>
          </a:p>
        </p:txBody>
      </p:sp>
    </p:spTree>
    <p:extLst>
      <p:ext uri="{BB962C8B-B14F-4D97-AF65-F5344CB8AC3E}">
        <p14:creationId xmlns:p14="http://schemas.microsoft.com/office/powerpoint/2010/main" val="71312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E481A-F490-4438-A582-47F905C7E956}"/>
              </a:ext>
            </a:extLst>
          </p:cNvPr>
          <p:cNvSpPr>
            <a:spLocks noGrp="1"/>
          </p:cNvSpPr>
          <p:nvPr>
            <p:ph type="title"/>
          </p:nvPr>
        </p:nvSpPr>
        <p:spPr/>
        <p:txBody>
          <a:bodyPr/>
          <a:lstStyle/>
          <a:p>
            <a:r>
              <a:rPr lang="en-US" altLang="zh-CN" dirty="0"/>
              <a:t>Chapter 15</a:t>
            </a:r>
            <a:br>
              <a:rPr lang="en-US" altLang="zh-CN" dirty="0"/>
            </a:br>
            <a:r>
              <a:rPr lang="en-US" altLang="zh-CN" dirty="0"/>
              <a:t>MIPS Specific Issue</a:t>
            </a:r>
            <a:endParaRPr lang="zh-CN" altLang="en-US" dirty="0"/>
          </a:p>
        </p:txBody>
      </p:sp>
      <p:sp>
        <p:nvSpPr>
          <p:cNvPr id="3" name="内容占位符 2">
            <a:extLst>
              <a:ext uri="{FF2B5EF4-FFF2-40B4-BE49-F238E27FC236}">
                <a16:creationId xmlns:a16="http://schemas.microsoft.com/office/drawing/2014/main" id="{B682F80A-2B4D-4A75-BE70-D3F2E726375D}"/>
              </a:ext>
            </a:extLst>
          </p:cNvPr>
          <p:cNvSpPr>
            <a:spLocks noGrp="1"/>
          </p:cNvSpPr>
          <p:nvPr>
            <p:ph idx="1"/>
          </p:nvPr>
        </p:nvSpPr>
        <p:spPr/>
        <p:txBody>
          <a:bodyPr/>
          <a:lstStyle/>
          <a:p>
            <a:r>
              <a:rPr lang="zh-CN" altLang="en-US" dirty="0"/>
              <a:t>前两节涉及大多数</a:t>
            </a:r>
            <a:r>
              <a:rPr lang="en-US" altLang="zh-CN" dirty="0"/>
              <a:t>MIPS CPU</a:t>
            </a:r>
            <a:r>
              <a:rPr lang="zh-CN" altLang="en-US" dirty="0"/>
              <a:t>软硬件间的权衡</a:t>
            </a:r>
            <a:endParaRPr lang="en-US" altLang="zh-CN" dirty="0"/>
          </a:p>
          <a:p>
            <a:pPr lvl="1"/>
            <a:r>
              <a:rPr lang="zh-CN" altLang="en-US" dirty="0"/>
              <a:t>编程方便性 </a:t>
            </a:r>
            <a:r>
              <a:rPr lang="en-US" altLang="zh-CN" dirty="0"/>
              <a:t>V.S. </a:t>
            </a:r>
            <a:r>
              <a:rPr lang="zh-CN" altLang="en-US" dirty="0"/>
              <a:t>硬件简单性</a:t>
            </a:r>
            <a:endParaRPr lang="en-US" altLang="zh-CN" dirty="0"/>
          </a:p>
          <a:p>
            <a:r>
              <a:rPr lang="zh-CN" altLang="en-US" dirty="0"/>
              <a:t>本章要学</a:t>
            </a:r>
            <a:endParaRPr lang="en-US" altLang="zh-CN" dirty="0"/>
          </a:p>
          <a:p>
            <a:pPr lvl="1"/>
            <a:r>
              <a:rPr lang="zh-CN" altLang="en-US" dirty="0"/>
              <a:t>通过软件管理</a:t>
            </a:r>
            <a:r>
              <a:rPr lang="en-US" altLang="zh-CN" dirty="0"/>
              <a:t>MIPS</a:t>
            </a:r>
            <a:r>
              <a:rPr lang="zh-CN" altLang="en-US" dirty="0"/>
              <a:t>高速缓存</a:t>
            </a:r>
            <a:endParaRPr lang="en-US" altLang="zh-CN" dirty="0"/>
          </a:p>
          <a:p>
            <a:pPr lvl="1"/>
            <a:r>
              <a:rPr lang="en-US" altLang="zh-CN" dirty="0"/>
              <a:t>MIPS CP0</a:t>
            </a:r>
            <a:r>
              <a:rPr lang="zh-CN" altLang="en-US" dirty="0"/>
              <a:t>（</a:t>
            </a:r>
            <a:r>
              <a:rPr lang="en-US" altLang="zh-CN" dirty="0"/>
              <a:t>CPU</a:t>
            </a:r>
            <a:r>
              <a:rPr lang="zh-CN" altLang="en-US" dirty="0"/>
              <a:t>控制）操作需要直接考虑的流水线效果</a:t>
            </a:r>
            <a:endParaRPr lang="en-US" altLang="zh-CN" dirty="0"/>
          </a:p>
          <a:p>
            <a:pPr lvl="1"/>
            <a:r>
              <a:rPr lang="zh-CN" altLang="en-US" dirty="0"/>
              <a:t>有关</a:t>
            </a:r>
            <a:r>
              <a:rPr lang="en-US" altLang="zh-CN" dirty="0"/>
              <a:t>MIPS</a:t>
            </a:r>
            <a:r>
              <a:rPr lang="zh-CN" altLang="en-US" dirty="0"/>
              <a:t>的多处理器（</a:t>
            </a:r>
            <a:r>
              <a:rPr lang="en-US" altLang="zh-CN" dirty="0"/>
              <a:t>SMP</a:t>
            </a:r>
            <a:r>
              <a:rPr lang="zh-CN" altLang="en-US" dirty="0"/>
              <a:t>）</a:t>
            </a:r>
            <a:r>
              <a:rPr lang="en-US" altLang="zh-CN" dirty="0"/>
              <a:t>Linux</a:t>
            </a:r>
            <a:r>
              <a:rPr lang="zh-CN" altLang="en-US" dirty="0"/>
              <a:t>系统需要了解的知识</a:t>
            </a:r>
            <a:endParaRPr lang="en-US" altLang="zh-CN" dirty="0"/>
          </a:p>
          <a:p>
            <a:pPr lvl="1"/>
            <a:r>
              <a:rPr lang="zh-CN" altLang="en-US" dirty="0"/>
              <a:t>怎样用传奇式的汇编语言代码加速一个使用频率很高的内核例程</a:t>
            </a:r>
            <a:endParaRPr lang="en-US" altLang="zh-CN" dirty="0"/>
          </a:p>
          <a:p>
            <a:endParaRPr lang="zh-CN" altLang="en-US" dirty="0"/>
          </a:p>
        </p:txBody>
      </p:sp>
    </p:spTree>
    <p:extLst>
      <p:ext uri="{BB962C8B-B14F-4D97-AF65-F5344CB8AC3E}">
        <p14:creationId xmlns:p14="http://schemas.microsoft.com/office/powerpoint/2010/main" val="3486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第</a:t>
            </a:r>
            <a:r>
              <a:rPr lang="en-US" altLang="zh-CN" dirty="0"/>
              <a:t>1</a:t>
            </a:r>
            <a:r>
              <a:rPr lang="zh-CN" altLang="en-US" dirty="0"/>
              <a:t>节 直接管理高速缓存</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lstStyle/>
          <a:p>
            <a:r>
              <a:rPr lang="zh-CN" altLang="en-US" dirty="0"/>
              <a:t>在</a:t>
            </a:r>
            <a:r>
              <a:rPr lang="en-US" altLang="zh-CN" dirty="0"/>
              <a:t>x86 CPU</a:t>
            </a:r>
            <a:r>
              <a:rPr lang="zh-CN" altLang="en-US" dirty="0"/>
              <a:t>中，也就是</a:t>
            </a:r>
            <a:r>
              <a:rPr lang="en-US" altLang="zh-CN" dirty="0"/>
              <a:t>Linux</a:t>
            </a:r>
            <a:r>
              <a:rPr lang="zh-CN" altLang="en-US" dirty="0"/>
              <a:t>出生长大的地方</a:t>
            </a:r>
            <a:endParaRPr lang="en-US" altLang="zh-CN" dirty="0"/>
          </a:p>
          <a:p>
            <a:pPr lvl="1"/>
            <a:r>
              <a:rPr lang="zh-CN" altLang="en-US" dirty="0"/>
              <a:t>高速缓存几乎是不可见的</a:t>
            </a:r>
            <a:endParaRPr lang="en-US" altLang="zh-CN" dirty="0"/>
          </a:p>
          <a:p>
            <a:pPr lvl="1"/>
            <a:r>
              <a:rPr lang="zh-CN" altLang="en-US" dirty="0"/>
              <a:t>由硬件维护一切</a:t>
            </a:r>
            <a:endParaRPr lang="en-US" altLang="zh-CN" dirty="0"/>
          </a:p>
          <a:p>
            <a:pPr lvl="1"/>
            <a:r>
              <a:rPr lang="zh-CN" altLang="en-US" dirty="0"/>
              <a:t>就好像直接和内存打交道一样</a:t>
            </a:r>
            <a:endParaRPr lang="en-US" altLang="zh-CN" dirty="0"/>
          </a:p>
          <a:p>
            <a:r>
              <a:rPr lang="en-US" altLang="zh-CN" dirty="0"/>
              <a:t>MIPS</a:t>
            </a:r>
            <a:r>
              <a:rPr lang="zh-CN" altLang="en-US" dirty="0"/>
              <a:t>系统不是这样的</a:t>
            </a:r>
            <a:endParaRPr lang="en-US" altLang="zh-CN" dirty="0"/>
          </a:p>
          <a:p>
            <a:pPr lvl="1"/>
            <a:r>
              <a:rPr lang="zh-CN" altLang="en-US" dirty="0"/>
              <a:t>许多</a:t>
            </a:r>
            <a:r>
              <a:rPr lang="en-US" altLang="zh-CN" dirty="0"/>
              <a:t>MIPS</a:t>
            </a:r>
            <a:r>
              <a:rPr lang="zh-CN" altLang="en-US" dirty="0"/>
              <a:t>核的高速缓存没有任何类型额外的“一致性硬件”</a:t>
            </a:r>
            <a:endParaRPr lang="en-US" altLang="zh-CN" dirty="0"/>
          </a:p>
          <a:p>
            <a:pPr lvl="1"/>
            <a:r>
              <a:rPr lang="en-US" altLang="zh-CN" dirty="0"/>
              <a:t>Linux</a:t>
            </a:r>
            <a:r>
              <a:rPr lang="zh-CN" altLang="en-US" dirty="0"/>
              <a:t>必须处理好几个方面的问题</a:t>
            </a:r>
          </a:p>
        </p:txBody>
      </p:sp>
    </p:spTree>
    <p:extLst>
      <p:ext uri="{BB962C8B-B14F-4D97-AF65-F5344CB8AC3E}">
        <p14:creationId xmlns:p14="http://schemas.microsoft.com/office/powerpoint/2010/main" val="315553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直接管理高速缓存 第</a:t>
            </a:r>
            <a:r>
              <a:rPr lang="en-US" altLang="zh-CN" dirty="0"/>
              <a:t>1.1</a:t>
            </a:r>
            <a:r>
              <a:rPr lang="zh-CN" altLang="en-US" dirty="0"/>
              <a:t>节</a:t>
            </a:r>
            <a:br>
              <a:rPr lang="en-US" altLang="zh-CN" dirty="0"/>
            </a:br>
            <a:r>
              <a:rPr lang="en-US" altLang="zh-CN" dirty="0"/>
              <a:t>——DMA</a:t>
            </a:r>
            <a:r>
              <a:rPr lang="zh-CN" altLang="en-US" dirty="0"/>
              <a:t>设备存取</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lstStyle/>
          <a:p>
            <a:r>
              <a:rPr lang="en-US" altLang="zh-CN" dirty="0"/>
              <a:t>DMA</a:t>
            </a:r>
            <a:r>
              <a:rPr lang="zh-CN" altLang="en-US" dirty="0"/>
              <a:t>控制器直接写或者读存储器</a:t>
            </a:r>
            <a:endParaRPr lang="en-US" altLang="zh-CN" dirty="0"/>
          </a:p>
          <a:p>
            <a:pPr lvl="1"/>
            <a:r>
              <a:rPr lang="zh-CN" altLang="en-US" dirty="0"/>
              <a:t>写可能使高速缓存内容过时</a:t>
            </a:r>
            <a:endParaRPr lang="en-US" altLang="zh-CN" dirty="0"/>
          </a:p>
          <a:p>
            <a:pPr lvl="1"/>
            <a:r>
              <a:rPr lang="zh-CN" altLang="en-US" dirty="0"/>
              <a:t>读可能错过尚未回写的高速缓存数据</a:t>
            </a:r>
            <a:endParaRPr lang="en-US" altLang="zh-CN" dirty="0"/>
          </a:p>
          <a:p>
            <a:r>
              <a:rPr lang="zh-CN" altLang="en-US" dirty="0"/>
              <a:t>在一些系统上（特别是</a:t>
            </a:r>
            <a:r>
              <a:rPr lang="en-US" altLang="zh-CN" dirty="0"/>
              <a:t>x86 PC</a:t>
            </a:r>
            <a:r>
              <a:rPr lang="zh-CN" altLang="en-US" dirty="0"/>
              <a:t>上）</a:t>
            </a:r>
            <a:endParaRPr lang="en-US" altLang="zh-CN" dirty="0"/>
          </a:p>
          <a:p>
            <a:pPr lvl="1"/>
            <a:r>
              <a:rPr lang="en-US" altLang="zh-CN" dirty="0"/>
              <a:t>DMA</a:t>
            </a:r>
            <a:r>
              <a:rPr lang="zh-CN" altLang="en-US" dirty="0"/>
              <a:t>控制器会设法把有关数据传输的信息告诉硬件高速缓存控制器</a:t>
            </a:r>
            <a:endParaRPr lang="en-US" altLang="zh-CN" dirty="0"/>
          </a:p>
          <a:p>
            <a:pPr lvl="1"/>
            <a:r>
              <a:rPr lang="zh-CN" altLang="en-US" dirty="0"/>
              <a:t>高速缓存控制器必要时自动作废或者回写高速缓存内容</a:t>
            </a:r>
            <a:endParaRPr lang="en-US" altLang="zh-CN" dirty="0"/>
          </a:p>
          <a:p>
            <a:pPr lvl="1"/>
            <a:r>
              <a:rPr lang="zh-CN" altLang="en-US" dirty="0"/>
              <a:t>使得整个过程是透明的</a:t>
            </a:r>
            <a:endParaRPr lang="en-US" altLang="zh-CN" dirty="0"/>
          </a:p>
          <a:p>
            <a:pPr lvl="1"/>
            <a:r>
              <a:rPr lang="zh-CN" altLang="en-US" dirty="0"/>
              <a:t>称作“</a:t>
            </a:r>
            <a:r>
              <a:rPr lang="en-US" altLang="zh-CN" dirty="0"/>
              <a:t>I/O</a:t>
            </a:r>
            <a:r>
              <a:rPr lang="zh-CN" altLang="en-US" dirty="0"/>
              <a:t>高速缓存一致性</a:t>
            </a:r>
            <a:r>
              <a:rPr lang="en-US" altLang="zh-CN" dirty="0"/>
              <a:t>(I/O-cache coherent)</a:t>
            </a:r>
            <a:r>
              <a:rPr lang="zh-CN" altLang="en-US" dirty="0"/>
              <a:t>”</a:t>
            </a:r>
            <a:endParaRPr lang="en-US" altLang="zh-CN" dirty="0"/>
          </a:p>
          <a:p>
            <a:pPr lvl="1"/>
            <a:r>
              <a:rPr lang="zh-CN" altLang="en-US" dirty="0"/>
              <a:t>简称“</a:t>
            </a:r>
            <a:r>
              <a:rPr lang="en-US" altLang="zh-CN" dirty="0"/>
              <a:t>I/O</a:t>
            </a:r>
            <a:r>
              <a:rPr lang="zh-CN" altLang="en-US" dirty="0"/>
              <a:t>一致性</a:t>
            </a:r>
            <a:r>
              <a:rPr lang="en-US" altLang="zh-CN" dirty="0"/>
              <a:t>(I/O coherent)</a:t>
            </a:r>
            <a:r>
              <a:rPr lang="zh-CN" altLang="en-US" dirty="0"/>
              <a:t>”</a:t>
            </a:r>
          </a:p>
        </p:txBody>
      </p:sp>
    </p:spTree>
    <p:extLst>
      <p:ext uri="{BB962C8B-B14F-4D97-AF65-F5344CB8AC3E}">
        <p14:creationId xmlns:p14="http://schemas.microsoft.com/office/powerpoint/2010/main" val="18032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直接管理高速缓存 第</a:t>
            </a:r>
            <a:r>
              <a:rPr lang="en-US" altLang="zh-CN" dirty="0"/>
              <a:t>1.1</a:t>
            </a:r>
            <a:r>
              <a:rPr lang="zh-CN" altLang="en-US" dirty="0"/>
              <a:t>节</a:t>
            </a:r>
            <a:br>
              <a:rPr lang="en-US" altLang="zh-CN" dirty="0"/>
            </a:br>
            <a:r>
              <a:rPr lang="en-US" altLang="zh-CN" dirty="0"/>
              <a:t>——DMA</a:t>
            </a:r>
            <a:r>
              <a:rPr lang="zh-CN" altLang="en-US" dirty="0"/>
              <a:t>设备存取</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lstStyle/>
          <a:p>
            <a:r>
              <a:rPr lang="zh-CN" altLang="en-US" dirty="0"/>
              <a:t>很少有</a:t>
            </a:r>
            <a:r>
              <a:rPr lang="en-US" altLang="zh-CN" dirty="0"/>
              <a:t>MIPS</a:t>
            </a:r>
            <a:r>
              <a:rPr lang="zh-CN" altLang="en-US" dirty="0"/>
              <a:t>系统是</a:t>
            </a:r>
            <a:r>
              <a:rPr lang="en-US" altLang="zh-CN" dirty="0"/>
              <a:t>I/O-cache</a:t>
            </a:r>
            <a:r>
              <a:rPr lang="zh-CN" altLang="en-US" dirty="0"/>
              <a:t>一致性</a:t>
            </a:r>
            <a:endParaRPr lang="en-US" altLang="zh-CN" dirty="0"/>
          </a:p>
          <a:p>
            <a:r>
              <a:rPr lang="zh-CN" altLang="en-US" dirty="0"/>
              <a:t>大多数情况下</a:t>
            </a:r>
            <a:endParaRPr lang="en-US" altLang="zh-CN" dirty="0"/>
          </a:p>
          <a:p>
            <a:pPr lvl="1"/>
            <a:r>
              <a:rPr lang="en-US" altLang="zh-CN" dirty="0"/>
              <a:t>DMA</a:t>
            </a:r>
            <a:r>
              <a:rPr lang="zh-CN" altLang="en-US" dirty="0"/>
              <a:t>传输在没有告诉高速缓存逻辑的情况下就开始了</a:t>
            </a:r>
            <a:endParaRPr lang="en-US" altLang="zh-CN" dirty="0"/>
          </a:p>
          <a:p>
            <a:pPr lvl="1"/>
            <a:r>
              <a:rPr lang="zh-CN" altLang="en-US" dirty="0"/>
              <a:t>设备驱动程序必须管理高速缓存以保证不会使用高速缓存或存储器中的过时数据</a:t>
            </a:r>
            <a:endParaRPr lang="en-US" altLang="zh-CN" dirty="0"/>
          </a:p>
          <a:p>
            <a:r>
              <a:rPr lang="en-US" altLang="zh-CN" dirty="0"/>
              <a:t>Linux</a:t>
            </a:r>
            <a:r>
              <a:rPr lang="zh-CN" altLang="en-US" dirty="0"/>
              <a:t>有个</a:t>
            </a:r>
            <a:r>
              <a:rPr lang="en-US" altLang="zh-CN" dirty="0"/>
              <a:t>DMA API</a:t>
            </a:r>
            <a:r>
              <a:rPr lang="zh-CN" altLang="en-US" dirty="0"/>
              <a:t>向设备驱动程序输出管理</a:t>
            </a:r>
            <a:r>
              <a:rPr lang="en-US" altLang="zh-CN" dirty="0"/>
              <a:t>DMA</a:t>
            </a:r>
            <a:r>
              <a:rPr lang="zh-CN" altLang="en-US" dirty="0"/>
              <a:t>数据流的例程</a:t>
            </a:r>
            <a:endParaRPr lang="en-US" altLang="zh-CN" dirty="0"/>
          </a:p>
          <a:p>
            <a:pPr lvl="1"/>
            <a:r>
              <a:rPr lang="zh-CN" altLang="en-US" dirty="0"/>
              <a:t>其中许多例程在</a:t>
            </a:r>
            <a:r>
              <a:rPr lang="en-US" altLang="zh-CN" dirty="0"/>
              <a:t>I/O-cache</a:t>
            </a:r>
            <a:r>
              <a:rPr lang="zh-CN" altLang="en-US" dirty="0"/>
              <a:t>一致的系统中为空</a:t>
            </a:r>
            <a:endParaRPr lang="en-US" altLang="zh-CN" dirty="0"/>
          </a:p>
          <a:p>
            <a:pPr lvl="1"/>
            <a:r>
              <a:rPr lang="zh-CN" altLang="en-US" dirty="0"/>
              <a:t>可以在随</a:t>
            </a:r>
            <a:r>
              <a:rPr lang="en-US" altLang="zh-CN" dirty="0"/>
              <a:t>Linux</a:t>
            </a:r>
            <a:r>
              <a:rPr lang="zh-CN" altLang="en-US" dirty="0"/>
              <a:t>内核源码提供的</a:t>
            </a:r>
            <a:r>
              <a:rPr lang="en-US" altLang="zh-CN" dirty="0">
                <a:solidFill>
                  <a:srgbClr val="FF0000"/>
                </a:solidFill>
              </a:rPr>
              <a:t>Document/DMA-API.txt</a:t>
            </a:r>
            <a:r>
              <a:rPr lang="zh-CN" altLang="en-US" dirty="0"/>
              <a:t>在内的文档中看到这些例程</a:t>
            </a:r>
            <a:endParaRPr lang="en-US" altLang="zh-CN" dirty="0"/>
          </a:p>
          <a:p>
            <a:pPr lvl="1"/>
            <a:r>
              <a:rPr lang="zh-CN" altLang="en-US" dirty="0"/>
              <a:t>实际上，如果你在编写或移植设备驱动程序，就应看看这些文档</a:t>
            </a:r>
          </a:p>
        </p:txBody>
      </p:sp>
    </p:spTree>
    <p:extLst>
      <p:ext uri="{BB962C8B-B14F-4D97-AF65-F5344CB8AC3E}">
        <p14:creationId xmlns:p14="http://schemas.microsoft.com/office/powerpoint/2010/main" val="39010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直接管理高速缓存 第</a:t>
            </a:r>
            <a:r>
              <a:rPr lang="en-US" altLang="zh-CN" dirty="0"/>
              <a:t>1.1</a:t>
            </a:r>
            <a:r>
              <a:rPr lang="zh-CN" altLang="en-US" dirty="0"/>
              <a:t>节</a:t>
            </a:r>
            <a:br>
              <a:rPr lang="en-US" altLang="zh-CN" dirty="0"/>
            </a:br>
            <a:r>
              <a:rPr lang="en-US" altLang="zh-CN" dirty="0"/>
              <a:t>——DMA</a:t>
            </a:r>
            <a:r>
              <a:rPr lang="zh-CN" altLang="en-US" dirty="0"/>
              <a:t>设备存取</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lstStyle/>
          <a:p>
            <a:r>
              <a:rPr lang="zh-CN" altLang="en-US" dirty="0"/>
              <a:t>当驱动程序请求分配缓冲区时，可以选择不同的缓冲区</a:t>
            </a:r>
            <a:endParaRPr lang="en-US" altLang="zh-CN" dirty="0"/>
          </a:p>
          <a:p>
            <a:pPr lvl="1"/>
            <a:r>
              <a:rPr lang="zh-CN" altLang="en-US" dirty="0"/>
              <a:t>“一致性”存储器</a:t>
            </a:r>
            <a:endParaRPr lang="en-US" altLang="zh-CN" dirty="0"/>
          </a:p>
          <a:p>
            <a:pPr lvl="2"/>
            <a:r>
              <a:rPr lang="zh-CN" altLang="en-US" dirty="0"/>
              <a:t>会产生性能代价</a:t>
            </a:r>
            <a:endParaRPr lang="en-US" altLang="zh-CN" dirty="0"/>
          </a:p>
          <a:p>
            <a:pPr lvl="2"/>
            <a:r>
              <a:rPr lang="en-US" altLang="zh-CN" dirty="0"/>
              <a:t>MIPS CPU</a:t>
            </a:r>
            <a:r>
              <a:rPr lang="zh-CN" altLang="en-US" dirty="0"/>
              <a:t>上很可能采用不用高速缓存实现</a:t>
            </a:r>
            <a:r>
              <a:rPr lang="en-US" altLang="zh-CN" dirty="0"/>
              <a:t>(</a:t>
            </a:r>
            <a:r>
              <a:rPr lang="zh-CN" altLang="en-US" dirty="0"/>
              <a:t>如</a:t>
            </a:r>
            <a:r>
              <a:rPr lang="en-US" altLang="zh-CN" dirty="0"/>
              <a:t>kseg1)</a:t>
            </a:r>
          </a:p>
          <a:p>
            <a:pPr lvl="1"/>
            <a:r>
              <a:rPr lang="zh-CN" altLang="en-US" dirty="0"/>
              <a:t>非一致存储器</a:t>
            </a:r>
            <a:endParaRPr lang="en-US" altLang="zh-CN" dirty="0"/>
          </a:p>
          <a:p>
            <a:pPr lvl="2"/>
            <a:r>
              <a:rPr lang="en-US" altLang="zh-CN" dirty="0" err="1"/>
              <a:t>dma_map_xx</a:t>
            </a:r>
            <a:r>
              <a:rPr lang="en-US" altLang="zh-CN" dirty="0"/>
              <a:t>()</a:t>
            </a:r>
          </a:p>
          <a:p>
            <a:pPr lvl="2"/>
            <a:r>
              <a:rPr lang="zh-CN" altLang="en-US" dirty="0"/>
              <a:t>“</a:t>
            </a:r>
            <a:r>
              <a:rPr lang="en-US" altLang="zh-CN" dirty="0"/>
              <a:t>sync</a:t>
            </a:r>
            <a:r>
              <a:rPr lang="zh-CN" altLang="en-US" dirty="0"/>
              <a:t>”函数</a:t>
            </a:r>
            <a:endParaRPr lang="en-US" altLang="zh-CN" dirty="0"/>
          </a:p>
          <a:p>
            <a:r>
              <a:rPr lang="zh-CN" altLang="en-US" dirty="0"/>
              <a:t>如果有兴趣看一眼</a:t>
            </a:r>
            <a:r>
              <a:rPr lang="en-US" altLang="zh-CN" dirty="0"/>
              <a:t>Linux</a:t>
            </a:r>
            <a:r>
              <a:rPr lang="zh-CN" altLang="en-US" dirty="0"/>
              <a:t>的实现</a:t>
            </a:r>
            <a:endParaRPr lang="en-US" altLang="zh-CN" dirty="0"/>
          </a:p>
          <a:p>
            <a:pPr lvl="1"/>
            <a:r>
              <a:rPr lang="zh-CN" altLang="en-US" dirty="0"/>
              <a:t>了解一下怎样从</a:t>
            </a:r>
            <a:r>
              <a:rPr lang="en-US" altLang="zh-CN" dirty="0"/>
              <a:t>MIPS</a:t>
            </a:r>
            <a:r>
              <a:rPr lang="zh-CN" altLang="en-US" dirty="0"/>
              <a:t>指令出发构建高速缓存同步函数</a:t>
            </a:r>
            <a:endParaRPr lang="en-US" altLang="zh-CN" dirty="0"/>
          </a:p>
          <a:p>
            <a:pPr lvl="1"/>
            <a:r>
              <a:rPr lang="zh-CN" altLang="en-US" dirty="0"/>
              <a:t>第</a:t>
            </a:r>
            <a:r>
              <a:rPr lang="en-US" altLang="zh-CN" dirty="0"/>
              <a:t>4</a:t>
            </a:r>
            <a:r>
              <a:rPr lang="zh-CN" altLang="en-US" dirty="0"/>
              <a:t>章第</a:t>
            </a:r>
            <a:r>
              <a:rPr lang="en-US" altLang="zh-CN" dirty="0"/>
              <a:t>6</a:t>
            </a:r>
            <a:r>
              <a:rPr lang="zh-CN" altLang="en-US" dirty="0"/>
              <a:t>节可以作为一个参考</a:t>
            </a:r>
          </a:p>
        </p:txBody>
      </p:sp>
    </p:spTree>
    <p:extLst>
      <p:ext uri="{BB962C8B-B14F-4D97-AF65-F5344CB8AC3E}">
        <p14:creationId xmlns:p14="http://schemas.microsoft.com/office/powerpoint/2010/main" val="146308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18809-C7E9-411E-ADDD-F42AF63084A7}"/>
              </a:ext>
            </a:extLst>
          </p:cNvPr>
          <p:cNvSpPr>
            <a:spLocks noGrp="1"/>
          </p:cNvSpPr>
          <p:nvPr>
            <p:ph type="title"/>
          </p:nvPr>
        </p:nvSpPr>
        <p:spPr/>
        <p:txBody>
          <a:bodyPr/>
          <a:lstStyle/>
          <a:p>
            <a:r>
              <a:rPr lang="zh-CN" altLang="en-US" dirty="0"/>
              <a:t>直接管理高速缓存 第</a:t>
            </a:r>
            <a:r>
              <a:rPr lang="en-US" altLang="zh-CN" dirty="0"/>
              <a:t>1.2</a:t>
            </a:r>
            <a:r>
              <a:rPr lang="zh-CN" altLang="en-US" dirty="0"/>
              <a:t>节</a:t>
            </a:r>
            <a:br>
              <a:rPr lang="en-US" altLang="zh-CN" dirty="0"/>
            </a:br>
            <a:r>
              <a:rPr lang="en-US" altLang="zh-CN" dirty="0"/>
              <a:t>——</a:t>
            </a:r>
            <a:r>
              <a:rPr lang="zh-CN" altLang="en-US" dirty="0"/>
              <a:t>动态生成随后要执行的指令</a:t>
            </a:r>
          </a:p>
        </p:txBody>
      </p:sp>
      <p:sp>
        <p:nvSpPr>
          <p:cNvPr id="3" name="内容占位符 2">
            <a:extLst>
              <a:ext uri="{FF2B5EF4-FFF2-40B4-BE49-F238E27FC236}">
                <a16:creationId xmlns:a16="http://schemas.microsoft.com/office/drawing/2014/main" id="{7E529E25-6924-40FE-A28B-BFB8F1E06FCD}"/>
              </a:ext>
            </a:extLst>
          </p:cNvPr>
          <p:cNvSpPr>
            <a:spLocks noGrp="1"/>
          </p:cNvSpPr>
          <p:nvPr>
            <p:ph idx="1"/>
          </p:nvPr>
        </p:nvSpPr>
        <p:spPr/>
        <p:txBody>
          <a:bodyPr/>
          <a:lstStyle/>
          <a:p>
            <a:r>
              <a:rPr lang="zh-CN" altLang="en-US" dirty="0"/>
              <a:t>这不是内核特有的问题</a:t>
            </a:r>
            <a:endParaRPr lang="en-US" altLang="zh-CN" dirty="0"/>
          </a:p>
          <a:p>
            <a:r>
              <a:rPr lang="zh-CN" altLang="en-US" dirty="0"/>
              <a:t>一些加速语言解释器的“即时</a:t>
            </a:r>
            <a:r>
              <a:rPr lang="en-US" altLang="zh-CN" dirty="0"/>
              <a:t>(just-in-time)</a:t>
            </a:r>
            <a:r>
              <a:rPr lang="zh-CN" altLang="en-US" dirty="0"/>
              <a:t>”翻译器之类的应用程序中碰到的机会更多</a:t>
            </a:r>
            <a:endParaRPr lang="en-US" altLang="zh-CN" dirty="0"/>
          </a:p>
          <a:p>
            <a:r>
              <a:rPr lang="en-US" altLang="zh-CN" dirty="0"/>
              <a:t>MIPS</a:t>
            </a:r>
            <a:r>
              <a:rPr lang="zh-CN" altLang="en-US" dirty="0"/>
              <a:t>上的任何做法都应该建立在</a:t>
            </a:r>
            <a:r>
              <a:rPr lang="en-US" altLang="zh-CN" dirty="0" err="1"/>
              <a:t>synci</a:t>
            </a:r>
            <a:r>
              <a:rPr lang="zh-CN" altLang="en-US" dirty="0"/>
              <a:t>指令的基础上</a:t>
            </a:r>
            <a:endParaRPr lang="en-US" altLang="zh-CN" dirty="0"/>
          </a:p>
          <a:p>
            <a:r>
              <a:rPr lang="zh-CN" altLang="en-US" dirty="0"/>
              <a:t>许多没有该指令的</a:t>
            </a:r>
            <a:r>
              <a:rPr lang="en-US" altLang="zh-CN" dirty="0"/>
              <a:t>CPU</a:t>
            </a:r>
            <a:r>
              <a:rPr lang="zh-CN" altLang="en-US" dirty="0"/>
              <a:t>仍然在用</a:t>
            </a:r>
            <a:endParaRPr lang="en-US" altLang="zh-CN" dirty="0"/>
          </a:p>
          <a:p>
            <a:pPr lvl="1"/>
            <a:r>
              <a:rPr lang="zh-CN" altLang="en-US" dirty="0"/>
              <a:t>会触发保留指令异常</a:t>
            </a:r>
            <a:r>
              <a:rPr lang="en-US" altLang="zh-CN" dirty="0"/>
              <a:t>RI</a:t>
            </a:r>
            <a:r>
              <a:rPr lang="zh-CN" altLang="en-US" dirty="0"/>
              <a:t>（</a:t>
            </a:r>
            <a:r>
              <a:rPr lang="en-US" altLang="zh-CN" dirty="0"/>
              <a:t>Reserved Instruction</a:t>
            </a:r>
            <a:r>
              <a:rPr lang="zh-CN" altLang="en-US" dirty="0"/>
              <a:t>）</a:t>
            </a:r>
            <a:endParaRPr lang="en-US" altLang="zh-CN" dirty="0"/>
          </a:p>
          <a:p>
            <a:pPr lvl="1"/>
            <a:r>
              <a:rPr lang="zh-CN" altLang="en-US" dirty="0"/>
              <a:t>有个特殊的系统调用来利用特权指令</a:t>
            </a:r>
            <a:r>
              <a:rPr lang="en-US" altLang="zh-CN" dirty="0"/>
              <a:t>cache</a:t>
            </a:r>
            <a:r>
              <a:rPr lang="zh-CN" altLang="en-US" dirty="0"/>
              <a:t>执行必要的操作</a:t>
            </a:r>
            <a:endParaRPr lang="en-US" altLang="zh-CN" dirty="0"/>
          </a:p>
          <a:p>
            <a:pPr lvl="2"/>
            <a:r>
              <a:rPr lang="en-US" altLang="zh-CN" dirty="0"/>
              <a:t>D-cache</a:t>
            </a:r>
            <a:r>
              <a:rPr lang="zh-CN" altLang="en-US" dirty="0"/>
              <a:t>回写</a:t>
            </a:r>
            <a:endParaRPr lang="en-US" altLang="zh-CN" dirty="0"/>
          </a:p>
          <a:p>
            <a:pPr lvl="2"/>
            <a:r>
              <a:rPr lang="en-US" altLang="zh-CN" dirty="0"/>
              <a:t>I-cache</a:t>
            </a:r>
            <a:r>
              <a:rPr lang="zh-CN" altLang="en-US" dirty="0"/>
              <a:t>作废</a:t>
            </a:r>
          </a:p>
        </p:txBody>
      </p:sp>
    </p:spTree>
    <p:extLst>
      <p:ext uri="{BB962C8B-B14F-4D97-AF65-F5344CB8AC3E}">
        <p14:creationId xmlns:p14="http://schemas.microsoft.com/office/powerpoint/2010/main" val="33948666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2297</Words>
  <Application>Microsoft Office PowerPoint</Application>
  <PresentationFormat>宽屏</PresentationFormat>
  <Paragraphs>257</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Chapter 15 MIPS Specific Issue</vt:lpstr>
      <vt:lpstr>目录</vt:lpstr>
      <vt:lpstr>Chapter 15 MIPS Specific Issue</vt:lpstr>
      <vt:lpstr>Chapter 15 MIPS Specific Issue</vt:lpstr>
      <vt:lpstr>第1节 直接管理高速缓存</vt:lpstr>
      <vt:lpstr>直接管理高速缓存 第1.1节 ——DMA设备存取</vt:lpstr>
      <vt:lpstr>直接管理高速缓存 第1.1节 ——DMA设备存取</vt:lpstr>
      <vt:lpstr>直接管理高速缓存 第1.1节 ——DMA设备存取</vt:lpstr>
      <vt:lpstr>直接管理高速缓存 第1.2节 ——动态生成随后要执行的指令</vt:lpstr>
      <vt:lpstr>直接管理高速缓存 第1.3节 ——高速缓存/存储器映射问题</vt:lpstr>
      <vt:lpstr>直接管理高速缓存 第1.4节 ——高速缓存重影</vt:lpstr>
      <vt:lpstr>第2节 CP0流水线遇险</vt:lpstr>
      <vt:lpstr>第3节 多处理器系统和高速缓存一致性</vt:lpstr>
      <vt:lpstr>第3节 多处理器系统和高速缓存一致性</vt:lpstr>
      <vt:lpstr>第3节 多处理器系统和高速缓存一致性</vt:lpstr>
      <vt:lpstr>第3节 多处理器系统和高速缓存一致性</vt:lpstr>
      <vt:lpstr>第3节 多处理器系统和高速缓存一致性</vt:lpstr>
      <vt:lpstr>第3节 多处理器系统和高速缓存一致性</vt:lpstr>
      <vt:lpstr>第3节 多处理器系统和高速缓存一致性</vt:lpstr>
      <vt:lpstr>第3节 多处理器系统和高速缓存一致性</vt:lpstr>
      <vt:lpstr>第3节 多处理器系统和高速缓存一致性</vt:lpstr>
      <vt:lpstr>第4节 关键例程的手工调优</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MIPS Specific Issue</dc:title>
  <dc:creator>谭 弘泽</dc:creator>
  <cp:lastModifiedBy>谭 弘泽</cp:lastModifiedBy>
  <cp:revision>21</cp:revision>
  <dcterms:created xsi:type="dcterms:W3CDTF">2018-08-20T08:00:47Z</dcterms:created>
  <dcterms:modified xsi:type="dcterms:W3CDTF">2018-08-26T20:54:55Z</dcterms:modified>
</cp:coreProperties>
</file>