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57" r:id="rId3"/>
    <p:sldId id="287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2018年8月21日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97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4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07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19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19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66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644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879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74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46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68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6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81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9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878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58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2018年8月21日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197701" cy="338328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Complete Guide to the MIPS Instruction Set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8910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邹旭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2018.8.19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Peculiar instructions and their purposes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ll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/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sc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: provide atomic operations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76488"/>
            <a:ext cx="6644054" cy="22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Peculiar instructions and their purposes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Conditional move instructions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Conditional branch is bad for pipeline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ficiency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= (a &lt; b) ?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: b;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83560"/>
            <a:ext cx="2749062" cy="16815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923" y="3326793"/>
            <a:ext cx="2607286" cy="11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Peculiar instructions and their purposes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Branch-likely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Eliminating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nops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03281"/>
            <a:ext cx="2018663" cy="15489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63" y="2803281"/>
            <a:ext cx="2149352" cy="17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Peculiar instructions and their purposes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Integer/Floating point multiply-accumulate and multiply-add instructions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Used in multimedia algorithms.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: JPEG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decorder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mad/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madd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fd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fr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, fs,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ft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            #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fd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fr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+ fs *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ft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Multiple FP condition bits</a:t>
            </a:r>
          </a:p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Prefetch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pref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provides a way for a program to signal the cache/memory system that data is going to be needed soon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Peculiar instructions and their purposes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Sync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You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are guaranteed that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all load/stores initiated before the sync will be seen before any load/store initiated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afterward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Hazard 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barrier 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Instructions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ehb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;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jr.hb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jalr.hb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Sysnci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Read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hardware register</a:t>
            </a:r>
          </a:p>
          <a:p>
            <a:pPr rtl="0"/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 encodings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Instructions by function group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No–op</a:t>
            </a:r>
          </a:p>
          <a:p>
            <a:pPr lvl="1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nop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                           #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sll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zero, zero, 0</a:t>
            </a:r>
          </a:p>
          <a:p>
            <a:pPr lvl="1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Snop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                         #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sll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zero, zero, 1</a:t>
            </a: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Register/register moves: widely used, if not exciting; includes conditional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moves 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ove                           # or $zero;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addu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zero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ovf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movt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               # floating-point condition code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ovn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movz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             # </a:t>
            </a: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Load constant: integer immediate values and addresses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La                                # load the address of some labeled location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Li                                 # load constant immediate</a:t>
            </a:r>
          </a:p>
          <a:p>
            <a:pPr lvl="1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Lui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                            # load upper immediate</a:t>
            </a:r>
          </a:p>
        </p:txBody>
      </p:sp>
    </p:spTree>
    <p:extLst>
      <p:ext uri="{BB962C8B-B14F-4D97-AF65-F5344CB8AC3E}">
        <p14:creationId xmlns:p14="http://schemas.microsoft.com/office/powerpoint/2010/main" val="42413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Instructions by function group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Arithmetical/logical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Add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Miscellaneous arithmetic (abs,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neg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Bitwise logical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instruxtions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Shifts and rotates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Set if …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Integer multiply, divide, and remainder </a:t>
            </a: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Integer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multiply-accumulate </a:t>
            </a:r>
          </a:p>
        </p:txBody>
      </p:sp>
    </p:spTree>
    <p:extLst>
      <p:ext uri="{BB962C8B-B14F-4D97-AF65-F5344CB8AC3E}">
        <p14:creationId xmlns:p14="http://schemas.microsoft.com/office/powerpoint/2010/main" val="2632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Instructions by function group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Loads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and stores </a:t>
            </a: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Jumps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, subroutine calls, and branches </a:t>
            </a: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Breakpoint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and trap 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CP0 functions: instructions for CPU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control</a:t>
            </a:r>
          </a:p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Floating point 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Limited user-mode access to “under the hood” features: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synci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rdhwr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,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synci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5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 description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1" y="1646237"/>
            <a:ext cx="9228992" cy="45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 description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646237"/>
            <a:ext cx="10292862" cy="45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3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 function in assembly code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208334"/>
            <a:ext cx="5369853" cy="2212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253" y="1981199"/>
            <a:ext cx="4400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Assembly instructions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Assembly format</a:t>
            </a:r>
          </a:p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unction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Machine instructions generated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lvl="1" indent="-228600">
              <a:spcBef>
                <a:spcPts val="1800"/>
              </a:spcBef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bs d, s </a:t>
            </a:r>
          </a:p>
          <a:p>
            <a:pPr marL="457200" lvl="2" indent="-228600">
              <a:spcBef>
                <a:spcPts val="1800"/>
              </a:spcBef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d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= s &lt; 0 ? –s : s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;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s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$at, s, 31          #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tmp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32{sign(s)}</a:t>
            </a:r>
          </a:p>
          <a:p>
            <a:pPr marL="274320" lvl="1" indent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xor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d, s, $at            # d = s |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tmp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ubu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d, d, $at         # d = d –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tmp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Inventions used in instruction table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323903"/>
              </p:ext>
            </p:extLst>
          </p:nvPr>
        </p:nvGraphicFramePr>
        <p:xfrm>
          <a:off x="1295400" y="1981200"/>
          <a:ext cx="10152186" cy="3876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480">
                  <a:extLst>
                    <a:ext uri="{9D8B030D-6E8A-4147-A177-3AD203B41FA5}">
                      <a16:colId xmlns:a16="http://schemas.microsoft.com/office/drawing/2014/main" val="2055227204"/>
                    </a:ext>
                  </a:extLst>
                </a:gridCol>
                <a:gridCol w="3535458">
                  <a:extLst>
                    <a:ext uri="{9D8B030D-6E8A-4147-A177-3AD203B41FA5}">
                      <a16:colId xmlns:a16="http://schemas.microsoft.com/office/drawing/2014/main" val="654241061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420970684"/>
                    </a:ext>
                  </a:extLst>
                </a:gridCol>
                <a:gridCol w="3727940">
                  <a:extLst>
                    <a:ext uri="{9D8B030D-6E8A-4147-A177-3AD203B41FA5}">
                      <a16:colId xmlns:a16="http://schemas.microsoft.com/office/drawing/2014/main" val="2981422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wrod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used for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used for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7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s, 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Operends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Temporary register, $1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7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zero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3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“Immediate”</a:t>
                      </a:r>
                      <a:r>
                        <a:rPr lang="en-US" altLang="zh-CN" baseline="0" dirty="0" smtClean="0"/>
                        <a:t> constant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address, $31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6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Entry point</a:t>
                      </a:r>
                      <a:r>
                        <a:rPr lang="en-US" altLang="zh-CN" baseline="0" dirty="0" smtClean="0"/>
                        <a:t> of Instructions 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hilo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Double-precision</a:t>
                      </a:r>
                      <a:r>
                        <a:rPr lang="en-US" altLang="zh-CN" baseline="0" dirty="0" smtClean="0"/>
                        <a:t> integer multiply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Amount of shift operation,</a:t>
                      </a:r>
                      <a:r>
                        <a:rPr lang="en-US" altLang="zh-CN" baseline="0" dirty="0" smtClean="0"/>
                        <a:t> in bits</a:t>
                      </a:r>
                    </a:p>
                    <a:p>
                      <a:r>
                        <a:rPr lang="en-US" altLang="zh-CN" baseline="0" dirty="0" smtClean="0"/>
                        <a:t>shift/rotate/extract/insert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Coprocessor register written by instruction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3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 of</a:t>
                      </a:r>
                      <a:r>
                        <a:rPr lang="en-US" altLang="zh-CN" baseline="0" dirty="0" smtClean="0"/>
                        <a:t> field being manipulated,</a:t>
                      </a:r>
                    </a:p>
                    <a:p>
                      <a:r>
                        <a:rPr lang="en-US" altLang="zh-CN" baseline="0" dirty="0" smtClean="0"/>
                        <a:t>extract/insert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Coprocessor register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read by instruction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4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PC-related</a:t>
                      </a:r>
                      <a:r>
                        <a:rPr lang="en-US" altLang="zh-CN" baseline="0" dirty="0" smtClean="0"/>
                        <a:t> word 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exception(cause)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Take a CPU trap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20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address, load/store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const31…16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31-16</a:t>
                      </a:r>
                      <a:r>
                        <a:rPr lang="en-US" altLang="zh-CN" baseline="0" dirty="0" smtClean="0"/>
                        <a:t> of binary number  </a:t>
                      </a:r>
                      <a:r>
                        <a:rPr lang="en-US" altLang="zh-CN" baseline="0" dirty="0" err="1" smtClean="0"/>
                        <a:t>const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6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Confusing things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suffix ‘u’                                           # read as “unsigned”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Overflow trap versus no trap            # add vs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addu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Set if                                                 #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slt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vs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sltu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for negative numbers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Multiply and divide                            #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mult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vs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multu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lo overflows into hi</a:t>
            </a:r>
          </a:p>
          <a:p>
            <a:pPr marL="274320" lvl="1" indent="0">
              <a:buNone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				       # div vs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divu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consider 0xffff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fffe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divided by 2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Partial register loads                         # zero-extending vs sign-extending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Divide mnemonics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div d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, s, t                                           #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divo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iv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zero,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t                                      #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divd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Instructions added in MIPS32/64 release 2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Regular instructions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Extract/insert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bitfield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Word reorganization – rotate, byte-extend, and swap assistance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Instructions for FPU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Read hardware register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Make newly written instructions visible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Privileged instructions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Atomic interrupt disable/enable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Shadow register support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Peculiar instructions and their purposes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ldl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/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ldr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: unaligned load and store</a:t>
            </a:r>
          </a:p>
          <a:p>
            <a:pPr marL="0" indent="0" rtl="0">
              <a:buNone/>
            </a:pP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59282"/>
            <a:ext cx="3055693" cy="356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93" y="2459282"/>
            <a:ext cx="2895478" cy="3568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037" y="2860655"/>
            <a:ext cx="3299365" cy="31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274</TotalTime>
  <Words>592</Words>
  <Application>Microsoft Office PowerPoint</Application>
  <PresentationFormat>宽屏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幼圆</vt:lpstr>
      <vt:lpstr>Arial</vt:lpstr>
      <vt:lpstr>菱形网格 16x9</vt:lpstr>
      <vt:lpstr>Complete Guide to the MIPS Instruction Set</vt:lpstr>
      <vt:lpstr>Instruction description</vt:lpstr>
      <vt:lpstr>Instruction description</vt:lpstr>
      <vt:lpstr>C function in assembly code</vt:lpstr>
      <vt:lpstr>Assembly instructions</vt:lpstr>
      <vt:lpstr>Inventions used in instruction table</vt:lpstr>
      <vt:lpstr>Confusing things</vt:lpstr>
      <vt:lpstr>Instructions added in MIPS32/64 release 2</vt:lpstr>
      <vt:lpstr>Peculiar instructions and their purposes</vt:lpstr>
      <vt:lpstr>Peculiar instructions and their purposes</vt:lpstr>
      <vt:lpstr>Peculiar instructions and their purposes</vt:lpstr>
      <vt:lpstr>Peculiar instructions and their purposes</vt:lpstr>
      <vt:lpstr>Peculiar instructions and their purposes</vt:lpstr>
      <vt:lpstr>Peculiar instructions and their purposes</vt:lpstr>
      <vt:lpstr>Instruction encodings</vt:lpstr>
      <vt:lpstr>Instructions by function group</vt:lpstr>
      <vt:lpstr>Instructions by function group</vt:lpstr>
      <vt:lpstr>Instructions by function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Guide to the MIPS Instruction Set</dc:title>
  <dc:creator>zou xu</dc:creator>
  <cp:lastModifiedBy>zou xu</cp:lastModifiedBy>
  <cp:revision>20</cp:revision>
  <dcterms:created xsi:type="dcterms:W3CDTF">2018-08-19T12:06:30Z</dcterms:created>
  <dcterms:modified xsi:type="dcterms:W3CDTF">2018-08-20T18:14:00Z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